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4.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15.xml" ContentType="application/vnd.openxmlformats-officedocument.presentationml.tag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4"/>
  </p:sldMasterIdLst>
  <p:notesMasterIdLst>
    <p:notesMasterId r:id="rId38"/>
  </p:notesMasterIdLst>
  <p:handoutMasterIdLst>
    <p:handoutMasterId r:id="rId39"/>
  </p:handoutMasterIdLst>
  <p:sldIdLst>
    <p:sldId id="264" r:id="rId5"/>
    <p:sldId id="297" r:id="rId6"/>
    <p:sldId id="3248" r:id="rId7"/>
    <p:sldId id="260" r:id="rId8"/>
    <p:sldId id="1215" r:id="rId9"/>
    <p:sldId id="3251" r:id="rId10"/>
    <p:sldId id="3252" r:id="rId11"/>
    <p:sldId id="3188" r:id="rId12"/>
    <p:sldId id="3192" r:id="rId13"/>
    <p:sldId id="3213" r:id="rId14"/>
    <p:sldId id="3245" r:id="rId15"/>
    <p:sldId id="3246" r:id="rId16"/>
    <p:sldId id="3253" r:id="rId17"/>
    <p:sldId id="3201" r:id="rId18"/>
    <p:sldId id="3202" r:id="rId19"/>
    <p:sldId id="3243" r:id="rId20"/>
    <p:sldId id="3235" r:id="rId21"/>
    <p:sldId id="3205" r:id="rId22"/>
    <p:sldId id="3225" r:id="rId23"/>
    <p:sldId id="3189" r:id="rId24"/>
    <p:sldId id="3196" r:id="rId25"/>
    <p:sldId id="3197" r:id="rId26"/>
    <p:sldId id="3212" r:id="rId27"/>
    <p:sldId id="3247" r:id="rId28"/>
    <p:sldId id="3255" r:id="rId29"/>
    <p:sldId id="3206" r:id="rId30"/>
    <p:sldId id="3198" r:id="rId31"/>
    <p:sldId id="3226" r:id="rId32"/>
    <p:sldId id="3249" r:id="rId33"/>
    <p:sldId id="3261" r:id="rId34"/>
    <p:sldId id="1125" r:id="rId35"/>
    <p:sldId id="3259" r:id="rId36"/>
    <p:sldId id="262"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BIPE" id="{87C791E7-F167-624C-B5D1-02E1FF2B8943}">
          <p14:sldIdLst>
            <p14:sldId id="264"/>
            <p14:sldId id="297"/>
            <p14:sldId id="3248"/>
            <p14:sldId id="260"/>
            <p14:sldId id="1215"/>
            <p14:sldId id="3251"/>
            <p14:sldId id="3252"/>
            <p14:sldId id="3188"/>
            <p14:sldId id="3192"/>
            <p14:sldId id="3213"/>
            <p14:sldId id="3245"/>
            <p14:sldId id="3246"/>
            <p14:sldId id="3253"/>
            <p14:sldId id="3201"/>
            <p14:sldId id="3202"/>
            <p14:sldId id="3243"/>
            <p14:sldId id="3235"/>
            <p14:sldId id="3205"/>
            <p14:sldId id="3225"/>
            <p14:sldId id="3189"/>
            <p14:sldId id="3196"/>
            <p14:sldId id="3197"/>
            <p14:sldId id="3212"/>
            <p14:sldId id="3247"/>
            <p14:sldId id="3255"/>
            <p14:sldId id="3206"/>
            <p14:sldId id="3198"/>
            <p14:sldId id="3226"/>
            <p14:sldId id="3249"/>
            <p14:sldId id="3261"/>
            <p14:sldId id="1125"/>
            <p14:sldId id="3259"/>
            <p14:sldId id="262"/>
          </p14:sldIdLst>
        </p14:section>
      </p14:sectionLst>
    </p:ext>
    <p:ext uri="{EFAFB233-063F-42B5-8137-9DF3F51BA10A}">
      <p15:sldGuideLst xmlns:p15="http://schemas.microsoft.com/office/powerpoint/2012/main">
        <p15:guide id="2" pos="2857" userDrawn="1">
          <p15:clr>
            <a:srgbClr val="A4A3A4"/>
          </p15:clr>
        </p15:guide>
        <p15:guide id="3" orient="horz" pos="336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Baptiste ONRAED" initials="JO" lastIdx="2" clrIdx="0">
    <p:extLst>
      <p:ext uri="{19B8F6BF-5375-455C-9EA6-DF929625EA0E}">
        <p15:presenceInfo xmlns:p15="http://schemas.microsoft.com/office/powerpoint/2012/main" userId="Jean-Baptiste ONRAED" providerId="None"/>
      </p:ext>
    </p:extLst>
  </p:cmAuthor>
  <p:cmAuthor id="2" name="Mélina FAVE" initials="MF" lastIdx="2" clrIdx="1">
    <p:extLst>
      <p:ext uri="{19B8F6BF-5375-455C-9EA6-DF929625EA0E}">
        <p15:presenceInfo xmlns:p15="http://schemas.microsoft.com/office/powerpoint/2012/main" userId="S::melina.fave@bipe.fr::bfe6a2e8-5242-4cb0-a254-e1fadba36bb0" providerId="AD"/>
      </p:ext>
    </p:extLst>
  </p:cmAuthor>
  <p:cmAuthor id="3" name="Nathalie KOUASSI" initials="NK" lastIdx="3" clrIdx="2">
    <p:extLst>
      <p:ext uri="{19B8F6BF-5375-455C-9EA6-DF929625EA0E}">
        <p15:presenceInfo xmlns:p15="http://schemas.microsoft.com/office/powerpoint/2012/main" userId="S::nathalie.kouassi@bipe.fr::4d10090f-208b-4e6f-8de3-f48351020f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94C"/>
    <a:srgbClr val="00B050"/>
    <a:srgbClr val="218F8B"/>
    <a:srgbClr val="AA1D7C"/>
    <a:srgbClr val="12B4DA"/>
    <a:srgbClr val="FFFFFF"/>
    <a:srgbClr val="ECB688"/>
    <a:srgbClr val="F47689"/>
    <a:srgbClr val="657C9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C5EC9-587B-4EE1-A8D9-399B5669973B}" v="25" dt="2021-03-08T12:05:42.93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52" y="68"/>
      </p:cViewPr>
      <p:guideLst>
        <p:guide pos="2857"/>
        <p:guide orient="horz" pos="336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Laetitia des ROBERT" userId="63dda3da-33a6-484b-abda-36b2c6858385" providerId="ADAL" clId="{1F6C5EC9-587B-4EE1-A8D9-399B5669973B}"/>
    <pc:docChg chg="undo custSel addSld delSld modSld sldOrd modSection">
      <pc:chgData name="Marie-Laetitia des ROBERT" userId="63dda3da-33a6-484b-abda-36b2c6858385" providerId="ADAL" clId="{1F6C5EC9-587B-4EE1-A8D9-399B5669973B}" dt="2021-03-08T12:06:03.453" v="478" actId="208"/>
      <pc:docMkLst>
        <pc:docMk/>
      </pc:docMkLst>
      <pc:sldChg chg="mod modShow">
        <pc:chgData name="Marie-Laetitia des ROBERT" userId="63dda3da-33a6-484b-abda-36b2c6858385" providerId="ADAL" clId="{1F6C5EC9-587B-4EE1-A8D9-399B5669973B}" dt="2021-03-08T10:49:46.295" v="229" actId="729"/>
        <pc:sldMkLst>
          <pc:docMk/>
          <pc:sldMk cId="1804360939" sldId="297"/>
        </pc:sldMkLst>
      </pc:sldChg>
      <pc:sldChg chg="del">
        <pc:chgData name="Marie-Laetitia des ROBERT" userId="63dda3da-33a6-484b-abda-36b2c6858385" providerId="ADAL" clId="{1F6C5EC9-587B-4EE1-A8D9-399B5669973B}" dt="2021-03-08T11:06:44.941" v="231" actId="47"/>
        <pc:sldMkLst>
          <pc:docMk/>
          <pc:sldMk cId="261454748" sldId="715"/>
        </pc:sldMkLst>
      </pc:sldChg>
      <pc:sldChg chg="ord">
        <pc:chgData name="Marie-Laetitia des ROBERT" userId="63dda3da-33a6-484b-abda-36b2c6858385" providerId="ADAL" clId="{1F6C5EC9-587B-4EE1-A8D9-399B5669973B}" dt="2021-03-08T11:57:30.037" v="445"/>
        <pc:sldMkLst>
          <pc:docMk/>
          <pc:sldMk cId="2340129162" sldId="1125"/>
        </pc:sldMkLst>
      </pc:sldChg>
      <pc:sldChg chg="modSp add del mod">
        <pc:chgData name="Marie-Laetitia des ROBERT" userId="63dda3da-33a6-484b-abda-36b2c6858385" providerId="ADAL" clId="{1F6C5EC9-587B-4EE1-A8D9-399B5669973B}" dt="2021-03-08T10:41:30.015" v="182"/>
        <pc:sldMkLst>
          <pc:docMk/>
          <pc:sldMk cId="2903631236" sldId="1215"/>
        </pc:sldMkLst>
        <pc:spChg chg="mod">
          <ac:chgData name="Marie-Laetitia des ROBERT" userId="63dda3da-33a6-484b-abda-36b2c6858385" providerId="ADAL" clId="{1F6C5EC9-587B-4EE1-A8D9-399B5669973B}" dt="2021-03-03T08:54:37.034" v="11" actId="20577"/>
          <ac:spMkLst>
            <pc:docMk/>
            <pc:sldMk cId="2903631236" sldId="1215"/>
            <ac:spMk id="3" creationId="{00000000-0000-0000-0000-000000000000}"/>
          </ac:spMkLst>
        </pc:spChg>
        <pc:spChg chg="mod">
          <ac:chgData name="Marie-Laetitia des ROBERT" userId="63dda3da-33a6-484b-abda-36b2c6858385" providerId="ADAL" clId="{1F6C5EC9-587B-4EE1-A8D9-399B5669973B}" dt="2021-03-03T08:59:05.714" v="25" actId="1035"/>
          <ac:spMkLst>
            <pc:docMk/>
            <pc:sldMk cId="2903631236" sldId="1215"/>
            <ac:spMk id="39" creationId="{420A5B7F-ED7C-4CBA-819F-BF1172C8EE6E}"/>
          </ac:spMkLst>
        </pc:spChg>
      </pc:sldChg>
      <pc:sldChg chg="add del">
        <pc:chgData name="Marie-Laetitia des ROBERT" userId="63dda3da-33a6-484b-abda-36b2c6858385" providerId="ADAL" clId="{1F6C5EC9-587B-4EE1-A8D9-399B5669973B}" dt="2021-03-08T10:41:52.765" v="184"/>
        <pc:sldMkLst>
          <pc:docMk/>
          <pc:sldMk cId="3177295573" sldId="3188"/>
        </pc:sldMkLst>
      </pc:sldChg>
      <pc:sldChg chg="modSp add del mod">
        <pc:chgData name="Marie-Laetitia des ROBERT" userId="63dda3da-33a6-484b-abda-36b2c6858385" providerId="ADAL" clId="{1F6C5EC9-587B-4EE1-A8D9-399B5669973B}" dt="2021-03-08T10:41:52.765" v="184"/>
        <pc:sldMkLst>
          <pc:docMk/>
          <pc:sldMk cId="3977271734" sldId="3192"/>
        </pc:sldMkLst>
        <pc:spChg chg="mod">
          <ac:chgData name="Marie-Laetitia des ROBERT" userId="63dda3da-33a6-484b-abda-36b2c6858385" providerId="ADAL" clId="{1F6C5EC9-587B-4EE1-A8D9-399B5669973B}" dt="2021-03-03T09:13:42.408" v="74" actId="20577"/>
          <ac:spMkLst>
            <pc:docMk/>
            <pc:sldMk cId="3977271734" sldId="3192"/>
            <ac:spMk id="15" creationId="{E5D882C4-3322-43E6-8E2B-F02C1BF81E3F}"/>
          </ac:spMkLst>
        </pc:spChg>
      </pc:sldChg>
      <pc:sldChg chg="modSp mod">
        <pc:chgData name="Marie-Laetitia des ROBERT" userId="63dda3da-33a6-484b-abda-36b2c6858385" providerId="ADAL" clId="{1F6C5EC9-587B-4EE1-A8D9-399B5669973B}" dt="2021-03-08T11:57:52.385" v="449" actId="20577"/>
        <pc:sldMkLst>
          <pc:docMk/>
          <pc:sldMk cId="3826966603" sldId="3198"/>
        </pc:sldMkLst>
        <pc:spChg chg="mod">
          <ac:chgData name="Marie-Laetitia des ROBERT" userId="63dda3da-33a6-484b-abda-36b2c6858385" providerId="ADAL" clId="{1F6C5EC9-587B-4EE1-A8D9-399B5669973B}" dt="2021-03-08T11:57:52.385" v="449" actId="20577"/>
          <ac:spMkLst>
            <pc:docMk/>
            <pc:sldMk cId="3826966603" sldId="3198"/>
            <ac:spMk id="3" creationId="{4BFEA5CB-723B-4A5C-BD5A-0C42A4CCD39E}"/>
          </ac:spMkLst>
        </pc:spChg>
      </pc:sldChg>
      <pc:sldChg chg="addSp delSp modSp mod">
        <pc:chgData name="Marie-Laetitia des ROBERT" userId="63dda3da-33a6-484b-abda-36b2c6858385" providerId="ADAL" clId="{1F6C5EC9-587B-4EE1-A8D9-399B5669973B}" dt="2021-03-08T10:45:55.162" v="218" actId="108"/>
        <pc:sldMkLst>
          <pc:docMk/>
          <pc:sldMk cId="2959460717" sldId="3201"/>
        </pc:sldMkLst>
        <pc:spChg chg="add del mod">
          <ac:chgData name="Marie-Laetitia des ROBERT" userId="63dda3da-33a6-484b-abda-36b2c6858385" providerId="ADAL" clId="{1F6C5EC9-587B-4EE1-A8D9-399B5669973B}" dt="2021-03-08T10:43:00.772" v="191" actId="108"/>
          <ac:spMkLst>
            <pc:docMk/>
            <pc:sldMk cId="2959460717" sldId="3201"/>
            <ac:spMk id="25" creationId="{8D29C0BB-AAFC-4AB6-B6BB-3F8F72324640}"/>
          </ac:spMkLst>
        </pc:spChg>
        <pc:spChg chg="mod">
          <ac:chgData name="Marie-Laetitia des ROBERT" userId="63dda3da-33a6-484b-abda-36b2c6858385" providerId="ADAL" clId="{1F6C5EC9-587B-4EE1-A8D9-399B5669973B}" dt="2021-03-08T10:45:46.935" v="214" actId="1035"/>
          <ac:spMkLst>
            <pc:docMk/>
            <pc:sldMk cId="2959460717" sldId="3201"/>
            <ac:spMk id="26" creationId="{A75F0F8E-13E3-4C97-BE9C-1E44A6772240}"/>
          </ac:spMkLst>
        </pc:spChg>
        <pc:spChg chg="mod">
          <ac:chgData name="Marie-Laetitia des ROBERT" userId="63dda3da-33a6-484b-abda-36b2c6858385" providerId="ADAL" clId="{1F6C5EC9-587B-4EE1-A8D9-399B5669973B}" dt="2021-03-08T10:43:28.196" v="197" actId="108"/>
          <ac:spMkLst>
            <pc:docMk/>
            <pc:sldMk cId="2959460717" sldId="3201"/>
            <ac:spMk id="27" creationId="{0777EA15-22BA-49ED-B2B2-C9A0315418FB}"/>
          </ac:spMkLst>
        </pc:spChg>
        <pc:spChg chg="mod">
          <ac:chgData name="Marie-Laetitia des ROBERT" userId="63dda3da-33a6-484b-abda-36b2c6858385" providerId="ADAL" clId="{1F6C5EC9-587B-4EE1-A8D9-399B5669973B}" dt="2021-03-08T10:43:35.228" v="198" actId="108"/>
          <ac:spMkLst>
            <pc:docMk/>
            <pc:sldMk cId="2959460717" sldId="3201"/>
            <ac:spMk id="29" creationId="{A04BF13A-B590-4B8D-B4EB-A1C06C75BA68}"/>
          </ac:spMkLst>
        </pc:spChg>
        <pc:graphicFrameChg chg="mod">
          <ac:chgData name="Marie-Laetitia des ROBERT" userId="63dda3da-33a6-484b-abda-36b2c6858385" providerId="ADAL" clId="{1F6C5EC9-587B-4EE1-A8D9-399B5669973B}" dt="2021-03-08T10:45:55.162" v="218" actId="108"/>
          <ac:graphicFrameMkLst>
            <pc:docMk/>
            <pc:sldMk cId="2959460717" sldId="3201"/>
            <ac:graphicFrameMk id="7" creationId="{1D8D5C0B-9DE6-40FF-B093-86CE6FDBF54A}"/>
          </ac:graphicFrameMkLst>
        </pc:graphicFrameChg>
      </pc:sldChg>
      <pc:sldChg chg="modSp mod">
        <pc:chgData name="Marie-Laetitia des ROBERT" userId="63dda3da-33a6-484b-abda-36b2c6858385" providerId="ADAL" clId="{1F6C5EC9-587B-4EE1-A8D9-399B5669973B}" dt="2021-03-08T10:45:30.537" v="211" actId="20577"/>
        <pc:sldMkLst>
          <pc:docMk/>
          <pc:sldMk cId="2547039650" sldId="3202"/>
        </pc:sldMkLst>
        <pc:spChg chg="mod">
          <ac:chgData name="Marie-Laetitia des ROBERT" userId="63dda3da-33a6-484b-abda-36b2c6858385" providerId="ADAL" clId="{1F6C5EC9-587B-4EE1-A8D9-399B5669973B}" dt="2021-03-08T10:45:01.884" v="199" actId="108"/>
          <ac:spMkLst>
            <pc:docMk/>
            <pc:sldMk cId="2547039650" sldId="3202"/>
            <ac:spMk id="21" creationId="{6F83EB51-18E6-46C3-9472-0CD8D6020996}"/>
          </ac:spMkLst>
        </pc:spChg>
        <pc:spChg chg="mod">
          <ac:chgData name="Marie-Laetitia des ROBERT" userId="63dda3da-33a6-484b-abda-36b2c6858385" providerId="ADAL" clId="{1F6C5EC9-587B-4EE1-A8D9-399B5669973B}" dt="2021-03-08T10:45:15.183" v="204" actId="108"/>
          <ac:spMkLst>
            <pc:docMk/>
            <pc:sldMk cId="2547039650" sldId="3202"/>
            <ac:spMk id="26" creationId="{7FDADEFB-4D76-4264-B804-59CC579F9813}"/>
          </ac:spMkLst>
        </pc:spChg>
        <pc:spChg chg="mod">
          <ac:chgData name="Marie-Laetitia des ROBERT" userId="63dda3da-33a6-484b-abda-36b2c6858385" providerId="ADAL" clId="{1F6C5EC9-587B-4EE1-A8D9-399B5669973B}" dt="2021-03-08T10:45:07.385" v="200" actId="108"/>
          <ac:spMkLst>
            <pc:docMk/>
            <pc:sldMk cId="2547039650" sldId="3202"/>
            <ac:spMk id="29" creationId="{34281EEC-1702-40AB-9233-AAE1AEDDC2C7}"/>
          </ac:spMkLst>
        </pc:spChg>
        <pc:spChg chg="mod">
          <ac:chgData name="Marie-Laetitia des ROBERT" userId="63dda3da-33a6-484b-abda-36b2c6858385" providerId="ADAL" clId="{1F6C5EC9-587B-4EE1-A8D9-399B5669973B}" dt="2021-03-08T10:45:30.537" v="211" actId="20577"/>
          <ac:spMkLst>
            <pc:docMk/>
            <pc:sldMk cId="2547039650" sldId="3202"/>
            <ac:spMk id="30" creationId="{890167A1-2A3D-445E-945C-CCD8C2EC84DA}"/>
          </ac:spMkLst>
        </pc:spChg>
        <pc:graphicFrameChg chg="mod">
          <ac:chgData name="Marie-Laetitia des ROBERT" userId="63dda3da-33a6-484b-abda-36b2c6858385" providerId="ADAL" clId="{1F6C5EC9-587B-4EE1-A8D9-399B5669973B}" dt="2021-03-08T10:45:16.291" v="206" actId="108"/>
          <ac:graphicFrameMkLst>
            <pc:docMk/>
            <pc:sldMk cId="2547039650" sldId="3202"/>
            <ac:graphicFrameMk id="7" creationId="{1D8D5C0B-9DE6-40FF-B093-86CE6FDBF54A}"/>
          </ac:graphicFrameMkLst>
        </pc:graphicFrameChg>
      </pc:sldChg>
      <pc:sldChg chg="modSp mod">
        <pc:chgData name="Marie-Laetitia des ROBERT" userId="63dda3da-33a6-484b-abda-36b2c6858385" providerId="ADAL" clId="{1F6C5EC9-587B-4EE1-A8D9-399B5669973B}" dt="2021-03-08T11:57:48.846" v="447" actId="20577"/>
        <pc:sldMkLst>
          <pc:docMk/>
          <pc:sldMk cId="3177602891" sldId="3206"/>
        </pc:sldMkLst>
        <pc:spChg chg="mod">
          <ac:chgData name="Marie-Laetitia des ROBERT" userId="63dda3da-33a6-484b-abda-36b2c6858385" providerId="ADAL" clId="{1F6C5EC9-587B-4EE1-A8D9-399B5669973B}" dt="2021-03-08T11:57:48.846" v="447" actId="20577"/>
          <ac:spMkLst>
            <pc:docMk/>
            <pc:sldMk cId="3177602891" sldId="3206"/>
            <ac:spMk id="3" creationId="{625BECAA-9F75-46F9-B51A-AF79B371C831}"/>
          </ac:spMkLst>
        </pc:spChg>
      </pc:sldChg>
      <pc:sldChg chg="ord">
        <pc:chgData name="Marie-Laetitia des ROBERT" userId="63dda3da-33a6-484b-abda-36b2c6858385" providerId="ADAL" clId="{1F6C5EC9-587B-4EE1-A8D9-399B5669973B}" dt="2021-03-05T07:51:33.793" v="180"/>
        <pc:sldMkLst>
          <pc:docMk/>
          <pc:sldMk cId="1092571273" sldId="3212"/>
        </pc:sldMkLst>
      </pc:sldChg>
      <pc:sldChg chg="modSp add del mod">
        <pc:chgData name="Marie-Laetitia des ROBERT" userId="63dda3da-33a6-484b-abda-36b2c6858385" providerId="ADAL" clId="{1F6C5EC9-587B-4EE1-A8D9-399B5669973B}" dt="2021-03-08T10:41:52.765" v="184"/>
        <pc:sldMkLst>
          <pc:docMk/>
          <pc:sldMk cId="3343554844" sldId="3213"/>
        </pc:sldMkLst>
        <pc:spChg chg="mod">
          <ac:chgData name="Marie-Laetitia des ROBERT" userId="63dda3da-33a6-484b-abda-36b2c6858385" providerId="ADAL" clId="{1F6C5EC9-587B-4EE1-A8D9-399B5669973B}" dt="2021-03-03T09:15:03.628" v="80" actId="20577"/>
          <ac:spMkLst>
            <pc:docMk/>
            <pc:sldMk cId="3343554844" sldId="3213"/>
            <ac:spMk id="2" creationId="{30D8ABC9-9AFA-4AAB-A9DB-2697FCDAB80E}"/>
          </ac:spMkLst>
        </pc:spChg>
        <pc:spChg chg="mod">
          <ac:chgData name="Marie-Laetitia des ROBERT" userId="63dda3da-33a6-484b-abda-36b2c6858385" providerId="ADAL" clId="{1F6C5EC9-587B-4EE1-A8D9-399B5669973B}" dt="2021-03-05T07:39:41.162" v="121" actId="20577"/>
          <ac:spMkLst>
            <pc:docMk/>
            <pc:sldMk cId="3343554844" sldId="3213"/>
            <ac:spMk id="35" creationId="{8855711D-3A05-49A4-8B67-6B549D720EDA}"/>
          </ac:spMkLst>
        </pc:spChg>
        <pc:spChg chg="mod">
          <ac:chgData name="Marie-Laetitia des ROBERT" userId="63dda3da-33a6-484b-abda-36b2c6858385" providerId="ADAL" clId="{1F6C5EC9-587B-4EE1-A8D9-399B5669973B}" dt="2021-03-05T07:39:54.269" v="139" actId="20577"/>
          <ac:spMkLst>
            <pc:docMk/>
            <pc:sldMk cId="3343554844" sldId="3213"/>
            <ac:spMk id="43" creationId="{6FA78411-2403-4D33-A6E8-BF18C9C633A4}"/>
          </ac:spMkLst>
        </pc:spChg>
        <pc:spChg chg="mod">
          <ac:chgData name="Marie-Laetitia des ROBERT" userId="63dda3da-33a6-484b-abda-36b2c6858385" providerId="ADAL" clId="{1F6C5EC9-587B-4EE1-A8D9-399B5669973B}" dt="2021-03-05T07:39:46.985" v="127" actId="20577"/>
          <ac:spMkLst>
            <pc:docMk/>
            <pc:sldMk cId="3343554844" sldId="3213"/>
            <ac:spMk id="44" creationId="{210FBED7-0FD8-469E-8CA2-DE9948095631}"/>
          </ac:spMkLst>
        </pc:spChg>
      </pc:sldChg>
      <pc:sldChg chg="add del mod modShow">
        <pc:chgData name="Marie-Laetitia des ROBERT" userId="63dda3da-33a6-484b-abda-36b2c6858385" providerId="ADAL" clId="{1F6C5EC9-587B-4EE1-A8D9-399B5669973B}" dt="2021-03-08T10:49:01.493" v="225" actId="729"/>
        <pc:sldMkLst>
          <pc:docMk/>
          <pc:sldMk cId="4181454701" sldId="3225"/>
        </pc:sldMkLst>
      </pc:sldChg>
      <pc:sldChg chg="modSp mod modShow">
        <pc:chgData name="Marie-Laetitia des ROBERT" userId="63dda3da-33a6-484b-abda-36b2c6858385" providerId="ADAL" clId="{1F6C5EC9-587B-4EE1-A8D9-399B5669973B}" dt="2021-03-08T11:57:56.056" v="451" actId="20577"/>
        <pc:sldMkLst>
          <pc:docMk/>
          <pc:sldMk cId="2120055513" sldId="3226"/>
        </pc:sldMkLst>
        <pc:spChg chg="mod">
          <ac:chgData name="Marie-Laetitia des ROBERT" userId="63dda3da-33a6-484b-abda-36b2c6858385" providerId="ADAL" clId="{1F6C5EC9-587B-4EE1-A8D9-399B5669973B}" dt="2021-03-08T11:57:56.056" v="451" actId="20577"/>
          <ac:spMkLst>
            <pc:docMk/>
            <pc:sldMk cId="2120055513" sldId="3226"/>
            <ac:spMk id="4" creationId="{5ED3B708-83BF-4CC0-BDF5-D4A8D6A6D1A6}"/>
          </ac:spMkLst>
        </pc:spChg>
      </pc:sldChg>
      <pc:sldChg chg="add del">
        <pc:chgData name="Marie-Laetitia des ROBERT" userId="63dda3da-33a6-484b-abda-36b2c6858385" providerId="ADAL" clId="{1F6C5EC9-587B-4EE1-A8D9-399B5669973B}" dt="2021-03-08T11:57:15.509" v="443" actId="47"/>
        <pc:sldMkLst>
          <pc:docMk/>
          <pc:sldMk cId="349397639" sldId="3228"/>
        </pc:sldMkLst>
      </pc:sldChg>
      <pc:sldChg chg="modSp add del mod">
        <pc:chgData name="Marie-Laetitia des ROBERT" userId="63dda3da-33a6-484b-abda-36b2c6858385" providerId="ADAL" clId="{1F6C5EC9-587B-4EE1-A8D9-399B5669973B}" dt="2021-03-08T11:57:15.509" v="443" actId="47"/>
        <pc:sldMkLst>
          <pc:docMk/>
          <pc:sldMk cId="3961736330" sldId="3232"/>
        </pc:sldMkLst>
        <pc:spChg chg="mod">
          <ac:chgData name="Marie-Laetitia des ROBERT" userId="63dda3da-33a6-484b-abda-36b2c6858385" providerId="ADAL" clId="{1F6C5EC9-587B-4EE1-A8D9-399B5669973B}" dt="2021-03-08T11:53:52.153" v="401" actId="6549"/>
          <ac:spMkLst>
            <pc:docMk/>
            <pc:sldMk cId="3961736330" sldId="3232"/>
            <ac:spMk id="2" creationId="{CDB07121-B4BB-4696-8C8F-25463C1000AA}"/>
          </ac:spMkLst>
        </pc:spChg>
      </pc:sldChg>
      <pc:sldChg chg="add del">
        <pc:chgData name="Marie-Laetitia des ROBERT" userId="63dda3da-33a6-484b-abda-36b2c6858385" providerId="ADAL" clId="{1F6C5EC9-587B-4EE1-A8D9-399B5669973B}" dt="2021-03-08T11:57:15.509" v="443" actId="47"/>
        <pc:sldMkLst>
          <pc:docMk/>
          <pc:sldMk cId="3290196317" sldId="3233"/>
        </pc:sldMkLst>
      </pc:sldChg>
      <pc:sldChg chg="add del">
        <pc:chgData name="Marie-Laetitia des ROBERT" userId="63dda3da-33a6-484b-abda-36b2c6858385" providerId="ADAL" clId="{1F6C5EC9-587B-4EE1-A8D9-399B5669973B}" dt="2021-03-08T10:48:50.247" v="222" actId="47"/>
        <pc:sldMkLst>
          <pc:docMk/>
          <pc:sldMk cId="769050441" sldId="3241"/>
        </pc:sldMkLst>
      </pc:sldChg>
      <pc:sldChg chg="add del">
        <pc:chgData name="Marie-Laetitia des ROBERT" userId="63dda3da-33a6-484b-abda-36b2c6858385" providerId="ADAL" clId="{1F6C5EC9-587B-4EE1-A8D9-399B5669973B}" dt="2021-03-08T10:48:53.622" v="223" actId="47"/>
        <pc:sldMkLst>
          <pc:docMk/>
          <pc:sldMk cId="2245874377" sldId="3242"/>
        </pc:sldMkLst>
      </pc:sldChg>
      <pc:sldChg chg="mod modShow">
        <pc:chgData name="Marie-Laetitia des ROBERT" userId="63dda3da-33a6-484b-abda-36b2c6858385" providerId="ADAL" clId="{1F6C5EC9-587B-4EE1-A8D9-399B5669973B}" dt="2021-03-08T10:49:52.549" v="230" actId="729"/>
        <pc:sldMkLst>
          <pc:docMk/>
          <pc:sldMk cId="1203348047" sldId="3243"/>
        </pc:sldMkLst>
      </pc:sldChg>
      <pc:sldChg chg="del mod modShow">
        <pc:chgData name="Marie-Laetitia des ROBERT" userId="63dda3da-33a6-484b-abda-36b2c6858385" providerId="ADAL" clId="{1F6C5EC9-587B-4EE1-A8D9-399B5669973B}" dt="2021-03-08T10:48:29.879" v="221" actId="47"/>
        <pc:sldMkLst>
          <pc:docMk/>
          <pc:sldMk cId="159160495" sldId="3244"/>
        </pc:sldMkLst>
      </pc:sldChg>
      <pc:sldChg chg="modSp add del mod">
        <pc:chgData name="Marie-Laetitia des ROBERT" userId="63dda3da-33a6-484b-abda-36b2c6858385" providerId="ADAL" clId="{1F6C5EC9-587B-4EE1-A8D9-399B5669973B}" dt="2021-03-08T10:41:52.765" v="184"/>
        <pc:sldMkLst>
          <pc:docMk/>
          <pc:sldMk cId="1313803805" sldId="3245"/>
        </pc:sldMkLst>
        <pc:spChg chg="mod">
          <ac:chgData name="Marie-Laetitia des ROBERT" userId="63dda3da-33a6-484b-abda-36b2c6858385" providerId="ADAL" clId="{1F6C5EC9-587B-4EE1-A8D9-399B5669973B}" dt="2021-03-05T07:41:06.422" v="152" actId="1035"/>
          <ac:spMkLst>
            <pc:docMk/>
            <pc:sldMk cId="1313803805" sldId="3245"/>
            <ac:spMk id="32" creationId="{63C8DEAB-E718-4DFD-AD35-3DFFE290A862}"/>
          </ac:spMkLst>
        </pc:spChg>
        <pc:spChg chg="mod">
          <ac:chgData name="Marie-Laetitia des ROBERT" userId="63dda3da-33a6-484b-abda-36b2c6858385" providerId="ADAL" clId="{1F6C5EC9-587B-4EE1-A8D9-399B5669973B}" dt="2021-03-05T07:41:06.422" v="152" actId="1035"/>
          <ac:spMkLst>
            <pc:docMk/>
            <pc:sldMk cId="1313803805" sldId="3245"/>
            <ac:spMk id="33" creationId="{E3718F92-5887-49C8-8E5A-7E387526330B}"/>
          </ac:spMkLst>
        </pc:spChg>
        <pc:spChg chg="mod">
          <ac:chgData name="Marie-Laetitia des ROBERT" userId="63dda3da-33a6-484b-abda-36b2c6858385" providerId="ADAL" clId="{1F6C5EC9-587B-4EE1-A8D9-399B5669973B}" dt="2021-03-05T07:41:06.422" v="152" actId="1035"/>
          <ac:spMkLst>
            <pc:docMk/>
            <pc:sldMk cId="1313803805" sldId="3245"/>
            <ac:spMk id="34" creationId="{507E21F6-82CB-4222-90AC-5FB5DC002044}"/>
          </ac:spMkLst>
        </pc:spChg>
        <pc:spChg chg="mod">
          <ac:chgData name="Marie-Laetitia des ROBERT" userId="63dda3da-33a6-484b-abda-36b2c6858385" providerId="ADAL" clId="{1F6C5EC9-587B-4EE1-A8D9-399B5669973B}" dt="2021-03-05T07:41:06.422" v="152" actId="1035"/>
          <ac:spMkLst>
            <pc:docMk/>
            <pc:sldMk cId="1313803805" sldId="3245"/>
            <ac:spMk id="35" creationId="{28962092-3BD5-475F-A566-B458C06B95CC}"/>
          </ac:spMkLst>
        </pc:spChg>
        <pc:spChg chg="mod">
          <ac:chgData name="Marie-Laetitia des ROBERT" userId="63dda3da-33a6-484b-abda-36b2c6858385" providerId="ADAL" clId="{1F6C5EC9-587B-4EE1-A8D9-399B5669973B}" dt="2021-03-05T07:41:06.422" v="152" actId="1035"/>
          <ac:spMkLst>
            <pc:docMk/>
            <pc:sldMk cId="1313803805" sldId="3245"/>
            <ac:spMk id="36" creationId="{B2F8AF7C-D2EB-46AC-B062-73F0F8E18AB2}"/>
          </ac:spMkLst>
        </pc:spChg>
        <pc:spChg chg="mod">
          <ac:chgData name="Marie-Laetitia des ROBERT" userId="63dda3da-33a6-484b-abda-36b2c6858385" providerId="ADAL" clId="{1F6C5EC9-587B-4EE1-A8D9-399B5669973B}" dt="2021-03-05T07:41:06.422" v="152" actId="1035"/>
          <ac:spMkLst>
            <pc:docMk/>
            <pc:sldMk cId="1313803805" sldId="3245"/>
            <ac:spMk id="37" creationId="{E242C194-35D2-4E14-AAD5-BE490BE7A95F}"/>
          </ac:spMkLst>
        </pc:spChg>
        <pc:spChg chg="mod">
          <ac:chgData name="Marie-Laetitia des ROBERT" userId="63dda3da-33a6-484b-abda-36b2c6858385" providerId="ADAL" clId="{1F6C5EC9-587B-4EE1-A8D9-399B5669973B}" dt="2021-03-05T07:41:06.422" v="152" actId="1035"/>
          <ac:spMkLst>
            <pc:docMk/>
            <pc:sldMk cId="1313803805" sldId="3245"/>
            <ac:spMk id="38" creationId="{08E5549D-CE5B-40CF-ABE9-036CFA262DE9}"/>
          </ac:spMkLst>
        </pc:spChg>
        <pc:spChg chg="mod">
          <ac:chgData name="Marie-Laetitia des ROBERT" userId="63dda3da-33a6-484b-abda-36b2c6858385" providerId="ADAL" clId="{1F6C5EC9-587B-4EE1-A8D9-399B5669973B}" dt="2021-03-05T07:41:06.422" v="152" actId="1035"/>
          <ac:spMkLst>
            <pc:docMk/>
            <pc:sldMk cId="1313803805" sldId="3245"/>
            <ac:spMk id="39" creationId="{D5D120B1-89CB-4AC7-B0DD-B356011A588F}"/>
          </ac:spMkLst>
        </pc:spChg>
        <pc:spChg chg="mod">
          <ac:chgData name="Marie-Laetitia des ROBERT" userId="63dda3da-33a6-484b-abda-36b2c6858385" providerId="ADAL" clId="{1F6C5EC9-587B-4EE1-A8D9-399B5669973B}" dt="2021-03-05T07:41:06.422" v="152" actId="1035"/>
          <ac:spMkLst>
            <pc:docMk/>
            <pc:sldMk cId="1313803805" sldId="3245"/>
            <ac:spMk id="40" creationId="{5FCEA5DA-A5A4-4FD0-85E1-3AF4F0FDC2A2}"/>
          </ac:spMkLst>
        </pc:spChg>
        <pc:spChg chg="mod">
          <ac:chgData name="Marie-Laetitia des ROBERT" userId="63dda3da-33a6-484b-abda-36b2c6858385" providerId="ADAL" clId="{1F6C5EC9-587B-4EE1-A8D9-399B5669973B}" dt="2021-03-05T07:41:06.422" v="152" actId="1035"/>
          <ac:spMkLst>
            <pc:docMk/>
            <pc:sldMk cId="1313803805" sldId="3245"/>
            <ac:spMk id="46" creationId="{5F1226CB-1204-49CF-9404-5EBF23B1B824}"/>
          </ac:spMkLst>
        </pc:spChg>
        <pc:spChg chg="mod">
          <ac:chgData name="Marie-Laetitia des ROBERT" userId="63dda3da-33a6-484b-abda-36b2c6858385" providerId="ADAL" clId="{1F6C5EC9-587B-4EE1-A8D9-399B5669973B}" dt="2021-03-05T07:41:06.422" v="152" actId="1035"/>
          <ac:spMkLst>
            <pc:docMk/>
            <pc:sldMk cId="1313803805" sldId="3245"/>
            <ac:spMk id="47" creationId="{54B8CF34-C169-455F-B48C-3AB4CA2491D4}"/>
          </ac:spMkLst>
        </pc:spChg>
        <pc:spChg chg="mod">
          <ac:chgData name="Marie-Laetitia des ROBERT" userId="63dda3da-33a6-484b-abda-36b2c6858385" providerId="ADAL" clId="{1F6C5EC9-587B-4EE1-A8D9-399B5669973B}" dt="2021-03-05T07:41:06.422" v="152" actId="1035"/>
          <ac:spMkLst>
            <pc:docMk/>
            <pc:sldMk cId="1313803805" sldId="3245"/>
            <ac:spMk id="48" creationId="{0165DB81-DDB4-445C-8C5E-8962B1C1442D}"/>
          </ac:spMkLst>
        </pc:spChg>
        <pc:spChg chg="mod">
          <ac:chgData name="Marie-Laetitia des ROBERT" userId="63dda3da-33a6-484b-abda-36b2c6858385" providerId="ADAL" clId="{1F6C5EC9-587B-4EE1-A8D9-399B5669973B}" dt="2021-03-05T07:41:06.422" v="152" actId="1035"/>
          <ac:spMkLst>
            <pc:docMk/>
            <pc:sldMk cId="1313803805" sldId="3245"/>
            <ac:spMk id="49" creationId="{9C6AB8A3-590A-4799-B1DC-0991F1825AC4}"/>
          </ac:spMkLst>
        </pc:spChg>
        <pc:spChg chg="mod">
          <ac:chgData name="Marie-Laetitia des ROBERT" userId="63dda3da-33a6-484b-abda-36b2c6858385" providerId="ADAL" clId="{1F6C5EC9-587B-4EE1-A8D9-399B5669973B}" dt="2021-03-05T07:41:06.422" v="152" actId="1035"/>
          <ac:spMkLst>
            <pc:docMk/>
            <pc:sldMk cId="1313803805" sldId="3245"/>
            <ac:spMk id="52" creationId="{9DEA6D21-929F-474B-9A72-A9319E5BE529}"/>
          </ac:spMkLst>
        </pc:spChg>
        <pc:spChg chg="mod">
          <ac:chgData name="Marie-Laetitia des ROBERT" userId="63dda3da-33a6-484b-abda-36b2c6858385" providerId="ADAL" clId="{1F6C5EC9-587B-4EE1-A8D9-399B5669973B}" dt="2021-03-05T07:41:06.422" v="152" actId="1035"/>
          <ac:spMkLst>
            <pc:docMk/>
            <pc:sldMk cId="1313803805" sldId="3245"/>
            <ac:spMk id="67" creationId="{03667CB2-A820-46A3-A28F-5C2604CF7ACD}"/>
          </ac:spMkLst>
        </pc:spChg>
        <pc:spChg chg="mod">
          <ac:chgData name="Marie-Laetitia des ROBERT" userId="63dda3da-33a6-484b-abda-36b2c6858385" providerId="ADAL" clId="{1F6C5EC9-587B-4EE1-A8D9-399B5669973B}" dt="2021-03-05T07:41:06.422" v="152" actId="1035"/>
          <ac:spMkLst>
            <pc:docMk/>
            <pc:sldMk cId="1313803805" sldId="3245"/>
            <ac:spMk id="73" creationId="{D802B63F-D44D-40DD-8076-FE8A56F0483F}"/>
          </ac:spMkLst>
        </pc:spChg>
        <pc:spChg chg="mod">
          <ac:chgData name="Marie-Laetitia des ROBERT" userId="63dda3da-33a6-484b-abda-36b2c6858385" providerId="ADAL" clId="{1F6C5EC9-587B-4EE1-A8D9-399B5669973B}" dt="2021-03-05T07:41:06.422" v="152" actId="1035"/>
          <ac:spMkLst>
            <pc:docMk/>
            <pc:sldMk cId="1313803805" sldId="3245"/>
            <ac:spMk id="74" creationId="{B99109A5-CABA-4B42-85F0-84843205E3DB}"/>
          </ac:spMkLst>
        </pc:spChg>
        <pc:spChg chg="mod">
          <ac:chgData name="Marie-Laetitia des ROBERT" userId="63dda3da-33a6-484b-abda-36b2c6858385" providerId="ADAL" clId="{1F6C5EC9-587B-4EE1-A8D9-399B5669973B}" dt="2021-03-05T07:41:06.422" v="152" actId="1035"/>
          <ac:spMkLst>
            <pc:docMk/>
            <pc:sldMk cId="1313803805" sldId="3245"/>
            <ac:spMk id="80" creationId="{A1B33D9A-E064-46ED-82E5-2E7E8664A16F}"/>
          </ac:spMkLst>
        </pc:spChg>
        <pc:spChg chg="mod">
          <ac:chgData name="Marie-Laetitia des ROBERT" userId="63dda3da-33a6-484b-abda-36b2c6858385" providerId="ADAL" clId="{1F6C5EC9-587B-4EE1-A8D9-399B5669973B}" dt="2021-03-05T07:41:06.422" v="152" actId="1035"/>
          <ac:spMkLst>
            <pc:docMk/>
            <pc:sldMk cId="1313803805" sldId="3245"/>
            <ac:spMk id="82" creationId="{0D4C5975-5CD7-404C-811F-68317BFA60C7}"/>
          </ac:spMkLst>
        </pc:spChg>
        <pc:spChg chg="mod">
          <ac:chgData name="Marie-Laetitia des ROBERT" userId="63dda3da-33a6-484b-abda-36b2c6858385" providerId="ADAL" clId="{1F6C5EC9-587B-4EE1-A8D9-399B5669973B}" dt="2021-03-05T07:41:06.422" v="152" actId="1035"/>
          <ac:spMkLst>
            <pc:docMk/>
            <pc:sldMk cId="1313803805" sldId="3245"/>
            <ac:spMk id="83" creationId="{49371937-3206-4ED5-88A6-5F51BBF9F5A4}"/>
          </ac:spMkLst>
        </pc:spChg>
        <pc:spChg chg="mod">
          <ac:chgData name="Marie-Laetitia des ROBERT" userId="63dda3da-33a6-484b-abda-36b2c6858385" providerId="ADAL" clId="{1F6C5EC9-587B-4EE1-A8D9-399B5669973B}" dt="2021-03-05T07:41:06.422" v="152" actId="1035"/>
          <ac:spMkLst>
            <pc:docMk/>
            <pc:sldMk cId="1313803805" sldId="3245"/>
            <ac:spMk id="84" creationId="{AA194909-89F1-4C01-AE74-46E4803834E8}"/>
          </ac:spMkLst>
        </pc:spChg>
        <pc:spChg chg="mod">
          <ac:chgData name="Marie-Laetitia des ROBERT" userId="63dda3da-33a6-484b-abda-36b2c6858385" providerId="ADAL" clId="{1F6C5EC9-587B-4EE1-A8D9-399B5669973B}" dt="2021-03-05T07:41:06.422" v="152" actId="1035"/>
          <ac:spMkLst>
            <pc:docMk/>
            <pc:sldMk cId="1313803805" sldId="3245"/>
            <ac:spMk id="86" creationId="{67E1B270-E84B-4BA1-A250-2CBEB6B4DB18}"/>
          </ac:spMkLst>
        </pc:spChg>
        <pc:spChg chg="mod">
          <ac:chgData name="Marie-Laetitia des ROBERT" userId="63dda3da-33a6-484b-abda-36b2c6858385" providerId="ADAL" clId="{1F6C5EC9-587B-4EE1-A8D9-399B5669973B}" dt="2021-03-05T07:41:06.422" v="152" actId="1035"/>
          <ac:spMkLst>
            <pc:docMk/>
            <pc:sldMk cId="1313803805" sldId="3245"/>
            <ac:spMk id="87" creationId="{DF776185-8916-4037-B763-C2444F8F90CD}"/>
          </ac:spMkLst>
        </pc:spChg>
        <pc:spChg chg="mod">
          <ac:chgData name="Marie-Laetitia des ROBERT" userId="63dda3da-33a6-484b-abda-36b2c6858385" providerId="ADAL" clId="{1F6C5EC9-587B-4EE1-A8D9-399B5669973B}" dt="2021-03-05T07:41:06.422" v="152" actId="1035"/>
          <ac:spMkLst>
            <pc:docMk/>
            <pc:sldMk cId="1313803805" sldId="3245"/>
            <ac:spMk id="88" creationId="{8C716CEF-1E7C-4967-B33E-1FA854BD3D3E}"/>
          </ac:spMkLst>
        </pc:spChg>
        <pc:spChg chg="mod">
          <ac:chgData name="Marie-Laetitia des ROBERT" userId="63dda3da-33a6-484b-abda-36b2c6858385" providerId="ADAL" clId="{1F6C5EC9-587B-4EE1-A8D9-399B5669973B}" dt="2021-03-05T07:41:06.422" v="152" actId="1035"/>
          <ac:spMkLst>
            <pc:docMk/>
            <pc:sldMk cId="1313803805" sldId="3245"/>
            <ac:spMk id="89" creationId="{D648AA83-F18A-45FB-8CBB-807D96799F35}"/>
          </ac:spMkLst>
        </pc:spChg>
        <pc:grpChg chg="mod">
          <ac:chgData name="Marie-Laetitia des ROBERT" userId="63dda3da-33a6-484b-abda-36b2c6858385" providerId="ADAL" clId="{1F6C5EC9-587B-4EE1-A8D9-399B5669973B}" dt="2021-03-05T07:41:06.422" v="152" actId="1035"/>
          <ac:grpSpMkLst>
            <pc:docMk/>
            <pc:sldMk cId="1313803805" sldId="3245"/>
            <ac:grpSpMk id="51" creationId="{E99D423C-BCB5-479E-A46E-643111EFCEC7}"/>
          </ac:grpSpMkLst>
        </pc:grpChg>
        <pc:grpChg chg="mod">
          <ac:chgData name="Marie-Laetitia des ROBERT" userId="63dda3da-33a6-484b-abda-36b2c6858385" providerId="ADAL" clId="{1F6C5EC9-587B-4EE1-A8D9-399B5669973B}" dt="2021-03-05T07:41:06.422" v="152" actId="1035"/>
          <ac:grpSpMkLst>
            <pc:docMk/>
            <pc:sldMk cId="1313803805" sldId="3245"/>
            <ac:grpSpMk id="63" creationId="{92E5307D-F9F9-4E95-B0F6-440D59540568}"/>
          </ac:grpSpMkLst>
        </pc:grpChg>
        <pc:picChg chg="mod">
          <ac:chgData name="Marie-Laetitia des ROBERT" userId="63dda3da-33a6-484b-abda-36b2c6858385" providerId="ADAL" clId="{1F6C5EC9-587B-4EE1-A8D9-399B5669973B}" dt="2021-03-05T07:41:06.422" v="152" actId="1035"/>
          <ac:picMkLst>
            <pc:docMk/>
            <pc:sldMk cId="1313803805" sldId="3245"/>
            <ac:picMk id="54" creationId="{B8A192BD-86F6-445A-AA10-7F3E30CBFD18}"/>
          </ac:picMkLst>
        </pc:picChg>
        <pc:picChg chg="mod">
          <ac:chgData name="Marie-Laetitia des ROBERT" userId="63dda3da-33a6-484b-abda-36b2c6858385" providerId="ADAL" clId="{1F6C5EC9-587B-4EE1-A8D9-399B5669973B}" dt="2021-03-05T07:41:06.422" v="152" actId="1035"/>
          <ac:picMkLst>
            <pc:docMk/>
            <pc:sldMk cId="1313803805" sldId="3245"/>
            <ac:picMk id="57" creationId="{F57FD18F-F205-409F-9418-8C0E85390847}"/>
          </ac:picMkLst>
        </pc:picChg>
        <pc:picChg chg="mod">
          <ac:chgData name="Marie-Laetitia des ROBERT" userId="63dda3da-33a6-484b-abda-36b2c6858385" providerId="ADAL" clId="{1F6C5EC9-587B-4EE1-A8D9-399B5669973B}" dt="2021-03-05T07:41:06.422" v="152" actId="1035"/>
          <ac:picMkLst>
            <pc:docMk/>
            <pc:sldMk cId="1313803805" sldId="3245"/>
            <ac:picMk id="60" creationId="{D7E3D179-9FF7-4AF4-AA81-DD7E484AA596}"/>
          </ac:picMkLst>
        </pc:picChg>
        <pc:picChg chg="mod">
          <ac:chgData name="Marie-Laetitia des ROBERT" userId="63dda3da-33a6-484b-abda-36b2c6858385" providerId="ADAL" clId="{1F6C5EC9-587B-4EE1-A8D9-399B5669973B}" dt="2021-03-05T07:41:06.422" v="152" actId="1035"/>
          <ac:picMkLst>
            <pc:docMk/>
            <pc:sldMk cId="1313803805" sldId="3245"/>
            <ac:picMk id="61" creationId="{CABE25E4-F061-4345-8A35-BDC73BA56E3F}"/>
          </ac:picMkLst>
        </pc:picChg>
        <pc:picChg chg="mod">
          <ac:chgData name="Marie-Laetitia des ROBERT" userId="63dda3da-33a6-484b-abda-36b2c6858385" providerId="ADAL" clId="{1F6C5EC9-587B-4EE1-A8D9-399B5669973B}" dt="2021-03-05T07:41:06.422" v="152" actId="1035"/>
          <ac:picMkLst>
            <pc:docMk/>
            <pc:sldMk cId="1313803805" sldId="3245"/>
            <ac:picMk id="62" creationId="{69ECD206-D133-49F5-ABC2-6473556EFDCA}"/>
          </ac:picMkLst>
        </pc:picChg>
        <pc:picChg chg="mod">
          <ac:chgData name="Marie-Laetitia des ROBERT" userId="63dda3da-33a6-484b-abda-36b2c6858385" providerId="ADAL" clId="{1F6C5EC9-587B-4EE1-A8D9-399B5669973B}" dt="2021-03-05T07:41:06.422" v="152" actId="1035"/>
          <ac:picMkLst>
            <pc:docMk/>
            <pc:sldMk cId="1313803805" sldId="3245"/>
            <ac:picMk id="70" creationId="{DA784DF0-EEDF-4199-8CE5-E5D3850959EF}"/>
          </ac:picMkLst>
        </pc:picChg>
        <pc:cxnChg chg="mod">
          <ac:chgData name="Marie-Laetitia des ROBERT" userId="63dda3da-33a6-484b-abda-36b2c6858385" providerId="ADAL" clId="{1F6C5EC9-587B-4EE1-A8D9-399B5669973B}" dt="2021-03-05T07:41:06.422" v="152" actId="1035"/>
          <ac:cxnSpMkLst>
            <pc:docMk/>
            <pc:sldMk cId="1313803805" sldId="3245"/>
            <ac:cxnSpMk id="12" creationId="{8D501EFB-D34D-429F-9B31-BA43047276A3}"/>
          </ac:cxnSpMkLst>
        </pc:cxnChg>
        <pc:cxnChg chg="mod">
          <ac:chgData name="Marie-Laetitia des ROBERT" userId="63dda3da-33a6-484b-abda-36b2c6858385" providerId="ADAL" clId="{1F6C5EC9-587B-4EE1-A8D9-399B5669973B}" dt="2021-03-05T07:41:06.422" v="152" actId="1035"/>
          <ac:cxnSpMkLst>
            <pc:docMk/>
            <pc:sldMk cId="1313803805" sldId="3245"/>
            <ac:cxnSpMk id="55" creationId="{1470BE87-1929-4742-A7F5-35DDF20C742C}"/>
          </ac:cxnSpMkLst>
        </pc:cxnChg>
        <pc:cxnChg chg="mod">
          <ac:chgData name="Marie-Laetitia des ROBERT" userId="63dda3da-33a6-484b-abda-36b2c6858385" providerId="ADAL" clId="{1F6C5EC9-587B-4EE1-A8D9-399B5669973B}" dt="2021-03-05T07:41:06.422" v="152" actId="1035"/>
          <ac:cxnSpMkLst>
            <pc:docMk/>
            <pc:sldMk cId="1313803805" sldId="3245"/>
            <ac:cxnSpMk id="56" creationId="{9DA8C41F-01B6-4E5A-AD29-3EE71256A613}"/>
          </ac:cxnSpMkLst>
        </pc:cxnChg>
        <pc:cxnChg chg="mod">
          <ac:chgData name="Marie-Laetitia des ROBERT" userId="63dda3da-33a6-484b-abda-36b2c6858385" providerId="ADAL" clId="{1F6C5EC9-587B-4EE1-A8D9-399B5669973B}" dt="2021-03-05T07:41:06.422" v="152" actId="1035"/>
          <ac:cxnSpMkLst>
            <pc:docMk/>
            <pc:sldMk cId="1313803805" sldId="3245"/>
            <ac:cxnSpMk id="58" creationId="{2B3B7026-66EA-4F43-85C7-9AAF333026B2}"/>
          </ac:cxnSpMkLst>
        </pc:cxnChg>
        <pc:cxnChg chg="mod">
          <ac:chgData name="Marie-Laetitia des ROBERT" userId="63dda3da-33a6-484b-abda-36b2c6858385" providerId="ADAL" clId="{1F6C5EC9-587B-4EE1-A8D9-399B5669973B}" dt="2021-03-05T07:41:06.422" v="152" actId="1035"/>
          <ac:cxnSpMkLst>
            <pc:docMk/>
            <pc:sldMk cId="1313803805" sldId="3245"/>
            <ac:cxnSpMk id="59" creationId="{6882D613-0711-4956-A19F-903AF002E590}"/>
          </ac:cxnSpMkLst>
        </pc:cxnChg>
      </pc:sldChg>
      <pc:sldChg chg="add del">
        <pc:chgData name="Marie-Laetitia des ROBERT" userId="63dda3da-33a6-484b-abda-36b2c6858385" providerId="ADAL" clId="{1F6C5EC9-587B-4EE1-A8D9-399B5669973B}" dt="2021-03-08T10:41:52.765" v="184"/>
        <pc:sldMkLst>
          <pc:docMk/>
          <pc:sldMk cId="639019915" sldId="3246"/>
        </pc:sldMkLst>
      </pc:sldChg>
      <pc:sldChg chg="modSp mod modShow">
        <pc:chgData name="Marie-Laetitia des ROBERT" userId="63dda3da-33a6-484b-abda-36b2c6858385" providerId="ADAL" clId="{1F6C5EC9-587B-4EE1-A8D9-399B5669973B}" dt="2021-03-08T10:48:57.514" v="224" actId="729"/>
        <pc:sldMkLst>
          <pc:docMk/>
          <pc:sldMk cId="1465569197" sldId="3247"/>
        </pc:sldMkLst>
        <pc:spChg chg="mod">
          <ac:chgData name="Marie-Laetitia des ROBERT" userId="63dda3da-33a6-484b-abda-36b2c6858385" providerId="ADAL" clId="{1F6C5EC9-587B-4EE1-A8D9-399B5669973B}" dt="2021-03-05T07:45:57.932" v="172" actId="20577"/>
          <ac:spMkLst>
            <pc:docMk/>
            <pc:sldMk cId="1465569197" sldId="3247"/>
            <ac:spMk id="17" creationId="{80F5D8B1-725C-46C4-89DE-7E919542D60E}"/>
          </ac:spMkLst>
        </pc:spChg>
      </pc:sldChg>
      <pc:sldChg chg="delSp modSp mod">
        <pc:chgData name="Marie-Laetitia des ROBERT" userId="63dda3da-33a6-484b-abda-36b2c6858385" providerId="ADAL" clId="{1F6C5EC9-587B-4EE1-A8D9-399B5669973B}" dt="2021-03-08T11:50:58.227" v="305" actId="1036"/>
        <pc:sldMkLst>
          <pc:docMk/>
          <pc:sldMk cId="2308299583" sldId="3248"/>
        </pc:sldMkLst>
        <pc:spChg chg="mod">
          <ac:chgData name="Marie-Laetitia des ROBERT" userId="63dda3da-33a6-484b-abda-36b2c6858385" providerId="ADAL" clId="{1F6C5EC9-587B-4EE1-A8D9-399B5669973B}" dt="2021-03-08T11:50:58.227" v="305" actId="1036"/>
          <ac:spMkLst>
            <pc:docMk/>
            <pc:sldMk cId="2308299583" sldId="3248"/>
            <ac:spMk id="15" creationId="{C59CEBB0-3E99-4941-80D5-67D08355CFE2}"/>
          </ac:spMkLst>
        </pc:spChg>
        <pc:spChg chg="mod">
          <ac:chgData name="Marie-Laetitia des ROBERT" userId="63dda3da-33a6-484b-abda-36b2c6858385" providerId="ADAL" clId="{1F6C5EC9-587B-4EE1-A8D9-399B5669973B}" dt="2021-03-08T11:50:53.246" v="298" actId="1036"/>
          <ac:spMkLst>
            <pc:docMk/>
            <pc:sldMk cId="2308299583" sldId="3248"/>
            <ac:spMk id="18" creationId="{C752158D-E169-4EFE-A02F-79CD9EB1D193}"/>
          </ac:spMkLst>
        </pc:spChg>
        <pc:spChg chg="del">
          <ac:chgData name="Marie-Laetitia des ROBERT" userId="63dda3da-33a6-484b-abda-36b2c6858385" providerId="ADAL" clId="{1F6C5EC9-587B-4EE1-A8D9-399B5669973B}" dt="2021-03-08T11:50:46.493" v="285" actId="478"/>
          <ac:spMkLst>
            <pc:docMk/>
            <pc:sldMk cId="2308299583" sldId="3248"/>
            <ac:spMk id="20" creationId="{DD65CD69-2E90-4DB9-83A5-8FF08A5036E3}"/>
          </ac:spMkLst>
        </pc:spChg>
        <pc:spChg chg="mod">
          <ac:chgData name="Marie-Laetitia des ROBERT" userId="63dda3da-33a6-484b-abda-36b2c6858385" providerId="ADAL" clId="{1F6C5EC9-587B-4EE1-A8D9-399B5669973B}" dt="2021-03-08T11:50:53.246" v="298" actId="1036"/>
          <ac:spMkLst>
            <pc:docMk/>
            <pc:sldMk cId="2308299583" sldId="3248"/>
            <ac:spMk id="23" creationId="{1D816BF4-BF0C-4602-8AEB-1E70A0C65ED2}"/>
          </ac:spMkLst>
        </pc:spChg>
        <pc:spChg chg="mod">
          <ac:chgData name="Marie-Laetitia des ROBERT" userId="63dda3da-33a6-484b-abda-36b2c6858385" providerId="ADAL" clId="{1F6C5EC9-587B-4EE1-A8D9-399B5669973B}" dt="2021-03-08T11:50:58.227" v="305" actId="1036"/>
          <ac:spMkLst>
            <pc:docMk/>
            <pc:sldMk cId="2308299583" sldId="3248"/>
            <ac:spMk id="25" creationId="{9A3E3377-E4D6-49F0-BBE2-B7FE113F83C2}"/>
          </ac:spMkLst>
        </pc:spChg>
        <pc:spChg chg="del">
          <ac:chgData name="Marie-Laetitia des ROBERT" userId="63dda3da-33a6-484b-abda-36b2c6858385" providerId="ADAL" clId="{1F6C5EC9-587B-4EE1-A8D9-399B5669973B}" dt="2021-03-08T11:50:46.493" v="285" actId="478"/>
          <ac:spMkLst>
            <pc:docMk/>
            <pc:sldMk cId="2308299583" sldId="3248"/>
            <ac:spMk id="26" creationId="{761A0E3A-01CE-415B-B5F4-416DA2EE3FEB}"/>
          </ac:spMkLst>
        </pc:spChg>
        <pc:spChg chg="mod">
          <ac:chgData name="Marie-Laetitia des ROBERT" userId="63dda3da-33a6-484b-abda-36b2c6858385" providerId="ADAL" clId="{1F6C5EC9-587B-4EE1-A8D9-399B5669973B}" dt="2021-03-08T11:50:58.227" v="305" actId="1036"/>
          <ac:spMkLst>
            <pc:docMk/>
            <pc:sldMk cId="2308299583" sldId="3248"/>
            <ac:spMk id="34" creationId="{C868D888-7BFF-416B-8E28-531189E087E4}"/>
          </ac:spMkLst>
        </pc:spChg>
        <pc:spChg chg="mod">
          <ac:chgData name="Marie-Laetitia des ROBERT" userId="63dda3da-33a6-484b-abda-36b2c6858385" providerId="ADAL" clId="{1F6C5EC9-587B-4EE1-A8D9-399B5669973B}" dt="2021-03-08T11:50:53.246" v="298" actId="1036"/>
          <ac:spMkLst>
            <pc:docMk/>
            <pc:sldMk cId="2308299583" sldId="3248"/>
            <ac:spMk id="35" creationId="{A0263E83-1A5A-468C-9750-AFAF133096A3}"/>
          </ac:spMkLst>
        </pc:spChg>
        <pc:spChg chg="del">
          <ac:chgData name="Marie-Laetitia des ROBERT" userId="63dda3da-33a6-484b-abda-36b2c6858385" providerId="ADAL" clId="{1F6C5EC9-587B-4EE1-A8D9-399B5669973B}" dt="2021-03-08T11:50:46.493" v="285" actId="478"/>
          <ac:spMkLst>
            <pc:docMk/>
            <pc:sldMk cId="2308299583" sldId="3248"/>
            <ac:spMk id="36" creationId="{638C4D2F-4716-412A-B8C6-9AB38FAC6D2B}"/>
          </ac:spMkLst>
        </pc:spChg>
      </pc:sldChg>
      <pc:sldChg chg="addSp delSp modSp mod modShow">
        <pc:chgData name="Marie-Laetitia des ROBERT" userId="63dda3da-33a6-484b-abda-36b2c6858385" providerId="ADAL" clId="{1F6C5EC9-587B-4EE1-A8D9-399B5669973B}" dt="2021-03-08T11:11:24.920" v="240" actId="478"/>
        <pc:sldMkLst>
          <pc:docMk/>
          <pc:sldMk cId="74000772" sldId="3249"/>
        </pc:sldMkLst>
        <pc:spChg chg="mod">
          <ac:chgData name="Marie-Laetitia des ROBERT" userId="63dda3da-33a6-484b-abda-36b2c6858385" providerId="ADAL" clId="{1F6C5EC9-587B-4EE1-A8D9-399B5669973B}" dt="2021-03-08T11:07:59.387" v="236" actId="20577"/>
          <ac:spMkLst>
            <pc:docMk/>
            <pc:sldMk cId="74000772" sldId="3249"/>
            <ac:spMk id="2" creationId="{FF401BC0-C2C3-47F6-AA72-F85B0E01E1C6}"/>
          </ac:spMkLst>
        </pc:spChg>
        <pc:spChg chg="add del">
          <ac:chgData name="Marie-Laetitia des ROBERT" userId="63dda3da-33a6-484b-abda-36b2c6858385" providerId="ADAL" clId="{1F6C5EC9-587B-4EE1-A8D9-399B5669973B}" dt="2021-03-08T11:11:24.920" v="240" actId="478"/>
          <ac:spMkLst>
            <pc:docMk/>
            <pc:sldMk cId="74000772" sldId="3249"/>
            <ac:spMk id="3" creationId="{12C95A8B-ACD8-4FF2-973B-C318C1129799}"/>
          </ac:spMkLst>
        </pc:spChg>
      </pc:sldChg>
      <pc:sldChg chg="modSp add del mod">
        <pc:chgData name="Marie-Laetitia des ROBERT" userId="63dda3da-33a6-484b-abda-36b2c6858385" providerId="ADAL" clId="{1F6C5EC9-587B-4EE1-A8D9-399B5669973B}" dt="2021-03-08T10:41:30.015" v="182"/>
        <pc:sldMkLst>
          <pc:docMk/>
          <pc:sldMk cId="4242268341" sldId="3251"/>
        </pc:sldMkLst>
        <pc:spChg chg="mod">
          <ac:chgData name="Marie-Laetitia des ROBERT" userId="63dda3da-33a6-484b-abda-36b2c6858385" providerId="ADAL" clId="{1F6C5EC9-587B-4EE1-A8D9-399B5669973B}" dt="2021-03-05T07:39:05.422" v="109" actId="20577"/>
          <ac:spMkLst>
            <pc:docMk/>
            <pc:sldMk cId="4242268341" sldId="3251"/>
            <ac:spMk id="2" creationId="{0BB8A67F-FBBD-45EB-A33A-B875CCCBC693}"/>
          </ac:spMkLst>
        </pc:spChg>
      </pc:sldChg>
      <pc:sldChg chg="modSp mod">
        <pc:chgData name="Marie-Laetitia des ROBERT" userId="63dda3da-33a6-484b-abda-36b2c6858385" providerId="ADAL" clId="{1F6C5EC9-587B-4EE1-A8D9-399B5669973B}" dt="2021-03-05T07:42:20.264" v="162" actId="20577"/>
        <pc:sldMkLst>
          <pc:docMk/>
          <pc:sldMk cId="4018156832" sldId="3252"/>
        </pc:sldMkLst>
        <pc:spChg chg="mod">
          <ac:chgData name="Marie-Laetitia des ROBERT" userId="63dda3da-33a6-484b-abda-36b2c6858385" providerId="ADAL" clId="{1F6C5EC9-587B-4EE1-A8D9-399B5669973B}" dt="2021-03-05T07:42:20.264" v="162" actId="20577"/>
          <ac:spMkLst>
            <pc:docMk/>
            <pc:sldMk cId="4018156832" sldId="3252"/>
            <ac:spMk id="4" creationId="{4D437835-C345-4731-BDD9-9FDA6B00E6B6}"/>
          </ac:spMkLst>
        </pc:spChg>
      </pc:sldChg>
      <pc:sldChg chg="modSp mod">
        <pc:chgData name="Marie-Laetitia des ROBERT" userId="63dda3da-33a6-484b-abda-36b2c6858385" providerId="ADAL" clId="{1F6C5EC9-587B-4EE1-A8D9-399B5669973B}" dt="2021-03-08T11:58:33.985" v="456" actId="20577"/>
        <pc:sldMkLst>
          <pc:docMk/>
          <pc:sldMk cId="653551770" sldId="3253"/>
        </pc:sldMkLst>
        <pc:spChg chg="mod">
          <ac:chgData name="Marie-Laetitia des ROBERT" userId="63dda3da-33a6-484b-abda-36b2c6858385" providerId="ADAL" clId="{1F6C5EC9-587B-4EE1-A8D9-399B5669973B}" dt="2021-03-08T11:58:33.985" v="456" actId="20577"/>
          <ac:spMkLst>
            <pc:docMk/>
            <pc:sldMk cId="653551770" sldId="3253"/>
            <ac:spMk id="4" creationId="{4D437835-C345-4731-BDD9-9FDA6B00E6B6}"/>
          </ac:spMkLst>
        </pc:spChg>
      </pc:sldChg>
      <pc:sldChg chg="modSp add del mod ord">
        <pc:chgData name="Marie-Laetitia des ROBERT" userId="63dda3da-33a6-484b-abda-36b2c6858385" providerId="ADAL" clId="{1F6C5EC9-587B-4EE1-A8D9-399B5669973B}" dt="2021-03-08T11:53:04.273" v="400" actId="14100"/>
        <pc:sldMkLst>
          <pc:docMk/>
          <pc:sldMk cId="3936231516" sldId="3255"/>
        </pc:sldMkLst>
        <pc:spChg chg="mod">
          <ac:chgData name="Marie-Laetitia des ROBERT" userId="63dda3da-33a6-484b-abda-36b2c6858385" providerId="ADAL" clId="{1F6C5EC9-587B-4EE1-A8D9-399B5669973B}" dt="2021-03-08T11:53:04.273" v="400" actId="14100"/>
          <ac:spMkLst>
            <pc:docMk/>
            <pc:sldMk cId="3936231516" sldId="3255"/>
            <ac:spMk id="4" creationId="{4D437835-C345-4731-BDD9-9FDA6B00E6B6}"/>
          </ac:spMkLst>
        </pc:spChg>
      </pc:sldChg>
      <pc:sldChg chg="add del mod modShow">
        <pc:chgData name="Marie-Laetitia des ROBERT" userId="63dda3da-33a6-484b-abda-36b2c6858385" providerId="ADAL" clId="{1F6C5EC9-587B-4EE1-A8D9-399B5669973B}" dt="2021-03-08T11:07:26.571" v="233" actId="47"/>
        <pc:sldMkLst>
          <pc:docMk/>
          <pc:sldMk cId="2632638442" sldId="3256"/>
        </pc:sldMkLst>
      </pc:sldChg>
      <pc:sldChg chg="add">
        <pc:chgData name="Marie-Laetitia des ROBERT" userId="63dda3da-33a6-484b-abda-36b2c6858385" providerId="ADAL" clId="{1F6C5EC9-587B-4EE1-A8D9-399B5669973B}" dt="2021-03-08T11:06:49.358" v="232"/>
        <pc:sldMkLst>
          <pc:docMk/>
          <pc:sldMk cId="1044865703" sldId="3259"/>
        </pc:sldMkLst>
      </pc:sldChg>
      <pc:sldChg chg="add del">
        <pc:chgData name="Marie-Laetitia des ROBERT" userId="63dda3da-33a6-484b-abda-36b2c6858385" providerId="ADAL" clId="{1F6C5EC9-587B-4EE1-A8D9-399B5669973B}" dt="2021-03-08T11:57:15.509" v="443" actId="47"/>
        <pc:sldMkLst>
          <pc:docMk/>
          <pc:sldMk cId="1452765169" sldId="3260"/>
        </pc:sldMkLst>
      </pc:sldChg>
      <pc:sldChg chg="addSp delSp modSp new mod">
        <pc:chgData name="Marie-Laetitia des ROBERT" userId="63dda3da-33a6-484b-abda-36b2c6858385" providerId="ADAL" clId="{1F6C5EC9-587B-4EE1-A8D9-399B5669973B}" dt="2021-03-08T12:06:03.453" v="478" actId="208"/>
        <pc:sldMkLst>
          <pc:docMk/>
          <pc:sldMk cId="1542052866" sldId="3261"/>
        </pc:sldMkLst>
        <pc:spChg chg="mod">
          <ac:chgData name="Marie-Laetitia des ROBERT" userId="63dda3da-33a6-484b-abda-36b2c6858385" providerId="ADAL" clId="{1F6C5EC9-587B-4EE1-A8D9-399B5669973B}" dt="2021-03-08T11:54:41.727" v="408" actId="108"/>
          <ac:spMkLst>
            <pc:docMk/>
            <pc:sldMk cId="1542052866" sldId="3261"/>
            <ac:spMk id="2" creationId="{397DFF05-C29E-4439-BBF3-C2787E84FA6E}"/>
          </ac:spMkLst>
        </pc:spChg>
        <pc:spChg chg="mod">
          <ac:chgData name="Marie-Laetitia des ROBERT" userId="63dda3da-33a6-484b-abda-36b2c6858385" providerId="ADAL" clId="{1F6C5EC9-587B-4EE1-A8D9-399B5669973B}" dt="2021-03-08T11:58:07.867" v="455" actId="20577"/>
          <ac:spMkLst>
            <pc:docMk/>
            <pc:sldMk cId="1542052866" sldId="3261"/>
            <ac:spMk id="3" creationId="{12F18FC3-E104-4DFC-A97D-0C68E742FA11}"/>
          </ac:spMkLst>
        </pc:spChg>
        <pc:spChg chg="del">
          <ac:chgData name="Marie-Laetitia des ROBERT" userId="63dda3da-33a6-484b-abda-36b2c6858385" providerId="ADAL" clId="{1F6C5EC9-587B-4EE1-A8D9-399B5669973B}" dt="2021-03-08T11:53:58.903" v="403" actId="478"/>
          <ac:spMkLst>
            <pc:docMk/>
            <pc:sldMk cId="1542052866" sldId="3261"/>
            <ac:spMk id="4" creationId="{188FC87E-6481-4B89-B809-01CCA405EB16}"/>
          </ac:spMkLst>
        </pc:spChg>
        <pc:spChg chg="add del">
          <ac:chgData name="Marie-Laetitia des ROBERT" userId="63dda3da-33a6-484b-abda-36b2c6858385" providerId="ADAL" clId="{1F6C5EC9-587B-4EE1-A8D9-399B5669973B}" dt="2021-03-08T11:53:56.976" v="402" actId="478"/>
          <ac:spMkLst>
            <pc:docMk/>
            <pc:sldMk cId="1542052866" sldId="3261"/>
            <ac:spMk id="5" creationId="{846438C4-86E0-4BFF-BCF1-0046B58E0EB1}"/>
          </ac:spMkLst>
        </pc:spChg>
        <pc:picChg chg="add mod">
          <ac:chgData name="Marie-Laetitia des ROBERT" userId="63dda3da-33a6-484b-abda-36b2c6858385" providerId="ADAL" clId="{1F6C5EC9-587B-4EE1-A8D9-399B5669973B}" dt="2021-03-08T12:06:00.024" v="476" actId="208"/>
          <ac:picMkLst>
            <pc:docMk/>
            <pc:sldMk cId="1542052866" sldId="3261"/>
            <ac:picMk id="4" creationId="{0B60ADBE-E43C-413F-98AD-7D4729A77A7E}"/>
          </ac:picMkLst>
        </pc:picChg>
        <pc:picChg chg="add mod">
          <ac:chgData name="Marie-Laetitia des ROBERT" userId="63dda3da-33a6-484b-abda-36b2c6858385" providerId="ADAL" clId="{1F6C5EC9-587B-4EE1-A8D9-399B5669973B}" dt="2021-03-08T12:06:03.453" v="478" actId="208"/>
          <ac:picMkLst>
            <pc:docMk/>
            <pc:sldMk cId="1542052866" sldId="3261"/>
            <ac:picMk id="5" creationId="{4633BA80-8FD3-4141-A317-6139AD2B76C7}"/>
          </ac:picMkLst>
        </pc:picChg>
        <pc:picChg chg="add mod">
          <ac:chgData name="Marie-Laetitia des ROBERT" userId="63dda3da-33a6-484b-abda-36b2c6858385" providerId="ADAL" clId="{1F6C5EC9-587B-4EE1-A8D9-399B5669973B}" dt="2021-03-08T12:05:50.707" v="473" actId="1076"/>
          <ac:picMkLst>
            <pc:docMk/>
            <pc:sldMk cId="1542052866" sldId="3261"/>
            <ac:picMk id="6" creationId="{182AF465-2A83-46B8-ADA6-6DD44A438AEB}"/>
          </ac:picMkLst>
        </pc:picChg>
        <pc:picChg chg="add del mod modCrop">
          <ac:chgData name="Marie-Laetitia des ROBERT" userId="63dda3da-33a6-484b-abda-36b2c6858385" providerId="ADAL" clId="{1F6C5EC9-587B-4EE1-A8D9-399B5669973B}" dt="2021-03-08T12:00:22.680" v="457" actId="478"/>
          <ac:picMkLst>
            <pc:docMk/>
            <pc:sldMk cId="1542052866" sldId="3261"/>
            <ac:picMk id="6" creationId="{A3B05A0D-E946-4520-BD1A-51879691EFA7}"/>
          </ac:picMkLst>
        </pc:picChg>
        <pc:picChg chg="add del mod modCrop">
          <ac:chgData name="Marie-Laetitia des ROBERT" userId="63dda3da-33a6-484b-abda-36b2c6858385" providerId="ADAL" clId="{1F6C5EC9-587B-4EE1-A8D9-399B5669973B}" dt="2021-03-08T12:04:16.972" v="463" actId="478"/>
          <ac:picMkLst>
            <pc:docMk/>
            <pc:sldMk cId="1542052866" sldId="3261"/>
            <ac:picMk id="7" creationId="{D619D9E4-3681-402F-851B-7315333E3D0F}"/>
          </ac:picMkLst>
        </pc:picChg>
        <pc:picChg chg="add del mod modCrop">
          <ac:chgData name="Marie-Laetitia des ROBERT" userId="63dda3da-33a6-484b-abda-36b2c6858385" providerId="ADAL" clId="{1F6C5EC9-587B-4EE1-A8D9-399B5669973B}" dt="2021-03-08T12:05:23.173" v="470" actId="478"/>
          <ac:picMkLst>
            <pc:docMk/>
            <pc:sldMk cId="1542052866" sldId="3261"/>
            <ac:picMk id="8" creationId="{A906BC77-1725-4CC6-9E97-8BF6050E1A60}"/>
          </ac:picMkLst>
        </pc:picChg>
        <pc:picChg chg="add del">
          <ac:chgData name="Marie-Laetitia des ROBERT" userId="63dda3da-33a6-484b-abda-36b2c6858385" providerId="ADAL" clId="{1F6C5EC9-587B-4EE1-A8D9-399B5669973B}" dt="2021-03-08T12:00:30.094" v="459" actId="478"/>
          <ac:picMkLst>
            <pc:docMk/>
            <pc:sldMk cId="1542052866" sldId="3261"/>
            <ac:picMk id="9" creationId="{49945CD0-33A5-427D-B357-B3AE2AFCC1B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96154592529799"/>
          <c:y val="0.26629147527390201"/>
          <c:w val="0.4819620770307122"/>
          <c:h val="0.70438396252713453"/>
        </c:manualLayout>
      </c:layout>
      <c:pieChart>
        <c:varyColors val="1"/>
        <c:ser>
          <c:idx val="0"/>
          <c:order val="0"/>
          <c:tx>
            <c:strRef>
              <c:f>Feuil1!$B$1</c:f>
              <c:strCache>
                <c:ptCount val="1"/>
                <c:pt idx="0">
                  <c:v>Rang</c:v>
                </c:pt>
              </c:strCache>
            </c:strRef>
          </c:tx>
          <c:dPt>
            <c:idx val="0"/>
            <c:bubble3D val="0"/>
            <c:spPr>
              <a:solidFill>
                <a:srgbClr val="196B68"/>
              </a:solidFill>
              <a:ln w="19050">
                <a:solidFill>
                  <a:schemeClr val="lt1"/>
                </a:solidFill>
              </a:ln>
              <a:effectLst/>
            </c:spPr>
            <c:extLst>
              <c:ext xmlns:c16="http://schemas.microsoft.com/office/drawing/2014/chart" uri="{C3380CC4-5D6E-409C-BE32-E72D297353CC}">
                <c16:uniqueId val="{00000001-F7B6-47A4-9338-0E3829C0E573}"/>
              </c:ext>
            </c:extLst>
          </c:dPt>
          <c:dPt>
            <c:idx val="1"/>
            <c:bubble3D val="0"/>
            <c:spPr>
              <a:solidFill>
                <a:srgbClr val="218F8B"/>
              </a:solidFill>
              <a:ln w="19050">
                <a:solidFill>
                  <a:schemeClr val="lt1"/>
                </a:solidFill>
              </a:ln>
              <a:effectLst/>
            </c:spPr>
            <c:extLst>
              <c:ext xmlns:c16="http://schemas.microsoft.com/office/drawing/2014/chart" uri="{C3380CC4-5D6E-409C-BE32-E72D297353CC}">
                <c16:uniqueId val="{00000002-F7B6-47A4-9338-0E3829C0E573}"/>
              </c:ext>
            </c:extLst>
          </c:dPt>
          <c:dPt>
            <c:idx val="2"/>
            <c:bubble3D val="0"/>
            <c:spPr>
              <a:solidFill>
                <a:srgbClr val="5CD9D5"/>
              </a:solidFill>
              <a:ln w="19050">
                <a:solidFill>
                  <a:schemeClr val="lt1"/>
                </a:solidFill>
              </a:ln>
              <a:effectLst/>
            </c:spPr>
            <c:extLst>
              <c:ext xmlns:c16="http://schemas.microsoft.com/office/drawing/2014/chart" uri="{C3380CC4-5D6E-409C-BE32-E72D297353CC}">
                <c16:uniqueId val="{00000003-F7B6-47A4-9338-0E3829C0E573}"/>
              </c:ext>
            </c:extLst>
          </c:dPt>
          <c:dPt>
            <c:idx val="3"/>
            <c:bubble3D val="0"/>
            <c:spPr>
              <a:solidFill>
                <a:srgbClr val="C9F2F1"/>
              </a:solidFill>
              <a:ln w="19050">
                <a:solidFill>
                  <a:schemeClr val="lt1"/>
                </a:solidFill>
              </a:ln>
              <a:effectLst/>
            </c:spPr>
            <c:extLst>
              <c:ext xmlns:c16="http://schemas.microsoft.com/office/drawing/2014/chart" uri="{C3380CC4-5D6E-409C-BE32-E72D297353CC}">
                <c16:uniqueId val="{00000004-F7B6-47A4-9338-0E3829C0E573}"/>
              </c:ext>
            </c:extLst>
          </c:dPt>
          <c:dPt>
            <c:idx val="4"/>
            <c:bubble3D val="0"/>
            <c:spPr>
              <a:solidFill>
                <a:srgbClr val="E7E7E7"/>
              </a:solidFill>
              <a:ln w="19050">
                <a:solidFill>
                  <a:schemeClr val="lt1"/>
                </a:solidFill>
              </a:ln>
              <a:effectLst/>
            </c:spPr>
            <c:extLst>
              <c:ext xmlns:c16="http://schemas.microsoft.com/office/drawing/2014/chart" uri="{C3380CC4-5D6E-409C-BE32-E72D297353CC}">
                <c16:uniqueId val="{00000005-F7B6-47A4-9338-0E3829C0E573}"/>
              </c:ext>
            </c:extLst>
          </c:dPt>
          <c:dLbls>
            <c:dLbl>
              <c:idx val="0"/>
              <c:layout>
                <c:manualLayout>
                  <c:x val="0.13235453329111727"/>
                  <c:y val="5.805689370335994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96B68"/>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B6-47A4-9338-0E3829C0E573}"/>
                </c:ext>
              </c:extLst>
            </c:dLbl>
            <c:dLbl>
              <c:idx val="1"/>
              <c:layout>
                <c:manualLayout>
                  <c:x val="0.19450983269216146"/>
                  <c:y val="0.14437069238000244"/>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rgbClr val="218F8B"/>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13176469987437314"/>
                      <c:h val="0.21682472546356885"/>
                    </c:manualLayout>
                  </c15:layout>
                </c:ext>
                <c:ext xmlns:c16="http://schemas.microsoft.com/office/drawing/2014/chart" uri="{C3380CC4-5D6E-409C-BE32-E72D297353CC}">
                  <c16:uniqueId val="{00000002-F7B6-47A4-9338-0E3829C0E573}"/>
                </c:ext>
              </c:extLst>
            </c:dLbl>
            <c:dLbl>
              <c:idx val="2"/>
              <c:layout>
                <c:manualLayout>
                  <c:x val="-0.24834348731985822"/>
                  <c:y val="-2.819868947967663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D9D5"/>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19255788538336616"/>
                      <c:h val="0.14597161845416221"/>
                    </c:manualLayout>
                  </c15:layout>
                </c:ext>
                <c:ext xmlns:c16="http://schemas.microsoft.com/office/drawing/2014/chart" uri="{C3380CC4-5D6E-409C-BE32-E72D297353CC}">
                  <c16:uniqueId val="{00000003-F7B6-47A4-9338-0E3829C0E573}"/>
                </c:ext>
              </c:extLst>
            </c:dLbl>
            <c:dLbl>
              <c:idx val="3"/>
              <c:layout>
                <c:manualLayout>
                  <c:x val="-6.6088637601022099E-3"/>
                  <c:y val="4.6662703534986576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197" b="1" i="0" u="none" strike="noStrike" kern="1200" baseline="0">
                      <a:solidFill>
                        <a:srgbClr val="657C9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7B6-47A4-9338-0E3829C0E573}"/>
                </c:ext>
              </c:extLst>
            </c:dLbl>
            <c:dLbl>
              <c:idx val="4"/>
              <c:layout>
                <c:manualLayout>
                  <c:x val="3.389804758945128E-2"/>
                  <c:y val="0.10426544175297298"/>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65000"/>
                        </a:schemeClr>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27316085179208932"/>
                      <c:h val="0.21184842028899509"/>
                    </c:manualLayout>
                  </c15:layout>
                </c:ext>
                <c:ext xmlns:c16="http://schemas.microsoft.com/office/drawing/2014/chart" uri="{C3380CC4-5D6E-409C-BE32-E72D297353CC}">
                  <c16:uniqueId val="{00000005-F7B6-47A4-9338-0E3829C0E57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Donneur d’ordre</c:v>
                </c:pt>
                <c:pt idx="1">
                  <c:v>Rang 1</c:v>
                </c:pt>
                <c:pt idx="2">
                  <c:v>Rang 2</c:v>
                </c:pt>
                <c:pt idx="3">
                  <c:v>Rang 3</c:v>
                </c:pt>
                <c:pt idx="4">
                  <c:v>Ne sait pas</c:v>
                </c:pt>
              </c:strCache>
            </c:strRef>
          </c:cat>
          <c:val>
            <c:numRef>
              <c:f>Feuil1!$B$2:$B$6</c:f>
              <c:numCache>
                <c:formatCode>0</c:formatCode>
                <c:ptCount val="5"/>
                <c:pt idx="0">
                  <c:v>4.1615750915750915</c:v>
                </c:pt>
                <c:pt idx="1">
                  <c:v>20.751383953437323</c:v>
                </c:pt>
                <c:pt idx="2">
                  <c:v>29.032222705821017</c:v>
                </c:pt>
                <c:pt idx="3">
                  <c:v>8.2171391598414072</c:v>
                </c:pt>
                <c:pt idx="4">
                  <c:v>16.335275843382583</c:v>
                </c:pt>
              </c:numCache>
            </c:numRef>
          </c:val>
          <c:extLst>
            <c:ext xmlns:c16="http://schemas.microsoft.com/office/drawing/2014/chart" uri="{C3380CC4-5D6E-409C-BE32-E72D297353CC}">
              <c16:uniqueId val="{00000000-F7B6-47A4-9338-0E3829C0E57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bg1"/>
      </a:solid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269986623430662E-2"/>
          <c:y val="1.2923844374955638E-2"/>
          <c:w val="0.95172989750636716"/>
          <c:h val="0.67879802106332832"/>
        </c:manualLayout>
      </c:layout>
      <c:barChart>
        <c:barDir val="bar"/>
        <c:grouping val="clustered"/>
        <c:varyColors val="0"/>
        <c:ser>
          <c:idx val="0"/>
          <c:order val="0"/>
          <c:tx>
            <c:strRef>
              <c:f>Feuil1!$B$1</c:f>
              <c:strCache>
                <c:ptCount val="1"/>
                <c:pt idx="0">
                  <c:v>En interne (80%)</c:v>
                </c:pt>
              </c:strCache>
            </c:strRef>
          </c:tx>
          <c:spPr>
            <a:solidFill>
              <a:srgbClr val="FF70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3"/>
                <c:pt idx="0">
                  <c:v>Orga</c:v>
                </c:pt>
                <c:pt idx="1">
                  <c:v>Tech</c:v>
                </c:pt>
                <c:pt idx="2">
                  <c:v>Num</c:v>
                </c:pt>
              </c:strCache>
              <c:extLst/>
            </c:strRef>
          </c:cat>
          <c:val>
            <c:numRef>
              <c:f>Feuil1!$B$2:$B$5</c:f>
              <c:numCache>
                <c:formatCode>0%</c:formatCode>
                <c:ptCount val="3"/>
                <c:pt idx="0">
                  <c:v>0.75786664415782257</c:v>
                </c:pt>
                <c:pt idx="1">
                  <c:v>0.76425757519040938</c:v>
                </c:pt>
                <c:pt idx="2">
                  <c:v>0.72318091560084641</c:v>
                </c:pt>
              </c:numCache>
              <c:extLst/>
            </c:numRef>
          </c:val>
          <c:extLst>
            <c:ext xmlns:c16="http://schemas.microsoft.com/office/drawing/2014/chart" uri="{C3380CC4-5D6E-409C-BE32-E72D297353CC}">
              <c16:uniqueId val="{00000000-28C4-4CD0-B067-5FFA1E88C170}"/>
            </c:ext>
          </c:extLst>
        </c:ser>
        <c:ser>
          <c:idx val="1"/>
          <c:order val="1"/>
          <c:tx>
            <c:strRef>
              <c:f>Feuil1!$C$1</c:f>
              <c:strCache>
                <c:ptCount val="1"/>
                <c:pt idx="0">
                  <c:v>En externe (70%)</c:v>
                </c:pt>
              </c:strCache>
            </c:strRef>
          </c:tx>
          <c:spPr>
            <a:solidFill>
              <a:srgbClr val="657C9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3"/>
                <c:pt idx="0">
                  <c:v>Orga</c:v>
                </c:pt>
                <c:pt idx="1">
                  <c:v>Tech</c:v>
                </c:pt>
                <c:pt idx="2">
                  <c:v>Num</c:v>
                </c:pt>
              </c:strCache>
              <c:extLst/>
            </c:strRef>
          </c:cat>
          <c:val>
            <c:numRef>
              <c:f>Feuil1!$C$2:$C$5</c:f>
              <c:numCache>
                <c:formatCode>0%</c:formatCode>
                <c:ptCount val="3"/>
                <c:pt idx="0">
                  <c:v>0.68581588553806105</c:v>
                </c:pt>
                <c:pt idx="1">
                  <c:v>0.6526620542571111</c:v>
                </c:pt>
                <c:pt idx="2">
                  <c:v>0.51718507493654464</c:v>
                </c:pt>
              </c:numCache>
              <c:extLst/>
            </c:numRef>
          </c:val>
          <c:extLst>
            <c:ext xmlns:c16="http://schemas.microsoft.com/office/drawing/2014/chart" uri="{C3380CC4-5D6E-409C-BE32-E72D297353CC}">
              <c16:uniqueId val="{00000001-28C4-4CD0-B067-5FFA1E88C170}"/>
            </c:ext>
          </c:extLst>
        </c:ser>
        <c:dLbls>
          <c:showLegendKey val="0"/>
          <c:showVal val="0"/>
          <c:showCatName val="0"/>
          <c:showSerName val="0"/>
          <c:showPercent val="0"/>
          <c:showBubbleSize val="0"/>
        </c:dLbls>
        <c:gapWidth val="270"/>
        <c:axId val="2102845935"/>
        <c:axId val="2102847599"/>
      </c:barChart>
      <c:catAx>
        <c:axId val="2102845935"/>
        <c:scaling>
          <c:orientation val="minMax"/>
        </c:scaling>
        <c:delete val="1"/>
        <c:axPos val="l"/>
        <c:numFmt formatCode="General" sourceLinked="1"/>
        <c:majorTickMark val="none"/>
        <c:minorTickMark val="none"/>
        <c:tickLblPos val="nextTo"/>
        <c:crossAx val="2102847599"/>
        <c:crosses val="autoZero"/>
        <c:auto val="1"/>
        <c:lblAlgn val="ctr"/>
        <c:lblOffset val="100"/>
        <c:noMultiLvlLbl val="0"/>
      </c:catAx>
      <c:valAx>
        <c:axId val="2102847599"/>
        <c:scaling>
          <c:orientation val="minMax"/>
        </c:scaling>
        <c:delete val="1"/>
        <c:axPos val="b"/>
        <c:numFmt formatCode="0%" sourceLinked="1"/>
        <c:majorTickMark val="none"/>
        <c:minorTickMark val="none"/>
        <c:tickLblPos val="nextTo"/>
        <c:crossAx val="2102845935"/>
        <c:crosses val="autoZero"/>
        <c:crossBetween val="between"/>
      </c:valAx>
      <c:spPr>
        <a:noFill/>
        <a:ln>
          <a:noFill/>
        </a:ln>
        <a:effectLst/>
      </c:spPr>
    </c:plotArea>
    <c:legend>
      <c:legendPos val="b"/>
      <c:layout>
        <c:manualLayout>
          <c:xMode val="edge"/>
          <c:yMode val="edge"/>
          <c:x val="3.1563029775761877E-3"/>
          <c:y val="0.65068867706010036"/>
          <c:w val="0.63655319507439645"/>
          <c:h val="9.72509423952717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786754138646013E-2"/>
          <c:y val="3.0916915602795757E-2"/>
          <c:w val="0.77359494476320034"/>
          <c:h val="0.93816616879440851"/>
        </c:manualLayout>
      </c:layout>
      <c:barChart>
        <c:barDir val="bar"/>
        <c:grouping val="clustered"/>
        <c:varyColors val="0"/>
        <c:ser>
          <c:idx val="0"/>
          <c:order val="0"/>
          <c:tx>
            <c:strRef>
              <c:f>Feuil1!$B$1</c:f>
              <c:strCache>
                <c:ptCount val="1"/>
                <c:pt idx="0">
                  <c:v>Série 1</c:v>
                </c:pt>
              </c:strCache>
            </c:strRef>
          </c:tx>
          <c:spPr>
            <a:solidFill>
              <a:srgbClr val="196B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8815370859982667"/>
                      <c:h val="9.9805424823207034E-2"/>
                    </c:manualLayout>
                  </c15:layout>
                </c:ext>
                <c:ext xmlns:c16="http://schemas.microsoft.com/office/drawing/2014/chart" uri="{C3380CC4-5D6E-409C-BE32-E72D297353CC}">
                  <c16:uniqueId val="{00000007-B4CA-4CA2-A9CD-1CFBF8B08CCA}"/>
                </c:ext>
              </c:extLst>
            </c:dLbl>
            <c:dLbl>
              <c:idx val="1"/>
              <c:showLegendKey val="0"/>
              <c:showVal val="1"/>
              <c:showCatName val="0"/>
              <c:showSerName val="0"/>
              <c:showPercent val="0"/>
              <c:showBubbleSize val="0"/>
              <c:extLst>
                <c:ext xmlns:c15="http://schemas.microsoft.com/office/drawing/2012/chart" uri="{CE6537A1-D6FC-4f65-9D91-7224C49458BB}">
                  <c15:layout>
                    <c:manualLayout>
                      <c:w val="0.37944582185994974"/>
                      <c:h val="9.9805424823207034E-2"/>
                    </c:manualLayout>
                  </c15:layout>
                </c:ext>
                <c:ext xmlns:c16="http://schemas.microsoft.com/office/drawing/2014/chart" uri="{C3380CC4-5D6E-409C-BE32-E72D297353CC}">
                  <c16:uniqueId val="{00000006-B4CA-4CA2-A9CD-1CFBF8B08CCA}"/>
                </c:ext>
              </c:extLst>
            </c:dLbl>
            <c:dLbl>
              <c:idx val="2"/>
              <c:showLegendKey val="0"/>
              <c:showVal val="1"/>
              <c:showCatName val="0"/>
              <c:showSerName val="0"/>
              <c:showPercent val="0"/>
              <c:showBubbleSize val="0"/>
              <c:extLst>
                <c:ext xmlns:c15="http://schemas.microsoft.com/office/drawing/2012/chart" uri="{CE6537A1-D6FC-4f65-9D91-7224C49458BB}">
                  <c15:layout>
                    <c:manualLayout>
                      <c:w val="0.38671725011793356"/>
                      <c:h val="9.9805424823207034E-2"/>
                    </c:manualLayout>
                  </c15:layout>
                </c:ext>
                <c:ext xmlns:c16="http://schemas.microsoft.com/office/drawing/2014/chart" uri="{C3380CC4-5D6E-409C-BE32-E72D297353CC}">
                  <c16:uniqueId val="{00000005-B4CA-4CA2-A9CD-1CFBF8B08CCA}"/>
                </c:ext>
              </c:extLst>
            </c:dLbl>
            <c:dLbl>
              <c:idx val="3"/>
              <c:showLegendKey val="0"/>
              <c:showVal val="1"/>
              <c:showCatName val="0"/>
              <c:showSerName val="0"/>
              <c:showPercent val="0"/>
              <c:showBubbleSize val="0"/>
              <c:extLst>
                <c:ext xmlns:c15="http://schemas.microsoft.com/office/drawing/2012/chart" uri="{CE6537A1-D6FC-4f65-9D91-7224C49458BB}">
                  <c15:layout>
                    <c:manualLayout>
                      <c:w val="0.51733555121608721"/>
                      <c:h val="9.9805424823207034E-2"/>
                    </c:manualLayout>
                  </c15:layout>
                </c:ext>
                <c:ext xmlns:c16="http://schemas.microsoft.com/office/drawing/2014/chart" uri="{C3380CC4-5D6E-409C-BE32-E72D297353CC}">
                  <c16:uniqueId val="{00000004-B4CA-4CA2-A9CD-1CFBF8B08CCA}"/>
                </c:ext>
              </c:extLst>
            </c:dLbl>
            <c:dLbl>
              <c:idx val="4"/>
              <c:showLegendKey val="0"/>
              <c:showVal val="1"/>
              <c:showCatName val="0"/>
              <c:showSerName val="0"/>
              <c:showPercent val="0"/>
              <c:showBubbleSize val="0"/>
              <c:extLst>
                <c:ext xmlns:c15="http://schemas.microsoft.com/office/drawing/2012/chart" uri="{CE6537A1-D6FC-4f65-9D91-7224C49458BB}">
                  <c15:layout>
                    <c:manualLayout>
                      <c:w val="0.4912118909964564"/>
                      <c:h val="9.9805424823207034E-2"/>
                    </c:manualLayout>
                  </c15:layout>
                </c:ext>
                <c:ext xmlns:c16="http://schemas.microsoft.com/office/drawing/2014/chart" uri="{C3380CC4-5D6E-409C-BE32-E72D297353CC}">
                  <c16:uniqueId val="{00000003-B4CA-4CA2-A9CD-1CFBF8B08CCA}"/>
                </c:ext>
              </c:extLst>
            </c:dLbl>
            <c:dLbl>
              <c:idx val="5"/>
              <c:showLegendKey val="0"/>
              <c:showVal val="1"/>
              <c:showCatName val="0"/>
              <c:showSerName val="0"/>
              <c:showPercent val="0"/>
              <c:showBubbleSize val="0"/>
              <c:extLst>
                <c:ext xmlns:c15="http://schemas.microsoft.com/office/drawing/2012/chart" uri="{CE6537A1-D6FC-4f65-9D91-7224C49458BB}">
                  <c15:layout>
                    <c:manualLayout>
                      <c:w val="0.49991977773633339"/>
                      <c:h val="9.9805424823207034E-2"/>
                    </c:manualLayout>
                  </c15:layout>
                </c:ext>
                <c:ext xmlns:c16="http://schemas.microsoft.com/office/drawing/2014/chart" uri="{C3380CC4-5D6E-409C-BE32-E72D297353CC}">
                  <c16:uniqueId val="{00000002-B4CA-4CA2-A9CD-1CFBF8B08CCA}"/>
                </c:ext>
              </c:extLst>
            </c:dLbl>
            <c:dLbl>
              <c:idx val="6"/>
              <c:showLegendKey val="0"/>
              <c:showVal val="1"/>
              <c:showCatName val="0"/>
              <c:showSerName val="0"/>
              <c:showPercent val="0"/>
              <c:showBubbleSize val="0"/>
              <c:extLst>
                <c:ext xmlns:c15="http://schemas.microsoft.com/office/drawing/2012/chart" uri="{CE6537A1-D6FC-4f65-9D91-7224C49458BB}">
                  <c15:layout>
                    <c:manualLayout>
                      <c:w val="0.32576204293879518"/>
                      <c:h val="9.9805424823207034E-2"/>
                    </c:manualLayout>
                  </c15:layout>
                </c:ext>
                <c:ext xmlns:c16="http://schemas.microsoft.com/office/drawing/2014/chart" uri="{C3380CC4-5D6E-409C-BE32-E72D297353CC}">
                  <c16:uniqueId val="{00000000-B4CA-4CA2-A9CD-1CFBF8B08CCA}"/>
                </c:ext>
              </c:extLst>
            </c:dLbl>
            <c:dLbl>
              <c:idx val="7"/>
              <c:showLegendKey val="0"/>
              <c:showVal val="1"/>
              <c:showCatName val="0"/>
              <c:showSerName val="0"/>
              <c:showPercent val="0"/>
              <c:showBubbleSize val="0"/>
              <c:extLst>
                <c:ext xmlns:c15="http://schemas.microsoft.com/office/drawing/2012/chart" uri="{CE6537A1-D6FC-4f65-9D91-7224C49458BB}">
                  <c15:layout>
                    <c:manualLayout>
                      <c:w val="0.26237526796632471"/>
                      <c:h val="9.9805424823207034E-2"/>
                    </c:manualLayout>
                  </c15:layout>
                </c:ext>
                <c:ext xmlns:c16="http://schemas.microsoft.com/office/drawing/2014/chart" uri="{C3380CC4-5D6E-409C-BE32-E72D297353CC}">
                  <c16:uniqueId val="{00000001-B4CA-4CA2-A9CD-1CFBF8B08CC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96B68"/>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4"/>
                <c:pt idx="0">
                  <c:v>Catégorie 1</c:v>
                </c:pt>
                <c:pt idx="1">
                  <c:v>Catégorie 2</c:v>
                </c:pt>
                <c:pt idx="2">
                  <c:v>Catégorie 3</c:v>
                </c:pt>
                <c:pt idx="3">
                  <c:v>Catégorie 4</c:v>
                </c:pt>
              </c:strCache>
            </c:strRef>
          </c:cat>
          <c:val>
            <c:numRef>
              <c:f>Feuil1!$B$2:$B$9</c:f>
              <c:numCache>
                <c:formatCode>0%</c:formatCode>
                <c:ptCount val="8"/>
                <c:pt idx="0">
                  <c:v>0.03</c:v>
                </c:pt>
                <c:pt idx="1">
                  <c:v>0.09</c:v>
                </c:pt>
                <c:pt idx="2">
                  <c:v>0.14000000000000001</c:v>
                </c:pt>
                <c:pt idx="3">
                  <c:v>0.14000000000000001</c:v>
                </c:pt>
                <c:pt idx="4">
                  <c:v>0.16</c:v>
                </c:pt>
                <c:pt idx="5">
                  <c:v>0.23</c:v>
                </c:pt>
                <c:pt idx="6">
                  <c:v>0.34</c:v>
                </c:pt>
                <c:pt idx="7">
                  <c:v>0.4</c:v>
                </c:pt>
              </c:numCache>
            </c:numRef>
          </c:val>
          <c:extLst>
            <c:ext xmlns:c16="http://schemas.microsoft.com/office/drawing/2014/chart" uri="{C3380CC4-5D6E-409C-BE32-E72D297353CC}">
              <c16:uniqueId val="{00000000-BE74-4835-9F01-C572B0D62867}"/>
            </c:ext>
          </c:extLst>
        </c:ser>
        <c:dLbls>
          <c:showLegendKey val="0"/>
          <c:showVal val="0"/>
          <c:showCatName val="0"/>
          <c:showSerName val="0"/>
          <c:showPercent val="0"/>
          <c:showBubbleSize val="0"/>
        </c:dLbls>
        <c:gapWidth val="182"/>
        <c:axId val="188593600"/>
        <c:axId val="109502960"/>
      </c:barChart>
      <c:catAx>
        <c:axId val="188593600"/>
        <c:scaling>
          <c:orientation val="minMax"/>
        </c:scaling>
        <c:delete val="1"/>
        <c:axPos val="l"/>
        <c:numFmt formatCode="General" sourceLinked="1"/>
        <c:majorTickMark val="none"/>
        <c:minorTickMark val="none"/>
        <c:tickLblPos val="nextTo"/>
        <c:crossAx val="109502960"/>
        <c:crosses val="autoZero"/>
        <c:auto val="1"/>
        <c:lblAlgn val="ctr"/>
        <c:lblOffset val="100"/>
        <c:noMultiLvlLbl val="0"/>
      </c:catAx>
      <c:valAx>
        <c:axId val="109502960"/>
        <c:scaling>
          <c:orientation val="minMax"/>
        </c:scaling>
        <c:delete val="1"/>
        <c:axPos val="b"/>
        <c:numFmt formatCode="0%" sourceLinked="1"/>
        <c:majorTickMark val="none"/>
        <c:minorTickMark val="none"/>
        <c:tickLblPos val="nextTo"/>
        <c:crossAx val="188593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rgbClr val="5CD9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Réalité virtuelle ; Jumeaux numériques, </c:v>
                </c:pt>
                <c:pt idx="1">
                  <c:v>Autre(s) compétence(s) numérique(s) émergente(s) </c:v>
                </c:pt>
                <c:pt idx="2">
                  <c:v>Capteurs et objets connectés (IoT) ; Réalité augmentée </c:v>
                </c:pt>
                <c:pt idx="3">
                  <c:v>Intégration systèmes (interopérabilité ; machines intelligentes)</c:v>
                </c:pt>
                <c:pt idx="4">
                  <c:v>Maintenance prédictive ;</c:v>
                </c:pt>
                <c:pt idx="5">
                  <c:v>Big Data / Data science / Intelligence artificielle / Cloud</c:v>
                </c:pt>
                <c:pt idx="6">
                  <c:v>Cybersécurité </c:v>
                </c:pt>
                <c:pt idx="7">
                  <c:v>Continuité numérique produit (suivi de l’information produit tout au long de son cycle de vie ; PLM ; ERP ; MES ; Blockchain…)</c:v>
                </c:pt>
              </c:strCache>
            </c:strRef>
          </c:cat>
          <c:val>
            <c:numRef>
              <c:f>Feuil1!$B$2:$B$9</c:f>
              <c:numCache>
                <c:formatCode>0%</c:formatCode>
                <c:ptCount val="8"/>
                <c:pt idx="0">
                  <c:v>2.5688831611584424E-2</c:v>
                </c:pt>
                <c:pt idx="1">
                  <c:v>4.7697378620131431E-2</c:v>
                </c:pt>
                <c:pt idx="2">
                  <c:v>0.10630663593584942</c:v>
                </c:pt>
                <c:pt idx="3">
                  <c:v>7.3467386234240178E-2</c:v>
                </c:pt>
                <c:pt idx="4">
                  <c:v>0.14815335398060117</c:v>
                </c:pt>
                <c:pt idx="5">
                  <c:v>0.1100902923543373</c:v>
                </c:pt>
                <c:pt idx="6">
                  <c:v>0.18141969687615753</c:v>
                </c:pt>
                <c:pt idx="7">
                  <c:v>0.33085754071147316</c:v>
                </c:pt>
              </c:numCache>
            </c:numRef>
          </c:val>
          <c:extLst>
            <c:ext xmlns:c16="http://schemas.microsoft.com/office/drawing/2014/chart" uri="{C3380CC4-5D6E-409C-BE32-E72D297353CC}">
              <c16:uniqueId val="{00000000-FD8E-47B1-ABE4-FC6D52AEAFAB}"/>
            </c:ext>
          </c:extLst>
        </c:ser>
        <c:ser>
          <c:idx val="1"/>
          <c:order val="1"/>
          <c:tx>
            <c:strRef>
              <c:f>Feuil1!$C$1</c:f>
              <c:strCache>
                <c:ptCount val="1"/>
                <c:pt idx="0">
                  <c:v>Série 2</c:v>
                </c:pt>
              </c:strCache>
            </c:strRef>
          </c:tx>
          <c:spPr>
            <a:solidFill>
              <a:srgbClr val="2BF5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Réalité virtuelle ; Jumeaux numériques, </c:v>
                </c:pt>
                <c:pt idx="1">
                  <c:v>Autre(s) compétence(s) numérique(s) émergente(s) </c:v>
                </c:pt>
                <c:pt idx="2">
                  <c:v>Capteurs et objets connectés (IoT) ; Réalité augmentée </c:v>
                </c:pt>
                <c:pt idx="3">
                  <c:v>Intégration systèmes (interopérabilité ; machines intelligentes)</c:v>
                </c:pt>
                <c:pt idx="4">
                  <c:v>Maintenance prédictive ;</c:v>
                </c:pt>
                <c:pt idx="5">
                  <c:v>Big Data / Data science / Intelligence artificielle / Cloud</c:v>
                </c:pt>
                <c:pt idx="6">
                  <c:v>Cybersécurité </c:v>
                </c:pt>
                <c:pt idx="7">
                  <c:v>Continuité numérique produit (suivi de l’information produit tout au long de son cycle de vie ; PLM ; ERP ; MES ; Blockchain…)</c:v>
                </c:pt>
              </c:strCache>
            </c:strRef>
          </c:cat>
          <c:val>
            <c:numRef>
              <c:f>Feuil1!$C$2:$C$9</c:f>
              <c:numCache>
                <c:formatCode>0%</c:formatCode>
                <c:ptCount val="8"/>
                <c:pt idx="0">
                  <c:v>1.2560801402093537E-2</c:v>
                </c:pt>
                <c:pt idx="1">
                  <c:v>4.701465201465202E-2</c:v>
                </c:pt>
                <c:pt idx="2">
                  <c:v>6.0065133212605121E-2</c:v>
                </c:pt>
                <c:pt idx="3">
                  <c:v>7.9630398471690608E-2</c:v>
                </c:pt>
                <c:pt idx="4">
                  <c:v>4.2594665322193408E-2</c:v>
                </c:pt>
                <c:pt idx="5">
                  <c:v>0.14964100334746402</c:v>
                </c:pt>
                <c:pt idx="6">
                  <c:v>0.17564774972218794</c:v>
                </c:pt>
                <c:pt idx="7">
                  <c:v>8.2813005034915135E-2</c:v>
                </c:pt>
              </c:numCache>
            </c:numRef>
          </c:val>
          <c:extLst>
            <c:ext xmlns:c16="http://schemas.microsoft.com/office/drawing/2014/chart" uri="{C3380CC4-5D6E-409C-BE32-E72D297353CC}">
              <c16:uniqueId val="{00000001-FD8E-47B1-ABE4-FC6D52AEAFAB}"/>
            </c:ext>
          </c:extLst>
        </c:ser>
        <c:dLbls>
          <c:showLegendKey val="0"/>
          <c:showVal val="0"/>
          <c:showCatName val="0"/>
          <c:showSerName val="0"/>
          <c:showPercent val="0"/>
          <c:showBubbleSize val="0"/>
        </c:dLbls>
        <c:gapWidth val="150"/>
        <c:overlap val="100"/>
        <c:axId val="88547344"/>
        <c:axId val="1834471568"/>
      </c:barChart>
      <c:catAx>
        <c:axId val="88547344"/>
        <c:scaling>
          <c:orientation val="minMax"/>
        </c:scaling>
        <c:delete val="1"/>
        <c:axPos val="l"/>
        <c:numFmt formatCode="General" sourceLinked="1"/>
        <c:majorTickMark val="none"/>
        <c:minorTickMark val="none"/>
        <c:tickLblPos val="nextTo"/>
        <c:crossAx val="1834471568"/>
        <c:crosses val="autoZero"/>
        <c:auto val="1"/>
        <c:lblAlgn val="ctr"/>
        <c:lblOffset val="100"/>
        <c:noMultiLvlLbl val="0"/>
      </c:catAx>
      <c:valAx>
        <c:axId val="1834471568"/>
        <c:scaling>
          <c:orientation val="minMax"/>
        </c:scaling>
        <c:delete val="1"/>
        <c:axPos val="b"/>
        <c:numFmt formatCode="0%" sourceLinked="1"/>
        <c:majorTickMark val="none"/>
        <c:minorTickMark val="none"/>
        <c:tickLblPos val="nextTo"/>
        <c:crossAx val="8854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16| Nouvelles propulsions (hybride, hydrogène…)</c:v>
                </c:pt>
                <c:pt idx="1">
                  <c:v>17| Réseaux et télécommunication</c:v>
                </c:pt>
                <c:pt idx="2">
                  <c:v>21| Autre(s) compétence(s) technique(s) de l’aéronautique et du spatial émergente(s)</c:v>
                </c:pt>
                <c:pt idx="3">
                  <c:v>18| Procédés d’analyse et de contrôle non-destructif </c:v>
                </c:pt>
                <c:pt idx="4">
                  <c:v>20| Ecologie industrielle des sites et installations (performance énergétique, valorisation des déchets…)</c:v>
                </c:pt>
                <c:pt idx="5">
                  <c:v>19| Eco conception des produits</c:v>
                </c:pt>
                <c:pt idx="6">
                  <c:v>15| Mécatronique / Composants intelligents</c:v>
                </c:pt>
                <c:pt idx="7">
                  <c:v>14| Systèmes électroniques embarqués, électronique</c:v>
                </c:pt>
                <c:pt idx="8">
                  <c:v>13| Robotique / Cobotique/ Exosquelette</c:v>
                </c:pt>
                <c:pt idx="9">
                  <c:v>9| Nouveaux matériaux (composites, superalliages, etc.) &amp; assemblages innovants</c:v>
                </c:pt>
                <c:pt idx="10">
                  <c:v>12| Nouveaux traitements de surface</c:v>
                </c:pt>
                <c:pt idx="11">
                  <c:v>10| Fabrication additive</c:v>
                </c:pt>
                <c:pt idx="12">
                  <c:v>11| Formage et usinage innovants </c:v>
                </c:pt>
              </c:strCache>
            </c:strRef>
          </c:cat>
          <c:val>
            <c:numRef>
              <c:f>Feuil1!$B$2:$B$14</c:f>
              <c:numCache>
                <c:formatCode>0%</c:formatCode>
                <c:ptCount val="13"/>
                <c:pt idx="0">
                  <c:v>3.1990231990231995E-2</c:v>
                </c:pt>
                <c:pt idx="1">
                  <c:v>2.6026587644565172E-2</c:v>
                </c:pt>
                <c:pt idx="2">
                  <c:v>7.2074012909687069E-2</c:v>
                </c:pt>
                <c:pt idx="3">
                  <c:v>6.2142071723532394E-2</c:v>
                </c:pt>
                <c:pt idx="4">
                  <c:v>6.2293088309942249E-2</c:v>
                </c:pt>
                <c:pt idx="5">
                  <c:v>0.1283178290186717</c:v>
                </c:pt>
                <c:pt idx="6">
                  <c:v>0.13841797855702348</c:v>
                </c:pt>
                <c:pt idx="7">
                  <c:v>0.15056582259812598</c:v>
                </c:pt>
                <c:pt idx="8">
                  <c:v>0.12139644126160981</c:v>
                </c:pt>
                <c:pt idx="9">
                  <c:v>0.20603521525291188</c:v>
                </c:pt>
                <c:pt idx="10">
                  <c:v>0.10150941817233954</c:v>
                </c:pt>
                <c:pt idx="11">
                  <c:v>0.15921328421890218</c:v>
                </c:pt>
                <c:pt idx="12">
                  <c:v>0.17395158867349877</c:v>
                </c:pt>
              </c:numCache>
            </c:numRef>
          </c:val>
          <c:extLst>
            <c:ext xmlns:c16="http://schemas.microsoft.com/office/drawing/2014/chart" uri="{C3380CC4-5D6E-409C-BE32-E72D297353CC}">
              <c16:uniqueId val="{00000000-FD8E-47B1-ABE4-FC6D52AEAFAB}"/>
            </c:ext>
          </c:extLst>
        </c:ser>
        <c:ser>
          <c:idx val="1"/>
          <c:order val="1"/>
          <c:tx>
            <c:strRef>
              <c:f>Feuil1!$C$1</c:f>
              <c:strCache>
                <c:ptCount val="1"/>
                <c:pt idx="0">
                  <c:v>Série 2</c:v>
                </c:pt>
              </c:strCache>
            </c:strRef>
          </c:tx>
          <c:spPr>
            <a:solidFill>
              <a:srgbClr val="57D0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16| Nouvelles propulsions (hybride, hydrogène…)</c:v>
                </c:pt>
                <c:pt idx="1">
                  <c:v>17| Réseaux et télécommunication</c:v>
                </c:pt>
                <c:pt idx="2">
                  <c:v>21| Autre(s) compétence(s) technique(s) de l’aéronautique et du spatial émergente(s)</c:v>
                </c:pt>
                <c:pt idx="3">
                  <c:v>18| Procédés d’analyse et de contrôle non-destructif </c:v>
                </c:pt>
                <c:pt idx="4">
                  <c:v>20| Ecologie industrielle des sites et installations (performance énergétique, valorisation des déchets…)</c:v>
                </c:pt>
                <c:pt idx="5">
                  <c:v>19| Eco conception des produits</c:v>
                </c:pt>
                <c:pt idx="6">
                  <c:v>15| Mécatronique / Composants intelligents</c:v>
                </c:pt>
                <c:pt idx="7">
                  <c:v>14| Systèmes électroniques embarqués, électronique</c:v>
                </c:pt>
                <c:pt idx="8">
                  <c:v>13| Robotique / Cobotique/ Exosquelette</c:v>
                </c:pt>
                <c:pt idx="9">
                  <c:v>9| Nouveaux matériaux (composites, superalliages, etc.) &amp; assemblages innovants</c:v>
                </c:pt>
                <c:pt idx="10">
                  <c:v>12| Nouveaux traitements de surface</c:v>
                </c:pt>
                <c:pt idx="11">
                  <c:v>10| Fabrication additive</c:v>
                </c:pt>
                <c:pt idx="12">
                  <c:v>11| Formage et usinage innovants </c:v>
                </c:pt>
              </c:strCache>
            </c:strRef>
          </c:cat>
          <c:val>
            <c:numRef>
              <c:f>Feuil1!$C$2:$C$14</c:f>
              <c:numCache>
                <c:formatCode>0%</c:formatCode>
                <c:ptCount val="13"/>
                <c:pt idx="0">
                  <c:v>1.973748473748474E-2</c:v>
                </c:pt>
                <c:pt idx="1">
                  <c:v>3.4264346764346768E-2</c:v>
                </c:pt>
                <c:pt idx="2">
                  <c:v>7.264957264957266E-3</c:v>
                </c:pt>
                <c:pt idx="3">
                  <c:v>6.9462142102591537E-2</c:v>
                </c:pt>
                <c:pt idx="4">
                  <c:v>0.10786139063807604</c:v>
                </c:pt>
                <c:pt idx="5">
                  <c:v>2.6665632588385401E-2</c:v>
                </c:pt>
                <c:pt idx="6">
                  <c:v>6.3177038317487763E-2</c:v>
                </c:pt>
                <c:pt idx="7">
                  <c:v>2.4210799344226309E-2</c:v>
                </c:pt>
                <c:pt idx="8">
                  <c:v>0.1033536702061983</c:v>
                </c:pt>
                <c:pt idx="9">
                  <c:v>3.2865514946975628E-2</c:v>
                </c:pt>
                <c:pt idx="10">
                  <c:v>0.14583085874799359</c:v>
                </c:pt>
                <c:pt idx="11">
                  <c:v>0.19492080983934917</c:v>
                </c:pt>
                <c:pt idx="12">
                  <c:v>0.20385370964865349</c:v>
                </c:pt>
              </c:numCache>
            </c:numRef>
          </c:val>
          <c:extLst>
            <c:ext xmlns:c16="http://schemas.microsoft.com/office/drawing/2014/chart" uri="{C3380CC4-5D6E-409C-BE32-E72D297353CC}">
              <c16:uniqueId val="{00000001-FD8E-47B1-ABE4-FC6D52AEAFAB}"/>
            </c:ext>
          </c:extLst>
        </c:ser>
        <c:dLbls>
          <c:showLegendKey val="0"/>
          <c:showVal val="0"/>
          <c:showCatName val="0"/>
          <c:showSerName val="0"/>
          <c:showPercent val="0"/>
          <c:showBubbleSize val="0"/>
        </c:dLbls>
        <c:gapWidth val="150"/>
        <c:overlap val="100"/>
        <c:axId val="88547344"/>
        <c:axId val="1834471568"/>
      </c:barChart>
      <c:catAx>
        <c:axId val="88547344"/>
        <c:scaling>
          <c:orientation val="minMax"/>
        </c:scaling>
        <c:delete val="1"/>
        <c:axPos val="l"/>
        <c:numFmt formatCode="General" sourceLinked="1"/>
        <c:majorTickMark val="none"/>
        <c:minorTickMark val="none"/>
        <c:tickLblPos val="nextTo"/>
        <c:crossAx val="1834471568"/>
        <c:crosses val="autoZero"/>
        <c:auto val="1"/>
        <c:lblAlgn val="ctr"/>
        <c:lblOffset val="100"/>
        <c:noMultiLvlLbl val="0"/>
      </c:catAx>
      <c:valAx>
        <c:axId val="1834471568"/>
        <c:scaling>
          <c:orientation val="minMax"/>
        </c:scaling>
        <c:delete val="1"/>
        <c:axPos val="b"/>
        <c:numFmt formatCode="0%" sourceLinked="1"/>
        <c:majorTickMark val="none"/>
        <c:minorTickMark val="none"/>
        <c:tickLblPos val="nextTo"/>
        <c:crossAx val="8854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7568922305764"/>
          <c:y val="3.0916915602795757E-2"/>
          <c:w val="0.77944862155388472"/>
          <c:h val="0.93816616879440851"/>
        </c:manualLayout>
      </c:layout>
      <c:barChart>
        <c:barDir val="bar"/>
        <c:grouping val="clustered"/>
        <c:varyColors val="0"/>
        <c:ser>
          <c:idx val="0"/>
          <c:order val="0"/>
          <c:tx>
            <c:strRef>
              <c:f>Feuil1!$B$1</c:f>
              <c:strCache>
                <c:ptCount val="1"/>
                <c:pt idx="0">
                  <c:v>Série 1</c:v>
                </c:pt>
              </c:strCache>
            </c:strRef>
          </c:tx>
          <c:spPr>
            <a:solidFill>
              <a:srgbClr val="02A5E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0265664160401001"/>
                      <c:h val="8.6567363687828122E-2"/>
                    </c:manualLayout>
                  </c15:layout>
                </c:ext>
                <c:ext xmlns:c16="http://schemas.microsoft.com/office/drawing/2014/chart" uri="{C3380CC4-5D6E-409C-BE32-E72D297353CC}">
                  <c16:uniqueId val="{00000000-F534-43F6-86B2-1F5FBBEAB4D5}"/>
                </c:ext>
              </c:extLst>
            </c:dLbl>
            <c:dLbl>
              <c:idx val="1"/>
              <c:showLegendKey val="0"/>
              <c:showVal val="1"/>
              <c:showCatName val="0"/>
              <c:showSerName val="0"/>
              <c:showPercent val="0"/>
              <c:showBubbleSize val="0"/>
              <c:extLst>
                <c:ext xmlns:c15="http://schemas.microsoft.com/office/drawing/2012/chart" uri="{CE6537A1-D6FC-4f65-9D91-7224C49458BB}">
                  <c15:layout>
                    <c:manualLayout>
                      <c:w val="0.30265664160401001"/>
                      <c:h val="8.6567363687828122E-2"/>
                    </c:manualLayout>
                  </c15:layout>
                </c:ext>
                <c:ext xmlns:c16="http://schemas.microsoft.com/office/drawing/2014/chart" uri="{C3380CC4-5D6E-409C-BE32-E72D297353CC}">
                  <c16:uniqueId val="{00000001-F534-43F6-86B2-1F5FBBEAB4D5}"/>
                </c:ext>
              </c:extLst>
            </c:dLbl>
            <c:dLbl>
              <c:idx val="2"/>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37283208020050118"/>
                      <c:h val="6.9703591540848597E-2"/>
                    </c:manualLayout>
                  </c15:layout>
                </c:ext>
                <c:ext xmlns:c16="http://schemas.microsoft.com/office/drawing/2014/chart" uri="{C3380CC4-5D6E-409C-BE32-E72D297353CC}">
                  <c16:uniqueId val="{00000002-F534-43F6-86B2-1F5FBBEAB4D5}"/>
                </c:ext>
              </c:extLst>
            </c:dLbl>
            <c:dLbl>
              <c:idx val="3"/>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41293233082706765"/>
                      <c:h val="8.0665043436385295E-2"/>
                    </c:manualLayout>
                  </c15:layout>
                </c:ext>
                <c:ext xmlns:c16="http://schemas.microsoft.com/office/drawing/2014/chart" uri="{C3380CC4-5D6E-409C-BE32-E72D297353CC}">
                  <c16:uniqueId val="{00000003-F534-43F6-86B2-1F5FBBEAB4D5}"/>
                </c:ext>
              </c:extLst>
            </c:dLbl>
            <c:dLbl>
              <c:idx val="4"/>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55328320802005004"/>
                      <c:h val="9.4718186892201531E-2"/>
                    </c:manualLayout>
                  </c15:layout>
                </c:ext>
                <c:ext xmlns:c16="http://schemas.microsoft.com/office/drawing/2014/chart" uri="{C3380CC4-5D6E-409C-BE32-E72D297353CC}">
                  <c16:uniqueId val="{00000004-F534-43F6-86B2-1F5FBBEAB4D5}"/>
                </c:ext>
              </c:extLst>
            </c:dLbl>
            <c:dLbl>
              <c:idx val="5"/>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47308270676691727"/>
                      <c:h val="0.10596070165685453"/>
                    </c:manualLayout>
                  </c15:layout>
                </c:ext>
                <c:ext xmlns:c16="http://schemas.microsoft.com/office/drawing/2014/chart" uri="{C3380CC4-5D6E-409C-BE32-E72D297353CC}">
                  <c16:uniqueId val="{00000005-F534-43F6-86B2-1F5FBBEAB4D5}"/>
                </c:ext>
              </c:extLst>
            </c:dLbl>
            <c:dLbl>
              <c:idx val="6"/>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47308270676691727"/>
                      <c:h val="9.1907558201038284E-2"/>
                    </c:manualLayout>
                  </c15:layout>
                </c:ext>
                <c:ext xmlns:c16="http://schemas.microsoft.com/office/drawing/2014/chart" uri="{C3380CC4-5D6E-409C-BE32-E72D297353CC}">
                  <c16:uniqueId val="{00000006-F534-43F6-86B2-1F5FBBEAB4D5}"/>
                </c:ext>
              </c:extLst>
            </c:dLbl>
            <c:dLbl>
              <c:idx val="7"/>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54325814536340855"/>
                      <c:h val="8.0665043436385281E-2"/>
                    </c:manualLayout>
                  </c15:layout>
                </c:ext>
                <c:ext xmlns:c16="http://schemas.microsoft.com/office/drawing/2014/chart" uri="{C3380CC4-5D6E-409C-BE32-E72D297353CC}">
                  <c16:uniqueId val="{00000007-F534-43F6-86B2-1F5FBBEAB4D5}"/>
                </c:ext>
              </c:extLst>
            </c:dLbl>
            <c:dLbl>
              <c:idx val="8"/>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54325814536340855"/>
                      <c:h val="8.9096929509875036E-2"/>
                    </c:manualLayout>
                  </c15:layout>
                </c:ext>
                <c:ext xmlns:c16="http://schemas.microsoft.com/office/drawing/2014/chart" uri="{C3380CC4-5D6E-409C-BE32-E72D297353CC}">
                  <c16:uniqueId val="{00000008-F534-43F6-86B2-1F5FBBEAB4D5}"/>
                </c:ext>
              </c:extLst>
            </c:dLbl>
            <c:dLbl>
              <c:idx val="9"/>
              <c:showLegendKey val="0"/>
              <c:showVal val="1"/>
              <c:showCatName val="0"/>
              <c:showSerName val="0"/>
              <c:showPercent val="0"/>
              <c:showBubbleSize val="0"/>
              <c:extLst>
                <c:ext xmlns:c15="http://schemas.microsoft.com/office/drawing/2012/chart" uri="{CE6537A1-D6FC-4f65-9D91-7224C49458BB}">
                  <c15:layout>
                    <c:manualLayout>
                      <c:w val="0.43298245614035086"/>
                      <c:h val="0.12563510249499726"/>
                    </c:manualLayout>
                  </c15:layout>
                </c:ext>
                <c:ext xmlns:c16="http://schemas.microsoft.com/office/drawing/2014/chart" uri="{C3380CC4-5D6E-409C-BE32-E72D297353CC}">
                  <c16:uniqueId val="{00000009-F534-43F6-86B2-1F5FBBEAB4D5}"/>
                </c:ext>
              </c:extLst>
            </c:dLbl>
            <c:dLbl>
              <c:idx val="10"/>
              <c:showLegendKey val="0"/>
              <c:showVal val="1"/>
              <c:showCatName val="0"/>
              <c:showSerName val="0"/>
              <c:showPercent val="0"/>
              <c:showBubbleSize val="0"/>
              <c:extLst>
                <c:ext xmlns:c15="http://schemas.microsoft.com/office/drawing/2012/chart" uri="{CE6537A1-D6FC-4f65-9D91-7224C49458BB}">
                  <c15:layout>
                    <c:manualLayout>
                      <c:w val="0.40290726817042605"/>
                      <c:h val="0.12563510249499726"/>
                    </c:manualLayout>
                  </c15:layout>
                </c:ext>
                <c:ext xmlns:c16="http://schemas.microsoft.com/office/drawing/2014/chart" uri="{C3380CC4-5D6E-409C-BE32-E72D297353CC}">
                  <c16:uniqueId val="{0000000A-F534-43F6-86B2-1F5FBBEAB4D5}"/>
                </c:ext>
              </c:extLst>
            </c:dLbl>
            <c:dLbl>
              <c:idx val="11"/>
              <c:showLegendKey val="0"/>
              <c:showVal val="1"/>
              <c:showCatName val="0"/>
              <c:showSerName val="0"/>
              <c:showPercent val="0"/>
              <c:showBubbleSize val="0"/>
              <c:extLst>
                <c:ext xmlns:c15="http://schemas.microsoft.com/office/drawing/2012/chart" uri="{CE6537A1-D6FC-4f65-9D91-7224C49458BB}">
                  <c15:layout>
                    <c:manualLayout>
                      <c:w val="0.37283208020050118"/>
                      <c:h val="0.12563510249499726"/>
                    </c:manualLayout>
                  </c15:layout>
                </c:ext>
                <c:ext xmlns:c16="http://schemas.microsoft.com/office/drawing/2014/chart" uri="{C3380CC4-5D6E-409C-BE32-E72D297353CC}">
                  <c16:uniqueId val="{0000000B-F534-43F6-86B2-1F5FBBEAB4D5}"/>
                </c:ext>
              </c:extLst>
            </c:dLbl>
            <c:dLbl>
              <c:idx val="12"/>
              <c:showLegendKey val="0"/>
              <c:showVal val="1"/>
              <c:showCatName val="0"/>
              <c:showSerName val="0"/>
              <c:showPercent val="0"/>
              <c:showBubbleSize val="0"/>
              <c:extLst>
                <c:ext xmlns:c15="http://schemas.microsoft.com/office/drawing/2012/chart" uri="{CE6537A1-D6FC-4f65-9D91-7224C49458BB}">
                  <c15:layout>
                    <c:manualLayout>
                      <c:w val="0.34275689223057637"/>
                      <c:h val="0.12563510249499726"/>
                    </c:manualLayout>
                  </c15:layout>
                </c:ext>
                <c:ext xmlns:c16="http://schemas.microsoft.com/office/drawing/2014/chart" uri="{C3380CC4-5D6E-409C-BE32-E72D297353CC}">
                  <c16:uniqueId val="{0000000C-F534-43F6-86B2-1F5FBBEAB4D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 Nouvelles propulsions (hybride, hydrogène…)</c:v>
                </c:pt>
                <c:pt idx="1">
                  <c:v> Réseaux et télécommunication</c:v>
                </c:pt>
                <c:pt idx="2">
                  <c:v> Autre(s) compétence(s) technique(s) de l’aéronautique et du spatial émergente(s)</c:v>
                </c:pt>
                <c:pt idx="3">
                  <c:v> Procédés d’analyse et de contrôle non-destructif </c:v>
                </c:pt>
                <c:pt idx="4">
                  <c:v> Ecologie industrielle des sites et installations (performance énergétique, valorisation des déchets…)</c:v>
                </c:pt>
                <c:pt idx="5">
                  <c:v> Eco conception des produits</c:v>
                </c:pt>
                <c:pt idx="6">
                  <c:v> Mécatronique / Composants intelligents</c:v>
                </c:pt>
                <c:pt idx="7">
                  <c:v> Systèmes électroniques embarqués, électronique</c:v>
                </c:pt>
                <c:pt idx="8">
                  <c:v> Robotique / Cobotique/ Exosquelette</c:v>
                </c:pt>
                <c:pt idx="9">
                  <c:v>Nouveaux matériaux (composites, superalliages, etc.) &amp; assemblages innovants</c:v>
                </c:pt>
                <c:pt idx="10">
                  <c:v> Nouveaux traitements de surface</c:v>
                </c:pt>
                <c:pt idx="11">
                  <c:v> Fabrication additive</c:v>
                </c:pt>
                <c:pt idx="12">
                  <c:v> Formage et usinage innovants </c:v>
                </c:pt>
              </c:strCache>
            </c:strRef>
          </c:cat>
          <c:val>
            <c:numRef>
              <c:f>Feuil1!$B$2:$B$14</c:f>
              <c:numCache>
                <c:formatCode>0%</c:formatCode>
                <c:ptCount val="13"/>
                <c:pt idx="0">
                  <c:v>4.3485958485958487E-2</c:v>
                </c:pt>
                <c:pt idx="1">
                  <c:v>4.3807417925395456E-2</c:v>
                </c:pt>
                <c:pt idx="2">
                  <c:v>7.9338970174644335E-2</c:v>
                </c:pt>
                <c:pt idx="3">
                  <c:v>0.12108834081025092</c:v>
                </c:pt>
                <c:pt idx="4">
                  <c:v>0.15124583110397716</c:v>
                </c:pt>
                <c:pt idx="5">
                  <c:v>0.14757054025874247</c:v>
                </c:pt>
                <c:pt idx="6">
                  <c:v>0.14893690407594901</c:v>
                </c:pt>
                <c:pt idx="7">
                  <c:v>0.15658898560864853</c:v>
                </c:pt>
                <c:pt idx="8">
                  <c:v>0.17152200374531837</c:v>
                </c:pt>
                <c:pt idx="9">
                  <c:v>0.22168989484298474</c:v>
                </c:pt>
                <c:pt idx="10">
                  <c:v>0.2423821888161776</c:v>
                </c:pt>
                <c:pt idx="11">
                  <c:v>0.30415690208667734</c:v>
                </c:pt>
                <c:pt idx="12">
                  <c:v>0.32858512710759907</c:v>
                </c:pt>
              </c:numCache>
            </c:numRef>
          </c:val>
          <c:extLst>
            <c:ext xmlns:c16="http://schemas.microsoft.com/office/drawing/2014/chart" uri="{C3380CC4-5D6E-409C-BE32-E72D297353CC}">
              <c16:uniqueId val="{0000000D-F534-43F6-86B2-1F5FBBEAB4D5}"/>
            </c:ext>
          </c:extLst>
        </c:ser>
        <c:dLbls>
          <c:showLegendKey val="0"/>
          <c:showVal val="0"/>
          <c:showCatName val="0"/>
          <c:showSerName val="0"/>
          <c:showPercent val="0"/>
          <c:showBubbleSize val="0"/>
        </c:dLbls>
        <c:gapWidth val="182"/>
        <c:axId val="188593600"/>
        <c:axId val="109502960"/>
      </c:barChart>
      <c:catAx>
        <c:axId val="188593600"/>
        <c:scaling>
          <c:orientation val="minMax"/>
        </c:scaling>
        <c:delete val="1"/>
        <c:axPos val="l"/>
        <c:numFmt formatCode="General" sourceLinked="1"/>
        <c:majorTickMark val="none"/>
        <c:minorTickMark val="none"/>
        <c:tickLblPos val="nextTo"/>
        <c:crossAx val="109502960"/>
        <c:crosses val="autoZero"/>
        <c:auto val="1"/>
        <c:lblAlgn val="ctr"/>
        <c:lblOffset val="100"/>
        <c:noMultiLvlLbl val="0"/>
      </c:catAx>
      <c:valAx>
        <c:axId val="109502960"/>
        <c:scaling>
          <c:orientation val="minMax"/>
        </c:scaling>
        <c:delete val="1"/>
        <c:axPos val="b"/>
        <c:numFmt formatCode="0%" sourceLinked="1"/>
        <c:majorTickMark val="none"/>
        <c:minorTickMark val="none"/>
        <c:tickLblPos val="nextTo"/>
        <c:crossAx val="188593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rgbClr val="F476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3165409586959525"/>
                      <c:h val="9.9805424823207034E-2"/>
                    </c:manualLayout>
                  </c15:layout>
                </c:ext>
                <c:ext xmlns:c16="http://schemas.microsoft.com/office/drawing/2014/chart" uri="{C3380CC4-5D6E-409C-BE32-E72D297353CC}">
                  <c16:uniqueId val="{00000000-C3D4-41B1-8F51-8EB3E63DF160}"/>
                </c:ext>
              </c:extLst>
            </c:dLbl>
            <c:dLbl>
              <c:idx val="1"/>
              <c:showLegendKey val="0"/>
              <c:showVal val="1"/>
              <c:showCatName val="0"/>
              <c:showSerName val="0"/>
              <c:showPercent val="0"/>
              <c:showBubbleSize val="0"/>
              <c:extLst>
                <c:ext xmlns:c15="http://schemas.microsoft.com/office/drawing/2012/chart" uri="{CE6537A1-D6FC-4f65-9D91-7224C49458BB}">
                  <c15:layout>
                    <c:manualLayout>
                      <c:w val="0.44661654135338336"/>
                      <c:h val="8.6567363687828122E-2"/>
                    </c:manualLayout>
                  </c15:layout>
                </c:ext>
                <c:ext xmlns:c16="http://schemas.microsoft.com/office/drawing/2014/chart" uri="{C3380CC4-5D6E-409C-BE32-E72D297353CC}">
                  <c16:uniqueId val="{00000006-C3D4-41B1-8F51-8EB3E63DF160}"/>
                </c:ext>
              </c:extLst>
            </c:dLbl>
            <c:dLbl>
              <c:idx val="2"/>
              <c:showLegendKey val="0"/>
              <c:showVal val="1"/>
              <c:showCatName val="0"/>
              <c:showSerName val="0"/>
              <c:showPercent val="0"/>
              <c:showBubbleSize val="0"/>
              <c:extLst>
                <c:ext xmlns:c15="http://schemas.microsoft.com/office/drawing/2012/chart" uri="{CE6537A1-D6FC-4f65-9D91-7224C49458BB}">
                  <c15:layout>
                    <c:manualLayout>
                      <c:w val="0.39649122807017539"/>
                      <c:h val="8.6567363687828122E-2"/>
                    </c:manualLayout>
                  </c15:layout>
                </c:ext>
                <c:ext xmlns:c16="http://schemas.microsoft.com/office/drawing/2014/chart" uri="{C3380CC4-5D6E-409C-BE32-E72D297353CC}">
                  <c16:uniqueId val="{00000005-C3D4-41B1-8F51-8EB3E63DF160}"/>
                </c:ext>
              </c:extLst>
            </c:dLbl>
            <c:dLbl>
              <c:idx val="3"/>
              <c:showLegendKey val="0"/>
              <c:showVal val="1"/>
              <c:showCatName val="0"/>
              <c:showSerName val="0"/>
              <c:showPercent val="0"/>
              <c:showBubbleSize val="0"/>
              <c:extLst>
                <c:ext xmlns:c15="http://schemas.microsoft.com/office/drawing/2012/chart" uri="{CE6537A1-D6FC-4f65-9D91-7224C49458BB}">
                  <c15:layout>
                    <c:manualLayout>
                      <c:w val="0.48671679197994977"/>
                      <c:h val="8.6567363687828122E-2"/>
                    </c:manualLayout>
                  </c15:layout>
                </c:ext>
                <c:ext xmlns:c16="http://schemas.microsoft.com/office/drawing/2014/chart" uri="{C3380CC4-5D6E-409C-BE32-E72D297353CC}">
                  <c16:uniqueId val="{00000004-C3D4-41B1-8F51-8EB3E63DF160}"/>
                </c:ext>
              </c:extLst>
            </c:dLbl>
            <c:dLbl>
              <c:idx val="4"/>
              <c:showLegendKey val="0"/>
              <c:showVal val="1"/>
              <c:showCatName val="0"/>
              <c:showSerName val="0"/>
              <c:showPercent val="0"/>
              <c:showBubbleSize val="0"/>
              <c:extLst>
                <c:ext xmlns:c15="http://schemas.microsoft.com/office/drawing/2012/chart" uri="{CE6537A1-D6FC-4f65-9D91-7224C49458BB}">
                  <c15:layout>
                    <c:manualLayout>
                      <c:w val="0.41654135338345866"/>
                      <c:h val="8.6567363687828122E-2"/>
                    </c:manualLayout>
                  </c15:layout>
                </c:ext>
                <c:ext xmlns:c16="http://schemas.microsoft.com/office/drawing/2014/chart" uri="{C3380CC4-5D6E-409C-BE32-E72D297353CC}">
                  <c16:uniqueId val="{00000003-C3D4-41B1-8F51-8EB3E63DF160}"/>
                </c:ext>
              </c:extLst>
            </c:dLbl>
            <c:dLbl>
              <c:idx val="5"/>
              <c:showLegendKey val="0"/>
              <c:showVal val="1"/>
              <c:showCatName val="0"/>
              <c:showSerName val="0"/>
              <c:showPercent val="0"/>
              <c:showBubbleSize val="0"/>
              <c:extLst>
                <c:ext xmlns:c15="http://schemas.microsoft.com/office/drawing/2012/chart" uri="{CE6537A1-D6FC-4f65-9D91-7224C49458BB}">
                  <c15:layout>
                    <c:manualLayout>
                      <c:w val="0.46666666666666656"/>
                      <c:h val="8.6567363687828122E-2"/>
                    </c:manualLayout>
                  </c15:layout>
                </c:ext>
                <c:ext xmlns:c16="http://schemas.microsoft.com/office/drawing/2014/chart" uri="{C3380CC4-5D6E-409C-BE32-E72D297353CC}">
                  <c16:uniqueId val="{00000002-C3D4-41B1-8F51-8EB3E63DF160}"/>
                </c:ext>
              </c:extLst>
            </c:dLbl>
            <c:dLbl>
              <c:idx val="6"/>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F47689"/>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33438320209973754"/>
                      <c:h val="9.2567181800164919E-2"/>
                    </c:manualLayout>
                  </c15:layout>
                </c:ext>
                <c:ext xmlns:c16="http://schemas.microsoft.com/office/drawing/2014/chart" uri="{C3380CC4-5D6E-409C-BE32-E72D297353CC}">
                  <c16:uniqueId val="{00000001-C3D4-41B1-8F51-8EB3E63DF16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47689"/>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Feuil1!$A$3:$A$9</c:f>
              <c:strCache>
                <c:ptCount val="7"/>
                <c:pt idx="0">
                  <c:v>Autre(s) compétence(s) organisationnelles (s) émergente(s)</c:v>
                </c:pt>
                <c:pt idx="1">
                  <c:v>Communication digitale (Image de marque ; e-reputation ; marketing de l’offre …)</c:v>
                </c:pt>
                <c:pt idx="2">
                  <c:v>Internationalisation / export</c:v>
                </c:pt>
                <c:pt idx="3">
                  <c:v>Nouvelles formes d’innovation (Créativité, design thinking, business thinking, open innovation…)</c:v>
                </c:pt>
                <c:pt idx="4">
                  <c:v>Nouvelles formes de collaboration (Animation d’ateliers, de processus industriel ; Travail en équipe ; télétravail; mode projet, …)</c:v>
                </c:pt>
                <c:pt idx="5">
                  <c:v>Relations clients/fournisseurs (réseaux, partenariats locaux, collaboration)</c:v>
                </c:pt>
                <c:pt idx="6">
                  <c:v>Amélioration continue (qualité produit, pilotage production, Lean management) et agilité </c:v>
                </c:pt>
              </c:strCache>
            </c:strRef>
          </c:cat>
          <c:val>
            <c:numRef>
              <c:f>Feuil1!$B$3:$B$9</c:f>
              <c:numCache>
                <c:formatCode>0%</c:formatCode>
                <c:ptCount val="7"/>
                <c:pt idx="0">
                  <c:v>3.551892551892552E-2</c:v>
                </c:pt>
                <c:pt idx="1">
                  <c:v>0.10286604827756513</c:v>
                </c:pt>
                <c:pt idx="2">
                  <c:v>0.1312340412396592</c:v>
                </c:pt>
                <c:pt idx="3">
                  <c:v>0.14413890603778243</c:v>
                </c:pt>
                <c:pt idx="4">
                  <c:v>0.19213838642630779</c:v>
                </c:pt>
                <c:pt idx="5">
                  <c:v>0.23613107242320724</c:v>
                </c:pt>
                <c:pt idx="6">
                  <c:v>0.33694765643220698</c:v>
                </c:pt>
              </c:numCache>
            </c:numRef>
          </c:val>
          <c:extLst>
            <c:ext xmlns:c16="http://schemas.microsoft.com/office/drawing/2014/chart" uri="{C3380CC4-5D6E-409C-BE32-E72D297353CC}">
              <c16:uniqueId val="{00000000-BE74-4835-9F01-C572B0D62867}"/>
            </c:ext>
          </c:extLst>
        </c:ser>
        <c:dLbls>
          <c:showLegendKey val="0"/>
          <c:showVal val="0"/>
          <c:showCatName val="0"/>
          <c:showSerName val="0"/>
          <c:showPercent val="0"/>
          <c:showBubbleSize val="0"/>
        </c:dLbls>
        <c:gapWidth val="182"/>
        <c:axId val="188593600"/>
        <c:axId val="109502960"/>
      </c:barChart>
      <c:catAx>
        <c:axId val="188593600"/>
        <c:scaling>
          <c:orientation val="minMax"/>
        </c:scaling>
        <c:delete val="1"/>
        <c:axPos val="l"/>
        <c:numFmt formatCode="General" sourceLinked="1"/>
        <c:majorTickMark val="none"/>
        <c:minorTickMark val="none"/>
        <c:tickLblPos val="nextTo"/>
        <c:crossAx val="109502960"/>
        <c:crosses val="autoZero"/>
        <c:auto val="1"/>
        <c:lblAlgn val="ctr"/>
        <c:lblOffset val="100"/>
        <c:noMultiLvlLbl val="0"/>
      </c:catAx>
      <c:valAx>
        <c:axId val="109502960"/>
        <c:scaling>
          <c:orientation val="minMax"/>
        </c:scaling>
        <c:delete val="1"/>
        <c:axPos val="b"/>
        <c:numFmt formatCode="0%" sourceLinked="1"/>
        <c:majorTickMark val="none"/>
        <c:minorTickMark val="none"/>
        <c:tickLblPos val="nextTo"/>
        <c:crossAx val="188593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Série 1</c:v>
                </c:pt>
              </c:strCache>
            </c:strRef>
          </c:tx>
          <c:spPr>
            <a:solidFill>
              <a:srgbClr val="ED1A3B"/>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ACA1-47E1-840E-8C055D51646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Autre(s) compétence(s) organisationnelles (s) émergente(s)</c:v>
                </c:pt>
                <c:pt idx="1">
                  <c:v>Communication digitale (Image de marque ; e-reputation ; marketing de l’offre …)</c:v>
                </c:pt>
                <c:pt idx="2">
                  <c:v>Internationalisation / export</c:v>
                </c:pt>
                <c:pt idx="3">
                  <c:v>Nouvelles formes d’innovation (Créativité, design thinking, business thinking, open innovation…)</c:v>
                </c:pt>
                <c:pt idx="4">
                  <c:v>Nouvelles formes de collaboration (Animation d’ateliers, de processus industriel ; Travail en équipe ; télétravail; mode projet, …)</c:v>
                </c:pt>
                <c:pt idx="5">
                  <c:v>Relations clients/fournisseurs (réseaux, partenariats locaux, collaboration)</c:v>
                </c:pt>
                <c:pt idx="6">
                  <c:v>Amélioration continue (qualité produit, pilotage production, Lean management) et agilité </c:v>
                </c:pt>
              </c:strCache>
            </c:strRef>
          </c:cat>
          <c:val>
            <c:numRef>
              <c:f>Feuil1!$B$2:$B$8</c:f>
              <c:numCache>
                <c:formatCode>0%</c:formatCode>
                <c:ptCount val="7"/>
                <c:pt idx="0">
                  <c:v>3.253968253968253E-3</c:v>
                </c:pt>
                <c:pt idx="1">
                  <c:v>6.5449251279307452E-2</c:v>
                </c:pt>
                <c:pt idx="2">
                  <c:v>7.0589959665802365E-2</c:v>
                </c:pt>
                <c:pt idx="3">
                  <c:v>7.695087870930567E-2</c:v>
                </c:pt>
                <c:pt idx="4">
                  <c:v>0.15146762117408186</c:v>
                </c:pt>
                <c:pt idx="5">
                  <c:v>0.1168758797382393</c:v>
                </c:pt>
                <c:pt idx="6">
                  <c:v>0.26647612702528428</c:v>
                </c:pt>
              </c:numCache>
            </c:numRef>
          </c:val>
          <c:extLst>
            <c:ext xmlns:c16="http://schemas.microsoft.com/office/drawing/2014/chart" uri="{C3380CC4-5D6E-409C-BE32-E72D297353CC}">
              <c16:uniqueId val="{00000000-FD8E-47B1-ABE4-FC6D52AEAFAB}"/>
            </c:ext>
          </c:extLst>
        </c:ser>
        <c:ser>
          <c:idx val="1"/>
          <c:order val="1"/>
          <c:tx>
            <c:strRef>
              <c:f>Feuil1!$C$1</c:f>
              <c:strCache>
                <c:ptCount val="1"/>
                <c:pt idx="0">
                  <c:v>Série 2</c:v>
                </c:pt>
              </c:strCache>
            </c:strRef>
          </c:tx>
          <c:spPr>
            <a:solidFill>
              <a:srgbClr val="FBD1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Autre(s) compétence(s) organisationnelles (s) émergente(s)</c:v>
                </c:pt>
                <c:pt idx="1">
                  <c:v>Communication digitale (Image de marque ; e-reputation ; marketing de l’offre …)</c:v>
                </c:pt>
                <c:pt idx="2">
                  <c:v>Internationalisation / export</c:v>
                </c:pt>
                <c:pt idx="3">
                  <c:v>Nouvelles formes d’innovation (Créativité, design thinking, business thinking, open innovation…)</c:v>
                </c:pt>
                <c:pt idx="4">
                  <c:v>Nouvelles formes de collaboration (Animation d’ateliers, de processus industriel ; Travail en équipe ; télétravail; mode projet, …)</c:v>
                </c:pt>
                <c:pt idx="5">
                  <c:v>Relations clients/fournisseurs (réseaux, partenariats locaux, collaboration)</c:v>
                </c:pt>
                <c:pt idx="6">
                  <c:v>Amélioration continue (qualité produit, pilotage production, Lean management) et agilité </c:v>
                </c:pt>
              </c:strCache>
            </c:strRef>
          </c:cat>
          <c:val>
            <c:numRef>
              <c:f>Feuil1!$C$2:$C$8</c:f>
              <c:numCache>
                <c:formatCode>0%</c:formatCode>
                <c:ptCount val="7"/>
                <c:pt idx="0">
                  <c:v>3.551892551892552E-2</c:v>
                </c:pt>
                <c:pt idx="1">
                  <c:v>5.2242639694886885E-2</c:v>
                </c:pt>
                <c:pt idx="2">
                  <c:v>0.10335631628047359</c:v>
                </c:pt>
                <c:pt idx="3">
                  <c:v>6.7188027328476771E-2</c:v>
                </c:pt>
                <c:pt idx="4">
                  <c:v>4.7935722517183192E-2</c:v>
                </c:pt>
                <c:pt idx="5">
                  <c:v>0.15152014994992521</c:v>
                </c:pt>
                <c:pt idx="6">
                  <c:v>8.597824491363816E-2</c:v>
                </c:pt>
              </c:numCache>
            </c:numRef>
          </c:val>
          <c:extLst>
            <c:ext xmlns:c16="http://schemas.microsoft.com/office/drawing/2014/chart" uri="{C3380CC4-5D6E-409C-BE32-E72D297353CC}">
              <c16:uniqueId val="{00000000-ACA1-47E1-840E-8C055D51646A}"/>
            </c:ext>
          </c:extLst>
        </c:ser>
        <c:dLbls>
          <c:showLegendKey val="0"/>
          <c:showVal val="0"/>
          <c:showCatName val="0"/>
          <c:showSerName val="0"/>
          <c:showPercent val="0"/>
          <c:showBubbleSize val="0"/>
        </c:dLbls>
        <c:gapWidth val="150"/>
        <c:overlap val="100"/>
        <c:axId val="88547344"/>
        <c:axId val="1834471568"/>
      </c:barChart>
      <c:catAx>
        <c:axId val="88547344"/>
        <c:scaling>
          <c:orientation val="minMax"/>
        </c:scaling>
        <c:delete val="1"/>
        <c:axPos val="l"/>
        <c:numFmt formatCode="General" sourceLinked="1"/>
        <c:majorTickMark val="none"/>
        <c:minorTickMark val="none"/>
        <c:tickLblPos val="nextTo"/>
        <c:crossAx val="1834471568"/>
        <c:crosses val="autoZero"/>
        <c:auto val="1"/>
        <c:lblAlgn val="ctr"/>
        <c:lblOffset val="100"/>
        <c:noMultiLvlLbl val="0"/>
      </c:catAx>
      <c:valAx>
        <c:axId val="1834471568"/>
        <c:scaling>
          <c:orientation val="minMax"/>
        </c:scaling>
        <c:delete val="1"/>
        <c:axPos val="b"/>
        <c:numFmt formatCode="0%" sourceLinked="1"/>
        <c:majorTickMark val="none"/>
        <c:minorTickMark val="none"/>
        <c:tickLblPos val="nextTo"/>
        <c:crossAx val="8854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c:f>
              <c:strCache>
                <c:ptCount val="1"/>
                <c:pt idx="0">
                  <c:v>Oui, tout à fait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Organisationnelles</c:v>
                </c:pt>
                <c:pt idx="1">
                  <c:v>Techniques</c:v>
                </c:pt>
                <c:pt idx="2">
                  <c:v>Numériques</c:v>
                </c:pt>
                <c:pt idx="3">
                  <c:v>Ensemble</c:v>
                </c:pt>
              </c:strCache>
            </c:strRef>
          </c:cat>
          <c:val>
            <c:numRef>
              <c:f>Feuil1!$B$2:$B$5</c:f>
              <c:numCache>
                <c:formatCode>0%</c:formatCode>
                <c:ptCount val="4"/>
                <c:pt idx="0">
                  <c:v>0.12989210373880572</c:v>
                </c:pt>
                <c:pt idx="1">
                  <c:v>0.18702212035779453</c:v>
                </c:pt>
                <c:pt idx="2">
                  <c:v>0.12901729980381665</c:v>
                </c:pt>
                <c:pt idx="3">
                  <c:v>0.14864384130013897</c:v>
                </c:pt>
              </c:numCache>
            </c:numRef>
          </c:val>
          <c:extLst>
            <c:ext xmlns:c16="http://schemas.microsoft.com/office/drawing/2014/chart" uri="{C3380CC4-5D6E-409C-BE32-E72D297353CC}">
              <c16:uniqueId val="{00000000-7A84-4CA5-BC70-1353228DBE2D}"/>
            </c:ext>
          </c:extLst>
        </c:ser>
        <c:ser>
          <c:idx val="1"/>
          <c:order val="1"/>
          <c:tx>
            <c:strRef>
              <c:f>Feuil1!$C$1</c:f>
              <c:strCache>
                <c:ptCount val="1"/>
                <c:pt idx="0">
                  <c:v>Oui, plutôt</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Organisationnelles</c:v>
                </c:pt>
                <c:pt idx="1">
                  <c:v>Techniques</c:v>
                </c:pt>
                <c:pt idx="2">
                  <c:v>Numériques</c:v>
                </c:pt>
                <c:pt idx="3">
                  <c:v>Ensemble</c:v>
                </c:pt>
              </c:strCache>
            </c:strRef>
          </c:cat>
          <c:val>
            <c:numRef>
              <c:f>Feuil1!$C$2:$C$5</c:f>
              <c:numCache>
                <c:formatCode>0%</c:formatCode>
                <c:ptCount val="4"/>
                <c:pt idx="0">
                  <c:v>0.11775822783703788</c:v>
                </c:pt>
                <c:pt idx="1">
                  <c:v>4.946007051625028E-2</c:v>
                </c:pt>
                <c:pt idx="2">
                  <c:v>0.18605867836907164</c:v>
                </c:pt>
                <c:pt idx="3">
                  <c:v>0.11775899224078661</c:v>
                </c:pt>
              </c:numCache>
            </c:numRef>
          </c:val>
          <c:extLst>
            <c:ext xmlns:c16="http://schemas.microsoft.com/office/drawing/2014/chart" uri="{C3380CC4-5D6E-409C-BE32-E72D297353CC}">
              <c16:uniqueId val="{00000001-7A84-4CA5-BC70-1353228DBE2D}"/>
            </c:ext>
          </c:extLst>
        </c:ser>
        <c:ser>
          <c:idx val="2"/>
          <c:order val="2"/>
          <c:tx>
            <c:strRef>
              <c:f>Feuil1!$D$1</c:f>
              <c:strCache>
                <c:ptCount val="1"/>
                <c:pt idx="0">
                  <c:v>Seulement pour certaines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Organisationnelles</c:v>
                </c:pt>
                <c:pt idx="1">
                  <c:v>Techniques</c:v>
                </c:pt>
                <c:pt idx="2">
                  <c:v>Numériques</c:v>
                </c:pt>
                <c:pt idx="3">
                  <c:v>Ensemble</c:v>
                </c:pt>
              </c:strCache>
            </c:strRef>
          </c:cat>
          <c:val>
            <c:numRef>
              <c:f>Feuil1!$D$2:$D$5</c:f>
              <c:numCache>
                <c:formatCode>0%</c:formatCode>
                <c:ptCount val="4"/>
                <c:pt idx="0">
                  <c:v>0.2012700485858864</c:v>
                </c:pt>
                <c:pt idx="1">
                  <c:v>0.22602015509459333</c:v>
                </c:pt>
                <c:pt idx="2">
                  <c:v>7.5485137053957263E-2</c:v>
                </c:pt>
                <c:pt idx="3">
                  <c:v>0.16759178024481236</c:v>
                </c:pt>
              </c:numCache>
            </c:numRef>
          </c:val>
          <c:extLst>
            <c:ext xmlns:c16="http://schemas.microsoft.com/office/drawing/2014/chart" uri="{C3380CC4-5D6E-409C-BE32-E72D297353CC}">
              <c16:uniqueId val="{00000002-7A84-4CA5-BC70-1353228DBE2D}"/>
            </c:ext>
          </c:extLst>
        </c:ser>
        <c:ser>
          <c:idx val="3"/>
          <c:order val="3"/>
          <c:tx>
            <c:strRef>
              <c:f>Feuil1!$E$1</c:f>
              <c:strCache>
                <c:ptCount val="1"/>
                <c:pt idx="0">
                  <c:v>Non</c:v>
                </c:pt>
              </c:strCache>
            </c:strRef>
          </c:tx>
          <c:spPr>
            <a:solidFill>
              <a:srgbClr val="98002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Organisationnelles</c:v>
                </c:pt>
                <c:pt idx="1">
                  <c:v>Techniques</c:v>
                </c:pt>
                <c:pt idx="2">
                  <c:v>Numériques</c:v>
                </c:pt>
                <c:pt idx="3">
                  <c:v>Ensemble</c:v>
                </c:pt>
              </c:strCache>
            </c:strRef>
          </c:cat>
          <c:val>
            <c:numRef>
              <c:f>Feuil1!$E$2:$E$5</c:f>
              <c:numCache>
                <c:formatCode>0%</c:formatCode>
                <c:ptCount val="4"/>
                <c:pt idx="0">
                  <c:v>5.0140347069180059E-2</c:v>
                </c:pt>
                <c:pt idx="1">
                  <c:v>5.3810346956414373E-2</c:v>
                </c:pt>
                <c:pt idx="2">
                  <c:v>5.0125156054931334E-2</c:v>
                </c:pt>
                <c:pt idx="3">
                  <c:v>5.1358616693508587E-2</c:v>
                </c:pt>
              </c:numCache>
            </c:numRef>
          </c:val>
          <c:extLst>
            <c:ext xmlns:c16="http://schemas.microsoft.com/office/drawing/2014/chart" uri="{C3380CC4-5D6E-409C-BE32-E72D297353CC}">
              <c16:uniqueId val="{00000003-7A84-4CA5-BC70-1353228DBE2D}"/>
            </c:ext>
          </c:extLst>
        </c:ser>
        <c:ser>
          <c:idx val="4"/>
          <c:order val="4"/>
          <c:tx>
            <c:strRef>
              <c:f>Feuil1!$F$1</c:f>
              <c:strCache>
                <c:ptCount val="1"/>
                <c:pt idx="0">
                  <c:v>Vous ne savez pas dire</c:v>
                </c:pt>
              </c:strCache>
            </c:strRef>
          </c:tx>
          <c:spPr>
            <a:solidFill>
              <a:srgbClr val="E7E7E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Organisationnelles</c:v>
                </c:pt>
                <c:pt idx="1">
                  <c:v>Techniques</c:v>
                </c:pt>
                <c:pt idx="2">
                  <c:v>Numériques</c:v>
                </c:pt>
                <c:pt idx="3">
                  <c:v>Ensemble</c:v>
                </c:pt>
              </c:strCache>
            </c:strRef>
          </c:cat>
          <c:val>
            <c:numRef>
              <c:f>Feuil1!$F$2:$F$5</c:f>
              <c:numCache>
                <c:formatCode>0%</c:formatCode>
                <c:ptCount val="4"/>
                <c:pt idx="0">
                  <c:v>0.50093927276908989</c:v>
                </c:pt>
                <c:pt idx="1">
                  <c:v>0.48368730707494745</c:v>
                </c:pt>
                <c:pt idx="2">
                  <c:v>0.55931372871822305</c:v>
                </c:pt>
                <c:pt idx="3">
                  <c:v>0.51464676952075339</c:v>
                </c:pt>
              </c:numCache>
            </c:numRef>
          </c:val>
          <c:extLst>
            <c:ext xmlns:c16="http://schemas.microsoft.com/office/drawing/2014/chart" uri="{C3380CC4-5D6E-409C-BE32-E72D297353CC}">
              <c16:uniqueId val="{00000001-0DDD-432A-96C2-F7E94E41B92D}"/>
            </c:ext>
          </c:extLst>
        </c:ser>
        <c:dLbls>
          <c:showLegendKey val="0"/>
          <c:showVal val="0"/>
          <c:showCatName val="0"/>
          <c:showSerName val="0"/>
          <c:showPercent val="0"/>
          <c:showBubbleSize val="0"/>
        </c:dLbls>
        <c:gapWidth val="100"/>
        <c:overlap val="100"/>
        <c:axId val="262372288"/>
        <c:axId val="262362720"/>
      </c:barChart>
      <c:catAx>
        <c:axId val="262372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262362720"/>
        <c:crosses val="autoZero"/>
        <c:auto val="1"/>
        <c:lblAlgn val="ctr"/>
        <c:lblOffset val="100"/>
        <c:noMultiLvlLbl val="0"/>
      </c:catAx>
      <c:valAx>
        <c:axId val="262362720"/>
        <c:scaling>
          <c:orientation val="minMax"/>
        </c:scaling>
        <c:delete val="1"/>
        <c:axPos val="b"/>
        <c:numFmt formatCode="0%" sourceLinked="1"/>
        <c:majorTickMark val="none"/>
        <c:minorTickMark val="none"/>
        <c:tickLblPos val="nextTo"/>
        <c:crossAx val="262372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c:f>
              <c:strCache>
                <c:ptCount val="1"/>
                <c:pt idx="0">
                  <c:v>Oui, tout à fait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Organisationnelles</c:v>
                </c:pt>
                <c:pt idx="1">
                  <c:v>Techniques</c:v>
                </c:pt>
                <c:pt idx="2">
                  <c:v>Numériques</c:v>
                </c:pt>
                <c:pt idx="3">
                  <c:v>Ensemble</c:v>
                </c:pt>
              </c:strCache>
            </c:strRef>
          </c:cat>
          <c:val>
            <c:numRef>
              <c:f>Feuil1!$B$2:$B$5</c:f>
              <c:numCache>
                <c:formatCode>0%</c:formatCode>
                <c:ptCount val="4"/>
                <c:pt idx="0">
                  <c:v>0.14440764014023344</c:v>
                </c:pt>
                <c:pt idx="1">
                  <c:v>0.18153660431328969</c:v>
                </c:pt>
                <c:pt idx="2">
                  <c:v>0.19906427919770617</c:v>
                </c:pt>
                <c:pt idx="3">
                  <c:v>0.17500284121707643</c:v>
                </c:pt>
              </c:numCache>
            </c:numRef>
          </c:val>
          <c:extLst>
            <c:ext xmlns:c16="http://schemas.microsoft.com/office/drawing/2014/chart" uri="{C3380CC4-5D6E-409C-BE32-E72D297353CC}">
              <c16:uniqueId val="{00000000-62C1-44D6-8C61-C228B7156440}"/>
            </c:ext>
          </c:extLst>
        </c:ser>
        <c:ser>
          <c:idx val="1"/>
          <c:order val="1"/>
          <c:tx>
            <c:strRef>
              <c:f>Feuil1!$C$1</c:f>
              <c:strCache>
                <c:ptCount val="1"/>
                <c:pt idx="0">
                  <c:v>Oui, plutôt</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Organisationnelles</c:v>
                </c:pt>
                <c:pt idx="1">
                  <c:v>Techniques</c:v>
                </c:pt>
                <c:pt idx="2">
                  <c:v>Numériques</c:v>
                </c:pt>
                <c:pt idx="3">
                  <c:v>Ensemble</c:v>
                </c:pt>
              </c:strCache>
            </c:strRef>
          </c:cat>
          <c:val>
            <c:numRef>
              <c:f>Feuil1!$C$2:$C$5</c:f>
              <c:numCache>
                <c:formatCode>0%</c:formatCode>
                <c:ptCount val="4"/>
                <c:pt idx="0">
                  <c:v>0.10107268281268274</c:v>
                </c:pt>
                <c:pt idx="1">
                  <c:v>0.12863219053106695</c:v>
                </c:pt>
                <c:pt idx="2">
                  <c:v>9.977766459508032E-2</c:v>
                </c:pt>
                <c:pt idx="3">
                  <c:v>0.10982751264627666</c:v>
                </c:pt>
              </c:numCache>
            </c:numRef>
          </c:val>
          <c:extLst>
            <c:ext xmlns:c16="http://schemas.microsoft.com/office/drawing/2014/chart" uri="{C3380CC4-5D6E-409C-BE32-E72D297353CC}">
              <c16:uniqueId val="{00000001-62C1-44D6-8C61-C228B7156440}"/>
            </c:ext>
          </c:extLst>
        </c:ser>
        <c:ser>
          <c:idx val="2"/>
          <c:order val="2"/>
          <c:tx>
            <c:strRef>
              <c:f>Feuil1!$D$1</c:f>
              <c:strCache>
                <c:ptCount val="1"/>
                <c:pt idx="0">
                  <c:v>Seulement pour certaines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Organisationnelles</c:v>
                </c:pt>
                <c:pt idx="1">
                  <c:v>Techniques</c:v>
                </c:pt>
                <c:pt idx="2">
                  <c:v>Numériques</c:v>
                </c:pt>
                <c:pt idx="3">
                  <c:v>Ensemble</c:v>
                </c:pt>
              </c:strCache>
            </c:strRef>
          </c:cat>
          <c:val>
            <c:numRef>
              <c:f>Feuil1!$D$2:$D$5</c:f>
              <c:numCache>
                <c:formatCode>0%</c:formatCode>
                <c:ptCount val="4"/>
                <c:pt idx="0">
                  <c:v>0.22012754190536013</c:v>
                </c:pt>
                <c:pt idx="1">
                  <c:v>0.14892531142390694</c:v>
                </c:pt>
                <c:pt idx="2">
                  <c:v>0.13597820204140429</c:v>
                </c:pt>
                <c:pt idx="3">
                  <c:v>0.16834368512355713</c:v>
                </c:pt>
              </c:numCache>
            </c:numRef>
          </c:val>
          <c:extLst>
            <c:ext xmlns:c16="http://schemas.microsoft.com/office/drawing/2014/chart" uri="{C3380CC4-5D6E-409C-BE32-E72D297353CC}">
              <c16:uniqueId val="{00000002-62C1-44D6-8C61-C228B7156440}"/>
            </c:ext>
          </c:extLst>
        </c:ser>
        <c:ser>
          <c:idx val="3"/>
          <c:order val="3"/>
          <c:tx>
            <c:strRef>
              <c:f>Feuil1!$E$1</c:f>
              <c:strCache>
                <c:ptCount val="1"/>
                <c:pt idx="0">
                  <c:v>Non</c:v>
                </c:pt>
              </c:strCache>
            </c:strRef>
          </c:tx>
          <c:spPr>
            <a:solidFill>
              <a:srgbClr val="98002E"/>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17-4C2D-A4AC-B2611C101C93}"/>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Organisationnelles</c:v>
                </c:pt>
                <c:pt idx="1">
                  <c:v>Techniques</c:v>
                </c:pt>
                <c:pt idx="2">
                  <c:v>Numériques</c:v>
                </c:pt>
                <c:pt idx="3">
                  <c:v>Ensemble</c:v>
                </c:pt>
              </c:strCache>
            </c:strRef>
          </c:cat>
          <c:val>
            <c:numRef>
              <c:f>Feuil1!$E$2:$E$5</c:f>
              <c:numCache>
                <c:formatCode>0%</c:formatCode>
                <c:ptCount val="4"/>
                <c:pt idx="0">
                  <c:v>0</c:v>
                </c:pt>
                <c:pt idx="1">
                  <c:v>6.2927388154916247E-2</c:v>
                </c:pt>
                <c:pt idx="2">
                  <c:v>7.4129213483146066E-3</c:v>
                </c:pt>
                <c:pt idx="3">
                  <c:v>2.3446769834410283E-2</c:v>
                </c:pt>
              </c:numCache>
            </c:numRef>
          </c:val>
          <c:extLst>
            <c:ext xmlns:c16="http://schemas.microsoft.com/office/drawing/2014/chart" uri="{C3380CC4-5D6E-409C-BE32-E72D297353CC}">
              <c16:uniqueId val="{00000004-62C1-44D6-8C61-C228B7156440}"/>
            </c:ext>
          </c:extLst>
        </c:ser>
        <c:ser>
          <c:idx val="4"/>
          <c:order val="4"/>
          <c:tx>
            <c:strRef>
              <c:f>Feuil1!$F$1</c:f>
              <c:strCache>
                <c:ptCount val="1"/>
                <c:pt idx="0">
                  <c:v>Vous ne savez pas dire</c:v>
                </c:pt>
              </c:strCache>
            </c:strRef>
          </c:tx>
          <c:spPr>
            <a:solidFill>
              <a:srgbClr val="E7E7E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Organisationnelles</c:v>
                </c:pt>
                <c:pt idx="1">
                  <c:v>Techniques</c:v>
                </c:pt>
                <c:pt idx="2">
                  <c:v>Numériques</c:v>
                </c:pt>
                <c:pt idx="3">
                  <c:v>Ensemble</c:v>
                </c:pt>
              </c:strCache>
            </c:strRef>
          </c:cat>
          <c:val>
            <c:numRef>
              <c:f>Feuil1!$F$2:$F$5</c:f>
              <c:numCache>
                <c:formatCode>0%</c:formatCode>
                <c:ptCount val="4"/>
                <c:pt idx="0">
                  <c:v>0.53439213514172379</c:v>
                </c:pt>
                <c:pt idx="1">
                  <c:v>0.47797850557682015</c:v>
                </c:pt>
                <c:pt idx="2">
                  <c:v>0.55776693281749457</c:v>
                </c:pt>
                <c:pt idx="3">
                  <c:v>0.52337919117867948</c:v>
                </c:pt>
              </c:numCache>
            </c:numRef>
          </c:val>
          <c:extLst>
            <c:ext xmlns:c16="http://schemas.microsoft.com/office/drawing/2014/chart" uri="{C3380CC4-5D6E-409C-BE32-E72D297353CC}">
              <c16:uniqueId val="{00000001-3E17-4C2D-A4AC-B2611C101C93}"/>
            </c:ext>
          </c:extLst>
        </c:ser>
        <c:dLbls>
          <c:showLegendKey val="0"/>
          <c:showVal val="0"/>
          <c:showCatName val="0"/>
          <c:showSerName val="0"/>
          <c:showPercent val="0"/>
          <c:showBubbleSize val="0"/>
        </c:dLbls>
        <c:gapWidth val="100"/>
        <c:overlap val="100"/>
        <c:axId val="262372288"/>
        <c:axId val="262362720"/>
      </c:barChart>
      <c:catAx>
        <c:axId val="262372288"/>
        <c:scaling>
          <c:orientation val="minMax"/>
        </c:scaling>
        <c:delete val="1"/>
        <c:axPos val="l"/>
        <c:numFmt formatCode="General" sourceLinked="1"/>
        <c:majorTickMark val="none"/>
        <c:minorTickMark val="none"/>
        <c:tickLblPos val="nextTo"/>
        <c:crossAx val="262362720"/>
        <c:crosses val="autoZero"/>
        <c:auto val="1"/>
        <c:lblAlgn val="ctr"/>
        <c:lblOffset val="100"/>
        <c:noMultiLvlLbl val="0"/>
      </c:catAx>
      <c:valAx>
        <c:axId val="262362720"/>
        <c:scaling>
          <c:orientation val="minMax"/>
        </c:scaling>
        <c:delete val="1"/>
        <c:axPos val="b"/>
        <c:numFmt formatCode="0%" sourceLinked="1"/>
        <c:majorTickMark val="none"/>
        <c:minorTickMark val="none"/>
        <c:tickLblPos val="nextTo"/>
        <c:crossAx val="262372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00641522556909"/>
          <c:y val="0.11676552994825776"/>
          <c:w val="0.44565568213976803"/>
          <c:h val="0.767482188582437"/>
        </c:manualLayout>
      </c:layout>
      <c:barChart>
        <c:barDir val="bar"/>
        <c:grouping val="clustered"/>
        <c:varyColors val="0"/>
        <c:ser>
          <c:idx val="2"/>
          <c:order val="0"/>
          <c:tx>
            <c:strRef>
              <c:f>Feuil1!$D$1</c:f>
              <c:strCache>
                <c:ptCount val="1"/>
                <c:pt idx="0">
                  <c:v>Organisationnelles</c:v>
                </c:pt>
              </c:strCache>
            </c:strRef>
          </c:tx>
          <c:spPr>
            <a:solidFill>
              <a:srgbClr val="F4768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47689"/>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Attente d’un contenu plus adapté ou plus opérationnel</c:v>
                </c:pt>
                <c:pt idx="1">
                  <c:v>Ajustement des modalités de formation (distanciel, physique, rythme, durée)</c:v>
                </c:pt>
                <c:pt idx="2">
                  <c:v>Plus grande modularité des formations (modules plus à la carte, à composer…)</c:v>
                </c:pt>
                <c:pt idx="3">
                  <c:v>Nouveau(x) module(s) ou nouvelle(s) certification(s) à créer</c:v>
                </c:pt>
                <c:pt idx="4">
                  <c:v>Digitalisation de la formation (serious gaming, MOOC, webinaire, etc.)</c:v>
                </c:pt>
                <c:pt idx="5">
                  <c:v>Développement de la formation en situation de travail au sein de l’entreprise (AFEST)</c:v>
                </c:pt>
                <c:pt idx="6">
                  <c:v>Communication sur les formations disponibles dans les domaines du numérique</c:v>
                </c:pt>
                <c:pt idx="7">
                  <c:v>Renforcement du partenariat école / entreprise pour mieux orienter la formation initiale</c:v>
                </c:pt>
              </c:strCache>
            </c:strRef>
          </c:cat>
          <c:val>
            <c:numRef>
              <c:f>Feuil1!$D$2:$D$9</c:f>
              <c:numCache>
                <c:formatCode>0%</c:formatCode>
                <c:ptCount val="8"/>
                <c:pt idx="0">
                  <c:v>0.27277889439158548</c:v>
                </c:pt>
                <c:pt idx="1">
                  <c:v>0.27353600951556112</c:v>
                </c:pt>
                <c:pt idx="2">
                  <c:v>0.1581229049598025</c:v>
                </c:pt>
                <c:pt idx="3">
                  <c:v>2.3684550680796078E-2</c:v>
                </c:pt>
                <c:pt idx="4">
                  <c:v>4.2129159070446773E-2</c:v>
                </c:pt>
                <c:pt idx="5">
                  <c:v>0.24111630611824958</c:v>
                </c:pt>
                <c:pt idx="6">
                  <c:v>0.2731313469289825</c:v>
                </c:pt>
                <c:pt idx="7">
                  <c:v>0.17962494304938681</c:v>
                </c:pt>
              </c:numCache>
            </c:numRef>
          </c:val>
          <c:extLst>
            <c:ext xmlns:c16="http://schemas.microsoft.com/office/drawing/2014/chart" uri="{C3380CC4-5D6E-409C-BE32-E72D297353CC}">
              <c16:uniqueId val="{00000002-70A1-4BDA-B39F-904BF6CF2B64}"/>
            </c:ext>
          </c:extLst>
        </c:ser>
        <c:ser>
          <c:idx val="1"/>
          <c:order val="1"/>
          <c:tx>
            <c:strRef>
              <c:f>Feuil1!$C$1</c:f>
              <c:strCache>
                <c:ptCount val="1"/>
                <c:pt idx="0">
                  <c:v>Techniques</c:v>
                </c:pt>
              </c:strCache>
            </c:strRef>
          </c:tx>
          <c:spPr>
            <a:solidFill>
              <a:srgbClr val="02A5E2"/>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1-4BDA-B39F-904BF6CF2B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Attente d’un contenu plus adapté ou plus opérationnel</c:v>
                </c:pt>
                <c:pt idx="1">
                  <c:v>Ajustement des modalités de formation (distanciel, physique, rythme, durée)</c:v>
                </c:pt>
                <c:pt idx="2">
                  <c:v>Plus grande modularité des formations (modules plus à la carte, à composer…)</c:v>
                </c:pt>
                <c:pt idx="3">
                  <c:v>Nouveau(x) module(s) ou nouvelle(s) certification(s) à créer</c:v>
                </c:pt>
                <c:pt idx="4">
                  <c:v>Digitalisation de la formation (serious gaming, MOOC, webinaire, etc.)</c:v>
                </c:pt>
                <c:pt idx="5">
                  <c:v>Développement de la formation en situation de travail au sein de l’entreprise (AFEST)</c:v>
                </c:pt>
                <c:pt idx="6">
                  <c:v>Communication sur les formations disponibles dans les domaines du numérique</c:v>
                </c:pt>
                <c:pt idx="7">
                  <c:v>Renforcement du partenariat école / entreprise pour mieux orienter la formation initiale</c:v>
                </c:pt>
              </c:strCache>
            </c:strRef>
          </c:cat>
          <c:val>
            <c:numRef>
              <c:f>Feuil1!$C$2:$C$9</c:f>
              <c:numCache>
                <c:formatCode>0%</c:formatCode>
                <c:ptCount val="8"/>
                <c:pt idx="0">
                  <c:v>0.3173447459354839</c:v>
                </c:pt>
                <c:pt idx="1">
                  <c:v>0.29166516003668763</c:v>
                </c:pt>
                <c:pt idx="2">
                  <c:v>0.41536970392103612</c:v>
                </c:pt>
                <c:pt idx="3">
                  <c:v>7.3491790356764397E-2</c:v>
                </c:pt>
                <c:pt idx="4">
                  <c:v>0.14297279179616451</c:v>
                </c:pt>
                <c:pt idx="5">
                  <c:v>0.24360478169872588</c:v>
                </c:pt>
                <c:pt idx="6">
                  <c:v>0.28566956417815337</c:v>
                </c:pt>
                <c:pt idx="7">
                  <c:v>0.172738449872927</c:v>
                </c:pt>
              </c:numCache>
            </c:numRef>
          </c:val>
          <c:extLst>
            <c:ext xmlns:c16="http://schemas.microsoft.com/office/drawing/2014/chart" uri="{C3380CC4-5D6E-409C-BE32-E72D297353CC}">
              <c16:uniqueId val="{00000001-70A1-4BDA-B39F-904BF6CF2B64}"/>
            </c:ext>
          </c:extLst>
        </c:ser>
        <c:ser>
          <c:idx val="0"/>
          <c:order val="2"/>
          <c:tx>
            <c:strRef>
              <c:f>Feuil1!$B$1</c:f>
              <c:strCache>
                <c:ptCount val="1"/>
                <c:pt idx="0">
                  <c:v>Numériques</c:v>
                </c:pt>
              </c:strCache>
            </c:strRef>
          </c:tx>
          <c:spPr>
            <a:solidFill>
              <a:srgbClr val="218F8B"/>
            </a:solidFill>
            <a:ln>
              <a:noFill/>
            </a:ln>
            <a:effectLst/>
          </c:spPr>
          <c:invertIfNegative val="0"/>
          <c:dLbls>
            <c:dLbl>
              <c:idx val="6"/>
              <c:layout>
                <c:manualLayout>
                  <c:x val="-2.3102338247683749E-2"/>
                  <c:y val="-4.2708968883465523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rgbClr val="218F8B"/>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8.5225712529991018E-2"/>
                      <c:h val="3.6363636363636362E-2"/>
                    </c:manualLayout>
                  </c15:layout>
                </c:ext>
                <c:ext xmlns:c16="http://schemas.microsoft.com/office/drawing/2014/chart" uri="{C3380CC4-5D6E-409C-BE32-E72D297353CC}">
                  <c16:uniqueId val="{00000005-70A1-4BDA-B39F-904BF6CF2B6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218F8B"/>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Feuil1!$A$2:$A$9</c:f>
              <c:strCache>
                <c:ptCount val="8"/>
                <c:pt idx="0">
                  <c:v>Attente d’un contenu plus adapté ou plus opérationnel</c:v>
                </c:pt>
                <c:pt idx="1">
                  <c:v>Ajustement des modalités de formation (distanciel, physique, rythme, durée)</c:v>
                </c:pt>
                <c:pt idx="2">
                  <c:v>Plus grande modularité des formations (modules plus à la carte, à composer…)</c:v>
                </c:pt>
                <c:pt idx="3">
                  <c:v>Nouveau(x) module(s) ou nouvelle(s) certification(s) à créer</c:v>
                </c:pt>
                <c:pt idx="4">
                  <c:v>Digitalisation de la formation (serious gaming, MOOC, webinaire, etc.)</c:v>
                </c:pt>
                <c:pt idx="5">
                  <c:v>Développement de la formation en situation de travail au sein de l’entreprise (AFEST)</c:v>
                </c:pt>
                <c:pt idx="6">
                  <c:v>Communication sur les formations disponibles dans les domaines du numérique</c:v>
                </c:pt>
                <c:pt idx="7">
                  <c:v>Renforcement du partenariat école / entreprise pour mieux orienter la formation initiale</c:v>
                </c:pt>
              </c:strCache>
            </c:strRef>
          </c:cat>
          <c:val>
            <c:numRef>
              <c:f>Feuil1!$B$2:$B$9</c:f>
              <c:numCache>
                <c:formatCode>0%</c:formatCode>
                <c:ptCount val="8"/>
                <c:pt idx="0">
                  <c:v>0.33386490076545472</c:v>
                </c:pt>
                <c:pt idx="1">
                  <c:v>0.24103811807941336</c:v>
                </c:pt>
                <c:pt idx="2">
                  <c:v>0.14530400074477573</c:v>
                </c:pt>
                <c:pt idx="3">
                  <c:v>0.11933190446357789</c:v>
                </c:pt>
                <c:pt idx="4">
                  <c:v>0.11413354319539738</c:v>
                </c:pt>
                <c:pt idx="5">
                  <c:v>0.34552849950348602</c:v>
                </c:pt>
                <c:pt idx="6">
                  <c:v>0.52283424822803104</c:v>
                </c:pt>
                <c:pt idx="7">
                  <c:v>0.13387781851594652</c:v>
                </c:pt>
              </c:numCache>
            </c:numRef>
          </c:val>
          <c:extLst>
            <c:ext xmlns:c16="http://schemas.microsoft.com/office/drawing/2014/chart" uri="{C3380CC4-5D6E-409C-BE32-E72D297353CC}">
              <c16:uniqueId val="{00000000-70A1-4BDA-B39F-904BF6CF2B64}"/>
            </c:ext>
          </c:extLst>
        </c:ser>
        <c:dLbls>
          <c:showLegendKey val="0"/>
          <c:showVal val="0"/>
          <c:showCatName val="0"/>
          <c:showSerName val="0"/>
          <c:showPercent val="0"/>
          <c:showBubbleSize val="0"/>
        </c:dLbls>
        <c:gapWidth val="182"/>
        <c:axId val="849896256"/>
        <c:axId val="849892512"/>
      </c:barChart>
      <c:catAx>
        <c:axId val="849896256"/>
        <c:scaling>
          <c:orientation val="minMax"/>
        </c:scaling>
        <c:delete val="1"/>
        <c:axPos val="l"/>
        <c:numFmt formatCode="General" sourceLinked="1"/>
        <c:majorTickMark val="none"/>
        <c:minorTickMark val="none"/>
        <c:tickLblPos val="low"/>
        <c:crossAx val="849892512"/>
        <c:crosses val="autoZero"/>
        <c:auto val="1"/>
        <c:lblAlgn val="r"/>
        <c:lblOffset val="100"/>
        <c:noMultiLvlLbl val="0"/>
      </c:catAx>
      <c:valAx>
        <c:axId val="849892512"/>
        <c:scaling>
          <c:orientation val="minMax"/>
        </c:scaling>
        <c:delete val="1"/>
        <c:axPos val="b"/>
        <c:numFmt formatCode="0%" sourceLinked="1"/>
        <c:majorTickMark val="none"/>
        <c:minorTickMark val="none"/>
        <c:tickLblPos val="nextTo"/>
        <c:crossAx val="849896256"/>
        <c:crosses val="autoZero"/>
        <c:crossBetween val="between"/>
      </c:valAx>
      <c:spPr>
        <a:noFill/>
        <a:ln>
          <a:noFill/>
        </a:ln>
        <a:effectLst/>
      </c:spPr>
    </c:plotArea>
    <c:legend>
      <c:legendPos val="b"/>
      <c:layout>
        <c:manualLayout>
          <c:xMode val="edge"/>
          <c:yMode val="edge"/>
          <c:x val="9.5411927665714866E-2"/>
          <c:y val="5.0336940577166991E-2"/>
          <c:w val="0.80503949516790962"/>
          <c:h val="4.822683314677184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c:f>
              <c:strCache>
                <c:ptCount val="1"/>
                <c:pt idx="0">
                  <c:v>Inférieur à 2 Millions €</c:v>
                </c:pt>
              </c:strCache>
            </c:strRef>
          </c:tx>
          <c:spPr>
            <a:solidFill>
              <a:srgbClr val="98002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58FD-4480-BF7C-A17B5242C4F9}"/>
                </c:ext>
              </c:extLst>
            </c:dLbl>
            <c:dLbl>
              <c:idx val="1"/>
              <c:delete val="1"/>
              <c:extLst>
                <c:ext xmlns:c15="http://schemas.microsoft.com/office/drawing/2012/chart" uri="{CE6537A1-D6FC-4f65-9D91-7224C49458BB}"/>
                <c:ext xmlns:c16="http://schemas.microsoft.com/office/drawing/2014/chart" uri="{C3380CC4-5D6E-409C-BE32-E72D297353CC}">
                  <c16:uniqueId val="{00000007-58FD-4480-BF7C-A17B5242C4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250 salariés ou plus </c:v>
                </c:pt>
                <c:pt idx="1">
                  <c:v>50-249 salariés</c:v>
                </c:pt>
                <c:pt idx="2">
                  <c:v>10-49 salariés</c:v>
                </c:pt>
                <c:pt idx="3">
                  <c:v>0-9 salariés</c:v>
                </c:pt>
                <c:pt idx="4">
                  <c:v>Ensemble</c:v>
                </c:pt>
              </c:strCache>
            </c:strRef>
          </c:cat>
          <c:val>
            <c:numRef>
              <c:f>Feuil1!$B$2:$B$6</c:f>
              <c:numCache>
                <c:formatCode>0%</c:formatCode>
                <c:ptCount val="5"/>
                <c:pt idx="0">
                  <c:v>0</c:v>
                </c:pt>
                <c:pt idx="1">
                  <c:v>0</c:v>
                </c:pt>
                <c:pt idx="2">
                  <c:v>0.45316832229875476</c:v>
                </c:pt>
                <c:pt idx="3">
                  <c:v>1</c:v>
                </c:pt>
                <c:pt idx="4">
                  <c:v>0.65076442622307673</c:v>
                </c:pt>
              </c:numCache>
            </c:numRef>
          </c:val>
          <c:extLst>
            <c:ext xmlns:c16="http://schemas.microsoft.com/office/drawing/2014/chart" uri="{C3380CC4-5D6E-409C-BE32-E72D297353CC}">
              <c16:uniqueId val="{00000000-58FD-4480-BF7C-A17B5242C4F9}"/>
            </c:ext>
          </c:extLst>
        </c:ser>
        <c:ser>
          <c:idx val="1"/>
          <c:order val="1"/>
          <c:tx>
            <c:strRef>
              <c:f>Feuil1!$C$1</c:f>
              <c:strCache>
                <c:ptCount val="1"/>
                <c:pt idx="0">
                  <c:v>Entre 2 Millions € et 49 Millions €</c:v>
                </c:pt>
              </c:strCache>
            </c:strRef>
          </c:tx>
          <c:spPr>
            <a:solidFill>
              <a:srgbClr val="657C9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58FD-4480-BF7C-A17B5242C4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250 salariés ou plus </c:v>
                </c:pt>
                <c:pt idx="1">
                  <c:v>50-249 salariés</c:v>
                </c:pt>
                <c:pt idx="2">
                  <c:v>10-49 salariés</c:v>
                </c:pt>
                <c:pt idx="3">
                  <c:v>0-9 salariés</c:v>
                </c:pt>
                <c:pt idx="4">
                  <c:v>Ensemble</c:v>
                </c:pt>
              </c:strCache>
            </c:strRef>
          </c:cat>
          <c:val>
            <c:numRef>
              <c:f>Feuil1!$C$2:$C$6</c:f>
              <c:numCache>
                <c:formatCode>0%</c:formatCode>
                <c:ptCount val="5"/>
                <c:pt idx="0">
                  <c:v>0.24274382344250747</c:v>
                </c:pt>
                <c:pt idx="1">
                  <c:v>0.89367124001499731</c:v>
                </c:pt>
                <c:pt idx="2">
                  <c:v>0.54683167770124519</c:v>
                </c:pt>
                <c:pt idx="3">
                  <c:v>0</c:v>
                </c:pt>
                <c:pt idx="4">
                  <c:v>0.28113236811278969</c:v>
                </c:pt>
              </c:numCache>
            </c:numRef>
          </c:val>
          <c:extLst>
            <c:ext xmlns:c16="http://schemas.microsoft.com/office/drawing/2014/chart" uri="{C3380CC4-5D6E-409C-BE32-E72D297353CC}">
              <c16:uniqueId val="{00000001-58FD-4480-BF7C-A17B5242C4F9}"/>
            </c:ext>
          </c:extLst>
        </c:ser>
        <c:ser>
          <c:idx val="2"/>
          <c:order val="2"/>
          <c:tx>
            <c:strRef>
              <c:f>Feuil1!$D$1</c:f>
              <c:strCache>
                <c:ptCount val="1"/>
                <c:pt idx="0">
                  <c:v>Supérieur à  50 Millions €</c:v>
                </c:pt>
              </c:strCache>
            </c:strRef>
          </c:tx>
          <c:spPr>
            <a:solidFill>
              <a:srgbClr val="DF8639"/>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58FD-4480-BF7C-A17B5242C4F9}"/>
                </c:ext>
              </c:extLst>
            </c:dLbl>
            <c:dLbl>
              <c:idx val="3"/>
              <c:delete val="1"/>
              <c:extLst>
                <c:ext xmlns:c15="http://schemas.microsoft.com/office/drawing/2012/chart" uri="{CE6537A1-D6FC-4f65-9D91-7224C49458BB}">
                  <c15:layout>
                    <c:manualLayout>
                      <c:w val="7.1349921271481431E-2"/>
                      <c:h val="7.7420220749828114E-2"/>
                    </c:manualLayout>
                  </c15:layout>
                </c:ext>
                <c:ext xmlns:c16="http://schemas.microsoft.com/office/drawing/2014/chart" uri="{C3380CC4-5D6E-409C-BE32-E72D297353CC}">
                  <c16:uniqueId val="{00000005-58FD-4480-BF7C-A17B5242C4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250 salariés ou plus </c:v>
                </c:pt>
                <c:pt idx="1">
                  <c:v>50-249 salariés</c:v>
                </c:pt>
                <c:pt idx="2">
                  <c:v>10-49 salariés</c:v>
                </c:pt>
                <c:pt idx="3">
                  <c:v>0-9 salariés</c:v>
                </c:pt>
                <c:pt idx="4">
                  <c:v>Ensemble</c:v>
                </c:pt>
              </c:strCache>
            </c:strRef>
          </c:cat>
          <c:val>
            <c:numRef>
              <c:f>Feuil1!$D$2:$D$6</c:f>
              <c:numCache>
                <c:formatCode>0%</c:formatCode>
                <c:ptCount val="5"/>
                <c:pt idx="0">
                  <c:v>0.75725617655749267</c:v>
                </c:pt>
                <c:pt idx="1">
                  <c:v>0.10632875998500263</c:v>
                </c:pt>
                <c:pt idx="2">
                  <c:v>0</c:v>
                </c:pt>
                <c:pt idx="3">
                  <c:v>0</c:v>
                </c:pt>
                <c:pt idx="4">
                  <c:v>6.8103205664133568E-2</c:v>
                </c:pt>
              </c:numCache>
            </c:numRef>
          </c:val>
          <c:extLst>
            <c:ext xmlns:c16="http://schemas.microsoft.com/office/drawing/2014/chart" uri="{C3380CC4-5D6E-409C-BE32-E72D297353CC}">
              <c16:uniqueId val="{00000002-58FD-4480-BF7C-A17B5242C4F9}"/>
            </c:ext>
          </c:extLst>
        </c:ser>
        <c:dLbls>
          <c:showLegendKey val="0"/>
          <c:showVal val="0"/>
          <c:showCatName val="0"/>
          <c:showSerName val="0"/>
          <c:showPercent val="0"/>
          <c:showBubbleSize val="0"/>
        </c:dLbls>
        <c:gapWidth val="150"/>
        <c:overlap val="100"/>
        <c:axId val="152447568"/>
        <c:axId val="152446320"/>
      </c:barChart>
      <c:catAx>
        <c:axId val="152447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52446320"/>
        <c:crosses val="autoZero"/>
        <c:auto val="1"/>
        <c:lblAlgn val="ctr"/>
        <c:lblOffset val="100"/>
        <c:noMultiLvlLbl val="0"/>
      </c:catAx>
      <c:valAx>
        <c:axId val="152446320"/>
        <c:scaling>
          <c:orientation val="minMax"/>
        </c:scaling>
        <c:delete val="1"/>
        <c:axPos val="b"/>
        <c:numFmt formatCode="0%" sourceLinked="1"/>
        <c:majorTickMark val="none"/>
        <c:minorTickMark val="none"/>
        <c:tickLblPos val="nextTo"/>
        <c:crossAx val="152447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8565193456133"/>
          <c:y val="5.9606391307041443E-2"/>
          <c:w val="0.51614348065438675"/>
          <c:h val="0.91257729274967259"/>
        </c:manualLayout>
      </c:layout>
      <c:barChart>
        <c:barDir val="bar"/>
        <c:grouping val="stacked"/>
        <c:varyColors val="0"/>
        <c:ser>
          <c:idx val="0"/>
          <c:order val="0"/>
          <c:tx>
            <c:strRef>
              <c:f>Feuil1!$B$1</c:f>
              <c:strCache>
                <c:ptCount val="1"/>
                <c:pt idx="0">
                  <c:v>Série 1</c:v>
                </c:pt>
              </c:strCache>
            </c:strRef>
          </c:tx>
          <c:spPr>
            <a:solidFill>
              <a:srgbClr val="00B050"/>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3-2114-4A79-B069-F1857D5A8E65}"/>
              </c:ext>
            </c:extLst>
          </c:dPt>
          <c:dPt>
            <c:idx val="2"/>
            <c:invertIfNegative val="0"/>
            <c:bubble3D val="0"/>
            <c:spPr>
              <a:solidFill>
                <a:srgbClr val="FFC000"/>
              </a:solidFill>
              <a:ln>
                <a:noFill/>
              </a:ln>
              <a:effectLst/>
            </c:spPr>
            <c:extLst>
              <c:ext xmlns:c16="http://schemas.microsoft.com/office/drawing/2014/chart" uri="{C3380CC4-5D6E-409C-BE32-E72D297353CC}">
                <c16:uniqueId val="{00000002-30D7-4AE9-AA6D-537D0C84F884}"/>
              </c:ext>
            </c:extLst>
          </c:dPt>
          <c:dPt>
            <c:idx val="3"/>
            <c:invertIfNegative val="0"/>
            <c:bubble3D val="0"/>
            <c:spPr>
              <a:solidFill>
                <a:srgbClr val="657C91"/>
              </a:solidFill>
              <a:ln>
                <a:noFill/>
              </a:ln>
              <a:effectLst/>
            </c:spPr>
            <c:extLst>
              <c:ext xmlns:c16="http://schemas.microsoft.com/office/drawing/2014/chart" uri="{C3380CC4-5D6E-409C-BE32-E72D297353CC}">
                <c16:uniqueId val="{00000003-30D7-4AE9-AA6D-537D0C84F884}"/>
              </c:ext>
            </c:extLst>
          </c:dPt>
          <c:dLbls>
            <c:dLbl>
              <c:idx val="1"/>
              <c:layout>
                <c:manualLayout>
                  <c:x val="5.4170141162269432E-2"/>
                  <c:y val="-6.5921134964699755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050"/>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DA-48F1-9AF7-08923684D11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Vous n’avez pas sollicité les dispositifs d’appui mis en place</c:v>
                </c:pt>
                <c:pt idx="1">
                  <c:v>Confortables mais vous auriez pu gérer sans</c:v>
                </c:pt>
                <c:pt idx="2">
                  <c:v>Indispensables, mais pas suffisants pour éviter des licenciements</c:v>
                </c:pt>
                <c:pt idx="3">
                  <c:v>Très utiles et protecteurs pour l’emploi salarié, vous auriez dû procéder à des licenciements sans ces aides</c:v>
                </c:pt>
              </c:strCache>
            </c:strRef>
          </c:cat>
          <c:val>
            <c:numRef>
              <c:f>Feuil1!$B$2:$B$5</c:f>
              <c:numCache>
                <c:formatCode>0%</c:formatCode>
                <c:ptCount val="4"/>
                <c:pt idx="0">
                  <c:v>8.9235935640578384E-2</c:v>
                </c:pt>
                <c:pt idx="1">
                  <c:v>4.0515655708587256E-2</c:v>
                </c:pt>
                <c:pt idx="2">
                  <c:v>0.3769471981810798</c:v>
                </c:pt>
                <c:pt idx="3">
                  <c:v>0.49330121046975439</c:v>
                </c:pt>
              </c:numCache>
            </c:numRef>
          </c:val>
          <c:extLst>
            <c:ext xmlns:c16="http://schemas.microsoft.com/office/drawing/2014/chart" uri="{C3380CC4-5D6E-409C-BE32-E72D297353CC}">
              <c16:uniqueId val="{00000000-2114-4A79-B069-F1857D5A8E65}"/>
            </c:ext>
          </c:extLst>
        </c:ser>
        <c:dLbls>
          <c:showLegendKey val="0"/>
          <c:showVal val="0"/>
          <c:showCatName val="0"/>
          <c:showSerName val="0"/>
          <c:showPercent val="0"/>
          <c:showBubbleSize val="0"/>
        </c:dLbls>
        <c:gapWidth val="150"/>
        <c:overlap val="100"/>
        <c:axId val="189830544"/>
        <c:axId val="90219840"/>
      </c:barChart>
      <c:catAx>
        <c:axId val="189830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0219840"/>
        <c:crosses val="autoZero"/>
        <c:auto val="1"/>
        <c:lblAlgn val="ctr"/>
        <c:lblOffset val="100"/>
        <c:noMultiLvlLbl val="0"/>
      </c:catAx>
      <c:valAx>
        <c:axId val="90219840"/>
        <c:scaling>
          <c:orientation val="minMax"/>
        </c:scaling>
        <c:delete val="1"/>
        <c:axPos val="b"/>
        <c:numFmt formatCode="0%" sourceLinked="1"/>
        <c:majorTickMark val="none"/>
        <c:minorTickMark val="none"/>
        <c:tickLblPos val="nextTo"/>
        <c:crossAx val="189830544"/>
        <c:crosses val="autoZero"/>
        <c:crossBetween val="between"/>
      </c:valAx>
      <c:spPr>
        <a:noFill/>
        <a:ln w="2857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tx1">
          <a:lumMod val="60000"/>
          <a:lumOff val="40000"/>
        </a:schemeClr>
      </a:solid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73479402031268E-2"/>
          <c:y val="0.18000275416331515"/>
          <c:w val="0.94416660960858168"/>
          <c:h val="0.60323179853261677"/>
        </c:manualLayout>
      </c:layout>
      <c:barChart>
        <c:barDir val="col"/>
        <c:grouping val="clustered"/>
        <c:varyColors val="0"/>
        <c:ser>
          <c:idx val="0"/>
          <c:order val="0"/>
          <c:tx>
            <c:strRef>
              <c:f>Feuil1!$B$1</c:f>
              <c:strCache>
                <c:ptCount val="1"/>
                <c:pt idx="0">
                  <c:v>Intérimaires</c:v>
                </c:pt>
              </c:strCache>
            </c:strRef>
          </c:tx>
          <c:spPr>
            <a:solidFill>
              <a:srgbClr val="657C9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Suppression de 100%</c:v>
                </c:pt>
                <c:pt idx="1">
                  <c:v>Baisse &lt; 100%</c:v>
                </c:pt>
                <c:pt idx="2">
                  <c:v>Stabilité (+/-2%)</c:v>
                </c:pt>
                <c:pt idx="3">
                  <c:v>Augmentation de l’intérim</c:v>
                </c:pt>
              </c:strCache>
            </c:strRef>
          </c:cat>
          <c:val>
            <c:numRef>
              <c:f>Feuil1!$B$2:$B$5</c:f>
              <c:numCache>
                <c:formatCode>0%</c:formatCode>
                <c:ptCount val="4"/>
                <c:pt idx="0">
                  <c:v>0.39963641773332781</c:v>
                </c:pt>
                <c:pt idx="1">
                  <c:v>0.11221257082493039</c:v>
                </c:pt>
                <c:pt idx="2">
                  <c:v>0.45952381466847753</c:v>
                </c:pt>
                <c:pt idx="3">
                  <c:v>2.8627196773264189E-2</c:v>
                </c:pt>
              </c:numCache>
            </c:numRef>
          </c:val>
          <c:extLst>
            <c:ext xmlns:c16="http://schemas.microsoft.com/office/drawing/2014/chart" uri="{C3380CC4-5D6E-409C-BE32-E72D297353CC}">
              <c16:uniqueId val="{00000000-1284-457A-8028-7E307354FAE8}"/>
            </c:ext>
          </c:extLst>
        </c:ser>
        <c:dLbls>
          <c:showLegendKey val="0"/>
          <c:showVal val="0"/>
          <c:showCatName val="0"/>
          <c:showSerName val="0"/>
          <c:showPercent val="0"/>
          <c:showBubbleSize val="0"/>
        </c:dLbls>
        <c:gapWidth val="219"/>
        <c:overlap val="-27"/>
        <c:axId val="164939488"/>
        <c:axId val="183276112"/>
      </c:barChart>
      <c:catAx>
        <c:axId val="16493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83276112"/>
        <c:crosses val="autoZero"/>
        <c:auto val="1"/>
        <c:lblAlgn val="ctr"/>
        <c:lblOffset val="100"/>
        <c:noMultiLvlLbl val="0"/>
      </c:catAx>
      <c:valAx>
        <c:axId val="183276112"/>
        <c:scaling>
          <c:orientation val="minMax"/>
        </c:scaling>
        <c:delete val="1"/>
        <c:axPos val="l"/>
        <c:numFmt formatCode="0%" sourceLinked="1"/>
        <c:majorTickMark val="none"/>
        <c:minorTickMark val="none"/>
        <c:tickLblPos val="nextTo"/>
        <c:crossAx val="16493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942334739803096E-2"/>
          <c:y val="3.6899121446973826E-2"/>
          <c:w val="0.93811533052039386"/>
          <c:h val="0.68235482427618821"/>
        </c:manualLayout>
      </c:layout>
      <c:barChart>
        <c:barDir val="col"/>
        <c:grouping val="clustered"/>
        <c:varyColors val="0"/>
        <c:ser>
          <c:idx val="1"/>
          <c:order val="0"/>
          <c:tx>
            <c:strRef>
              <c:f>Feuil1!$C$1</c:f>
              <c:strCache>
                <c:ptCount val="1"/>
                <c:pt idx="0">
                  <c:v>Evolution 12 mois précédents</c:v>
                </c:pt>
              </c:strCache>
            </c:strRef>
          </c:tx>
          <c:spPr>
            <a:solidFill>
              <a:srgbClr val="57D0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7D0FE"/>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Baisse (au delà de 20 %)</c:v>
                </c:pt>
                <c:pt idx="1">
                  <c:v>Baisse (entre 10 et 20 %)</c:v>
                </c:pt>
                <c:pt idx="2">
                  <c:v>Baisse (entre 2% et 10%)</c:v>
                </c:pt>
                <c:pt idx="3">
                  <c:v>Stabilité (+/-2%)</c:v>
                </c:pt>
                <c:pt idx="4">
                  <c:v>Augmentation des effectifs</c:v>
                </c:pt>
              </c:strCache>
            </c:strRef>
          </c:cat>
          <c:val>
            <c:numRef>
              <c:f>Feuil1!$C$2:$C$6</c:f>
              <c:numCache>
                <c:formatCode>0%</c:formatCode>
                <c:ptCount val="5"/>
                <c:pt idx="0">
                  <c:v>0.20172981918206637</c:v>
                </c:pt>
                <c:pt idx="1">
                  <c:v>0.16357122106981659</c:v>
                </c:pt>
                <c:pt idx="2">
                  <c:v>0.21284917548119792</c:v>
                </c:pt>
                <c:pt idx="3">
                  <c:v>0.4151875763125763</c:v>
                </c:pt>
                <c:pt idx="4">
                  <c:v>6.6622079543427835E-3</c:v>
                </c:pt>
              </c:numCache>
            </c:numRef>
          </c:val>
          <c:extLst>
            <c:ext xmlns:c16="http://schemas.microsoft.com/office/drawing/2014/chart" uri="{C3380CC4-5D6E-409C-BE32-E72D297353CC}">
              <c16:uniqueId val="{00000001-5168-4945-A0C7-5175A8DBE9C7}"/>
            </c:ext>
          </c:extLst>
        </c:ser>
        <c:ser>
          <c:idx val="0"/>
          <c:order val="1"/>
          <c:tx>
            <c:strRef>
              <c:f>Feuil1!$B$1</c:f>
              <c:strCache>
                <c:ptCount val="1"/>
                <c:pt idx="0">
                  <c:v>Prévision à 1 an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Baisse (au delà de 20 %)</c:v>
                </c:pt>
                <c:pt idx="1">
                  <c:v>Baisse (entre 10 et 20 %)</c:v>
                </c:pt>
                <c:pt idx="2">
                  <c:v>Baisse (entre 2% et 10%)</c:v>
                </c:pt>
                <c:pt idx="3">
                  <c:v>Stabilité (+/-2%)</c:v>
                </c:pt>
                <c:pt idx="4">
                  <c:v>Augmentation des effectifs</c:v>
                </c:pt>
              </c:strCache>
            </c:strRef>
          </c:cat>
          <c:val>
            <c:numRef>
              <c:f>Feuil1!$B$2:$B$6</c:f>
              <c:numCache>
                <c:formatCode>0%</c:formatCode>
                <c:ptCount val="5"/>
                <c:pt idx="0">
                  <c:v>0.16115360092466835</c:v>
                </c:pt>
                <c:pt idx="1">
                  <c:v>0.10573705087047783</c:v>
                </c:pt>
                <c:pt idx="2">
                  <c:v>5.1192743274203943E-2</c:v>
                </c:pt>
                <c:pt idx="3">
                  <c:v>0.60824725617703146</c:v>
                </c:pt>
                <c:pt idx="4">
                  <c:v>7.3669348753618413E-2</c:v>
                </c:pt>
              </c:numCache>
            </c:numRef>
          </c:val>
          <c:extLst>
            <c:ext xmlns:c16="http://schemas.microsoft.com/office/drawing/2014/chart" uri="{C3380CC4-5D6E-409C-BE32-E72D297353CC}">
              <c16:uniqueId val="{00000000-2E3D-4F78-9144-47001E36A53B}"/>
            </c:ext>
          </c:extLst>
        </c:ser>
        <c:dLbls>
          <c:showLegendKey val="0"/>
          <c:showVal val="0"/>
          <c:showCatName val="0"/>
          <c:showSerName val="0"/>
          <c:showPercent val="0"/>
          <c:showBubbleSize val="0"/>
        </c:dLbls>
        <c:gapWidth val="219"/>
        <c:overlap val="-27"/>
        <c:axId val="263391760"/>
        <c:axId val="137469968"/>
      </c:barChart>
      <c:catAx>
        <c:axId val="26339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137469968"/>
        <c:crosses val="autoZero"/>
        <c:auto val="1"/>
        <c:lblAlgn val="ctr"/>
        <c:lblOffset val="100"/>
        <c:noMultiLvlLbl val="0"/>
      </c:catAx>
      <c:valAx>
        <c:axId val="137469968"/>
        <c:scaling>
          <c:orientation val="minMax"/>
        </c:scaling>
        <c:delete val="1"/>
        <c:axPos val="l"/>
        <c:numFmt formatCode="0%" sourceLinked="1"/>
        <c:majorTickMark val="none"/>
        <c:minorTickMark val="none"/>
        <c:tickLblPos val="nextTo"/>
        <c:crossAx val="263391760"/>
        <c:crosses val="autoZero"/>
        <c:crossBetween val="between"/>
      </c:valAx>
      <c:spPr>
        <a:noFill/>
        <a:ln>
          <a:noFill/>
        </a:ln>
        <a:effectLst/>
      </c:spPr>
    </c:plotArea>
    <c:legend>
      <c:legendPos val="r"/>
      <c:layout>
        <c:manualLayout>
          <c:xMode val="edge"/>
          <c:yMode val="edge"/>
          <c:x val="0"/>
          <c:y val="6.136691038928177E-2"/>
          <c:w val="0.59237781986112492"/>
          <c:h val="0.112448025593251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59418083121954"/>
          <c:y val="0.13110012179244887"/>
          <c:w val="0.71672733957138923"/>
          <c:h val="0.70446476068483754"/>
        </c:manualLayout>
      </c:layout>
      <c:pie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B8C7-4C17-8B46-0B63716C971C}"/>
              </c:ext>
            </c:extLst>
          </c:dPt>
          <c:dPt>
            <c:idx val="1"/>
            <c:bubble3D val="0"/>
            <c:spPr>
              <a:solidFill>
                <a:srgbClr val="027CA9"/>
              </a:solidFill>
              <a:ln w="19050">
                <a:solidFill>
                  <a:schemeClr val="lt1"/>
                </a:solidFill>
              </a:ln>
              <a:effectLst/>
            </c:spPr>
            <c:extLst>
              <c:ext xmlns:c16="http://schemas.microsoft.com/office/drawing/2014/chart" uri="{C3380CC4-5D6E-409C-BE32-E72D297353CC}">
                <c16:uniqueId val="{00000002-B8C7-4C17-8B46-0B63716C971C}"/>
              </c:ext>
            </c:extLst>
          </c:dPt>
          <c:dPt>
            <c:idx val="2"/>
            <c:bubble3D val="0"/>
            <c:spPr>
              <a:solidFill>
                <a:srgbClr val="F47689"/>
              </a:solidFill>
              <a:ln w="19050">
                <a:solidFill>
                  <a:schemeClr val="lt1"/>
                </a:solidFill>
              </a:ln>
              <a:effectLst/>
            </c:spPr>
            <c:extLst>
              <c:ext xmlns:c16="http://schemas.microsoft.com/office/drawing/2014/chart" uri="{C3380CC4-5D6E-409C-BE32-E72D297353CC}">
                <c16:uniqueId val="{00000003-B8C7-4C17-8B46-0B63716C971C}"/>
              </c:ext>
            </c:extLst>
          </c:dPt>
          <c:dLbls>
            <c:dLbl>
              <c:idx val="0"/>
              <c:delete val="1"/>
              <c:extLst>
                <c:ext xmlns:c15="http://schemas.microsoft.com/office/drawing/2012/chart" uri="{CE6537A1-D6FC-4f65-9D91-7224C49458BB}"/>
                <c:ext xmlns:c16="http://schemas.microsoft.com/office/drawing/2014/chart" uri="{C3380CC4-5D6E-409C-BE32-E72D297353CC}">
                  <c16:uniqueId val="{00000004-B8C7-4C17-8B46-0B63716C971C}"/>
                </c:ext>
              </c:extLst>
            </c:dLbl>
            <c:dLbl>
              <c:idx val="1"/>
              <c:layout>
                <c:manualLayout>
                  <c:x val="0.31372023641291163"/>
                  <c:y val="0.23026797543397051"/>
                </c:manualLayout>
              </c:layout>
              <c:spPr>
                <a:noFill/>
                <a:ln>
                  <a:noFill/>
                </a:ln>
                <a:effectLst/>
              </c:spPr>
              <c:txPr>
                <a:bodyPr rot="0" spcFirstLastPara="1" vertOverflow="ellipsis" vert="horz" wrap="square" anchor="ctr" anchorCtr="1"/>
                <a:lstStyle/>
                <a:p>
                  <a:pPr>
                    <a:defRPr sz="1197" b="1" i="0" u="none" strike="noStrike" kern="1200" baseline="0">
                      <a:solidFill>
                        <a:srgbClr val="027CA9"/>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67831402467656576"/>
                      <c:h val="0.1658949645122002"/>
                    </c:manualLayout>
                  </c15:layout>
                </c:ext>
                <c:ext xmlns:c16="http://schemas.microsoft.com/office/drawing/2014/chart" uri="{C3380CC4-5D6E-409C-BE32-E72D297353CC}">
                  <c16:uniqueId val="{00000002-B8C7-4C17-8B46-0B63716C971C}"/>
                </c:ext>
              </c:extLst>
            </c:dLbl>
            <c:dLbl>
              <c:idx val="2"/>
              <c:layout>
                <c:manualLayout>
                  <c:x val="-9.0441869956875434E-2"/>
                  <c:y val="-0.1685132094482493"/>
                </c:manualLayout>
              </c:layout>
              <c:spPr>
                <a:noFill/>
                <a:ln>
                  <a:noFill/>
                </a:ln>
                <a:effectLst/>
              </c:spPr>
              <c:txPr>
                <a:bodyPr rot="0" spcFirstLastPara="1" vertOverflow="ellipsis" vert="horz" wrap="square" anchor="ctr" anchorCtr="1"/>
                <a:lstStyle/>
                <a:p>
                  <a:pPr>
                    <a:defRPr sz="1197" b="1" i="0" u="none" strike="noStrike" kern="1200" baseline="0">
                      <a:solidFill>
                        <a:srgbClr val="F47689"/>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21993887162194942"/>
                      <c:h val="0.20274858604244519"/>
                    </c:manualLayout>
                  </c15:layout>
                </c:ext>
                <c:ext xmlns:c16="http://schemas.microsoft.com/office/drawing/2014/chart" uri="{C3380CC4-5D6E-409C-BE32-E72D297353CC}">
                  <c16:uniqueId val="{00000003-B8C7-4C17-8B46-0B63716C971C}"/>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extLst>
          </c:dLbls>
          <c:cat>
            <c:strRef>
              <c:f>Feuil1!$A$2:$A$4</c:f>
              <c:strCache>
                <c:ptCount val="3"/>
                <c:pt idx="0">
                  <c:v>Numériques</c:v>
                </c:pt>
                <c:pt idx="1">
                  <c:v>*Techniques</c:v>
                </c:pt>
                <c:pt idx="2">
                  <c:v>Orga.</c:v>
                </c:pt>
              </c:strCache>
            </c:strRef>
          </c:cat>
          <c:val>
            <c:numRef>
              <c:f>Feuil1!$B$2:$B$4</c:f>
              <c:numCache>
                <c:formatCode>General</c:formatCode>
                <c:ptCount val="3"/>
                <c:pt idx="0">
                  <c:v>0</c:v>
                </c:pt>
                <c:pt idx="1">
                  <c:v>85</c:v>
                </c:pt>
                <c:pt idx="2">
                  <c:v>15</c:v>
                </c:pt>
              </c:numCache>
            </c:numRef>
          </c:val>
          <c:extLst>
            <c:ext xmlns:c16="http://schemas.microsoft.com/office/drawing/2014/chart" uri="{C3380CC4-5D6E-409C-BE32-E72D297353CC}">
              <c16:uniqueId val="{00000000-B8C7-4C17-8B46-0B63716C971C}"/>
            </c:ext>
          </c:extLst>
        </c:ser>
        <c:dLbls>
          <c:showLegendKey val="0"/>
          <c:showVal val="0"/>
          <c:showCatName val="0"/>
          <c:showSerName val="0"/>
          <c:showPercent val="0"/>
          <c:showBubbleSize val="0"/>
          <c:showLeaderLines val="0"/>
        </c:dLbls>
        <c:firstSliceAng val="9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639059060651868E-2"/>
          <c:y val="0.15"/>
          <c:w val="0.94072188187869621"/>
          <c:h val="0.60855733267716539"/>
        </c:manualLayout>
      </c:layout>
      <c:barChart>
        <c:barDir val="bar"/>
        <c:grouping val="clustered"/>
        <c:varyColors val="0"/>
        <c:ser>
          <c:idx val="0"/>
          <c:order val="0"/>
          <c:tx>
            <c:strRef>
              <c:f>Feuil1!$B$1</c:f>
              <c:strCache>
                <c:ptCount val="1"/>
                <c:pt idx="0">
                  <c:v>Colonne2</c:v>
                </c:pt>
              </c:strCache>
            </c:strRef>
          </c:tx>
          <c:spPr>
            <a:solidFill>
              <a:srgbClr val="657C91"/>
            </a:solidFill>
            <a:ln>
              <a:noFill/>
            </a:ln>
            <a:effectLst/>
          </c:spPr>
          <c:invertIfNegative val="0"/>
          <c:dLbls>
            <c:dLbl>
              <c:idx val="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657C9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0-BD89-49CC-89B4-36645DA2A66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657C9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Il a modifié significativement vos priorités</c:v>
                </c:pt>
                <c:pt idx="1">
                  <c:v>Il retarde des évolutions envisagées</c:v>
                </c:pt>
                <c:pt idx="2">
                  <c:v>Il accélère certaines évolutions à venir</c:v>
                </c:pt>
                <c:pt idx="3">
                  <c:v>Il n’a pas eu d’effet sur vos priorités en aéronautique civile</c:v>
                </c:pt>
              </c:strCache>
            </c:strRef>
          </c:cat>
          <c:val>
            <c:numRef>
              <c:f>Feuil1!$B$2:$B$5</c:f>
              <c:numCache>
                <c:formatCode>0%</c:formatCode>
                <c:ptCount val="4"/>
                <c:pt idx="0">
                  <c:v>0.48909562681025626</c:v>
                </c:pt>
                <c:pt idx="1">
                  <c:v>0.34050956562409324</c:v>
                </c:pt>
                <c:pt idx="2">
                  <c:v>0.14105493161382729</c:v>
                </c:pt>
                <c:pt idx="3">
                  <c:v>2.933987595182326E-2</c:v>
                </c:pt>
              </c:numCache>
            </c:numRef>
          </c:val>
          <c:extLst>
            <c:ext xmlns:c16="http://schemas.microsoft.com/office/drawing/2014/chart" uri="{C3380CC4-5D6E-409C-BE32-E72D297353CC}">
              <c16:uniqueId val="{00000001-BD89-49CC-89B4-36645DA2A664}"/>
            </c:ext>
          </c:extLst>
        </c:ser>
        <c:dLbls>
          <c:showLegendKey val="0"/>
          <c:showVal val="0"/>
          <c:showCatName val="0"/>
          <c:showSerName val="0"/>
          <c:showPercent val="0"/>
          <c:showBubbleSize val="0"/>
        </c:dLbls>
        <c:gapWidth val="272"/>
        <c:axId val="1838000688"/>
        <c:axId val="112793408"/>
      </c:barChart>
      <c:catAx>
        <c:axId val="1838000688"/>
        <c:scaling>
          <c:orientation val="minMax"/>
        </c:scaling>
        <c:delete val="1"/>
        <c:axPos val="l"/>
        <c:numFmt formatCode="General" sourceLinked="1"/>
        <c:majorTickMark val="none"/>
        <c:minorTickMark val="none"/>
        <c:tickLblPos val="low"/>
        <c:crossAx val="112793408"/>
        <c:crosses val="autoZero"/>
        <c:auto val="1"/>
        <c:lblAlgn val="ctr"/>
        <c:lblOffset val="100"/>
        <c:noMultiLvlLbl val="0"/>
      </c:catAx>
      <c:valAx>
        <c:axId val="112793408"/>
        <c:scaling>
          <c:orientation val="minMax"/>
        </c:scaling>
        <c:delete val="1"/>
        <c:axPos val="b"/>
        <c:numFmt formatCode="0%" sourceLinked="1"/>
        <c:majorTickMark val="none"/>
        <c:minorTickMark val="none"/>
        <c:tickLblPos val="nextTo"/>
        <c:crossAx val="1838000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1"/>
          <c:tx>
            <c:strRef>
              <c:f>Feuil1!$B$1</c:f>
              <c:strCache>
                <c:ptCount val="1"/>
                <c:pt idx="0">
                  <c:v>Avant crise</c:v>
                </c:pt>
              </c:strCache>
            </c:strRef>
          </c:tx>
          <c:spPr>
            <a:solidFill>
              <a:srgbClr val="86C5D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86C5DE"/>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Lutter contre les départs subis</c:v>
                </c:pt>
                <c:pt idx="1">
                  <c:v>Vous améliorer sur certains principes RH (égalité homme-femme, non-discrimination…)</c:v>
                </c:pt>
                <c:pt idx="2">
                  <c:v>Favoriser la mobilité interne des collaborateurs</c:v>
                </c:pt>
                <c:pt idx="3">
                  <c:v>Repenser les métiers (polyvalence, hybridation…)</c:v>
                </c:pt>
                <c:pt idx="4">
                  <c:v>Accompagner les collaborateurs aux compétences en obsolescence</c:v>
                </c:pt>
                <c:pt idx="5">
                  <c:v>Gérer le rythme ou les cadences de travail</c:v>
                </c:pt>
                <c:pt idx="6">
                  <c:v>Anticiper les départs à la retraite</c:v>
                </c:pt>
                <c:pt idx="7">
                  <c:v>Recruter des collaborateurs en nombre suffisant ou profils adaptés</c:v>
                </c:pt>
                <c:pt idx="8">
                  <c:v>Renforcer les relations humaines ou la dynamique collective</c:v>
                </c:pt>
                <c:pt idx="9">
                  <c:v>Fidéliser/rétribuer les collaborateurs</c:v>
                </c:pt>
                <c:pt idx="10">
                  <c:v>Adapter mes effectifs au niveau d’activité</c:v>
                </c:pt>
                <c:pt idx="11">
                  <c:v>Former vos collaborateurs</c:v>
                </c:pt>
              </c:strCache>
            </c:strRef>
          </c:cat>
          <c:val>
            <c:numRef>
              <c:f>Feuil1!$B$2:$B$13</c:f>
              <c:numCache>
                <c:formatCode>0%</c:formatCode>
                <c:ptCount val="12"/>
                <c:pt idx="0">
                  <c:v>4.4632914214374889E-2</c:v>
                </c:pt>
                <c:pt idx="1">
                  <c:v>6.7583029797917443E-2</c:v>
                </c:pt>
                <c:pt idx="2">
                  <c:v>7.1717813241689646E-2</c:v>
                </c:pt>
                <c:pt idx="3">
                  <c:v>8.7761853315224111E-2</c:v>
                </c:pt>
                <c:pt idx="4">
                  <c:v>9.7984562566023239E-2</c:v>
                </c:pt>
                <c:pt idx="5">
                  <c:v>0.2183734291613505</c:v>
                </c:pt>
                <c:pt idx="6">
                  <c:v>0.23243605863549685</c:v>
                </c:pt>
                <c:pt idx="7">
                  <c:v>0.28266284589318291</c:v>
                </c:pt>
                <c:pt idx="8">
                  <c:v>0.28937785872055527</c:v>
                </c:pt>
                <c:pt idx="9">
                  <c:v>0.30401898896983159</c:v>
                </c:pt>
                <c:pt idx="10">
                  <c:v>0.4125710667297745</c:v>
                </c:pt>
                <c:pt idx="11">
                  <c:v>0.44528013060597321</c:v>
                </c:pt>
              </c:numCache>
            </c:numRef>
          </c:val>
          <c:extLst>
            <c:ext xmlns:c16="http://schemas.microsoft.com/office/drawing/2014/chart" uri="{C3380CC4-5D6E-409C-BE32-E72D297353CC}">
              <c16:uniqueId val="{00000000-70F1-4666-93DB-83F104805A4E}"/>
            </c:ext>
          </c:extLst>
        </c:ser>
        <c:dLbls>
          <c:showLegendKey val="0"/>
          <c:showVal val="0"/>
          <c:showCatName val="0"/>
          <c:showSerName val="0"/>
          <c:showPercent val="0"/>
          <c:showBubbleSize val="0"/>
        </c:dLbls>
        <c:gapWidth val="70"/>
        <c:axId val="263398960"/>
        <c:axId val="137477456"/>
        <c:extLst>
          <c:ext xmlns:c15="http://schemas.microsoft.com/office/drawing/2012/chart" uri="{02D57815-91ED-43cb-92C2-25804820EDAC}">
            <c15:filteredBarSeries>
              <c15:ser>
                <c:idx val="1"/>
                <c:order val="0"/>
                <c:tx>
                  <c:strRef>
                    <c:extLst>
                      <c:ext uri="{02D57815-91ED-43cb-92C2-25804820EDAC}">
                        <c15:formulaRef>
                          <c15:sqref>Feuil1!$C$1</c15:sqref>
                        </c15:formulaRef>
                      </c:ext>
                    </c:extLst>
                    <c:strCache>
                      <c:ptCount val="1"/>
                      <c:pt idx="0">
                        <c:v>Colonne2</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Feuil1!$C$2:$C$13</c15:sqref>
                        </c15:formulaRef>
                      </c:ext>
                    </c:extLst>
                    <c:numCache>
                      <c:formatCode>General</c:formatCode>
                      <c:ptCount val="12"/>
                    </c:numCache>
                  </c:numRef>
                </c:val>
                <c:extLst>
                  <c:ext xmlns:c16="http://schemas.microsoft.com/office/drawing/2014/chart" uri="{C3380CC4-5D6E-409C-BE32-E72D297353CC}">
                    <c16:uniqueId val="{00000003-70F1-4666-93DB-83F104805A4E}"/>
                  </c:ext>
                </c:extLst>
              </c15:ser>
            </c15:filteredBarSeries>
          </c:ext>
        </c:extLst>
      </c:barChart>
      <c:catAx>
        <c:axId val="2633989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00" b="0" i="0" u="none" strike="noStrike" kern="1200" baseline="0">
                <a:solidFill>
                  <a:srgbClr val="46494C"/>
                </a:solidFill>
                <a:latin typeface="Calibri" panose="020F0502020204030204" pitchFamily="34" charset="0"/>
                <a:ea typeface="+mn-ea"/>
                <a:cs typeface="+mn-cs"/>
              </a:defRPr>
            </a:pPr>
            <a:endParaRPr lang="fr-FR"/>
          </a:p>
        </c:txPr>
        <c:crossAx val="137477456"/>
        <c:crosses val="autoZero"/>
        <c:auto val="1"/>
        <c:lblAlgn val="ctr"/>
        <c:lblOffset val="100"/>
        <c:noMultiLvlLbl val="0"/>
      </c:catAx>
      <c:valAx>
        <c:axId val="137477456"/>
        <c:scaling>
          <c:orientation val="minMax"/>
        </c:scaling>
        <c:delete val="1"/>
        <c:axPos val="b"/>
        <c:numFmt formatCode="0%" sourceLinked="1"/>
        <c:majorTickMark val="none"/>
        <c:minorTickMark val="none"/>
        <c:tickLblPos val="nextTo"/>
        <c:crossAx val="26339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206476239650371"/>
          <c:y val="0.10702099193096723"/>
          <c:w val="0.40382624303109654"/>
          <c:h val="0.86279360008850348"/>
        </c:manualLayout>
      </c:layout>
      <c:barChart>
        <c:barDir val="bar"/>
        <c:grouping val="clustered"/>
        <c:varyColors val="0"/>
        <c:ser>
          <c:idx val="1"/>
          <c:order val="0"/>
          <c:tx>
            <c:strRef>
              <c:f>Feuil1!$C$1</c:f>
              <c:strCache>
                <c:ptCount val="1"/>
                <c:pt idx="0">
                  <c:v>Dans 12 mois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70C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Feuil1!$C$2:$C$13</c:f>
              <c:numCache>
                <c:formatCode>0%</c:formatCode>
                <c:ptCount val="12"/>
                <c:pt idx="0">
                  <c:v>4.7902182711171477E-2</c:v>
                </c:pt>
                <c:pt idx="1">
                  <c:v>6.7710495808810417E-2</c:v>
                </c:pt>
                <c:pt idx="2">
                  <c:v>0.20638249235159348</c:v>
                </c:pt>
                <c:pt idx="3">
                  <c:v>2.739398554005296E-2</c:v>
                </c:pt>
                <c:pt idx="4">
                  <c:v>7.3634167798493647E-2</c:v>
                </c:pt>
                <c:pt idx="5">
                  <c:v>3.015183973330041E-2</c:v>
                </c:pt>
                <c:pt idx="6">
                  <c:v>0.20688261582362705</c:v>
                </c:pt>
                <c:pt idx="7">
                  <c:v>0.45277105712639404</c:v>
                </c:pt>
                <c:pt idx="8">
                  <c:v>0.2752021305785351</c:v>
                </c:pt>
                <c:pt idx="9">
                  <c:v>0.16488177552784294</c:v>
                </c:pt>
                <c:pt idx="10">
                  <c:v>0.52331562195607129</c:v>
                </c:pt>
                <c:pt idx="11">
                  <c:v>0.23213868310216623</c:v>
                </c:pt>
              </c:numCache>
            </c:numRef>
          </c:val>
          <c:extLst>
            <c:ext xmlns:c16="http://schemas.microsoft.com/office/drawing/2014/chart" uri="{C3380CC4-5D6E-409C-BE32-E72D297353CC}">
              <c16:uniqueId val="{00000003-70F1-4666-93DB-83F104805A4E}"/>
            </c:ext>
          </c:extLst>
        </c:ser>
        <c:ser>
          <c:idx val="0"/>
          <c:order val="1"/>
          <c:tx>
            <c:strRef>
              <c:f>Feuil1!$B$1</c:f>
              <c:strCache>
                <c:ptCount val="1"/>
                <c:pt idx="0">
                  <c:v>Avant crise</c:v>
                </c:pt>
              </c:strCache>
            </c:strRef>
          </c:tx>
          <c:spPr>
            <a:solidFill>
              <a:srgbClr val="86C5DE"/>
            </a:solidFill>
            <a:ln>
              <a:noFill/>
            </a:ln>
            <a:effectLst/>
          </c:spPr>
          <c:invertIfNegative val="0"/>
          <c:dLbls>
            <c:dLbl>
              <c:idx val="11"/>
              <c:layout>
                <c:manualLayout>
                  <c:x val="-4.0593286494925843E-2"/>
                  <c:y val="-3.8417791975219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45-424C-810C-DD431B14C3E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86C5DE"/>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Feuil1!$A$2:$A$13</c:f>
              <c:strCache>
                <c:ptCount val="12"/>
                <c:pt idx="0">
                  <c:v>Recruter des collaborateurs en nombre suffisant ou profils adaptés</c:v>
                </c:pt>
                <c:pt idx="1">
                  <c:v>Fidéliser/rétribuer les collaborateurs</c:v>
                </c:pt>
                <c:pt idx="2">
                  <c:v>Renforcer les relations humaines ou la dynamique collective</c:v>
                </c:pt>
                <c:pt idx="3">
                  <c:v>Vous améliorer sur certains principes RH (égalité homme-femme, non-discrimination…)</c:v>
                </c:pt>
                <c:pt idx="4">
                  <c:v>Accompagner les collaborateurs aux compétences en obsolescence</c:v>
                </c:pt>
                <c:pt idx="5">
                  <c:v>Lutter contre les départs subis</c:v>
                </c:pt>
                <c:pt idx="6">
                  <c:v>Gérer le rythme ou les cadences de travail</c:v>
                </c:pt>
                <c:pt idx="7">
                  <c:v>Former vos collaborateurs</c:v>
                </c:pt>
                <c:pt idx="8">
                  <c:v>Anticiper les départs à la retraite</c:v>
                </c:pt>
                <c:pt idx="9">
                  <c:v>Favoriser la mobilité interne des collaborateurs</c:v>
                </c:pt>
                <c:pt idx="10">
                  <c:v>Adapter mes effectifs au niveau d’activité</c:v>
                </c:pt>
                <c:pt idx="11">
                  <c:v>Repenser les métiers (polyvalence, hybridation…)</c:v>
                </c:pt>
              </c:strCache>
            </c:strRef>
          </c:cat>
          <c:val>
            <c:numRef>
              <c:f>Feuil1!$B$2:$B$13</c:f>
              <c:numCache>
                <c:formatCode>0%</c:formatCode>
                <c:ptCount val="12"/>
                <c:pt idx="0">
                  <c:v>0.28266284589318291</c:v>
                </c:pt>
                <c:pt idx="1">
                  <c:v>0.30401898896983159</c:v>
                </c:pt>
                <c:pt idx="2">
                  <c:v>0.28937785872055527</c:v>
                </c:pt>
                <c:pt idx="3">
                  <c:v>6.7583029797917443E-2</c:v>
                </c:pt>
                <c:pt idx="4">
                  <c:v>9.7984562566023239E-2</c:v>
                </c:pt>
                <c:pt idx="5">
                  <c:v>4.4632914214374889E-2</c:v>
                </c:pt>
                <c:pt idx="6">
                  <c:v>0.2183734291613505</c:v>
                </c:pt>
                <c:pt idx="7">
                  <c:v>0.44528013060597321</c:v>
                </c:pt>
                <c:pt idx="8">
                  <c:v>0.23243605863549685</c:v>
                </c:pt>
                <c:pt idx="9">
                  <c:v>7.1717813241689646E-2</c:v>
                </c:pt>
                <c:pt idx="10">
                  <c:v>0.4125710667297745</c:v>
                </c:pt>
                <c:pt idx="11">
                  <c:v>8.7761853315224111E-2</c:v>
                </c:pt>
              </c:numCache>
            </c:numRef>
          </c:val>
          <c:extLst>
            <c:ext xmlns:c16="http://schemas.microsoft.com/office/drawing/2014/chart" uri="{C3380CC4-5D6E-409C-BE32-E72D297353CC}">
              <c16:uniqueId val="{00000000-70F1-4666-93DB-83F104805A4E}"/>
            </c:ext>
          </c:extLst>
        </c:ser>
        <c:dLbls>
          <c:showLegendKey val="0"/>
          <c:showVal val="0"/>
          <c:showCatName val="0"/>
          <c:showSerName val="0"/>
          <c:showPercent val="0"/>
          <c:showBubbleSize val="0"/>
        </c:dLbls>
        <c:gapWidth val="70"/>
        <c:axId val="263398960"/>
        <c:axId val="137477456"/>
      </c:barChart>
      <c:catAx>
        <c:axId val="2633989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300" b="0" i="0" u="none" strike="noStrike" kern="1200" baseline="0">
                <a:solidFill>
                  <a:srgbClr val="46494C"/>
                </a:solidFill>
                <a:latin typeface="Calibri" panose="020F0502020204030204" pitchFamily="34" charset="0"/>
                <a:ea typeface="+mn-ea"/>
                <a:cs typeface="+mn-cs"/>
              </a:defRPr>
            </a:pPr>
            <a:endParaRPr lang="fr-FR"/>
          </a:p>
        </c:txPr>
        <c:crossAx val="137477456"/>
        <c:crosses val="autoZero"/>
        <c:auto val="1"/>
        <c:lblAlgn val="ctr"/>
        <c:lblOffset val="100"/>
        <c:noMultiLvlLbl val="0"/>
      </c:catAx>
      <c:valAx>
        <c:axId val="137477456"/>
        <c:scaling>
          <c:orientation val="minMax"/>
        </c:scaling>
        <c:delete val="1"/>
        <c:axPos val="b"/>
        <c:numFmt formatCode="0%" sourceLinked="1"/>
        <c:majorTickMark val="none"/>
        <c:minorTickMark val="none"/>
        <c:tickLblPos val="nextTo"/>
        <c:crossAx val="263398960"/>
        <c:crosses val="autoZero"/>
        <c:crossBetween val="between"/>
      </c:valAx>
      <c:spPr>
        <a:noFill/>
        <a:ln>
          <a:noFill/>
        </a:ln>
        <a:effectLst/>
      </c:spPr>
    </c:plotArea>
    <c:legend>
      <c:legendPos val="r"/>
      <c:layout>
        <c:manualLayout>
          <c:xMode val="edge"/>
          <c:yMode val="edge"/>
          <c:x val="0.56923441946805819"/>
          <c:y val="2.7978928376527191E-3"/>
          <c:w val="0.34489516679267551"/>
          <c:h val="5.805343638975821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latin typeface="DIN Moyen" charset="0"/>
              </a:rPr>
              <a:t>Nom de mission</a:t>
            </a: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6DBA68-ADA1-1144-BF93-441FD2E975E2}" type="datetimeFigureOut">
              <a:rPr lang="fr-FR" smtClean="0">
                <a:latin typeface="DIN Moyen" charset="0"/>
              </a:rPr>
              <a:t>16/03/2021</a:t>
            </a:fld>
            <a:endParaRPr lang="fr-FR">
              <a:latin typeface="DIN Moyen"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DIN Moyen"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546FAD-04E0-AE43-93C6-C68C09C82582}" type="slidenum">
              <a:rPr lang="fr-FR" smtClean="0">
                <a:latin typeface="DIN Moyen" charset="0"/>
              </a:rPr>
              <a:t>‹N°›</a:t>
            </a:fld>
            <a:endParaRPr lang="fr-FR">
              <a:latin typeface="DIN Moyen" charset="0"/>
            </a:endParaRPr>
          </a:p>
        </p:txBody>
      </p:sp>
    </p:spTree>
    <p:extLst>
      <p:ext uri="{BB962C8B-B14F-4D97-AF65-F5344CB8AC3E}">
        <p14:creationId xmlns:p14="http://schemas.microsoft.com/office/powerpoint/2010/main" val="175816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DIN Moyen" charset="0"/>
              </a:defRPr>
            </a:lvl1pPr>
          </a:lstStyle>
          <a:p>
            <a:r>
              <a:rPr lang="fr-FR"/>
              <a:t>Nom de mission</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DIN Moyen" charset="0"/>
              </a:defRPr>
            </a:lvl1pPr>
          </a:lstStyle>
          <a:p>
            <a:fld id="{ABD12E6A-CD8B-2B44-A219-9B52D57AD620}" type="datetimeFigureOut">
              <a:rPr lang="fr-FR" smtClean="0"/>
              <a:pPr/>
              <a:t>16/03/2021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DIN Moyen"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DIN Moyen" charset="0"/>
              </a:defRPr>
            </a:lvl1pPr>
          </a:lstStyle>
          <a:p>
            <a:fld id="{47BD111D-07C3-4945-80C0-EA8220B08AFE}" type="slidenum">
              <a:rPr lang="fr-FR" smtClean="0"/>
              <a:pPr/>
              <a:t>‹N°›</a:t>
            </a:fld>
            <a:endParaRPr lang="fr-FR"/>
          </a:p>
        </p:txBody>
      </p:sp>
    </p:spTree>
    <p:extLst>
      <p:ext uri="{BB962C8B-B14F-4D97-AF65-F5344CB8AC3E}">
        <p14:creationId xmlns:p14="http://schemas.microsoft.com/office/powerpoint/2010/main" val="6016122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DIN Moyen" charset="0"/>
        <a:ea typeface="+mn-ea"/>
        <a:cs typeface="+mn-cs"/>
      </a:defRPr>
    </a:lvl1pPr>
    <a:lvl2pPr marL="457200" algn="l" defTabSz="914400" rtl="0" eaLnBrk="1" latinLnBrk="0" hangingPunct="1">
      <a:defRPr sz="1200" b="0" i="0" kern="1200">
        <a:solidFill>
          <a:schemeClr val="tx1"/>
        </a:solidFill>
        <a:latin typeface="DIN Moyen" charset="0"/>
        <a:ea typeface="+mn-ea"/>
        <a:cs typeface="+mn-cs"/>
      </a:defRPr>
    </a:lvl2pPr>
    <a:lvl3pPr marL="914400" algn="l" defTabSz="914400" rtl="0" eaLnBrk="1" latinLnBrk="0" hangingPunct="1">
      <a:defRPr sz="1200" b="0" i="0" kern="1200">
        <a:solidFill>
          <a:schemeClr val="tx1"/>
        </a:solidFill>
        <a:latin typeface="DIN Moyen" charset="0"/>
        <a:ea typeface="+mn-ea"/>
        <a:cs typeface="+mn-cs"/>
      </a:defRPr>
    </a:lvl3pPr>
    <a:lvl4pPr marL="1371600" algn="l" defTabSz="914400" rtl="0" eaLnBrk="1" latinLnBrk="0" hangingPunct="1">
      <a:defRPr sz="1200" b="0" i="0" kern="1200">
        <a:solidFill>
          <a:schemeClr val="tx1"/>
        </a:solidFill>
        <a:latin typeface="DIN Moyen" charset="0"/>
        <a:ea typeface="+mn-ea"/>
        <a:cs typeface="+mn-cs"/>
      </a:defRPr>
    </a:lvl4pPr>
    <a:lvl5pPr marL="1828800" algn="l" defTabSz="914400" rtl="0" eaLnBrk="1" latinLnBrk="0" hangingPunct="1">
      <a:defRPr sz="1200" b="0" i="0" kern="1200">
        <a:solidFill>
          <a:schemeClr val="tx1"/>
        </a:solidFill>
        <a:latin typeface="DIN Moye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50950" y="1281113"/>
            <a:ext cx="4602163" cy="3451225"/>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7BD111D-07C3-4945-80C0-EA8220B08AFE}"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156769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7BD111D-07C3-4945-80C0-EA8220B08AFE}" type="slidenum">
              <a:rPr lang="fr-FR" smtClean="0"/>
              <a:pPr/>
              <a:t>6</a:t>
            </a:fld>
            <a:endParaRPr lang="fr-FR"/>
          </a:p>
        </p:txBody>
      </p:sp>
    </p:spTree>
    <p:extLst>
      <p:ext uri="{BB962C8B-B14F-4D97-AF65-F5344CB8AC3E}">
        <p14:creationId xmlns:p14="http://schemas.microsoft.com/office/powerpoint/2010/main" val="115626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7BD111D-07C3-4945-80C0-EA8220B08AFE}" type="slidenum">
              <a:rPr lang="fr-FR" smtClean="0"/>
              <a:pPr/>
              <a:t>10</a:t>
            </a:fld>
            <a:endParaRPr lang="fr-FR"/>
          </a:p>
        </p:txBody>
      </p:sp>
    </p:spTree>
    <p:extLst>
      <p:ext uri="{BB962C8B-B14F-4D97-AF65-F5344CB8AC3E}">
        <p14:creationId xmlns:p14="http://schemas.microsoft.com/office/powerpoint/2010/main" val="1311651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8.jpeg"/><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EE581D1-BC23-4DF5-9BDF-B1F0ECCE519A}"/>
              </a:ext>
            </a:extLst>
          </p:cNvPr>
          <p:cNvGraphicFramePr>
            <a:graphicFrameLocks noChangeAspect="1"/>
          </p:cNvGraphicFramePr>
          <p:nvPr userDrawn="1">
            <p:custDataLst>
              <p:tags r:id="rId1"/>
            </p:custDataLst>
            <p:extLst>
              <p:ext uri="{D42A27DB-BD31-4B8C-83A1-F6EECF244321}">
                <p14:modId xmlns:p14="http://schemas.microsoft.com/office/powerpoint/2010/main" val="952761394"/>
              </p:ext>
            </p:extLst>
          </p:nvPr>
        </p:nvGraphicFramePr>
        <p:xfrm>
          <a:off x="1117" y="1117"/>
          <a:ext cx="1117" cy="1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10" name="Object 9" hidden="1">
                        <a:extLst>
                          <a:ext uri="{FF2B5EF4-FFF2-40B4-BE49-F238E27FC236}">
                            <a16:creationId xmlns:a16="http://schemas.microsoft.com/office/drawing/2014/main" id="{FEE581D1-BC23-4DF5-9BDF-B1F0ECCE519A}"/>
                          </a:ext>
                        </a:extLst>
                      </p:cNvPr>
                      <p:cNvPicPr/>
                      <p:nvPr/>
                    </p:nvPicPr>
                    <p:blipFill>
                      <a:blip r:embed="rId4"/>
                      <a:stretch>
                        <a:fillRect/>
                      </a:stretch>
                    </p:blipFill>
                    <p:spPr>
                      <a:xfrm>
                        <a:off x="1117" y="1117"/>
                        <a:ext cx="1117" cy="1117"/>
                      </a:xfrm>
                      <a:prstGeom prst="rect">
                        <a:avLst/>
                      </a:prstGeom>
                    </p:spPr>
                  </p:pic>
                </p:oleObj>
              </mc:Fallback>
            </mc:AlternateContent>
          </a:graphicData>
        </a:graphic>
      </p:graphicFrame>
      <p:pic>
        <p:nvPicPr>
          <p:cNvPr id="9" name="Picture 8" descr="A picture containing diagram&#10;&#10;Description automatically generated">
            <a:extLst>
              <a:ext uri="{FF2B5EF4-FFF2-40B4-BE49-F238E27FC236}">
                <a16:creationId xmlns:a16="http://schemas.microsoft.com/office/drawing/2014/main" id="{78153915-328E-4018-AF01-7DABE2105F4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53750"/>
          <a:stretch/>
        </p:blipFill>
        <p:spPr>
          <a:xfrm>
            <a:off x="4914900" y="0"/>
            <a:ext cx="4229100" cy="6858000"/>
          </a:xfrm>
          <a:prstGeom prst="rect">
            <a:avLst/>
          </a:prstGeom>
        </p:spPr>
      </p:pic>
      <p:pic>
        <p:nvPicPr>
          <p:cNvPr id="5" name="Picture 4" descr="Chart, scatter chart&#10;&#10;Description automatically generated">
            <a:extLst>
              <a:ext uri="{FF2B5EF4-FFF2-40B4-BE49-F238E27FC236}">
                <a16:creationId xmlns:a16="http://schemas.microsoft.com/office/drawing/2014/main" id="{84F5F39F-75AE-4EC6-9185-15C550F09B3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6250"/>
          <a:stretch/>
        </p:blipFill>
        <p:spPr>
          <a:xfrm>
            <a:off x="0" y="0"/>
            <a:ext cx="4914900" cy="6858000"/>
          </a:xfrm>
          <a:prstGeom prst="rect">
            <a:avLst/>
          </a:prstGeom>
        </p:spPr>
      </p:pic>
      <p:sp>
        <p:nvSpPr>
          <p:cNvPr id="2" name="Title 1"/>
          <p:cNvSpPr>
            <a:spLocks noGrp="1"/>
          </p:cNvSpPr>
          <p:nvPr>
            <p:ph type="ctrTitle"/>
          </p:nvPr>
        </p:nvSpPr>
        <p:spPr>
          <a:xfrm>
            <a:off x="5042277" y="2183818"/>
            <a:ext cx="3758824" cy="1453520"/>
          </a:xfrm>
          <a:prstGeom prst="rect">
            <a:avLst/>
          </a:prstGeom>
        </p:spPr>
        <p:txBody>
          <a:bodyPr vert="horz" lIns="0" tIns="0" rIns="0" bIns="0" anchor="b">
            <a:noAutofit/>
          </a:bodyPr>
          <a:lstStyle>
            <a:lvl1pPr algn="l" rtl="0">
              <a:defRPr sz="2400" b="1" cap="none" baseline="0">
                <a:solidFill>
                  <a:srgbClr val="11B3DA"/>
                </a:solidFill>
                <a:latin typeface="Arial" panose="020B0604020202020204" pitchFamily="34" charset="0"/>
                <a:cs typeface="Arial" panose="020B0604020202020204" pitchFamily="34" charset="0"/>
              </a:defRPr>
            </a:lvl1pPr>
          </a:lstStyle>
          <a:p>
            <a:r>
              <a:rPr lang="fr-FR"/>
              <a:t>Modifiez le style du titre</a:t>
            </a:r>
            <a:endParaRPr lang="fr-FR" noProof="0"/>
          </a:p>
        </p:txBody>
      </p:sp>
      <p:sp>
        <p:nvSpPr>
          <p:cNvPr id="3" name="Subtitle 2"/>
          <p:cNvSpPr>
            <a:spLocks noGrp="1"/>
          </p:cNvSpPr>
          <p:nvPr>
            <p:ph type="subTitle" idx="1" hasCustomPrompt="1"/>
          </p:nvPr>
        </p:nvSpPr>
        <p:spPr>
          <a:xfrm>
            <a:off x="5042277" y="3705066"/>
            <a:ext cx="3758824" cy="363388"/>
          </a:xfrm>
          <a:prstGeom prst="rect">
            <a:avLst/>
          </a:prstGeom>
        </p:spPr>
        <p:txBody>
          <a:bodyPr lIns="0" tIns="0" rIns="0" bIns="0">
            <a:noAutofit/>
          </a:bodyPr>
          <a:lstStyle>
            <a:lvl1pPr marL="0" indent="0" algn="l" rtl="0">
              <a:buNone/>
              <a:defRPr sz="1600" b="0" cap="none" baseline="0">
                <a:solidFill>
                  <a:srgbClr val="11B3DA"/>
                </a:solidFill>
                <a:latin typeface="Arial" panose="020B0604020202020204" pitchFamily="34" charset="0"/>
                <a:cs typeface="Arial" panose="020B0604020202020204" pitchFamily="34" charset="0"/>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fr-FR"/>
              <a:t>Click to </a:t>
            </a:r>
            <a:r>
              <a:rPr lang="fr-FR" err="1"/>
              <a:t>edit</a:t>
            </a:r>
            <a:r>
              <a:rPr lang="fr-FR"/>
              <a:t> Master </a:t>
            </a:r>
            <a:r>
              <a:rPr lang="fr-FR" err="1"/>
              <a:t>title</a:t>
            </a:r>
            <a:r>
              <a:rPr lang="fr-FR"/>
              <a:t> style</a:t>
            </a:r>
          </a:p>
        </p:txBody>
      </p:sp>
      <p:sp>
        <p:nvSpPr>
          <p:cNvPr id="6" name="Picture Placeholder 5">
            <a:extLst>
              <a:ext uri="{FF2B5EF4-FFF2-40B4-BE49-F238E27FC236}">
                <a16:creationId xmlns:a16="http://schemas.microsoft.com/office/drawing/2014/main" id="{E1C385B7-82EA-487E-AC7F-6F6E49665491}"/>
              </a:ext>
            </a:extLst>
          </p:cNvPr>
          <p:cNvSpPr>
            <a:spLocks noGrp="1"/>
          </p:cNvSpPr>
          <p:nvPr>
            <p:ph type="pic" sz="quarter" idx="10"/>
          </p:nvPr>
        </p:nvSpPr>
        <p:spPr>
          <a:xfrm>
            <a:off x="-6162" y="1367283"/>
            <a:ext cx="4116512" cy="4209693"/>
          </a:xfrm>
          <a:custGeom>
            <a:avLst/>
            <a:gdLst>
              <a:gd name="connsiteX0" fmla="*/ 511150 w 4116512"/>
              <a:gd name="connsiteY0" fmla="*/ 95 h 4209693"/>
              <a:gd name="connsiteX1" fmla="*/ 1403974 w 4116512"/>
              <a:gd name="connsiteY1" fmla="*/ 279174 h 4209693"/>
              <a:gd name="connsiteX2" fmla="*/ 4116512 w 4116512"/>
              <a:gd name="connsiteY2" fmla="*/ 2129639 h 4209693"/>
              <a:gd name="connsiteX3" fmla="*/ 0 w 4116512"/>
              <a:gd name="connsiteY3" fmla="*/ 4209693 h 4209693"/>
              <a:gd name="connsiteX4" fmla="*/ 0 w 4116512"/>
              <a:gd name="connsiteY4" fmla="*/ 103453 h 4209693"/>
              <a:gd name="connsiteX5" fmla="*/ 511150 w 4116512"/>
              <a:gd name="connsiteY5" fmla="*/ 95 h 420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6512" h="4209693">
                <a:moveTo>
                  <a:pt x="511150" y="95"/>
                </a:moveTo>
                <a:cubicBezTo>
                  <a:pt x="1003277" y="5912"/>
                  <a:pt x="1403974" y="279174"/>
                  <a:pt x="1403974" y="279174"/>
                </a:cubicBezTo>
                <a:lnTo>
                  <a:pt x="4116512" y="2129639"/>
                </a:lnTo>
                <a:lnTo>
                  <a:pt x="0" y="4209693"/>
                </a:lnTo>
                <a:lnTo>
                  <a:pt x="0" y="103453"/>
                </a:lnTo>
                <a:cubicBezTo>
                  <a:pt x="172906" y="25934"/>
                  <a:pt x="347108" y="-1844"/>
                  <a:pt x="511150" y="95"/>
                </a:cubicBezTo>
                <a:close/>
              </a:path>
            </a:pathLst>
          </a:cu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9A9A9A"/>
                </a:solidFill>
                <a:prstDash val="solid"/>
                <a:round/>
                <a:headEnd type="none" w="med" len="med"/>
                <a:tailEnd type="none" w="med" len="med"/>
              </a14:hiddenLine>
            </a:ext>
          </a:extLst>
        </p:spPr>
        <p:txBody>
          <a:bodyPr wrap="square" anchor="ctr">
            <a:noAutofit/>
          </a:bodyPr>
          <a:lstStyle>
            <a:lvl1pPr algn="ctr">
              <a:defRPr/>
            </a:lvl1pPr>
          </a:lstStyle>
          <a:p>
            <a:r>
              <a:rPr lang="fr-FR"/>
              <a:t>Cliquez sur l'icône pour ajouter une image</a:t>
            </a:r>
          </a:p>
        </p:txBody>
      </p:sp>
    </p:spTree>
    <p:extLst>
      <p:ext uri="{BB962C8B-B14F-4D97-AF65-F5344CB8AC3E}">
        <p14:creationId xmlns:p14="http://schemas.microsoft.com/office/powerpoint/2010/main" val="388331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1_COVER_Image 0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49" y="4291895"/>
            <a:ext cx="8460149" cy="276999"/>
          </a:xfrm>
          <a:prstGeom prst="rect">
            <a:avLst/>
          </a:prstGeom>
        </p:spPr>
        <p:txBody>
          <a:bodyPr wrap="square" lIns="0" tIns="0" rIns="0" bIns="0" anchor="t">
            <a:spAutoFit/>
          </a:bodyPr>
          <a:lstStyle>
            <a:lvl1pPr marL="0" indent="0" algn="l">
              <a:buNone/>
              <a:defRPr sz="1800" b="0">
                <a:solidFill>
                  <a:schemeClr val="tx2"/>
                </a:solidFill>
              </a:defRPr>
            </a:lvl1pPr>
            <a:lvl2pPr marL="457055" indent="0" algn="ctr">
              <a:buNone/>
              <a:defRPr>
                <a:solidFill>
                  <a:schemeClr val="tx1">
                    <a:tint val="75000"/>
                  </a:schemeClr>
                </a:solidFill>
              </a:defRPr>
            </a:lvl2pPr>
            <a:lvl3pPr marL="914112" indent="0" algn="ctr">
              <a:buNone/>
              <a:defRPr>
                <a:solidFill>
                  <a:schemeClr val="tx1">
                    <a:tint val="75000"/>
                  </a:schemeClr>
                </a:solidFill>
              </a:defRPr>
            </a:lvl3pPr>
            <a:lvl4pPr marL="1371168" indent="0" algn="ctr">
              <a:buNone/>
              <a:defRPr>
                <a:solidFill>
                  <a:schemeClr val="tx1">
                    <a:tint val="75000"/>
                  </a:schemeClr>
                </a:solidFill>
              </a:defRPr>
            </a:lvl4pPr>
            <a:lvl5pPr marL="1828223" indent="0" algn="ctr">
              <a:buNone/>
              <a:defRPr>
                <a:solidFill>
                  <a:schemeClr val="tx1">
                    <a:tint val="75000"/>
                  </a:schemeClr>
                </a:solidFill>
              </a:defRPr>
            </a:lvl5pPr>
            <a:lvl6pPr marL="2285279" indent="0" algn="ctr">
              <a:buNone/>
              <a:defRPr>
                <a:solidFill>
                  <a:schemeClr val="tx1">
                    <a:tint val="75000"/>
                  </a:schemeClr>
                </a:solidFill>
              </a:defRPr>
            </a:lvl6pPr>
            <a:lvl7pPr marL="2742335" indent="0" algn="ctr">
              <a:buNone/>
              <a:defRPr>
                <a:solidFill>
                  <a:schemeClr val="tx1">
                    <a:tint val="75000"/>
                  </a:schemeClr>
                </a:solidFill>
              </a:defRPr>
            </a:lvl7pPr>
            <a:lvl8pPr marL="3199391" indent="0" algn="ctr">
              <a:buNone/>
              <a:defRPr>
                <a:solidFill>
                  <a:schemeClr val="tx1">
                    <a:tint val="75000"/>
                  </a:schemeClr>
                </a:solidFill>
              </a:defRPr>
            </a:lvl8pPr>
            <a:lvl9pPr marL="3656447" indent="0" algn="ctr">
              <a:buNone/>
              <a:defRPr>
                <a:solidFill>
                  <a:schemeClr val="tx1">
                    <a:tint val="75000"/>
                  </a:schemeClr>
                </a:solidFill>
              </a:defRPr>
            </a:lvl9pPr>
          </a:lstStyle>
          <a:p>
            <a:r>
              <a:rPr lang="en-US"/>
              <a:t>CLICK TO EDIT MASTER SUBTITLE STYLE</a:t>
            </a:r>
            <a:endParaRPr lang="en-GB"/>
          </a:p>
        </p:txBody>
      </p:sp>
      <p:sp>
        <p:nvSpPr>
          <p:cNvPr id="2" name="Title 1"/>
          <p:cNvSpPr>
            <a:spLocks noGrp="1"/>
          </p:cNvSpPr>
          <p:nvPr>
            <p:ph type="ctrTitle"/>
          </p:nvPr>
        </p:nvSpPr>
        <p:spPr bwMode="gray">
          <a:xfrm>
            <a:off x="323850" y="3897941"/>
            <a:ext cx="8460149" cy="320088"/>
          </a:xfrm>
          <a:prstGeom prst="rect">
            <a:avLst/>
          </a:prstGeom>
        </p:spPr>
        <p:txBody>
          <a:bodyPr wrap="square" lIns="0" tIns="0" rIns="0" bIns="0" anchor="t">
            <a:spAutoFit/>
          </a:bodyPr>
          <a:lstStyle>
            <a:lvl1pPr algn="l">
              <a:defRPr sz="2600" baseline="0">
                <a:solidFill>
                  <a:schemeClr val="tx2"/>
                </a:solidFill>
              </a:defRPr>
            </a:lvl1pPr>
          </a:lstStyle>
          <a:p>
            <a:r>
              <a:rPr lang="en-US"/>
              <a:t>Click to edit Master title style</a:t>
            </a:r>
            <a:endParaRPr lang="en-GB"/>
          </a:p>
        </p:txBody>
      </p:sp>
      <p:sp>
        <p:nvSpPr>
          <p:cNvPr id="30" name="Text Placeholder 29"/>
          <p:cNvSpPr>
            <a:spLocks noGrp="1"/>
          </p:cNvSpPr>
          <p:nvPr>
            <p:ph type="body" sz="quarter" idx="11" hasCustomPrompt="1"/>
          </p:nvPr>
        </p:nvSpPr>
        <p:spPr bwMode="gray">
          <a:xfrm>
            <a:off x="323850" y="5093361"/>
            <a:ext cx="3958398" cy="215444"/>
          </a:xfrm>
          <a:prstGeom prst="rect">
            <a:avLst/>
          </a:prstGeom>
        </p:spPr>
        <p:txBody>
          <a:bodyPr vert="horz" wrap="square" lIns="0" tIns="0" rIns="0" bIns="0" rtlCol="0" anchor="b" anchorCtr="0">
            <a:spAutoFit/>
          </a:bodyPr>
          <a:lstStyle>
            <a:lvl1pPr algn="l" defTabSz="914112" rtl="0" eaLnBrk="1" latinLnBrk="0" hangingPunct="1">
              <a:lnSpc>
                <a:spcPct val="100000"/>
              </a:lnSpc>
              <a:spcBef>
                <a:spcPct val="0"/>
              </a:spcBef>
              <a:buNone/>
              <a:defRPr lang="en-GB" sz="1400" b="1" kern="1200" cap="none" baseline="0" dirty="0" smtClean="0">
                <a:solidFill>
                  <a:schemeClr val="tx1"/>
                </a:solidFill>
                <a:latin typeface="+mj-lt"/>
                <a:ea typeface="+mj-ea"/>
                <a:cs typeface="+mj-cs"/>
              </a:defRPr>
            </a:lvl1pPr>
            <a:lvl2pPr>
              <a:defRPr sz="1200" b="0" cap="all" baseline="0">
                <a:solidFill>
                  <a:schemeClr val="bg1"/>
                </a:solidFill>
              </a:defRPr>
            </a:lvl2pPr>
            <a:lvl3pPr>
              <a:defRPr sz="1200" b="0" cap="all" baseline="0">
                <a:solidFill>
                  <a:schemeClr val="bg1"/>
                </a:solidFill>
              </a:defRPr>
            </a:lvl3pPr>
            <a:lvl4pPr>
              <a:defRPr sz="1200" b="0" cap="all" baseline="0">
                <a:solidFill>
                  <a:schemeClr val="bg1"/>
                </a:solidFill>
              </a:defRPr>
            </a:lvl4pPr>
            <a:lvl5pPr>
              <a:defRPr sz="1200" b="0" cap="all" baseline="0">
                <a:solidFill>
                  <a:schemeClr val="bg1"/>
                </a:solidFill>
              </a:defRPr>
            </a:lvl5pPr>
          </a:lstStyle>
          <a:p>
            <a:pPr lvl="0"/>
            <a:r>
              <a:rPr lang="en-US"/>
              <a:t>AUTHOR</a:t>
            </a:r>
            <a:endParaRPr lang="en-GB"/>
          </a:p>
        </p:txBody>
      </p:sp>
    </p:spTree>
    <p:extLst>
      <p:ext uri="{BB962C8B-B14F-4D97-AF65-F5344CB8AC3E}">
        <p14:creationId xmlns:p14="http://schemas.microsoft.com/office/powerpoint/2010/main" val="274403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8775" y="752475"/>
            <a:ext cx="8429625" cy="295466"/>
          </a:xfrm>
          <a:prstGeom prst="rect">
            <a:avLst/>
          </a:prstGeom>
        </p:spPr>
        <p:txBody>
          <a:bodyPr vert="horz" wrap="square" lIns="0" tIns="0" rIns="0" bIns="0" rtlCol="0" anchor="t" anchorCtr="0">
            <a:spAutoFit/>
          </a:bodyPr>
          <a:lstStyle>
            <a:lvl1pPr>
              <a:defRPr lang="en-GB" sz="2400" dirty="0"/>
            </a:lvl1pPr>
          </a:lstStyle>
          <a:p>
            <a:pPr lvl="0"/>
            <a:r>
              <a:rPr lang="fr-FR"/>
              <a:t>Modifiez le style du titre</a:t>
            </a:r>
            <a:endParaRPr lang="en-GB"/>
          </a:p>
        </p:txBody>
      </p:sp>
      <p:sp>
        <p:nvSpPr>
          <p:cNvPr id="7" name="Text Placeholder 6"/>
          <p:cNvSpPr>
            <a:spLocks noGrp="1"/>
          </p:cNvSpPr>
          <p:nvPr>
            <p:ph type="body" sz="quarter" idx="13"/>
          </p:nvPr>
        </p:nvSpPr>
        <p:spPr bwMode="gray">
          <a:xfrm>
            <a:off x="358775" y="1665288"/>
            <a:ext cx="8429625" cy="4171576"/>
          </a:xfrm>
          <a:prstGeom prst="rect">
            <a:avLst/>
          </a:prstGeom>
        </p:spPr>
        <p:txBody>
          <a:bodyPr lIns="0" tIns="0" rIns="0" bIns="0"/>
          <a:lstStyle>
            <a:lvl1pPr algn="just">
              <a:lnSpc>
                <a:spcPct val="100000"/>
              </a:lnSpc>
              <a:spcBef>
                <a:spcPts val="0"/>
              </a:spcBef>
              <a:spcAft>
                <a:spcPts val="600"/>
              </a:spcAft>
              <a:defRPr/>
            </a:lvl1pPr>
            <a:lvl2pPr algn="just">
              <a:lnSpc>
                <a:spcPct val="100000"/>
              </a:lnSpc>
              <a:spcBef>
                <a:spcPts val="0"/>
              </a:spcBef>
              <a:spcAft>
                <a:spcPts val="600"/>
              </a:spcAft>
              <a:defRPr/>
            </a:lvl2pPr>
            <a:lvl3pPr algn="just">
              <a:lnSpc>
                <a:spcPct val="100000"/>
              </a:lnSpc>
              <a:spcBef>
                <a:spcPts val="0"/>
              </a:spcBef>
              <a:spcAft>
                <a:spcPts val="600"/>
              </a:spcAft>
              <a:defRPr/>
            </a:lvl3pPr>
            <a:lvl4pPr algn="just">
              <a:lnSpc>
                <a:spcPct val="100000"/>
              </a:lnSpc>
              <a:spcBef>
                <a:spcPts val="0"/>
              </a:spcBef>
              <a:spcAft>
                <a:spcPts val="600"/>
              </a:spcAft>
              <a:defRPr/>
            </a:lvl4pPr>
            <a:lvl5pPr algn="just">
              <a:lnSpc>
                <a:spcPct val="100000"/>
              </a:lnSpc>
              <a:spcBef>
                <a:spcPts val="0"/>
              </a:spcBef>
              <a:spcAft>
                <a:spcPts val="600"/>
              </a:spcAft>
              <a:defRPr/>
            </a:lvl5pPr>
            <a:lvl6pPr>
              <a:spcBef>
                <a:spcPts val="0"/>
              </a:spcBef>
              <a:spcAft>
                <a:spcPts val="600"/>
              </a:spcAft>
              <a:defRPr/>
            </a:lvl6pPr>
            <a:lvl7pPr>
              <a:spcBef>
                <a:spcPts val="0"/>
              </a:spcBef>
              <a:spcAft>
                <a:spcPts val="600"/>
              </a:spcAft>
              <a:defRPr/>
            </a:lvl7pPr>
            <a:lvl8pPr>
              <a:spcBef>
                <a:spcPts val="0"/>
              </a:spcBef>
              <a:spcAft>
                <a:spcPts val="600"/>
              </a:spcAft>
              <a:defRPr/>
            </a:lvl8pPr>
            <a:lvl9pPr>
              <a:spcBef>
                <a:spcPts val="0"/>
              </a:spcBef>
              <a:spcAft>
                <a:spcPts val="600"/>
              </a:spcAft>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Text Placeholder 8"/>
          <p:cNvSpPr>
            <a:spLocks noGrp="1"/>
          </p:cNvSpPr>
          <p:nvPr>
            <p:ph type="body" sz="quarter" idx="14" hasCustomPrompt="1"/>
          </p:nvPr>
        </p:nvSpPr>
        <p:spPr bwMode="gray">
          <a:xfrm>
            <a:off x="358775" y="1104344"/>
            <a:ext cx="8429625" cy="221599"/>
          </a:xfrm>
          <a:prstGeom prst="rect">
            <a:avLst/>
          </a:prstGeom>
        </p:spPr>
        <p:txBody>
          <a:bodyPr wrap="square" lIns="0" tIns="0" rIns="0" bIns="0">
            <a:spAutoFit/>
          </a:bodyPr>
          <a:lstStyle>
            <a:lvl1pPr algn="l">
              <a:lnSpc>
                <a:spcPct val="80000"/>
              </a:lnSpc>
              <a:spcBef>
                <a:spcPts val="0"/>
              </a:spcBef>
              <a:spcAft>
                <a:spcPts val="0"/>
              </a:spcAft>
              <a:defRPr sz="1800" b="0">
                <a:solidFill>
                  <a:schemeClr val="tx1"/>
                </a:solidFill>
              </a:defRPr>
            </a:lvl1pPr>
          </a:lstStyle>
          <a:p>
            <a:pPr lvl="0"/>
            <a:r>
              <a:rPr lang="en-US"/>
              <a:t>[SUBTITLE]</a:t>
            </a:r>
          </a:p>
        </p:txBody>
      </p:sp>
    </p:spTree>
    <p:extLst>
      <p:ext uri="{BB962C8B-B14F-4D97-AF65-F5344CB8AC3E}">
        <p14:creationId xmlns:p14="http://schemas.microsoft.com/office/powerpoint/2010/main" val="166731579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S_Liste à puce titre, sous-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13057" y="1447316"/>
            <a:ext cx="7714372" cy="4652901"/>
          </a:xfrm>
          <a:prstGeom prst="rect">
            <a:avLst/>
          </a:prstGeom>
        </p:spPr>
        <p:txBody>
          <a:bodyPr>
            <a:noAutofit/>
          </a:bodyPr>
          <a:lstStyle>
            <a:lvl1pPr>
              <a:buClr>
                <a:srgbClr val="ED7703"/>
              </a:buClr>
              <a:buSzPct val="120000"/>
              <a:defRPr sz="1477" b="0" i="0">
                <a:solidFill>
                  <a:srgbClr val="504E4D"/>
                </a:solidFill>
                <a:latin typeface="+mn-lt"/>
                <a:ea typeface="Source Sans Pro" panose="020B0503030403020204" pitchFamily="34" charset="0"/>
                <a:cs typeface="Source Sans Pro" panose="020B0503030403020204" pitchFamily="34" charset="0"/>
              </a:defRPr>
            </a:lvl1pPr>
            <a:lvl2pPr marL="633114" indent="-211038">
              <a:buClr>
                <a:srgbClr val="339966"/>
              </a:buClr>
              <a:buSzPct val="80000"/>
              <a:buFontTx/>
              <a:buBlip>
                <a:blip r:embed="rId2"/>
              </a:buBlip>
              <a:defRPr sz="1477" b="0" i="0">
                <a:solidFill>
                  <a:srgbClr val="504E4D"/>
                </a:solidFill>
                <a:latin typeface="+mn-lt"/>
                <a:ea typeface="Source Sans Pro" panose="020B0503030403020204" pitchFamily="34" charset="0"/>
                <a:cs typeface="Source Sans Pro" panose="020B0503030403020204" pitchFamily="34" charset="0"/>
              </a:defRPr>
            </a:lvl2pPr>
            <a:lvl3pPr>
              <a:buClr>
                <a:srgbClr val="0066CC"/>
              </a:buClr>
              <a:defRPr sz="1292" b="0" i="0">
                <a:solidFill>
                  <a:srgbClr val="504E4D"/>
                </a:solidFill>
                <a:latin typeface="+mn-lt"/>
                <a:ea typeface="Source Sans Pro" panose="020B0503030403020204" pitchFamily="34" charset="0"/>
                <a:cs typeface="Source Sans Pro" panose="020B0503030403020204" pitchFamily="34" charset="0"/>
              </a:defRPr>
            </a:lvl3pPr>
            <a:lvl4pPr>
              <a:buClr>
                <a:srgbClr val="990099"/>
              </a:buClr>
              <a:defRPr sz="1108" b="0" i="0">
                <a:solidFill>
                  <a:srgbClr val="504E4D"/>
                </a:solidFill>
                <a:latin typeface="+mn-lt"/>
                <a:ea typeface="Source Sans Pro" panose="020B0503030403020204" pitchFamily="34" charset="0"/>
                <a:cs typeface="Source Sans Pro" panose="020B0503030403020204" pitchFamily="34" charset="0"/>
              </a:defRPr>
            </a:lvl4pPr>
            <a:lvl5pPr>
              <a:defRPr sz="1292" b="0" i="0">
                <a:solidFill>
                  <a:srgbClr val="70706F"/>
                </a:solidFill>
                <a:latin typeface="Source Sans Pro" panose="020B0503030403020204" pitchFamily="34" charset="0"/>
                <a:ea typeface="Source Sans Pro" panose="020B0503030403020204" pitchFamily="34" charset="0"/>
                <a:cs typeface="Source Sans Pro" panose="020B0503030403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3" name="Title 1"/>
          <p:cNvSpPr>
            <a:spLocks noGrp="1"/>
          </p:cNvSpPr>
          <p:nvPr>
            <p:ph type="title" hasCustomPrompt="1"/>
          </p:nvPr>
        </p:nvSpPr>
        <p:spPr>
          <a:xfrm>
            <a:off x="713055" y="519313"/>
            <a:ext cx="7708222" cy="747513"/>
          </a:xfrm>
          <a:prstGeom prst="rect">
            <a:avLst/>
          </a:prstGeom>
        </p:spPr>
        <p:txBody>
          <a:bodyPr lIns="0" tIns="0" rIns="0" bIns="0" anchor="ctr">
            <a:noAutofit/>
          </a:bodyPr>
          <a:lstStyle>
            <a:lvl1pPr>
              <a:defRPr sz="1846" b="1" i="0">
                <a:solidFill>
                  <a:srgbClr val="ED1A3B"/>
                </a:solidFill>
                <a:latin typeface="+mn-lt"/>
                <a:cs typeface="Sakkal Majalla" panose="02000000000000000000" pitchFamily="2" charset="-78"/>
              </a:defRPr>
            </a:lvl1pPr>
          </a:lstStyle>
          <a:p>
            <a:r>
              <a:rPr lang="fr-FR"/>
              <a:t>CLIQUEZ ET MODIFIEZ LE TITRE</a:t>
            </a:r>
            <a:endParaRPr lang="en-US"/>
          </a:p>
        </p:txBody>
      </p:sp>
      <p:sp>
        <p:nvSpPr>
          <p:cNvPr id="18" name="Espace réservé du contenu 15"/>
          <p:cNvSpPr>
            <a:spLocks noGrp="1"/>
          </p:cNvSpPr>
          <p:nvPr>
            <p:ph sz="quarter" idx="14" hasCustomPrompt="1"/>
          </p:nvPr>
        </p:nvSpPr>
        <p:spPr>
          <a:xfrm>
            <a:off x="898850" y="188913"/>
            <a:ext cx="5838587" cy="179388"/>
          </a:xfrm>
          <a:prstGeom prst="rect">
            <a:avLst/>
          </a:prstGeom>
        </p:spPr>
        <p:txBody>
          <a:bodyPr lIns="0" tIns="0" rIns="190800" bIns="0" anchor="ctr">
            <a:noAutofit/>
          </a:bodyPr>
          <a:lstStyle>
            <a:lvl1pPr marL="0" indent="0">
              <a:buNone/>
              <a:defRPr sz="923" b="0" i="0">
                <a:solidFill>
                  <a:srgbClr val="878787"/>
                </a:solidFill>
                <a:latin typeface="+mn-lt"/>
                <a:ea typeface="Source Sans Pro Light" panose="020B0403030403020204" pitchFamily="34" charset="0"/>
                <a:cs typeface="Source Sans Pro Light" panose="020B0403030403020204" pitchFamily="34" charset="0"/>
              </a:defRPr>
            </a:lvl1pPr>
          </a:lstStyle>
          <a:p>
            <a:pPr lvl="0"/>
            <a:r>
              <a:rPr lang="fr-FR"/>
              <a:t>NOM DE MISSION</a:t>
            </a:r>
          </a:p>
        </p:txBody>
      </p:sp>
    </p:spTree>
    <p:extLst>
      <p:ext uri="{BB962C8B-B14F-4D97-AF65-F5344CB8AC3E}">
        <p14:creationId xmlns:p14="http://schemas.microsoft.com/office/powerpoint/2010/main" val="611238083"/>
      </p:ext>
    </p:extLst>
  </p:cSld>
  <p:clrMapOvr>
    <a:masterClrMapping/>
  </p:clrMapOvr>
  <p:extLst>
    <p:ext uri="{DCECCB84-F9BA-43D5-87BE-67443E8EF086}">
      <p15:sldGuideLst xmlns:p15="http://schemas.microsoft.com/office/powerpoint/2012/main">
        <p15:guide id="1" orient="horz" pos="1207">
          <p15:clr>
            <a:srgbClr val="FBAE40"/>
          </p15:clr>
        </p15:guide>
        <p15:guide id="2" pos="489">
          <p15:clr>
            <a:srgbClr val="FBAE40"/>
          </p15:clr>
        </p15:guide>
        <p15:guide id="3" orient="horz" pos="3838">
          <p15:clr>
            <a:srgbClr val="FBAE40"/>
          </p15:clr>
        </p15:guide>
        <p15:guide id="4" pos="5751">
          <p15:clr>
            <a:srgbClr val="FBAE40"/>
          </p15:clr>
        </p15:guide>
        <p15:guide id="5" orient="horz" pos="799">
          <p15:clr>
            <a:srgbClr val="A4A3A4"/>
          </p15:clr>
        </p15:guide>
        <p15:guide id="6" pos="1804">
          <p15:clr>
            <a:srgbClr val="A4A3A4"/>
          </p15:clr>
        </p15:guide>
        <p15:guide id="7" pos="3122">
          <p15:clr>
            <a:srgbClr val="A4A3A4"/>
          </p15:clr>
        </p15:guide>
        <p15:guide id="8" orient="horz" pos="640">
          <p15:clr>
            <a:srgbClr val="A4A3A4"/>
          </p15:clr>
        </p15:guide>
        <p15:guide id="9" pos="4436">
          <p15:clr>
            <a:srgbClr val="A4A3A4"/>
          </p15:clr>
        </p15:guide>
        <p15:guide id="10" orient="horz" pos="4042">
          <p15:clr>
            <a:srgbClr val="A4A3A4"/>
          </p15:clr>
        </p15:guide>
        <p15:guide id="11" orient="horz" pos="232">
          <p15:clr>
            <a:srgbClr val="A4A3A4"/>
          </p15:clr>
        </p15:guide>
        <p15:guide id="12" orient="horz" pos="119">
          <p15:clr>
            <a:srgbClr val="A4A3A4"/>
          </p15:clr>
        </p15:guide>
        <p15:guide id="13" orient="horz" pos="2523">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EE581D1-BC23-4DF5-9BDF-B1F0ECCE519A}"/>
              </a:ext>
            </a:extLst>
          </p:cNvPr>
          <p:cNvGraphicFramePr>
            <a:graphicFrameLocks noChangeAspect="1"/>
          </p:cNvGraphicFramePr>
          <p:nvPr userDrawn="1">
            <p:custDataLst>
              <p:tags r:id="rId1"/>
            </p:custDataLst>
            <p:extLst>
              <p:ext uri="{D42A27DB-BD31-4B8C-83A1-F6EECF244321}">
                <p14:modId xmlns:p14="http://schemas.microsoft.com/office/powerpoint/2010/main" val="2064396855"/>
              </p:ext>
            </p:extLst>
          </p:nvPr>
        </p:nvGraphicFramePr>
        <p:xfrm>
          <a:off x="1117" y="1117"/>
          <a:ext cx="1117" cy="1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10" name="Object 9" hidden="1">
                        <a:extLst>
                          <a:ext uri="{FF2B5EF4-FFF2-40B4-BE49-F238E27FC236}">
                            <a16:creationId xmlns:a16="http://schemas.microsoft.com/office/drawing/2014/main" id="{FEE581D1-BC23-4DF5-9BDF-B1F0ECCE519A}"/>
                          </a:ext>
                        </a:extLst>
                      </p:cNvPr>
                      <p:cNvPicPr/>
                      <p:nvPr/>
                    </p:nvPicPr>
                    <p:blipFill>
                      <a:blip r:embed="rId4"/>
                      <a:stretch>
                        <a:fillRect/>
                      </a:stretch>
                    </p:blipFill>
                    <p:spPr>
                      <a:xfrm>
                        <a:off x="1117" y="1117"/>
                        <a:ext cx="1117" cy="1117"/>
                      </a:xfrm>
                      <a:prstGeom prst="rect">
                        <a:avLst/>
                      </a:prstGeom>
                    </p:spPr>
                  </p:pic>
                </p:oleObj>
              </mc:Fallback>
            </mc:AlternateContent>
          </a:graphicData>
        </a:graphic>
      </p:graphicFrame>
      <p:pic>
        <p:nvPicPr>
          <p:cNvPr id="29" name="Picture 28">
            <a:extLst>
              <a:ext uri="{FF2B5EF4-FFF2-40B4-BE49-F238E27FC236}">
                <a16:creationId xmlns:a16="http://schemas.microsoft.com/office/drawing/2014/main" id="{8E185360-B654-4703-BEB1-181C5D14E25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85600" y="3480760"/>
            <a:ext cx="3438349" cy="1719890"/>
          </a:xfrm>
          <a:prstGeom prst="rect">
            <a:avLst/>
          </a:prstGeom>
        </p:spPr>
        <p:txBody>
          <a:bodyPr vert="horz" anchor="t">
            <a:noAutofit/>
          </a:bodyPr>
          <a:lstStyle>
            <a:lvl1pPr algn="l" rtl="0">
              <a:defRPr sz="2800" b="1" cap="none" baseline="0">
                <a:solidFill>
                  <a:srgbClr val="11B3DA"/>
                </a:solidFill>
                <a:latin typeface="Arial" panose="020B0604020202020204" pitchFamily="34" charset="0"/>
                <a:cs typeface="Arial" panose="020B0604020202020204" pitchFamily="34" charset="0"/>
              </a:defRPr>
            </a:lvl1pPr>
          </a:lstStyle>
          <a:p>
            <a:r>
              <a:rPr lang="fr-FR"/>
              <a:t>Modifiez le style du titre</a:t>
            </a:r>
          </a:p>
        </p:txBody>
      </p:sp>
      <p:sp>
        <p:nvSpPr>
          <p:cNvPr id="25" name="Text Placeholder 24">
            <a:extLst>
              <a:ext uri="{FF2B5EF4-FFF2-40B4-BE49-F238E27FC236}">
                <a16:creationId xmlns:a16="http://schemas.microsoft.com/office/drawing/2014/main" id="{64A8C25A-4A05-4826-8A22-7C107B9F32EF}"/>
              </a:ext>
            </a:extLst>
          </p:cNvPr>
          <p:cNvSpPr>
            <a:spLocks noGrp="1"/>
          </p:cNvSpPr>
          <p:nvPr>
            <p:ph type="body" sz="quarter" idx="10" hasCustomPrompt="1"/>
          </p:nvPr>
        </p:nvSpPr>
        <p:spPr>
          <a:xfrm>
            <a:off x="785600" y="2663470"/>
            <a:ext cx="1336498" cy="817289"/>
          </a:xfrm>
          <a:prstGeom prst="rect">
            <a:avLst/>
          </a:prstGeom>
        </p:spPr>
        <p:txBody>
          <a:bodyPr wrap="none" anchor="b">
            <a:normAutofit/>
          </a:bodyPr>
          <a:lstStyle>
            <a:lvl1pPr>
              <a:defRPr sz="6200" b="0">
                <a:solidFill>
                  <a:schemeClr val="accent2"/>
                </a:solidFill>
              </a:defRPr>
            </a:lvl1pPr>
          </a:lstStyle>
          <a:p>
            <a:pPr lvl="0"/>
            <a:r>
              <a:rPr lang="en-US"/>
              <a:t>01.</a:t>
            </a:r>
            <a:endParaRPr lang="fr-FR"/>
          </a:p>
        </p:txBody>
      </p:sp>
    </p:spTree>
    <p:extLst>
      <p:ext uri="{BB962C8B-B14F-4D97-AF65-F5344CB8AC3E}">
        <p14:creationId xmlns:p14="http://schemas.microsoft.com/office/powerpoint/2010/main" val="1557328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ercalair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EE581D1-BC23-4DF5-9BDF-B1F0ECCE519A}"/>
              </a:ext>
            </a:extLst>
          </p:cNvPr>
          <p:cNvGraphicFramePr>
            <a:graphicFrameLocks noChangeAspect="1"/>
          </p:cNvGraphicFramePr>
          <p:nvPr userDrawn="1">
            <p:custDataLst>
              <p:tags r:id="rId1"/>
            </p:custDataLst>
            <p:extLst>
              <p:ext uri="{D42A27DB-BD31-4B8C-83A1-F6EECF244321}">
                <p14:modId xmlns:p14="http://schemas.microsoft.com/office/powerpoint/2010/main" val="3479374896"/>
              </p:ext>
            </p:extLst>
          </p:nvPr>
        </p:nvGraphicFramePr>
        <p:xfrm>
          <a:off x="1117" y="1117"/>
          <a:ext cx="1117" cy="111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10" name="Object 9" hidden="1">
                        <a:extLst>
                          <a:ext uri="{FF2B5EF4-FFF2-40B4-BE49-F238E27FC236}">
                            <a16:creationId xmlns:a16="http://schemas.microsoft.com/office/drawing/2014/main" id="{FEE581D1-BC23-4DF5-9BDF-B1F0ECCE519A}"/>
                          </a:ext>
                        </a:extLst>
                      </p:cNvPr>
                      <p:cNvPicPr/>
                      <p:nvPr/>
                    </p:nvPicPr>
                    <p:blipFill>
                      <a:blip r:embed="rId4"/>
                      <a:stretch>
                        <a:fillRect/>
                      </a:stretch>
                    </p:blipFill>
                    <p:spPr>
                      <a:xfrm>
                        <a:off x="1117" y="1117"/>
                        <a:ext cx="1117" cy="1117"/>
                      </a:xfrm>
                      <a:prstGeom prst="rect">
                        <a:avLst/>
                      </a:prstGeom>
                    </p:spPr>
                  </p:pic>
                </p:oleObj>
              </mc:Fallback>
            </mc:AlternateContent>
          </a:graphicData>
        </a:graphic>
      </p:graphicFrame>
      <p:pic>
        <p:nvPicPr>
          <p:cNvPr id="24" name="Picture 23" descr="Chart&#10;&#10;Description automatically generated">
            <a:extLst>
              <a:ext uri="{FF2B5EF4-FFF2-40B4-BE49-F238E27FC236}">
                <a16:creationId xmlns:a16="http://schemas.microsoft.com/office/drawing/2014/main" id="{E79B4EC5-4644-442D-9B9B-DC2288CE914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2" name="Title 1"/>
          <p:cNvSpPr>
            <a:spLocks noGrp="1"/>
          </p:cNvSpPr>
          <p:nvPr>
            <p:ph type="ctrTitle" hasCustomPrompt="1"/>
          </p:nvPr>
        </p:nvSpPr>
        <p:spPr>
          <a:xfrm>
            <a:off x="1280900" y="1388435"/>
            <a:ext cx="3438349" cy="748340"/>
          </a:xfrm>
          <a:prstGeom prst="rect">
            <a:avLst/>
          </a:prstGeom>
        </p:spPr>
        <p:txBody>
          <a:bodyPr vert="horz" lIns="0" tIns="0" rIns="0" bIns="0" anchor="t">
            <a:noAutofit/>
          </a:bodyPr>
          <a:lstStyle>
            <a:lvl1pPr algn="l" rtl="0">
              <a:defRPr sz="2500" b="1" cap="none" baseline="0">
                <a:solidFill>
                  <a:srgbClr val="11B3DA"/>
                </a:solidFill>
                <a:latin typeface="Arial" panose="020B0604020202020204" pitchFamily="34" charset="0"/>
                <a:cs typeface="Arial" panose="020B0604020202020204" pitchFamily="34" charset="0"/>
              </a:defRPr>
            </a:lvl1pPr>
          </a:lstStyle>
          <a:p>
            <a:r>
              <a:rPr lang="fr-FR"/>
              <a:t>Écrivez ici le titre</a:t>
            </a:r>
            <a:br>
              <a:rPr lang="fr-FR"/>
            </a:br>
            <a:r>
              <a:rPr lang="fr-FR"/>
              <a:t>de votre document</a:t>
            </a:r>
          </a:p>
        </p:txBody>
      </p:sp>
      <p:sp>
        <p:nvSpPr>
          <p:cNvPr id="9" name="Subtitle 2">
            <a:extLst>
              <a:ext uri="{FF2B5EF4-FFF2-40B4-BE49-F238E27FC236}">
                <a16:creationId xmlns:a16="http://schemas.microsoft.com/office/drawing/2014/main" id="{98DF1D63-8CF1-4CC0-9792-87F1413FBA85}"/>
              </a:ext>
            </a:extLst>
          </p:cNvPr>
          <p:cNvSpPr>
            <a:spLocks noGrp="1"/>
          </p:cNvSpPr>
          <p:nvPr>
            <p:ph type="subTitle" idx="1" hasCustomPrompt="1"/>
          </p:nvPr>
        </p:nvSpPr>
        <p:spPr>
          <a:xfrm>
            <a:off x="1280900" y="2133441"/>
            <a:ext cx="3438349" cy="363388"/>
          </a:xfrm>
          <a:prstGeom prst="rect">
            <a:avLst/>
          </a:prstGeom>
        </p:spPr>
        <p:txBody>
          <a:bodyPr lIns="0" tIns="0" rIns="0" bIns="0">
            <a:noAutofit/>
          </a:bodyPr>
          <a:lstStyle>
            <a:lvl1pPr marL="0" indent="0" algn="l" rtl="0">
              <a:buNone/>
              <a:defRPr sz="1700" b="0" cap="none" baseline="0">
                <a:solidFill>
                  <a:srgbClr val="11B3DA"/>
                </a:solidFill>
                <a:latin typeface="Arial" panose="020B0604020202020204" pitchFamily="34" charset="0"/>
                <a:cs typeface="Arial" panose="020B0604020202020204" pitchFamily="34" charset="0"/>
              </a:defRPr>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fr-FR"/>
              <a:t>Sous titre</a:t>
            </a:r>
          </a:p>
        </p:txBody>
      </p:sp>
      <p:sp>
        <p:nvSpPr>
          <p:cNvPr id="11" name="Picture Placeholder 19">
            <a:extLst>
              <a:ext uri="{FF2B5EF4-FFF2-40B4-BE49-F238E27FC236}">
                <a16:creationId xmlns:a16="http://schemas.microsoft.com/office/drawing/2014/main" id="{BE60A041-6B56-499C-9CAB-52AAC28E3F60}"/>
              </a:ext>
            </a:extLst>
          </p:cNvPr>
          <p:cNvSpPr>
            <a:spLocks noGrp="1"/>
          </p:cNvSpPr>
          <p:nvPr>
            <p:ph type="pic" sz="quarter" idx="10"/>
          </p:nvPr>
        </p:nvSpPr>
        <p:spPr>
          <a:xfrm>
            <a:off x="5029200" y="3386138"/>
            <a:ext cx="3667125" cy="2466975"/>
          </a:xfrm>
          <a:prstGeom prst="rect">
            <a:avLst/>
          </a:prstGeom>
        </p:spPr>
        <p:txBody>
          <a:bodyPr/>
          <a:lstStyle/>
          <a:p>
            <a:r>
              <a:rPr lang="fr-FR"/>
              <a:t>Cliquez sur l'icône pour ajouter une image</a:t>
            </a:r>
          </a:p>
        </p:txBody>
      </p:sp>
      <p:pic>
        <p:nvPicPr>
          <p:cNvPr id="12" name="Picture 11" descr="Chart, scatter chart&#10;&#10;Description automatically generated">
            <a:extLst>
              <a:ext uri="{FF2B5EF4-FFF2-40B4-BE49-F238E27FC236}">
                <a16:creationId xmlns:a16="http://schemas.microsoft.com/office/drawing/2014/main" id="{3388B8B1-85FB-40AF-8F51-6F0F4689C0D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4780" r="46250"/>
          <a:stretch/>
        </p:blipFill>
        <p:spPr>
          <a:xfrm>
            <a:off x="0" y="5814204"/>
            <a:ext cx="4914900" cy="1043796"/>
          </a:xfrm>
          <a:prstGeom prst="rect">
            <a:avLst/>
          </a:prstGeom>
        </p:spPr>
      </p:pic>
      <p:sp>
        <p:nvSpPr>
          <p:cNvPr id="3" name="Rectangle 2">
            <a:extLst>
              <a:ext uri="{FF2B5EF4-FFF2-40B4-BE49-F238E27FC236}">
                <a16:creationId xmlns:a16="http://schemas.microsoft.com/office/drawing/2014/main" id="{00FA2824-0651-F847-BEB2-AC40B99A761F}"/>
              </a:ext>
            </a:extLst>
          </p:cNvPr>
          <p:cNvSpPr/>
          <p:nvPr userDrawn="1"/>
        </p:nvSpPr>
        <p:spPr>
          <a:xfrm>
            <a:off x="3326039" y="6495760"/>
            <a:ext cx="5370286" cy="230832"/>
          </a:xfrm>
          <a:prstGeom prst="rect">
            <a:avLst/>
          </a:prstGeom>
        </p:spPr>
        <p:txBody>
          <a:bodyPr wrap="square" lIns="0" tIns="0" rIns="0" bIns="0">
            <a:spAutoFit/>
          </a:bodyPr>
          <a:lstStyle/>
          <a:p>
            <a:pPr marL="0" marR="0" lvl="0" indent="0" algn="r" defTabSz="321503" rtl="0" eaLnBrk="1" fontAlgn="auto" latinLnBrk="0" hangingPunct="1">
              <a:lnSpc>
                <a:spcPct val="100000"/>
              </a:lnSpc>
              <a:spcBef>
                <a:spcPts val="0"/>
              </a:spcBef>
              <a:spcAft>
                <a:spcPts val="0"/>
              </a:spcAft>
              <a:buClrTx/>
              <a:buSzTx/>
              <a:buFontTx/>
              <a:buNone/>
              <a:tabLst/>
              <a:defRPr/>
            </a:pPr>
            <a:r>
              <a:rPr lang="fr-FR" sz="750">
                <a:latin typeface="+mn-lt"/>
              </a:rPr>
              <a:t>© Tous droits réservés. Utilisation des données en libre accès sous réserve de citer la source </a:t>
            </a:r>
          </a:p>
          <a:p>
            <a:pPr marL="0" marR="0" lvl="0" indent="0" algn="r" defTabSz="321503" rtl="0" eaLnBrk="1" fontAlgn="auto" latinLnBrk="0" hangingPunct="1">
              <a:lnSpc>
                <a:spcPct val="100000"/>
              </a:lnSpc>
              <a:spcBef>
                <a:spcPts val="0"/>
              </a:spcBef>
              <a:spcAft>
                <a:spcPts val="0"/>
              </a:spcAft>
              <a:buClrTx/>
              <a:buSzTx/>
              <a:buFontTx/>
              <a:buNone/>
              <a:tabLst/>
              <a:defRPr/>
            </a:pPr>
            <a:r>
              <a:rPr lang="fr-FR" sz="750">
                <a:latin typeface="+mn-lt"/>
              </a:rPr>
              <a:t>« OPCO2i / Observatoire de la Métallurgie » pour toute diffusion.</a:t>
            </a:r>
          </a:p>
        </p:txBody>
      </p:sp>
    </p:spTree>
    <p:extLst>
      <p:ext uri="{BB962C8B-B14F-4D97-AF65-F5344CB8AC3E}">
        <p14:creationId xmlns:p14="http://schemas.microsoft.com/office/powerpoint/2010/main" val="240936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amp; Contenu">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D1C63E-4CC1-4896-85A3-601731E8D946}"/>
              </a:ext>
            </a:extLst>
          </p:cNvPr>
          <p:cNvGraphicFramePr>
            <a:graphicFrameLocks noChangeAspect="1"/>
          </p:cNvGraphicFramePr>
          <p:nvPr userDrawn="1">
            <p:custDataLst>
              <p:tags r:id="rId1"/>
            </p:custDataLst>
            <p:extLst>
              <p:ext uri="{D42A27DB-BD31-4B8C-83A1-F6EECF244321}">
                <p14:modId xmlns:p14="http://schemas.microsoft.com/office/powerpoint/2010/main" val="918080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8" name="Object 7" hidden="1">
                        <a:extLst>
                          <a:ext uri="{FF2B5EF4-FFF2-40B4-BE49-F238E27FC236}">
                            <a16:creationId xmlns:a16="http://schemas.microsoft.com/office/drawing/2014/main" id="{A3D1C63E-4CC1-4896-85A3-601731E8D9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66750" y="350839"/>
            <a:ext cx="7810500" cy="442912"/>
          </a:xfrm>
          <a:prstGeom prst="rect">
            <a:avLst/>
          </a:prstGeom>
        </p:spPr>
        <p:txBody>
          <a:bodyPr vert="horz"/>
          <a:lstStyle>
            <a:lvl1pPr rtl="0">
              <a:defRPr sz="1600" cap="none" baseline="0"/>
            </a:lvl1pPr>
          </a:lstStyle>
          <a:p>
            <a:r>
              <a:rPr lang="fr-FR"/>
              <a:t>Modifiez le style du titre</a:t>
            </a:r>
          </a:p>
        </p:txBody>
      </p:sp>
      <p:sp>
        <p:nvSpPr>
          <p:cNvPr id="16" name="Text Placeholder 15">
            <a:extLst>
              <a:ext uri="{FF2B5EF4-FFF2-40B4-BE49-F238E27FC236}">
                <a16:creationId xmlns:a16="http://schemas.microsoft.com/office/drawing/2014/main" id="{82158D4C-2A06-4931-B567-7A0CA934D6BB}"/>
              </a:ext>
            </a:extLst>
          </p:cNvPr>
          <p:cNvSpPr>
            <a:spLocks noGrp="1"/>
          </p:cNvSpPr>
          <p:nvPr>
            <p:ph type="body" sz="quarter" idx="12" hasCustomPrompt="1"/>
          </p:nvPr>
        </p:nvSpPr>
        <p:spPr>
          <a:xfrm>
            <a:off x="0" y="178594"/>
            <a:ext cx="509588" cy="702469"/>
          </a:xfrm>
          <a:prstGeom prst="rect">
            <a:avLst/>
          </a:prstGeom>
        </p:spPr>
        <p:txBody>
          <a:bodyPr anchor="ctr"/>
          <a:lstStyle>
            <a:lvl1pPr algn="ctr">
              <a:defRPr>
                <a:solidFill>
                  <a:srgbClr val="FFFFFF"/>
                </a:solidFill>
              </a:defRPr>
            </a:lvl1pPr>
          </a:lstStyle>
          <a:p>
            <a:pPr lvl="0"/>
            <a:r>
              <a:rPr lang="en-US"/>
              <a:t>01</a:t>
            </a:r>
            <a:endParaRPr lang="fr-FR"/>
          </a:p>
        </p:txBody>
      </p:sp>
      <p:sp>
        <p:nvSpPr>
          <p:cNvPr id="9" name="Text Placeholder 11">
            <a:extLst>
              <a:ext uri="{FF2B5EF4-FFF2-40B4-BE49-F238E27FC236}">
                <a16:creationId xmlns:a16="http://schemas.microsoft.com/office/drawing/2014/main" id="{27ECA2B2-5C0E-416F-BB39-0DC072803C3C}"/>
              </a:ext>
            </a:extLst>
          </p:cNvPr>
          <p:cNvSpPr>
            <a:spLocks noGrp="1"/>
          </p:cNvSpPr>
          <p:nvPr>
            <p:ph type="body" sz="quarter" idx="13" hasCustomPrompt="1"/>
          </p:nvPr>
        </p:nvSpPr>
        <p:spPr>
          <a:xfrm>
            <a:off x="666750" y="1586706"/>
            <a:ext cx="7810500" cy="4351338"/>
          </a:xfrm>
          <a:prstGeom prst="rect">
            <a:avLst/>
          </a:prstGeom>
        </p:spPr>
        <p:txBody>
          <a:bodyPr lIns="0" tIns="0" rIns="0" bIns="0"/>
          <a:lstStyle>
            <a:lvl1pPr>
              <a:lnSpc>
                <a:spcPct val="100000"/>
              </a:lnSpc>
              <a:spcBef>
                <a:spcPts val="0"/>
              </a:spcBef>
              <a:spcAft>
                <a:spcPts val="0"/>
              </a:spcAft>
              <a:defRPr cap="none" baseline="0"/>
            </a:lvl1pPr>
            <a:lvl2pPr>
              <a:lnSpc>
                <a:spcPct val="100000"/>
              </a:lnSpc>
              <a:spcBef>
                <a:spcPts val="0"/>
              </a:spcBef>
              <a:spcAft>
                <a:spcPts val="0"/>
              </a:spcAft>
              <a:defRPr sz="1200"/>
            </a:lvl2pPr>
            <a:lvl3pPr marL="247650" indent="4763">
              <a:lnSpc>
                <a:spcPct val="100000"/>
              </a:lnSpc>
              <a:spcBef>
                <a:spcPts val="0"/>
              </a:spcBef>
              <a:spcAft>
                <a:spcPts val="0"/>
              </a:spcAft>
              <a:buNone/>
              <a:defRPr lang="en-US" sz="1200" b="1" kern="1200" dirty="0">
                <a:solidFill>
                  <a:schemeClr val="tx1"/>
                </a:solidFill>
                <a:latin typeface="+mn-lt"/>
                <a:ea typeface="+mn-ea"/>
                <a:cs typeface="+mn-cs"/>
              </a:defRPr>
            </a:lvl3pPr>
            <a:lvl4pPr marL="158750" indent="-158750">
              <a:lnSpc>
                <a:spcPct val="100000"/>
              </a:lnSpc>
              <a:spcBef>
                <a:spcPts val="0"/>
              </a:spcBef>
              <a:spcAft>
                <a:spcPts val="0"/>
              </a:spcAft>
              <a:buFont typeface="Century Gothic" panose="020B0502020202020204" pitchFamily="34" charset="0"/>
              <a:buChar char="►"/>
              <a:defRPr lang="en-US" sz="1200" b="1" kern="1200" dirty="0">
                <a:solidFill>
                  <a:schemeClr val="accent2"/>
                </a:solidFill>
                <a:latin typeface="+mn-lt"/>
                <a:ea typeface="+mn-ea"/>
                <a:cs typeface="+mn-cs"/>
              </a:defRPr>
            </a:lvl4pPr>
            <a:lvl5pPr>
              <a:lnSpc>
                <a:spcPct val="100000"/>
              </a:lnSpc>
              <a:spcBef>
                <a:spcPts val="0"/>
              </a:spcBef>
              <a:spcAft>
                <a:spcPts val="0"/>
              </a:spcAft>
              <a:defRPr lang="en-US" sz="1200" kern="1200" dirty="0" smtClean="0">
                <a:solidFill>
                  <a:schemeClr val="accent3"/>
                </a:solidFill>
                <a:latin typeface="+mn-lt"/>
                <a:ea typeface="+mn-ea"/>
                <a:cs typeface="+mn-cs"/>
              </a:defRPr>
            </a:lvl5pPr>
            <a:lvl6pPr marL="0" indent="0">
              <a:lnSpc>
                <a:spcPct val="100000"/>
              </a:lnSpc>
              <a:spcBef>
                <a:spcPts val="0"/>
              </a:spcBef>
              <a:spcAft>
                <a:spcPts val="0"/>
              </a:spcAft>
              <a:buNone/>
              <a:defRPr lang="fr-FR" sz="1050" b="0" kern="1200" dirty="0">
                <a:solidFill>
                  <a:schemeClr val="tx1"/>
                </a:solidFill>
                <a:latin typeface="+mn-lt"/>
                <a:ea typeface="+mn-ea"/>
                <a:cs typeface="+mn-cs"/>
              </a:defRPr>
            </a:lvl6pPr>
          </a:lstStyle>
          <a:p>
            <a:pPr lvl="0"/>
            <a:r>
              <a:rPr lang="en-US" err="1"/>
              <a:t>Niveau</a:t>
            </a:r>
            <a:r>
              <a:rPr lang="en-US"/>
              <a:t> 1</a:t>
            </a:r>
          </a:p>
          <a:p>
            <a:pPr lvl="1"/>
            <a:r>
              <a:rPr lang="en-US" err="1"/>
              <a:t>Niveau</a:t>
            </a:r>
            <a:r>
              <a:rPr lang="en-US"/>
              <a:t> 2</a:t>
            </a:r>
          </a:p>
          <a:p>
            <a:pPr lvl="2"/>
            <a:r>
              <a:rPr lang="en-US" err="1"/>
              <a:t>Niveau</a:t>
            </a:r>
            <a:r>
              <a:rPr lang="en-US"/>
              <a:t> 3</a:t>
            </a:r>
          </a:p>
          <a:p>
            <a:pPr lvl="3"/>
            <a:r>
              <a:rPr lang="en-US" err="1"/>
              <a:t>Niveau</a:t>
            </a:r>
            <a:r>
              <a:rPr lang="en-US"/>
              <a:t> 4</a:t>
            </a:r>
          </a:p>
          <a:p>
            <a:pPr lvl="4"/>
            <a:r>
              <a:rPr lang="en-US" err="1"/>
              <a:t>Niveau</a:t>
            </a:r>
            <a:r>
              <a:rPr lang="en-US"/>
              <a:t> 5</a:t>
            </a:r>
          </a:p>
          <a:p>
            <a:pPr lvl="5"/>
            <a:r>
              <a:rPr lang="en-US"/>
              <a:t>Text </a:t>
            </a:r>
          </a:p>
          <a:p>
            <a:pPr lvl="2"/>
            <a:endParaRPr lang="fr-FR"/>
          </a:p>
        </p:txBody>
      </p:sp>
    </p:spTree>
    <p:extLst>
      <p:ext uri="{BB962C8B-B14F-4D97-AF65-F5344CB8AC3E}">
        <p14:creationId xmlns:p14="http://schemas.microsoft.com/office/powerpoint/2010/main" val="136073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Contenu &amp;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D1C63E-4CC1-4896-85A3-601731E8D946}"/>
              </a:ext>
            </a:extLst>
          </p:cNvPr>
          <p:cNvGraphicFramePr>
            <a:graphicFrameLocks noChangeAspect="1"/>
          </p:cNvGraphicFramePr>
          <p:nvPr userDrawn="1">
            <p:custDataLst>
              <p:tags r:id="rId1"/>
            </p:custDataLst>
            <p:extLst>
              <p:ext uri="{D42A27DB-BD31-4B8C-83A1-F6EECF244321}">
                <p14:modId xmlns:p14="http://schemas.microsoft.com/office/powerpoint/2010/main" val="1308119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8" name="Object 7" hidden="1">
                        <a:extLst>
                          <a:ext uri="{FF2B5EF4-FFF2-40B4-BE49-F238E27FC236}">
                            <a16:creationId xmlns:a16="http://schemas.microsoft.com/office/drawing/2014/main" id="{A3D1C63E-4CC1-4896-85A3-601731E8D9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66750" y="350839"/>
            <a:ext cx="7810500" cy="442912"/>
          </a:xfrm>
          <a:prstGeom prst="rect">
            <a:avLst/>
          </a:prstGeom>
        </p:spPr>
        <p:txBody>
          <a:bodyPr vert="horz"/>
          <a:lstStyle>
            <a:lvl1pPr rtl="0">
              <a:defRPr sz="1600" cap="none" baseline="0"/>
            </a:lvl1pPr>
          </a:lstStyle>
          <a:p>
            <a:r>
              <a:rPr lang="fr-FR"/>
              <a:t>Modifiez le style du titre</a:t>
            </a:r>
          </a:p>
        </p:txBody>
      </p:sp>
      <p:sp>
        <p:nvSpPr>
          <p:cNvPr id="12" name="Text Placeholder 11">
            <a:extLst>
              <a:ext uri="{FF2B5EF4-FFF2-40B4-BE49-F238E27FC236}">
                <a16:creationId xmlns:a16="http://schemas.microsoft.com/office/drawing/2014/main" id="{0CA15085-ADC9-4E3B-80F6-3CBB8AA14D37}"/>
              </a:ext>
            </a:extLst>
          </p:cNvPr>
          <p:cNvSpPr>
            <a:spLocks noGrp="1"/>
          </p:cNvSpPr>
          <p:nvPr>
            <p:ph type="body" sz="quarter" idx="10" hasCustomPrompt="1"/>
          </p:nvPr>
        </p:nvSpPr>
        <p:spPr>
          <a:xfrm>
            <a:off x="666750" y="1586706"/>
            <a:ext cx="4591050" cy="4351338"/>
          </a:xfrm>
          <a:prstGeom prst="rect">
            <a:avLst/>
          </a:prstGeom>
        </p:spPr>
        <p:txBody>
          <a:bodyPr lIns="0" tIns="0" rIns="0" bIns="0"/>
          <a:lstStyle>
            <a:lvl1pPr>
              <a:lnSpc>
                <a:spcPct val="100000"/>
              </a:lnSpc>
              <a:spcBef>
                <a:spcPts val="0"/>
              </a:spcBef>
              <a:spcAft>
                <a:spcPts val="0"/>
              </a:spcAft>
              <a:defRPr cap="none" baseline="0"/>
            </a:lvl1pPr>
            <a:lvl2pPr>
              <a:lnSpc>
                <a:spcPct val="100000"/>
              </a:lnSpc>
              <a:spcBef>
                <a:spcPts val="0"/>
              </a:spcBef>
              <a:spcAft>
                <a:spcPts val="0"/>
              </a:spcAft>
              <a:defRPr sz="1200"/>
            </a:lvl2pPr>
            <a:lvl3pPr marL="247650" indent="4763">
              <a:lnSpc>
                <a:spcPct val="100000"/>
              </a:lnSpc>
              <a:spcBef>
                <a:spcPts val="0"/>
              </a:spcBef>
              <a:spcAft>
                <a:spcPts val="0"/>
              </a:spcAft>
              <a:buNone/>
              <a:defRPr lang="en-US" sz="1200" b="1" kern="1200" dirty="0">
                <a:solidFill>
                  <a:schemeClr val="tx1"/>
                </a:solidFill>
                <a:latin typeface="+mn-lt"/>
                <a:ea typeface="+mn-ea"/>
                <a:cs typeface="+mn-cs"/>
              </a:defRPr>
            </a:lvl3pPr>
            <a:lvl4pPr marL="158750" indent="-158750">
              <a:lnSpc>
                <a:spcPct val="100000"/>
              </a:lnSpc>
              <a:spcBef>
                <a:spcPts val="0"/>
              </a:spcBef>
              <a:spcAft>
                <a:spcPts val="0"/>
              </a:spcAft>
              <a:buFont typeface="Century Gothic" panose="020B0502020202020204" pitchFamily="34" charset="0"/>
              <a:buChar char="►"/>
              <a:defRPr lang="en-US" sz="1200" b="1" kern="1200" dirty="0">
                <a:solidFill>
                  <a:schemeClr val="accent2"/>
                </a:solidFill>
                <a:latin typeface="+mn-lt"/>
                <a:ea typeface="+mn-ea"/>
                <a:cs typeface="+mn-cs"/>
              </a:defRPr>
            </a:lvl4pPr>
            <a:lvl5pPr>
              <a:lnSpc>
                <a:spcPct val="100000"/>
              </a:lnSpc>
              <a:spcBef>
                <a:spcPts val="0"/>
              </a:spcBef>
              <a:spcAft>
                <a:spcPts val="0"/>
              </a:spcAft>
              <a:defRPr lang="en-US" sz="1200" kern="1200" dirty="0" smtClean="0">
                <a:solidFill>
                  <a:schemeClr val="accent3"/>
                </a:solidFill>
                <a:latin typeface="+mn-lt"/>
                <a:ea typeface="+mn-ea"/>
                <a:cs typeface="+mn-cs"/>
              </a:defRPr>
            </a:lvl5pPr>
            <a:lvl6pPr marL="0" indent="0">
              <a:lnSpc>
                <a:spcPct val="100000"/>
              </a:lnSpc>
              <a:spcBef>
                <a:spcPts val="0"/>
              </a:spcBef>
              <a:spcAft>
                <a:spcPts val="0"/>
              </a:spcAft>
              <a:buNone/>
              <a:defRPr lang="fr-FR" sz="1050" b="0" kern="1200" dirty="0">
                <a:solidFill>
                  <a:schemeClr val="tx1"/>
                </a:solidFill>
                <a:latin typeface="+mn-lt"/>
                <a:ea typeface="+mn-ea"/>
                <a:cs typeface="+mn-cs"/>
              </a:defRPr>
            </a:lvl6pPr>
          </a:lstStyle>
          <a:p>
            <a:pPr lvl="0"/>
            <a:r>
              <a:rPr lang="en-US" err="1"/>
              <a:t>Niveau</a:t>
            </a:r>
            <a:r>
              <a:rPr lang="en-US"/>
              <a:t> 1</a:t>
            </a:r>
          </a:p>
          <a:p>
            <a:pPr lvl="1"/>
            <a:r>
              <a:rPr lang="en-US" err="1"/>
              <a:t>Niveau</a:t>
            </a:r>
            <a:r>
              <a:rPr lang="en-US"/>
              <a:t> 2</a:t>
            </a:r>
          </a:p>
          <a:p>
            <a:pPr lvl="2"/>
            <a:r>
              <a:rPr lang="en-US" err="1"/>
              <a:t>Niveau</a:t>
            </a:r>
            <a:r>
              <a:rPr lang="en-US"/>
              <a:t> 3</a:t>
            </a:r>
          </a:p>
          <a:p>
            <a:pPr lvl="3"/>
            <a:r>
              <a:rPr lang="en-US" err="1"/>
              <a:t>Niveau</a:t>
            </a:r>
            <a:r>
              <a:rPr lang="en-US"/>
              <a:t> 4</a:t>
            </a:r>
          </a:p>
          <a:p>
            <a:pPr lvl="4"/>
            <a:r>
              <a:rPr lang="en-US" err="1"/>
              <a:t>Niveau</a:t>
            </a:r>
            <a:r>
              <a:rPr lang="en-US"/>
              <a:t> 5</a:t>
            </a:r>
          </a:p>
          <a:p>
            <a:pPr lvl="5"/>
            <a:r>
              <a:rPr lang="en-US"/>
              <a:t>Text </a:t>
            </a:r>
          </a:p>
          <a:p>
            <a:pPr lvl="2"/>
            <a:endParaRPr lang="fr-FR"/>
          </a:p>
        </p:txBody>
      </p:sp>
      <p:sp>
        <p:nvSpPr>
          <p:cNvPr id="14" name="Picture Placeholder 13">
            <a:extLst>
              <a:ext uri="{FF2B5EF4-FFF2-40B4-BE49-F238E27FC236}">
                <a16:creationId xmlns:a16="http://schemas.microsoft.com/office/drawing/2014/main" id="{AC2FB89E-552B-4721-920C-DD3008A0EE68}"/>
              </a:ext>
            </a:extLst>
          </p:cNvPr>
          <p:cNvSpPr>
            <a:spLocks noGrp="1"/>
          </p:cNvSpPr>
          <p:nvPr>
            <p:ph type="pic" sz="quarter" idx="11"/>
          </p:nvPr>
        </p:nvSpPr>
        <p:spPr>
          <a:xfrm>
            <a:off x="5581650" y="1441450"/>
            <a:ext cx="3562350" cy="4496593"/>
          </a:xfrm>
          <a:prstGeom prst="rect">
            <a:avLst/>
          </a:prstGeom>
        </p:spPr>
        <p:txBody>
          <a:bodyPr anchor="ctr"/>
          <a:lstStyle>
            <a:lvl1pPr algn="ctr">
              <a:defRPr/>
            </a:lvl1pPr>
          </a:lstStyle>
          <a:p>
            <a:r>
              <a:rPr lang="fr-FR"/>
              <a:t>Cliquez sur l'icône pour ajouter une image</a:t>
            </a:r>
          </a:p>
        </p:txBody>
      </p:sp>
      <p:sp>
        <p:nvSpPr>
          <p:cNvPr id="16" name="Text Placeholder 15">
            <a:extLst>
              <a:ext uri="{FF2B5EF4-FFF2-40B4-BE49-F238E27FC236}">
                <a16:creationId xmlns:a16="http://schemas.microsoft.com/office/drawing/2014/main" id="{82158D4C-2A06-4931-B567-7A0CA934D6BB}"/>
              </a:ext>
            </a:extLst>
          </p:cNvPr>
          <p:cNvSpPr>
            <a:spLocks noGrp="1"/>
          </p:cNvSpPr>
          <p:nvPr>
            <p:ph type="body" sz="quarter" idx="12" hasCustomPrompt="1"/>
          </p:nvPr>
        </p:nvSpPr>
        <p:spPr>
          <a:xfrm>
            <a:off x="0" y="178594"/>
            <a:ext cx="509588" cy="702469"/>
          </a:xfrm>
          <a:prstGeom prst="rect">
            <a:avLst/>
          </a:prstGeom>
        </p:spPr>
        <p:txBody>
          <a:bodyPr anchor="ctr"/>
          <a:lstStyle>
            <a:lvl1pPr algn="ctr">
              <a:defRPr>
                <a:solidFill>
                  <a:srgbClr val="FFFFFF"/>
                </a:solidFill>
              </a:defRPr>
            </a:lvl1pPr>
          </a:lstStyle>
          <a:p>
            <a:pPr lvl="0"/>
            <a:r>
              <a:rPr lang="en-US"/>
              <a:t>01</a:t>
            </a:r>
            <a:endParaRPr lang="fr-FR"/>
          </a:p>
        </p:txBody>
      </p:sp>
    </p:spTree>
    <p:extLst>
      <p:ext uri="{BB962C8B-B14F-4D97-AF65-F5344CB8AC3E}">
        <p14:creationId xmlns:p14="http://schemas.microsoft.com/office/powerpoint/2010/main" val="171108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Contenu sur 2 col. &amp;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D1C63E-4CC1-4896-85A3-601731E8D946}"/>
              </a:ext>
            </a:extLst>
          </p:cNvPr>
          <p:cNvGraphicFramePr>
            <a:graphicFrameLocks noChangeAspect="1"/>
          </p:cNvGraphicFramePr>
          <p:nvPr userDrawn="1">
            <p:custDataLst>
              <p:tags r:id="rId1"/>
            </p:custDataLst>
            <p:extLst>
              <p:ext uri="{D42A27DB-BD31-4B8C-83A1-F6EECF244321}">
                <p14:modId xmlns:p14="http://schemas.microsoft.com/office/powerpoint/2010/main" val="3201926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8" name="Object 7" hidden="1">
                        <a:extLst>
                          <a:ext uri="{FF2B5EF4-FFF2-40B4-BE49-F238E27FC236}">
                            <a16:creationId xmlns:a16="http://schemas.microsoft.com/office/drawing/2014/main" id="{A3D1C63E-4CC1-4896-85A3-601731E8D9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66750" y="350839"/>
            <a:ext cx="7810500" cy="442912"/>
          </a:xfrm>
          <a:prstGeom prst="rect">
            <a:avLst/>
          </a:prstGeom>
        </p:spPr>
        <p:txBody>
          <a:bodyPr vert="horz"/>
          <a:lstStyle>
            <a:lvl1pPr rtl="0">
              <a:defRPr sz="1600" cap="none" baseline="0"/>
            </a:lvl1pPr>
          </a:lstStyle>
          <a:p>
            <a:r>
              <a:rPr lang="fr-FR"/>
              <a:t>Modifiez le style du titre</a:t>
            </a:r>
          </a:p>
        </p:txBody>
      </p:sp>
      <p:sp>
        <p:nvSpPr>
          <p:cNvPr id="14" name="Picture Placeholder 13">
            <a:extLst>
              <a:ext uri="{FF2B5EF4-FFF2-40B4-BE49-F238E27FC236}">
                <a16:creationId xmlns:a16="http://schemas.microsoft.com/office/drawing/2014/main" id="{AC2FB89E-552B-4721-920C-DD3008A0EE68}"/>
              </a:ext>
            </a:extLst>
          </p:cNvPr>
          <p:cNvSpPr>
            <a:spLocks noGrp="1"/>
          </p:cNvSpPr>
          <p:nvPr>
            <p:ph type="pic" sz="quarter" idx="11"/>
          </p:nvPr>
        </p:nvSpPr>
        <p:spPr>
          <a:xfrm>
            <a:off x="5581650" y="1441450"/>
            <a:ext cx="3562350" cy="4496593"/>
          </a:xfrm>
          <a:prstGeom prst="rect">
            <a:avLst/>
          </a:prstGeom>
        </p:spPr>
        <p:txBody>
          <a:bodyPr anchor="ctr"/>
          <a:lstStyle>
            <a:lvl1pPr algn="ctr">
              <a:defRPr/>
            </a:lvl1pPr>
          </a:lstStyle>
          <a:p>
            <a:r>
              <a:rPr lang="fr-FR"/>
              <a:t>Cliquez sur l'icône pour ajouter une image</a:t>
            </a:r>
          </a:p>
        </p:txBody>
      </p:sp>
      <p:sp>
        <p:nvSpPr>
          <p:cNvPr id="16" name="Text Placeholder 15">
            <a:extLst>
              <a:ext uri="{FF2B5EF4-FFF2-40B4-BE49-F238E27FC236}">
                <a16:creationId xmlns:a16="http://schemas.microsoft.com/office/drawing/2014/main" id="{82158D4C-2A06-4931-B567-7A0CA934D6BB}"/>
              </a:ext>
            </a:extLst>
          </p:cNvPr>
          <p:cNvSpPr>
            <a:spLocks noGrp="1"/>
          </p:cNvSpPr>
          <p:nvPr>
            <p:ph type="body" sz="quarter" idx="12" hasCustomPrompt="1"/>
          </p:nvPr>
        </p:nvSpPr>
        <p:spPr>
          <a:xfrm>
            <a:off x="0" y="178594"/>
            <a:ext cx="509588" cy="702469"/>
          </a:xfrm>
          <a:prstGeom prst="rect">
            <a:avLst/>
          </a:prstGeom>
        </p:spPr>
        <p:txBody>
          <a:bodyPr anchor="ctr"/>
          <a:lstStyle>
            <a:lvl1pPr algn="ctr">
              <a:defRPr>
                <a:solidFill>
                  <a:srgbClr val="FFFFFF"/>
                </a:solidFill>
              </a:defRPr>
            </a:lvl1pPr>
          </a:lstStyle>
          <a:p>
            <a:pPr lvl="0"/>
            <a:r>
              <a:rPr lang="en-US"/>
              <a:t>01</a:t>
            </a:r>
            <a:endParaRPr lang="fr-FR"/>
          </a:p>
        </p:txBody>
      </p:sp>
      <p:sp>
        <p:nvSpPr>
          <p:cNvPr id="9" name="Text Placeholder 11">
            <a:extLst>
              <a:ext uri="{FF2B5EF4-FFF2-40B4-BE49-F238E27FC236}">
                <a16:creationId xmlns:a16="http://schemas.microsoft.com/office/drawing/2014/main" id="{4D70684D-5D5E-455B-A6BC-397F7F5E5437}"/>
              </a:ext>
            </a:extLst>
          </p:cNvPr>
          <p:cNvSpPr>
            <a:spLocks noGrp="1"/>
          </p:cNvSpPr>
          <p:nvPr>
            <p:ph type="body" sz="quarter" idx="10" hasCustomPrompt="1"/>
          </p:nvPr>
        </p:nvSpPr>
        <p:spPr>
          <a:xfrm>
            <a:off x="666750" y="1586706"/>
            <a:ext cx="2248978" cy="4351338"/>
          </a:xfrm>
          <a:prstGeom prst="rect">
            <a:avLst/>
          </a:prstGeom>
        </p:spPr>
        <p:txBody>
          <a:bodyPr lIns="0" tIns="0" rIns="0" bIns="0"/>
          <a:lstStyle>
            <a:lvl1pPr>
              <a:lnSpc>
                <a:spcPct val="100000"/>
              </a:lnSpc>
              <a:spcBef>
                <a:spcPts val="0"/>
              </a:spcBef>
              <a:spcAft>
                <a:spcPts val="0"/>
              </a:spcAft>
              <a:defRPr cap="none" baseline="0"/>
            </a:lvl1pPr>
            <a:lvl2pPr>
              <a:lnSpc>
                <a:spcPct val="100000"/>
              </a:lnSpc>
              <a:spcBef>
                <a:spcPts val="0"/>
              </a:spcBef>
              <a:spcAft>
                <a:spcPts val="0"/>
              </a:spcAft>
              <a:defRPr sz="1200"/>
            </a:lvl2pPr>
            <a:lvl3pPr marL="247650" indent="4763">
              <a:lnSpc>
                <a:spcPct val="100000"/>
              </a:lnSpc>
              <a:spcBef>
                <a:spcPts val="0"/>
              </a:spcBef>
              <a:spcAft>
                <a:spcPts val="0"/>
              </a:spcAft>
              <a:buNone/>
              <a:defRPr lang="en-US" sz="1200" b="1" kern="1200" dirty="0">
                <a:solidFill>
                  <a:schemeClr val="tx1"/>
                </a:solidFill>
                <a:latin typeface="+mn-lt"/>
                <a:ea typeface="+mn-ea"/>
                <a:cs typeface="+mn-cs"/>
              </a:defRPr>
            </a:lvl3pPr>
            <a:lvl4pPr marL="158750" indent="-158750">
              <a:lnSpc>
                <a:spcPct val="100000"/>
              </a:lnSpc>
              <a:spcBef>
                <a:spcPts val="0"/>
              </a:spcBef>
              <a:spcAft>
                <a:spcPts val="0"/>
              </a:spcAft>
              <a:buFont typeface="Century Gothic" panose="020B0502020202020204" pitchFamily="34" charset="0"/>
              <a:buChar char="►"/>
              <a:defRPr lang="en-US" sz="1200" b="1" kern="1200" dirty="0">
                <a:solidFill>
                  <a:schemeClr val="accent2"/>
                </a:solidFill>
                <a:latin typeface="+mn-lt"/>
                <a:ea typeface="+mn-ea"/>
                <a:cs typeface="+mn-cs"/>
              </a:defRPr>
            </a:lvl4pPr>
            <a:lvl5pPr>
              <a:lnSpc>
                <a:spcPct val="100000"/>
              </a:lnSpc>
              <a:spcBef>
                <a:spcPts val="0"/>
              </a:spcBef>
              <a:spcAft>
                <a:spcPts val="0"/>
              </a:spcAft>
              <a:defRPr lang="en-US" sz="1200" kern="1200" dirty="0" smtClean="0">
                <a:solidFill>
                  <a:schemeClr val="accent3"/>
                </a:solidFill>
                <a:latin typeface="+mn-lt"/>
                <a:ea typeface="+mn-ea"/>
                <a:cs typeface="+mn-cs"/>
              </a:defRPr>
            </a:lvl5pPr>
            <a:lvl6pPr marL="0" indent="0">
              <a:lnSpc>
                <a:spcPct val="100000"/>
              </a:lnSpc>
              <a:spcBef>
                <a:spcPts val="0"/>
              </a:spcBef>
              <a:spcAft>
                <a:spcPts val="0"/>
              </a:spcAft>
              <a:buNone/>
              <a:defRPr lang="fr-FR" sz="1050" b="0" kern="1200" dirty="0">
                <a:solidFill>
                  <a:schemeClr val="tx1"/>
                </a:solidFill>
                <a:latin typeface="+mn-lt"/>
                <a:ea typeface="+mn-ea"/>
                <a:cs typeface="+mn-cs"/>
              </a:defRPr>
            </a:lvl6pPr>
          </a:lstStyle>
          <a:p>
            <a:pPr lvl="0"/>
            <a:r>
              <a:rPr lang="en-US" err="1"/>
              <a:t>Niveau</a:t>
            </a:r>
            <a:r>
              <a:rPr lang="en-US"/>
              <a:t> 1</a:t>
            </a:r>
          </a:p>
          <a:p>
            <a:pPr lvl="1"/>
            <a:r>
              <a:rPr lang="en-US" err="1"/>
              <a:t>Niveau</a:t>
            </a:r>
            <a:r>
              <a:rPr lang="en-US"/>
              <a:t> 2</a:t>
            </a:r>
          </a:p>
          <a:p>
            <a:pPr lvl="2"/>
            <a:r>
              <a:rPr lang="en-US" err="1"/>
              <a:t>Niveau</a:t>
            </a:r>
            <a:r>
              <a:rPr lang="en-US"/>
              <a:t> 3</a:t>
            </a:r>
          </a:p>
          <a:p>
            <a:pPr lvl="3"/>
            <a:r>
              <a:rPr lang="en-US" err="1"/>
              <a:t>Niveau</a:t>
            </a:r>
            <a:r>
              <a:rPr lang="en-US"/>
              <a:t> 4</a:t>
            </a:r>
          </a:p>
          <a:p>
            <a:pPr lvl="4"/>
            <a:r>
              <a:rPr lang="en-US" err="1"/>
              <a:t>Niveau</a:t>
            </a:r>
            <a:r>
              <a:rPr lang="en-US"/>
              <a:t> 5</a:t>
            </a:r>
          </a:p>
          <a:p>
            <a:pPr lvl="5"/>
            <a:r>
              <a:rPr lang="en-US"/>
              <a:t>Text </a:t>
            </a:r>
          </a:p>
          <a:p>
            <a:pPr lvl="2"/>
            <a:endParaRPr lang="fr-FR"/>
          </a:p>
        </p:txBody>
      </p:sp>
      <p:sp>
        <p:nvSpPr>
          <p:cNvPr id="10" name="Text Placeholder 11">
            <a:extLst>
              <a:ext uri="{FF2B5EF4-FFF2-40B4-BE49-F238E27FC236}">
                <a16:creationId xmlns:a16="http://schemas.microsoft.com/office/drawing/2014/main" id="{D842C787-D7D6-4F78-9736-6589EBA5E0A4}"/>
              </a:ext>
            </a:extLst>
          </p:cNvPr>
          <p:cNvSpPr>
            <a:spLocks noGrp="1"/>
          </p:cNvSpPr>
          <p:nvPr>
            <p:ph type="body" sz="quarter" idx="13" hasCustomPrompt="1"/>
          </p:nvPr>
        </p:nvSpPr>
        <p:spPr>
          <a:xfrm>
            <a:off x="3123841" y="1586706"/>
            <a:ext cx="2248978" cy="4351338"/>
          </a:xfrm>
          <a:prstGeom prst="rect">
            <a:avLst/>
          </a:prstGeom>
        </p:spPr>
        <p:txBody>
          <a:bodyPr lIns="0" tIns="0" rIns="0" bIns="0"/>
          <a:lstStyle>
            <a:lvl1pPr>
              <a:lnSpc>
                <a:spcPct val="100000"/>
              </a:lnSpc>
              <a:spcBef>
                <a:spcPts val="0"/>
              </a:spcBef>
              <a:spcAft>
                <a:spcPts val="0"/>
              </a:spcAft>
              <a:defRPr cap="none" baseline="0"/>
            </a:lvl1pPr>
            <a:lvl2pPr>
              <a:lnSpc>
                <a:spcPct val="100000"/>
              </a:lnSpc>
              <a:spcBef>
                <a:spcPts val="0"/>
              </a:spcBef>
              <a:spcAft>
                <a:spcPts val="0"/>
              </a:spcAft>
              <a:defRPr sz="1200"/>
            </a:lvl2pPr>
            <a:lvl3pPr marL="247650" indent="4763">
              <a:lnSpc>
                <a:spcPct val="100000"/>
              </a:lnSpc>
              <a:spcBef>
                <a:spcPts val="0"/>
              </a:spcBef>
              <a:spcAft>
                <a:spcPts val="0"/>
              </a:spcAft>
              <a:buNone/>
              <a:defRPr lang="en-US" sz="1200" b="1" kern="1200" dirty="0">
                <a:solidFill>
                  <a:schemeClr val="tx1"/>
                </a:solidFill>
                <a:latin typeface="+mn-lt"/>
                <a:ea typeface="+mn-ea"/>
                <a:cs typeface="+mn-cs"/>
              </a:defRPr>
            </a:lvl3pPr>
            <a:lvl4pPr marL="158750" indent="-158750">
              <a:lnSpc>
                <a:spcPct val="100000"/>
              </a:lnSpc>
              <a:spcBef>
                <a:spcPts val="0"/>
              </a:spcBef>
              <a:spcAft>
                <a:spcPts val="0"/>
              </a:spcAft>
              <a:buFont typeface="Century Gothic" panose="020B0502020202020204" pitchFamily="34" charset="0"/>
              <a:buChar char="►"/>
              <a:defRPr lang="en-US" sz="1200" b="1" kern="1200" dirty="0">
                <a:solidFill>
                  <a:schemeClr val="accent2"/>
                </a:solidFill>
                <a:latin typeface="+mn-lt"/>
                <a:ea typeface="+mn-ea"/>
                <a:cs typeface="+mn-cs"/>
              </a:defRPr>
            </a:lvl4pPr>
            <a:lvl5pPr>
              <a:lnSpc>
                <a:spcPct val="100000"/>
              </a:lnSpc>
              <a:spcBef>
                <a:spcPts val="0"/>
              </a:spcBef>
              <a:spcAft>
                <a:spcPts val="0"/>
              </a:spcAft>
              <a:defRPr lang="en-US" sz="1200" kern="1200" dirty="0" smtClean="0">
                <a:solidFill>
                  <a:schemeClr val="accent3"/>
                </a:solidFill>
                <a:latin typeface="+mn-lt"/>
                <a:ea typeface="+mn-ea"/>
                <a:cs typeface="+mn-cs"/>
              </a:defRPr>
            </a:lvl5pPr>
            <a:lvl6pPr marL="0" indent="0">
              <a:lnSpc>
                <a:spcPct val="100000"/>
              </a:lnSpc>
              <a:spcBef>
                <a:spcPts val="0"/>
              </a:spcBef>
              <a:spcAft>
                <a:spcPts val="0"/>
              </a:spcAft>
              <a:buNone/>
              <a:defRPr lang="fr-FR" sz="1050" b="0" kern="1200" dirty="0">
                <a:solidFill>
                  <a:schemeClr val="tx1"/>
                </a:solidFill>
                <a:latin typeface="+mn-lt"/>
                <a:ea typeface="+mn-ea"/>
                <a:cs typeface="+mn-cs"/>
              </a:defRPr>
            </a:lvl6pPr>
          </a:lstStyle>
          <a:p>
            <a:pPr lvl="0"/>
            <a:r>
              <a:rPr lang="en-US" err="1"/>
              <a:t>Niveau</a:t>
            </a:r>
            <a:r>
              <a:rPr lang="en-US"/>
              <a:t> 1</a:t>
            </a:r>
          </a:p>
          <a:p>
            <a:pPr lvl="1"/>
            <a:r>
              <a:rPr lang="en-US" err="1"/>
              <a:t>Niveau</a:t>
            </a:r>
            <a:r>
              <a:rPr lang="en-US"/>
              <a:t> 2</a:t>
            </a:r>
          </a:p>
          <a:p>
            <a:pPr lvl="2"/>
            <a:r>
              <a:rPr lang="en-US" err="1"/>
              <a:t>Niveau</a:t>
            </a:r>
            <a:r>
              <a:rPr lang="en-US"/>
              <a:t> 3</a:t>
            </a:r>
          </a:p>
          <a:p>
            <a:pPr lvl="3"/>
            <a:r>
              <a:rPr lang="en-US" err="1"/>
              <a:t>Niveau</a:t>
            </a:r>
            <a:r>
              <a:rPr lang="en-US"/>
              <a:t> 4</a:t>
            </a:r>
          </a:p>
          <a:p>
            <a:pPr lvl="4"/>
            <a:r>
              <a:rPr lang="en-US" err="1"/>
              <a:t>Niveau</a:t>
            </a:r>
            <a:r>
              <a:rPr lang="en-US"/>
              <a:t> 5</a:t>
            </a:r>
          </a:p>
          <a:p>
            <a:pPr lvl="5"/>
            <a:r>
              <a:rPr lang="en-US"/>
              <a:t>Text </a:t>
            </a:r>
          </a:p>
          <a:p>
            <a:pPr lvl="2"/>
            <a:endParaRPr lang="fr-FR"/>
          </a:p>
        </p:txBody>
      </p:sp>
    </p:spTree>
    <p:extLst>
      <p:ext uri="{BB962C8B-B14F-4D97-AF65-F5344CB8AC3E}">
        <p14:creationId xmlns:p14="http://schemas.microsoft.com/office/powerpoint/2010/main" val="350334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Contenu sur 2 col. &amp;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D1C63E-4CC1-4896-85A3-601731E8D946}"/>
              </a:ext>
            </a:extLst>
          </p:cNvPr>
          <p:cNvGraphicFramePr>
            <a:graphicFrameLocks noChangeAspect="1"/>
          </p:cNvGraphicFramePr>
          <p:nvPr userDrawn="1">
            <p:custDataLst>
              <p:tags r:id="rId1"/>
            </p:custDataLst>
            <p:extLst>
              <p:ext uri="{D42A27DB-BD31-4B8C-83A1-F6EECF244321}">
                <p14:modId xmlns:p14="http://schemas.microsoft.com/office/powerpoint/2010/main" val="1111731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8" name="Object 7" hidden="1">
                        <a:extLst>
                          <a:ext uri="{FF2B5EF4-FFF2-40B4-BE49-F238E27FC236}">
                            <a16:creationId xmlns:a16="http://schemas.microsoft.com/office/drawing/2014/main" id="{A3D1C63E-4CC1-4896-85A3-601731E8D9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66750" y="350839"/>
            <a:ext cx="7810500" cy="442912"/>
          </a:xfrm>
          <a:prstGeom prst="rect">
            <a:avLst/>
          </a:prstGeom>
        </p:spPr>
        <p:txBody>
          <a:bodyPr vert="horz"/>
          <a:lstStyle>
            <a:lvl1pPr rtl="0">
              <a:defRPr sz="1600" cap="none" baseline="0"/>
            </a:lvl1pPr>
          </a:lstStyle>
          <a:p>
            <a:r>
              <a:rPr lang="fr-FR"/>
              <a:t>Modifiez le style du titre</a:t>
            </a:r>
          </a:p>
        </p:txBody>
      </p:sp>
      <p:sp>
        <p:nvSpPr>
          <p:cNvPr id="16" name="Text Placeholder 15">
            <a:extLst>
              <a:ext uri="{FF2B5EF4-FFF2-40B4-BE49-F238E27FC236}">
                <a16:creationId xmlns:a16="http://schemas.microsoft.com/office/drawing/2014/main" id="{82158D4C-2A06-4931-B567-7A0CA934D6BB}"/>
              </a:ext>
            </a:extLst>
          </p:cNvPr>
          <p:cNvSpPr>
            <a:spLocks noGrp="1"/>
          </p:cNvSpPr>
          <p:nvPr>
            <p:ph type="body" sz="quarter" idx="12" hasCustomPrompt="1"/>
          </p:nvPr>
        </p:nvSpPr>
        <p:spPr>
          <a:xfrm>
            <a:off x="0" y="178594"/>
            <a:ext cx="509588" cy="702469"/>
          </a:xfrm>
          <a:prstGeom prst="rect">
            <a:avLst/>
          </a:prstGeom>
        </p:spPr>
        <p:txBody>
          <a:bodyPr anchor="ctr"/>
          <a:lstStyle>
            <a:lvl1pPr algn="ctr">
              <a:defRPr>
                <a:solidFill>
                  <a:srgbClr val="FFFFFF"/>
                </a:solidFill>
              </a:defRPr>
            </a:lvl1pPr>
          </a:lstStyle>
          <a:p>
            <a:pPr lvl="0"/>
            <a:r>
              <a:rPr lang="en-US"/>
              <a:t>01</a:t>
            </a:r>
            <a:endParaRPr lang="fr-FR"/>
          </a:p>
        </p:txBody>
      </p:sp>
      <p:sp>
        <p:nvSpPr>
          <p:cNvPr id="9" name="Text Placeholder 11">
            <a:extLst>
              <a:ext uri="{FF2B5EF4-FFF2-40B4-BE49-F238E27FC236}">
                <a16:creationId xmlns:a16="http://schemas.microsoft.com/office/drawing/2014/main" id="{4D70684D-5D5E-455B-A6BC-397F7F5E5437}"/>
              </a:ext>
            </a:extLst>
          </p:cNvPr>
          <p:cNvSpPr>
            <a:spLocks noGrp="1"/>
          </p:cNvSpPr>
          <p:nvPr>
            <p:ph type="body" sz="quarter" idx="10" hasCustomPrompt="1"/>
          </p:nvPr>
        </p:nvSpPr>
        <p:spPr>
          <a:xfrm>
            <a:off x="666750" y="1586706"/>
            <a:ext cx="3672902" cy="4351338"/>
          </a:xfrm>
          <a:prstGeom prst="rect">
            <a:avLst/>
          </a:prstGeom>
        </p:spPr>
        <p:txBody>
          <a:bodyPr lIns="0" tIns="0" rIns="0" bIns="0"/>
          <a:lstStyle>
            <a:lvl1pPr>
              <a:lnSpc>
                <a:spcPct val="100000"/>
              </a:lnSpc>
              <a:spcBef>
                <a:spcPts val="0"/>
              </a:spcBef>
              <a:spcAft>
                <a:spcPts val="0"/>
              </a:spcAft>
              <a:defRPr cap="none" baseline="0"/>
            </a:lvl1pPr>
            <a:lvl2pPr>
              <a:lnSpc>
                <a:spcPct val="100000"/>
              </a:lnSpc>
              <a:spcBef>
                <a:spcPts val="0"/>
              </a:spcBef>
              <a:spcAft>
                <a:spcPts val="0"/>
              </a:spcAft>
              <a:defRPr sz="1200"/>
            </a:lvl2pPr>
            <a:lvl3pPr marL="247650" indent="4763">
              <a:lnSpc>
                <a:spcPct val="100000"/>
              </a:lnSpc>
              <a:spcBef>
                <a:spcPts val="0"/>
              </a:spcBef>
              <a:spcAft>
                <a:spcPts val="0"/>
              </a:spcAft>
              <a:buNone/>
              <a:defRPr lang="en-US" sz="1200" b="1" kern="1200" dirty="0">
                <a:solidFill>
                  <a:schemeClr val="tx1"/>
                </a:solidFill>
                <a:latin typeface="+mn-lt"/>
                <a:ea typeface="+mn-ea"/>
                <a:cs typeface="+mn-cs"/>
              </a:defRPr>
            </a:lvl3pPr>
            <a:lvl4pPr marL="158750" indent="-158750">
              <a:lnSpc>
                <a:spcPct val="100000"/>
              </a:lnSpc>
              <a:spcBef>
                <a:spcPts val="0"/>
              </a:spcBef>
              <a:spcAft>
                <a:spcPts val="0"/>
              </a:spcAft>
              <a:buFont typeface="Century Gothic" panose="020B0502020202020204" pitchFamily="34" charset="0"/>
              <a:buChar char="►"/>
              <a:defRPr lang="en-US" sz="1200" b="1" kern="1200" dirty="0">
                <a:solidFill>
                  <a:schemeClr val="accent2"/>
                </a:solidFill>
                <a:latin typeface="+mn-lt"/>
                <a:ea typeface="+mn-ea"/>
                <a:cs typeface="+mn-cs"/>
              </a:defRPr>
            </a:lvl4pPr>
            <a:lvl5pPr>
              <a:lnSpc>
                <a:spcPct val="100000"/>
              </a:lnSpc>
              <a:spcBef>
                <a:spcPts val="0"/>
              </a:spcBef>
              <a:spcAft>
                <a:spcPts val="0"/>
              </a:spcAft>
              <a:defRPr lang="en-US" sz="1200" kern="1200" dirty="0" smtClean="0">
                <a:solidFill>
                  <a:schemeClr val="accent3"/>
                </a:solidFill>
                <a:latin typeface="+mn-lt"/>
                <a:ea typeface="+mn-ea"/>
                <a:cs typeface="+mn-cs"/>
              </a:defRPr>
            </a:lvl5pPr>
            <a:lvl6pPr marL="0" indent="0">
              <a:lnSpc>
                <a:spcPct val="100000"/>
              </a:lnSpc>
              <a:spcBef>
                <a:spcPts val="0"/>
              </a:spcBef>
              <a:spcAft>
                <a:spcPts val="0"/>
              </a:spcAft>
              <a:buNone/>
              <a:defRPr lang="fr-FR" sz="1050" b="0" kern="1200" dirty="0">
                <a:solidFill>
                  <a:schemeClr val="tx1"/>
                </a:solidFill>
                <a:latin typeface="+mn-lt"/>
                <a:ea typeface="+mn-ea"/>
                <a:cs typeface="+mn-cs"/>
              </a:defRPr>
            </a:lvl6pPr>
          </a:lstStyle>
          <a:p>
            <a:pPr lvl="0"/>
            <a:r>
              <a:rPr lang="en-US" err="1"/>
              <a:t>Niveau</a:t>
            </a:r>
            <a:r>
              <a:rPr lang="en-US"/>
              <a:t> 1</a:t>
            </a:r>
          </a:p>
          <a:p>
            <a:pPr lvl="1"/>
            <a:r>
              <a:rPr lang="en-US" err="1"/>
              <a:t>Niveau</a:t>
            </a:r>
            <a:r>
              <a:rPr lang="en-US"/>
              <a:t> 2</a:t>
            </a:r>
          </a:p>
          <a:p>
            <a:pPr lvl="2"/>
            <a:r>
              <a:rPr lang="en-US" err="1"/>
              <a:t>Niveau</a:t>
            </a:r>
            <a:r>
              <a:rPr lang="en-US"/>
              <a:t> 3</a:t>
            </a:r>
          </a:p>
          <a:p>
            <a:pPr lvl="3"/>
            <a:r>
              <a:rPr lang="en-US" err="1"/>
              <a:t>Niveau</a:t>
            </a:r>
            <a:r>
              <a:rPr lang="en-US"/>
              <a:t> 4</a:t>
            </a:r>
          </a:p>
          <a:p>
            <a:pPr lvl="4"/>
            <a:r>
              <a:rPr lang="en-US" err="1"/>
              <a:t>Niveau</a:t>
            </a:r>
            <a:r>
              <a:rPr lang="en-US"/>
              <a:t> 5</a:t>
            </a:r>
          </a:p>
          <a:p>
            <a:pPr lvl="5"/>
            <a:r>
              <a:rPr lang="en-US"/>
              <a:t>Text </a:t>
            </a:r>
          </a:p>
          <a:p>
            <a:pPr lvl="2"/>
            <a:endParaRPr lang="fr-FR"/>
          </a:p>
        </p:txBody>
      </p:sp>
      <p:sp>
        <p:nvSpPr>
          <p:cNvPr id="10" name="Text Placeholder 11">
            <a:extLst>
              <a:ext uri="{FF2B5EF4-FFF2-40B4-BE49-F238E27FC236}">
                <a16:creationId xmlns:a16="http://schemas.microsoft.com/office/drawing/2014/main" id="{D842C787-D7D6-4F78-9736-6589EBA5E0A4}"/>
              </a:ext>
            </a:extLst>
          </p:cNvPr>
          <p:cNvSpPr>
            <a:spLocks noGrp="1"/>
          </p:cNvSpPr>
          <p:nvPr>
            <p:ph type="body" sz="quarter" idx="13" hasCustomPrompt="1"/>
          </p:nvPr>
        </p:nvSpPr>
        <p:spPr>
          <a:xfrm>
            <a:off x="4804348" y="1586706"/>
            <a:ext cx="3672902" cy="4351338"/>
          </a:xfrm>
          <a:prstGeom prst="rect">
            <a:avLst/>
          </a:prstGeom>
        </p:spPr>
        <p:txBody>
          <a:bodyPr lIns="0" tIns="0" rIns="0" bIns="0"/>
          <a:lstStyle>
            <a:lvl1pPr>
              <a:lnSpc>
                <a:spcPct val="100000"/>
              </a:lnSpc>
              <a:spcBef>
                <a:spcPts val="0"/>
              </a:spcBef>
              <a:spcAft>
                <a:spcPts val="0"/>
              </a:spcAft>
              <a:defRPr cap="none" baseline="0"/>
            </a:lvl1pPr>
            <a:lvl2pPr>
              <a:lnSpc>
                <a:spcPct val="100000"/>
              </a:lnSpc>
              <a:spcBef>
                <a:spcPts val="0"/>
              </a:spcBef>
              <a:spcAft>
                <a:spcPts val="0"/>
              </a:spcAft>
              <a:defRPr sz="1200"/>
            </a:lvl2pPr>
            <a:lvl3pPr marL="247650" indent="4763">
              <a:lnSpc>
                <a:spcPct val="100000"/>
              </a:lnSpc>
              <a:spcBef>
                <a:spcPts val="0"/>
              </a:spcBef>
              <a:spcAft>
                <a:spcPts val="0"/>
              </a:spcAft>
              <a:buNone/>
              <a:defRPr lang="en-US" sz="1200" b="1" kern="1200" dirty="0">
                <a:solidFill>
                  <a:schemeClr val="tx1"/>
                </a:solidFill>
                <a:latin typeface="+mn-lt"/>
                <a:ea typeface="+mn-ea"/>
                <a:cs typeface="+mn-cs"/>
              </a:defRPr>
            </a:lvl3pPr>
            <a:lvl4pPr marL="158750" indent="-158750">
              <a:lnSpc>
                <a:spcPct val="100000"/>
              </a:lnSpc>
              <a:spcBef>
                <a:spcPts val="0"/>
              </a:spcBef>
              <a:spcAft>
                <a:spcPts val="0"/>
              </a:spcAft>
              <a:buFont typeface="Century Gothic" panose="020B0502020202020204" pitchFamily="34" charset="0"/>
              <a:buChar char="►"/>
              <a:defRPr lang="en-US" sz="1200" b="1" kern="1200" dirty="0">
                <a:solidFill>
                  <a:schemeClr val="accent2"/>
                </a:solidFill>
                <a:latin typeface="+mn-lt"/>
                <a:ea typeface="+mn-ea"/>
                <a:cs typeface="+mn-cs"/>
              </a:defRPr>
            </a:lvl4pPr>
            <a:lvl5pPr>
              <a:lnSpc>
                <a:spcPct val="100000"/>
              </a:lnSpc>
              <a:spcBef>
                <a:spcPts val="0"/>
              </a:spcBef>
              <a:spcAft>
                <a:spcPts val="0"/>
              </a:spcAft>
              <a:defRPr lang="en-US" sz="1200" kern="1200" dirty="0" smtClean="0">
                <a:solidFill>
                  <a:schemeClr val="accent3"/>
                </a:solidFill>
                <a:latin typeface="+mn-lt"/>
                <a:ea typeface="+mn-ea"/>
                <a:cs typeface="+mn-cs"/>
              </a:defRPr>
            </a:lvl5pPr>
            <a:lvl6pPr marL="0" indent="0">
              <a:lnSpc>
                <a:spcPct val="100000"/>
              </a:lnSpc>
              <a:spcBef>
                <a:spcPts val="0"/>
              </a:spcBef>
              <a:spcAft>
                <a:spcPts val="0"/>
              </a:spcAft>
              <a:buNone/>
              <a:defRPr lang="fr-FR" sz="1050" b="0" kern="1200" dirty="0">
                <a:solidFill>
                  <a:schemeClr val="tx1"/>
                </a:solidFill>
                <a:latin typeface="+mn-lt"/>
                <a:ea typeface="+mn-ea"/>
                <a:cs typeface="+mn-cs"/>
              </a:defRPr>
            </a:lvl6pPr>
          </a:lstStyle>
          <a:p>
            <a:pPr lvl="0"/>
            <a:r>
              <a:rPr lang="en-US" err="1"/>
              <a:t>Niveau</a:t>
            </a:r>
            <a:r>
              <a:rPr lang="en-US"/>
              <a:t> 1</a:t>
            </a:r>
          </a:p>
          <a:p>
            <a:pPr lvl="1"/>
            <a:r>
              <a:rPr lang="en-US" err="1"/>
              <a:t>Niveau</a:t>
            </a:r>
            <a:r>
              <a:rPr lang="en-US"/>
              <a:t> 2</a:t>
            </a:r>
          </a:p>
          <a:p>
            <a:pPr lvl="2"/>
            <a:r>
              <a:rPr lang="en-US" err="1"/>
              <a:t>Niveau</a:t>
            </a:r>
            <a:r>
              <a:rPr lang="en-US"/>
              <a:t> 3</a:t>
            </a:r>
          </a:p>
          <a:p>
            <a:pPr lvl="3"/>
            <a:r>
              <a:rPr lang="en-US" err="1"/>
              <a:t>Niveau</a:t>
            </a:r>
            <a:r>
              <a:rPr lang="en-US"/>
              <a:t> 4</a:t>
            </a:r>
          </a:p>
          <a:p>
            <a:pPr lvl="4"/>
            <a:r>
              <a:rPr lang="en-US" err="1"/>
              <a:t>Niveau</a:t>
            </a:r>
            <a:r>
              <a:rPr lang="en-US"/>
              <a:t> 5</a:t>
            </a:r>
          </a:p>
          <a:p>
            <a:pPr lvl="5"/>
            <a:r>
              <a:rPr lang="en-US"/>
              <a:t>Text </a:t>
            </a:r>
          </a:p>
          <a:p>
            <a:pPr lvl="2"/>
            <a:endParaRPr lang="fr-FR"/>
          </a:p>
        </p:txBody>
      </p:sp>
    </p:spTree>
    <p:extLst>
      <p:ext uri="{BB962C8B-B14F-4D97-AF65-F5344CB8AC3E}">
        <p14:creationId xmlns:p14="http://schemas.microsoft.com/office/powerpoint/2010/main" val="198819104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D1C63E-4CC1-4896-85A3-601731E8D946}"/>
              </a:ext>
            </a:extLst>
          </p:cNvPr>
          <p:cNvGraphicFramePr>
            <a:graphicFrameLocks noChangeAspect="1"/>
          </p:cNvGraphicFramePr>
          <p:nvPr userDrawn="1">
            <p:custDataLst>
              <p:tags r:id="rId1"/>
            </p:custDataLst>
            <p:extLst>
              <p:ext uri="{D42A27DB-BD31-4B8C-83A1-F6EECF244321}">
                <p14:modId xmlns:p14="http://schemas.microsoft.com/office/powerpoint/2010/main" val="3583385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8" name="Object 7" hidden="1">
                        <a:extLst>
                          <a:ext uri="{FF2B5EF4-FFF2-40B4-BE49-F238E27FC236}">
                            <a16:creationId xmlns:a16="http://schemas.microsoft.com/office/drawing/2014/main" id="{A3D1C63E-4CC1-4896-85A3-601731E8D94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66750" y="350839"/>
            <a:ext cx="7810500" cy="442912"/>
          </a:xfrm>
          <a:prstGeom prst="rect">
            <a:avLst/>
          </a:prstGeom>
        </p:spPr>
        <p:txBody>
          <a:bodyPr vert="horz"/>
          <a:lstStyle>
            <a:lvl1pPr rtl="0">
              <a:defRPr sz="1600" cap="none" baseline="0"/>
            </a:lvl1pPr>
          </a:lstStyle>
          <a:p>
            <a:r>
              <a:rPr lang="fr-FR"/>
              <a:t>Modifiez le style du titre</a:t>
            </a:r>
          </a:p>
        </p:txBody>
      </p:sp>
      <p:sp>
        <p:nvSpPr>
          <p:cNvPr id="16" name="Text Placeholder 15">
            <a:extLst>
              <a:ext uri="{FF2B5EF4-FFF2-40B4-BE49-F238E27FC236}">
                <a16:creationId xmlns:a16="http://schemas.microsoft.com/office/drawing/2014/main" id="{82158D4C-2A06-4931-B567-7A0CA934D6BB}"/>
              </a:ext>
            </a:extLst>
          </p:cNvPr>
          <p:cNvSpPr>
            <a:spLocks noGrp="1"/>
          </p:cNvSpPr>
          <p:nvPr>
            <p:ph type="body" sz="quarter" idx="12" hasCustomPrompt="1"/>
          </p:nvPr>
        </p:nvSpPr>
        <p:spPr>
          <a:xfrm>
            <a:off x="0" y="178594"/>
            <a:ext cx="509588" cy="702469"/>
          </a:xfrm>
          <a:prstGeom prst="rect">
            <a:avLst/>
          </a:prstGeom>
        </p:spPr>
        <p:txBody>
          <a:bodyPr anchor="ctr"/>
          <a:lstStyle>
            <a:lvl1pPr algn="ctr">
              <a:defRPr>
                <a:solidFill>
                  <a:srgbClr val="FFFFFF"/>
                </a:solidFill>
              </a:defRPr>
            </a:lvl1pPr>
          </a:lstStyle>
          <a:p>
            <a:pPr lvl="0"/>
            <a:r>
              <a:rPr lang="en-US"/>
              <a:t>01</a:t>
            </a:r>
            <a:endParaRPr lang="fr-FR"/>
          </a:p>
        </p:txBody>
      </p:sp>
    </p:spTree>
    <p:extLst>
      <p:ext uri="{BB962C8B-B14F-4D97-AF65-F5344CB8AC3E}">
        <p14:creationId xmlns:p14="http://schemas.microsoft.com/office/powerpoint/2010/main" val="112346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1FBF2F-D401-4991-BAAA-BE0A79365A16}"/>
              </a:ext>
            </a:extLst>
          </p:cNvPr>
          <p:cNvGraphicFramePr>
            <a:graphicFrameLocks noChangeAspect="1"/>
          </p:cNvGraphicFramePr>
          <p:nvPr userDrawn="1">
            <p:custDataLst>
              <p:tags r:id="rId1"/>
            </p:custDataLst>
            <p:extLst>
              <p:ext uri="{D42A27DB-BD31-4B8C-83A1-F6EECF244321}">
                <p14:modId xmlns:p14="http://schemas.microsoft.com/office/powerpoint/2010/main" val="1895821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DC1FBF2F-D401-4991-BAAA-BE0A79365A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B08FA3CD-6B4F-4DF5-96DC-6298D44BB7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382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100897C-73EB-40AC-A693-D565E0B7C92B}"/>
              </a:ext>
            </a:extLst>
          </p:cNvPr>
          <p:cNvGraphicFramePr>
            <a:graphicFrameLocks noChangeAspect="1"/>
          </p:cNvGraphicFramePr>
          <p:nvPr userDrawn="1">
            <p:custDataLst>
              <p:tags r:id="rId14"/>
            </p:custDataLst>
            <p:extLst>
              <p:ext uri="{D42A27DB-BD31-4B8C-83A1-F6EECF244321}">
                <p14:modId xmlns:p14="http://schemas.microsoft.com/office/powerpoint/2010/main" val="104318953"/>
              </p:ext>
            </p:extLst>
          </p:nvPr>
        </p:nvGraphicFramePr>
        <p:xfrm>
          <a:off x="1117" y="1117"/>
          <a:ext cx="1117" cy="1117"/>
        </p:xfrm>
        <a:graphic>
          <a:graphicData uri="http://schemas.openxmlformats.org/presentationml/2006/ole">
            <mc:AlternateContent xmlns:mc="http://schemas.openxmlformats.org/markup-compatibility/2006">
              <mc:Choice xmlns:v="urn:schemas-microsoft-com:vml" Requires="v">
                <p:oleObj name="think-cell Slide" r:id="rId15" imgW="470" imgH="469" progId="TCLayout.ActiveDocument.1">
                  <p:embed/>
                </p:oleObj>
              </mc:Choice>
              <mc:Fallback>
                <p:oleObj name="think-cell Slide" r:id="rId15" imgW="470" imgH="469" progId="TCLayout.ActiveDocument.1">
                  <p:embed/>
                  <p:pic>
                    <p:nvPicPr>
                      <p:cNvPr id="8" name="Object 7" hidden="1">
                        <a:extLst>
                          <a:ext uri="{FF2B5EF4-FFF2-40B4-BE49-F238E27FC236}">
                            <a16:creationId xmlns:a16="http://schemas.microsoft.com/office/drawing/2014/main" id="{8100897C-73EB-40AC-A693-D565E0B7C92B}"/>
                          </a:ext>
                        </a:extLst>
                      </p:cNvPr>
                      <p:cNvPicPr/>
                      <p:nvPr/>
                    </p:nvPicPr>
                    <p:blipFill>
                      <a:blip r:embed="rId16"/>
                      <a:stretch>
                        <a:fillRect/>
                      </a:stretch>
                    </p:blipFill>
                    <p:spPr>
                      <a:xfrm>
                        <a:off x="1117" y="1117"/>
                        <a:ext cx="1117" cy="1117"/>
                      </a:xfrm>
                      <a:prstGeom prst="rect">
                        <a:avLst/>
                      </a:prstGeom>
                    </p:spPr>
                  </p:pic>
                </p:oleObj>
              </mc:Fallback>
            </mc:AlternateContent>
          </a:graphicData>
        </a:graphic>
      </p:graphicFrame>
      <p:pic>
        <p:nvPicPr>
          <p:cNvPr id="12" name="Picture 11" descr="Graphical user interface, website&#10;&#10;Description automatically generated">
            <a:extLst>
              <a:ext uri="{FF2B5EF4-FFF2-40B4-BE49-F238E27FC236}">
                <a16:creationId xmlns:a16="http://schemas.microsoft.com/office/drawing/2014/main" id="{608495ED-D3F5-499A-95ED-1AD3A8CFD266}"/>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92952" r="77035"/>
          <a:stretch/>
        </p:blipFill>
        <p:spPr>
          <a:xfrm>
            <a:off x="0" y="6374606"/>
            <a:ext cx="2099934" cy="483393"/>
          </a:xfrm>
          <a:prstGeom prst="rect">
            <a:avLst/>
          </a:prstGeom>
        </p:spPr>
      </p:pic>
      <p:sp>
        <p:nvSpPr>
          <p:cNvPr id="29" name="Freeform: Shape 28">
            <a:extLst>
              <a:ext uri="{FF2B5EF4-FFF2-40B4-BE49-F238E27FC236}">
                <a16:creationId xmlns:a16="http://schemas.microsoft.com/office/drawing/2014/main" id="{53E20DDE-5A4C-4B9D-98FA-9746DABDCABD}"/>
              </a:ext>
            </a:extLst>
          </p:cNvPr>
          <p:cNvSpPr/>
          <p:nvPr/>
        </p:nvSpPr>
        <p:spPr>
          <a:xfrm>
            <a:off x="178593" y="178593"/>
            <a:ext cx="8786812" cy="6167377"/>
          </a:xfrm>
          <a:custGeom>
            <a:avLst/>
            <a:gdLst>
              <a:gd name="connsiteX0" fmla="*/ 0 w 8786812"/>
              <a:gd name="connsiteY0" fmla="*/ 0 h 6167377"/>
              <a:gd name="connsiteX1" fmla="*/ 0 w 8786812"/>
              <a:gd name="connsiteY1" fmla="*/ 0 h 6167377"/>
              <a:gd name="connsiteX2" fmla="*/ 8429625 w 8786812"/>
              <a:gd name="connsiteY2" fmla="*/ 0 h 6167377"/>
              <a:gd name="connsiteX3" fmla="*/ 8786812 w 8786812"/>
              <a:gd name="connsiteY3" fmla="*/ 357188 h 6167377"/>
              <a:gd name="connsiteX4" fmla="*/ 8786812 w 8786812"/>
              <a:gd name="connsiteY4" fmla="*/ 6167378 h 6167377"/>
              <a:gd name="connsiteX5" fmla="*/ 359241 w 8786812"/>
              <a:gd name="connsiteY5" fmla="*/ 6167378 h 6167377"/>
              <a:gd name="connsiteX6" fmla="*/ 357098 w 8786812"/>
              <a:gd name="connsiteY6" fmla="*/ 6167378 h 6167377"/>
              <a:gd name="connsiteX7" fmla="*/ 0 w 8786812"/>
              <a:gd name="connsiteY7" fmla="*/ 5810190 h 6167377"/>
              <a:gd name="connsiteX8" fmla="*/ 0 w 8786812"/>
              <a:gd name="connsiteY8" fmla="*/ 0 h 6167377"/>
              <a:gd name="connsiteX9" fmla="*/ 0 w 8786812"/>
              <a:gd name="connsiteY9" fmla="*/ 0 h 6167377"/>
              <a:gd name="connsiteX10" fmla="*/ 0 w 8786812"/>
              <a:gd name="connsiteY10" fmla="*/ 0 h 6167377"/>
              <a:gd name="connsiteX11" fmla="*/ 0 w 8786812"/>
              <a:gd name="connsiteY11" fmla="*/ 5810190 h 6167377"/>
              <a:gd name="connsiteX12" fmla="*/ 357098 w 8786812"/>
              <a:gd name="connsiteY12" fmla="*/ 6167378 h 6167377"/>
              <a:gd name="connsiteX13" fmla="*/ 359241 w 8786812"/>
              <a:gd name="connsiteY13" fmla="*/ 6167378 h 6167377"/>
              <a:gd name="connsiteX14" fmla="*/ 8786812 w 8786812"/>
              <a:gd name="connsiteY14" fmla="*/ 6167378 h 6167377"/>
              <a:gd name="connsiteX15" fmla="*/ 8786812 w 8786812"/>
              <a:gd name="connsiteY15" fmla="*/ 357188 h 6167377"/>
              <a:gd name="connsiteX16" fmla="*/ 8429625 w 8786812"/>
              <a:gd name="connsiteY16" fmla="*/ 0 h 6167377"/>
              <a:gd name="connsiteX17" fmla="*/ 0 w 8786812"/>
              <a:gd name="connsiteY17" fmla="*/ 0 h 6167377"/>
              <a:gd name="connsiteX18" fmla="*/ 0 w 8786812"/>
              <a:gd name="connsiteY18" fmla="*/ 0 h 616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86812" h="6167377">
                <a:moveTo>
                  <a:pt x="0" y="0"/>
                </a:moveTo>
                <a:lnTo>
                  <a:pt x="0" y="0"/>
                </a:lnTo>
                <a:lnTo>
                  <a:pt x="8429625" y="0"/>
                </a:lnTo>
                <a:cubicBezTo>
                  <a:pt x="8626882" y="0"/>
                  <a:pt x="8786812" y="159931"/>
                  <a:pt x="8786812" y="357188"/>
                </a:cubicBezTo>
                <a:lnTo>
                  <a:pt x="8786812" y="6167378"/>
                </a:lnTo>
                <a:lnTo>
                  <a:pt x="359241" y="6167378"/>
                </a:lnTo>
                <a:cubicBezTo>
                  <a:pt x="358527" y="6167378"/>
                  <a:pt x="357813" y="6167378"/>
                  <a:pt x="357098" y="6167378"/>
                </a:cubicBezTo>
                <a:cubicBezTo>
                  <a:pt x="160020" y="6167378"/>
                  <a:pt x="0" y="6007537"/>
                  <a:pt x="0" y="5810190"/>
                </a:cubicBezTo>
                <a:lnTo>
                  <a:pt x="0" y="0"/>
                </a:lnTo>
                <a:lnTo>
                  <a:pt x="0" y="0"/>
                </a:lnTo>
                <a:lnTo>
                  <a:pt x="0" y="0"/>
                </a:lnTo>
                <a:lnTo>
                  <a:pt x="0" y="5810190"/>
                </a:lnTo>
                <a:cubicBezTo>
                  <a:pt x="0" y="6007537"/>
                  <a:pt x="160020" y="6167378"/>
                  <a:pt x="357098" y="6167378"/>
                </a:cubicBezTo>
                <a:cubicBezTo>
                  <a:pt x="357813" y="6167378"/>
                  <a:pt x="358527" y="6167378"/>
                  <a:pt x="359241" y="6167378"/>
                </a:cubicBezTo>
                <a:lnTo>
                  <a:pt x="8786812" y="6167378"/>
                </a:lnTo>
                <a:lnTo>
                  <a:pt x="8786812" y="357188"/>
                </a:lnTo>
                <a:cubicBezTo>
                  <a:pt x="8786812" y="159931"/>
                  <a:pt x="8626882" y="0"/>
                  <a:pt x="8429625" y="0"/>
                </a:cubicBezTo>
                <a:lnTo>
                  <a:pt x="0" y="0"/>
                </a:lnTo>
                <a:lnTo>
                  <a:pt x="0" y="0"/>
                </a:lnTo>
                <a:close/>
              </a:path>
            </a:pathLst>
          </a:custGeom>
          <a:solidFill>
            <a:srgbClr val="F36F44"/>
          </a:solidFill>
          <a:ln w="8930" cap="flat">
            <a:noFill/>
            <a:prstDash val="solid"/>
            <a:miter/>
          </a:ln>
        </p:spPr>
        <p:txBody>
          <a:bodyPr rtlCol="0" anchor="ctr"/>
          <a:lstStyle/>
          <a:p>
            <a:endParaRPr lang="fr-FR"/>
          </a:p>
        </p:txBody>
      </p:sp>
      <p:sp>
        <p:nvSpPr>
          <p:cNvPr id="34" name="Graphic 32">
            <a:extLst>
              <a:ext uri="{FF2B5EF4-FFF2-40B4-BE49-F238E27FC236}">
                <a16:creationId xmlns:a16="http://schemas.microsoft.com/office/drawing/2014/main" id="{A1BAB0C6-A777-4DFB-AD7F-DC93D241C5E8}"/>
              </a:ext>
            </a:extLst>
          </p:cNvPr>
          <p:cNvSpPr/>
          <p:nvPr/>
        </p:nvSpPr>
        <p:spPr>
          <a:xfrm>
            <a:off x="187218" y="178593"/>
            <a:ext cx="8778187" cy="6161324"/>
          </a:xfrm>
          <a:custGeom>
            <a:avLst/>
            <a:gdLst>
              <a:gd name="connsiteX0" fmla="*/ 9134717 w 9134716"/>
              <a:gd name="connsiteY0" fmla="*/ 6411569 h 6411568"/>
              <a:gd name="connsiteX1" fmla="*/ 348772 w 9134716"/>
              <a:gd name="connsiteY1" fmla="*/ 6411569 h 6411568"/>
              <a:gd name="connsiteX2" fmla="*/ 0 w 9134716"/>
              <a:gd name="connsiteY2" fmla="*/ 6062798 h 6411568"/>
              <a:gd name="connsiteX3" fmla="*/ 0 w 9134716"/>
              <a:gd name="connsiteY3" fmla="*/ 0 h 6411568"/>
              <a:gd name="connsiteX4" fmla="*/ 8767193 w 9134716"/>
              <a:gd name="connsiteY4" fmla="*/ 0 h 6411568"/>
              <a:gd name="connsiteX5" fmla="*/ 9134717 w 9134716"/>
              <a:gd name="connsiteY5" fmla="*/ 367524 h 6411568"/>
              <a:gd name="connsiteX6" fmla="*/ 9134717 w 9134716"/>
              <a:gd name="connsiteY6" fmla="*/ 6411569 h 641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4716" h="6411568">
                <a:moveTo>
                  <a:pt x="9134717" y="6411569"/>
                </a:moveTo>
                <a:lnTo>
                  <a:pt x="348772" y="6411569"/>
                </a:lnTo>
                <a:cubicBezTo>
                  <a:pt x="156144" y="6411569"/>
                  <a:pt x="0" y="6255425"/>
                  <a:pt x="0" y="6062798"/>
                </a:cubicBezTo>
                <a:lnTo>
                  <a:pt x="0" y="0"/>
                </a:lnTo>
                <a:lnTo>
                  <a:pt x="8767193" y="0"/>
                </a:lnTo>
                <a:cubicBezTo>
                  <a:pt x="8970125" y="0"/>
                  <a:pt x="9134717" y="164499"/>
                  <a:pt x="9134717" y="367524"/>
                </a:cubicBezTo>
                <a:lnTo>
                  <a:pt x="9134717" y="6411569"/>
                </a:lnTo>
                <a:close/>
              </a:path>
            </a:pathLst>
          </a:custGeom>
          <a:noFill/>
          <a:ln w="3175" cap="flat">
            <a:gradFill flip="none" rotWithShape="1">
              <a:gsLst>
                <a:gs pos="0">
                  <a:schemeClr val="accent5">
                    <a:alpha val="30000"/>
                  </a:schemeClr>
                </a:gs>
                <a:gs pos="23000">
                  <a:schemeClr val="accent1">
                    <a:alpha val="30000"/>
                  </a:schemeClr>
                </a:gs>
              </a:gsLst>
              <a:lin ang="0" scaled="1"/>
              <a:tileRect/>
            </a:gradFill>
            <a:prstDash val="solid"/>
            <a:miter/>
          </a:ln>
        </p:spPr>
        <p:txBody>
          <a:bodyPr rtlCol="0" anchor="ctr"/>
          <a:lstStyle/>
          <a:p>
            <a:endParaRPr lang="fr-FR"/>
          </a:p>
        </p:txBody>
      </p:sp>
      <p:sp>
        <p:nvSpPr>
          <p:cNvPr id="32" name="Freeform: Shape 31">
            <a:extLst>
              <a:ext uri="{FF2B5EF4-FFF2-40B4-BE49-F238E27FC236}">
                <a16:creationId xmlns:a16="http://schemas.microsoft.com/office/drawing/2014/main" id="{2502D4B1-563A-440D-BF93-DA938DC79F48}"/>
              </a:ext>
            </a:extLst>
          </p:cNvPr>
          <p:cNvSpPr/>
          <p:nvPr/>
        </p:nvSpPr>
        <p:spPr>
          <a:xfrm>
            <a:off x="8455163" y="6077723"/>
            <a:ext cx="688836" cy="780276"/>
          </a:xfrm>
          <a:custGeom>
            <a:avLst/>
            <a:gdLst>
              <a:gd name="connsiteX0" fmla="*/ 688836 w 688836"/>
              <a:gd name="connsiteY0" fmla="*/ 0 h 780276"/>
              <a:gd name="connsiteX1" fmla="*/ 161628 w 688836"/>
              <a:gd name="connsiteY1" fmla="*/ 265033 h 780276"/>
              <a:gd name="connsiteX2" fmla="*/ 0 w 688836"/>
              <a:gd name="connsiteY2" fmla="*/ 537567 h 780276"/>
              <a:gd name="connsiteX3" fmla="*/ 0 w 688836"/>
              <a:gd name="connsiteY3" fmla="*/ 780276 h 780276"/>
              <a:gd name="connsiteX4" fmla="*/ 688836 w 688836"/>
              <a:gd name="connsiteY4" fmla="*/ 780276 h 780276"/>
              <a:gd name="connsiteX5" fmla="*/ 688836 w 688836"/>
              <a:gd name="connsiteY5" fmla="*/ 0 h 7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836" h="780276">
                <a:moveTo>
                  <a:pt x="688836" y="0"/>
                </a:moveTo>
                <a:lnTo>
                  <a:pt x="161628" y="265033"/>
                </a:lnTo>
                <a:cubicBezTo>
                  <a:pt x="0" y="375940"/>
                  <a:pt x="0" y="537567"/>
                  <a:pt x="0" y="537567"/>
                </a:cubicBezTo>
                <a:lnTo>
                  <a:pt x="0" y="780276"/>
                </a:lnTo>
                <a:lnTo>
                  <a:pt x="688836" y="780276"/>
                </a:lnTo>
                <a:lnTo>
                  <a:pt x="688836" y="0"/>
                </a:lnTo>
                <a:close/>
              </a:path>
            </a:pathLst>
          </a:custGeom>
          <a:solidFill>
            <a:srgbClr val="00B6D8"/>
          </a:solidFill>
          <a:ln w="8930" cap="flat">
            <a:noFill/>
            <a:prstDash val="solid"/>
            <a:miter/>
          </a:ln>
        </p:spPr>
        <p:txBody>
          <a:bodyPr rtlCol="0" anchor="ctr"/>
          <a:lstStyle/>
          <a:p>
            <a:endParaRPr lang="fr-FR"/>
          </a:p>
        </p:txBody>
      </p:sp>
      <p:sp>
        <p:nvSpPr>
          <p:cNvPr id="30" name="Freeform: Shape 29">
            <a:extLst>
              <a:ext uri="{FF2B5EF4-FFF2-40B4-BE49-F238E27FC236}">
                <a16:creationId xmlns:a16="http://schemas.microsoft.com/office/drawing/2014/main" id="{095AFF21-2487-4097-8E72-33E95ABA7F31}"/>
              </a:ext>
            </a:extLst>
          </p:cNvPr>
          <p:cNvSpPr/>
          <p:nvPr/>
        </p:nvSpPr>
        <p:spPr>
          <a:xfrm>
            <a:off x="483721" y="910917"/>
            <a:ext cx="173593" cy="173950"/>
          </a:xfrm>
          <a:custGeom>
            <a:avLst/>
            <a:gdLst>
              <a:gd name="connsiteX0" fmla="*/ 0 w 173593"/>
              <a:gd name="connsiteY0" fmla="*/ 137874 h 173950"/>
              <a:gd name="connsiteX1" fmla="*/ 0 w 173593"/>
              <a:gd name="connsiteY1" fmla="*/ 0 h 173950"/>
              <a:gd name="connsiteX2" fmla="*/ 137517 w 173593"/>
              <a:gd name="connsiteY2" fmla="*/ 0 h 173950"/>
              <a:gd name="connsiteX3" fmla="*/ 173593 w 173593"/>
              <a:gd name="connsiteY3" fmla="*/ 36076 h 173950"/>
              <a:gd name="connsiteX4" fmla="*/ 173593 w 173593"/>
              <a:gd name="connsiteY4" fmla="*/ 173950 h 173950"/>
              <a:gd name="connsiteX5" fmla="*/ 36076 w 173593"/>
              <a:gd name="connsiteY5" fmla="*/ 173950 h 173950"/>
              <a:gd name="connsiteX6" fmla="*/ 0 w 173593"/>
              <a:gd name="connsiteY6" fmla="*/ 137874 h 17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93" h="173950">
                <a:moveTo>
                  <a:pt x="0" y="137874"/>
                </a:moveTo>
                <a:lnTo>
                  <a:pt x="0" y="0"/>
                </a:lnTo>
                <a:lnTo>
                  <a:pt x="137517" y="0"/>
                </a:lnTo>
                <a:cubicBezTo>
                  <a:pt x="157430" y="0"/>
                  <a:pt x="173593" y="16163"/>
                  <a:pt x="173593" y="36076"/>
                </a:cubicBezTo>
                <a:lnTo>
                  <a:pt x="173593" y="173950"/>
                </a:lnTo>
                <a:lnTo>
                  <a:pt x="36076" y="173950"/>
                </a:lnTo>
                <a:cubicBezTo>
                  <a:pt x="16163" y="173950"/>
                  <a:pt x="0" y="157788"/>
                  <a:pt x="0" y="137874"/>
                </a:cubicBezTo>
              </a:path>
            </a:pathLst>
          </a:custGeom>
          <a:solidFill>
            <a:srgbClr val="AA1D7C"/>
          </a:solidFill>
          <a:ln w="8930" cap="flat">
            <a:noFill/>
            <a:prstDash val="solid"/>
            <a:miter/>
          </a:ln>
        </p:spPr>
        <p:txBody>
          <a:bodyPr rtlCol="0" anchor="ctr"/>
          <a:lstStyle/>
          <a:p>
            <a:endParaRPr lang="fr-FR"/>
          </a:p>
        </p:txBody>
      </p:sp>
      <p:sp>
        <p:nvSpPr>
          <p:cNvPr id="31" name="Freeform: Shape 30">
            <a:extLst>
              <a:ext uri="{FF2B5EF4-FFF2-40B4-BE49-F238E27FC236}">
                <a16:creationId xmlns:a16="http://schemas.microsoft.com/office/drawing/2014/main" id="{3DD3D4C1-39CC-4D68-92EA-F1341DB70094}"/>
              </a:ext>
            </a:extLst>
          </p:cNvPr>
          <p:cNvSpPr/>
          <p:nvPr/>
        </p:nvSpPr>
        <p:spPr>
          <a:xfrm>
            <a:off x="0" y="0"/>
            <a:ext cx="483721" cy="910917"/>
          </a:xfrm>
          <a:custGeom>
            <a:avLst/>
            <a:gdLst>
              <a:gd name="connsiteX0" fmla="*/ 483721 w 483721"/>
              <a:gd name="connsiteY0" fmla="*/ 188952 h 910917"/>
              <a:gd name="connsiteX1" fmla="*/ 294769 w 483721"/>
              <a:gd name="connsiteY1" fmla="*/ 0 h 910917"/>
              <a:gd name="connsiteX2" fmla="*/ 0 w 483721"/>
              <a:gd name="connsiteY2" fmla="*/ 0 h 910917"/>
              <a:gd name="connsiteX3" fmla="*/ 0 w 483721"/>
              <a:gd name="connsiteY3" fmla="*/ 910917 h 910917"/>
              <a:gd name="connsiteX4" fmla="*/ 483721 w 483721"/>
              <a:gd name="connsiteY4" fmla="*/ 910917 h 910917"/>
              <a:gd name="connsiteX5" fmla="*/ 483721 w 483721"/>
              <a:gd name="connsiteY5" fmla="*/ 188952 h 91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721" h="910917">
                <a:moveTo>
                  <a:pt x="483721" y="188952"/>
                </a:moveTo>
                <a:cubicBezTo>
                  <a:pt x="483721" y="84653"/>
                  <a:pt x="399068" y="0"/>
                  <a:pt x="294769" y="0"/>
                </a:cubicBezTo>
                <a:lnTo>
                  <a:pt x="0" y="0"/>
                </a:lnTo>
                <a:lnTo>
                  <a:pt x="0" y="910917"/>
                </a:lnTo>
                <a:lnTo>
                  <a:pt x="483721" y="910917"/>
                </a:lnTo>
                <a:lnTo>
                  <a:pt x="483721" y="188952"/>
                </a:lnTo>
                <a:close/>
              </a:path>
            </a:pathLst>
          </a:custGeom>
          <a:solidFill>
            <a:srgbClr val="AA1D7C"/>
          </a:solidFill>
          <a:ln w="8930" cap="flat">
            <a:noFill/>
            <a:prstDash val="solid"/>
            <a:miter/>
          </a:ln>
        </p:spPr>
        <p:txBody>
          <a:bodyPr rtlCol="0" anchor="ctr"/>
          <a:lstStyle/>
          <a:p>
            <a:endParaRPr lang="fr-FR"/>
          </a:p>
        </p:txBody>
      </p:sp>
      <p:sp>
        <p:nvSpPr>
          <p:cNvPr id="35" name="TextBox 34">
            <a:extLst>
              <a:ext uri="{FF2B5EF4-FFF2-40B4-BE49-F238E27FC236}">
                <a16:creationId xmlns:a16="http://schemas.microsoft.com/office/drawing/2014/main" id="{DB4C438B-7060-4AD6-9A50-DEAAC3A1AFE2}"/>
              </a:ext>
            </a:extLst>
          </p:cNvPr>
          <p:cNvSpPr txBox="1"/>
          <p:nvPr userDrawn="1"/>
        </p:nvSpPr>
        <p:spPr>
          <a:xfrm>
            <a:off x="8762195" y="6532840"/>
            <a:ext cx="165110" cy="161583"/>
          </a:xfrm>
          <a:prstGeom prst="rect">
            <a:avLst/>
          </a:prstGeom>
          <a:noFill/>
        </p:spPr>
        <p:txBody>
          <a:bodyPr wrap="none" lIns="0" tIns="0" rIns="0" bIns="0" rtlCol="0">
            <a:spAutoFit/>
          </a:bodyPr>
          <a:lstStyle/>
          <a:p>
            <a:pPr algn="ctr"/>
            <a:fld id="{126BA5E2-1A48-4BCD-9C3F-237FB996A46D}" type="slidenum">
              <a:rPr lang="fr-FR" sz="1050" b="1" smtClean="0">
                <a:solidFill>
                  <a:srgbClr val="FFFFFF"/>
                </a:solidFill>
              </a:rPr>
              <a:pPr algn="ctr"/>
              <a:t>‹N°›</a:t>
            </a:fld>
            <a:endParaRPr lang="fr-FR" sz="1050" b="1">
              <a:solidFill>
                <a:srgbClr val="FFFFFF"/>
              </a:solidFill>
            </a:endParaRPr>
          </a:p>
        </p:txBody>
      </p:sp>
      <p:sp>
        <p:nvSpPr>
          <p:cNvPr id="11" name="Rectangle 10">
            <a:extLst>
              <a:ext uri="{FF2B5EF4-FFF2-40B4-BE49-F238E27FC236}">
                <a16:creationId xmlns:a16="http://schemas.microsoft.com/office/drawing/2014/main" id="{D381064C-FF7D-654E-A8FC-C6F0A2C16862}"/>
              </a:ext>
            </a:extLst>
          </p:cNvPr>
          <p:cNvSpPr/>
          <p:nvPr userDrawn="1"/>
        </p:nvSpPr>
        <p:spPr>
          <a:xfrm>
            <a:off x="1949302" y="6360407"/>
            <a:ext cx="6429154" cy="492443"/>
          </a:xfrm>
          <a:prstGeom prst="rect">
            <a:avLst/>
          </a:prstGeom>
        </p:spPr>
        <p:txBody>
          <a:bodyPr wrap="square" lIns="0" tIns="0" rIns="0" bIns="0">
            <a:spAutoFit/>
          </a:bodyPr>
          <a:lstStyle/>
          <a:p>
            <a:pPr marL="0" marR="0" lvl="0" indent="0" algn="ctr" defTabSz="321503" rtl="0" eaLnBrk="1" fontAlgn="auto" latinLnBrk="0" hangingPunct="1">
              <a:lnSpc>
                <a:spcPct val="100000"/>
              </a:lnSpc>
              <a:spcBef>
                <a:spcPts val="0"/>
              </a:spcBef>
              <a:spcAft>
                <a:spcPts val="0"/>
              </a:spcAft>
              <a:buClrTx/>
              <a:buSzTx/>
              <a:buFontTx/>
              <a:buNone/>
              <a:tabLst/>
              <a:defRPr/>
            </a:pPr>
            <a:r>
              <a:rPr lang="fr-FR" sz="750" dirty="0"/>
              <a:t>Enquête BIPE BDO Advisory sur l’évolution du besoin en compétences des entreprises industrielles dans la filière aéronautique et spatiale en Occitanie </a:t>
            </a:r>
            <a:r>
              <a:rPr lang="fr-FR" sz="750" kern="1200" dirty="0">
                <a:solidFill>
                  <a:schemeClr val="tx1"/>
                </a:solidFill>
                <a:latin typeface="+mn-lt"/>
                <a:ea typeface="+mn-ea"/>
                <a:cs typeface="+mn-cs"/>
              </a:rPr>
              <a:t>  Date : 30/12/2020</a:t>
            </a:r>
          </a:p>
          <a:p>
            <a:pPr marL="0" marR="0" lvl="0" indent="0" algn="ctr" defTabSz="321503" rtl="0" eaLnBrk="1" fontAlgn="auto" latinLnBrk="0" hangingPunct="1">
              <a:lnSpc>
                <a:spcPct val="100000"/>
              </a:lnSpc>
              <a:spcBef>
                <a:spcPts val="0"/>
              </a:spcBef>
              <a:spcAft>
                <a:spcPts val="0"/>
              </a:spcAft>
              <a:buClrTx/>
              <a:buSzTx/>
              <a:buFontTx/>
              <a:buNone/>
              <a:tabLst/>
              <a:defRPr/>
            </a:pPr>
            <a:endParaRPr lang="fr-FR" sz="200" kern="1200" dirty="0">
              <a:solidFill>
                <a:schemeClr val="tx1"/>
              </a:solidFill>
              <a:latin typeface="+mn-lt"/>
              <a:ea typeface="+mn-ea"/>
              <a:cs typeface="+mn-cs"/>
            </a:endParaRPr>
          </a:p>
          <a:p>
            <a:pPr marL="0" marR="0" lvl="0" indent="0" algn="ctr" defTabSz="321503" rtl="0" eaLnBrk="1" fontAlgn="auto" latinLnBrk="0" hangingPunct="1">
              <a:lnSpc>
                <a:spcPct val="100000"/>
              </a:lnSpc>
              <a:spcBef>
                <a:spcPts val="0"/>
              </a:spcBef>
              <a:spcAft>
                <a:spcPts val="0"/>
              </a:spcAft>
              <a:buClrTx/>
              <a:buSzTx/>
              <a:buFontTx/>
              <a:buNone/>
              <a:tabLst/>
              <a:defRPr/>
            </a:pPr>
            <a:r>
              <a:rPr lang="fr-FR" sz="750" dirty="0">
                <a:latin typeface="+mn-lt"/>
              </a:rPr>
              <a:t>© Tous droits réservés. Utilisation des données en libre accès sous réserve de citer la source </a:t>
            </a:r>
          </a:p>
          <a:p>
            <a:pPr marL="0" marR="0" lvl="0" indent="0" algn="ctr" defTabSz="321503" rtl="0" eaLnBrk="1" fontAlgn="auto" latinLnBrk="0" hangingPunct="1">
              <a:lnSpc>
                <a:spcPct val="100000"/>
              </a:lnSpc>
              <a:spcBef>
                <a:spcPts val="0"/>
              </a:spcBef>
              <a:spcAft>
                <a:spcPts val="0"/>
              </a:spcAft>
              <a:buClrTx/>
              <a:buSzTx/>
              <a:buFontTx/>
              <a:buNone/>
              <a:tabLst/>
              <a:defRPr/>
            </a:pPr>
            <a:r>
              <a:rPr lang="fr-FR" sz="750" dirty="0">
                <a:latin typeface="+mn-lt"/>
              </a:rPr>
              <a:t>« OPCO2i / Observatoire de la Métallurgie » pour toute diffusion.,</a:t>
            </a:r>
          </a:p>
        </p:txBody>
      </p:sp>
    </p:spTree>
    <p:extLst>
      <p:ext uri="{BB962C8B-B14F-4D97-AF65-F5344CB8AC3E}">
        <p14:creationId xmlns:p14="http://schemas.microsoft.com/office/powerpoint/2010/main" val="402019380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1300277" rtl="0" eaLnBrk="1" latinLnBrk="0" hangingPunct="1">
        <a:lnSpc>
          <a:spcPct val="90000"/>
        </a:lnSpc>
        <a:spcBef>
          <a:spcPct val="0"/>
        </a:spcBef>
        <a:buNone/>
        <a:defRPr sz="1400" b="1" kern="1200" cap="all" baseline="0">
          <a:solidFill>
            <a:schemeClr val="tx1"/>
          </a:solidFill>
          <a:latin typeface="+mj-lt"/>
          <a:ea typeface="+mj-ea"/>
          <a:cs typeface="+mj-cs"/>
        </a:defRPr>
      </a:lvl1pPr>
    </p:titleStyle>
    <p:bodyStyle>
      <a:lvl1pPr marL="0" indent="0" algn="l" defTabSz="1300277" rtl="0" eaLnBrk="1" latinLnBrk="0" hangingPunct="1">
        <a:lnSpc>
          <a:spcPct val="100000"/>
        </a:lnSpc>
        <a:spcBef>
          <a:spcPts val="0"/>
        </a:spcBef>
        <a:spcAft>
          <a:spcPts val="300"/>
        </a:spcAft>
        <a:buFont typeface="Arial" panose="020B0604020202020204" pitchFamily="34" charset="0"/>
        <a:buNone/>
        <a:defRPr sz="1400" b="1" kern="1200" cap="all" baseline="0">
          <a:solidFill>
            <a:schemeClr val="accent1"/>
          </a:solidFill>
          <a:latin typeface="+mn-lt"/>
          <a:ea typeface="+mn-ea"/>
          <a:cs typeface="+mn-cs"/>
        </a:defRPr>
      </a:lvl1pPr>
      <a:lvl2pPr marL="160338" indent="0" algn="l" defTabSz="1300277" rtl="0" eaLnBrk="1" latinLnBrk="0" hangingPunct="1">
        <a:lnSpc>
          <a:spcPct val="100000"/>
        </a:lnSpc>
        <a:spcBef>
          <a:spcPts val="0"/>
        </a:spcBef>
        <a:spcAft>
          <a:spcPts val="300"/>
        </a:spcAft>
        <a:buFont typeface="Arial" panose="020B0604020202020204" pitchFamily="34" charset="0"/>
        <a:buNone/>
        <a:defRPr sz="1400" b="1" kern="1200">
          <a:solidFill>
            <a:schemeClr val="tx1"/>
          </a:solidFill>
          <a:latin typeface="+mn-lt"/>
          <a:ea typeface="+mn-ea"/>
          <a:cs typeface="+mn-cs"/>
        </a:defRPr>
      </a:lvl2pPr>
      <a:lvl3pPr marL="185738" indent="-185738" algn="l" defTabSz="1300277" rtl="0" eaLnBrk="1" latinLnBrk="0" hangingPunct="1">
        <a:lnSpc>
          <a:spcPct val="100000"/>
        </a:lnSpc>
        <a:spcBef>
          <a:spcPts val="0"/>
        </a:spcBef>
        <a:spcAft>
          <a:spcPts val="300"/>
        </a:spcAft>
        <a:buClr>
          <a:schemeClr val="accent2"/>
        </a:buClr>
        <a:buFont typeface="Century Gothic" panose="020B0502020202020204" pitchFamily="34" charset="0"/>
        <a:buChar char="►"/>
        <a:defRPr sz="1400" b="1" kern="1200">
          <a:solidFill>
            <a:schemeClr val="accent2"/>
          </a:solidFill>
          <a:latin typeface="+mn-lt"/>
          <a:ea typeface="+mn-ea"/>
          <a:cs typeface="+mn-cs"/>
        </a:defRPr>
      </a:lvl3pPr>
      <a:lvl4pPr marL="0" indent="0" algn="l" defTabSz="1300277" rtl="0" eaLnBrk="1" latinLnBrk="0" hangingPunct="1">
        <a:lnSpc>
          <a:spcPct val="100000"/>
        </a:lnSpc>
        <a:spcBef>
          <a:spcPts val="0"/>
        </a:spcBef>
        <a:spcAft>
          <a:spcPts val="300"/>
        </a:spcAft>
        <a:buFont typeface="Arial" panose="020B0604020202020204" pitchFamily="34" charset="0"/>
        <a:buNone/>
        <a:defRPr sz="1400" kern="1200">
          <a:solidFill>
            <a:schemeClr val="tx1"/>
          </a:solidFill>
          <a:latin typeface="+mn-lt"/>
          <a:ea typeface="+mn-ea"/>
          <a:cs typeface="+mn-cs"/>
        </a:defRPr>
      </a:lvl4pPr>
      <a:lvl5pPr marL="184150" indent="-184150" algn="l" defTabSz="1300277" rtl="0" eaLnBrk="1" latinLnBrk="0" hangingPunct="1">
        <a:lnSpc>
          <a:spcPct val="100000"/>
        </a:lnSpc>
        <a:spcBef>
          <a:spcPts val="0"/>
        </a:spcBef>
        <a:spcAft>
          <a:spcPts val="300"/>
        </a:spcAft>
        <a:buClr>
          <a:schemeClr val="accent3"/>
        </a:buClr>
        <a:buFont typeface="Arial" panose="020B0604020202020204" pitchFamily="34" charset="0"/>
        <a:buChar char="–"/>
        <a:defRPr sz="1400" b="1" kern="1200">
          <a:solidFill>
            <a:schemeClr val="accent3"/>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chart" Target="../charts/chart6.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chart" Target="../charts/chart7.xml"/><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18" Type="http://schemas.openxmlformats.org/officeDocument/2006/relationships/image" Target="../media/image66.pn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image" Target="../media/image50.png"/><Relationship Id="rId16"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5" Type="http://schemas.openxmlformats.org/officeDocument/2006/relationships/image" Target="../media/image63.svg"/><Relationship Id="rId10" Type="http://schemas.openxmlformats.org/officeDocument/2006/relationships/image" Target="../media/image58.png"/><Relationship Id="rId19" Type="http://schemas.openxmlformats.org/officeDocument/2006/relationships/image" Target="../media/image67.svg"/><Relationship Id="rId4" Type="http://schemas.openxmlformats.org/officeDocument/2006/relationships/image" Target="../media/image52.png"/><Relationship Id="rId9" Type="http://schemas.openxmlformats.org/officeDocument/2006/relationships/image" Target="../media/image57.svg"/><Relationship Id="rId1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chart" Target="../charts/chart9.xm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76.svg"/><Relationship Id="rId7" Type="http://schemas.openxmlformats.org/officeDocument/2006/relationships/image" Target="../media/image33.svg"/><Relationship Id="rId2"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sv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image" Target="../media/image87.svg"/><Relationship Id="rId2"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s>
</file>

<file path=ppt/slides/_rels/slide21.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 Id="rId5" Type="http://schemas.openxmlformats.org/officeDocument/2006/relationships/image" Target="../media/image93.svg"/><Relationship Id="rId4" Type="http://schemas.openxmlformats.org/officeDocument/2006/relationships/image" Target="../media/image92.png"/></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76.sv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31.sv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82.png"/><Relationship Id="rId1" Type="http://schemas.openxmlformats.org/officeDocument/2006/relationships/slideLayout" Target="../slideLayouts/slideLayout4.xml"/><Relationship Id="rId5" Type="http://schemas.openxmlformats.org/officeDocument/2006/relationships/image" Target="../media/image96.png"/><Relationship Id="rId4" Type="http://schemas.openxmlformats.org/officeDocument/2006/relationships/image" Target="../media/image95.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6.svg"/><Relationship Id="rId3" Type="http://schemas.openxmlformats.org/officeDocument/2006/relationships/chart" Target="../charts/chart18.xml"/><Relationship Id="rId7" Type="http://schemas.openxmlformats.org/officeDocument/2006/relationships/image" Target="../media/image100.svg"/><Relationship Id="rId12" Type="http://schemas.openxmlformats.org/officeDocument/2006/relationships/image" Target="../media/image75.png"/><Relationship Id="rId2" Type="http://schemas.openxmlformats.org/officeDocument/2006/relationships/chart" Target="../charts/chart17.xml"/><Relationship Id="rId1" Type="http://schemas.openxmlformats.org/officeDocument/2006/relationships/slideLayout" Target="../slideLayouts/slideLayout4.xml"/><Relationship Id="rId6" Type="http://schemas.openxmlformats.org/officeDocument/2006/relationships/image" Target="../media/image99.png"/><Relationship Id="rId11" Type="http://schemas.openxmlformats.org/officeDocument/2006/relationships/image" Target="../media/image31.svg"/><Relationship Id="rId5" Type="http://schemas.openxmlformats.org/officeDocument/2006/relationships/image" Target="../media/image98.svg"/><Relationship Id="rId10" Type="http://schemas.openxmlformats.org/officeDocument/2006/relationships/image" Target="../media/image30.png"/><Relationship Id="rId4" Type="http://schemas.openxmlformats.org/officeDocument/2006/relationships/image" Target="../media/image97.png"/><Relationship Id="rId9" Type="http://schemas.openxmlformats.org/officeDocument/2006/relationships/image" Target="../media/image33.sv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102.svg"/><Relationship Id="rId2" Type="http://schemas.openxmlformats.org/officeDocument/2006/relationships/chart" Target="../charts/chart19.xml"/><Relationship Id="rId1" Type="http://schemas.openxmlformats.org/officeDocument/2006/relationships/slideLayout" Target="../slideLayouts/slideLayout4.xml"/><Relationship Id="rId6" Type="http://schemas.openxmlformats.org/officeDocument/2006/relationships/image" Target="../media/image101.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33.svg"/><Relationship Id="rId2"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4.xml"/><Relationship Id="rId4" Type="http://schemas.openxmlformats.org/officeDocument/2006/relationships/image" Target="../media/image105.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4.xml"/><Relationship Id="rId4" Type="http://schemas.openxmlformats.org/officeDocument/2006/relationships/image" Target="../media/image108.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9.png"/><Relationship Id="rId1" Type="http://schemas.openxmlformats.org/officeDocument/2006/relationships/slideLayout" Target="../slideLayouts/slideLayout4.xml"/><Relationship Id="rId5" Type="http://schemas.openxmlformats.org/officeDocument/2006/relationships/image" Target="../media/image110.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3" Type="http://schemas.openxmlformats.org/officeDocument/2006/relationships/image" Target="../media/image122.png"/><Relationship Id="rId18" Type="http://schemas.openxmlformats.org/officeDocument/2006/relationships/image" Target="../media/image127.png"/><Relationship Id="rId26" Type="http://schemas.openxmlformats.org/officeDocument/2006/relationships/image" Target="../media/image135.png"/><Relationship Id="rId3" Type="http://schemas.openxmlformats.org/officeDocument/2006/relationships/image" Target="../media/image112.png"/><Relationship Id="rId21" Type="http://schemas.openxmlformats.org/officeDocument/2006/relationships/image" Target="../media/image130.png"/><Relationship Id="rId34" Type="http://schemas.openxmlformats.org/officeDocument/2006/relationships/image" Target="../media/image143.png"/><Relationship Id="rId7" Type="http://schemas.openxmlformats.org/officeDocument/2006/relationships/image" Target="../media/image116.png"/><Relationship Id="rId12" Type="http://schemas.openxmlformats.org/officeDocument/2006/relationships/image" Target="../media/image121.png"/><Relationship Id="rId17" Type="http://schemas.openxmlformats.org/officeDocument/2006/relationships/image" Target="../media/image126.png"/><Relationship Id="rId25" Type="http://schemas.openxmlformats.org/officeDocument/2006/relationships/image" Target="../media/image134.png"/><Relationship Id="rId33" Type="http://schemas.openxmlformats.org/officeDocument/2006/relationships/image" Target="../media/image142.png"/><Relationship Id="rId2" Type="http://schemas.openxmlformats.org/officeDocument/2006/relationships/image" Target="../media/image111.png"/><Relationship Id="rId16" Type="http://schemas.openxmlformats.org/officeDocument/2006/relationships/image" Target="../media/image125.png"/><Relationship Id="rId20" Type="http://schemas.openxmlformats.org/officeDocument/2006/relationships/image" Target="../media/image129.png"/><Relationship Id="rId29" Type="http://schemas.openxmlformats.org/officeDocument/2006/relationships/image" Target="../media/image138.png"/><Relationship Id="rId1" Type="http://schemas.openxmlformats.org/officeDocument/2006/relationships/slideLayout" Target="../slideLayouts/slideLayout4.xml"/><Relationship Id="rId6" Type="http://schemas.openxmlformats.org/officeDocument/2006/relationships/image" Target="../media/image115.png"/><Relationship Id="rId11" Type="http://schemas.openxmlformats.org/officeDocument/2006/relationships/image" Target="../media/image120.png"/><Relationship Id="rId24" Type="http://schemas.openxmlformats.org/officeDocument/2006/relationships/image" Target="../media/image133.png"/><Relationship Id="rId32" Type="http://schemas.openxmlformats.org/officeDocument/2006/relationships/image" Target="../media/image141.png"/><Relationship Id="rId5" Type="http://schemas.openxmlformats.org/officeDocument/2006/relationships/image" Target="../media/image114.png"/><Relationship Id="rId15" Type="http://schemas.openxmlformats.org/officeDocument/2006/relationships/image" Target="../media/image124.png"/><Relationship Id="rId23" Type="http://schemas.openxmlformats.org/officeDocument/2006/relationships/image" Target="../media/image132.png"/><Relationship Id="rId28" Type="http://schemas.openxmlformats.org/officeDocument/2006/relationships/image" Target="../media/image137.png"/><Relationship Id="rId10" Type="http://schemas.openxmlformats.org/officeDocument/2006/relationships/image" Target="../media/image119.png"/><Relationship Id="rId19" Type="http://schemas.openxmlformats.org/officeDocument/2006/relationships/image" Target="../media/image128.png"/><Relationship Id="rId31" Type="http://schemas.openxmlformats.org/officeDocument/2006/relationships/image" Target="../media/image140.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 Id="rId22" Type="http://schemas.openxmlformats.org/officeDocument/2006/relationships/image" Target="../media/image131.png"/><Relationship Id="rId27" Type="http://schemas.openxmlformats.org/officeDocument/2006/relationships/image" Target="../media/image136.png"/><Relationship Id="rId30" Type="http://schemas.openxmlformats.org/officeDocument/2006/relationships/image" Target="../media/image139.png"/><Relationship Id="rId35" Type="http://schemas.openxmlformats.org/officeDocument/2006/relationships/image" Target="../media/image144.png"/><Relationship Id="rId8" Type="http://schemas.openxmlformats.org/officeDocument/2006/relationships/image" Target="../media/image117.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chart" Target="../charts/chart1.xml"/><Relationship Id="rId7" Type="http://schemas.openxmlformats.org/officeDocument/2006/relationships/image" Target="../media/image21.svg"/><Relationship Id="rId12"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svg"/><Relationship Id="rId10" Type="http://schemas.openxmlformats.org/officeDocument/2006/relationships/chart" Target="../charts/chart2.xml"/><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F44C31D-271A-4D22-B879-07A41E20C17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8" name="Object 7" hidden="1">
                        <a:extLst>
                          <a:ext uri="{FF2B5EF4-FFF2-40B4-BE49-F238E27FC236}">
                            <a16:creationId xmlns:a16="http://schemas.microsoft.com/office/drawing/2014/main" id="{AF44C31D-271A-4D22-B879-07A41E20C1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E290711-4439-41A4-A847-E030CB6A71BC}"/>
              </a:ext>
            </a:extLst>
          </p:cNvPr>
          <p:cNvSpPr>
            <a:spLocks noGrp="1"/>
          </p:cNvSpPr>
          <p:nvPr>
            <p:ph type="ctrTitle"/>
          </p:nvPr>
        </p:nvSpPr>
        <p:spPr>
          <a:xfrm>
            <a:off x="1248996" y="877151"/>
            <a:ext cx="3960951" cy="1373903"/>
          </a:xfrm>
        </p:spPr>
        <p:txBody>
          <a:bodyPr vert="horz"/>
          <a:lstStyle/>
          <a:p>
            <a:pPr algn="just"/>
            <a:r>
              <a:rPr lang="fr-FR" sz="2000" dirty="0"/>
              <a:t>Enquête sur l’évolution du besoin en compétences des entreprises industrielles dans la filière aéronautique et spatiale en Occitanie </a:t>
            </a:r>
            <a:endParaRPr lang="en-US" sz="2000" dirty="0"/>
          </a:p>
        </p:txBody>
      </p:sp>
      <p:sp>
        <p:nvSpPr>
          <p:cNvPr id="6" name="Subtitle 5">
            <a:extLst>
              <a:ext uri="{FF2B5EF4-FFF2-40B4-BE49-F238E27FC236}">
                <a16:creationId xmlns:a16="http://schemas.microsoft.com/office/drawing/2014/main" id="{11F90148-F006-48D1-82E5-88714AED3C36}"/>
              </a:ext>
            </a:extLst>
          </p:cNvPr>
          <p:cNvSpPr>
            <a:spLocks noGrp="1"/>
          </p:cNvSpPr>
          <p:nvPr>
            <p:ph type="subTitle" idx="1"/>
          </p:nvPr>
        </p:nvSpPr>
        <p:spPr>
          <a:xfrm>
            <a:off x="1248996" y="2463050"/>
            <a:ext cx="3438349" cy="363388"/>
          </a:xfrm>
        </p:spPr>
        <p:txBody>
          <a:bodyPr/>
          <a:lstStyle/>
          <a:p>
            <a:r>
              <a:rPr lang="en-US"/>
              <a:t>Date : </a:t>
            </a:r>
            <a:r>
              <a:rPr lang="en-US" err="1"/>
              <a:t>Décembre</a:t>
            </a:r>
            <a:r>
              <a:rPr lang="en-US"/>
              <a:t> 2020 </a:t>
            </a:r>
          </a:p>
        </p:txBody>
      </p:sp>
      <p:pic>
        <p:nvPicPr>
          <p:cNvPr id="7" name="Image 6">
            <a:extLst>
              <a:ext uri="{FF2B5EF4-FFF2-40B4-BE49-F238E27FC236}">
                <a16:creationId xmlns:a16="http://schemas.microsoft.com/office/drawing/2014/main" id="{31BBC3CC-59F3-4E66-8331-9D16657B49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719" y="5036208"/>
            <a:ext cx="1328606" cy="294056"/>
          </a:xfrm>
          <a:prstGeom prst="rect">
            <a:avLst/>
          </a:prstGeom>
        </p:spPr>
      </p:pic>
      <p:pic>
        <p:nvPicPr>
          <p:cNvPr id="9" name="Image 8">
            <a:extLst>
              <a:ext uri="{FF2B5EF4-FFF2-40B4-BE49-F238E27FC236}">
                <a16:creationId xmlns:a16="http://schemas.microsoft.com/office/drawing/2014/main" id="{DF9DA591-B7E8-41AF-AF10-F3A614FE26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2200" y="4996429"/>
            <a:ext cx="1837493" cy="355101"/>
          </a:xfrm>
          <a:prstGeom prst="rect">
            <a:avLst/>
          </a:prstGeom>
        </p:spPr>
      </p:pic>
      <p:pic>
        <p:nvPicPr>
          <p:cNvPr id="14" name="Image 13">
            <a:extLst>
              <a:ext uri="{FF2B5EF4-FFF2-40B4-BE49-F238E27FC236}">
                <a16:creationId xmlns:a16="http://schemas.microsoft.com/office/drawing/2014/main" id="{2C45B746-1C8C-4B06-9B78-2190474B1C3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222" r="3400"/>
          <a:stretch/>
        </p:blipFill>
        <p:spPr>
          <a:xfrm>
            <a:off x="5010173" y="3412677"/>
            <a:ext cx="3726443" cy="2520000"/>
          </a:xfrm>
          <a:prstGeom prst="rect">
            <a:avLst/>
          </a:prstGeom>
        </p:spPr>
      </p:pic>
      <p:sp>
        <p:nvSpPr>
          <p:cNvPr id="10" name="Rectangle 9">
            <a:extLst>
              <a:ext uri="{FF2B5EF4-FFF2-40B4-BE49-F238E27FC236}">
                <a16:creationId xmlns:a16="http://schemas.microsoft.com/office/drawing/2014/main" id="{6535FC43-844E-4F7A-916A-92B755425C69}"/>
              </a:ext>
            </a:extLst>
          </p:cNvPr>
          <p:cNvSpPr/>
          <p:nvPr/>
        </p:nvSpPr>
        <p:spPr>
          <a:xfrm>
            <a:off x="2968170" y="6327156"/>
            <a:ext cx="5706720" cy="146194"/>
          </a:xfrm>
          <a:prstGeom prst="rect">
            <a:avLst/>
          </a:prstGeom>
        </p:spPr>
        <p:txBody>
          <a:bodyPr wrap="square" lIns="0" tIns="0" rIns="0" bIns="0">
            <a:spAutoFit/>
          </a:bodyPr>
          <a:lstStyle/>
          <a:p>
            <a:pPr marL="0" marR="0" lvl="0" indent="0" algn="ctr" defTabSz="321503" rtl="0" eaLnBrk="1" fontAlgn="auto" latinLnBrk="0" hangingPunct="1">
              <a:lnSpc>
                <a:spcPct val="100000"/>
              </a:lnSpc>
              <a:spcBef>
                <a:spcPts val="0"/>
              </a:spcBef>
              <a:spcAft>
                <a:spcPts val="0"/>
              </a:spcAft>
              <a:buClrTx/>
              <a:buSzTx/>
              <a:buFontTx/>
              <a:buNone/>
              <a:tabLst/>
              <a:defRPr/>
            </a:pPr>
            <a:endParaRPr lang="fr-FR" sz="200" kern="1200" dirty="0">
              <a:latin typeface="+mn-lt"/>
              <a:ea typeface="+mn-ea"/>
              <a:cs typeface="+mn-cs"/>
            </a:endParaRPr>
          </a:p>
          <a:p>
            <a:pPr marL="0" marR="0" lvl="0" indent="0" algn="r" defTabSz="321503" rtl="0" eaLnBrk="1" fontAlgn="auto" latinLnBrk="0" hangingPunct="1">
              <a:lnSpc>
                <a:spcPct val="100000"/>
              </a:lnSpc>
              <a:spcBef>
                <a:spcPts val="0"/>
              </a:spcBef>
              <a:spcAft>
                <a:spcPts val="0"/>
              </a:spcAft>
              <a:buClrTx/>
              <a:buSzTx/>
              <a:buFontTx/>
              <a:buNone/>
              <a:tabLst/>
              <a:defRPr/>
            </a:pPr>
            <a:r>
              <a:rPr lang="fr-FR" sz="750" dirty="0">
                <a:latin typeface="+mn-lt"/>
              </a:rPr>
              <a:t>© </a:t>
            </a:r>
            <a:r>
              <a:rPr lang="fr-FR" sz="750">
                <a:latin typeface="+mn-lt"/>
              </a:rPr>
              <a:t>Photo libre </a:t>
            </a:r>
            <a:r>
              <a:rPr lang="fr-FR" sz="750" dirty="0">
                <a:latin typeface="+mn-lt"/>
              </a:rPr>
              <a:t>de droits. </a:t>
            </a:r>
            <a:r>
              <a:rPr lang="fr-FR" sz="750" i="1" dirty="0" err="1">
                <a:latin typeface="+mn-lt"/>
              </a:rPr>
              <a:t>iStock</a:t>
            </a:r>
            <a:r>
              <a:rPr lang="fr-FR" sz="750" i="1" dirty="0">
                <a:latin typeface="+mn-lt"/>
              </a:rPr>
              <a:t> Aéroport international Paris-CDG</a:t>
            </a:r>
          </a:p>
        </p:txBody>
      </p:sp>
    </p:spTree>
    <p:extLst>
      <p:ext uri="{BB962C8B-B14F-4D97-AF65-F5344CB8AC3E}">
        <p14:creationId xmlns:p14="http://schemas.microsoft.com/office/powerpoint/2010/main" val="1030386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8ABC9-9AFA-4AAB-A9DB-2697FCDAB80E}"/>
              </a:ext>
            </a:extLst>
          </p:cNvPr>
          <p:cNvSpPr>
            <a:spLocks noGrp="1"/>
          </p:cNvSpPr>
          <p:nvPr>
            <p:ph type="title"/>
          </p:nvPr>
        </p:nvSpPr>
        <p:spPr/>
        <p:txBody>
          <a:bodyPr/>
          <a:lstStyle/>
          <a:p>
            <a:r>
              <a:rPr lang="fr-FR" sz="2000" dirty="0"/>
              <a:t>Des compétences en recul principalement dans le domaine Technique</a:t>
            </a:r>
          </a:p>
        </p:txBody>
      </p:sp>
      <p:sp>
        <p:nvSpPr>
          <p:cNvPr id="6" name="Espace réservé du texte 5">
            <a:extLst>
              <a:ext uri="{FF2B5EF4-FFF2-40B4-BE49-F238E27FC236}">
                <a16:creationId xmlns:a16="http://schemas.microsoft.com/office/drawing/2014/main" id="{4F503969-ED99-4D6B-A489-E5B587EBB7EF}"/>
              </a:ext>
            </a:extLst>
          </p:cNvPr>
          <p:cNvSpPr>
            <a:spLocks noGrp="1"/>
          </p:cNvSpPr>
          <p:nvPr>
            <p:ph type="body" sz="quarter" idx="12"/>
          </p:nvPr>
        </p:nvSpPr>
        <p:spPr/>
        <p:txBody>
          <a:bodyPr/>
          <a:lstStyle/>
          <a:p>
            <a:r>
              <a:rPr lang="fr-FR"/>
              <a:t>02</a:t>
            </a:r>
          </a:p>
        </p:txBody>
      </p:sp>
      <p:sp>
        <p:nvSpPr>
          <p:cNvPr id="9" name="Espace réservé du contenu 2">
            <a:extLst>
              <a:ext uri="{FF2B5EF4-FFF2-40B4-BE49-F238E27FC236}">
                <a16:creationId xmlns:a16="http://schemas.microsoft.com/office/drawing/2014/main" id="{49809914-8519-46BD-8D3A-F6ED8A2318AC}"/>
              </a:ext>
            </a:extLst>
          </p:cNvPr>
          <p:cNvSpPr txBox="1">
            <a:spLocks/>
          </p:cNvSpPr>
          <p:nvPr/>
        </p:nvSpPr>
        <p:spPr bwMode="auto">
          <a:xfrm>
            <a:off x="6400586" y="3646610"/>
            <a:ext cx="2624963" cy="67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33231" tIns="33231" rIns="33231" bIns="33231"/>
          <a:lstStyle>
            <a:lvl1pPr marL="177800" indent="-177800" eaLnBrk="0" hangingPunct="0">
              <a:defRPr sz="2400">
                <a:solidFill>
                  <a:schemeClr val="tx1"/>
                </a:solidFill>
                <a:latin typeface="Lucida Sans Unicode" pitchFamily="34" charset="0"/>
                <a:ea typeface="MS PGothic" pitchFamily="34" charset="-128"/>
              </a:defRPr>
            </a:lvl1pPr>
            <a:lvl2pPr marL="742950" indent="-285750" eaLnBrk="0" hangingPunct="0">
              <a:defRPr sz="2400">
                <a:solidFill>
                  <a:schemeClr val="tx1"/>
                </a:solidFill>
                <a:latin typeface="Lucida Sans Unicode" pitchFamily="34" charset="0"/>
                <a:ea typeface="MS PGothic" pitchFamily="34" charset="-128"/>
              </a:defRPr>
            </a:lvl2pPr>
            <a:lvl3pPr marL="1143000" indent="-228600" eaLnBrk="0" hangingPunct="0">
              <a:defRPr sz="2400">
                <a:solidFill>
                  <a:schemeClr val="tx1"/>
                </a:solidFill>
                <a:latin typeface="Lucida Sans Unicode" pitchFamily="34" charset="0"/>
                <a:ea typeface="MS PGothic" pitchFamily="34" charset="-128"/>
              </a:defRPr>
            </a:lvl3pPr>
            <a:lvl4pPr marL="1600200" indent="-228600" eaLnBrk="0" hangingPunct="0">
              <a:defRPr sz="2400">
                <a:solidFill>
                  <a:schemeClr val="tx1"/>
                </a:solidFill>
                <a:latin typeface="Lucida Sans Unicode" pitchFamily="34" charset="0"/>
                <a:ea typeface="MS PGothic" pitchFamily="34" charset="-128"/>
              </a:defRPr>
            </a:lvl4pPr>
            <a:lvl5pPr marL="2057400" indent="-228600" eaLnBrk="0" hangingPunct="0">
              <a:defRPr sz="2400">
                <a:solidFill>
                  <a:schemeClr val="tx1"/>
                </a:solidFill>
                <a:latin typeface="Lucida Sans Unicode"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9pPr>
          </a:lstStyle>
          <a:p>
            <a:pPr marL="158265" marR="0" lvl="0" indent="-158265" algn="l" defTabSz="844083" rtl="0" eaLnBrk="1" fontAlgn="auto" latinLnBrk="0" hangingPunct="1">
              <a:lnSpc>
                <a:spcPct val="100000"/>
              </a:lnSpc>
              <a:spcBef>
                <a:spcPct val="20000"/>
              </a:spcBef>
              <a:spcAft>
                <a:spcPts val="0"/>
              </a:spcAft>
              <a:buClr>
                <a:srgbClr val="000000"/>
              </a:buClr>
              <a:buSzTx/>
              <a:buFont typeface="Arial" charset="0"/>
              <a:buChar char="•"/>
              <a:tabLst/>
              <a:defRPr/>
            </a:pPr>
            <a:endParaRPr kumimoji="0" lang="fr-FR" sz="1000" b="0" i="0" u="none" strike="noStrike" kern="0" cap="none" spc="0" normalizeH="0" baseline="0" noProof="0">
              <a:ln>
                <a:noFill/>
              </a:ln>
              <a:solidFill>
                <a:srgbClr val="000000"/>
              </a:solidFill>
              <a:effectLst/>
              <a:uLnTx/>
              <a:uFillTx/>
              <a:latin typeface="+mj-lt"/>
              <a:ea typeface="Calibri" charset="0"/>
              <a:cs typeface="Calibri" charset="0"/>
            </a:endParaRPr>
          </a:p>
        </p:txBody>
      </p:sp>
      <p:sp>
        <p:nvSpPr>
          <p:cNvPr id="3" name="ZoneTexte 2">
            <a:extLst>
              <a:ext uri="{FF2B5EF4-FFF2-40B4-BE49-F238E27FC236}">
                <a16:creationId xmlns:a16="http://schemas.microsoft.com/office/drawing/2014/main" id="{76707F3F-907F-404E-8D9D-4176FA79025C}"/>
              </a:ext>
            </a:extLst>
          </p:cNvPr>
          <p:cNvSpPr txBox="1"/>
          <p:nvPr/>
        </p:nvSpPr>
        <p:spPr>
          <a:xfrm>
            <a:off x="285403" y="3000271"/>
            <a:ext cx="2697679" cy="2740569"/>
          </a:xfrm>
          <a:prstGeom prst="rect">
            <a:avLst/>
          </a:prstGeom>
          <a:noFill/>
        </p:spPr>
        <p:txBody>
          <a:bodyPr wrap="square" lIns="0" tIns="0" rIns="0" anchor="t">
            <a:noAutofit/>
          </a:bodyPr>
          <a:lstStyle/>
          <a:p>
            <a:endParaRPr lang="fr-FR" sz="1150">
              <a:solidFill>
                <a:schemeClr val="tx1"/>
              </a:solidFill>
            </a:endParaRPr>
          </a:p>
        </p:txBody>
      </p:sp>
      <p:sp>
        <p:nvSpPr>
          <p:cNvPr id="4" name="ZoneTexte 3">
            <a:extLst>
              <a:ext uri="{FF2B5EF4-FFF2-40B4-BE49-F238E27FC236}">
                <a16:creationId xmlns:a16="http://schemas.microsoft.com/office/drawing/2014/main" id="{9B4F2DCB-DB51-4F2A-B268-67BBB2FCA9C6}"/>
              </a:ext>
            </a:extLst>
          </p:cNvPr>
          <p:cNvSpPr txBox="1"/>
          <p:nvPr/>
        </p:nvSpPr>
        <p:spPr>
          <a:xfrm>
            <a:off x="3163761" y="2917141"/>
            <a:ext cx="3067570" cy="3857729"/>
          </a:xfrm>
          <a:prstGeom prst="rect">
            <a:avLst/>
          </a:prstGeom>
          <a:noFill/>
        </p:spPr>
        <p:txBody>
          <a:bodyPr wrap="square" lIns="0" tIns="0" rIns="0" anchor="t">
            <a:noAutofit/>
          </a:bodyPr>
          <a:lstStyle/>
          <a:p>
            <a:pPr marL="285750" indent="-285750">
              <a:buFont typeface="Arial" panose="020B0604020202020204" pitchFamily="34" charset="0"/>
              <a:buChar char="•"/>
            </a:pPr>
            <a:endParaRPr lang="fr-FR" sz="1200" dirty="0">
              <a:solidFill>
                <a:schemeClr val="tx1"/>
              </a:solidFill>
            </a:endParaRPr>
          </a:p>
          <a:p>
            <a:pPr marL="285750" indent="-285750">
              <a:spcBef>
                <a:spcPts val="300"/>
              </a:spcBef>
              <a:buFont typeface="Arial" panose="020B0604020202020204" pitchFamily="34" charset="0"/>
              <a:buChar char="•"/>
            </a:pPr>
            <a:r>
              <a:rPr lang="fr-FR" sz="1150" dirty="0">
                <a:solidFill>
                  <a:schemeClr val="tx1"/>
                </a:solidFill>
              </a:rPr>
              <a:t>Fraiseurs et tourneurs sur moyens traditionnels</a:t>
            </a:r>
          </a:p>
          <a:p>
            <a:pPr marL="285750" indent="-285750">
              <a:spcBef>
                <a:spcPts val="300"/>
              </a:spcBef>
              <a:buFont typeface="Arial" panose="020B0604020202020204" pitchFamily="34" charset="0"/>
              <a:buChar char="•"/>
            </a:pPr>
            <a:r>
              <a:rPr lang="fr-FR" sz="1150" dirty="0"/>
              <a:t>Décolleteurs conventionnels </a:t>
            </a:r>
          </a:p>
          <a:p>
            <a:pPr marL="285750" indent="-285750">
              <a:spcBef>
                <a:spcPts val="300"/>
              </a:spcBef>
              <a:buFont typeface="Arial" panose="020B0604020202020204" pitchFamily="34" charset="0"/>
              <a:buChar char="•"/>
            </a:pPr>
            <a:r>
              <a:rPr lang="fr-FR" sz="1150" dirty="0"/>
              <a:t>Opérateurs de production non polyvalents</a:t>
            </a:r>
          </a:p>
          <a:p>
            <a:pPr marL="285750" indent="-285750">
              <a:spcBef>
                <a:spcPts val="300"/>
              </a:spcBef>
              <a:buFont typeface="Arial" panose="020B0604020202020204" pitchFamily="34" charset="0"/>
              <a:buChar char="•"/>
            </a:pPr>
            <a:r>
              <a:rPr lang="fr-FR" sz="1150" dirty="0"/>
              <a:t>Opérateurs machines</a:t>
            </a:r>
          </a:p>
          <a:p>
            <a:pPr marL="285750" indent="-285750">
              <a:spcBef>
                <a:spcPts val="300"/>
              </a:spcBef>
              <a:buFont typeface="Arial" panose="020B0604020202020204" pitchFamily="34" charset="0"/>
              <a:buChar char="•"/>
            </a:pPr>
            <a:r>
              <a:rPr lang="fr-FR" sz="1150" dirty="0"/>
              <a:t>Outilleurs sur établissement</a:t>
            </a:r>
          </a:p>
          <a:p>
            <a:pPr marL="285750" indent="-285750">
              <a:spcBef>
                <a:spcPts val="300"/>
              </a:spcBef>
              <a:buFont typeface="Arial" panose="020B0604020202020204" pitchFamily="34" charset="0"/>
              <a:buChar char="•"/>
            </a:pPr>
            <a:r>
              <a:rPr lang="fr-FR" sz="1150" dirty="0"/>
              <a:t>Chaudronnier</a:t>
            </a:r>
          </a:p>
          <a:p>
            <a:pPr marL="285750" indent="-285750">
              <a:spcBef>
                <a:spcPts val="300"/>
              </a:spcBef>
              <a:buFont typeface="Arial" panose="020B0604020202020204" pitchFamily="34" charset="0"/>
              <a:buChar char="•"/>
            </a:pPr>
            <a:r>
              <a:rPr lang="fr-FR" sz="1150" dirty="0"/>
              <a:t>Assembleur</a:t>
            </a:r>
            <a:endParaRPr lang="fr-FR" sz="1150" dirty="0">
              <a:solidFill>
                <a:schemeClr val="tx1"/>
              </a:solidFill>
            </a:endParaRPr>
          </a:p>
          <a:p>
            <a:pPr marL="285750" indent="-285750">
              <a:spcBef>
                <a:spcPts val="300"/>
              </a:spcBef>
              <a:buFont typeface="Arial" panose="020B0604020202020204" pitchFamily="34" charset="0"/>
              <a:buChar char="•"/>
            </a:pPr>
            <a:r>
              <a:rPr lang="fr-FR" sz="1150" dirty="0"/>
              <a:t>Ebavureur</a:t>
            </a:r>
          </a:p>
          <a:p>
            <a:pPr marL="285750" indent="-285750">
              <a:spcBef>
                <a:spcPts val="300"/>
              </a:spcBef>
              <a:buFont typeface="Arial" panose="020B0604020202020204" pitchFamily="34" charset="0"/>
              <a:buChar char="•"/>
            </a:pPr>
            <a:r>
              <a:rPr lang="fr-FR" sz="1150" dirty="0">
                <a:solidFill>
                  <a:schemeClr val="tx1"/>
                </a:solidFill>
              </a:rPr>
              <a:t>Peintre industriel</a:t>
            </a:r>
          </a:p>
          <a:p>
            <a:pPr marL="285750" indent="-285750">
              <a:spcBef>
                <a:spcPts val="300"/>
              </a:spcBef>
              <a:buFont typeface="Arial" panose="020B0604020202020204" pitchFamily="34" charset="0"/>
              <a:buChar char="•"/>
            </a:pPr>
            <a:r>
              <a:rPr lang="fr-FR" sz="1150" dirty="0"/>
              <a:t>Opérateur de p</a:t>
            </a:r>
            <a:r>
              <a:rPr lang="fr-FR" sz="1150" dirty="0">
                <a:solidFill>
                  <a:schemeClr val="tx1"/>
                </a:solidFill>
              </a:rPr>
              <a:t>roduction électronique et opérateur de production mécanique</a:t>
            </a:r>
            <a:endParaRPr lang="fr-FR" sz="1150" dirty="0"/>
          </a:p>
          <a:p>
            <a:pPr marL="285750" indent="-285750">
              <a:spcBef>
                <a:spcPts val="300"/>
              </a:spcBef>
              <a:buFont typeface="Arial" panose="020B0604020202020204" pitchFamily="34" charset="0"/>
              <a:buChar char="•"/>
            </a:pPr>
            <a:r>
              <a:rPr lang="fr-FR" sz="1150" dirty="0"/>
              <a:t>Contrôleurs / responsable qualité</a:t>
            </a:r>
          </a:p>
          <a:p>
            <a:pPr marL="285750" indent="-285750">
              <a:spcBef>
                <a:spcPts val="300"/>
              </a:spcBef>
              <a:buFont typeface="Arial" panose="020B0604020202020204" pitchFamily="34" charset="0"/>
              <a:buChar char="•"/>
            </a:pPr>
            <a:r>
              <a:rPr lang="fr-FR" sz="1150" dirty="0"/>
              <a:t>Ingénieur Calcul/Design </a:t>
            </a:r>
            <a:r>
              <a:rPr lang="fr-FR" sz="1150" dirty="0" err="1"/>
              <a:t>Méca</a:t>
            </a:r>
            <a:endParaRPr lang="fr-FR" sz="1150" dirty="0"/>
          </a:p>
          <a:p>
            <a:pPr marL="285750" indent="-285750">
              <a:spcBef>
                <a:spcPts val="300"/>
              </a:spcBef>
              <a:buFont typeface="Arial" panose="020B0604020202020204" pitchFamily="34" charset="0"/>
              <a:buChar char="•"/>
            </a:pPr>
            <a:endParaRPr lang="fr-FR" sz="1150" dirty="0">
              <a:solidFill>
                <a:schemeClr val="tx1"/>
              </a:solidFill>
            </a:endParaRPr>
          </a:p>
        </p:txBody>
      </p:sp>
      <p:sp>
        <p:nvSpPr>
          <p:cNvPr id="5" name="ZoneTexte 4">
            <a:extLst>
              <a:ext uri="{FF2B5EF4-FFF2-40B4-BE49-F238E27FC236}">
                <a16:creationId xmlns:a16="http://schemas.microsoft.com/office/drawing/2014/main" id="{D9790582-489D-46FA-A33F-B4796822445B}"/>
              </a:ext>
            </a:extLst>
          </p:cNvPr>
          <p:cNvSpPr txBox="1"/>
          <p:nvPr/>
        </p:nvSpPr>
        <p:spPr>
          <a:xfrm>
            <a:off x="6539970" y="3000271"/>
            <a:ext cx="2706643" cy="2740569"/>
          </a:xfrm>
          <a:prstGeom prst="rect">
            <a:avLst/>
          </a:prstGeom>
          <a:noFill/>
        </p:spPr>
        <p:txBody>
          <a:bodyPr wrap="square" lIns="0" tIns="0" rIns="0" anchor="t">
            <a:noAutofit/>
          </a:bodyPr>
          <a:lstStyle/>
          <a:p>
            <a:pPr marL="285750" indent="-285750">
              <a:buFont typeface="Arial" panose="020B0604020202020204" pitchFamily="34" charset="0"/>
              <a:buChar char="•"/>
            </a:pPr>
            <a:endParaRPr lang="fr-FR" sz="1200">
              <a:solidFill>
                <a:schemeClr val="tx1"/>
              </a:solidFill>
            </a:endParaRPr>
          </a:p>
          <a:p>
            <a:pPr marL="171450" indent="-171450">
              <a:lnSpc>
                <a:spcPct val="115000"/>
              </a:lnSpc>
              <a:spcAft>
                <a:spcPts val="300"/>
              </a:spcAft>
              <a:buFont typeface="Arial" panose="020B0604020202020204" pitchFamily="34" charset="0"/>
              <a:buChar char="•"/>
            </a:pPr>
            <a:r>
              <a:rPr lang="fr-FR" sz="1150"/>
              <a:t>Magasinier</a:t>
            </a:r>
          </a:p>
          <a:p>
            <a:pPr marL="171450" indent="-171450">
              <a:lnSpc>
                <a:spcPct val="115000"/>
              </a:lnSpc>
              <a:spcAft>
                <a:spcPts val="300"/>
              </a:spcAft>
              <a:buFont typeface="Arial" panose="020B0604020202020204" pitchFamily="34" charset="0"/>
              <a:buChar char="•"/>
            </a:pPr>
            <a:r>
              <a:rPr lang="fr-FR" sz="1150"/>
              <a:t>Achats</a:t>
            </a:r>
          </a:p>
          <a:p>
            <a:pPr marL="171450" indent="-171450">
              <a:lnSpc>
                <a:spcPct val="115000"/>
              </a:lnSpc>
              <a:spcAft>
                <a:spcPts val="300"/>
              </a:spcAft>
              <a:buFont typeface="Arial" panose="020B0604020202020204" pitchFamily="34" charset="0"/>
              <a:buChar char="•"/>
            </a:pPr>
            <a:r>
              <a:rPr lang="fr-FR" sz="1150" err="1"/>
              <a:t>Supply</a:t>
            </a:r>
            <a:r>
              <a:rPr lang="fr-FR" sz="1150"/>
              <a:t> </a:t>
            </a:r>
            <a:r>
              <a:rPr lang="fr-FR" sz="1150" err="1"/>
              <a:t>chain</a:t>
            </a:r>
            <a:endParaRPr lang="fr-FR" sz="1150"/>
          </a:p>
          <a:p>
            <a:pPr marL="171450" indent="-171450">
              <a:lnSpc>
                <a:spcPct val="115000"/>
              </a:lnSpc>
              <a:spcAft>
                <a:spcPts val="300"/>
              </a:spcAft>
              <a:buFont typeface="Arial" panose="020B0604020202020204" pitchFamily="34" charset="0"/>
              <a:buChar char="•"/>
            </a:pPr>
            <a:r>
              <a:rPr lang="fr-FR" sz="1150"/>
              <a:t>Chef de projet</a:t>
            </a:r>
          </a:p>
        </p:txBody>
      </p:sp>
      <p:sp>
        <p:nvSpPr>
          <p:cNvPr id="23" name="Text Placeholder 1">
            <a:extLst>
              <a:ext uri="{FF2B5EF4-FFF2-40B4-BE49-F238E27FC236}">
                <a16:creationId xmlns:a16="http://schemas.microsoft.com/office/drawing/2014/main" id="{A13B5A60-D3CE-4A5F-BB11-A09531725E99}"/>
              </a:ext>
            </a:extLst>
          </p:cNvPr>
          <p:cNvSpPr txBox="1">
            <a:spLocks/>
          </p:cNvSpPr>
          <p:nvPr/>
        </p:nvSpPr>
        <p:spPr>
          <a:xfrm>
            <a:off x="3105537" y="2473600"/>
            <a:ext cx="2772359" cy="302276"/>
          </a:xfrm>
          <a:prstGeom prst="rect">
            <a:avLst/>
          </a:prstGeom>
        </p:spPr>
        <p:txBody>
          <a:bodyPr lIns="90000" tIns="46800" rIns="90000" bIns="46800" anchor="ctr"/>
          <a:lstStyle>
            <a:lvl1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defRPr sz="1400" kern="1200" dirty="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BE" sz="1600" b="1">
                <a:solidFill>
                  <a:srgbClr val="017BA8"/>
                </a:solidFill>
                <a:latin typeface="+mn-lt"/>
              </a:rPr>
              <a:t>20 COMPÉTENCES TECHNIQUES</a:t>
            </a:r>
          </a:p>
        </p:txBody>
      </p:sp>
      <p:sp>
        <p:nvSpPr>
          <p:cNvPr id="25" name="Freeform 11">
            <a:extLst>
              <a:ext uri="{FF2B5EF4-FFF2-40B4-BE49-F238E27FC236}">
                <a16:creationId xmlns:a16="http://schemas.microsoft.com/office/drawing/2014/main" id="{C0AB21F5-6D0A-43AA-8A59-D39786627B6D}"/>
              </a:ext>
            </a:extLst>
          </p:cNvPr>
          <p:cNvSpPr>
            <a:spLocks/>
          </p:cNvSpPr>
          <p:nvPr/>
        </p:nvSpPr>
        <p:spPr bwMode="gray">
          <a:xfrm flipV="1">
            <a:off x="3214551" y="3044318"/>
            <a:ext cx="2808000" cy="1800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tx2"/>
          </a:solidFill>
          <a:ln w="28575">
            <a:solidFill>
              <a:srgbClr val="017BA8"/>
            </a:solidFill>
            <a:prstDash val="solid"/>
            <a:round/>
            <a:headEnd/>
            <a:tailEnd/>
          </a:ln>
        </p:spPr>
        <p:txBody>
          <a:bodyPr vert="horz" wrap="square" lIns="91440" tIns="45720" rIns="91440" bIns="45720" numCol="1" anchor="t" anchorCtr="0" compatLnSpc="1">
            <a:prstTxWarp prst="textNoShape">
              <a:avLst/>
            </a:prstTxWarp>
          </a:bodyPr>
          <a:lstStyle/>
          <a:p>
            <a:endParaRPr lang="fr-BE" sz="1400"/>
          </a:p>
        </p:txBody>
      </p:sp>
      <p:sp>
        <p:nvSpPr>
          <p:cNvPr id="27" name="Text Placeholder 1">
            <a:extLst>
              <a:ext uri="{FF2B5EF4-FFF2-40B4-BE49-F238E27FC236}">
                <a16:creationId xmlns:a16="http://schemas.microsoft.com/office/drawing/2014/main" id="{FBEC42AB-C034-4849-9D91-2FA8B421C465}"/>
              </a:ext>
            </a:extLst>
          </p:cNvPr>
          <p:cNvSpPr txBox="1">
            <a:spLocks/>
          </p:cNvSpPr>
          <p:nvPr/>
        </p:nvSpPr>
        <p:spPr>
          <a:xfrm>
            <a:off x="6361985" y="2554590"/>
            <a:ext cx="2772359" cy="302276"/>
          </a:xfrm>
          <a:prstGeom prst="rect">
            <a:avLst/>
          </a:prstGeom>
        </p:spPr>
        <p:txBody>
          <a:bodyPr lIns="90000" tIns="46800" rIns="90000" bIns="46800" anchor="ctr"/>
          <a:lstStyle>
            <a:lvl1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defRPr sz="1400" kern="1200" dirty="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BE" sz="1600" b="1">
                <a:solidFill>
                  <a:srgbClr val="F47689"/>
                </a:solidFill>
                <a:latin typeface="+mn-lt"/>
              </a:rPr>
              <a:t>5 COMPÉTENCES </a:t>
            </a:r>
          </a:p>
          <a:p>
            <a:pPr algn="ctr"/>
            <a:r>
              <a:rPr lang="fr-BE" sz="1600" b="1">
                <a:solidFill>
                  <a:srgbClr val="F47689"/>
                </a:solidFill>
                <a:latin typeface="+mn-lt"/>
              </a:rPr>
              <a:t>ORGA.</a:t>
            </a:r>
          </a:p>
        </p:txBody>
      </p:sp>
      <p:sp>
        <p:nvSpPr>
          <p:cNvPr id="29" name="Freeform 11">
            <a:extLst>
              <a:ext uri="{FF2B5EF4-FFF2-40B4-BE49-F238E27FC236}">
                <a16:creationId xmlns:a16="http://schemas.microsoft.com/office/drawing/2014/main" id="{89126024-8F23-4B72-B730-19CE209899D8}"/>
              </a:ext>
            </a:extLst>
          </p:cNvPr>
          <p:cNvSpPr>
            <a:spLocks/>
          </p:cNvSpPr>
          <p:nvPr/>
        </p:nvSpPr>
        <p:spPr bwMode="gray">
          <a:xfrm flipV="1">
            <a:off x="6543248" y="3044318"/>
            <a:ext cx="2340000" cy="1800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tx2"/>
          </a:solidFill>
          <a:ln w="28575">
            <a:solidFill>
              <a:srgbClr val="F47689"/>
            </a:solidFill>
            <a:prstDash val="solid"/>
            <a:round/>
            <a:headEnd/>
            <a:tailEnd/>
          </a:ln>
        </p:spPr>
        <p:txBody>
          <a:bodyPr vert="horz" wrap="square" lIns="91440" tIns="45720" rIns="91440" bIns="45720" numCol="1" anchor="t" anchorCtr="0" compatLnSpc="1">
            <a:prstTxWarp prst="textNoShape">
              <a:avLst/>
            </a:prstTxWarp>
          </a:bodyPr>
          <a:lstStyle/>
          <a:p>
            <a:endParaRPr lang="fr-BE" sz="1400"/>
          </a:p>
        </p:txBody>
      </p:sp>
      <p:pic>
        <p:nvPicPr>
          <p:cNvPr id="28" name="Graphique 27" descr="Engrenages avec un remplissage uni">
            <a:extLst>
              <a:ext uri="{FF2B5EF4-FFF2-40B4-BE49-F238E27FC236}">
                <a16:creationId xmlns:a16="http://schemas.microsoft.com/office/drawing/2014/main" id="{5D4A4091-207C-4DE4-9176-86C03638F8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0221" y="2354738"/>
            <a:ext cx="540000" cy="540000"/>
          </a:xfrm>
          <a:prstGeom prst="rect">
            <a:avLst/>
          </a:prstGeom>
        </p:spPr>
      </p:pic>
      <p:pic>
        <p:nvPicPr>
          <p:cNvPr id="32" name="Graphique 31" descr="Hiérarchie avec un remplissage uni">
            <a:extLst>
              <a:ext uri="{FF2B5EF4-FFF2-40B4-BE49-F238E27FC236}">
                <a16:creationId xmlns:a16="http://schemas.microsoft.com/office/drawing/2014/main" id="{1FA67871-52F5-4B5B-8DDC-8B03AC3EEA5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0634" y="2354738"/>
            <a:ext cx="540000" cy="540000"/>
          </a:xfrm>
          <a:prstGeom prst="rect">
            <a:avLst/>
          </a:prstGeom>
        </p:spPr>
      </p:pic>
      <p:sp>
        <p:nvSpPr>
          <p:cNvPr id="34" name="Rectangle 33">
            <a:extLst>
              <a:ext uri="{FF2B5EF4-FFF2-40B4-BE49-F238E27FC236}">
                <a16:creationId xmlns:a16="http://schemas.microsoft.com/office/drawing/2014/main" id="{F3D1C001-811D-4D2C-BF8C-905369F17398}"/>
              </a:ext>
            </a:extLst>
          </p:cNvPr>
          <p:cNvSpPr/>
          <p:nvPr/>
        </p:nvSpPr>
        <p:spPr>
          <a:xfrm>
            <a:off x="211684" y="1273846"/>
            <a:ext cx="8748000" cy="886603"/>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400"/>
          </a:p>
        </p:txBody>
      </p:sp>
      <p:sp>
        <p:nvSpPr>
          <p:cNvPr id="35" name="ZoneTexte 34">
            <a:extLst>
              <a:ext uri="{FF2B5EF4-FFF2-40B4-BE49-F238E27FC236}">
                <a16:creationId xmlns:a16="http://schemas.microsoft.com/office/drawing/2014/main" id="{8855711D-3A05-49A4-8B67-6B549D720EDA}"/>
              </a:ext>
            </a:extLst>
          </p:cNvPr>
          <p:cNvSpPr txBox="1"/>
          <p:nvPr/>
        </p:nvSpPr>
        <p:spPr>
          <a:xfrm>
            <a:off x="1938867" y="1369364"/>
            <a:ext cx="6944381" cy="677108"/>
          </a:xfrm>
          <a:prstGeom prst="rect">
            <a:avLst/>
          </a:prstGeom>
          <a:noFill/>
        </p:spPr>
        <p:txBody>
          <a:bodyPr wrap="square" lIns="0" tIns="0" rIns="0" bIns="0" rtlCol="0">
            <a:spAutoFit/>
          </a:bodyPr>
          <a:lstStyle/>
          <a:p>
            <a:r>
              <a:rPr lang="fr-FR" sz="1100" dirty="0"/>
              <a:t>des établissements déclarent que certains de leurs collaborateurs sont concernés par des compétences en recul ou en cours d’obsolescence</a:t>
            </a:r>
            <a:br>
              <a:rPr lang="fr-FR" sz="1100" dirty="0"/>
            </a:br>
            <a:r>
              <a:rPr lang="fr-FR" sz="1100" i="1" dirty="0"/>
              <a:t>N.B. Une compétence en recul au sein d’un établissement ne signifie pas que ladite compétence soit en recul dans toute la filière, d’autres établissements pouvant maintenir ce besoin. Attention au bon usage de cette vue</a:t>
            </a:r>
          </a:p>
        </p:txBody>
      </p:sp>
      <p:sp>
        <p:nvSpPr>
          <p:cNvPr id="36" name="Larme 35">
            <a:extLst>
              <a:ext uri="{FF2B5EF4-FFF2-40B4-BE49-F238E27FC236}">
                <a16:creationId xmlns:a16="http://schemas.microsoft.com/office/drawing/2014/main" id="{655220FF-7835-4AA4-846C-29646456E088}"/>
              </a:ext>
            </a:extLst>
          </p:cNvPr>
          <p:cNvSpPr/>
          <p:nvPr/>
        </p:nvSpPr>
        <p:spPr>
          <a:xfrm>
            <a:off x="996824" y="1408871"/>
            <a:ext cx="612000" cy="612000"/>
          </a:xfrm>
          <a:prstGeom prst="teardrop">
            <a:avLst/>
          </a:prstGeom>
          <a:solidFill>
            <a:srgbClr val="657C9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solidFill>
                <a:srgbClr val="657C91"/>
              </a:solidFill>
            </a:endParaRPr>
          </a:p>
        </p:txBody>
      </p:sp>
      <p:pic>
        <p:nvPicPr>
          <p:cNvPr id="37" name="Graphique 36" descr="Arbre flétri avec un remplissage uni">
            <a:extLst>
              <a:ext uri="{FF2B5EF4-FFF2-40B4-BE49-F238E27FC236}">
                <a16:creationId xmlns:a16="http://schemas.microsoft.com/office/drawing/2014/main" id="{9E59AD51-F419-4641-B077-805A53DA03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6605" y="1438047"/>
            <a:ext cx="540000" cy="540000"/>
          </a:xfrm>
          <a:prstGeom prst="rect">
            <a:avLst/>
          </a:prstGeom>
        </p:spPr>
      </p:pic>
      <p:sp>
        <p:nvSpPr>
          <p:cNvPr id="11" name="ZoneTexte 10">
            <a:extLst>
              <a:ext uri="{FF2B5EF4-FFF2-40B4-BE49-F238E27FC236}">
                <a16:creationId xmlns:a16="http://schemas.microsoft.com/office/drawing/2014/main" id="{197985E6-38F3-48AA-8815-200D3CF33EE5}"/>
              </a:ext>
            </a:extLst>
          </p:cNvPr>
          <p:cNvSpPr txBox="1"/>
          <p:nvPr/>
        </p:nvSpPr>
        <p:spPr>
          <a:xfrm>
            <a:off x="1075092" y="1550349"/>
            <a:ext cx="658399" cy="307777"/>
          </a:xfrm>
          <a:prstGeom prst="rect">
            <a:avLst/>
          </a:prstGeom>
          <a:noFill/>
        </p:spPr>
        <p:txBody>
          <a:bodyPr wrap="square" lIns="0" tIns="0" rIns="0" bIns="0" rtlCol="0">
            <a:spAutoFit/>
          </a:bodyPr>
          <a:lstStyle/>
          <a:p>
            <a:r>
              <a:rPr lang="fr-FR" sz="2000" b="1">
                <a:solidFill>
                  <a:schemeClr val="bg1"/>
                </a:solidFill>
              </a:rPr>
              <a:t>17%</a:t>
            </a:r>
          </a:p>
        </p:txBody>
      </p:sp>
      <p:sp>
        <p:nvSpPr>
          <p:cNvPr id="38" name="ZoneTexte 37">
            <a:extLst>
              <a:ext uri="{FF2B5EF4-FFF2-40B4-BE49-F238E27FC236}">
                <a16:creationId xmlns:a16="http://schemas.microsoft.com/office/drawing/2014/main" id="{8161350C-1102-46A7-B81C-321F456CB27E}"/>
              </a:ext>
            </a:extLst>
          </p:cNvPr>
          <p:cNvSpPr txBox="1"/>
          <p:nvPr/>
        </p:nvSpPr>
        <p:spPr>
          <a:xfrm>
            <a:off x="2439189" y="2527530"/>
            <a:ext cx="658399" cy="307777"/>
          </a:xfrm>
          <a:prstGeom prst="rect">
            <a:avLst/>
          </a:prstGeom>
          <a:noFill/>
        </p:spPr>
        <p:txBody>
          <a:bodyPr wrap="square" lIns="0" tIns="0" rIns="0" bIns="0" rtlCol="0">
            <a:spAutoFit/>
          </a:bodyPr>
          <a:lstStyle/>
          <a:p>
            <a:r>
              <a:rPr lang="fr-FR" sz="2000" b="1">
                <a:solidFill>
                  <a:schemeClr val="bg1"/>
                </a:solidFill>
              </a:rPr>
              <a:t>0%</a:t>
            </a:r>
          </a:p>
        </p:txBody>
      </p:sp>
      <p:graphicFrame>
        <p:nvGraphicFramePr>
          <p:cNvPr id="14" name="Graphique 13">
            <a:extLst>
              <a:ext uri="{FF2B5EF4-FFF2-40B4-BE49-F238E27FC236}">
                <a16:creationId xmlns:a16="http://schemas.microsoft.com/office/drawing/2014/main" id="{637B315F-2691-4C16-9694-842AE10DE1E3}"/>
              </a:ext>
            </a:extLst>
          </p:cNvPr>
          <p:cNvGraphicFramePr/>
          <p:nvPr/>
        </p:nvGraphicFramePr>
        <p:xfrm>
          <a:off x="0" y="3062318"/>
          <a:ext cx="2246747" cy="2477242"/>
        </p:xfrm>
        <a:graphic>
          <a:graphicData uri="http://schemas.openxmlformats.org/drawingml/2006/chart">
            <c:chart xmlns:c="http://schemas.openxmlformats.org/drawingml/2006/chart" xmlns:r="http://schemas.openxmlformats.org/officeDocument/2006/relationships" r:id="rId9"/>
          </a:graphicData>
        </a:graphic>
      </p:graphicFrame>
      <p:sp>
        <p:nvSpPr>
          <p:cNvPr id="43" name="ZoneTexte 42">
            <a:extLst>
              <a:ext uri="{FF2B5EF4-FFF2-40B4-BE49-F238E27FC236}">
                <a16:creationId xmlns:a16="http://schemas.microsoft.com/office/drawing/2014/main" id="{6FA78411-2403-4D33-A6E8-BF18C9C633A4}"/>
              </a:ext>
            </a:extLst>
          </p:cNvPr>
          <p:cNvSpPr txBox="1"/>
          <p:nvPr/>
        </p:nvSpPr>
        <p:spPr>
          <a:xfrm>
            <a:off x="276998" y="5546346"/>
            <a:ext cx="2359736" cy="484748"/>
          </a:xfrm>
          <a:prstGeom prst="rect">
            <a:avLst/>
          </a:prstGeom>
          <a:noFill/>
        </p:spPr>
        <p:txBody>
          <a:bodyPr wrap="square" lIns="0" tIns="0" rIns="0" bIns="0" rtlCol="0">
            <a:spAutoFit/>
          </a:bodyPr>
          <a:lstStyle/>
          <a:p>
            <a:r>
              <a:rPr lang="fr-FR" sz="1050" b="1" i="1" dirty="0"/>
              <a:t>* 85% </a:t>
            </a:r>
            <a:r>
              <a:rPr lang="fr-FR" sz="1050" i="1" dirty="0"/>
              <a:t>des compétences déclarées en recul ou en cours d’obsolescence sont des compétences techniques</a:t>
            </a:r>
          </a:p>
        </p:txBody>
      </p:sp>
      <p:sp>
        <p:nvSpPr>
          <p:cNvPr id="44" name="ZoneTexte 43">
            <a:extLst>
              <a:ext uri="{FF2B5EF4-FFF2-40B4-BE49-F238E27FC236}">
                <a16:creationId xmlns:a16="http://schemas.microsoft.com/office/drawing/2014/main" id="{210FBED7-0FD8-469E-8CA2-DE9948095631}"/>
              </a:ext>
            </a:extLst>
          </p:cNvPr>
          <p:cNvSpPr txBox="1"/>
          <p:nvPr/>
        </p:nvSpPr>
        <p:spPr>
          <a:xfrm>
            <a:off x="370403" y="2527935"/>
            <a:ext cx="2187093" cy="374601"/>
          </a:xfrm>
          <a:prstGeom prst="rect">
            <a:avLst/>
          </a:prstGeom>
          <a:noFill/>
        </p:spPr>
        <p:txBody>
          <a:bodyPr wrap="square" lIns="0" tIns="0" rIns="0" bIns="0" rtlCol="0">
            <a:spAutoFit/>
          </a:bodyPr>
          <a:lstStyle/>
          <a:p>
            <a:pPr algn="just"/>
            <a:r>
              <a:rPr lang="fr-FR" sz="1200" dirty="0">
                <a:solidFill>
                  <a:srgbClr val="AFABAB"/>
                </a:solidFill>
              </a:rPr>
              <a:t>Répartition des compétences en recul par catégories</a:t>
            </a:r>
          </a:p>
        </p:txBody>
      </p:sp>
      <p:sp>
        <p:nvSpPr>
          <p:cNvPr id="15" name="Triangle isocèle 14">
            <a:extLst>
              <a:ext uri="{FF2B5EF4-FFF2-40B4-BE49-F238E27FC236}">
                <a16:creationId xmlns:a16="http://schemas.microsoft.com/office/drawing/2014/main" id="{2C8CA71D-1D69-4ACF-85D7-026DFAB17FD2}"/>
              </a:ext>
            </a:extLst>
          </p:cNvPr>
          <p:cNvSpPr/>
          <p:nvPr/>
        </p:nvSpPr>
        <p:spPr>
          <a:xfrm rot="5400000">
            <a:off x="799584" y="4125601"/>
            <a:ext cx="4068000" cy="288000"/>
          </a:xfrm>
          <a:prstGeom prst="triangle">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45" name="Rectangle 44">
            <a:extLst>
              <a:ext uri="{FF2B5EF4-FFF2-40B4-BE49-F238E27FC236}">
                <a16:creationId xmlns:a16="http://schemas.microsoft.com/office/drawing/2014/main" id="{A607F05E-1D1D-4E32-A725-C64CAB2C8084}"/>
              </a:ext>
            </a:extLst>
          </p:cNvPr>
          <p:cNvSpPr/>
          <p:nvPr/>
        </p:nvSpPr>
        <p:spPr>
          <a:xfrm>
            <a:off x="6156029" y="4780650"/>
            <a:ext cx="2808000" cy="1476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400"/>
          </a:p>
        </p:txBody>
      </p:sp>
      <p:sp>
        <p:nvSpPr>
          <p:cNvPr id="46" name="ZoneTexte 45">
            <a:extLst>
              <a:ext uri="{FF2B5EF4-FFF2-40B4-BE49-F238E27FC236}">
                <a16:creationId xmlns:a16="http://schemas.microsoft.com/office/drawing/2014/main" id="{CDE0CCEF-3D5E-4BA2-9FC8-053DE7A529BC}"/>
              </a:ext>
            </a:extLst>
          </p:cNvPr>
          <p:cNvSpPr txBox="1"/>
          <p:nvPr/>
        </p:nvSpPr>
        <p:spPr>
          <a:xfrm>
            <a:off x="6187787" y="4903650"/>
            <a:ext cx="2730420" cy="1261884"/>
          </a:xfrm>
          <a:prstGeom prst="rect">
            <a:avLst/>
          </a:prstGeom>
          <a:noFill/>
        </p:spPr>
        <p:txBody>
          <a:bodyPr wrap="square" lIns="0" tIns="0" rIns="0" bIns="0" rtlCol="0">
            <a:spAutoFit/>
          </a:bodyPr>
          <a:lstStyle/>
          <a:p>
            <a:pPr marL="171450" indent="-171450" algn="just">
              <a:buFont typeface="Arial" panose="020B0604020202020204" pitchFamily="34" charset="0"/>
              <a:buChar char="•"/>
            </a:pPr>
            <a:r>
              <a:rPr lang="fr-FR" sz="1200"/>
              <a:t>9 établissements concernés sur 10 ont au moins une activité dans l’aéronautique civile</a:t>
            </a:r>
          </a:p>
          <a:p>
            <a:pPr marL="171450" indent="-171450" algn="just">
              <a:buFont typeface="Arial" panose="020B0604020202020204" pitchFamily="34" charset="0"/>
              <a:buChar char="•"/>
            </a:pPr>
            <a:endParaRPr lang="fr-FR" sz="500"/>
          </a:p>
          <a:p>
            <a:pPr marL="171450" indent="-171450" algn="just">
              <a:buFont typeface="Arial" panose="020B0604020202020204" pitchFamily="34" charset="0"/>
              <a:buChar char="•"/>
            </a:pPr>
            <a:r>
              <a:rPr lang="fr-FR" sz="1200"/>
              <a:t>5/10 ont un CA inférieur à 10 M€</a:t>
            </a:r>
          </a:p>
          <a:p>
            <a:pPr algn="just"/>
            <a:endParaRPr lang="fr-FR" sz="500"/>
          </a:p>
          <a:p>
            <a:pPr marL="171450" indent="-171450" algn="just">
              <a:buFont typeface="Arial" panose="020B0604020202020204" pitchFamily="34" charset="0"/>
              <a:buChar char="•"/>
            </a:pPr>
            <a:r>
              <a:rPr lang="fr-FR" sz="1200"/>
              <a:t>6/10 sont soit des donneurs d’ordre, soit du rang 1</a:t>
            </a:r>
          </a:p>
        </p:txBody>
      </p:sp>
    </p:spTree>
    <p:extLst>
      <p:ext uri="{BB962C8B-B14F-4D97-AF65-F5344CB8AC3E}">
        <p14:creationId xmlns:p14="http://schemas.microsoft.com/office/powerpoint/2010/main" val="334355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8A67F-FBBD-45EB-A33A-B875CCCBC693}"/>
              </a:ext>
            </a:extLst>
          </p:cNvPr>
          <p:cNvSpPr>
            <a:spLocks noGrp="1"/>
          </p:cNvSpPr>
          <p:nvPr>
            <p:ph type="title"/>
          </p:nvPr>
        </p:nvSpPr>
        <p:spPr/>
        <p:txBody>
          <a:bodyPr/>
          <a:lstStyle/>
          <a:p>
            <a:r>
              <a:rPr lang="fr-FR" sz="2000"/>
              <a:t>Avec la crise, 2/3 des établissements cherchent à se diversifier dans d’autres secteurs ; gérer les effectifs et les compétences est la deuxième priorité, en corollaire </a:t>
            </a:r>
          </a:p>
        </p:txBody>
      </p:sp>
      <p:sp>
        <p:nvSpPr>
          <p:cNvPr id="5" name="Espace réservé du texte 4">
            <a:extLst>
              <a:ext uri="{FF2B5EF4-FFF2-40B4-BE49-F238E27FC236}">
                <a16:creationId xmlns:a16="http://schemas.microsoft.com/office/drawing/2014/main" id="{773D1BE0-2990-412C-AD7F-0298BB6DDE98}"/>
              </a:ext>
            </a:extLst>
          </p:cNvPr>
          <p:cNvSpPr>
            <a:spLocks noGrp="1"/>
          </p:cNvSpPr>
          <p:nvPr>
            <p:ph type="body" sz="quarter" idx="12"/>
          </p:nvPr>
        </p:nvSpPr>
        <p:spPr/>
        <p:txBody>
          <a:bodyPr/>
          <a:lstStyle/>
          <a:p>
            <a:r>
              <a:rPr lang="fr-FR"/>
              <a:t>02</a:t>
            </a:r>
          </a:p>
        </p:txBody>
      </p:sp>
      <p:cxnSp>
        <p:nvCxnSpPr>
          <p:cNvPr id="12" name="Connecteur droit 11">
            <a:extLst>
              <a:ext uri="{FF2B5EF4-FFF2-40B4-BE49-F238E27FC236}">
                <a16:creationId xmlns:a16="http://schemas.microsoft.com/office/drawing/2014/main" id="{8D501EFB-D34D-429F-9B31-BA43047276A3}"/>
              </a:ext>
            </a:extLst>
          </p:cNvPr>
          <p:cNvCxnSpPr>
            <a:cxnSpLocks/>
          </p:cNvCxnSpPr>
          <p:nvPr/>
        </p:nvCxnSpPr>
        <p:spPr>
          <a:xfrm>
            <a:off x="4570065" y="1655874"/>
            <a:ext cx="0" cy="432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63C8DEAB-E718-4DFD-AD35-3DFFE290A862}"/>
              </a:ext>
            </a:extLst>
          </p:cNvPr>
          <p:cNvSpPr txBox="1"/>
          <p:nvPr/>
        </p:nvSpPr>
        <p:spPr>
          <a:xfrm>
            <a:off x="4771830" y="2382311"/>
            <a:ext cx="3331647" cy="215444"/>
          </a:xfrm>
          <a:prstGeom prst="rect">
            <a:avLst/>
          </a:prstGeom>
          <a:noFill/>
        </p:spPr>
        <p:txBody>
          <a:bodyPr wrap="square" lIns="0" tIns="0" rIns="0" bIns="0" rtlCol="0">
            <a:spAutoFit/>
          </a:bodyPr>
          <a:lstStyle/>
          <a:p>
            <a:r>
              <a:rPr lang="fr-FR" sz="1400"/>
              <a:t>Gérer vos effectifs et les compétences</a:t>
            </a:r>
          </a:p>
        </p:txBody>
      </p:sp>
      <p:sp>
        <p:nvSpPr>
          <p:cNvPr id="33" name="ZoneTexte 32">
            <a:extLst>
              <a:ext uri="{FF2B5EF4-FFF2-40B4-BE49-F238E27FC236}">
                <a16:creationId xmlns:a16="http://schemas.microsoft.com/office/drawing/2014/main" id="{E3718F92-5887-49C8-8E5A-7E387526330B}"/>
              </a:ext>
            </a:extLst>
          </p:cNvPr>
          <p:cNvSpPr txBox="1"/>
          <p:nvPr/>
        </p:nvSpPr>
        <p:spPr>
          <a:xfrm>
            <a:off x="4771831" y="2956433"/>
            <a:ext cx="2927347" cy="400110"/>
          </a:xfrm>
          <a:prstGeom prst="rect">
            <a:avLst/>
          </a:prstGeom>
          <a:noFill/>
        </p:spPr>
        <p:txBody>
          <a:bodyPr wrap="square" lIns="0" tIns="0" rIns="0" bIns="0" rtlCol="0">
            <a:spAutoFit/>
          </a:bodyPr>
          <a:lstStyle/>
          <a:p>
            <a:r>
              <a:rPr lang="fr-FR" sz="1400"/>
              <a:t>Devenir plus agile </a:t>
            </a:r>
            <a:r>
              <a:rPr lang="fr-FR" sz="1200"/>
              <a:t>(polyvalence, bascule entre domaines d’activité…) </a:t>
            </a:r>
            <a:endParaRPr lang="fr-FR" sz="1400"/>
          </a:p>
        </p:txBody>
      </p:sp>
      <p:sp>
        <p:nvSpPr>
          <p:cNvPr id="34" name="ZoneTexte 33">
            <a:extLst>
              <a:ext uri="{FF2B5EF4-FFF2-40B4-BE49-F238E27FC236}">
                <a16:creationId xmlns:a16="http://schemas.microsoft.com/office/drawing/2014/main" id="{507E21F6-82CB-4222-90AC-5FB5DC002044}"/>
              </a:ext>
            </a:extLst>
          </p:cNvPr>
          <p:cNvSpPr txBox="1"/>
          <p:nvPr/>
        </p:nvSpPr>
        <p:spPr>
          <a:xfrm>
            <a:off x="4771832" y="3581734"/>
            <a:ext cx="3048948" cy="838691"/>
          </a:xfrm>
          <a:prstGeom prst="rect">
            <a:avLst/>
          </a:prstGeom>
          <a:noFill/>
        </p:spPr>
        <p:txBody>
          <a:bodyPr wrap="square" lIns="0" tIns="0" rIns="0" bIns="0" rtlCol="0">
            <a:spAutoFit/>
          </a:bodyPr>
          <a:lstStyle/>
          <a:p>
            <a:pPr marL="182563" indent="-182563">
              <a:buFont typeface="Arial" panose="020B0604020202020204" pitchFamily="34" charset="0"/>
              <a:buChar char="•"/>
            </a:pPr>
            <a:r>
              <a:rPr lang="fr-FR" sz="1300"/>
              <a:t>Investir dans votre outil de production/vos produits</a:t>
            </a:r>
          </a:p>
          <a:p>
            <a:pPr marL="182563" indent="-182563">
              <a:spcBef>
                <a:spcPts val="300"/>
              </a:spcBef>
              <a:buFont typeface="Arial" panose="020B0604020202020204" pitchFamily="34" charset="0"/>
              <a:buChar char="•"/>
            </a:pPr>
            <a:r>
              <a:rPr lang="fr-FR" sz="1300"/>
              <a:t>Déployer les technologies de rupture et solutions 4.0</a:t>
            </a:r>
          </a:p>
        </p:txBody>
      </p:sp>
      <p:sp>
        <p:nvSpPr>
          <p:cNvPr id="35" name="ZoneTexte 34">
            <a:extLst>
              <a:ext uri="{FF2B5EF4-FFF2-40B4-BE49-F238E27FC236}">
                <a16:creationId xmlns:a16="http://schemas.microsoft.com/office/drawing/2014/main" id="{28962092-3BD5-475F-A566-B458C06B95CC}"/>
              </a:ext>
            </a:extLst>
          </p:cNvPr>
          <p:cNvSpPr txBox="1"/>
          <p:nvPr/>
        </p:nvSpPr>
        <p:spPr>
          <a:xfrm>
            <a:off x="4771831" y="4644685"/>
            <a:ext cx="3307203" cy="1785104"/>
          </a:xfrm>
          <a:prstGeom prst="rect">
            <a:avLst/>
          </a:prstGeom>
          <a:noFill/>
        </p:spPr>
        <p:txBody>
          <a:bodyPr wrap="square" lIns="0" tIns="0" rIns="0" bIns="0" rtlCol="0">
            <a:spAutoFit/>
          </a:bodyPr>
          <a:lstStyle/>
          <a:p>
            <a:pPr marL="182563" indent="-182563">
              <a:buFont typeface="Arial" panose="020B0604020202020204" pitchFamily="34" charset="0"/>
              <a:buChar char="•"/>
            </a:pPr>
            <a:r>
              <a:rPr lang="fr-FR" sz="1400"/>
              <a:t>Diversifier l’activité dans l’</a:t>
            </a:r>
            <a:r>
              <a:rPr lang="fr-FR" sz="1400" err="1"/>
              <a:t>aéro</a:t>
            </a:r>
            <a:r>
              <a:rPr lang="fr-FR" sz="1400"/>
              <a:t>. et </a:t>
            </a:r>
            <a:br>
              <a:rPr lang="fr-FR" sz="1400"/>
            </a:br>
            <a:r>
              <a:rPr lang="fr-FR" sz="1400"/>
              <a:t>le spatial</a:t>
            </a:r>
            <a:r>
              <a:rPr lang="fr-FR" sz="1100"/>
              <a:t> (nouveaux produits &amp; services)</a:t>
            </a:r>
          </a:p>
          <a:p>
            <a:pPr marL="182563" indent="-182563">
              <a:spcBef>
                <a:spcPts val="300"/>
              </a:spcBef>
              <a:buFont typeface="Arial" panose="020B0604020202020204" pitchFamily="34" charset="0"/>
              <a:buChar char="•"/>
            </a:pPr>
            <a:r>
              <a:rPr lang="fr-FR" sz="1400"/>
              <a:t>Améliorer la performance </a:t>
            </a:r>
            <a:r>
              <a:rPr lang="fr-FR" sz="1100"/>
              <a:t>(Lean management, qualité, rationalisation, etc.)</a:t>
            </a:r>
          </a:p>
          <a:p>
            <a:pPr marL="182563" indent="-182563">
              <a:spcBef>
                <a:spcPts val="300"/>
              </a:spcBef>
              <a:buFont typeface="Arial" panose="020B0604020202020204" pitchFamily="34" charset="0"/>
              <a:buChar char="•"/>
            </a:pPr>
            <a:r>
              <a:rPr lang="fr-FR" sz="1400"/>
              <a:t>Développer des partenariats</a:t>
            </a:r>
            <a:endParaRPr lang="fr-FR" sz="1100"/>
          </a:p>
          <a:p>
            <a:pPr marL="182563" indent="-182563">
              <a:spcBef>
                <a:spcPts val="300"/>
              </a:spcBef>
              <a:buFont typeface="Arial" panose="020B0604020202020204" pitchFamily="34" charset="0"/>
              <a:buChar char="•"/>
            </a:pPr>
            <a:r>
              <a:rPr lang="fr-FR" sz="1400"/>
              <a:t>Rechercher des marges de manœuvre financières</a:t>
            </a:r>
            <a:endParaRPr lang="fr-FR" sz="1100"/>
          </a:p>
          <a:p>
            <a:pPr marL="182563" indent="-182563">
              <a:spcBef>
                <a:spcPts val="300"/>
              </a:spcBef>
              <a:buFont typeface="Arial" panose="020B0604020202020204" pitchFamily="34" charset="0"/>
              <a:buChar char="•"/>
            </a:pPr>
            <a:endParaRPr lang="fr-FR" sz="1100"/>
          </a:p>
        </p:txBody>
      </p:sp>
      <p:sp>
        <p:nvSpPr>
          <p:cNvPr id="38" name="ZoneTexte 37">
            <a:extLst>
              <a:ext uri="{FF2B5EF4-FFF2-40B4-BE49-F238E27FC236}">
                <a16:creationId xmlns:a16="http://schemas.microsoft.com/office/drawing/2014/main" id="{08E5549D-CE5B-40CF-ABE9-036CFA262DE9}"/>
              </a:ext>
            </a:extLst>
          </p:cNvPr>
          <p:cNvSpPr txBox="1"/>
          <p:nvPr/>
        </p:nvSpPr>
        <p:spPr>
          <a:xfrm>
            <a:off x="4771831" y="1667471"/>
            <a:ext cx="3175996" cy="430887"/>
          </a:xfrm>
          <a:prstGeom prst="rect">
            <a:avLst/>
          </a:prstGeom>
          <a:noFill/>
        </p:spPr>
        <p:txBody>
          <a:bodyPr wrap="square" lIns="0" tIns="0" rIns="0" bIns="0" rtlCol="0">
            <a:spAutoFit/>
          </a:bodyPr>
          <a:lstStyle/>
          <a:p>
            <a:r>
              <a:rPr lang="fr-FR" sz="1400"/>
              <a:t>Diversifier votre activité </a:t>
            </a:r>
            <a:r>
              <a:rPr lang="fr-FR" sz="1400" u="sng"/>
              <a:t>HORS SECTEUR</a:t>
            </a:r>
            <a:r>
              <a:rPr lang="fr-FR" sz="1400"/>
              <a:t> aéronautique et spatial</a:t>
            </a:r>
          </a:p>
        </p:txBody>
      </p:sp>
      <p:sp>
        <p:nvSpPr>
          <p:cNvPr id="46" name="ZoneTexte 45">
            <a:extLst>
              <a:ext uri="{FF2B5EF4-FFF2-40B4-BE49-F238E27FC236}">
                <a16:creationId xmlns:a16="http://schemas.microsoft.com/office/drawing/2014/main" id="{5F1226CB-1204-49CF-9404-5EBF23B1B824}"/>
              </a:ext>
            </a:extLst>
          </p:cNvPr>
          <p:cNvSpPr txBox="1"/>
          <p:nvPr/>
        </p:nvSpPr>
        <p:spPr>
          <a:xfrm>
            <a:off x="4181899" y="2258673"/>
            <a:ext cx="489050" cy="492443"/>
          </a:xfrm>
          <a:prstGeom prst="rect">
            <a:avLst/>
          </a:prstGeom>
          <a:noFill/>
        </p:spPr>
        <p:txBody>
          <a:bodyPr wrap="square" lIns="0" tIns="0" rIns="0" bIns="0" rtlCol="0">
            <a:spAutoFit/>
          </a:bodyPr>
          <a:lstStyle/>
          <a:p>
            <a:r>
              <a:rPr lang="fr-FR" sz="3200">
                <a:solidFill>
                  <a:srgbClr val="218F8B"/>
                </a:solidFill>
              </a:rPr>
              <a:t>2</a:t>
            </a:r>
          </a:p>
        </p:txBody>
      </p:sp>
      <p:sp>
        <p:nvSpPr>
          <p:cNvPr id="47" name="ZoneTexte 46">
            <a:extLst>
              <a:ext uri="{FF2B5EF4-FFF2-40B4-BE49-F238E27FC236}">
                <a16:creationId xmlns:a16="http://schemas.microsoft.com/office/drawing/2014/main" id="{54B8CF34-C169-455F-B48C-3AB4CA2491D4}"/>
              </a:ext>
            </a:extLst>
          </p:cNvPr>
          <p:cNvSpPr txBox="1"/>
          <p:nvPr/>
        </p:nvSpPr>
        <p:spPr>
          <a:xfrm>
            <a:off x="4181899" y="2940240"/>
            <a:ext cx="489050" cy="492443"/>
          </a:xfrm>
          <a:prstGeom prst="rect">
            <a:avLst/>
          </a:prstGeom>
          <a:noFill/>
        </p:spPr>
        <p:txBody>
          <a:bodyPr wrap="square" lIns="0" tIns="0" rIns="0" bIns="0" rtlCol="0">
            <a:spAutoFit/>
          </a:bodyPr>
          <a:lstStyle/>
          <a:p>
            <a:r>
              <a:rPr lang="fr-FR" sz="3200" dirty="0">
                <a:solidFill>
                  <a:srgbClr val="F8A054"/>
                </a:solidFill>
              </a:rPr>
              <a:t>3</a:t>
            </a:r>
          </a:p>
        </p:txBody>
      </p:sp>
      <p:sp>
        <p:nvSpPr>
          <p:cNvPr id="48" name="ZoneTexte 47">
            <a:extLst>
              <a:ext uri="{FF2B5EF4-FFF2-40B4-BE49-F238E27FC236}">
                <a16:creationId xmlns:a16="http://schemas.microsoft.com/office/drawing/2014/main" id="{0165DB81-DDB4-445C-8C5E-8962B1C1442D}"/>
              </a:ext>
            </a:extLst>
          </p:cNvPr>
          <p:cNvSpPr txBox="1"/>
          <p:nvPr/>
        </p:nvSpPr>
        <p:spPr>
          <a:xfrm>
            <a:off x="4181899" y="3785636"/>
            <a:ext cx="489050" cy="492443"/>
          </a:xfrm>
          <a:prstGeom prst="rect">
            <a:avLst/>
          </a:prstGeom>
          <a:noFill/>
        </p:spPr>
        <p:txBody>
          <a:bodyPr wrap="square" lIns="0" tIns="0" rIns="0" bIns="0" rtlCol="0">
            <a:spAutoFit/>
          </a:bodyPr>
          <a:lstStyle/>
          <a:p>
            <a:r>
              <a:rPr lang="fr-FR" sz="3200">
                <a:solidFill>
                  <a:srgbClr val="7030A0"/>
                </a:solidFill>
              </a:rPr>
              <a:t>4</a:t>
            </a:r>
          </a:p>
        </p:txBody>
      </p:sp>
      <p:sp>
        <p:nvSpPr>
          <p:cNvPr id="49" name="ZoneTexte 48">
            <a:extLst>
              <a:ext uri="{FF2B5EF4-FFF2-40B4-BE49-F238E27FC236}">
                <a16:creationId xmlns:a16="http://schemas.microsoft.com/office/drawing/2014/main" id="{9C6AB8A3-590A-4799-B1DC-0991F1825AC4}"/>
              </a:ext>
            </a:extLst>
          </p:cNvPr>
          <p:cNvSpPr txBox="1"/>
          <p:nvPr/>
        </p:nvSpPr>
        <p:spPr>
          <a:xfrm>
            <a:off x="4181899" y="5014017"/>
            <a:ext cx="489050" cy="492443"/>
          </a:xfrm>
          <a:prstGeom prst="rect">
            <a:avLst/>
          </a:prstGeom>
          <a:noFill/>
        </p:spPr>
        <p:txBody>
          <a:bodyPr wrap="square" lIns="0" tIns="0" rIns="0" bIns="0" rtlCol="0">
            <a:spAutoFit/>
          </a:bodyPr>
          <a:lstStyle/>
          <a:p>
            <a:r>
              <a:rPr lang="fr-FR" sz="3200">
                <a:solidFill>
                  <a:srgbClr val="EF7385"/>
                </a:solidFill>
              </a:rPr>
              <a:t>5</a:t>
            </a:r>
          </a:p>
        </p:txBody>
      </p:sp>
      <p:cxnSp>
        <p:nvCxnSpPr>
          <p:cNvPr id="55" name="Connecteur droit 54">
            <a:extLst>
              <a:ext uri="{FF2B5EF4-FFF2-40B4-BE49-F238E27FC236}">
                <a16:creationId xmlns:a16="http://schemas.microsoft.com/office/drawing/2014/main" id="{1470BE87-1929-4742-A7F5-35DDF20C742C}"/>
              </a:ext>
            </a:extLst>
          </p:cNvPr>
          <p:cNvCxnSpPr>
            <a:cxnSpLocks/>
          </p:cNvCxnSpPr>
          <p:nvPr/>
        </p:nvCxnSpPr>
        <p:spPr>
          <a:xfrm>
            <a:off x="4570065" y="2306894"/>
            <a:ext cx="0" cy="396000"/>
          </a:xfrm>
          <a:prstGeom prst="line">
            <a:avLst/>
          </a:prstGeom>
          <a:ln w="38100">
            <a:solidFill>
              <a:srgbClr val="218F8B"/>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9DA8C41F-01B6-4E5A-AD29-3EE71256A613}"/>
              </a:ext>
            </a:extLst>
          </p:cNvPr>
          <p:cNvCxnSpPr>
            <a:cxnSpLocks/>
          </p:cNvCxnSpPr>
          <p:nvPr/>
        </p:nvCxnSpPr>
        <p:spPr>
          <a:xfrm>
            <a:off x="4570065" y="2898461"/>
            <a:ext cx="0" cy="504000"/>
          </a:xfrm>
          <a:prstGeom prst="line">
            <a:avLst/>
          </a:prstGeom>
          <a:ln w="38100">
            <a:solidFill>
              <a:srgbClr val="DF8639"/>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2B3B7026-66EA-4F43-85C7-9AAF333026B2}"/>
              </a:ext>
            </a:extLst>
          </p:cNvPr>
          <p:cNvCxnSpPr>
            <a:cxnSpLocks/>
          </p:cNvCxnSpPr>
          <p:nvPr/>
        </p:nvCxnSpPr>
        <p:spPr>
          <a:xfrm>
            <a:off x="4570065" y="3671857"/>
            <a:ext cx="0" cy="720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6882D613-0711-4956-A19F-903AF002E590}"/>
              </a:ext>
            </a:extLst>
          </p:cNvPr>
          <p:cNvCxnSpPr>
            <a:cxnSpLocks/>
          </p:cNvCxnSpPr>
          <p:nvPr/>
        </p:nvCxnSpPr>
        <p:spPr>
          <a:xfrm>
            <a:off x="4570065" y="4687988"/>
            <a:ext cx="0" cy="1512000"/>
          </a:xfrm>
          <a:prstGeom prst="line">
            <a:avLst/>
          </a:prstGeom>
          <a:ln w="38100">
            <a:solidFill>
              <a:srgbClr val="EF7385"/>
            </a:solidFill>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03667CB2-A820-46A3-A28F-5C2604CF7ACD}"/>
              </a:ext>
            </a:extLst>
          </p:cNvPr>
          <p:cNvSpPr txBox="1"/>
          <p:nvPr/>
        </p:nvSpPr>
        <p:spPr>
          <a:xfrm>
            <a:off x="4181899" y="1636693"/>
            <a:ext cx="303011" cy="492443"/>
          </a:xfrm>
          <a:prstGeom prst="rect">
            <a:avLst/>
          </a:prstGeom>
          <a:noFill/>
        </p:spPr>
        <p:txBody>
          <a:bodyPr wrap="square" lIns="0" tIns="0" rIns="0" bIns="0" rtlCol="0">
            <a:spAutoFit/>
          </a:bodyPr>
          <a:lstStyle/>
          <a:p>
            <a:r>
              <a:rPr lang="fr-FR" sz="3200">
                <a:solidFill>
                  <a:srgbClr val="00B050"/>
                </a:solidFill>
              </a:rPr>
              <a:t>1</a:t>
            </a:r>
          </a:p>
        </p:txBody>
      </p:sp>
      <p:sp>
        <p:nvSpPr>
          <p:cNvPr id="73" name="Ellipse 72">
            <a:extLst>
              <a:ext uri="{FF2B5EF4-FFF2-40B4-BE49-F238E27FC236}">
                <a16:creationId xmlns:a16="http://schemas.microsoft.com/office/drawing/2014/main" id="{D802B63F-D44D-40DD-8076-FE8A56F0483F}"/>
              </a:ext>
            </a:extLst>
          </p:cNvPr>
          <p:cNvSpPr/>
          <p:nvPr/>
        </p:nvSpPr>
        <p:spPr>
          <a:xfrm>
            <a:off x="8007228" y="1514060"/>
            <a:ext cx="540000" cy="540000"/>
          </a:xfrm>
          <a:prstGeom prst="ellipse">
            <a:avLst/>
          </a:prstGeom>
          <a:solidFill>
            <a:srgbClr val="00B05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sp>
        <p:nvSpPr>
          <p:cNvPr id="74" name="ZoneTexte 73">
            <a:extLst>
              <a:ext uri="{FF2B5EF4-FFF2-40B4-BE49-F238E27FC236}">
                <a16:creationId xmlns:a16="http://schemas.microsoft.com/office/drawing/2014/main" id="{B99109A5-CABA-4B42-85F0-84843205E3DB}"/>
              </a:ext>
            </a:extLst>
          </p:cNvPr>
          <p:cNvSpPr txBox="1"/>
          <p:nvPr/>
        </p:nvSpPr>
        <p:spPr>
          <a:xfrm>
            <a:off x="8031672" y="1645561"/>
            <a:ext cx="491112" cy="276999"/>
          </a:xfrm>
          <a:prstGeom prst="rect">
            <a:avLst/>
          </a:prstGeom>
          <a:noFill/>
        </p:spPr>
        <p:txBody>
          <a:bodyPr wrap="square" lIns="0" tIns="0" rIns="0" bIns="0" rtlCol="0">
            <a:spAutoFit/>
          </a:bodyPr>
          <a:lstStyle/>
          <a:p>
            <a:pPr algn="ctr"/>
            <a:r>
              <a:rPr lang="fr-FR">
                <a:solidFill>
                  <a:schemeClr val="bg1"/>
                </a:solidFill>
              </a:rPr>
              <a:t>66%</a:t>
            </a:r>
          </a:p>
        </p:txBody>
      </p:sp>
      <p:sp>
        <p:nvSpPr>
          <p:cNvPr id="80" name="Ellipse 79">
            <a:extLst>
              <a:ext uri="{FF2B5EF4-FFF2-40B4-BE49-F238E27FC236}">
                <a16:creationId xmlns:a16="http://schemas.microsoft.com/office/drawing/2014/main" id="{A1B33D9A-E064-46ED-82E5-2E7E8664A16F}"/>
              </a:ext>
            </a:extLst>
          </p:cNvPr>
          <p:cNvSpPr/>
          <p:nvPr/>
        </p:nvSpPr>
        <p:spPr>
          <a:xfrm>
            <a:off x="8007228" y="2169908"/>
            <a:ext cx="540000" cy="540000"/>
          </a:xfrm>
          <a:prstGeom prst="ellipse">
            <a:avLst/>
          </a:prstGeom>
          <a:solidFill>
            <a:srgbClr val="218F8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sp>
        <p:nvSpPr>
          <p:cNvPr id="82" name="ZoneTexte 81">
            <a:extLst>
              <a:ext uri="{FF2B5EF4-FFF2-40B4-BE49-F238E27FC236}">
                <a16:creationId xmlns:a16="http://schemas.microsoft.com/office/drawing/2014/main" id="{0D4C5975-5CD7-404C-811F-68317BFA60C7}"/>
              </a:ext>
            </a:extLst>
          </p:cNvPr>
          <p:cNvSpPr txBox="1"/>
          <p:nvPr/>
        </p:nvSpPr>
        <p:spPr>
          <a:xfrm>
            <a:off x="8053444" y="2301409"/>
            <a:ext cx="491112" cy="276999"/>
          </a:xfrm>
          <a:prstGeom prst="rect">
            <a:avLst/>
          </a:prstGeom>
          <a:noFill/>
        </p:spPr>
        <p:txBody>
          <a:bodyPr wrap="square" lIns="0" tIns="0" rIns="0" bIns="0" rtlCol="0">
            <a:spAutoFit/>
          </a:bodyPr>
          <a:lstStyle/>
          <a:p>
            <a:pPr algn="ctr"/>
            <a:r>
              <a:rPr lang="fr-FR">
                <a:solidFill>
                  <a:schemeClr val="bg1"/>
                </a:solidFill>
              </a:rPr>
              <a:t>45%</a:t>
            </a:r>
          </a:p>
        </p:txBody>
      </p:sp>
      <p:sp>
        <p:nvSpPr>
          <p:cNvPr id="83" name="Ellipse 82">
            <a:extLst>
              <a:ext uri="{FF2B5EF4-FFF2-40B4-BE49-F238E27FC236}">
                <a16:creationId xmlns:a16="http://schemas.microsoft.com/office/drawing/2014/main" id="{49371937-3206-4ED5-88A6-5F51BBF9F5A4}"/>
              </a:ext>
            </a:extLst>
          </p:cNvPr>
          <p:cNvSpPr/>
          <p:nvPr/>
        </p:nvSpPr>
        <p:spPr>
          <a:xfrm>
            <a:off x="8007228" y="2910744"/>
            <a:ext cx="540000" cy="540000"/>
          </a:xfrm>
          <a:prstGeom prst="ellipse">
            <a:avLst/>
          </a:prstGeom>
          <a:solidFill>
            <a:srgbClr val="F8A054"/>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sp>
        <p:nvSpPr>
          <p:cNvPr id="84" name="ZoneTexte 83">
            <a:extLst>
              <a:ext uri="{FF2B5EF4-FFF2-40B4-BE49-F238E27FC236}">
                <a16:creationId xmlns:a16="http://schemas.microsoft.com/office/drawing/2014/main" id="{AA194909-89F1-4C01-AE74-46E4803834E8}"/>
              </a:ext>
            </a:extLst>
          </p:cNvPr>
          <p:cNvSpPr txBox="1"/>
          <p:nvPr/>
        </p:nvSpPr>
        <p:spPr>
          <a:xfrm>
            <a:off x="8031672" y="3042245"/>
            <a:ext cx="491112" cy="276999"/>
          </a:xfrm>
          <a:prstGeom prst="rect">
            <a:avLst/>
          </a:prstGeom>
          <a:noFill/>
        </p:spPr>
        <p:txBody>
          <a:bodyPr wrap="square" lIns="0" tIns="0" rIns="0" bIns="0" rtlCol="0">
            <a:spAutoFit/>
          </a:bodyPr>
          <a:lstStyle/>
          <a:p>
            <a:pPr algn="ctr"/>
            <a:r>
              <a:rPr lang="fr-FR">
                <a:solidFill>
                  <a:schemeClr val="bg1"/>
                </a:solidFill>
              </a:rPr>
              <a:t>34%</a:t>
            </a:r>
          </a:p>
        </p:txBody>
      </p:sp>
      <p:sp>
        <p:nvSpPr>
          <p:cNvPr id="86" name="Ellipse 85">
            <a:extLst>
              <a:ext uri="{FF2B5EF4-FFF2-40B4-BE49-F238E27FC236}">
                <a16:creationId xmlns:a16="http://schemas.microsoft.com/office/drawing/2014/main" id="{67E1B270-E84B-4BA1-A250-2CBEB6B4DB18}"/>
              </a:ext>
            </a:extLst>
          </p:cNvPr>
          <p:cNvSpPr/>
          <p:nvPr/>
        </p:nvSpPr>
        <p:spPr>
          <a:xfrm>
            <a:off x="8007228" y="3761857"/>
            <a:ext cx="540000" cy="540000"/>
          </a:xfrm>
          <a:prstGeom prst="ellipse">
            <a:avLst/>
          </a:prstGeom>
          <a:solidFill>
            <a:srgbClr val="7030A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sp>
        <p:nvSpPr>
          <p:cNvPr id="87" name="ZoneTexte 86">
            <a:extLst>
              <a:ext uri="{FF2B5EF4-FFF2-40B4-BE49-F238E27FC236}">
                <a16:creationId xmlns:a16="http://schemas.microsoft.com/office/drawing/2014/main" id="{DF776185-8916-4037-B763-C2444F8F90CD}"/>
              </a:ext>
            </a:extLst>
          </p:cNvPr>
          <p:cNvSpPr txBox="1"/>
          <p:nvPr/>
        </p:nvSpPr>
        <p:spPr>
          <a:xfrm>
            <a:off x="8031672" y="3893358"/>
            <a:ext cx="491112" cy="276999"/>
          </a:xfrm>
          <a:prstGeom prst="rect">
            <a:avLst/>
          </a:prstGeom>
          <a:noFill/>
        </p:spPr>
        <p:txBody>
          <a:bodyPr wrap="square" lIns="0" tIns="0" rIns="0" bIns="0" rtlCol="0">
            <a:spAutoFit/>
          </a:bodyPr>
          <a:lstStyle/>
          <a:p>
            <a:pPr algn="ctr"/>
            <a:r>
              <a:rPr lang="fr-FR">
                <a:solidFill>
                  <a:schemeClr val="bg1"/>
                </a:solidFill>
              </a:rPr>
              <a:t>27%</a:t>
            </a:r>
          </a:p>
        </p:txBody>
      </p:sp>
      <p:sp>
        <p:nvSpPr>
          <p:cNvPr id="88" name="Ellipse 87">
            <a:extLst>
              <a:ext uri="{FF2B5EF4-FFF2-40B4-BE49-F238E27FC236}">
                <a16:creationId xmlns:a16="http://schemas.microsoft.com/office/drawing/2014/main" id="{8C716CEF-1E7C-4967-B33E-1FA854BD3D3E}"/>
              </a:ext>
            </a:extLst>
          </p:cNvPr>
          <p:cNvSpPr/>
          <p:nvPr/>
        </p:nvSpPr>
        <p:spPr>
          <a:xfrm>
            <a:off x="8007228" y="4990238"/>
            <a:ext cx="540000" cy="540000"/>
          </a:xfrm>
          <a:prstGeom prst="ellipse">
            <a:avLst/>
          </a:prstGeom>
          <a:solidFill>
            <a:srgbClr val="EF738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sp>
        <p:nvSpPr>
          <p:cNvPr id="89" name="ZoneTexte 88">
            <a:extLst>
              <a:ext uri="{FF2B5EF4-FFF2-40B4-BE49-F238E27FC236}">
                <a16:creationId xmlns:a16="http://schemas.microsoft.com/office/drawing/2014/main" id="{D648AA83-F18A-45FB-8CBB-807D96799F35}"/>
              </a:ext>
            </a:extLst>
          </p:cNvPr>
          <p:cNvSpPr txBox="1"/>
          <p:nvPr/>
        </p:nvSpPr>
        <p:spPr>
          <a:xfrm>
            <a:off x="8053444" y="5121739"/>
            <a:ext cx="491112" cy="276999"/>
          </a:xfrm>
          <a:prstGeom prst="rect">
            <a:avLst/>
          </a:prstGeom>
          <a:noFill/>
        </p:spPr>
        <p:txBody>
          <a:bodyPr wrap="square" lIns="0" tIns="0" rIns="0" bIns="0" rtlCol="0">
            <a:spAutoFit/>
          </a:bodyPr>
          <a:lstStyle/>
          <a:p>
            <a:pPr algn="ctr"/>
            <a:r>
              <a:rPr lang="fr-FR">
                <a:solidFill>
                  <a:schemeClr val="bg1"/>
                </a:solidFill>
              </a:rPr>
              <a:t>20%</a:t>
            </a:r>
          </a:p>
        </p:txBody>
      </p:sp>
      <p:sp>
        <p:nvSpPr>
          <p:cNvPr id="36" name="ZoneTexte 35">
            <a:extLst>
              <a:ext uri="{FF2B5EF4-FFF2-40B4-BE49-F238E27FC236}">
                <a16:creationId xmlns:a16="http://schemas.microsoft.com/office/drawing/2014/main" id="{B2F8AF7C-D2EB-46AC-B062-73F0F8E18AB2}"/>
              </a:ext>
            </a:extLst>
          </p:cNvPr>
          <p:cNvSpPr txBox="1"/>
          <p:nvPr/>
        </p:nvSpPr>
        <p:spPr>
          <a:xfrm>
            <a:off x="271687" y="1740247"/>
            <a:ext cx="3737163" cy="492443"/>
          </a:xfrm>
          <a:prstGeom prst="rect">
            <a:avLst/>
          </a:prstGeom>
          <a:noFill/>
        </p:spPr>
        <p:txBody>
          <a:bodyPr wrap="square" lIns="0" tIns="0" rIns="0" bIns="0" rtlCol="0">
            <a:spAutoFit/>
          </a:bodyPr>
          <a:lstStyle>
            <a:defPPr>
              <a:defRPr lang="fr-FR"/>
            </a:defPPr>
            <a:lvl1pPr algn="ctr">
              <a:defRPr sz="1600" b="1"/>
            </a:lvl1pPr>
          </a:lstStyle>
          <a:p>
            <a:pPr algn="l"/>
            <a:r>
              <a:rPr lang="fr-FR" dirty="0">
                <a:solidFill>
                  <a:schemeClr val="bg2">
                    <a:lumMod val="50000"/>
                  </a:schemeClr>
                </a:solidFill>
              </a:rPr>
              <a:t>Impacts de la COVID-19 </a:t>
            </a:r>
            <a:br>
              <a:rPr lang="fr-FR" dirty="0">
                <a:solidFill>
                  <a:schemeClr val="bg2">
                    <a:lumMod val="50000"/>
                  </a:schemeClr>
                </a:solidFill>
              </a:rPr>
            </a:br>
            <a:r>
              <a:rPr lang="fr-FR" dirty="0">
                <a:solidFill>
                  <a:schemeClr val="bg2">
                    <a:lumMod val="50000"/>
                  </a:schemeClr>
                </a:solidFill>
              </a:rPr>
              <a:t>sur les priorités de l’entreprise</a:t>
            </a:r>
          </a:p>
        </p:txBody>
      </p:sp>
      <p:sp>
        <p:nvSpPr>
          <p:cNvPr id="37" name="ZoneTexte 36">
            <a:extLst>
              <a:ext uri="{FF2B5EF4-FFF2-40B4-BE49-F238E27FC236}">
                <a16:creationId xmlns:a16="http://schemas.microsoft.com/office/drawing/2014/main" id="{E242C194-35D2-4E14-AAD5-BE490BE7A95F}"/>
              </a:ext>
            </a:extLst>
          </p:cNvPr>
          <p:cNvSpPr txBox="1"/>
          <p:nvPr/>
        </p:nvSpPr>
        <p:spPr>
          <a:xfrm rot="16200000">
            <a:off x="1518200" y="3664333"/>
            <a:ext cx="4576269" cy="430887"/>
          </a:xfrm>
          <a:prstGeom prst="rect">
            <a:avLst/>
          </a:prstGeom>
          <a:solidFill>
            <a:schemeClr val="bg1">
              <a:lumMod val="95000"/>
            </a:schemeClr>
          </a:solidFill>
        </p:spPr>
        <p:txBody>
          <a:bodyPr wrap="square" lIns="0" tIns="0" rIns="0" bIns="0" rtlCol="0" anchor="ctr">
            <a:spAutoFit/>
          </a:bodyPr>
          <a:lstStyle>
            <a:defPPr>
              <a:defRPr lang="fr-FR"/>
            </a:defPPr>
            <a:lvl1pPr algn="ctr">
              <a:defRPr sz="1600" b="1"/>
            </a:lvl1pPr>
          </a:lstStyle>
          <a:p>
            <a:r>
              <a:rPr lang="fr-FR" sz="1400">
                <a:solidFill>
                  <a:schemeClr val="bg2">
                    <a:lumMod val="50000"/>
                  </a:schemeClr>
                </a:solidFill>
              </a:rPr>
              <a:t>Les priorités les plus citées dans le top 5 </a:t>
            </a:r>
            <a:br>
              <a:rPr lang="fr-FR" sz="1400">
                <a:solidFill>
                  <a:schemeClr val="bg2">
                    <a:lumMod val="50000"/>
                  </a:schemeClr>
                </a:solidFill>
              </a:rPr>
            </a:br>
            <a:r>
              <a:rPr lang="fr-FR" sz="1400">
                <a:solidFill>
                  <a:schemeClr val="bg2">
                    <a:lumMod val="50000"/>
                  </a:schemeClr>
                </a:solidFill>
              </a:rPr>
              <a:t>pour les 12 prochains mois</a:t>
            </a:r>
          </a:p>
        </p:txBody>
      </p:sp>
      <p:sp>
        <p:nvSpPr>
          <p:cNvPr id="39" name="ZoneTexte 38">
            <a:extLst>
              <a:ext uri="{FF2B5EF4-FFF2-40B4-BE49-F238E27FC236}">
                <a16:creationId xmlns:a16="http://schemas.microsoft.com/office/drawing/2014/main" id="{D5D120B1-89CB-4AC7-B0DD-B356011A588F}"/>
              </a:ext>
            </a:extLst>
          </p:cNvPr>
          <p:cNvSpPr txBox="1"/>
          <p:nvPr/>
        </p:nvSpPr>
        <p:spPr>
          <a:xfrm>
            <a:off x="8030438" y="4355323"/>
            <a:ext cx="493581" cy="161583"/>
          </a:xfrm>
          <a:prstGeom prst="rect">
            <a:avLst/>
          </a:prstGeom>
          <a:noFill/>
        </p:spPr>
        <p:txBody>
          <a:bodyPr wrap="square" lIns="0" tIns="0" rIns="0" bIns="0" rtlCol="0">
            <a:spAutoFit/>
          </a:bodyPr>
          <a:lstStyle/>
          <a:p>
            <a:pPr algn="ctr"/>
            <a:r>
              <a:rPr lang="fr-FR" sz="1050">
                <a:solidFill>
                  <a:schemeClr val="bg1">
                    <a:lumMod val="65000"/>
                  </a:schemeClr>
                </a:solidFill>
              </a:rPr>
              <a:t>Chacun</a:t>
            </a:r>
          </a:p>
        </p:txBody>
      </p:sp>
      <p:sp>
        <p:nvSpPr>
          <p:cNvPr id="40" name="ZoneTexte 39">
            <a:extLst>
              <a:ext uri="{FF2B5EF4-FFF2-40B4-BE49-F238E27FC236}">
                <a16:creationId xmlns:a16="http://schemas.microsoft.com/office/drawing/2014/main" id="{5FCEA5DA-A5A4-4FD0-85E1-3AF4F0FDC2A2}"/>
              </a:ext>
            </a:extLst>
          </p:cNvPr>
          <p:cNvSpPr txBox="1"/>
          <p:nvPr/>
        </p:nvSpPr>
        <p:spPr>
          <a:xfrm>
            <a:off x="8030438" y="5583708"/>
            <a:ext cx="493581" cy="161583"/>
          </a:xfrm>
          <a:prstGeom prst="rect">
            <a:avLst/>
          </a:prstGeom>
          <a:noFill/>
        </p:spPr>
        <p:txBody>
          <a:bodyPr wrap="square" lIns="0" tIns="0" rIns="0" bIns="0" rtlCol="0">
            <a:spAutoFit/>
          </a:bodyPr>
          <a:lstStyle/>
          <a:p>
            <a:pPr algn="ctr"/>
            <a:r>
              <a:rPr lang="fr-FR" sz="1050">
                <a:solidFill>
                  <a:schemeClr val="bg1">
                    <a:lumMod val="65000"/>
                  </a:schemeClr>
                </a:solidFill>
              </a:rPr>
              <a:t>Chacun</a:t>
            </a:r>
          </a:p>
        </p:txBody>
      </p:sp>
      <p:sp>
        <p:nvSpPr>
          <p:cNvPr id="52" name="ZoneTexte 51">
            <a:extLst>
              <a:ext uri="{FF2B5EF4-FFF2-40B4-BE49-F238E27FC236}">
                <a16:creationId xmlns:a16="http://schemas.microsoft.com/office/drawing/2014/main" id="{9DEA6D21-929F-474B-9A72-A9319E5BE529}"/>
              </a:ext>
            </a:extLst>
          </p:cNvPr>
          <p:cNvSpPr txBox="1"/>
          <p:nvPr/>
        </p:nvSpPr>
        <p:spPr>
          <a:xfrm>
            <a:off x="52322" y="5084334"/>
            <a:ext cx="3305513" cy="669623"/>
          </a:xfrm>
          <a:prstGeom prst="rect">
            <a:avLst/>
          </a:prstGeom>
          <a:noFill/>
        </p:spPr>
        <p:txBody>
          <a:bodyPr wrap="square" lIns="0" tIns="0" rIns="0" anchor="t">
            <a:noAutofit/>
          </a:bodyPr>
          <a:lstStyle/>
          <a:p>
            <a:pPr algn="r">
              <a:spcBef>
                <a:spcPts val="300"/>
              </a:spcBef>
            </a:pPr>
            <a:r>
              <a:rPr lang="fr-FR" sz="900">
                <a:solidFill>
                  <a:schemeClr val="tx1">
                    <a:lumMod val="60000"/>
                    <a:lumOff val="40000"/>
                  </a:schemeClr>
                </a:solidFill>
              </a:rPr>
              <a:t>(Graphique de droite) Autres modalités proposées, rarement retenues dans le TOP 5 des priorités de l’établissement:</a:t>
            </a:r>
          </a:p>
          <a:p>
            <a:pPr marL="171450" indent="-171450" algn="r">
              <a:spcBef>
                <a:spcPts val="300"/>
              </a:spcBef>
              <a:buFont typeface="Courier New" panose="02070309020205020404" pitchFamily="49" charset="0"/>
              <a:buChar char="o"/>
            </a:pPr>
            <a:r>
              <a:rPr lang="fr-FR" sz="900">
                <a:solidFill>
                  <a:schemeClr val="tx1">
                    <a:lumMod val="60000"/>
                    <a:lumOff val="40000"/>
                  </a:schemeClr>
                </a:solidFill>
              </a:rPr>
              <a:t>Développer une production plus « verte » : 8%</a:t>
            </a:r>
          </a:p>
          <a:p>
            <a:pPr marL="171450" indent="-171450" algn="r">
              <a:spcBef>
                <a:spcPts val="300"/>
              </a:spcBef>
              <a:buFont typeface="Courier New" panose="02070309020205020404" pitchFamily="49" charset="0"/>
              <a:buChar char="o"/>
            </a:pPr>
            <a:r>
              <a:rPr lang="fr-FR" sz="900">
                <a:solidFill>
                  <a:schemeClr val="tx1">
                    <a:lumMod val="60000"/>
                    <a:lumOff val="40000"/>
                  </a:schemeClr>
                </a:solidFill>
              </a:rPr>
              <a:t>Sécuriser votre chaîne d’approvisionnement : 5%</a:t>
            </a:r>
          </a:p>
          <a:p>
            <a:pPr marL="171450" indent="-171450" algn="r">
              <a:spcBef>
                <a:spcPts val="300"/>
              </a:spcBef>
              <a:buFont typeface="Courier New" panose="02070309020205020404" pitchFamily="49" charset="0"/>
              <a:buChar char="o"/>
            </a:pPr>
            <a:r>
              <a:rPr lang="fr-FR" sz="900">
                <a:solidFill>
                  <a:schemeClr val="tx1">
                    <a:lumMod val="60000"/>
                    <a:lumOff val="40000"/>
                  </a:schemeClr>
                </a:solidFill>
              </a:rPr>
              <a:t>Modifier la structuration financière ou la taille de l’entreprise (adossement/acquisition) : 3%</a:t>
            </a:r>
          </a:p>
        </p:txBody>
      </p:sp>
      <p:pic>
        <p:nvPicPr>
          <p:cNvPr id="54" name="Graphique 53" descr="Caméléon avec un remplissage uni">
            <a:extLst>
              <a:ext uri="{FF2B5EF4-FFF2-40B4-BE49-F238E27FC236}">
                <a16:creationId xmlns:a16="http://schemas.microsoft.com/office/drawing/2014/main" id="{B8A192BD-86F6-445A-AA10-7F3E30CBFD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47228" y="1763735"/>
            <a:ext cx="353862" cy="353862"/>
          </a:xfrm>
          <a:prstGeom prst="rect">
            <a:avLst/>
          </a:prstGeom>
        </p:spPr>
      </p:pic>
      <p:pic>
        <p:nvPicPr>
          <p:cNvPr id="57" name="Graphique 56" descr="Groupe d’hommes avec un remplissage uni">
            <a:extLst>
              <a:ext uri="{FF2B5EF4-FFF2-40B4-BE49-F238E27FC236}">
                <a16:creationId xmlns:a16="http://schemas.microsoft.com/office/drawing/2014/main" id="{F57FD18F-F205-409F-9418-8C0E85390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09723" y="2367272"/>
            <a:ext cx="261334" cy="261334"/>
          </a:xfrm>
          <a:prstGeom prst="rect">
            <a:avLst/>
          </a:prstGeom>
        </p:spPr>
      </p:pic>
      <p:pic>
        <p:nvPicPr>
          <p:cNvPr id="60" name="Graphique 59" descr="Surf avec un remplissage uni">
            <a:extLst>
              <a:ext uri="{FF2B5EF4-FFF2-40B4-BE49-F238E27FC236}">
                <a16:creationId xmlns:a16="http://schemas.microsoft.com/office/drawing/2014/main" id="{D7E3D179-9FF7-4AF4-AA81-DD7E484AA5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71672" y="3057704"/>
            <a:ext cx="329418" cy="329418"/>
          </a:xfrm>
          <a:prstGeom prst="rect">
            <a:avLst/>
          </a:prstGeom>
        </p:spPr>
      </p:pic>
      <p:pic>
        <p:nvPicPr>
          <p:cNvPr id="61" name="Graphique 60" descr="Bulle de pensée avec un remplissage uni">
            <a:extLst>
              <a:ext uri="{FF2B5EF4-FFF2-40B4-BE49-F238E27FC236}">
                <a16:creationId xmlns:a16="http://schemas.microsoft.com/office/drawing/2014/main" id="{CABE25E4-F061-4345-8A35-BDC73BA56E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89018" y="4035829"/>
            <a:ext cx="334419" cy="334419"/>
          </a:xfrm>
          <a:prstGeom prst="rect">
            <a:avLst/>
          </a:prstGeom>
        </p:spPr>
      </p:pic>
      <p:pic>
        <p:nvPicPr>
          <p:cNvPr id="62" name="Graphique 61" descr="Main de robot avec un remplissage uni">
            <a:extLst>
              <a:ext uri="{FF2B5EF4-FFF2-40B4-BE49-F238E27FC236}">
                <a16:creationId xmlns:a16="http://schemas.microsoft.com/office/drawing/2014/main" id="{69ECD206-D133-49F5-ABC2-6473556EFDC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9019" y="3671857"/>
            <a:ext cx="334420" cy="334420"/>
          </a:xfrm>
          <a:prstGeom prst="rect">
            <a:avLst/>
          </a:prstGeom>
        </p:spPr>
      </p:pic>
      <p:grpSp>
        <p:nvGrpSpPr>
          <p:cNvPr id="63" name="Groupe 62">
            <a:extLst>
              <a:ext uri="{FF2B5EF4-FFF2-40B4-BE49-F238E27FC236}">
                <a16:creationId xmlns:a16="http://schemas.microsoft.com/office/drawing/2014/main" id="{92E5307D-F9F9-4E95-B0F6-440D59540568}"/>
              </a:ext>
            </a:extLst>
          </p:cNvPr>
          <p:cNvGrpSpPr/>
          <p:nvPr/>
        </p:nvGrpSpPr>
        <p:grpSpPr>
          <a:xfrm>
            <a:off x="8519802" y="4846138"/>
            <a:ext cx="393605" cy="369907"/>
            <a:chOff x="9455177" y="2030465"/>
            <a:chExt cx="393605" cy="369907"/>
          </a:xfrm>
          <a:solidFill>
            <a:srgbClr val="F87F92"/>
          </a:solidFill>
        </p:grpSpPr>
        <p:pic>
          <p:nvPicPr>
            <p:cNvPr id="65" name="Graphique 64" descr="Avion avec un remplissage uni">
              <a:extLst>
                <a:ext uri="{FF2B5EF4-FFF2-40B4-BE49-F238E27FC236}">
                  <a16:creationId xmlns:a16="http://schemas.microsoft.com/office/drawing/2014/main" id="{67BBA529-C75E-4390-8B2D-18259AB9497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5400000">
              <a:off x="9455177" y="2143198"/>
              <a:ext cx="257174" cy="257174"/>
            </a:xfrm>
            <a:prstGeom prst="rect">
              <a:avLst/>
            </a:prstGeom>
          </p:spPr>
        </p:pic>
        <p:pic>
          <p:nvPicPr>
            <p:cNvPr id="66" name="Graphique 65" descr="Satellite avec un remplissage uni">
              <a:extLst>
                <a:ext uri="{FF2B5EF4-FFF2-40B4-BE49-F238E27FC236}">
                  <a16:creationId xmlns:a16="http://schemas.microsoft.com/office/drawing/2014/main" id="{C5AB00B3-4F80-42E3-968E-615EB9F76FA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06331" y="2030465"/>
              <a:ext cx="242451" cy="242451"/>
            </a:xfrm>
            <a:prstGeom prst="rect">
              <a:avLst/>
            </a:prstGeom>
          </p:spPr>
        </p:pic>
      </p:grpSp>
      <p:pic>
        <p:nvPicPr>
          <p:cNvPr id="70" name="Graphique 69" descr="Graphique à barres avec tendance à la hausse avec un remplissage uni">
            <a:extLst>
              <a:ext uri="{FF2B5EF4-FFF2-40B4-BE49-F238E27FC236}">
                <a16:creationId xmlns:a16="http://schemas.microsoft.com/office/drawing/2014/main" id="{DA784DF0-EEDF-4199-8CE5-E5D3850959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569479" y="5233823"/>
            <a:ext cx="326714" cy="326714"/>
          </a:xfrm>
          <a:prstGeom prst="rect">
            <a:avLst/>
          </a:prstGeom>
        </p:spPr>
      </p:pic>
      <p:grpSp>
        <p:nvGrpSpPr>
          <p:cNvPr id="51" name="Groupe 50">
            <a:extLst>
              <a:ext uri="{FF2B5EF4-FFF2-40B4-BE49-F238E27FC236}">
                <a16:creationId xmlns:a16="http://schemas.microsoft.com/office/drawing/2014/main" id="{E99D423C-BCB5-479E-A46E-643111EFCEC7}"/>
              </a:ext>
            </a:extLst>
          </p:cNvPr>
          <p:cNvGrpSpPr/>
          <p:nvPr/>
        </p:nvGrpSpPr>
        <p:grpSpPr>
          <a:xfrm>
            <a:off x="359004" y="1799115"/>
            <a:ext cx="3037804" cy="3406163"/>
            <a:chOff x="221381" y="1961651"/>
            <a:chExt cx="4080169" cy="4064000"/>
          </a:xfrm>
        </p:grpSpPr>
        <p:graphicFrame>
          <p:nvGraphicFramePr>
            <p:cNvPr id="53" name="Graphique 52">
              <a:extLst>
                <a:ext uri="{FF2B5EF4-FFF2-40B4-BE49-F238E27FC236}">
                  <a16:creationId xmlns:a16="http://schemas.microsoft.com/office/drawing/2014/main" id="{18061F9D-A53B-482A-9DF3-F25F2C61C22C}"/>
                </a:ext>
              </a:extLst>
            </p:cNvPr>
            <p:cNvGraphicFramePr/>
            <p:nvPr/>
          </p:nvGraphicFramePr>
          <p:xfrm>
            <a:off x="322602" y="1961651"/>
            <a:ext cx="3044821" cy="4064000"/>
          </p:xfrm>
          <a:graphic>
            <a:graphicData uri="http://schemas.openxmlformats.org/drawingml/2006/chart">
              <c:chart xmlns:c="http://schemas.openxmlformats.org/drawingml/2006/chart" xmlns:r="http://schemas.openxmlformats.org/officeDocument/2006/relationships" r:id="rId18"/>
            </a:graphicData>
          </a:graphic>
        </p:graphicFrame>
        <p:sp>
          <p:nvSpPr>
            <p:cNvPr id="64" name="ZoneTexte 63">
              <a:extLst>
                <a:ext uri="{FF2B5EF4-FFF2-40B4-BE49-F238E27FC236}">
                  <a16:creationId xmlns:a16="http://schemas.microsoft.com/office/drawing/2014/main" id="{DC0F7DEB-E504-428F-AC41-C55EC57E06C7}"/>
                </a:ext>
              </a:extLst>
            </p:cNvPr>
            <p:cNvSpPr txBox="1"/>
            <p:nvPr/>
          </p:nvSpPr>
          <p:spPr>
            <a:xfrm>
              <a:off x="403354" y="3004500"/>
              <a:ext cx="3352235" cy="220331"/>
            </a:xfrm>
            <a:prstGeom prst="rect">
              <a:avLst/>
            </a:prstGeom>
            <a:noFill/>
          </p:spPr>
          <p:txBody>
            <a:bodyPr wrap="square" lIns="0" tIns="0" rIns="0" bIns="0" rtlCol="0">
              <a:spAutoFit/>
            </a:bodyPr>
            <a:lstStyle/>
            <a:p>
              <a:pPr fontAlgn="ctr"/>
              <a:r>
                <a:rPr lang="fr-FR" sz="1200">
                  <a:solidFill>
                    <a:srgbClr val="000000"/>
                  </a:solidFill>
                  <a:latin typeface="Calibri" panose="020F0502020204030204" pitchFamily="34" charset="0"/>
                </a:rPr>
                <a:t>Elle n’a pas eu d’effet sur vos priorités</a:t>
              </a:r>
            </a:p>
          </p:txBody>
        </p:sp>
        <p:sp>
          <p:nvSpPr>
            <p:cNvPr id="68" name="ZoneTexte 67">
              <a:extLst>
                <a:ext uri="{FF2B5EF4-FFF2-40B4-BE49-F238E27FC236}">
                  <a16:creationId xmlns:a16="http://schemas.microsoft.com/office/drawing/2014/main" id="{1C571F0A-23BB-4209-AB64-7D5C5AA36FB4}"/>
                </a:ext>
              </a:extLst>
            </p:cNvPr>
            <p:cNvSpPr txBox="1"/>
            <p:nvPr/>
          </p:nvSpPr>
          <p:spPr>
            <a:xfrm>
              <a:off x="410894" y="3643413"/>
              <a:ext cx="3558810" cy="220331"/>
            </a:xfrm>
            <a:prstGeom prst="rect">
              <a:avLst/>
            </a:prstGeom>
            <a:noFill/>
          </p:spPr>
          <p:txBody>
            <a:bodyPr wrap="square" lIns="0" tIns="0" rIns="0" bIns="0" rtlCol="0">
              <a:spAutoFit/>
            </a:bodyPr>
            <a:lstStyle/>
            <a:p>
              <a:pPr fontAlgn="ctr"/>
              <a:r>
                <a:rPr lang="fr-FR" sz="1200">
                  <a:solidFill>
                    <a:srgbClr val="000000"/>
                  </a:solidFill>
                  <a:latin typeface="Calibri" panose="020F0502020204030204" pitchFamily="34" charset="0"/>
                </a:rPr>
                <a:t>Elle accélère certaines évolutions à venir</a:t>
              </a:r>
            </a:p>
          </p:txBody>
        </p:sp>
        <p:sp>
          <p:nvSpPr>
            <p:cNvPr id="69" name="ZoneTexte 68">
              <a:extLst>
                <a:ext uri="{FF2B5EF4-FFF2-40B4-BE49-F238E27FC236}">
                  <a16:creationId xmlns:a16="http://schemas.microsoft.com/office/drawing/2014/main" id="{572B1442-2740-42C1-90AF-7AF264B3F098}"/>
                </a:ext>
              </a:extLst>
            </p:cNvPr>
            <p:cNvSpPr txBox="1"/>
            <p:nvPr/>
          </p:nvSpPr>
          <p:spPr>
            <a:xfrm>
              <a:off x="419997" y="4261179"/>
              <a:ext cx="3352235" cy="220331"/>
            </a:xfrm>
            <a:prstGeom prst="rect">
              <a:avLst/>
            </a:prstGeom>
            <a:noFill/>
          </p:spPr>
          <p:txBody>
            <a:bodyPr wrap="square" lIns="0" tIns="0" rIns="0" bIns="0" rtlCol="0">
              <a:spAutoFit/>
            </a:bodyPr>
            <a:lstStyle/>
            <a:p>
              <a:pPr fontAlgn="ctr"/>
              <a:r>
                <a:rPr lang="fr-FR" sz="1200">
                  <a:solidFill>
                    <a:srgbClr val="000000"/>
                  </a:solidFill>
                  <a:latin typeface="Calibri" panose="020F0502020204030204" pitchFamily="34" charset="0"/>
                </a:rPr>
                <a:t>Elle retarde des évolutions envisagées</a:t>
              </a:r>
            </a:p>
          </p:txBody>
        </p:sp>
        <p:sp>
          <p:nvSpPr>
            <p:cNvPr id="71" name="ZoneTexte 70">
              <a:extLst>
                <a:ext uri="{FF2B5EF4-FFF2-40B4-BE49-F238E27FC236}">
                  <a16:creationId xmlns:a16="http://schemas.microsoft.com/office/drawing/2014/main" id="{EE5038CE-9D48-48D4-A04C-F684119D1E36}"/>
                </a:ext>
              </a:extLst>
            </p:cNvPr>
            <p:cNvSpPr txBox="1"/>
            <p:nvPr/>
          </p:nvSpPr>
          <p:spPr>
            <a:xfrm>
              <a:off x="419995" y="4894592"/>
              <a:ext cx="3881555" cy="220331"/>
            </a:xfrm>
            <a:prstGeom prst="rect">
              <a:avLst/>
            </a:prstGeom>
            <a:noFill/>
          </p:spPr>
          <p:txBody>
            <a:bodyPr wrap="square" lIns="0" tIns="0" rIns="0" bIns="0" rtlCol="0">
              <a:spAutoFit/>
            </a:bodyPr>
            <a:lstStyle/>
            <a:p>
              <a:pPr fontAlgn="ctr"/>
              <a:r>
                <a:rPr lang="fr-FR" sz="1200" dirty="0">
                  <a:solidFill>
                    <a:srgbClr val="000000"/>
                  </a:solidFill>
                  <a:latin typeface="Calibri" panose="020F0502020204030204" pitchFamily="34" charset="0"/>
                </a:rPr>
                <a:t>Elle a modifié significativement vos priorités</a:t>
              </a:r>
            </a:p>
          </p:txBody>
        </p:sp>
        <p:sp>
          <p:nvSpPr>
            <p:cNvPr id="72" name="Rectangle : coins arrondis 71">
              <a:extLst>
                <a:ext uri="{FF2B5EF4-FFF2-40B4-BE49-F238E27FC236}">
                  <a16:creationId xmlns:a16="http://schemas.microsoft.com/office/drawing/2014/main" id="{D15453E3-17ED-4B5B-8BB4-C345B109132F}"/>
                </a:ext>
              </a:extLst>
            </p:cNvPr>
            <p:cNvSpPr/>
            <p:nvPr/>
          </p:nvSpPr>
          <p:spPr>
            <a:xfrm>
              <a:off x="221381" y="3951060"/>
              <a:ext cx="4080169" cy="1224000"/>
            </a:xfrm>
            <a:prstGeom prst="roundRect">
              <a:avLst/>
            </a:prstGeom>
            <a:noFill/>
            <a:ln w="19050">
              <a:solidFill>
                <a:srgbClr val="ED1A3B"/>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grpSp>
    </p:spTree>
    <p:extLst>
      <p:ext uri="{BB962C8B-B14F-4D97-AF65-F5344CB8AC3E}">
        <p14:creationId xmlns:p14="http://schemas.microsoft.com/office/powerpoint/2010/main" val="1313803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B07121-B4BB-4696-8C8F-25463C1000AA}"/>
              </a:ext>
            </a:extLst>
          </p:cNvPr>
          <p:cNvSpPr>
            <a:spLocks noGrp="1"/>
          </p:cNvSpPr>
          <p:nvPr>
            <p:ph type="title"/>
          </p:nvPr>
        </p:nvSpPr>
        <p:spPr/>
        <p:txBody>
          <a:bodyPr/>
          <a:lstStyle/>
          <a:p>
            <a:r>
              <a:rPr lang="fr-FR" sz="2000" dirty="0"/>
              <a:t>Diversification hors filière pour tous, agilité et technologies de rupture pour la tête de filière</a:t>
            </a:r>
          </a:p>
        </p:txBody>
      </p:sp>
      <p:sp>
        <p:nvSpPr>
          <p:cNvPr id="3" name="Espace réservé du texte 2">
            <a:extLst>
              <a:ext uri="{FF2B5EF4-FFF2-40B4-BE49-F238E27FC236}">
                <a16:creationId xmlns:a16="http://schemas.microsoft.com/office/drawing/2014/main" id="{19274501-883B-428F-BA6A-C246CB4F19D8}"/>
              </a:ext>
            </a:extLst>
          </p:cNvPr>
          <p:cNvSpPr>
            <a:spLocks noGrp="1"/>
          </p:cNvSpPr>
          <p:nvPr>
            <p:ph type="body" sz="quarter" idx="12"/>
          </p:nvPr>
        </p:nvSpPr>
        <p:spPr/>
        <p:txBody>
          <a:bodyPr/>
          <a:lstStyle/>
          <a:p>
            <a:r>
              <a:rPr lang="fr-FR"/>
              <a:t>02</a:t>
            </a:r>
          </a:p>
        </p:txBody>
      </p:sp>
      <p:sp>
        <p:nvSpPr>
          <p:cNvPr id="5" name="ZoneTexte 4">
            <a:extLst>
              <a:ext uri="{FF2B5EF4-FFF2-40B4-BE49-F238E27FC236}">
                <a16:creationId xmlns:a16="http://schemas.microsoft.com/office/drawing/2014/main" id="{54A669B7-A37A-4943-8B70-BF86791DF419}"/>
              </a:ext>
            </a:extLst>
          </p:cNvPr>
          <p:cNvSpPr txBox="1"/>
          <p:nvPr/>
        </p:nvSpPr>
        <p:spPr>
          <a:xfrm>
            <a:off x="204922" y="2950061"/>
            <a:ext cx="489050" cy="492443"/>
          </a:xfrm>
          <a:prstGeom prst="rect">
            <a:avLst/>
          </a:prstGeom>
          <a:noFill/>
          <a:ln>
            <a:noFill/>
          </a:ln>
        </p:spPr>
        <p:txBody>
          <a:bodyPr wrap="square" lIns="0" tIns="0" rIns="0" bIns="0" rtlCol="0">
            <a:spAutoFit/>
          </a:bodyPr>
          <a:lstStyle/>
          <a:p>
            <a:r>
              <a:rPr lang="fr-FR" sz="3200">
                <a:solidFill>
                  <a:srgbClr val="657C91"/>
                </a:solidFill>
              </a:rPr>
              <a:t>2</a:t>
            </a:r>
          </a:p>
        </p:txBody>
      </p:sp>
      <p:cxnSp>
        <p:nvCxnSpPr>
          <p:cNvPr id="6" name="Connecteur droit 5">
            <a:extLst>
              <a:ext uri="{FF2B5EF4-FFF2-40B4-BE49-F238E27FC236}">
                <a16:creationId xmlns:a16="http://schemas.microsoft.com/office/drawing/2014/main" id="{CF849F65-9021-4C68-874D-4457D4C7DFDC}"/>
              </a:ext>
            </a:extLst>
          </p:cNvPr>
          <p:cNvCxnSpPr>
            <a:cxnSpLocks/>
          </p:cNvCxnSpPr>
          <p:nvPr/>
        </p:nvCxnSpPr>
        <p:spPr>
          <a:xfrm>
            <a:off x="482903" y="2950061"/>
            <a:ext cx="0" cy="576000"/>
          </a:xfrm>
          <a:prstGeom prst="line">
            <a:avLst/>
          </a:prstGeom>
          <a:ln w="38100">
            <a:solidFill>
              <a:srgbClr val="657C91"/>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98512D45-65AB-41A9-81E0-3F069FD15EB5}"/>
              </a:ext>
            </a:extLst>
          </p:cNvPr>
          <p:cNvSpPr txBox="1"/>
          <p:nvPr/>
        </p:nvSpPr>
        <p:spPr>
          <a:xfrm>
            <a:off x="204922" y="3812304"/>
            <a:ext cx="489050" cy="492443"/>
          </a:xfrm>
          <a:prstGeom prst="rect">
            <a:avLst/>
          </a:prstGeom>
          <a:noFill/>
          <a:ln>
            <a:noFill/>
          </a:ln>
        </p:spPr>
        <p:txBody>
          <a:bodyPr wrap="square" lIns="0" tIns="0" rIns="0" bIns="0" rtlCol="0">
            <a:spAutoFit/>
          </a:bodyPr>
          <a:lstStyle/>
          <a:p>
            <a:r>
              <a:rPr lang="fr-FR" sz="3200">
                <a:solidFill>
                  <a:srgbClr val="657C91"/>
                </a:solidFill>
              </a:rPr>
              <a:t>3</a:t>
            </a:r>
          </a:p>
        </p:txBody>
      </p:sp>
      <p:cxnSp>
        <p:nvCxnSpPr>
          <p:cNvPr id="8" name="Connecteur droit 7">
            <a:extLst>
              <a:ext uri="{FF2B5EF4-FFF2-40B4-BE49-F238E27FC236}">
                <a16:creationId xmlns:a16="http://schemas.microsoft.com/office/drawing/2014/main" id="{1A76DCDB-A410-4C48-B16F-F3CBA7880804}"/>
              </a:ext>
            </a:extLst>
          </p:cNvPr>
          <p:cNvCxnSpPr>
            <a:cxnSpLocks/>
          </p:cNvCxnSpPr>
          <p:nvPr/>
        </p:nvCxnSpPr>
        <p:spPr>
          <a:xfrm>
            <a:off x="482903" y="3812304"/>
            <a:ext cx="0" cy="576000"/>
          </a:xfrm>
          <a:prstGeom prst="line">
            <a:avLst/>
          </a:prstGeom>
          <a:ln w="38100">
            <a:solidFill>
              <a:srgbClr val="657C91"/>
            </a:solidFill>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712C3175-C30D-4836-A880-19F85D4CE9F4}"/>
              </a:ext>
            </a:extLst>
          </p:cNvPr>
          <p:cNvSpPr txBox="1"/>
          <p:nvPr/>
        </p:nvSpPr>
        <p:spPr>
          <a:xfrm>
            <a:off x="204922" y="2065329"/>
            <a:ext cx="489050" cy="492443"/>
          </a:xfrm>
          <a:prstGeom prst="rect">
            <a:avLst/>
          </a:prstGeom>
          <a:noFill/>
          <a:ln>
            <a:noFill/>
          </a:ln>
        </p:spPr>
        <p:txBody>
          <a:bodyPr wrap="square" lIns="0" tIns="0" rIns="0" bIns="0" rtlCol="0">
            <a:spAutoFit/>
          </a:bodyPr>
          <a:lstStyle/>
          <a:p>
            <a:r>
              <a:rPr lang="fr-FR" sz="3200">
                <a:solidFill>
                  <a:srgbClr val="657C91"/>
                </a:solidFill>
              </a:rPr>
              <a:t>1</a:t>
            </a:r>
          </a:p>
        </p:txBody>
      </p:sp>
      <p:cxnSp>
        <p:nvCxnSpPr>
          <p:cNvPr id="14" name="Connecteur droit 13">
            <a:extLst>
              <a:ext uri="{FF2B5EF4-FFF2-40B4-BE49-F238E27FC236}">
                <a16:creationId xmlns:a16="http://schemas.microsoft.com/office/drawing/2014/main" id="{787140DA-0844-4FD6-9D37-E35B27D2623D}"/>
              </a:ext>
            </a:extLst>
          </p:cNvPr>
          <p:cNvCxnSpPr>
            <a:cxnSpLocks/>
          </p:cNvCxnSpPr>
          <p:nvPr/>
        </p:nvCxnSpPr>
        <p:spPr>
          <a:xfrm>
            <a:off x="482903" y="2065329"/>
            <a:ext cx="0" cy="576000"/>
          </a:xfrm>
          <a:prstGeom prst="line">
            <a:avLst/>
          </a:prstGeom>
          <a:ln w="38100">
            <a:solidFill>
              <a:srgbClr val="657C91"/>
            </a:solidFill>
          </a:ln>
        </p:spPr>
        <p:style>
          <a:lnRef idx="1">
            <a:schemeClr val="accent1"/>
          </a:lnRef>
          <a:fillRef idx="0">
            <a:schemeClr val="accent1"/>
          </a:fillRef>
          <a:effectRef idx="0">
            <a:schemeClr val="accent1"/>
          </a:effectRef>
          <a:fontRef idx="minor">
            <a:schemeClr val="tx1"/>
          </a:fontRef>
        </p:style>
      </p:cxnSp>
      <p:sp>
        <p:nvSpPr>
          <p:cNvPr id="17" name="Text Placeholder 1">
            <a:extLst>
              <a:ext uri="{FF2B5EF4-FFF2-40B4-BE49-F238E27FC236}">
                <a16:creationId xmlns:a16="http://schemas.microsoft.com/office/drawing/2014/main" id="{EEF664E2-6BF9-411F-88AD-6C4CF64D4C78}"/>
              </a:ext>
            </a:extLst>
          </p:cNvPr>
          <p:cNvSpPr txBox="1">
            <a:spLocks/>
          </p:cNvSpPr>
          <p:nvPr/>
        </p:nvSpPr>
        <p:spPr>
          <a:xfrm>
            <a:off x="599450" y="1461495"/>
            <a:ext cx="1530471" cy="378803"/>
          </a:xfrm>
          <a:prstGeom prst="rect">
            <a:avLst/>
          </a:prstGeom>
          <a:ln>
            <a:noFill/>
          </a:ln>
        </p:spPr>
        <p:txBody>
          <a:bodyPr lIns="90000" tIns="46800" rIns="90000" bIns="46800" anchor="ctr"/>
          <a:lstStyle>
            <a:lvl1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defRPr sz="1400" kern="1200" dirty="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BE" sz="1200" b="1" dirty="0">
                <a:solidFill>
                  <a:srgbClr val="657C91"/>
                </a:solidFill>
                <a:latin typeface="+mn-lt"/>
              </a:rPr>
              <a:t>Donneurs d’ordre et rang 1</a:t>
            </a:r>
          </a:p>
        </p:txBody>
      </p:sp>
      <p:sp>
        <p:nvSpPr>
          <p:cNvPr id="23" name="ZoneTexte 22">
            <a:extLst>
              <a:ext uri="{FF2B5EF4-FFF2-40B4-BE49-F238E27FC236}">
                <a16:creationId xmlns:a16="http://schemas.microsoft.com/office/drawing/2014/main" id="{ADD5B5A3-C0AD-435F-8D5F-E8938C7B62DD}"/>
              </a:ext>
            </a:extLst>
          </p:cNvPr>
          <p:cNvSpPr txBox="1"/>
          <p:nvPr/>
        </p:nvSpPr>
        <p:spPr>
          <a:xfrm>
            <a:off x="595140" y="2065329"/>
            <a:ext cx="1798778" cy="654025"/>
          </a:xfrm>
          <a:prstGeom prst="rect">
            <a:avLst/>
          </a:prstGeom>
          <a:noFill/>
        </p:spPr>
        <p:txBody>
          <a:bodyPr wrap="square" lIns="0" tIns="0" rIns="0" bIns="0" rtlCol="0">
            <a:spAutoFit/>
          </a:bodyPr>
          <a:lstStyle/>
          <a:p>
            <a:r>
              <a:rPr lang="fr-FR" sz="1100"/>
              <a:t>Devenir plus agile</a:t>
            </a:r>
            <a:r>
              <a:rPr lang="fr-FR" sz="1050"/>
              <a:t> (polyvalence, bascule </a:t>
            </a:r>
            <a:br>
              <a:rPr lang="fr-FR" sz="1050"/>
            </a:br>
            <a:r>
              <a:rPr lang="fr-FR" sz="1050"/>
              <a:t>entre domaines </a:t>
            </a:r>
            <a:br>
              <a:rPr lang="fr-FR" sz="1050"/>
            </a:br>
            <a:r>
              <a:rPr lang="fr-FR" sz="1050"/>
              <a:t>d’activité…) (50%)</a:t>
            </a:r>
          </a:p>
        </p:txBody>
      </p:sp>
      <p:sp>
        <p:nvSpPr>
          <p:cNvPr id="27" name="ZoneTexte 26">
            <a:extLst>
              <a:ext uri="{FF2B5EF4-FFF2-40B4-BE49-F238E27FC236}">
                <a16:creationId xmlns:a16="http://schemas.microsoft.com/office/drawing/2014/main" id="{1CEACABC-07CE-44C9-BAE8-E204BE4EB09F}"/>
              </a:ext>
            </a:extLst>
          </p:cNvPr>
          <p:cNvSpPr txBox="1"/>
          <p:nvPr/>
        </p:nvSpPr>
        <p:spPr>
          <a:xfrm>
            <a:off x="595140" y="2950061"/>
            <a:ext cx="1731191" cy="677108"/>
          </a:xfrm>
          <a:prstGeom prst="rect">
            <a:avLst/>
          </a:prstGeom>
          <a:noFill/>
        </p:spPr>
        <p:txBody>
          <a:bodyPr wrap="square" lIns="0" tIns="0" rIns="0" bIns="0" rtlCol="0">
            <a:spAutoFit/>
          </a:bodyPr>
          <a:lstStyle/>
          <a:p>
            <a:r>
              <a:rPr lang="fr-FR" sz="1100" dirty="0"/>
              <a:t>Gérer vos effectifs </a:t>
            </a:r>
            <a:br>
              <a:rPr lang="fr-FR" sz="1100" dirty="0"/>
            </a:br>
            <a:r>
              <a:rPr lang="fr-FR" sz="1100" dirty="0"/>
              <a:t>et les compétences / Diversifier </a:t>
            </a:r>
            <a:r>
              <a:rPr lang="fr-FR" sz="1050" dirty="0"/>
              <a:t>votre activité</a:t>
            </a:r>
          </a:p>
          <a:p>
            <a:r>
              <a:rPr lang="fr-FR" sz="1100" dirty="0"/>
              <a:t>hors</a:t>
            </a:r>
            <a:r>
              <a:rPr lang="fr-FR" sz="1050" dirty="0"/>
              <a:t> spatial </a:t>
            </a:r>
            <a:r>
              <a:rPr lang="fr-FR" sz="1050" dirty="0" err="1"/>
              <a:t>aéro</a:t>
            </a:r>
            <a:r>
              <a:rPr lang="fr-FR" sz="1050" dirty="0"/>
              <a:t>. (48%)</a:t>
            </a:r>
          </a:p>
        </p:txBody>
      </p:sp>
      <p:sp>
        <p:nvSpPr>
          <p:cNvPr id="38" name="ZoneTexte 37">
            <a:extLst>
              <a:ext uri="{FF2B5EF4-FFF2-40B4-BE49-F238E27FC236}">
                <a16:creationId xmlns:a16="http://schemas.microsoft.com/office/drawing/2014/main" id="{36744790-E869-4CE5-BA64-87B9BD62EF9F}"/>
              </a:ext>
            </a:extLst>
          </p:cNvPr>
          <p:cNvSpPr txBox="1"/>
          <p:nvPr/>
        </p:nvSpPr>
        <p:spPr>
          <a:xfrm>
            <a:off x="595140" y="3812304"/>
            <a:ext cx="1530470" cy="507831"/>
          </a:xfrm>
          <a:prstGeom prst="rect">
            <a:avLst/>
          </a:prstGeom>
          <a:noFill/>
        </p:spPr>
        <p:txBody>
          <a:bodyPr wrap="square" lIns="0" tIns="0" rIns="0" bIns="0" rtlCol="0">
            <a:spAutoFit/>
          </a:bodyPr>
          <a:lstStyle/>
          <a:p>
            <a:r>
              <a:rPr lang="fr-FR" sz="1100"/>
              <a:t>Déployer les technologies de rupture et solutions 4.0 (42%)</a:t>
            </a:r>
          </a:p>
        </p:txBody>
      </p:sp>
      <p:sp>
        <p:nvSpPr>
          <p:cNvPr id="30" name="ZoneTexte 29">
            <a:extLst>
              <a:ext uri="{FF2B5EF4-FFF2-40B4-BE49-F238E27FC236}">
                <a16:creationId xmlns:a16="http://schemas.microsoft.com/office/drawing/2014/main" id="{302B983C-1254-49E3-B9F9-C9CAB21618C5}"/>
              </a:ext>
            </a:extLst>
          </p:cNvPr>
          <p:cNvSpPr txBox="1"/>
          <p:nvPr/>
        </p:nvSpPr>
        <p:spPr>
          <a:xfrm>
            <a:off x="595140" y="4603071"/>
            <a:ext cx="1705847" cy="654025"/>
          </a:xfrm>
          <a:prstGeom prst="rect">
            <a:avLst/>
          </a:prstGeom>
          <a:noFill/>
        </p:spPr>
        <p:txBody>
          <a:bodyPr wrap="square" lIns="0" tIns="0" rIns="0" bIns="0" rtlCol="0">
            <a:spAutoFit/>
          </a:bodyPr>
          <a:lstStyle/>
          <a:p>
            <a:r>
              <a:rPr lang="fr-FR" sz="1100"/>
              <a:t>Améliorer la performance </a:t>
            </a:r>
            <a:r>
              <a:rPr lang="fr-FR" sz="1050"/>
              <a:t>(Lean management, </a:t>
            </a:r>
            <a:br>
              <a:rPr lang="fr-FR" sz="1050"/>
            </a:br>
            <a:r>
              <a:rPr lang="fr-FR" sz="1050"/>
              <a:t>qualité, rationalisation </a:t>
            </a:r>
          </a:p>
          <a:p>
            <a:r>
              <a:rPr lang="fr-FR" sz="1050"/>
              <a:t>des coûts, etc.) (38%)</a:t>
            </a:r>
          </a:p>
        </p:txBody>
      </p:sp>
      <p:sp>
        <p:nvSpPr>
          <p:cNvPr id="49" name="ZoneTexte 48">
            <a:extLst>
              <a:ext uri="{FF2B5EF4-FFF2-40B4-BE49-F238E27FC236}">
                <a16:creationId xmlns:a16="http://schemas.microsoft.com/office/drawing/2014/main" id="{B2E43642-879C-4036-A888-E5689359FAA4}"/>
              </a:ext>
            </a:extLst>
          </p:cNvPr>
          <p:cNvSpPr txBox="1"/>
          <p:nvPr/>
        </p:nvSpPr>
        <p:spPr>
          <a:xfrm>
            <a:off x="2731366" y="2065329"/>
            <a:ext cx="1416245" cy="338554"/>
          </a:xfrm>
          <a:prstGeom prst="rect">
            <a:avLst/>
          </a:prstGeom>
          <a:noFill/>
          <a:ln>
            <a:noFill/>
          </a:ln>
        </p:spPr>
        <p:txBody>
          <a:bodyPr wrap="square" lIns="0" tIns="0" rIns="0" bIns="0" rtlCol="0">
            <a:spAutoFit/>
          </a:bodyPr>
          <a:lstStyle/>
          <a:p>
            <a:r>
              <a:rPr lang="fr-FR" sz="1100"/>
              <a:t>Gérer vos effectifs et les compétences </a:t>
            </a:r>
            <a:r>
              <a:rPr lang="fr-FR" sz="1050"/>
              <a:t>(71%)</a:t>
            </a:r>
            <a:endParaRPr lang="fr-FR" sz="1100"/>
          </a:p>
        </p:txBody>
      </p:sp>
      <p:sp>
        <p:nvSpPr>
          <p:cNvPr id="50" name="ZoneTexte 49">
            <a:extLst>
              <a:ext uri="{FF2B5EF4-FFF2-40B4-BE49-F238E27FC236}">
                <a16:creationId xmlns:a16="http://schemas.microsoft.com/office/drawing/2014/main" id="{D90FBE93-47AA-4D99-956E-BBC86531DC32}"/>
              </a:ext>
            </a:extLst>
          </p:cNvPr>
          <p:cNvSpPr txBox="1"/>
          <p:nvPr/>
        </p:nvSpPr>
        <p:spPr>
          <a:xfrm>
            <a:off x="2731366" y="2950061"/>
            <a:ext cx="1713352" cy="654025"/>
          </a:xfrm>
          <a:prstGeom prst="rect">
            <a:avLst/>
          </a:prstGeom>
          <a:noFill/>
        </p:spPr>
        <p:txBody>
          <a:bodyPr wrap="square" lIns="0" tIns="0" rIns="0" bIns="0" rtlCol="0">
            <a:spAutoFit/>
          </a:bodyPr>
          <a:lstStyle/>
          <a:p>
            <a:r>
              <a:rPr lang="fr-FR" sz="1100"/>
              <a:t>Devenir plus agile </a:t>
            </a:r>
            <a:r>
              <a:rPr lang="fr-FR" sz="1050"/>
              <a:t>(polyvalence, bascule </a:t>
            </a:r>
            <a:br>
              <a:rPr lang="fr-FR" sz="1050"/>
            </a:br>
            <a:r>
              <a:rPr lang="fr-FR" sz="1050"/>
              <a:t>entre domaines d’activité…) (60%)</a:t>
            </a:r>
          </a:p>
        </p:txBody>
      </p:sp>
      <p:sp>
        <p:nvSpPr>
          <p:cNvPr id="51" name="Text Placeholder 1">
            <a:extLst>
              <a:ext uri="{FF2B5EF4-FFF2-40B4-BE49-F238E27FC236}">
                <a16:creationId xmlns:a16="http://schemas.microsoft.com/office/drawing/2014/main" id="{DE1584E6-C3A6-4FBC-BD07-ECA09B04DE0A}"/>
              </a:ext>
            </a:extLst>
          </p:cNvPr>
          <p:cNvSpPr txBox="1">
            <a:spLocks/>
          </p:cNvSpPr>
          <p:nvPr/>
        </p:nvSpPr>
        <p:spPr>
          <a:xfrm>
            <a:off x="2731366" y="1509636"/>
            <a:ext cx="1551861" cy="282520"/>
          </a:xfrm>
          <a:prstGeom prst="rect">
            <a:avLst/>
          </a:prstGeom>
          <a:ln>
            <a:noFill/>
          </a:ln>
        </p:spPr>
        <p:txBody>
          <a:bodyPr lIns="90000" tIns="46800" rIns="90000" bIns="46800" anchor="ctr"/>
          <a:lstStyle>
            <a:lvl1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defRPr sz="1400" kern="1200" dirty="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BE" sz="1200" b="1">
                <a:solidFill>
                  <a:srgbClr val="657C91"/>
                </a:solidFill>
                <a:latin typeface="+mn-lt"/>
              </a:rPr>
              <a:t>Effectifs de plus de 50 salariés</a:t>
            </a:r>
          </a:p>
        </p:txBody>
      </p:sp>
      <p:sp>
        <p:nvSpPr>
          <p:cNvPr id="52" name="ZoneTexte 51">
            <a:extLst>
              <a:ext uri="{FF2B5EF4-FFF2-40B4-BE49-F238E27FC236}">
                <a16:creationId xmlns:a16="http://schemas.microsoft.com/office/drawing/2014/main" id="{6B6B8E70-CAFE-4D89-86B2-ECA2E0F517B7}"/>
              </a:ext>
            </a:extLst>
          </p:cNvPr>
          <p:cNvSpPr txBox="1"/>
          <p:nvPr/>
        </p:nvSpPr>
        <p:spPr>
          <a:xfrm>
            <a:off x="2731366" y="3812304"/>
            <a:ext cx="2009438" cy="507831"/>
          </a:xfrm>
          <a:prstGeom prst="rect">
            <a:avLst/>
          </a:prstGeom>
          <a:noFill/>
        </p:spPr>
        <p:txBody>
          <a:bodyPr wrap="square" lIns="0" tIns="0" rIns="0" bIns="0" rtlCol="0">
            <a:spAutoFit/>
          </a:bodyPr>
          <a:lstStyle/>
          <a:p>
            <a:r>
              <a:rPr lang="fr-FR" sz="1100"/>
              <a:t>Déployer les </a:t>
            </a:r>
            <a:br>
              <a:rPr lang="fr-FR" sz="1100"/>
            </a:br>
            <a:r>
              <a:rPr lang="fr-FR" sz="1100"/>
              <a:t>technologies de rupture et solutions 4.0 </a:t>
            </a:r>
            <a:r>
              <a:rPr lang="fr-FR" sz="1050"/>
              <a:t>(41%)</a:t>
            </a:r>
            <a:endParaRPr lang="fr-FR" sz="1100"/>
          </a:p>
        </p:txBody>
      </p:sp>
      <p:sp>
        <p:nvSpPr>
          <p:cNvPr id="53" name="ZoneTexte 52">
            <a:extLst>
              <a:ext uri="{FF2B5EF4-FFF2-40B4-BE49-F238E27FC236}">
                <a16:creationId xmlns:a16="http://schemas.microsoft.com/office/drawing/2014/main" id="{E6C414C0-8282-4D8F-B49F-FBF4429E0FF6}"/>
              </a:ext>
            </a:extLst>
          </p:cNvPr>
          <p:cNvSpPr txBox="1"/>
          <p:nvPr/>
        </p:nvSpPr>
        <p:spPr>
          <a:xfrm>
            <a:off x="2731366" y="4603071"/>
            <a:ext cx="1895234" cy="677108"/>
          </a:xfrm>
          <a:prstGeom prst="rect">
            <a:avLst/>
          </a:prstGeom>
          <a:noFill/>
        </p:spPr>
        <p:txBody>
          <a:bodyPr wrap="square" lIns="0" tIns="0" rIns="0" bIns="0" rtlCol="0">
            <a:spAutoFit/>
          </a:bodyPr>
          <a:lstStyle/>
          <a:p>
            <a:r>
              <a:rPr lang="fr-FR" sz="1100"/>
              <a:t>Améliorer la performance </a:t>
            </a:r>
            <a:r>
              <a:rPr lang="fr-FR" sz="1050"/>
              <a:t>(Lean management, </a:t>
            </a:r>
            <a:br>
              <a:rPr lang="fr-FR" sz="1050"/>
            </a:br>
            <a:r>
              <a:rPr lang="fr-FR" sz="1050"/>
              <a:t>qualité, rationalisation </a:t>
            </a:r>
            <a:br>
              <a:rPr lang="fr-FR" sz="1050"/>
            </a:br>
            <a:r>
              <a:rPr lang="fr-FR" sz="1050"/>
              <a:t>des coûts, etc.) (39%)</a:t>
            </a:r>
          </a:p>
        </p:txBody>
      </p:sp>
      <p:sp>
        <p:nvSpPr>
          <p:cNvPr id="54" name="ZoneTexte 53">
            <a:extLst>
              <a:ext uri="{FF2B5EF4-FFF2-40B4-BE49-F238E27FC236}">
                <a16:creationId xmlns:a16="http://schemas.microsoft.com/office/drawing/2014/main" id="{969E52FF-A004-48C3-BE68-5C59D1D646A0}"/>
              </a:ext>
            </a:extLst>
          </p:cNvPr>
          <p:cNvSpPr txBox="1"/>
          <p:nvPr/>
        </p:nvSpPr>
        <p:spPr>
          <a:xfrm>
            <a:off x="2731366" y="5471387"/>
            <a:ext cx="1895234" cy="507831"/>
          </a:xfrm>
          <a:prstGeom prst="rect">
            <a:avLst/>
          </a:prstGeom>
          <a:noFill/>
        </p:spPr>
        <p:txBody>
          <a:bodyPr wrap="square" lIns="0" tIns="0" rIns="0" bIns="0" rtlCol="0">
            <a:spAutoFit/>
          </a:bodyPr>
          <a:lstStyle/>
          <a:p>
            <a:r>
              <a:rPr lang="fr-FR" sz="1100"/>
              <a:t>Diversifier votre activité hors secteur aéronautique et spatial </a:t>
            </a:r>
            <a:r>
              <a:rPr lang="fr-FR" sz="1050"/>
              <a:t>(32%)</a:t>
            </a:r>
            <a:endParaRPr lang="fr-FR" sz="1100"/>
          </a:p>
        </p:txBody>
      </p:sp>
      <p:sp>
        <p:nvSpPr>
          <p:cNvPr id="55" name="ZoneTexte 54">
            <a:extLst>
              <a:ext uri="{FF2B5EF4-FFF2-40B4-BE49-F238E27FC236}">
                <a16:creationId xmlns:a16="http://schemas.microsoft.com/office/drawing/2014/main" id="{5C95A324-4AB7-4450-9B2A-4C4D67462E46}"/>
              </a:ext>
            </a:extLst>
          </p:cNvPr>
          <p:cNvSpPr txBox="1"/>
          <p:nvPr/>
        </p:nvSpPr>
        <p:spPr>
          <a:xfrm>
            <a:off x="204922" y="5471387"/>
            <a:ext cx="489050" cy="492443"/>
          </a:xfrm>
          <a:prstGeom prst="rect">
            <a:avLst/>
          </a:prstGeom>
          <a:noFill/>
          <a:ln>
            <a:noFill/>
          </a:ln>
        </p:spPr>
        <p:txBody>
          <a:bodyPr wrap="square" lIns="0" tIns="0" rIns="0" bIns="0" rtlCol="0">
            <a:spAutoFit/>
          </a:bodyPr>
          <a:lstStyle/>
          <a:p>
            <a:r>
              <a:rPr lang="fr-FR" sz="3200">
                <a:solidFill>
                  <a:srgbClr val="657C91"/>
                </a:solidFill>
              </a:rPr>
              <a:t>5</a:t>
            </a:r>
          </a:p>
        </p:txBody>
      </p:sp>
      <p:cxnSp>
        <p:nvCxnSpPr>
          <p:cNvPr id="56" name="Connecteur droit 55">
            <a:extLst>
              <a:ext uri="{FF2B5EF4-FFF2-40B4-BE49-F238E27FC236}">
                <a16:creationId xmlns:a16="http://schemas.microsoft.com/office/drawing/2014/main" id="{50B954E6-AED1-4A6E-96BB-E0A412D18852}"/>
              </a:ext>
            </a:extLst>
          </p:cNvPr>
          <p:cNvCxnSpPr>
            <a:cxnSpLocks/>
          </p:cNvCxnSpPr>
          <p:nvPr/>
        </p:nvCxnSpPr>
        <p:spPr>
          <a:xfrm>
            <a:off x="482903" y="5471387"/>
            <a:ext cx="0" cy="576000"/>
          </a:xfrm>
          <a:prstGeom prst="line">
            <a:avLst/>
          </a:prstGeom>
          <a:ln w="38100">
            <a:solidFill>
              <a:srgbClr val="657C91"/>
            </a:solidFill>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78154C0D-98FE-44C3-8AF6-171756E38733}"/>
              </a:ext>
            </a:extLst>
          </p:cNvPr>
          <p:cNvSpPr txBox="1"/>
          <p:nvPr/>
        </p:nvSpPr>
        <p:spPr>
          <a:xfrm>
            <a:off x="204922" y="4603071"/>
            <a:ext cx="489050" cy="492443"/>
          </a:xfrm>
          <a:prstGeom prst="rect">
            <a:avLst/>
          </a:prstGeom>
          <a:noFill/>
          <a:ln>
            <a:noFill/>
          </a:ln>
        </p:spPr>
        <p:txBody>
          <a:bodyPr wrap="square" lIns="0" tIns="0" rIns="0" bIns="0" rtlCol="0">
            <a:spAutoFit/>
          </a:bodyPr>
          <a:lstStyle/>
          <a:p>
            <a:r>
              <a:rPr lang="fr-FR" sz="3200">
                <a:solidFill>
                  <a:srgbClr val="657C91"/>
                </a:solidFill>
              </a:rPr>
              <a:t>4</a:t>
            </a:r>
          </a:p>
        </p:txBody>
      </p:sp>
      <p:cxnSp>
        <p:nvCxnSpPr>
          <p:cNvPr id="58" name="Connecteur droit 57">
            <a:extLst>
              <a:ext uri="{FF2B5EF4-FFF2-40B4-BE49-F238E27FC236}">
                <a16:creationId xmlns:a16="http://schemas.microsoft.com/office/drawing/2014/main" id="{F9F774FC-E572-422C-A4FA-D53FD7A4B74B}"/>
              </a:ext>
            </a:extLst>
          </p:cNvPr>
          <p:cNvCxnSpPr>
            <a:cxnSpLocks/>
          </p:cNvCxnSpPr>
          <p:nvPr/>
        </p:nvCxnSpPr>
        <p:spPr>
          <a:xfrm>
            <a:off x="482903" y="4603071"/>
            <a:ext cx="0" cy="576000"/>
          </a:xfrm>
          <a:prstGeom prst="line">
            <a:avLst/>
          </a:prstGeom>
          <a:ln w="38100">
            <a:solidFill>
              <a:srgbClr val="657C91"/>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5E9FC4C3-3D01-4EF7-A791-C4921A100D5A}"/>
              </a:ext>
            </a:extLst>
          </p:cNvPr>
          <p:cNvCxnSpPr>
            <a:cxnSpLocks/>
          </p:cNvCxnSpPr>
          <p:nvPr/>
        </p:nvCxnSpPr>
        <p:spPr>
          <a:xfrm>
            <a:off x="4807298" y="1602658"/>
            <a:ext cx="0" cy="4603112"/>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1" name="Freeform 11">
            <a:extLst>
              <a:ext uri="{FF2B5EF4-FFF2-40B4-BE49-F238E27FC236}">
                <a16:creationId xmlns:a16="http://schemas.microsoft.com/office/drawing/2014/main" id="{0E43BD69-C5B2-47C3-97A1-BB939C5ADF01}"/>
              </a:ext>
            </a:extLst>
          </p:cNvPr>
          <p:cNvSpPr>
            <a:spLocks/>
          </p:cNvSpPr>
          <p:nvPr/>
        </p:nvSpPr>
        <p:spPr bwMode="gray">
          <a:xfrm flipV="1">
            <a:off x="644685" y="1901073"/>
            <a:ext cx="1440000" cy="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tx2"/>
          </a:solidFill>
          <a:ln w="28575">
            <a:solidFill>
              <a:srgbClr val="657C91"/>
            </a:solidFill>
            <a:prstDash val="solid"/>
            <a:round/>
            <a:headEnd/>
            <a:tailEnd/>
          </a:ln>
        </p:spPr>
        <p:txBody>
          <a:bodyPr vert="horz" wrap="square" lIns="91440" tIns="45720" rIns="91440" bIns="45720" numCol="1" anchor="t" anchorCtr="0" compatLnSpc="1">
            <a:prstTxWarp prst="textNoShape">
              <a:avLst/>
            </a:prstTxWarp>
          </a:bodyPr>
          <a:lstStyle/>
          <a:p>
            <a:endParaRPr lang="fr-BE" sz="1100">
              <a:solidFill>
                <a:srgbClr val="657C91"/>
              </a:solidFill>
            </a:endParaRPr>
          </a:p>
        </p:txBody>
      </p:sp>
      <p:sp>
        <p:nvSpPr>
          <p:cNvPr id="62" name="Freeform 11">
            <a:extLst>
              <a:ext uri="{FF2B5EF4-FFF2-40B4-BE49-F238E27FC236}">
                <a16:creationId xmlns:a16="http://schemas.microsoft.com/office/drawing/2014/main" id="{79F2FBFF-E57E-45EC-8468-57D25985E113}"/>
              </a:ext>
            </a:extLst>
          </p:cNvPr>
          <p:cNvSpPr>
            <a:spLocks/>
          </p:cNvSpPr>
          <p:nvPr/>
        </p:nvSpPr>
        <p:spPr bwMode="gray">
          <a:xfrm flipV="1">
            <a:off x="2820749" y="1901073"/>
            <a:ext cx="1440000" cy="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tx2"/>
          </a:solidFill>
          <a:ln w="28575">
            <a:solidFill>
              <a:srgbClr val="657C91"/>
            </a:solidFill>
            <a:prstDash val="solid"/>
            <a:round/>
            <a:headEnd/>
            <a:tailEnd/>
          </a:ln>
        </p:spPr>
        <p:txBody>
          <a:bodyPr vert="horz" wrap="square" lIns="91440" tIns="45720" rIns="91440" bIns="45720" numCol="1" anchor="t" anchorCtr="0" compatLnSpc="1">
            <a:prstTxWarp prst="textNoShape">
              <a:avLst/>
            </a:prstTxWarp>
          </a:bodyPr>
          <a:lstStyle/>
          <a:p>
            <a:endParaRPr lang="fr-BE" sz="1100">
              <a:solidFill>
                <a:srgbClr val="657C91"/>
              </a:solidFill>
            </a:endParaRPr>
          </a:p>
        </p:txBody>
      </p:sp>
      <p:sp>
        <p:nvSpPr>
          <p:cNvPr id="64" name="ZoneTexte 63">
            <a:extLst>
              <a:ext uri="{FF2B5EF4-FFF2-40B4-BE49-F238E27FC236}">
                <a16:creationId xmlns:a16="http://schemas.microsoft.com/office/drawing/2014/main" id="{89065DC7-E507-41B8-8F65-AF5770ED37F8}"/>
              </a:ext>
            </a:extLst>
          </p:cNvPr>
          <p:cNvSpPr txBox="1"/>
          <p:nvPr/>
        </p:nvSpPr>
        <p:spPr>
          <a:xfrm>
            <a:off x="595140" y="5471387"/>
            <a:ext cx="1767109" cy="669414"/>
          </a:xfrm>
          <a:prstGeom prst="rect">
            <a:avLst/>
          </a:prstGeom>
          <a:noFill/>
        </p:spPr>
        <p:txBody>
          <a:bodyPr wrap="square" lIns="0" tIns="0" rIns="0" bIns="0" rtlCol="0">
            <a:spAutoFit/>
          </a:bodyPr>
          <a:lstStyle/>
          <a:p>
            <a:r>
              <a:rPr lang="fr-FR" sz="1100"/>
              <a:t>Diversifier l’activité dans l’aéronautique et le spatial </a:t>
            </a:r>
            <a:r>
              <a:rPr lang="fr-FR" sz="1050"/>
              <a:t>(nouveaux produits &amp; services) (32%)</a:t>
            </a:r>
          </a:p>
        </p:txBody>
      </p:sp>
      <p:sp>
        <p:nvSpPr>
          <p:cNvPr id="67" name="ZoneTexte 66">
            <a:extLst>
              <a:ext uri="{FF2B5EF4-FFF2-40B4-BE49-F238E27FC236}">
                <a16:creationId xmlns:a16="http://schemas.microsoft.com/office/drawing/2014/main" id="{F192050B-6027-437E-B1C1-33108AFD7F15}"/>
              </a:ext>
            </a:extLst>
          </p:cNvPr>
          <p:cNvSpPr txBox="1"/>
          <p:nvPr/>
        </p:nvSpPr>
        <p:spPr>
          <a:xfrm>
            <a:off x="6917156" y="2065329"/>
            <a:ext cx="1731192" cy="507831"/>
          </a:xfrm>
          <a:prstGeom prst="rect">
            <a:avLst/>
          </a:prstGeom>
          <a:noFill/>
          <a:ln>
            <a:noFill/>
          </a:ln>
        </p:spPr>
        <p:txBody>
          <a:bodyPr wrap="square" lIns="0" tIns="0" rIns="0" bIns="0" rtlCol="0">
            <a:spAutoFit/>
          </a:bodyPr>
          <a:lstStyle/>
          <a:p>
            <a:r>
              <a:rPr lang="fr-FR" sz="1100"/>
              <a:t>Diversifier votre activité hors secteur </a:t>
            </a:r>
            <a:r>
              <a:rPr lang="fr-FR" sz="1050"/>
              <a:t>aéronautique et spatial</a:t>
            </a:r>
            <a:r>
              <a:rPr lang="fr-FR" sz="1100"/>
              <a:t> </a:t>
            </a:r>
            <a:r>
              <a:rPr lang="fr-FR" sz="1050"/>
              <a:t>(74%)</a:t>
            </a:r>
            <a:endParaRPr lang="fr-FR" sz="1100"/>
          </a:p>
        </p:txBody>
      </p:sp>
      <p:sp>
        <p:nvSpPr>
          <p:cNvPr id="68" name="ZoneTexte 67">
            <a:extLst>
              <a:ext uri="{FF2B5EF4-FFF2-40B4-BE49-F238E27FC236}">
                <a16:creationId xmlns:a16="http://schemas.microsoft.com/office/drawing/2014/main" id="{068527BA-2EE4-47C7-8EB0-C4877ED35F80}"/>
              </a:ext>
            </a:extLst>
          </p:cNvPr>
          <p:cNvSpPr txBox="1"/>
          <p:nvPr/>
        </p:nvSpPr>
        <p:spPr>
          <a:xfrm>
            <a:off x="6917156" y="2950061"/>
            <a:ext cx="1639229" cy="338554"/>
          </a:xfrm>
          <a:prstGeom prst="rect">
            <a:avLst/>
          </a:prstGeom>
          <a:noFill/>
        </p:spPr>
        <p:txBody>
          <a:bodyPr wrap="square" lIns="0" tIns="0" rIns="0" bIns="0" rtlCol="0">
            <a:spAutoFit/>
          </a:bodyPr>
          <a:lstStyle/>
          <a:p>
            <a:r>
              <a:rPr lang="fr-FR" sz="1100"/>
              <a:t>Gérer vos effectifs et les compétences </a:t>
            </a:r>
            <a:r>
              <a:rPr lang="fr-FR" sz="1050"/>
              <a:t>(39%)</a:t>
            </a:r>
            <a:endParaRPr lang="fr-FR" sz="1100"/>
          </a:p>
        </p:txBody>
      </p:sp>
      <p:sp>
        <p:nvSpPr>
          <p:cNvPr id="69" name="Text Placeholder 1">
            <a:extLst>
              <a:ext uri="{FF2B5EF4-FFF2-40B4-BE49-F238E27FC236}">
                <a16:creationId xmlns:a16="http://schemas.microsoft.com/office/drawing/2014/main" id="{78233726-F4CC-4258-B87E-949D25D767C4}"/>
              </a:ext>
            </a:extLst>
          </p:cNvPr>
          <p:cNvSpPr txBox="1">
            <a:spLocks/>
          </p:cNvSpPr>
          <p:nvPr/>
        </p:nvSpPr>
        <p:spPr>
          <a:xfrm>
            <a:off x="6917156" y="1509636"/>
            <a:ext cx="1551861" cy="282520"/>
          </a:xfrm>
          <a:prstGeom prst="rect">
            <a:avLst/>
          </a:prstGeom>
          <a:ln>
            <a:noFill/>
          </a:ln>
        </p:spPr>
        <p:txBody>
          <a:bodyPr lIns="90000" tIns="46800" rIns="90000" bIns="46800" anchor="ctr"/>
          <a:lstStyle>
            <a:lvl1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defRPr sz="1400" kern="1200" dirty="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BE" sz="1200" b="1">
                <a:solidFill>
                  <a:srgbClr val="657C91"/>
                </a:solidFill>
                <a:latin typeface="+mn-lt"/>
              </a:rPr>
              <a:t>Effectifs de moins de 50 salariés</a:t>
            </a:r>
          </a:p>
        </p:txBody>
      </p:sp>
      <p:sp>
        <p:nvSpPr>
          <p:cNvPr id="70" name="ZoneTexte 69">
            <a:extLst>
              <a:ext uri="{FF2B5EF4-FFF2-40B4-BE49-F238E27FC236}">
                <a16:creationId xmlns:a16="http://schemas.microsoft.com/office/drawing/2014/main" id="{30F24852-B817-4E3A-A3DD-21CB77270A3B}"/>
              </a:ext>
            </a:extLst>
          </p:cNvPr>
          <p:cNvSpPr txBox="1"/>
          <p:nvPr/>
        </p:nvSpPr>
        <p:spPr>
          <a:xfrm>
            <a:off x="6917156" y="4603071"/>
            <a:ext cx="2009438" cy="654025"/>
          </a:xfrm>
          <a:prstGeom prst="rect">
            <a:avLst/>
          </a:prstGeom>
          <a:noFill/>
        </p:spPr>
        <p:txBody>
          <a:bodyPr wrap="square" lIns="0" tIns="0" rIns="0" bIns="0" rtlCol="0">
            <a:spAutoFit/>
          </a:bodyPr>
          <a:lstStyle/>
          <a:p>
            <a:r>
              <a:rPr lang="fr-FR" sz="1100"/>
              <a:t>Devenir plus agile </a:t>
            </a:r>
            <a:br>
              <a:rPr lang="fr-FR" sz="1100"/>
            </a:br>
            <a:r>
              <a:rPr lang="fr-FR" sz="1050"/>
              <a:t>(polyvalence, bascule </a:t>
            </a:r>
            <a:br>
              <a:rPr lang="fr-FR" sz="1050"/>
            </a:br>
            <a:r>
              <a:rPr lang="fr-FR" sz="1050"/>
              <a:t>entre domaines </a:t>
            </a:r>
            <a:br>
              <a:rPr lang="fr-FR" sz="1050"/>
            </a:br>
            <a:r>
              <a:rPr lang="fr-FR" sz="1050"/>
              <a:t>d’activité…) (28%)</a:t>
            </a:r>
            <a:endParaRPr lang="fr-FR" sz="1100"/>
          </a:p>
        </p:txBody>
      </p:sp>
      <p:sp>
        <p:nvSpPr>
          <p:cNvPr id="71" name="ZoneTexte 70">
            <a:extLst>
              <a:ext uri="{FF2B5EF4-FFF2-40B4-BE49-F238E27FC236}">
                <a16:creationId xmlns:a16="http://schemas.microsoft.com/office/drawing/2014/main" id="{CA947038-A20D-4D2A-B5DE-FE936E7F7B18}"/>
              </a:ext>
            </a:extLst>
          </p:cNvPr>
          <p:cNvSpPr txBox="1"/>
          <p:nvPr/>
        </p:nvSpPr>
        <p:spPr>
          <a:xfrm>
            <a:off x="6917156" y="5471387"/>
            <a:ext cx="1895234" cy="677108"/>
          </a:xfrm>
          <a:prstGeom prst="rect">
            <a:avLst/>
          </a:prstGeom>
          <a:noFill/>
        </p:spPr>
        <p:txBody>
          <a:bodyPr wrap="square" lIns="0" tIns="0" rIns="0" bIns="0" rtlCol="0">
            <a:spAutoFit/>
          </a:bodyPr>
          <a:lstStyle/>
          <a:p>
            <a:r>
              <a:rPr lang="fr-FR" sz="1100"/>
              <a:t>Diversifier l’activité dans l’aéronautique et le spatial (nouveaux produits &amp; services) </a:t>
            </a:r>
            <a:r>
              <a:rPr lang="fr-FR" sz="1050"/>
              <a:t>(24%)</a:t>
            </a:r>
            <a:endParaRPr lang="fr-FR" sz="1100"/>
          </a:p>
        </p:txBody>
      </p:sp>
      <p:sp>
        <p:nvSpPr>
          <p:cNvPr id="72" name="Freeform 11">
            <a:extLst>
              <a:ext uri="{FF2B5EF4-FFF2-40B4-BE49-F238E27FC236}">
                <a16:creationId xmlns:a16="http://schemas.microsoft.com/office/drawing/2014/main" id="{4BE271E1-F5FA-4C8D-89A3-D13712A8F967}"/>
              </a:ext>
            </a:extLst>
          </p:cNvPr>
          <p:cNvSpPr>
            <a:spLocks/>
          </p:cNvSpPr>
          <p:nvPr/>
        </p:nvSpPr>
        <p:spPr bwMode="gray">
          <a:xfrm flipV="1">
            <a:off x="6917156" y="1901073"/>
            <a:ext cx="1440000" cy="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tx2"/>
          </a:solidFill>
          <a:ln w="28575">
            <a:solidFill>
              <a:srgbClr val="657C91"/>
            </a:solidFill>
            <a:prstDash val="solid"/>
            <a:round/>
            <a:headEnd/>
            <a:tailEnd/>
          </a:ln>
        </p:spPr>
        <p:txBody>
          <a:bodyPr vert="horz" wrap="square" lIns="91440" tIns="45720" rIns="91440" bIns="45720" numCol="1" anchor="t" anchorCtr="0" compatLnSpc="1">
            <a:prstTxWarp prst="textNoShape">
              <a:avLst/>
            </a:prstTxWarp>
          </a:bodyPr>
          <a:lstStyle/>
          <a:p>
            <a:endParaRPr lang="fr-BE" sz="1100">
              <a:solidFill>
                <a:srgbClr val="657C91"/>
              </a:solidFill>
            </a:endParaRPr>
          </a:p>
        </p:txBody>
      </p:sp>
      <p:sp>
        <p:nvSpPr>
          <p:cNvPr id="73" name="ZoneTexte 72">
            <a:extLst>
              <a:ext uri="{FF2B5EF4-FFF2-40B4-BE49-F238E27FC236}">
                <a16:creationId xmlns:a16="http://schemas.microsoft.com/office/drawing/2014/main" id="{0317D47D-235E-4714-A327-EF34BE29103B}"/>
              </a:ext>
            </a:extLst>
          </p:cNvPr>
          <p:cNvSpPr txBox="1"/>
          <p:nvPr/>
        </p:nvSpPr>
        <p:spPr>
          <a:xfrm>
            <a:off x="6917156" y="3812304"/>
            <a:ext cx="1731191" cy="507831"/>
          </a:xfrm>
          <a:prstGeom prst="rect">
            <a:avLst/>
          </a:prstGeom>
          <a:noFill/>
          <a:ln>
            <a:noFill/>
          </a:ln>
        </p:spPr>
        <p:txBody>
          <a:bodyPr wrap="square" lIns="0" tIns="0" rIns="0" bIns="0" rtlCol="0">
            <a:spAutoFit/>
          </a:bodyPr>
          <a:lstStyle/>
          <a:p>
            <a:r>
              <a:rPr lang="fr-FR" sz="1100"/>
              <a:t>Investir dans votre outil </a:t>
            </a:r>
          </a:p>
          <a:p>
            <a:r>
              <a:rPr lang="fr-FR" sz="1100"/>
              <a:t>de production/vos </a:t>
            </a:r>
          </a:p>
          <a:p>
            <a:r>
              <a:rPr lang="fr-FR" sz="1100"/>
              <a:t>produits (hors 4.0) </a:t>
            </a:r>
            <a:r>
              <a:rPr lang="fr-FR" sz="1050"/>
              <a:t>(30%)</a:t>
            </a:r>
            <a:endParaRPr lang="fr-FR" sz="1100"/>
          </a:p>
        </p:txBody>
      </p:sp>
      <p:grpSp>
        <p:nvGrpSpPr>
          <p:cNvPr id="138" name="Groupe 137">
            <a:extLst>
              <a:ext uri="{FF2B5EF4-FFF2-40B4-BE49-F238E27FC236}">
                <a16:creationId xmlns:a16="http://schemas.microsoft.com/office/drawing/2014/main" id="{BB54EFD4-C624-48B9-831A-F12D3781FAFF}"/>
              </a:ext>
            </a:extLst>
          </p:cNvPr>
          <p:cNvGrpSpPr/>
          <p:nvPr/>
        </p:nvGrpSpPr>
        <p:grpSpPr>
          <a:xfrm>
            <a:off x="8503175" y="2089473"/>
            <a:ext cx="443456" cy="443456"/>
            <a:chOff x="8601149" y="2089473"/>
            <a:chExt cx="443456" cy="443456"/>
          </a:xfrm>
        </p:grpSpPr>
        <p:sp>
          <p:nvSpPr>
            <p:cNvPr id="76" name="Ellipse 75">
              <a:extLst>
                <a:ext uri="{FF2B5EF4-FFF2-40B4-BE49-F238E27FC236}">
                  <a16:creationId xmlns:a16="http://schemas.microsoft.com/office/drawing/2014/main" id="{A56F66B6-219E-44D7-A19C-9E152B0FD0CC}"/>
                </a:ext>
              </a:extLst>
            </p:cNvPr>
            <p:cNvSpPr/>
            <p:nvPr/>
          </p:nvSpPr>
          <p:spPr>
            <a:xfrm>
              <a:off x="8601149" y="2089473"/>
              <a:ext cx="443456" cy="443456"/>
            </a:xfrm>
            <a:prstGeom prst="ellipse">
              <a:avLst/>
            </a:prstGeom>
            <a:solidFill>
              <a:srgbClr val="00B05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77" name="Graphique 76" descr="Caméléon avec un remplissage uni">
              <a:extLst>
                <a:ext uri="{FF2B5EF4-FFF2-40B4-BE49-F238E27FC236}">
                  <a16:creationId xmlns:a16="http://schemas.microsoft.com/office/drawing/2014/main" id="{F594ABD4-3B51-4786-ABEE-C2C1E0FF4F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5946" y="2122316"/>
              <a:ext cx="353862" cy="353862"/>
            </a:xfrm>
            <a:prstGeom prst="rect">
              <a:avLst/>
            </a:prstGeom>
          </p:spPr>
        </p:pic>
      </p:grpSp>
      <p:sp>
        <p:nvSpPr>
          <p:cNvPr id="78" name="Ellipse 77">
            <a:extLst>
              <a:ext uri="{FF2B5EF4-FFF2-40B4-BE49-F238E27FC236}">
                <a16:creationId xmlns:a16="http://schemas.microsoft.com/office/drawing/2014/main" id="{5E88ED4C-B395-40DF-9BEA-FFE4130F7C59}"/>
              </a:ext>
            </a:extLst>
          </p:cNvPr>
          <p:cNvSpPr/>
          <p:nvPr/>
        </p:nvSpPr>
        <p:spPr>
          <a:xfrm>
            <a:off x="8497549" y="2884883"/>
            <a:ext cx="454708" cy="454708"/>
          </a:xfrm>
          <a:prstGeom prst="ellipse">
            <a:avLst/>
          </a:prstGeom>
          <a:solidFill>
            <a:srgbClr val="218F8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solidFill>
                <a:srgbClr val="218F8B"/>
              </a:solidFill>
            </a:endParaRPr>
          </a:p>
        </p:txBody>
      </p:sp>
      <p:sp>
        <p:nvSpPr>
          <p:cNvPr id="83" name="Ellipse 82">
            <a:extLst>
              <a:ext uri="{FF2B5EF4-FFF2-40B4-BE49-F238E27FC236}">
                <a16:creationId xmlns:a16="http://schemas.microsoft.com/office/drawing/2014/main" id="{F1DEC889-BCA3-4C01-9260-32B5EE499A60}"/>
              </a:ext>
            </a:extLst>
          </p:cNvPr>
          <p:cNvSpPr/>
          <p:nvPr/>
        </p:nvSpPr>
        <p:spPr>
          <a:xfrm>
            <a:off x="2076561" y="2884883"/>
            <a:ext cx="454708" cy="454708"/>
          </a:xfrm>
          <a:prstGeom prst="ellipse">
            <a:avLst/>
          </a:prstGeom>
          <a:solidFill>
            <a:srgbClr val="218F8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solidFill>
                <a:srgbClr val="218F8B"/>
              </a:solidFill>
            </a:endParaRPr>
          </a:p>
        </p:txBody>
      </p:sp>
      <p:sp>
        <p:nvSpPr>
          <p:cNvPr id="85" name="Ellipse 84">
            <a:extLst>
              <a:ext uri="{FF2B5EF4-FFF2-40B4-BE49-F238E27FC236}">
                <a16:creationId xmlns:a16="http://schemas.microsoft.com/office/drawing/2014/main" id="{942EB8AF-8FBB-4390-8A13-FAE51F241880}"/>
              </a:ext>
            </a:extLst>
          </p:cNvPr>
          <p:cNvSpPr/>
          <p:nvPr/>
        </p:nvSpPr>
        <p:spPr>
          <a:xfrm>
            <a:off x="2082187" y="3272263"/>
            <a:ext cx="443456" cy="443456"/>
          </a:xfrm>
          <a:prstGeom prst="ellipse">
            <a:avLst/>
          </a:prstGeom>
          <a:solidFill>
            <a:srgbClr val="00B05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86" name="Graphique 85" descr="Caméléon avec un remplissage uni">
            <a:extLst>
              <a:ext uri="{FF2B5EF4-FFF2-40B4-BE49-F238E27FC236}">
                <a16:creationId xmlns:a16="http://schemas.microsoft.com/office/drawing/2014/main" id="{CE9FBA6F-920D-4CAF-901A-135EB14DED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6984" y="3305106"/>
            <a:ext cx="353862" cy="353862"/>
          </a:xfrm>
          <a:prstGeom prst="rect">
            <a:avLst/>
          </a:prstGeom>
        </p:spPr>
      </p:pic>
      <p:grpSp>
        <p:nvGrpSpPr>
          <p:cNvPr id="12" name="Groupe 11">
            <a:extLst>
              <a:ext uri="{FF2B5EF4-FFF2-40B4-BE49-F238E27FC236}">
                <a16:creationId xmlns:a16="http://schemas.microsoft.com/office/drawing/2014/main" id="{F9B0D4CD-2C09-4B75-898B-A040F5A384C1}"/>
              </a:ext>
            </a:extLst>
          </p:cNvPr>
          <p:cNvGrpSpPr/>
          <p:nvPr/>
        </p:nvGrpSpPr>
        <p:grpSpPr>
          <a:xfrm>
            <a:off x="2072557" y="2061769"/>
            <a:ext cx="462717" cy="462717"/>
            <a:chOff x="2069072" y="2061769"/>
            <a:chExt cx="462717" cy="462717"/>
          </a:xfrm>
        </p:grpSpPr>
        <p:sp>
          <p:nvSpPr>
            <p:cNvPr id="87" name="Ellipse 86">
              <a:extLst>
                <a:ext uri="{FF2B5EF4-FFF2-40B4-BE49-F238E27FC236}">
                  <a16:creationId xmlns:a16="http://schemas.microsoft.com/office/drawing/2014/main" id="{2747CFCF-3F74-4ECF-9047-C03BECC664CA}"/>
                </a:ext>
              </a:extLst>
            </p:cNvPr>
            <p:cNvSpPr/>
            <p:nvPr/>
          </p:nvSpPr>
          <p:spPr>
            <a:xfrm>
              <a:off x="2069072" y="2061769"/>
              <a:ext cx="462717" cy="462717"/>
            </a:xfrm>
            <a:prstGeom prst="ellipse">
              <a:avLst/>
            </a:prstGeom>
            <a:solidFill>
              <a:srgbClr val="F8A054"/>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11" name="Graphique 10" descr="Surf avec un remplissage uni">
              <a:extLst>
                <a:ext uri="{FF2B5EF4-FFF2-40B4-BE49-F238E27FC236}">
                  <a16:creationId xmlns:a16="http://schemas.microsoft.com/office/drawing/2014/main" id="{589E0833-26BA-4C70-826F-0DA3C7371E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4167" y="2106864"/>
              <a:ext cx="372527" cy="372527"/>
            </a:xfrm>
            <a:prstGeom prst="rect">
              <a:avLst/>
            </a:prstGeom>
          </p:spPr>
        </p:pic>
      </p:grpSp>
      <p:grpSp>
        <p:nvGrpSpPr>
          <p:cNvPr id="89" name="Groupe 88">
            <a:extLst>
              <a:ext uri="{FF2B5EF4-FFF2-40B4-BE49-F238E27FC236}">
                <a16:creationId xmlns:a16="http://schemas.microsoft.com/office/drawing/2014/main" id="{8828BC6D-5531-407A-A28E-7ED11752D6EC}"/>
              </a:ext>
            </a:extLst>
          </p:cNvPr>
          <p:cNvGrpSpPr/>
          <p:nvPr/>
        </p:nvGrpSpPr>
        <p:grpSpPr>
          <a:xfrm>
            <a:off x="4250758" y="2884883"/>
            <a:ext cx="462717" cy="462717"/>
            <a:chOff x="2069072" y="2061769"/>
            <a:chExt cx="462717" cy="462717"/>
          </a:xfrm>
        </p:grpSpPr>
        <p:sp>
          <p:nvSpPr>
            <p:cNvPr id="90" name="Ellipse 89">
              <a:extLst>
                <a:ext uri="{FF2B5EF4-FFF2-40B4-BE49-F238E27FC236}">
                  <a16:creationId xmlns:a16="http://schemas.microsoft.com/office/drawing/2014/main" id="{4703FD2C-B229-4B77-A2C3-805804AEC07B}"/>
                </a:ext>
              </a:extLst>
            </p:cNvPr>
            <p:cNvSpPr/>
            <p:nvPr/>
          </p:nvSpPr>
          <p:spPr>
            <a:xfrm>
              <a:off x="2069072" y="2061769"/>
              <a:ext cx="462717" cy="462717"/>
            </a:xfrm>
            <a:prstGeom prst="ellipse">
              <a:avLst/>
            </a:prstGeom>
            <a:solidFill>
              <a:srgbClr val="F8A054"/>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91" name="Graphique 90" descr="Surf avec un remplissage uni">
              <a:extLst>
                <a:ext uri="{FF2B5EF4-FFF2-40B4-BE49-F238E27FC236}">
                  <a16:creationId xmlns:a16="http://schemas.microsoft.com/office/drawing/2014/main" id="{32E0A41B-A968-4A73-8FDB-0B2185BB72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4167" y="2106864"/>
              <a:ext cx="372527" cy="372527"/>
            </a:xfrm>
            <a:prstGeom prst="rect">
              <a:avLst/>
            </a:prstGeom>
          </p:spPr>
        </p:pic>
      </p:grpSp>
      <p:sp>
        <p:nvSpPr>
          <p:cNvPr id="93" name="Ellipse 92">
            <a:extLst>
              <a:ext uri="{FF2B5EF4-FFF2-40B4-BE49-F238E27FC236}">
                <a16:creationId xmlns:a16="http://schemas.microsoft.com/office/drawing/2014/main" id="{38BB6E79-12A0-4547-A8DD-C69E84B87467}"/>
              </a:ext>
            </a:extLst>
          </p:cNvPr>
          <p:cNvSpPr/>
          <p:nvPr/>
        </p:nvSpPr>
        <p:spPr>
          <a:xfrm>
            <a:off x="4254762" y="2023057"/>
            <a:ext cx="454708" cy="454708"/>
          </a:xfrm>
          <a:prstGeom prst="ellipse">
            <a:avLst/>
          </a:prstGeom>
          <a:solidFill>
            <a:srgbClr val="218F8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solidFill>
                <a:srgbClr val="218F8B"/>
              </a:solidFill>
            </a:endParaRPr>
          </a:p>
        </p:txBody>
      </p:sp>
      <p:sp>
        <p:nvSpPr>
          <p:cNvPr id="95" name="Freeform 11">
            <a:extLst>
              <a:ext uri="{FF2B5EF4-FFF2-40B4-BE49-F238E27FC236}">
                <a16:creationId xmlns:a16="http://schemas.microsoft.com/office/drawing/2014/main" id="{BE45D33E-F7E9-400A-9CC7-D618BF6FDCEC}"/>
              </a:ext>
            </a:extLst>
          </p:cNvPr>
          <p:cNvSpPr>
            <a:spLocks/>
          </p:cNvSpPr>
          <p:nvPr/>
        </p:nvSpPr>
        <p:spPr bwMode="gray">
          <a:xfrm flipV="1">
            <a:off x="4939242" y="1901073"/>
            <a:ext cx="1440000" cy="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tx2"/>
          </a:solidFill>
          <a:ln w="28575">
            <a:solidFill>
              <a:srgbClr val="657C91"/>
            </a:solidFill>
            <a:prstDash val="solid"/>
            <a:round/>
            <a:headEnd/>
            <a:tailEnd/>
          </a:ln>
        </p:spPr>
        <p:txBody>
          <a:bodyPr vert="horz" wrap="square" lIns="91440" tIns="45720" rIns="91440" bIns="45720" numCol="1" anchor="t" anchorCtr="0" compatLnSpc="1">
            <a:prstTxWarp prst="textNoShape">
              <a:avLst/>
            </a:prstTxWarp>
          </a:bodyPr>
          <a:lstStyle/>
          <a:p>
            <a:endParaRPr lang="fr-BE" sz="1100">
              <a:solidFill>
                <a:srgbClr val="657C91"/>
              </a:solidFill>
            </a:endParaRPr>
          </a:p>
        </p:txBody>
      </p:sp>
      <p:sp>
        <p:nvSpPr>
          <p:cNvPr id="96" name="ZoneTexte 95">
            <a:extLst>
              <a:ext uri="{FF2B5EF4-FFF2-40B4-BE49-F238E27FC236}">
                <a16:creationId xmlns:a16="http://schemas.microsoft.com/office/drawing/2014/main" id="{AC6EE85A-0F38-44A3-83DB-6B82587A4FE4}"/>
              </a:ext>
            </a:extLst>
          </p:cNvPr>
          <p:cNvSpPr txBox="1"/>
          <p:nvPr/>
        </p:nvSpPr>
        <p:spPr>
          <a:xfrm>
            <a:off x="4939242" y="3812304"/>
            <a:ext cx="1731191" cy="507831"/>
          </a:xfrm>
          <a:prstGeom prst="rect">
            <a:avLst/>
          </a:prstGeom>
          <a:noFill/>
          <a:ln>
            <a:noFill/>
          </a:ln>
        </p:spPr>
        <p:txBody>
          <a:bodyPr wrap="square" lIns="0" tIns="0" rIns="0" bIns="0" rtlCol="0">
            <a:spAutoFit/>
          </a:bodyPr>
          <a:lstStyle/>
          <a:p>
            <a:r>
              <a:rPr lang="fr-FR" sz="1100"/>
              <a:t>Investir dans votre outil </a:t>
            </a:r>
          </a:p>
          <a:p>
            <a:r>
              <a:rPr lang="fr-FR" sz="1100"/>
              <a:t>de production/vos </a:t>
            </a:r>
          </a:p>
          <a:p>
            <a:r>
              <a:rPr lang="fr-FR" sz="1100"/>
              <a:t>produits (hors 4.0) </a:t>
            </a:r>
            <a:r>
              <a:rPr lang="fr-FR" sz="1050"/>
              <a:t>(35%)</a:t>
            </a:r>
            <a:endParaRPr lang="fr-FR" sz="1100"/>
          </a:p>
        </p:txBody>
      </p:sp>
      <p:sp>
        <p:nvSpPr>
          <p:cNvPr id="97" name="ZoneTexte 96">
            <a:extLst>
              <a:ext uri="{FF2B5EF4-FFF2-40B4-BE49-F238E27FC236}">
                <a16:creationId xmlns:a16="http://schemas.microsoft.com/office/drawing/2014/main" id="{C80A7A44-4707-40F7-857F-606F32C2D301}"/>
              </a:ext>
            </a:extLst>
          </p:cNvPr>
          <p:cNvSpPr txBox="1"/>
          <p:nvPr/>
        </p:nvSpPr>
        <p:spPr>
          <a:xfrm>
            <a:off x="4896907" y="5471387"/>
            <a:ext cx="1395743" cy="507831"/>
          </a:xfrm>
          <a:prstGeom prst="rect">
            <a:avLst/>
          </a:prstGeom>
          <a:noFill/>
          <a:ln>
            <a:noFill/>
          </a:ln>
        </p:spPr>
        <p:txBody>
          <a:bodyPr wrap="square" lIns="0" tIns="0" rIns="0" bIns="0" rtlCol="0">
            <a:spAutoFit/>
          </a:bodyPr>
          <a:lstStyle/>
          <a:p>
            <a:r>
              <a:rPr lang="fr-FR" sz="1100"/>
              <a:t>Rechercher des marges de manœuvre financière </a:t>
            </a:r>
            <a:r>
              <a:rPr lang="fr-FR" sz="1050"/>
              <a:t>(22%)</a:t>
            </a:r>
            <a:endParaRPr lang="fr-FR" sz="1100"/>
          </a:p>
        </p:txBody>
      </p:sp>
      <p:sp>
        <p:nvSpPr>
          <p:cNvPr id="98" name="Text Placeholder 1">
            <a:extLst>
              <a:ext uri="{FF2B5EF4-FFF2-40B4-BE49-F238E27FC236}">
                <a16:creationId xmlns:a16="http://schemas.microsoft.com/office/drawing/2014/main" id="{FA9FEF57-8638-4FA8-9E5F-B278E554BF0C}"/>
              </a:ext>
            </a:extLst>
          </p:cNvPr>
          <p:cNvSpPr txBox="1">
            <a:spLocks/>
          </p:cNvSpPr>
          <p:nvPr/>
        </p:nvSpPr>
        <p:spPr>
          <a:xfrm>
            <a:off x="4939242" y="1506122"/>
            <a:ext cx="1386179" cy="289549"/>
          </a:xfrm>
          <a:prstGeom prst="rect">
            <a:avLst/>
          </a:prstGeom>
          <a:ln>
            <a:noFill/>
          </a:ln>
        </p:spPr>
        <p:txBody>
          <a:bodyPr lIns="90000" tIns="46800" rIns="90000" bIns="46800" anchor="ctr"/>
          <a:lstStyle>
            <a:lvl1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defRPr sz="1400" kern="1200" dirty="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BE" sz="1200" b="1">
                <a:solidFill>
                  <a:srgbClr val="657C91"/>
                </a:solidFill>
                <a:latin typeface="+mn-lt"/>
              </a:rPr>
              <a:t>Rang 2 ou plus</a:t>
            </a:r>
          </a:p>
        </p:txBody>
      </p:sp>
      <p:sp>
        <p:nvSpPr>
          <p:cNvPr id="99" name="ZoneTexte 98">
            <a:extLst>
              <a:ext uri="{FF2B5EF4-FFF2-40B4-BE49-F238E27FC236}">
                <a16:creationId xmlns:a16="http://schemas.microsoft.com/office/drawing/2014/main" id="{9C6A65B4-20B4-4A97-9443-13AFFF16F6AC}"/>
              </a:ext>
            </a:extLst>
          </p:cNvPr>
          <p:cNvSpPr txBox="1"/>
          <p:nvPr/>
        </p:nvSpPr>
        <p:spPr>
          <a:xfrm>
            <a:off x="4939242" y="2065329"/>
            <a:ext cx="1395743" cy="677108"/>
          </a:xfrm>
          <a:prstGeom prst="rect">
            <a:avLst/>
          </a:prstGeom>
          <a:noFill/>
        </p:spPr>
        <p:txBody>
          <a:bodyPr wrap="square" lIns="0" tIns="0" rIns="0" bIns="0" rtlCol="0">
            <a:spAutoFit/>
          </a:bodyPr>
          <a:lstStyle/>
          <a:p>
            <a:r>
              <a:rPr lang="fr-FR" sz="1100"/>
              <a:t>Diversifier votre activité hors secteur </a:t>
            </a:r>
            <a:r>
              <a:rPr lang="fr-FR" sz="1050"/>
              <a:t>aéronautique et spatial (78%)</a:t>
            </a:r>
            <a:endParaRPr lang="fr-FR" sz="1100"/>
          </a:p>
        </p:txBody>
      </p:sp>
      <p:sp>
        <p:nvSpPr>
          <p:cNvPr id="100" name="ZoneTexte 99">
            <a:extLst>
              <a:ext uri="{FF2B5EF4-FFF2-40B4-BE49-F238E27FC236}">
                <a16:creationId xmlns:a16="http://schemas.microsoft.com/office/drawing/2014/main" id="{437FDCBA-11EA-49F0-AFD1-4FCE8DFFBA28}"/>
              </a:ext>
            </a:extLst>
          </p:cNvPr>
          <p:cNvSpPr txBox="1"/>
          <p:nvPr/>
        </p:nvSpPr>
        <p:spPr>
          <a:xfrm>
            <a:off x="4939242" y="2950061"/>
            <a:ext cx="1395743" cy="507831"/>
          </a:xfrm>
          <a:prstGeom prst="rect">
            <a:avLst/>
          </a:prstGeom>
          <a:noFill/>
        </p:spPr>
        <p:txBody>
          <a:bodyPr wrap="square" lIns="0" tIns="0" rIns="0" bIns="0" rtlCol="0">
            <a:spAutoFit/>
          </a:bodyPr>
          <a:lstStyle/>
          <a:p>
            <a:r>
              <a:rPr lang="fr-FR" sz="1100"/>
              <a:t>Gérer vos effectifs </a:t>
            </a:r>
            <a:br>
              <a:rPr lang="fr-FR" sz="1100"/>
            </a:br>
            <a:r>
              <a:rPr lang="fr-FR" sz="1100"/>
              <a:t>et les compétences </a:t>
            </a:r>
            <a:r>
              <a:rPr lang="fr-FR" sz="1050"/>
              <a:t>(47%)</a:t>
            </a:r>
            <a:endParaRPr lang="fr-FR" sz="1100"/>
          </a:p>
        </p:txBody>
      </p:sp>
      <p:sp>
        <p:nvSpPr>
          <p:cNvPr id="101" name="ZoneTexte 100">
            <a:extLst>
              <a:ext uri="{FF2B5EF4-FFF2-40B4-BE49-F238E27FC236}">
                <a16:creationId xmlns:a16="http://schemas.microsoft.com/office/drawing/2014/main" id="{ADCF6E2D-68CB-41C4-BFAA-2ED6730B6DFF}"/>
              </a:ext>
            </a:extLst>
          </p:cNvPr>
          <p:cNvSpPr txBox="1"/>
          <p:nvPr/>
        </p:nvSpPr>
        <p:spPr>
          <a:xfrm>
            <a:off x="4896907" y="4603071"/>
            <a:ext cx="2009437" cy="654025"/>
          </a:xfrm>
          <a:prstGeom prst="rect">
            <a:avLst/>
          </a:prstGeom>
          <a:noFill/>
        </p:spPr>
        <p:txBody>
          <a:bodyPr wrap="square" lIns="0" tIns="0" rIns="0" bIns="0" rtlCol="0">
            <a:spAutoFit/>
          </a:bodyPr>
          <a:lstStyle/>
          <a:p>
            <a:r>
              <a:rPr lang="fr-FR" sz="1100"/>
              <a:t>Devenir plus agile </a:t>
            </a:r>
            <a:br>
              <a:rPr lang="fr-FR" sz="1100"/>
            </a:br>
            <a:r>
              <a:rPr lang="fr-FR" sz="1050"/>
              <a:t>(polyvalence, bascule </a:t>
            </a:r>
            <a:br>
              <a:rPr lang="fr-FR" sz="1050"/>
            </a:br>
            <a:r>
              <a:rPr lang="fr-FR" sz="1050"/>
              <a:t>entre domaines </a:t>
            </a:r>
            <a:br>
              <a:rPr lang="fr-FR" sz="1050"/>
            </a:br>
            <a:r>
              <a:rPr lang="fr-FR" sz="1050"/>
              <a:t>d’activité…) (29%)</a:t>
            </a:r>
            <a:endParaRPr lang="fr-FR" sz="1100"/>
          </a:p>
        </p:txBody>
      </p:sp>
      <p:sp>
        <p:nvSpPr>
          <p:cNvPr id="102" name="Ellipse 101">
            <a:extLst>
              <a:ext uri="{FF2B5EF4-FFF2-40B4-BE49-F238E27FC236}">
                <a16:creationId xmlns:a16="http://schemas.microsoft.com/office/drawing/2014/main" id="{667FAF37-C8A0-4049-BF6A-C9CB882E7E13}"/>
              </a:ext>
            </a:extLst>
          </p:cNvPr>
          <p:cNvSpPr/>
          <p:nvPr/>
        </p:nvSpPr>
        <p:spPr>
          <a:xfrm>
            <a:off x="6359289" y="2094029"/>
            <a:ext cx="443456" cy="443456"/>
          </a:xfrm>
          <a:prstGeom prst="ellipse">
            <a:avLst/>
          </a:prstGeom>
          <a:solidFill>
            <a:srgbClr val="00B05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103" name="Graphique 102" descr="Caméléon avec un remplissage uni">
            <a:extLst>
              <a:ext uri="{FF2B5EF4-FFF2-40B4-BE49-F238E27FC236}">
                <a16:creationId xmlns:a16="http://schemas.microsoft.com/office/drawing/2014/main" id="{40A60FCB-2D9F-465A-83DA-5B9BC11571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24662" y="2126872"/>
            <a:ext cx="353862" cy="353862"/>
          </a:xfrm>
          <a:prstGeom prst="rect">
            <a:avLst/>
          </a:prstGeom>
        </p:spPr>
      </p:pic>
      <p:sp>
        <p:nvSpPr>
          <p:cNvPr id="105" name="Ellipse 104">
            <a:extLst>
              <a:ext uri="{FF2B5EF4-FFF2-40B4-BE49-F238E27FC236}">
                <a16:creationId xmlns:a16="http://schemas.microsoft.com/office/drawing/2014/main" id="{3BB4FB43-7391-46C8-A0F1-B56F0EA5DBBF}"/>
              </a:ext>
            </a:extLst>
          </p:cNvPr>
          <p:cNvSpPr/>
          <p:nvPr/>
        </p:nvSpPr>
        <p:spPr>
          <a:xfrm>
            <a:off x="6344430" y="2884883"/>
            <a:ext cx="454708" cy="454708"/>
          </a:xfrm>
          <a:prstGeom prst="ellipse">
            <a:avLst/>
          </a:prstGeom>
          <a:solidFill>
            <a:srgbClr val="218F8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solidFill>
                <a:srgbClr val="218F8B"/>
              </a:solidFill>
            </a:endParaRPr>
          </a:p>
        </p:txBody>
      </p:sp>
      <p:sp>
        <p:nvSpPr>
          <p:cNvPr id="107" name="Ellipse 106">
            <a:extLst>
              <a:ext uri="{FF2B5EF4-FFF2-40B4-BE49-F238E27FC236}">
                <a16:creationId xmlns:a16="http://schemas.microsoft.com/office/drawing/2014/main" id="{7D2DB252-7DE0-49B5-84DF-3F90BA7C91C3}"/>
              </a:ext>
            </a:extLst>
          </p:cNvPr>
          <p:cNvSpPr/>
          <p:nvPr/>
        </p:nvSpPr>
        <p:spPr>
          <a:xfrm>
            <a:off x="2072557" y="3882666"/>
            <a:ext cx="462717" cy="462717"/>
          </a:xfrm>
          <a:prstGeom prst="ellipse">
            <a:avLst/>
          </a:prstGeom>
          <a:solidFill>
            <a:srgbClr val="7030A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31" name="Graphique 30" descr="Bulle de pensée avec un remplissage uni">
            <a:extLst>
              <a:ext uri="{FF2B5EF4-FFF2-40B4-BE49-F238E27FC236}">
                <a16:creationId xmlns:a16="http://schemas.microsoft.com/office/drawing/2014/main" id="{F1FE35F2-C635-4E03-AE8A-732913EC93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22557" y="3932666"/>
            <a:ext cx="362717" cy="362717"/>
          </a:xfrm>
          <a:prstGeom prst="rect">
            <a:avLst/>
          </a:prstGeom>
        </p:spPr>
      </p:pic>
      <p:sp>
        <p:nvSpPr>
          <p:cNvPr id="108" name="Ellipse 107">
            <a:extLst>
              <a:ext uri="{FF2B5EF4-FFF2-40B4-BE49-F238E27FC236}">
                <a16:creationId xmlns:a16="http://schemas.microsoft.com/office/drawing/2014/main" id="{56900262-FB1B-42DE-B101-37E0112DFF7D}"/>
              </a:ext>
            </a:extLst>
          </p:cNvPr>
          <p:cNvSpPr/>
          <p:nvPr/>
        </p:nvSpPr>
        <p:spPr>
          <a:xfrm>
            <a:off x="4250758" y="3882666"/>
            <a:ext cx="462717" cy="462717"/>
          </a:xfrm>
          <a:prstGeom prst="ellipse">
            <a:avLst/>
          </a:prstGeom>
          <a:solidFill>
            <a:srgbClr val="7030A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109" name="Graphique 108" descr="Bulle de pensée avec un remplissage uni">
            <a:extLst>
              <a:ext uri="{FF2B5EF4-FFF2-40B4-BE49-F238E27FC236}">
                <a16:creationId xmlns:a16="http://schemas.microsoft.com/office/drawing/2014/main" id="{1A7676FF-5AC0-40AD-ACF7-76770F164F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00758" y="3932666"/>
            <a:ext cx="362717" cy="362717"/>
          </a:xfrm>
          <a:prstGeom prst="rect">
            <a:avLst/>
          </a:prstGeom>
        </p:spPr>
      </p:pic>
      <p:grpSp>
        <p:nvGrpSpPr>
          <p:cNvPr id="121" name="Groupe 120">
            <a:extLst>
              <a:ext uri="{FF2B5EF4-FFF2-40B4-BE49-F238E27FC236}">
                <a16:creationId xmlns:a16="http://schemas.microsoft.com/office/drawing/2014/main" id="{8FAAC73E-B20C-4DB9-88D9-70FB7C22F47A}"/>
              </a:ext>
            </a:extLst>
          </p:cNvPr>
          <p:cNvGrpSpPr/>
          <p:nvPr/>
        </p:nvGrpSpPr>
        <p:grpSpPr>
          <a:xfrm>
            <a:off x="8503175" y="5748465"/>
            <a:ext cx="443456" cy="443456"/>
            <a:chOff x="9421175" y="1990214"/>
            <a:chExt cx="443456" cy="443456"/>
          </a:xfrm>
        </p:grpSpPr>
        <p:sp>
          <p:nvSpPr>
            <p:cNvPr id="114" name="Ellipse 113">
              <a:extLst>
                <a:ext uri="{FF2B5EF4-FFF2-40B4-BE49-F238E27FC236}">
                  <a16:creationId xmlns:a16="http://schemas.microsoft.com/office/drawing/2014/main" id="{49DC2422-EB58-4087-8094-9174383D8870}"/>
                </a:ext>
              </a:extLst>
            </p:cNvPr>
            <p:cNvSpPr/>
            <p:nvPr/>
          </p:nvSpPr>
          <p:spPr>
            <a:xfrm>
              <a:off x="9421175" y="1990214"/>
              <a:ext cx="443456" cy="443456"/>
            </a:xfrm>
            <a:prstGeom prst="ellipse">
              <a:avLst/>
            </a:prstGeom>
            <a:solidFill>
              <a:srgbClr val="00B05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116" name="Graphique 115" descr="Avion avec un remplissage uni">
              <a:extLst>
                <a:ext uri="{FF2B5EF4-FFF2-40B4-BE49-F238E27FC236}">
                  <a16:creationId xmlns:a16="http://schemas.microsoft.com/office/drawing/2014/main" id="{58158E8E-4789-4257-A5A9-B986056136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9455177" y="2143198"/>
              <a:ext cx="257174" cy="257174"/>
            </a:xfrm>
            <a:prstGeom prst="rect">
              <a:avLst/>
            </a:prstGeom>
          </p:spPr>
        </p:pic>
        <p:pic>
          <p:nvPicPr>
            <p:cNvPr id="120" name="Graphique 119" descr="Satellite avec un remplissage uni">
              <a:extLst>
                <a:ext uri="{FF2B5EF4-FFF2-40B4-BE49-F238E27FC236}">
                  <a16:creationId xmlns:a16="http://schemas.microsoft.com/office/drawing/2014/main" id="{015BC1D4-BFE0-46AA-B671-88D47EECBF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06331" y="2030465"/>
              <a:ext cx="242451" cy="242451"/>
            </a:xfrm>
            <a:prstGeom prst="rect">
              <a:avLst/>
            </a:prstGeom>
          </p:spPr>
        </p:pic>
      </p:grpSp>
      <p:grpSp>
        <p:nvGrpSpPr>
          <p:cNvPr id="122" name="Groupe 121">
            <a:extLst>
              <a:ext uri="{FF2B5EF4-FFF2-40B4-BE49-F238E27FC236}">
                <a16:creationId xmlns:a16="http://schemas.microsoft.com/office/drawing/2014/main" id="{D884F62F-4964-4F57-823B-ED06F2878778}"/>
              </a:ext>
            </a:extLst>
          </p:cNvPr>
          <p:cNvGrpSpPr/>
          <p:nvPr/>
        </p:nvGrpSpPr>
        <p:grpSpPr>
          <a:xfrm>
            <a:off x="2082187" y="5748465"/>
            <a:ext cx="443456" cy="443456"/>
            <a:chOff x="9421175" y="1990214"/>
            <a:chExt cx="443456" cy="443456"/>
          </a:xfrm>
        </p:grpSpPr>
        <p:sp>
          <p:nvSpPr>
            <p:cNvPr id="123" name="Ellipse 122">
              <a:extLst>
                <a:ext uri="{FF2B5EF4-FFF2-40B4-BE49-F238E27FC236}">
                  <a16:creationId xmlns:a16="http://schemas.microsoft.com/office/drawing/2014/main" id="{036538D5-9C42-49AB-9BCE-225A1BB4C8FB}"/>
                </a:ext>
              </a:extLst>
            </p:cNvPr>
            <p:cNvSpPr/>
            <p:nvPr/>
          </p:nvSpPr>
          <p:spPr>
            <a:xfrm>
              <a:off x="9421175" y="1990214"/>
              <a:ext cx="443456" cy="443456"/>
            </a:xfrm>
            <a:prstGeom prst="ellipse">
              <a:avLst/>
            </a:prstGeom>
            <a:solidFill>
              <a:srgbClr val="00B05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124" name="Graphique 123" descr="Avion avec un remplissage uni">
              <a:extLst>
                <a:ext uri="{FF2B5EF4-FFF2-40B4-BE49-F238E27FC236}">
                  <a16:creationId xmlns:a16="http://schemas.microsoft.com/office/drawing/2014/main" id="{7F6A67EA-6D6A-43B7-A8EB-2D5F31A0ED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9455177" y="2143198"/>
              <a:ext cx="257174" cy="257174"/>
            </a:xfrm>
            <a:prstGeom prst="rect">
              <a:avLst/>
            </a:prstGeom>
          </p:spPr>
        </p:pic>
        <p:pic>
          <p:nvPicPr>
            <p:cNvPr id="125" name="Graphique 124" descr="Satellite avec un remplissage uni">
              <a:extLst>
                <a:ext uri="{FF2B5EF4-FFF2-40B4-BE49-F238E27FC236}">
                  <a16:creationId xmlns:a16="http://schemas.microsoft.com/office/drawing/2014/main" id="{6F7328F7-BF98-4263-96EE-4F1BF5AD58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06331" y="2030465"/>
              <a:ext cx="242451" cy="242451"/>
            </a:xfrm>
            <a:prstGeom prst="rect">
              <a:avLst/>
            </a:prstGeom>
          </p:spPr>
        </p:pic>
      </p:grpSp>
      <p:sp>
        <p:nvSpPr>
          <p:cNvPr id="126" name="Ellipse 125">
            <a:extLst>
              <a:ext uri="{FF2B5EF4-FFF2-40B4-BE49-F238E27FC236}">
                <a16:creationId xmlns:a16="http://schemas.microsoft.com/office/drawing/2014/main" id="{576CD350-F9F2-4927-B58C-36A0C81E01A4}"/>
              </a:ext>
            </a:extLst>
          </p:cNvPr>
          <p:cNvSpPr/>
          <p:nvPr/>
        </p:nvSpPr>
        <p:spPr>
          <a:xfrm>
            <a:off x="6338407" y="3882666"/>
            <a:ext cx="462717" cy="462717"/>
          </a:xfrm>
          <a:prstGeom prst="ellipse">
            <a:avLst/>
          </a:prstGeom>
          <a:solidFill>
            <a:srgbClr val="7030A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129" name="Graphique 128" descr="Main de robot avec un remplissage uni">
            <a:extLst>
              <a:ext uri="{FF2B5EF4-FFF2-40B4-BE49-F238E27FC236}">
                <a16:creationId xmlns:a16="http://schemas.microsoft.com/office/drawing/2014/main" id="{B8FCF34B-E47F-4DDA-B709-618D1221A03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24662" y="3931716"/>
            <a:ext cx="364617" cy="364617"/>
          </a:xfrm>
          <a:prstGeom prst="rect">
            <a:avLst/>
          </a:prstGeom>
        </p:spPr>
      </p:pic>
      <p:sp>
        <p:nvSpPr>
          <p:cNvPr id="130" name="Ellipse 129">
            <a:extLst>
              <a:ext uri="{FF2B5EF4-FFF2-40B4-BE49-F238E27FC236}">
                <a16:creationId xmlns:a16="http://schemas.microsoft.com/office/drawing/2014/main" id="{23BA3E3B-0477-44AB-93F3-2D3932BC7C6B}"/>
              </a:ext>
            </a:extLst>
          </p:cNvPr>
          <p:cNvSpPr/>
          <p:nvPr/>
        </p:nvSpPr>
        <p:spPr>
          <a:xfrm>
            <a:off x="8491715" y="3882666"/>
            <a:ext cx="462717" cy="462717"/>
          </a:xfrm>
          <a:prstGeom prst="ellipse">
            <a:avLst/>
          </a:prstGeom>
          <a:solidFill>
            <a:srgbClr val="7030A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131" name="Graphique 130" descr="Main de robot avec un remplissage uni">
            <a:extLst>
              <a:ext uri="{FF2B5EF4-FFF2-40B4-BE49-F238E27FC236}">
                <a16:creationId xmlns:a16="http://schemas.microsoft.com/office/drawing/2014/main" id="{7827343B-5FE7-43A0-B057-C423278CADC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77970" y="3931716"/>
            <a:ext cx="364617" cy="364617"/>
          </a:xfrm>
          <a:prstGeom prst="rect">
            <a:avLst/>
          </a:prstGeom>
        </p:spPr>
      </p:pic>
      <p:grpSp>
        <p:nvGrpSpPr>
          <p:cNvPr id="132" name="Groupe 131">
            <a:extLst>
              <a:ext uri="{FF2B5EF4-FFF2-40B4-BE49-F238E27FC236}">
                <a16:creationId xmlns:a16="http://schemas.microsoft.com/office/drawing/2014/main" id="{EC1314F9-59A5-4171-96A6-EF7A1F756BF4}"/>
              </a:ext>
            </a:extLst>
          </p:cNvPr>
          <p:cNvGrpSpPr/>
          <p:nvPr/>
        </p:nvGrpSpPr>
        <p:grpSpPr>
          <a:xfrm>
            <a:off x="6330352" y="4828427"/>
            <a:ext cx="462717" cy="462717"/>
            <a:chOff x="2069072" y="2061769"/>
            <a:chExt cx="462717" cy="462717"/>
          </a:xfrm>
        </p:grpSpPr>
        <p:sp>
          <p:nvSpPr>
            <p:cNvPr id="133" name="Ellipse 132">
              <a:extLst>
                <a:ext uri="{FF2B5EF4-FFF2-40B4-BE49-F238E27FC236}">
                  <a16:creationId xmlns:a16="http://schemas.microsoft.com/office/drawing/2014/main" id="{950535ED-9ABF-46DD-8FC1-086EE8361F30}"/>
                </a:ext>
              </a:extLst>
            </p:cNvPr>
            <p:cNvSpPr/>
            <p:nvPr/>
          </p:nvSpPr>
          <p:spPr>
            <a:xfrm>
              <a:off x="2069072" y="2061769"/>
              <a:ext cx="462717" cy="462717"/>
            </a:xfrm>
            <a:prstGeom prst="ellipse">
              <a:avLst/>
            </a:prstGeom>
            <a:solidFill>
              <a:srgbClr val="F8A054"/>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134" name="Graphique 133" descr="Surf avec un remplissage uni">
              <a:extLst>
                <a:ext uri="{FF2B5EF4-FFF2-40B4-BE49-F238E27FC236}">
                  <a16:creationId xmlns:a16="http://schemas.microsoft.com/office/drawing/2014/main" id="{C13AB818-470D-422C-B3CD-F709AA8A05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4167" y="2106864"/>
              <a:ext cx="372527" cy="372527"/>
            </a:xfrm>
            <a:prstGeom prst="rect">
              <a:avLst/>
            </a:prstGeom>
          </p:spPr>
        </p:pic>
      </p:grpSp>
      <p:grpSp>
        <p:nvGrpSpPr>
          <p:cNvPr id="135" name="Groupe 134">
            <a:extLst>
              <a:ext uri="{FF2B5EF4-FFF2-40B4-BE49-F238E27FC236}">
                <a16:creationId xmlns:a16="http://schemas.microsoft.com/office/drawing/2014/main" id="{10406800-6CBA-4198-BE2A-28B4DBDA5719}"/>
              </a:ext>
            </a:extLst>
          </p:cNvPr>
          <p:cNvGrpSpPr/>
          <p:nvPr/>
        </p:nvGrpSpPr>
        <p:grpSpPr>
          <a:xfrm>
            <a:off x="8483057" y="4828427"/>
            <a:ext cx="462717" cy="462717"/>
            <a:chOff x="2069072" y="2061769"/>
            <a:chExt cx="462717" cy="462717"/>
          </a:xfrm>
        </p:grpSpPr>
        <p:sp>
          <p:nvSpPr>
            <p:cNvPr id="136" name="Ellipse 135">
              <a:extLst>
                <a:ext uri="{FF2B5EF4-FFF2-40B4-BE49-F238E27FC236}">
                  <a16:creationId xmlns:a16="http://schemas.microsoft.com/office/drawing/2014/main" id="{2599256B-76F8-4EC3-B60E-006C3D71177E}"/>
                </a:ext>
              </a:extLst>
            </p:cNvPr>
            <p:cNvSpPr/>
            <p:nvPr/>
          </p:nvSpPr>
          <p:spPr>
            <a:xfrm>
              <a:off x="2069072" y="2061769"/>
              <a:ext cx="462717" cy="462717"/>
            </a:xfrm>
            <a:prstGeom prst="ellipse">
              <a:avLst/>
            </a:prstGeom>
            <a:solidFill>
              <a:srgbClr val="F8A054"/>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137" name="Graphique 136" descr="Surf avec un remplissage uni">
              <a:extLst>
                <a:ext uri="{FF2B5EF4-FFF2-40B4-BE49-F238E27FC236}">
                  <a16:creationId xmlns:a16="http://schemas.microsoft.com/office/drawing/2014/main" id="{88BD694F-CAE6-48DB-8A57-65D2DB252B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4167" y="2106864"/>
              <a:ext cx="372527" cy="372527"/>
            </a:xfrm>
            <a:prstGeom prst="rect">
              <a:avLst/>
            </a:prstGeom>
          </p:spPr>
        </p:pic>
      </p:grpSp>
      <p:grpSp>
        <p:nvGrpSpPr>
          <p:cNvPr id="139" name="Groupe 138">
            <a:extLst>
              <a:ext uri="{FF2B5EF4-FFF2-40B4-BE49-F238E27FC236}">
                <a16:creationId xmlns:a16="http://schemas.microsoft.com/office/drawing/2014/main" id="{2EACF3F3-A95C-4861-A9C7-4BC5DF4E4178}"/>
              </a:ext>
            </a:extLst>
          </p:cNvPr>
          <p:cNvGrpSpPr/>
          <p:nvPr/>
        </p:nvGrpSpPr>
        <p:grpSpPr>
          <a:xfrm>
            <a:off x="4250758" y="5748465"/>
            <a:ext cx="443456" cy="443456"/>
            <a:chOff x="8601149" y="2089473"/>
            <a:chExt cx="443456" cy="443456"/>
          </a:xfrm>
        </p:grpSpPr>
        <p:sp>
          <p:nvSpPr>
            <p:cNvPr id="140" name="Ellipse 139">
              <a:extLst>
                <a:ext uri="{FF2B5EF4-FFF2-40B4-BE49-F238E27FC236}">
                  <a16:creationId xmlns:a16="http://schemas.microsoft.com/office/drawing/2014/main" id="{394F960C-C153-465B-9BEA-FC10E6A77141}"/>
                </a:ext>
              </a:extLst>
            </p:cNvPr>
            <p:cNvSpPr/>
            <p:nvPr/>
          </p:nvSpPr>
          <p:spPr>
            <a:xfrm>
              <a:off x="8601149" y="2089473"/>
              <a:ext cx="443456" cy="443456"/>
            </a:xfrm>
            <a:prstGeom prst="ellipse">
              <a:avLst/>
            </a:prstGeom>
            <a:solidFill>
              <a:srgbClr val="00B050"/>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141" name="Graphique 140" descr="Caméléon avec un remplissage uni">
              <a:extLst>
                <a:ext uri="{FF2B5EF4-FFF2-40B4-BE49-F238E27FC236}">
                  <a16:creationId xmlns:a16="http://schemas.microsoft.com/office/drawing/2014/main" id="{99D796D9-D9E8-4A62-A0D5-67AAC004BA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5946" y="2122316"/>
              <a:ext cx="353862" cy="353862"/>
            </a:xfrm>
            <a:prstGeom prst="rect">
              <a:avLst/>
            </a:prstGeom>
          </p:spPr>
        </p:pic>
      </p:grpSp>
      <p:sp>
        <p:nvSpPr>
          <p:cNvPr id="112" name="Ellipse 111">
            <a:extLst>
              <a:ext uri="{FF2B5EF4-FFF2-40B4-BE49-F238E27FC236}">
                <a16:creationId xmlns:a16="http://schemas.microsoft.com/office/drawing/2014/main" id="{4B747F09-12BC-4156-B58A-56CF0815D8FD}"/>
              </a:ext>
            </a:extLst>
          </p:cNvPr>
          <p:cNvSpPr/>
          <p:nvPr/>
        </p:nvSpPr>
        <p:spPr>
          <a:xfrm>
            <a:off x="2072557" y="4780357"/>
            <a:ext cx="462717" cy="462717"/>
          </a:xfrm>
          <a:prstGeom prst="ellipse">
            <a:avLst/>
          </a:prstGeom>
          <a:solidFill>
            <a:srgbClr val="EF738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sp>
        <p:nvSpPr>
          <p:cNvPr id="146" name="Ellipse 145">
            <a:extLst>
              <a:ext uri="{FF2B5EF4-FFF2-40B4-BE49-F238E27FC236}">
                <a16:creationId xmlns:a16="http://schemas.microsoft.com/office/drawing/2014/main" id="{507511F9-32CE-4D38-A043-67D4A97C3D44}"/>
              </a:ext>
            </a:extLst>
          </p:cNvPr>
          <p:cNvSpPr/>
          <p:nvPr/>
        </p:nvSpPr>
        <p:spPr>
          <a:xfrm>
            <a:off x="4260749" y="4780357"/>
            <a:ext cx="462717" cy="462717"/>
          </a:xfrm>
          <a:prstGeom prst="ellipse">
            <a:avLst/>
          </a:prstGeom>
          <a:solidFill>
            <a:srgbClr val="EF738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sp>
        <p:nvSpPr>
          <p:cNvPr id="149" name="Ellipse 148">
            <a:extLst>
              <a:ext uri="{FF2B5EF4-FFF2-40B4-BE49-F238E27FC236}">
                <a16:creationId xmlns:a16="http://schemas.microsoft.com/office/drawing/2014/main" id="{9465F7F3-D67F-492D-81F7-4EDE4AA329DC}"/>
              </a:ext>
            </a:extLst>
          </p:cNvPr>
          <p:cNvSpPr/>
          <p:nvPr/>
        </p:nvSpPr>
        <p:spPr>
          <a:xfrm>
            <a:off x="6296206" y="5738835"/>
            <a:ext cx="462717" cy="462717"/>
          </a:xfrm>
          <a:prstGeom prst="ellipse">
            <a:avLst/>
          </a:prstGeom>
          <a:solidFill>
            <a:srgbClr val="EF738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pic>
        <p:nvPicPr>
          <p:cNvPr id="111" name="Graphique 110" descr="Groupe d’hommes avec un remplissage uni">
            <a:extLst>
              <a:ext uri="{FF2B5EF4-FFF2-40B4-BE49-F238E27FC236}">
                <a16:creationId xmlns:a16="http://schemas.microsoft.com/office/drawing/2014/main" id="{DA0866FE-0684-4D3F-943F-393E936DC06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77970" y="2945325"/>
            <a:ext cx="320375" cy="320375"/>
          </a:xfrm>
          <a:prstGeom prst="rect">
            <a:avLst/>
          </a:prstGeom>
        </p:spPr>
      </p:pic>
      <p:pic>
        <p:nvPicPr>
          <p:cNvPr id="113" name="Graphique 112" descr="Groupe d’hommes avec un remplissage uni">
            <a:extLst>
              <a:ext uri="{FF2B5EF4-FFF2-40B4-BE49-F238E27FC236}">
                <a16:creationId xmlns:a16="http://schemas.microsoft.com/office/drawing/2014/main" id="{6FE04FBA-86FC-4265-BBC0-82E0399E36C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56982" y="2945325"/>
            <a:ext cx="320375" cy="320375"/>
          </a:xfrm>
          <a:prstGeom prst="rect">
            <a:avLst/>
          </a:prstGeom>
        </p:spPr>
      </p:pic>
      <p:pic>
        <p:nvPicPr>
          <p:cNvPr id="115" name="Graphique 114" descr="Groupe d’hommes avec un remplissage uni">
            <a:extLst>
              <a:ext uri="{FF2B5EF4-FFF2-40B4-BE49-F238E27FC236}">
                <a16:creationId xmlns:a16="http://schemas.microsoft.com/office/drawing/2014/main" id="{B0E77ADA-19CE-41C7-B530-1A2611215D2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35183" y="2083499"/>
            <a:ext cx="320375" cy="320375"/>
          </a:xfrm>
          <a:prstGeom prst="rect">
            <a:avLst/>
          </a:prstGeom>
        </p:spPr>
      </p:pic>
      <p:pic>
        <p:nvPicPr>
          <p:cNvPr id="117" name="Graphique 116" descr="Groupe d’hommes avec un remplissage uni">
            <a:extLst>
              <a:ext uri="{FF2B5EF4-FFF2-40B4-BE49-F238E27FC236}">
                <a16:creationId xmlns:a16="http://schemas.microsoft.com/office/drawing/2014/main" id="{D1020B80-C91B-4694-8A8E-660B901A393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24851" y="2945325"/>
            <a:ext cx="320375" cy="320375"/>
          </a:xfrm>
          <a:prstGeom prst="rect">
            <a:avLst/>
          </a:prstGeom>
        </p:spPr>
      </p:pic>
      <p:pic>
        <p:nvPicPr>
          <p:cNvPr id="164" name="Graphique 163" descr="Graphique à barres avec tendance à la hausse avec un remplissage uni">
            <a:extLst>
              <a:ext uri="{FF2B5EF4-FFF2-40B4-BE49-F238E27FC236}">
                <a16:creationId xmlns:a16="http://schemas.microsoft.com/office/drawing/2014/main" id="{5287C547-BD12-40EE-8577-26592F7623C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40558" y="4848358"/>
            <a:ext cx="326714" cy="326714"/>
          </a:xfrm>
          <a:prstGeom prst="rect">
            <a:avLst/>
          </a:prstGeom>
        </p:spPr>
      </p:pic>
      <p:pic>
        <p:nvPicPr>
          <p:cNvPr id="165" name="Graphique 164" descr="Graphique à barres avec tendance à la hausse avec un remplissage uni">
            <a:extLst>
              <a:ext uri="{FF2B5EF4-FFF2-40B4-BE49-F238E27FC236}">
                <a16:creationId xmlns:a16="http://schemas.microsoft.com/office/drawing/2014/main" id="{5CBBBD5B-1E17-412B-978D-FB93921B424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28750" y="4848358"/>
            <a:ext cx="326714" cy="326714"/>
          </a:xfrm>
          <a:prstGeom prst="rect">
            <a:avLst/>
          </a:prstGeom>
        </p:spPr>
      </p:pic>
      <p:pic>
        <p:nvPicPr>
          <p:cNvPr id="166" name="Graphique 165" descr="Euro avec un remplissage uni">
            <a:extLst>
              <a:ext uri="{FF2B5EF4-FFF2-40B4-BE49-F238E27FC236}">
                <a16:creationId xmlns:a16="http://schemas.microsoft.com/office/drawing/2014/main" id="{4DEF4DE8-FDAF-43EF-AD25-B0BC80AA0C4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80614" y="5823243"/>
            <a:ext cx="293900" cy="293900"/>
          </a:xfrm>
          <a:prstGeom prst="rect">
            <a:avLst/>
          </a:prstGeom>
        </p:spPr>
      </p:pic>
    </p:spTree>
    <p:extLst>
      <p:ext uri="{BB962C8B-B14F-4D97-AF65-F5344CB8AC3E}">
        <p14:creationId xmlns:p14="http://schemas.microsoft.com/office/powerpoint/2010/main" val="639019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23E49F8-26BA-4892-9DFD-CCCCB95B2C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6" name="Object 5" hidden="1">
                        <a:extLst>
                          <a:ext uri="{FF2B5EF4-FFF2-40B4-BE49-F238E27FC236}">
                            <a16:creationId xmlns:a16="http://schemas.microsoft.com/office/drawing/2014/main" id="{B23E49F8-26BA-4892-9DFD-CCCCB95B2C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D437835-C345-4731-BDD9-9FDA6B00E6B6}"/>
              </a:ext>
            </a:extLst>
          </p:cNvPr>
          <p:cNvSpPr>
            <a:spLocks noGrp="1"/>
          </p:cNvSpPr>
          <p:nvPr>
            <p:ph type="ctrTitle"/>
          </p:nvPr>
        </p:nvSpPr>
        <p:spPr>
          <a:xfrm>
            <a:off x="785599" y="3480760"/>
            <a:ext cx="4179805" cy="1719890"/>
          </a:xfrm>
        </p:spPr>
        <p:txBody>
          <a:bodyPr vert="horz"/>
          <a:lstStyle/>
          <a:p>
            <a:r>
              <a:rPr lang="fr-FR" sz="2800" dirty="0">
                <a:solidFill>
                  <a:srgbClr val="12B4DA"/>
                </a:solidFill>
              </a:rPr>
              <a:t>L’évolution des besoins en compétences</a:t>
            </a:r>
          </a:p>
        </p:txBody>
      </p:sp>
      <p:sp>
        <p:nvSpPr>
          <p:cNvPr id="5" name="Text Placeholder 4">
            <a:extLst>
              <a:ext uri="{FF2B5EF4-FFF2-40B4-BE49-F238E27FC236}">
                <a16:creationId xmlns:a16="http://schemas.microsoft.com/office/drawing/2014/main" id="{0A66E029-A6EC-4394-AA59-DCB8C98D19F2}"/>
              </a:ext>
            </a:extLst>
          </p:cNvPr>
          <p:cNvSpPr>
            <a:spLocks noGrp="1"/>
          </p:cNvSpPr>
          <p:nvPr>
            <p:ph type="body" sz="quarter" idx="10"/>
          </p:nvPr>
        </p:nvSpPr>
        <p:spPr>
          <a:xfrm>
            <a:off x="785600" y="2663470"/>
            <a:ext cx="1336498" cy="817289"/>
          </a:xfrm>
        </p:spPr>
        <p:txBody>
          <a:bodyPr>
            <a:normAutofit fontScale="92500" lnSpcReduction="20000"/>
          </a:bodyPr>
          <a:lstStyle/>
          <a:p>
            <a:r>
              <a:rPr lang="fr-FR"/>
              <a:t>03.</a:t>
            </a:r>
          </a:p>
        </p:txBody>
      </p:sp>
    </p:spTree>
    <p:extLst>
      <p:ext uri="{BB962C8B-B14F-4D97-AF65-F5344CB8AC3E}">
        <p14:creationId xmlns:p14="http://schemas.microsoft.com/office/powerpoint/2010/main" val="653551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8A67F-FBBD-45EB-A33A-B875CCCBC693}"/>
              </a:ext>
            </a:extLst>
          </p:cNvPr>
          <p:cNvSpPr>
            <a:spLocks noGrp="1"/>
          </p:cNvSpPr>
          <p:nvPr>
            <p:ph type="title"/>
          </p:nvPr>
        </p:nvSpPr>
        <p:spPr/>
        <p:txBody>
          <a:bodyPr/>
          <a:lstStyle/>
          <a:p>
            <a:r>
              <a:rPr lang="fr-FR" sz="2000"/>
              <a:t>7 enjeux RH avant crise typiques d’une activité de pointe en bonne santé où les défis prioritaires sont le recrutement, </a:t>
            </a:r>
            <a:br>
              <a:rPr lang="fr-FR" sz="2000"/>
            </a:br>
            <a:r>
              <a:rPr lang="fr-FR" sz="2000"/>
              <a:t>la fidélisation, la formation et la gestion de la charge</a:t>
            </a:r>
          </a:p>
        </p:txBody>
      </p:sp>
      <p:sp>
        <p:nvSpPr>
          <p:cNvPr id="3" name="Espace réservé du texte 2">
            <a:extLst>
              <a:ext uri="{FF2B5EF4-FFF2-40B4-BE49-F238E27FC236}">
                <a16:creationId xmlns:a16="http://schemas.microsoft.com/office/drawing/2014/main" id="{E3EDD10B-3CC0-4516-B88A-86F4892529FA}"/>
              </a:ext>
            </a:extLst>
          </p:cNvPr>
          <p:cNvSpPr>
            <a:spLocks noGrp="1"/>
          </p:cNvSpPr>
          <p:nvPr>
            <p:ph type="body" sz="quarter" idx="12"/>
          </p:nvPr>
        </p:nvSpPr>
        <p:spPr/>
        <p:txBody>
          <a:bodyPr/>
          <a:lstStyle/>
          <a:p>
            <a:r>
              <a:rPr lang="fr-FR"/>
              <a:t>03</a:t>
            </a:r>
          </a:p>
        </p:txBody>
      </p:sp>
      <p:graphicFrame>
        <p:nvGraphicFramePr>
          <p:cNvPr id="7" name="Graphique 6">
            <a:extLst>
              <a:ext uri="{FF2B5EF4-FFF2-40B4-BE49-F238E27FC236}">
                <a16:creationId xmlns:a16="http://schemas.microsoft.com/office/drawing/2014/main" id="{1D8D5C0B-9DE6-40FF-B093-86CE6FDBF54A}"/>
              </a:ext>
            </a:extLst>
          </p:cNvPr>
          <p:cNvGraphicFramePr/>
          <p:nvPr>
            <p:extLst>
              <p:ext uri="{D42A27DB-BD31-4B8C-83A1-F6EECF244321}">
                <p14:modId xmlns:p14="http://schemas.microsoft.com/office/powerpoint/2010/main" val="3141769188"/>
              </p:ext>
            </p:extLst>
          </p:nvPr>
        </p:nvGraphicFramePr>
        <p:xfrm>
          <a:off x="499666" y="1824925"/>
          <a:ext cx="7624056" cy="4489450"/>
        </p:xfrm>
        <a:graphic>
          <a:graphicData uri="http://schemas.openxmlformats.org/drawingml/2006/chart">
            <c:chart xmlns:c="http://schemas.openxmlformats.org/drawingml/2006/chart" xmlns:r="http://schemas.openxmlformats.org/officeDocument/2006/relationships" r:id="rId2"/>
          </a:graphicData>
        </a:graphic>
      </p:graphicFrame>
      <p:sp>
        <p:nvSpPr>
          <p:cNvPr id="40" name="ZoneTexte 39">
            <a:extLst>
              <a:ext uri="{FF2B5EF4-FFF2-40B4-BE49-F238E27FC236}">
                <a16:creationId xmlns:a16="http://schemas.microsoft.com/office/drawing/2014/main" id="{F0510C60-42C7-4CCF-9413-1EAEB239DAE3}"/>
              </a:ext>
            </a:extLst>
          </p:cNvPr>
          <p:cNvSpPr txBox="1"/>
          <p:nvPr/>
        </p:nvSpPr>
        <p:spPr>
          <a:xfrm>
            <a:off x="499666" y="1721064"/>
            <a:ext cx="3579466" cy="246221"/>
          </a:xfrm>
          <a:prstGeom prst="rect">
            <a:avLst/>
          </a:prstGeom>
          <a:noFill/>
        </p:spPr>
        <p:txBody>
          <a:bodyPr wrap="square" lIns="0" tIns="0" rIns="0" bIns="0" rtlCol="0">
            <a:spAutoFit/>
          </a:bodyPr>
          <a:lstStyle>
            <a:defPPr>
              <a:defRPr lang="fr-FR"/>
            </a:defPPr>
            <a:lvl1pPr algn="ctr">
              <a:defRPr sz="1600" b="1"/>
            </a:lvl1pPr>
          </a:lstStyle>
          <a:p>
            <a:r>
              <a:rPr lang="fr-FR" dirty="0">
                <a:solidFill>
                  <a:schemeClr val="bg2">
                    <a:lumMod val="50000"/>
                  </a:schemeClr>
                </a:solidFill>
              </a:rPr>
              <a:t>Enjeux RH avant la crise COVID-19</a:t>
            </a:r>
          </a:p>
        </p:txBody>
      </p:sp>
      <p:sp>
        <p:nvSpPr>
          <p:cNvPr id="14" name="Ellipse 13">
            <a:extLst>
              <a:ext uri="{FF2B5EF4-FFF2-40B4-BE49-F238E27FC236}">
                <a16:creationId xmlns:a16="http://schemas.microsoft.com/office/drawing/2014/main" id="{EB34C26D-F2DA-4078-853A-C783D0868FDA}"/>
              </a:ext>
            </a:extLst>
          </p:cNvPr>
          <p:cNvSpPr/>
          <p:nvPr/>
        </p:nvSpPr>
        <p:spPr>
          <a:xfrm>
            <a:off x="8248400" y="2067493"/>
            <a:ext cx="540000" cy="540000"/>
          </a:xfrm>
          <a:prstGeom prst="ellipse">
            <a:avLst/>
          </a:prstGeom>
          <a:solidFill>
            <a:srgbClr val="1F6F8E"/>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sp>
        <p:nvSpPr>
          <p:cNvPr id="17" name="ZoneTexte 16">
            <a:extLst>
              <a:ext uri="{FF2B5EF4-FFF2-40B4-BE49-F238E27FC236}">
                <a16:creationId xmlns:a16="http://schemas.microsoft.com/office/drawing/2014/main" id="{82B9978A-C990-434A-BB61-023B1C3F4DFE}"/>
              </a:ext>
            </a:extLst>
          </p:cNvPr>
          <p:cNvSpPr txBox="1"/>
          <p:nvPr/>
        </p:nvSpPr>
        <p:spPr>
          <a:xfrm>
            <a:off x="8297288" y="2198993"/>
            <a:ext cx="491112" cy="276999"/>
          </a:xfrm>
          <a:prstGeom prst="rect">
            <a:avLst/>
          </a:prstGeom>
          <a:noFill/>
        </p:spPr>
        <p:txBody>
          <a:bodyPr wrap="square" lIns="0" tIns="0" rIns="0" bIns="0" rtlCol="0">
            <a:spAutoFit/>
          </a:bodyPr>
          <a:lstStyle/>
          <a:p>
            <a:pPr algn="ctr"/>
            <a:r>
              <a:rPr lang="fr-FR">
                <a:solidFill>
                  <a:schemeClr val="bg1"/>
                </a:solidFill>
              </a:rPr>
              <a:t>n°1</a:t>
            </a:r>
          </a:p>
        </p:txBody>
      </p:sp>
      <p:cxnSp>
        <p:nvCxnSpPr>
          <p:cNvPr id="4" name="Connecteur droit 3">
            <a:extLst>
              <a:ext uri="{FF2B5EF4-FFF2-40B4-BE49-F238E27FC236}">
                <a16:creationId xmlns:a16="http://schemas.microsoft.com/office/drawing/2014/main" id="{E1D407C6-52B5-4089-A7DE-83F34691E445}"/>
              </a:ext>
            </a:extLst>
          </p:cNvPr>
          <p:cNvCxnSpPr/>
          <p:nvPr/>
        </p:nvCxnSpPr>
        <p:spPr>
          <a:xfrm>
            <a:off x="8027469" y="2067493"/>
            <a:ext cx="0" cy="540000"/>
          </a:xfrm>
          <a:prstGeom prst="line">
            <a:avLst/>
          </a:prstGeom>
          <a:ln w="28575">
            <a:solidFill>
              <a:srgbClr val="657C91"/>
            </a:solidFill>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7B8C7B63-DCC6-4A97-B930-C3E1E94C6E46}"/>
              </a:ext>
            </a:extLst>
          </p:cNvPr>
          <p:cNvSpPr/>
          <p:nvPr/>
        </p:nvSpPr>
        <p:spPr>
          <a:xfrm>
            <a:off x="7296919" y="2932163"/>
            <a:ext cx="540000" cy="540000"/>
          </a:xfrm>
          <a:prstGeom prst="ellipse">
            <a:avLst/>
          </a:prstGeom>
          <a:solidFill>
            <a:srgbClr val="1D96C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cxnSp>
        <p:nvCxnSpPr>
          <p:cNvPr id="21" name="Connecteur droit 20">
            <a:extLst>
              <a:ext uri="{FF2B5EF4-FFF2-40B4-BE49-F238E27FC236}">
                <a16:creationId xmlns:a16="http://schemas.microsoft.com/office/drawing/2014/main" id="{B160ECAD-6331-452C-9C3F-C5121573B0C1}"/>
              </a:ext>
            </a:extLst>
          </p:cNvPr>
          <p:cNvCxnSpPr>
            <a:cxnSpLocks/>
          </p:cNvCxnSpPr>
          <p:nvPr/>
        </p:nvCxnSpPr>
        <p:spPr>
          <a:xfrm>
            <a:off x="7152990" y="2749283"/>
            <a:ext cx="0" cy="898693"/>
          </a:xfrm>
          <a:prstGeom prst="line">
            <a:avLst/>
          </a:prstGeom>
          <a:ln w="28575">
            <a:solidFill>
              <a:srgbClr val="657C91"/>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8108E24C-40A5-4B46-A7F0-9E2AC8D56266}"/>
              </a:ext>
            </a:extLst>
          </p:cNvPr>
          <p:cNvSpPr txBox="1"/>
          <p:nvPr/>
        </p:nvSpPr>
        <p:spPr>
          <a:xfrm>
            <a:off x="7321363" y="3060129"/>
            <a:ext cx="491112" cy="276999"/>
          </a:xfrm>
          <a:prstGeom prst="rect">
            <a:avLst/>
          </a:prstGeom>
          <a:noFill/>
        </p:spPr>
        <p:txBody>
          <a:bodyPr wrap="square" lIns="0" tIns="0" rIns="0" bIns="0" rtlCol="0">
            <a:spAutoFit/>
          </a:bodyPr>
          <a:lstStyle/>
          <a:p>
            <a:pPr algn="ctr"/>
            <a:r>
              <a:rPr lang="fr-FR">
                <a:solidFill>
                  <a:schemeClr val="bg1"/>
                </a:solidFill>
              </a:rPr>
              <a:t>n°2</a:t>
            </a:r>
          </a:p>
        </p:txBody>
      </p:sp>
      <p:sp>
        <p:nvSpPr>
          <p:cNvPr id="25" name="ZoneTexte 24">
            <a:extLst>
              <a:ext uri="{FF2B5EF4-FFF2-40B4-BE49-F238E27FC236}">
                <a16:creationId xmlns:a16="http://schemas.microsoft.com/office/drawing/2014/main" id="{8D29C0BB-AAFC-4AB6-B6BB-3F8F72324640}"/>
              </a:ext>
            </a:extLst>
          </p:cNvPr>
          <p:cNvSpPr txBox="1"/>
          <p:nvPr/>
        </p:nvSpPr>
        <p:spPr>
          <a:xfrm>
            <a:off x="797559" y="3002379"/>
            <a:ext cx="3395185" cy="347596"/>
          </a:xfrm>
          <a:prstGeom prst="rect">
            <a:avLst/>
          </a:prstGeom>
          <a:solidFill>
            <a:schemeClr val="bg1"/>
          </a:solidFill>
        </p:spPr>
        <p:txBody>
          <a:bodyPr wrap="square" lIns="0" tIns="0" rIns="108000" bIns="0" rtlCol="0">
            <a:spAutoFit/>
          </a:bodyPr>
          <a:lstStyle/>
          <a:p>
            <a:pPr algn="r" fontAlgn="ctr">
              <a:lnSpc>
                <a:spcPct val="85000"/>
              </a:lnSpc>
            </a:pPr>
            <a:r>
              <a:rPr lang="fr-FR" sz="1300" dirty="0">
                <a:solidFill>
                  <a:srgbClr val="46494C"/>
                </a:solidFill>
                <a:latin typeface="Calibri" panose="020F0502020204030204" pitchFamily="34" charset="0"/>
              </a:rPr>
              <a:t>Renforcer les relations humaines ou la dynamique collective</a:t>
            </a:r>
          </a:p>
        </p:txBody>
      </p:sp>
      <p:sp>
        <p:nvSpPr>
          <p:cNvPr id="26" name="ZoneTexte 25">
            <a:extLst>
              <a:ext uri="{FF2B5EF4-FFF2-40B4-BE49-F238E27FC236}">
                <a16:creationId xmlns:a16="http://schemas.microsoft.com/office/drawing/2014/main" id="{A75F0F8E-13E3-4C97-BE9C-1E44A6772240}"/>
              </a:ext>
            </a:extLst>
          </p:cNvPr>
          <p:cNvSpPr txBox="1"/>
          <p:nvPr/>
        </p:nvSpPr>
        <p:spPr>
          <a:xfrm>
            <a:off x="374988" y="3366552"/>
            <a:ext cx="3817757" cy="347596"/>
          </a:xfrm>
          <a:prstGeom prst="rect">
            <a:avLst/>
          </a:prstGeom>
          <a:solidFill>
            <a:schemeClr val="bg1"/>
          </a:solidFill>
        </p:spPr>
        <p:txBody>
          <a:bodyPr wrap="square" lIns="0" tIns="0" rIns="108000" bIns="0" rtlCol="0">
            <a:spAutoFit/>
          </a:bodyPr>
          <a:lstStyle/>
          <a:p>
            <a:pPr algn="r" fontAlgn="ctr">
              <a:lnSpc>
                <a:spcPct val="85000"/>
              </a:lnSpc>
            </a:pPr>
            <a:r>
              <a:rPr lang="fr-FR" sz="1300" dirty="0">
                <a:solidFill>
                  <a:srgbClr val="46494C"/>
                </a:solidFill>
                <a:latin typeface="Calibri" panose="020F0502020204030204" pitchFamily="34" charset="0"/>
              </a:rPr>
              <a:t>Recruter des collaborateurs </a:t>
            </a:r>
            <a:br>
              <a:rPr lang="fr-FR" sz="1300" dirty="0">
                <a:solidFill>
                  <a:srgbClr val="46494C"/>
                </a:solidFill>
                <a:latin typeface="Calibri" panose="020F0502020204030204" pitchFamily="34" charset="0"/>
              </a:rPr>
            </a:br>
            <a:r>
              <a:rPr lang="fr-FR" sz="1300" dirty="0">
                <a:solidFill>
                  <a:srgbClr val="46494C"/>
                </a:solidFill>
                <a:latin typeface="Calibri" panose="020F0502020204030204" pitchFamily="34" charset="0"/>
              </a:rPr>
              <a:t>en nombre suffisant ou profils adaptés</a:t>
            </a:r>
          </a:p>
        </p:txBody>
      </p:sp>
      <p:sp>
        <p:nvSpPr>
          <p:cNvPr id="27" name="ZoneTexte 26">
            <a:extLst>
              <a:ext uri="{FF2B5EF4-FFF2-40B4-BE49-F238E27FC236}">
                <a16:creationId xmlns:a16="http://schemas.microsoft.com/office/drawing/2014/main" id="{0777EA15-22BA-49ED-B2B2-C9A0315418FB}"/>
              </a:ext>
            </a:extLst>
          </p:cNvPr>
          <p:cNvSpPr txBox="1"/>
          <p:nvPr/>
        </p:nvSpPr>
        <p:spPr>
          <a:xfrm>
            <a:off x="375133" y="4421431"/>
            <a:ext cx="3817757" cy="347596"/>
          </a:xfrm>
          <a:prstGeom prst="rect">
            <a:avLst/>
          </a:prstGeom>
          <a:solidFill>
            <a:schemeClr val="bg1"/>
          </a:solidFill>
        </p:spPr>
        <p:txBody>
          <a:bodyPr wrap="square" lIns="0" tIns="0" rIns="108000" bIns="0" rtlCol="0">
            <a:spAutoFit/>
          </a:bodyPr>
          <a:lstStyle/>
          <a:p>
            <a:pPr algn="r" fontAlgn="ctr">
              <a:lnSpc>
                <a:spcPct val="85000"/>
              </a:lnSpc>
            </a:pPr>
            <a:r>
              <a:rPr lang="fr-FR" sz="1300" dirty="0">
                <a:solidFill>
                  <a:srgbClr val="46494C"/>
                </a:solidFill>
                <a:latin typeface="Calibri" panose="020F0502020204030204" pitchFamily="34" charset="0"/>
              </a:rPr>
              <a:t>Accompagner les collaborateurs aux compétences en cours d’obsolescence</a:t>
            </a:r>
          </a:p>
        </p:txBody>
      </p:sp>
      <p:sp>
        <p:nvSpPr>
          <p:cNvPr id="29" name="ZoneTexte 28">
            <a:extLst>
              <a:ext uri="{FF2B5EF4-FFF2-40B4-BE49-F238E27FC236}">
                <a16:creationId xmlns:a16="http://schemas.microsoft.com/office/drawing/2014/main" id="{A04BF13A-B590-4B8D-B4EB-A1C06C75BA68}"/>
              </a:ext>
            </a:extLst>
          </p:cNvPr>
          <p:cNvSpPr txBox="1"/>
          <p:nvPr/>
        </p:nvSpPr>
        <p:spPr>
          <a:xfrm>
            <a:off x="374988" y="5491875"/>
            <a:ext cx="3817757" cy="347596"/>
          </a:xfrm>
          <a:prstGeom prst="rect">
            <a:avLst/>
          </a:prstGeom>
          <a:solidFill>
            <a:schemeClr val="bg1"/>
          </a:solidFill>
        </p:spPr>
        <p:txBody>
          <a:bodyPr wrap="square" lIns="0" tIns="0" rIns="108000" bIns="0" rtlCol="0">
            <a:spAutoFit/>
          </a:bodyPr>
          <a:lstStyle/>
          <a:p>
            <a:pPr algn="r" fontAlgn="ctr">
              <a:lnSpc>
                <a:spcPct val="85000"/>
              </a:lnSpc>
            </a:pPr>
            <a:r>
              <a:rPr lang="fr-FR" sz="1300" dirty="0">
                <a:solidFill>
                  <a:srgbClr val="46494C"/>
                </a:solidFill>
                <a:latin typeface="Calibri" panose="020F0502020204030204" pitchFamily="34" charset="0"/>
              </a:rPr>
              <a:t>Vous améliorer sur certains principes RH (égalité homme-femme, non-discrimination…)</a:t>
            </a:r>
          </a:p>
        </p:txBody>
      </p:sp>
      <p:sp>
        <p:nvSpPr>
          <p:cNvPr id="30" name="Ellipse 29">
            <a:extLst>
              <a:ext uri="{FF2B5EF4-FFF2-40B4-BE49-F238E27FC236}">
                <a16:creationId xmlns:a16="http://schemas.microsoft.com/office/drawing/2014/main" id="{6D5DCBB8-7786-4968-878A-71A5DE36876D}"/>
              </a:ext>
            </a:extLst>
          </p:cNvPr>
          <p:cNvSpPr/>
          <p:nvPr/>
        </p:nvSpPr>
        <p:spPr>
          <a:xfrm>
            <a:off x="6805807" y="3822358"/>
            <a:ext cx="540000" cy="540000"/>
          </a:xfrm>
          <a:prstGeom prst="ellipse">
            <a:avLst/>
          </a:prstGeom>
          <a:solidFill>
            <a:srgbClr val="0FABE7"/>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cxnSp>
        <p:nvCxnSpPr>
          <p:cNvPr id="31" name="Connecteur droit 30">
            <a:extLst>
              <a:ext uri="{FF2B5EF4-FFF2-40B4-BE49-F238E27FC236}">
                <a16:creationId xmlns:a16="http://schemas.microsoft.com/office/drawing/2014/main" id="{29670000-6175-4B89-BA9D-E37E8D120125}"/>
              </a:ext>
            </a:extLst>
          </p:cNvPr>
          <p:cNvCxnSpPr>
            <a:cxnSpLocks/>
          </p:cNvCxnSpPr>
          <p:nvPr/>
        </p:nvCxnSpPr>
        <p:spPr>
          <a:xfrm>
            <a:off x="6676904" y="3779920"/>
            <a:ext cx="0" cy="641511"/>
          </a:xfrm>
          <a:prstGeom prst="line">
            <a:avLst/>
          </a:prstGeom>
          <a:ln w="28575">
            <a:solidFill>
              <a:srgbClr val="657C91"/>
            </a:solidFill>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BA78CFF1-A2FF-4BE8-94B0-E1DA12905ADA}"/>
              </a:ext>
            </a:extLst>
          </p:cNvPr>
          <p:cNvSpPr txBox="1"/>
          <p:nvPr/>
        </p:nvSpPr>
        <p:spPr>
          <a:xfrm>
            <a:off x="6830251" y="3950324"/>
            <a:ext cx="491112" cy="276999"/>
          </a:xfrm>
          <a:prstGeom prst="rect">
            <a:avLst/>
          </a:prstGeom>
          <a:noFill/>
        </p:spPr>
        <p:txBody>
          <a:bodyPr wrap="square" lIns="0" tIns="0" rIns="0" bIns="0" rtlCol="0">
            <a:spAutoFit/>
          </a:bodyPr>
          <a:lstStyle/>
          <a:p>
            <a:pPr algn="ctr"/>
            <a:r>
              <a:rPr lang="fr-FR">
                <a:solidFill>
                  <a:schemeClr val="bg1"/>
                </a:solidFill>
              </a:rPr>
              <a:t>n°3</a:t>
            </a:r>
          </a:p>
        </p:txBody>
      </p:sp>
      <p:sp>
        <p:nvSpPr>
          <p:cNvPr id="11" name="Arc 10">
            <a:extLst>
              <a:ext uri="{FF2B5EF4-FFF2-40B4-BE49-F238E27FC236}">
                <a16:creationId xmlns:a16="http://schemas.microsoft.com/office/drawing/2014/main" id="{F5B12D3E-C9B3-46BE-BAD3-DD1122A008E1}"/>
              </a:ext>
            </a:extLst>
          </p:cNvPr>
          <p:cNvSpPr/>
          <p:nvPr/>
        </p:nvSpPr>
        <p:spPr>
          <a:xfrm rot="10996956">
            <a:off x="732066" y="2518463"/>
            <a:ext cx="569874" cy="1049634"/>
          </a:xfrm>
          <a:prstGeom prst="arc">
            <a:avLst>
              <a:gd name="adj1" fmla="val 18202862"/>
              <a:gd name="adj2" fmla="val 5730961"/>
            </a:avLst>
          </a:prstGeom>
          <a:ln w="6350">
            <a:solidFill>
              <a:schemeClr val="tx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Arc 33">
            <a:extLst>
              <a:ext uri="{FF2B5EF4-FFF2-40B4-BE49-F238E27FC236}">
                <a16:creationId xmlns:a16="http://schemas.microsoft.com/office/drawing/2014/main" id="{D87C3CA4-FEF9-439D-BB85-205B8A496B84}"/>
              </a:ext>
            </a:extLst>
          </p:cNvPr>
          <p:cNvSpPr/>
          <p:nvPr/>
        </p:nvSpPr>
        <p:spPr>
          <a:xfrm rot="10996956">
            <a:off x="428910" y="2454916"/>
            <a:ext cx="1145284" cy="1832425"/>
          </a:xfrm>
          <a:prstGeom prst="arc">
            <a:avLst>
              <a:gd name="adj1" fmla="val 15877342"/>
              <a:gd name="adj2" fmla="val 5529098"/>
            </a:avLst>
          </a:prstGeom>
          <a:ln w="6350">
            <a:solidFill>
              <a:schemeClr val="tx1">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959460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0282C25-085B-4A2E-9FED-4454730A36B6}"/>
              </a:ext>
            </a:extLst>
          </p:cNvPr>
          <p:cNvSpPr/>
          <p:nvPr/>
        </p:nvSpPr>
        <p:spPr>
          <a:xfrm>
            <a:off x="199113" y="3429000"/>
            <a:ext cx="8784000" cy="989062"/>
          </a:xfrm>
          <a:prstGeom prst="rect">
            <a:avLst/>
          </a:prstGeom>
          <a:solidFill>
            <a:srgbClr val="E0E5E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2" name="Titre 1">
            <a:extLst>
              <a:ext uri="{FF2B5EF4-FFF2-40B4-BE49-F238E27FC236}">
                <a16:creationId xmlns:a16="http://schemas.microsoft.com/office/drawing/2014/main" id="{0BB8A67F-FBBD-45EB-A33A-B875CCCBC693}"/>
              </a:ext>
            </a:extLst>
          </p:cNvPr>
          <p:cNvSpPr>
            <a:spLocks noGrp="1"/>
          </p:cNvSpPr>
          <p:nvPr>
            <p:ph type="title"/>
          </p:nvPr>
        </p:nvSpPr>
        <p:spPr/>
        <p:txBody>
          <a:bodyPr/>
          <a:lstStyle/>
          <a:p>
            <a:r>
              <a:rPr lang="fr-FR" sz="2000" dirty="0"/>
              <a:t>Une crise COVID qui appelle à repenser les spécialisations métiers pour plus d’agilité RH : la formation, un levier clé</a:t>
            </a:r>
          </a:p>
        </p:txBody>
      </p:sp>
      <p:sp>
        <p:nvSpPr>
          <p:cNvPr id="8" name="Espace réservé du texte 7">
            <a:extLst>
              <a:ext uri="{FF2B5EF4-FFF2-40B4-BE49-F238E27FC236}">
                <a16:creationId xmlns:a16="http://schemas.microsoft.com/office/drawing/2014/main" id="{A29C8EC4-C4B5-4C6A-A0BD-658F08FB30D0}"/>
              </a:ext>
            </a:extLst>
          </p:cNvPr>
          <p:cNvSpPr>
            <a:spLocks noGrp="1"/>
          </p:cNvSpPr>
          <p:nvPr>
            <p:ph type="body" sz="quarter" idx="12"/>
          </p:nvPr>
        </p:nvSpPr>
        <p:spPr/>
        <p:txBody>
          <a:bodyPr/>
          <a:lstStyle/>
          <a:p>
            <a:r>
              <a:rPr lang="fr-FR"/>
              <a:t>03</a:t>
            </a:r>
          </a:p>
        </p:txBody>
      </p:sp>
      <p:graphicFrame>
        <p:nvGraphicFramePr>
          <p:cNvPr id="7" name="Graphique 6">
            <a:extLst>
              <a:ext uri="{FF2B5EF4-FFF2-40B4-BE49-F238E27FC236}">
                <a16:creationId xmlns:a16="http://schemas.microsoft.com/office/drawing/2014/main" id="{1D8D5C0B-9DE6-40FF-B093-86CE6FDBF54A}"/>
              </a:ext>
            </a:extLst>
          </p:cNvPr>
          <p:cNvGraphicFramePr/>
          <p:nvPr>
            <p:extLst>
              <p:ext uri="{D42A27DB-BD31-4B8C-83A1-F6EECF244321}">
                <p14:modId xmlns:p14="http://schemas.microsoft.com/office/powerpoint/2010/main" val="261956061"/>
              </p:ext>
            </p:extLst>
          </p:nvPr>
        </p:nvGraphicFramePr>
        <p:xfrm>
          <a:off x="183453" y="1616040"/>
          <a:ext cx="8134350" cy="4628064"/>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Connecteur droit avec flèche 14">
            <a:extLst>
              <a:ext uri="{FF2B5EF4-FFF2-40B4-BE49-F238E27FC236}">
                <a16:creationId xmlns:a16="http://schemas.microsoft.com/office/drawing/2014/main" id="{0CE9ACAB-DA7A-48E2-A79E-6085504098C1}"/>
              </a:ext>
            </a:extLst>
          </p:cNvPr>
          <p:cNvCxnSpPr/>
          <p:nvPr/>
        </p:nvCxnSpPr>
        <p:spPr>
          <a:xfrm>
            <a:off x="6532547" y="4589305"/>
            <a:ext cx="0" cy="1476000"/>
          </a:xfrm>
          <a:prstGeom prst="straightConnector1">
            <a:avLst/>
          </a:prstGeom>
          <a:ln w="19050">
            <a:solidFill>
              <a:schemeClr val="tx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85954C88-B75C-46C6-9F5D-6F6E17901870}"/>
              </a:ext>
            </a:extLst>
          </p:cNvPr>
          <p:cNvCxnSpPr>
            <a:cxnSpLocks/>
          </p:cNvCxnSpPr>
          <p:nvPr/>
        </p:nvCxnSpPr>
        <p:spPr>
          <a:xfrm flipV="1">
            <a:off x="7987769" y="2154927"/>
            <a:ext cx="0" cy="1124609"/>
          </a:xfrm>
          <a:prstGeom prst="straightConnector1">
            <a:avLst/>
          </a:prstGeom>
          <a:ln w="19050">
            <a:solidFill>
              <a:schemeClr val="tx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DD2DC478-57CA-4E65-A03E-A7BA4B4670C6}"/>
              </a:ext>
            </a:extLst>
          </p:cNvPr>
          <p:cNvSpPr txBox="1"/>
          <p:nvPr/>
        </p:nvSpPr>
        <p:spPr>
          <a:xfrm>
            <a:off x="7886703" y="2493085"/>
            <a:ext cx="1276343" cy="430887"/>
          </a:xfrm>
          <a:prstGeom prst="rect">
            <a:avLst/>
          </a:prstGeom>
          <a:noFill/>
        </p:spPr>
        <p:txBody>
          <a:bodyPr wrap="square" lIns="0" tIns="0" rIns="0" bIns="0" rtlCol="0">
            <a:spAutoFit/>
          </a:bodyPr>
          <a:lstStyle/>
          <a:p>
            <a:pPr algn="ctr"/>
            <a:r>
              <a:rPr lang="fr-FR" sz="1400" b="1">
                <a:solidFill>
                  <a:schemeClr val="bg2">
                    <a:lumMod val="50000"/>
                  </a:schemeClr>
                </a:solidFill>
              </a:rPr>
              <a:t>Enjeux renforcés</a:t>
            </a:r>
          </a:p>
        </p:txBody>
      </p:sp>
      <p:sp>
        <p:nvSpPr>
          <p:cNvPr id="22" name="ZoneTexte 21">
            <a:extLst>
              <a:ext uri="{FF2B5EF4-FFF2-40B4-BE49-F238E27FC236}">
                <a16:creationId xmlns:a16="http://schemas.microsoft.com/office/drawing/2014/main" id="{6E6764DD-418C-4ECF-8D00-2A814ACCBDCC}"/>
              </a:ext>
            </a:extLst>
          </p:cNvPr>
          <p:cNvSpPr txBox="1"/>
          <p:nvPr/>
        </p:nvSpPr>
        <p:spPr>
          <a:xfrm>
            <a:off x="6678089" y="5159987"/>
            <a:ext cx="1309680" cy="430887"/>
          </a:xfrm>
          <a:prstGeom prst="rect">
            <a:avLst/>
          </a:prstGeom>
          <a:noFill/>
        </p:spPr>
        <p:txBody>
          <a:bodyPr wrap="square" lIns="0" tIns="0" rIns="0" bIns="0" rtlCol="0">
            <a:spAutoFit/>
          </a:bodyPr>
          <a:lstStyle/>
          <a:p>
            <a:pPr algn="ctr"/>
            <a:r>
              <a:rPr lang="fr-FR" sz="1400" b="1">
                <a:solidFill>
                  <a:schemeClr val="bg2">
                    <a:lumMod val="50000"/>
                  </a:schemeClr>
                </a:solidFill>
              </a:rPr>
              <a:t>Enjeux dépriorisés</a:t>
            </a:r>
          </a:p>
        </p:txBody>
      </p:sp>
      <p:sp>
        <p:nvSpPr>
          <p:cNvPr id="23" name="ZoneTexte 22">
            <a:extLst>
              <a:ext uri="{FF2B5EF4-FFF2-40B4-BE49-F238E27FC236}">
                <a16:creationId xmlns:a16="http://schemas.microsoft.com/office/drawing/2014/main" id="{AD97CB7E-A2FC-4483-BF0D-1ADAA2A20046}"/>
              </a:ext>
            </a:extLst>
          </p:cNvPr>
          <p:cNvSpPr txBox="1"/>
          <p:nvPr/>
        </p:nvSpPr>
        <p:spPr>
          <a:xfrm>
            <a:off x="7610479" y="3698623"/>
            <a:ext cx="1301750" cy="430887"/>
          </a:xfrm>
          <a:prstGeom prst="rect">
            <a:avLst/>
          </a:prstGeom>
          <a:noFill/>
        </p:spPr>
        <p:txBody>
          <a:bodyPr wrap="square" lIns="0" tIns="0" rIns="0" bIns="0" rtlCol="0">
            <a:spAutoFit/>
          </a:bodyPr>
          <a:lstStyle/>
          <a:p>
            <a:pPr algn="ctr"/>
            <a:r>
              <a:rPr lang="fr-FR" sz="1400" b="1">
                <a:solidFill>
                  <a:schemeClr val="bg2">
                    <a:lumMod val="50000"/>
                  </a:schemeClr>
                </a:solidFill>
              </a:rPr>
              <a:t>Stabilité des enjeux</a:t>
            </a:r>
          </a:p>
        </p:txBody>
      </p:sp>
      <p:cxnSp>
        <p:nvCxnSpPr>
          <p:cNvPr id="5" name="Connecteur droit avec flèche 4">
            <a:extLst>
              <a:ext uri="{FF2B5EF4-FFF2-40B4-BE49-F238E27FC236}">
                <a16:creationId xmlns:a16="http://schemas.microsoft.com/office/drawing/2014/main" id="{C5B2ED33-848B-4838-B77B-F69AEE704C48}"/>
              </a:ext>
            </a:extLst>
          </p:cNvPr>
          <p:cNvCxnSpPr/>
          <p:nvPr/>
        </p:nvCxnSpPr>
        <p:spPr>
          <a:xfrm>
            <a:off x="7400925" y="3466900"/>
            <a:ext cx="0" cy="914400"/>
          </a:xfrm>
          <a:prstGeom prst="straightConnector1">
            <a:avLst/>
          </a:prstGeom>
          <a:ln w="6350">
            <a:solidFill>
              <a:schemeClr val="tx1">
                <a:lumMod val="60000"/>
                <a:lumOff val="4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F0510C60-42C7-4CCF-9413-1EAEB239DAE3}"/>
              </a:ext>
            </a:extLst>
          </p:cNvPr>
          <p:cNvSpPr txBox="1"/>
          <p:nvPr/>
        </p:nvSpPr>
        <p:spPr>
          <a:xfrm>
            <a:off x="499666" y="1553746"/>
            <a:ext cx="3921740" cy="246221"/>
          </a:xfrm>
          <a:prstGeom prst="rect">
            <a:avLst/>
          </a:prstGeom>
          <a:noFill/>
        </p:spPr>
        <p:txBody>
          <a:bodyPr wrap="square" lIns="0" tIns="0" rIns="0" bIns="0" rtlCol="0">
            <a:spAutoFit/>
          </a:bodyPr>
          <a:lstStyle>
            <a:defPPr>
              <a:defRPr lang="fr-FR"/>
            </a:defPPr>
            <a:lvl1pPr algn="ctr">
              <a:defRPr sz="1600" b="1"/>
            </a:lvl1pPr>
          </a:lstStyle>
          <a:p>
            <a:pPr algn="l"/>
            <a:r>
              <a:rPr lang="fr-FR" dirty="0">
                <a:solidFill>
                  <a:schemeClr val="tx1">
                    <a:lumMod val="40000"/>
                    <a:lumOff val="60000"/>
                  </a:schemeClr>
                </a:solidFill>
              </a:rPr>
              <a:t>Enjeux RH avant et après la COVID-19</a:t>
            </a:r>
          </a:p>
        </p:txBody>
      </p:sp>
      <p:pic>
        <p:nvPicPr>
          <p:cNvPr id="4" name="Image 3">
            <a:extLst>
              <a:ext uri="{FF2B5EF4-FFF2-40B4-BE49-F238E27FC236}">
                <a16:creationId xmlns:a16="http://schemas.microsoft.com/office/drawing/2014/main" id="{B74FAECE-C2C7-402C-BA30-26A7D18AF8A1}"/>
              </a:ext>
            </a:extLst>
          </p:cNvPr>
          <p:cNvPicPr>
            <a:picLocks noChangeAspect="1"/>
          </p:cNvPicPr>
          <p:nvPr/>
        </p:nvPicPr>
        <p:blipFill>
          <a:blip r:embed="rId3"/>
          <a:stretch>
            <a:fillRect/>
          </a:stretch>
        </p:blipFill>
        <p:spPr>
          <a:xfrm>
            <a:off x="6918849" y="2344774"/>
            <a:ext cx="560000" cy="540000"/>
          </a:xfrm>
          <a:prstGeom prst="rect">
            <a:avLst/>
          </a:prstGeom>
        </p:spPr>
      </p:pic>
      <p:pic>
        <p:nvPicPr>
          <p:cNvPr id="6" name="Image 5">
            <a:extLst>
              <a:ext uri="{FF2B5EF4-FFF2-40B4-BE49-F238E27FC236}">
                <a16:creationId xmlns:a16="http://schemas.microsoft.com/office/drawing/2014/main" id="{A894EC52-B69A-40BE-8006-9740C3236A3A}"/>
              </a:ext>
            </a:extLst>
          </p:cNvPr>
          <p:cNvPicPr>
            <a:picLocks noChangeAspect="1"/>
          </p:cNvPicPr>
          <p:nvPr/>
        </p:nvPicPr>
        <p:blipFill>
          <a:blip r:embed="rId4"/>
          <a:stretch>
            <a:fillRect/>
          </a:stretch>
        </p:blipFill>
        <p:spPr>
          <a:xfrm>
            <a:off x="5644602" y="3111150"/>
            <a:ext cx="437032" cy="433022"/>
          </a:xfrm>
          <a:prstGeom prst="rect">
            <a:avLst/>
          </a:prstGeom>
        </p:spPr>
      </p:pic>
      <p:pic>
        <p:nvPicPr>
          <p:cNvPr id="19" name="Image 18">
            <a:extLst>
              <a:ext uri="{FF2B5EF4-FFF2-40B4-BE49-F238E27FC236}">
                <a16:creationId xmlns:a16="http://schemas.microsoft.com/office/drawing/2014/main" id="{472B08D0-C7C0-4B71-9C7F-988E52E2F649}"/>
              </a:ext>
            </a:extLst>
          </p:cNvPr>
          <p:cNvPicPr>
            <a:picLocks noChangeAspect="1"/>
          </p:cNvPicPr>
          <p:nvPr/>
        </p:nvPicPr>
        <p:blipFill>
          <a:blip r:embed="rId4"/>
          <a:stretch>
            <a:fillRect/>
          </a:stretch>
        </p:blipFill>
        <p:spPr>
          <a:xfrm>
            <a:off x="5644602" y="3744368"/>
            <a:ext cx="437032" cy="433022"/>
          </a:xfrm>
          <a:prstGeom prst="rect">
            <a:avLst/>
          </a:prstGeom>
        </p:spPr>
      </p:pic>
      <p:sp>
        <p:nvSpPr>
          <p:cNvPr id="21" name="ZoneTexte 20">
            <a:extLst>
              <a:ext uri="{FF2B5EF4-FFF2-40B4-BE49-F238E27FC236}">
                <a16:creationId xmlns:a16="http://schemas.microsoft.com/office/drawing/2014/main" id="{6F83EB51-18E6-46C3-9472-0CD8D6020996}"/>
              </a:ext>
            </a:extLst>
          </p:cNvPr>
          <p:cNvSpPr txBox="1"/>
          <p:nvPr/>
        </p:nvSpPr>
        <p:spPr>
          <a:xfrm>
            <a:off x="216111" y="2088202"/>
            <a:ext cx="3492000" cy="347596"/>
          </a:xfrm>
          <a:prstGeom prst="rect">
            <a:avLst/>
          </a:prstGeom>
          <a:solidFill>
            <a:schemeClr val="bg1"/>
          </a:solidFill>
        </p:spPr>
        <p:txBody>
          <a:bodyPr wrap="square" lIns="0" tIns="0" rIns="108000" bIns="0" rtlCol="0">
            <a:spAutoFit/>
          </a:bodyPr>
          <a:lstStyle/>
          <a:p>
            <a:pPr algn="r" fontAlgn="ctr">
              <a:lnSpc>
                <a:spcPct val="85000"/>
              </a:lnSpc>
            </a:pPr>
            <a:r>
              <a:rPr lang="fr-FR" sz="1300" dirty="0">
                <a:solidFill>
                  <a:srgbClr val="46494C"/>
                </a:solidFill>
                <a:latin typeface="Calibri" panose="020F0502020204030204" pitchFamily="34" charset="0"/>
              </a:rPr>
              <a:t>Repenser les métiers </a:t>
            </a:r>
            <a:br>
              <a:rPr lang="fr-FR" sz="1300" dirty="0">
                <a:solidFill>
                  <a:srgbClr val="46494C"/>
                </a:solidFill>
                <a:latin typeface="Calibri" panose="020F0502020204030204" pitchFamily="34" charset="0"/>
              </a:rPr>
            </a:br>
            <a:r>
              <a:rPr lang="fr-FR" sz="1300" dirty="0">
                <a:solidFill>
                  <a:srgbClr val="46494C"/>
                </a:solidFill>
                <a:latin typeface="Calibri" panose="020F0502020204030204" pitchFamily="34" charset="0"/>
              </a:rPr>
              <a:t>(polyvalence, hybridation…)</a:t>
            </a:r>
          </a:p>
        </p:txBody>
      </p:sp>
      <p:pic>
        <p:nvPicPr>
          <p:cNvPr id="24" name="Image 23">
            <a:extLst>
              <a:ext uri="{FF2B5EF4-FFF2-40B4-BE49-F238E27FC236}">
                <a16:creationId xmlns:a16="http://schemas.microsoft.com/office/drawing/2014/main" id="{E34E1F65-996A-4002-9386-88D534745163}"/>
              </a:ext>
            </a:extLst>
          </p:cNvPr>
          <p:cNvPicPr>
            <a:picLocks noChangeAspect="1"/>
          </p:cNvPicPr>
          <p:nvPr/>
        </p:nvPicPr>
        <p:blipFill>
          <a:blip r:embed="rId4"/>
          <a:stretch>
            <a:fillRect/>
          </a:stretch>
        </p:blipFill>
        <p:spPr>
          <a:xfrm>
            <a:off x="5644602" y="2067388"/>
            <a:ext cx="437032" cy="433022"/>
          </a:xfrm>
          <a:prstGeom prst="rect">
            <a:avLst/>
          </a:prstGeom>
        </p:spPr>
      </p:pic>
      <p:pic>
        <p:nvPicPr>
          <p:cNvPr id="25" name="Image 24">
            <a:extLst>
              <a:ext uri="{FF2B5EF4-FFF2-40B4-BE49-F238E27FC236}">
                <a16:creationId xmlns:a16="http://schemas.microsoft.com/office/drawing/2014/main" id="{5D1BC567-D960-4E99-AC62-3DB3CCAFD981}"/>
              </a:ext>
            </a:extLst>
          </p:cNvPr>
          <p:cNvPicPr>
            <a:picLocks noChangeAspect="1"/>
          </p:cNvPicPr>
          <p:nvPr/>
        </p:nvPicPr>
        <p:blipFill>
          <a:blip r:embed="rId4"/>
          <a:stretch>
            <a:fillRect/>
          </a:stretch>
        </p:blipFill>
        <p:spPr>
          <a:xfrm>
            <a:off x="5644602" y="5035074"/>
            <a:ext cx="437032" cy="433022"/>
          </a:xfrm>
          <a:prstGeom prst="rect">
            <a:avLst/>
          </a:prstGeom>
        </p:spPr>
      </p:pic>
      <p:sp>
        <p:nvSpPr>
          <p:cNvPr id="26" name="ZoneTexte 25">
            <a:extLst>
              <a:ext uri="{FF2B5EF4-FFF2-40B4-BE49-F238E27FC236}">
                <a16:creationId xmlns:a16="http://schemas.microsoft.com/office/drawing/2014/main" id="{7FDADEFB-4D76-4264-B804-59CC579F9813}"/>
              </a:ext>
            </a:extLst>
          </p:cNvPr>
          <p:cNvSpPr txBox="1"/>
          <p:nvPr/>
        </p:nvSpPr>
        <p:spPr>
          <a:xfrm>
            <a:off x="259690" y="5093293"/>
            <a:ext cx="3454896" cy="347596"/>
          </a:xfrm>
          <a:prstGeom prst="rect">
            <a:avLst/>
          </a:prstGeom>
          <a:solidFill>
            <a:schemeClr val="bg1"/>
          </a:solidFill>
        </p:spPr>
        <p:txBody>
          <a:bodyPr wrap="square" lIns="0" tIns="0" rIns="108000" bIns="0" rtlCol="0">
            <a:spAutoFit/>
          </a:bodyPr>
          <a:lstStyle/>
          <a:p>
            <a:pPr algn="r" fontAlgn="ctr">
              <a:lnSpc>
                <a:spcPct val="85000"/>
              </a:lnSpc>
            </a:pPr>
            <a:r>
              <a:rPr lang="fr-FR" sz="1300" dirty="0">
                <a:solidFill>
                  <a:srgbClr val="46494C"/>
                </a:solidFill>
                <a:latin typeface="Calibri" panose="020F0502020204030204" pitchFamily="34" charset="0"/>
              </a:rPr>
              <a:t>Renforcer les relations humaines ou la dynamique collective</a:t>
            </a:r>
          </a:p>
        </p:txBody>
      </p:sp>
      <p:cxnSp>
        <p:nvCxnSpPr>
          <p:cNvPr id="27" name="Connecteur droit avec flèche 26">
            <a:extLst>
              <a:ext uri="{FF2B5EF4-FFF2-40B4-BE49-F238E27FC236}">
                <a16:creationId xmlns:a16="http://schemas.microsoft.com/office/drawing/2014/main" id="{544C796C-194B-4301-8307-46F51B5AB694}"/>
              </a:ext>
            </a:extLst>
          </p:cNvPr>
          <p:cNvCxnSpPr>
            <a:cxnSpLocks/>
          </p:cNvCxnSpPr>
          <p:nvPr/>
        </p:nvCxnSpPr>
        <p:spPr>
          <a:xfrm flipH="1">
            <a:off x="4297882" y="6026805"/>
            <a:ext cx="936000" cy="0"/>
          </a:xfrm>
          <a:prstGeom prst="straightConnector1">
            <a:avLst/>
          </a:prstGeom>
          <a:ln w="19050">
            <a:solidFill>
              <a:srgbClr val="ED1A3B"/>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73B50478-39FA-44B1-B8E0-32218DFB4FA6}"/>
              </a:ext>
            </a:extLst>
          </p:cNvPr>
          <p:cNvCxnSpPr>
            <a:cxnSpLocks/>
          </p:cNvCxnSpPr>
          <p:nvPr/>
        </p:nvCxnSpPr>
        <p:spPr>
          <a:xfrm flipH="1">
            <a:off x="4421406" y="5688317"/>
            <a:ext cx="936000" cy="0"/>
          </a:xfrm>
          <a:prstGeom prst="straightConnector1">
            <a:avLst/>
          </a:prstGeom>
          <a:ln w="19050">
            <a:solidFill>
              <a:srgbClr val="ED1A3B"/>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34281EEC-1702-40AB-9233-AAE1AEDDC2C7}"/>
              </a:ext>
            </a:extLst>
          </p:cNvPr>
          <p:cNvSpPr txBox="1"/>
          <p:nvPr/>
        </p:nvSpPr>
        <p:spPr>
          <a:xfrm>
            <a:off x="259688" y="4461106"/>
            <a:ext cx="3435647" cy="347596"/>
          </a:xfrm>
          <a:prstGeom prst="rect">
            <a:avLst/>
          </a:prstGeom>
          <a:solidFill>
            <a:schemeClr val="bg1"/>
          </a:solidFill>
        </p:spPr>
        <p:txBody>
          <a:bodyPr wrap="square" lIns="0" tIns="0" rIns="108000" bIns="0" rtlCol="0">
            <a:spAutoFit/>
          </a:bodyPr>
          <a:lstStyle/>
          <a:p>
            <a:pPr algn="r" fontAlgn="ctr">
              <a:lnSpc>
                <a:spcPct val="85000"/>
              </a:lnSpc>
            </a:pPr>
            <a:r>
              <a:rPr lang="fr-FR" sz="1300" dirty="0">
                <a:solidFill>
                  <a:srgbClr val="46494C"/>
                </a:solidFill>
                <a:latin typeface="Calibri" panose="020F0502020204030204" pitchFamily="34" charset="0"/>
              </a:rPr>
              <a:t>Accompagner les collaborateurs aux </a:t>
            </a:r>
            <a:br>
              <a:rPr lang="fr-FR" sz="1300" dirty="0">
                <a:solidFill>
                  <a:srgbClr val="46494C"/>
                </a:solidFill>
                <a:latin typeface="Calibri" panose="020F0502020204030204" pitchFamily="34" charset="0"/>
              </a:rPr>
            </a:br>
            <a:r>
              <a:rPr lang="fr-FR" sz="1300" dirty="0">
                <a:solidFill>
                  <a:srgbClr val="46494C"/>
                </a:solidFill>
                <a:latin typeface="Calibri" panose="020F0502020204030204" pitchFamily="34" charset="0"/>
              </a:rPr>
              <a:t>compétences en cours d’obsolescence</a:t>
            </a:r>
          </a:p>
        </p:txBody>
      </p:sp>
      <p:sp>
        <p:nvSpPr>
          <p:cNvPr id="30" name="ZoneTexte 29">
            <a:extLst>
              <a:ext uri="{FF2B5EF4-FFF2-40B4-BE49-F238E27FC236}">
                <a16:creationId xmlns:a16="http://schemas.microsoft.com/office/drawing/2014/main" id="{890167A1-2A3D-445E-945C-CCD8C2EC84DA}"/>
              </a:ext>
            </a:extLst>
          </p:cNvPr>
          <p:cNvSpPr txBox="1"/>
          <p:nvPr/>
        </p:nvSpPr>
        <p:spPr>
          <a:xfrm>
            <a:off x="216111" y="5787150"/>
            <a:ext cx="3435646" cy="347596"/>
          </a:xfrm>
          <a:prstGeom prst="rect">
            <a:avLst/>
          </a:prstGeom>
          <a:solidFill>
            <a:schemeClr val="bg1"/>
          </a:solidFill>
        </p:spPr>
        <p:txBody>
          <a:bodyPr wrap="square" lIns="0" tIns="0" rIns="108000" bIns="0" rtlCol="0">
            <a:spAutoFit/>
          </a:bodyPr>
          <a:lstStyle/>
          <a:p>
            <a:pPr algn="r" fontAlgn="ctr">
              <a:lnSpc>
                <a:spcPct val="85000"/>
              </a:lnSpc>
            </a:pPr>
            <a:r>
              <a:rPr lang="fr-FR" sz="1300" dirty="0">
                <a:solidFill>
                  <a:srgbClr val="46494C"/>
                </a:solidFill>
                <a:latin typeface="Calibri" panose="020F0502020204030204" pitchFamily="34" charset="0"/>
              </a:rPr>
              <a:t>Recruter des collaborateurs </a:t>
            </a:r>
            <a:br>
              <a:rPr lang="fr-FR" sz="1300" dirty="0">
                <a:solidFill>
                  <a:srgbClr val="46494C"/>
                </a:solidFill>
                <a:latin typeface="Calibri" panose="020F0502020204030204" pitchFamily="34" charset="0"/>
              </a:rPr>
            </a:br>
            <a:r>
              <a:rPr lang="fr-FR" sz="1300" dirty="0">
                <a:solidFill>
                  <a:srgbClr val="46494C"/>
                </a:solidFill>
                <a:latin typeface="Calibri" panose="020F0502020204030204" pitchFamily="34" charset="0"/>
              </a:rPr>
              <a:t>en nombre suffisant ou profils adaptés</a:t>
            </a:r>
          </a:p>
        </p:txBody>
      </p:sp>
      <p:sp>
        <p:nvSpPr>
          <p:cNvPr id="32" name="ZoneTexte 31">
            <a:extLst>
              <a:ext uri="{FF2B5EF4-FFF2-40B4-BE49-F238E27FC236}">
                <a16:creationId xmlns:a16="http://schemas.microsoft.com/office/drawing/2014/main" id="{BEAF97A0-37D3-4285-9F01-177F9714C1BB}"/>
              </a:ext>
            </a:extLst>
          </p:cNvPr>
          <p:cNvSpPr txBox="1"/>
          <p:nvPr/>
        </p:nvSpPr>
        <p:spPr>
          <a:xfrm>
            <a:off x="6560943" y="3782114"/>
            <a:ext cx="491112" cy="184666"/>
          </a:xfrm>
          <a:prstGeom prst="rect">
            <a:avLst/>
          </a:prstGeom>
          <a:noFill/>
        </p:spPr>
        <p:txBody>
          <a:bodyPr wrap="square" lIns="0" tIns="0" rIns="0" bIns="0" rtlCol="0">
            <a:spAutoFit/>
          </a:bodyPr>
          <a:lstStyle/>
          <a:p>
            <a:pPr algn="ctr"/>
            <a:r>
              <a:rPr lang="fr-FR" sz="1200">
                <a:solidFill>
                  <a:schemeClr val="bg2">
                    <a:lumMod val="50000"/>
                  </a:schemeClr>
                </a:solidFill>
              </a:rPr>
              <a:t>ex-n°1</a:t>
            </a:r>
          </a:p>
        </p:txBody>
      </p:sp>
      <p:sp>
        <p:nvSpPr>
          <p:cNvPr id="33" name="ZoneTexte 32">
            <a:extLst>
              <a:ext uri="{FF2B5EF4-FFF2-40B4-BE49-F238E27FC236}">
                <a16:creationId xmlns:a16="http://schemas.microsoft.com/office/drawing/2014/main" id="{4C3EF2E6-89F2-4D51-957E-B694B4781845}"/>
              </a:ext>
            </a:extLst>
          </p:cNvPr>
          <p:cNvSpPr txBox="1"/>
          <p:nvPr/>
        </p:nvSpPr>
        <p:spPr>
          <a:xfrm>
            <a:off x="6694524" y="2843401"/>
            <a:ext cx="1038785" cy="338554"/>
          </a:xfrm>
          <a:prstGeom prst="rect">
            <a:avLst/>
          </a:prstGeom>
          <a:noFill/>
        </p:spPr>
        <p:txBody>
          <a:bodyPr wrap="square" lIns="0" tIns="0" rIns="0" bIns="0" rtlCol="0">
            <a:spAutoFit/>
          </a:bodyPr>
          <a:lstStyle/>
          <a:p>
            <a:pPr algn="ctr"/>
            <a:r>
              <a:rPr lang="fr-FR" sz="1200">
                <a:solidFill>
                  <a:schemeClr val="bg2">
                    <a:lumMod val="50000"/>
                  </a:schemeClr>
                </a:solidFill>
              </a:rPr>
              <a:t>Déjà n°1 </a:t>
            </a:r>
            <a:r>
              <a:rPr lang="fr-FR" sz="1000">
                <a:solidFill>
                  <a:schemeClr val="bg2">
                    <a:lumMod val="50000"/>
                  </a:schemeClr>
                </a:solidFill>
              </a:rPr>
              <a:t>mais sens différent</a:t>
            </a:r>
            <a:endParaRPr lang="fr-FR" sz="1200">
              <a:solidFill>
                <a:schemeClr val="bg2">
                  <a:lumMod val="50000"/>
                </a:schemeClr>
              </a:solidFill>
            </a:endParaRPr>
          </a:p>
        </p:txBody>
      </p:sp>
      <p:cxnSp>
        <p:nvCxnSpPr>
          <p:cNvPr id="35" name="Connecteur droit avec flèche 34">
            <a:extLst>
              <a:ext uri="{FF2B5EF4-FFF2-40B4-BE49-F238E27FC236}">
                <a16:creationId xmlns:a16="http://schemas.microsoft.com/office/drawing/2014/main" id="{655B754B-4B3C-4B0E-A5B8-C993D57F9A12}"/>
              </a:ext>
            </a:extLst>
          </p:cNvPr>
          <p:cNvCxnSpPr>
            <a:cxnSpLocks/>
          </p:cNvCxnSpPr>
          <p:nvPr/>
        </p:nvCxnSpPr>
        <p:spPr>
          <a:xfrm>
            <a:off x="4241003" y="2203052"/>
            <a:ext cx="756000" cy="0"/>
          </a:xfrm>
          <a:prstGeom prst="straightConnector1">
            <a:avLst/>
          </a:prstGeom>
          <a:ln w="19050">
            <a:solidFill>
              <a:srgbClr val="ED1A3B"/>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4CC75EB8-5BEA-418C-B2A4-97B5CB2E6860}"/>
              </a:ext>
            </a:extLst>
          </p:cNvPr>
          <p:cNvSpPr txBox="1"/>
          <p:nvPr/>
        </p:nvSpPr>
        <p:spPr>
          <a:xfrm>
            <a:off x="5626114" y="2944777"/>
            <a:ext cx="1038785" cy="161583"/>
          </a:xfrm>
          <a:prstGeom prst="rect">
            <a:avLst/>
          </a:prstGeom>
          <a:noFill/>
        </p:spPr>
        <p:txBody>
          <a:bodyPr wrap="square" lIns="0" tIns="0" rIns="0" bIns="0" rtlCol="0">
            <a:spAutoFit/>
          </a:bodyPr>
          <a:lstStyle/>
          <a:p>
            <a:r>
              <a:rPr lang="fr-FR" sz="1050">
                <a:solidFill>
                  <a:schemeClr val="bg2">
                    <a:lumMod val="50000"/>
                  </a:schemeClr>
                </a:solidFill>
              </a:rPr>
              <a:t>Déjà n°3</a:t>
            </a:r>
          </a:p>
        </p:txBody>
      </p:sp>
      <p:sp>
        <p:nvSpPr>
          <p:cNvPr id="37" name="ZoneTexte 36">
            <a:extLst>
              <a:ext uri="{FF2B5EF4-FFF2-40B4-BE49-F238E27FC236}">
                <a16:creationId xmlns:a16="http://schemas.microsoft.com/office/drawing/2014/main" id="{CEE0910F-B033-44B9-BC6A-3F89AC2519BA}"/>
              </a:ext>
            </a:extLst>
          </p:cNvPr>
          <p:cNvSpPr txBox="1"/>
          <p:nvPr/>
        </p:nvSpPr>
        <p:spPr>
          <a:xfrm>
            <a:off x="5621865" y="4148429"/>
            <a:ext cx="1038785" cy="161583"/>
          </a:xfrm>
          <a:prstGeom prst="rect">
            <a:avLst/>
          </a:prstGeom>
          <a:noFill/>
        </p:spPr>
        <p:txBody>
          <a:bodyPr wrap="square" lIns="0" tIns="0" rIns="0" bIns="0" rtlCol="0">
            <a:spAutoFit/>
          </a:bodyPr>
          <a:lstStyle/>
          <a:p>
            <a:r>
              <a:rPr lang="fr-FR" sz="1050">
                <a:solidFill>
                  <a:schemeClr val="bg2">
                    <a:lumMod val="50000"/>
                  </a:schemeClr>
                </a:solidFill>
              </a:rPr>
              <a:t>Déjà n°3</a:t>
            </a:r>
          </a:p>
        </p:txBody>
      </p:sp>
      <p:pic>
        <p:nvPicPr>
          <p:cNvPr id="3" name="Image 2">
            <a:extLst>
              <a:ext uri="{FF2B5EF4-FFF2-40B4-BE49-F238E27FC236}">
                <a16:creationId xmlns:a16="http://schemas.microsoft.com/office/drawing/2014/main" id="{8C9C3F5F-61C8-4A4C-81A1-CA4D3AF618AF}"/>
              </a:ext>
            </a:extLst>
          </p:cNvPr>
          <p:cNvPicPr>
            <a:picLocks noChangeAspect="1"/>
          </p:cNvPicPr>
          <p:nvPr/>
        </p:nvPicPr>
        <p:blipFill>
          <a:blip r:embed="rId5"/>
          <a:stretch>
            <a:fillRect/>
          </a:stretch>
        </p:blipFill>
        <p:spPr>
          <a:xfrm>
            <a:off x="6524626" y="3306556"/>
            <a:ext cx="550093" cy="540000"/>
          </a:xfrm>
          <a:prstGeom prst="rect">
            <a:avLst/>
          </a:prstGeom>
        </p:spPr>
      </p:pic>
    </p:spTree>
    <p:extLst>
      <p:ext uri="{BB962C8B-B14F-4D97-AF65-F5344CB8AC3E}">
        <p14:creationId xmlns:p14="http://schemas.microsoft.com/office/powerpoint/2010/main" val="254703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EA89C92A-2DEC-4954-8CCB-517CBC2ABF4F}"/>
              </a:ext>
            </a:extLst>
          </p:cNvPr>
          <p:cNvSpPr>
            <a:spLocks noGrp="1"/>
          </p:cNvSpPr>
          <p:nvPr>
            <p:ph type="title"/>
          </p:nvPr>
        </p:nvSpPr>
        <p:spPr/>
        <p:txBody>
          <a:bodyPr/>
          <a:lstStyle/>
          <a:p>
            <a:r>
              <a:rPr lang="fr-FR" sz="2000" dirty="0"/>
              <a:t>Des besoins en compétences revus avec la COVID-19</a:t>
            </a:r>
          </a:p>
        </p:txBody>
      </p:sp>
      <p:sp>
        <p:nvSpPr>
          <p:cNvPr id="14" name="Espace réservé du texte 2">
            <a:extLst>
              <a:ext uri="{FF2B5EF4-FFF2-40B4-BE49-F238E27FC236}">
                <a16:creationId xmlns:a16="http://schemas.microsoft.com/office/drawing/2014/main" id="{566BCC4C-E5CF-4930-945C-FB64F966042C}"/>
              </a:ext>
            </a:extLst>
          </p:cNvPr>
          <p:cNvSpPr>
            <a:spLocks noGrp="1"/>
          </p:cNvSpPr>
          <p:nvPr>
            <p:ph type="body" sz="quarter" idx="12"/>
          </p:nvPr>
        </p:nvSpPr>
        <p:spPr>
          <a:xfrm>
            <a:off x="228600" y="1764721"/>
            <a:ext cx="6662057" cy="4351338"/>
          </a:xfrm>
        </p:spPr>
        <p:txBody>
          <a:bodyPr lIns="91440" tIns="45720" rIns="91440" bIns="45720" anchor="ctr"/>
          <a:lstStyle/>
          <a:p>
            <a:pPr algn="just"/>
            <a:r>
              <a:rPr lang="fr-FR" sz="1050" b="0" cap="none" dirty="0">
                <a:solidFill>
                  <a:schemeClr val="tx1"/>
                </a:solidFill>
              </a:rPr>
              <a:t>Avec la crise de la COVID, les priorités RH des établissements sont revues : l’adaptation des effectifs au niveau d’activité s’affirme toujours plus comme la priorité n°1 (dans une dynamique baissière inversée par rapport à la période pré-crise) ; </a:t>
            </a:r>
            <a:r>
              <a:rPr lang="fr-FR" sz="1050" cap="none" dirty="0">
                <a:solidFill>
                  <a:schemeClr val="tx1"/>
                </a:solidFill>
              </a:rPr>
              <a:t>la formation des collaborateurs se maintient au 2</a:t>
            </a:r>
            <a:r>
              <a:rPr lang="fr-FR" sz="1050" cap="none" baseline="30000" dirty="0">
                <a:solidFill>
                  <a:schemeClr val="tx1"/>
                </a:solidFill>
              </a:rPr>
              <a:t>ème</a:t>
            </a:r>
            <a:r>
              <a:rPr lang="fr-FR" sz="1050" cap="none" dirty="0">
                <a:solidFill>
                  <a:schemeClr val="tx1"/>
                </a:solidFill>
              </a:rPr>
              <a:t> rang des priorités RH avec une orientation nouvelle et un rôle pivot majeur. </a:t>
            </a:r>
            <a:r>
              <a:rPr lang="fr-FR" sz="1050" b="0" cap="none" dirty="0">
                <a:solidFill>
                  <a:schemeClr val="tx1"/>
                </a:solidFill>
              </a:rPr>
              <a:t>En effet, </a:t>
            </a:r>
            <a:r>
              <a:rPr lang="fr-FR" sz="1050" cap="none" dirty="0">
                <a:solidFill>
                  <a:srgbClr val="AA1D7C"/>
                </a:solidFill>
              </a:rPr>
              <a:t>1 établissement sur 4 envisage de repenser ses métiers autour de la polyvalence et de la poly-compétence et 1/6 anticipe un renforcement de la mobilité interne </a:t>
            </a:r>
            <a:r>
              <a:rPr lang="fr-FR" sz="1050" b="0" cap="none" dirty="0">
                <a:solidFill>
                  <a:schemeClr val="tx1"/>
                </a:solidFill>
              </a:rPr>
              <a:t>(contre moins de 1/10 pour ces deux leviers dans la période précédente). Cette évolution des besoins </a:t>
            </a:r>
            <a:r>
              <a:rPr lang="fr-FR" sz="1050" cap="none" dirty="0">
                <a:solidFill>
                  <a:schemeClr val="tx1"/>
                </a:solidFill>
              </a:rPr>
              <a:t>fait naturellement écho aux nouvelles priorités stratégiques des établissements dans le contexte de crise, i.e. à la recherche de diversification hors secteur aéronautique et spatial et d’agilité</a:t>
            </a:r>
            <a:r>
              <a:rPr lang="fr-FR" sz="1050" b="0" cap="none" dirty="0">
                <a:solidFill>
                  <a:schemeClr val="tx1"/>
                </a:solidFill>
              </a:rPr>
              <a:t>. </a:t>
            </a:r>
          </a:p>
          <a:p>
            <a:pPr algn="just"/>
            <a:endParaRPr lang="fr-FR" sz="500" b="0" cap="none" dirty="0">
              <a:solidFill>
                <a:schemeClr val="tx1"/>
              </a:solidFill>
            </a:endParaRPr>
          </a:p>
          <a:p>
            <a:pPr algn="just"/>
            <a:r>
              <a:rPr lang="fr-FR" sz="1050" b="0" cap="none" dirty="0">
                <a:solidFill>
                  <a:schemeClr val="tx1"/>
                </a:solidFill>
              </a:rPr>
              <a:t>Dans un contexte de déflation des effectifs, les départs à la retraite seront plutôt incités, leur anticipation et la transmission des savoir-faire reste un enjeu sensible et se renforce même légèrement. La gestion du rythme de travail et des cadences se maintient. L’attention aux relations humaines et à la dynamique collective fléchit, tout en restant en bonne position. </a:t>
            </a:r>
            <a:r>
              <a:rPr lang="fr-FR" sz="1050" cap="none" dirty="0">
                <a:solidFill>
                  <a:schemeClr val="tx1"/>
                </a:solidFill>
              </a:rPr>
              <a:t>En revanche, les enjeux-clés de la période pré-crise qu’étaient la fidélisation et la rétribution des collaborateurs d’une part, le recrutement en nombre suffisant ou profils adaptés d’autre part, sont fortement dépriorisés. </a:t>
            </a:r>
          </a:p>
          <a:p>
            <a:pPr algn="just">
              <a:spcAft>
                <a:spcPts val="0"/>
              </a:spcAft>
            </a:pPr>
            <a:endParaRPr lang="fr-FR" sz="500" cap="none" dirty="0">
              <a:solidFill>
                <a:schemeClr val="tx1"/>
              </a:solidFill>
            </a:endParaRPr>
          </a:p>
          <a:p>
            <a:pPr algn="just"/>
            <a:r>
              <a:rPr lang="fr-FR" sz="1050" cap="none" dirty="0">
                <a:solidFill>
                  <a:schemeClr val="tx1"/>
                </a:solidFill>
              </a:rPr>
              <a:t>Sur cette toile de fond RH, </a:t>
            </a:r>
            <a:r>
              <a:rPr lang="fr-FR" sz="1050" cap="none" dirty="0">
                <a:solidFill>
                  <a:srgbClr val="AA1D7C"/>
                </a:solidFill>
              </a:rPr>
              <a:t>90% des établissements de la filière aéronautique et spatiale d’Occitanie anticipent des besoins en compétences émergentes ou innovantes :</a:t>
            </a:r>
            <a:r>
              <a:rPr lang="fr-FR" sz="1050" cap="none" dirty="0">
                <a:solidFill>
                  <a:srgbClr val="ED1A3B"/>
                </a:solidFill>
              </a:rPr>
              <a:t> </a:t>
            </a:r>
          </a:p>
          <a:p>
            <a:pPr marL="434340" lvl="2" indent="-171450" algn="just">
              <a:spcAft>
                <a:spcPts val="400"/>
              </a:spcAft>
              <a:buClrTx/>
              <a:buFont typeface="Wingdings" panose="05000000000000000000" pitchFamily="2" charset="2"/>
              <a:buChar char="Ø"/>
            </a:pPr>
            <a:r>
              <a:rPr lang="fr-FR" sz="1050" b="1" dirty="0">
                <a:solidFill>
                  <a:schemeClr val="tx1"/>
                </a:solidFill>
              </a:rPr>
              <a:t>6 établissements sur 10 identifient des besoins en compétences numériques </a:t>
            </a:r>
            <a:r>
              <a:rPr lang="fr-FR" sz="1050" b="0" dirty="0">
                <a:solidFill>
                  <a:schemeClr val="tx1"/>
                </a:solidFill>
              </a:rPr>
              <a:t>(en tête desquels des besoins relatifs à </a:t>
            </a:r>
            <a:r>
              <a:rPr lang="fr-FR" sz="1050" dirty="0">
                <a:solidFill>
                  <a:schemeClr val="tx1"/>
                </a:solidFill>
              </a:rPr>
              <a:t>la continuité numérique des produits, à la cybersécurité, </a:t>
            </a:r>
            <a:r>
              <a:rPr lang="fr-FR" sz="1050" b="0" dirty="0">
                <a:solidFill>
                  <a:schemeClr val="tx1"/>
                </a:solidFill>
              </a:rPr>
              <a:t>à la data science ou à l’IA) ; </a:t>
            </a:r>
            <a:endParaRPr lang="fr-FR" sz="1050" b="0" dirty="0">
              <a:solidFill>
                <a:schemeClr val="tx1"/>
              </a:solidFill>
              <a:cs typeface="Arial"/>
            </a:endParaRPr>
          </a:p>
          <a:p>
            <a:pPr marL="434340" lvl="2" indent="-171450" algn="just">
              <a:spcAft>
                <a:spcPts val="400"/>
              </a:spcAft>
              <a:buClrTx/>
              <a:buFont typeface="Wingdings" panose="05000000000000000000" pitchFamily="2" charset="2"/>
              <a:buChar char="Ø"/>
            </a:pPr>
            <a:r>
              <a:rPr lang="fr-FR" sz="1050" b="1" dirty="0">
                <a:solidFill>
                  <a:schemeClr val="tx1"/>
                </a:solidFill>
              </a:rPr>
              <a:t>7/10 ciblent une évolution des autres savoir-faire techniques </a:t>
            </a:r>
            <a:r>
              <a:rPr lang="fr-FR" sz="1050" dirty="0">
                <a:solidFill>
                  <a:schemeClr val="tx1"/>
                </a:solidFill>
              </a:rPr>
              <a:t>autour du formage et de l’usinage innovants, de la fabrication additive, des nouveaux matériaux (superalliages, composites…) et assemblages innovants et des nouveaux traitements de surface</a:t>
            </a:r>
            <a:endParaRPr lang="fr-FR" sz="1050" dirty="0">
              <a:solidFill>
                <a:schemeClr val="tx1"/>
              </a:solidFill>
              <a:cs typeface="Arial"/>
            </a:endParaRPr>
          </a:p>
          <a:p>
            <a:pPr marL="434340" lvl="2" indent="-171450" algn="just">
              <a:spcAft>
                <a:spcPts val="400"/>
              </a:spcAft>
              <a:buClrTx/>
              <a:buFont typeface="Wingdings" panose="05000000000000000000" pitchFamily="2" charset="2"/>
              <a:buChar char="Ø"/>
            </a:pPr>
            <a:r>
              <a:rPr lang="fr-FR" sz="1050" b="1" dirty="0">
                <a:solidFill>
                  <a:schemeClr val="tx1"/>
                </a:solidFill>
              </a:rPr>
              <a:t>5 établissements sur 10 expriment des besoins en compétences organisationnelles </a:t>
            </a:r>
            <a:r>
              <a:rPr lang="fr-FR" sz="1050" dirty="0">
                <a:solidFill>
                  <a:schemeClr val="tx1"/>
                </a:solidFill>
              </a:rPr>
              <a:t>(en amélioration continue et agilité, en relations clients/fournisseurs, etc.)</a:t>
            </a:r>
            <a:endParaRPr lang="fr-FR" sz="1050" b="0" dirty="0">
              <a:solidFill>
                <a:schemeClr val="tx1"/>
              </a:solidFill>
              <a:cs typeface="Arial"/>
            </a:endParaRPr>
          </a:p>
          <a:p>
            <a:pPr algn="just"/>
            <a:endParaRPr lang="fr-FR" sz="1050" cap="none" dirty="0">
              <a:solidFill>
                <a:schemeClr val="tx1"/>
              </a:solidFill>
            </a:endParaRPr>
          </a:p>
        </p:txBody>
      </p:sp>
      <p:pic>
        <p:nvPicPr>
          <p:cNvPr id="28" name="Image 27">
            <a:extLst>
              <a:ext uri="{FF2B5EF4-FFF2-40B4-BE49-F238E27FC236}">
                <a16:creationId xmlns:a16="http://schemas.microsoft.com/office/drawing/2014/main" id="{91E9E59C-6345-4A79-85A5-7EE9597B28D9}"/>
              </a:ext>
            </a:extLst>
          </p:cNvPr>
          <p:cNvPicPr>
            <a:picLocks noChangeAspect="1"/>
          </p:cNvPicPr>
          <p:nvPr/>
        </p:nvPicPr>
        <p:blipFill>
          <a:blip r:embed="rId2"/>
          <a:stretch>
            <a:fillRect/>
          </a:stretch>
        </p:blipFill>
        <p:spPr>
          <a:xfrm>
            <a:off x="6935137" y="1491092"/>
            <a:ext cx="1910241" cy="1432681"/>
          </a:xfrm>
          <a:prstGeom prst="rect">
            <a:avLst/>
          </a:prstGeom>
          <a:ln>
            <a:solidFill>
              <a:schemeClr val="bg1">
                <a:lumMod val="85000"/>
              </a:schemeClr>
            </a:solidFill>
          </a:ln>
        </p:spPr>
      </p:pic>
      <p:pic>
        <p:nvPicPr>
          <p:cNvPr id="30" name="Image 29">
            <a:extLst>
              <a:ext uri="{FF2B5EF4-FFF2-40B4-BE49-F238E27FC236}">
                <a16:creationId xmlns:a16="http://schemas.microsoft.com/office/drawing/2014/main" id="{4C384F09-1305-4CB8-BF20-9F5EDBE0057E}"/>
              </a:ext>
            </a:extLst>
          </p:cNvPr>
          <p:cNvPicPr>
            <a:picLocks noChangeAspect="1"/>
          </p:cNvPicPr>
          <p:nvPr/>
        </p:nvPicPr>
        <p:blipFill>
          <a:blip r:embed="rId3"/>
          <a:stretch>
            <a:fillRect/>
          </a:stretch>
        </p:blipFill>
        <p:spPr>
          <a:xfrm>
            <a:off x="6935137" y="3057760"/>
            <a:ext cx="1910241" cy="1432681"/>
          </a:xfrm>
          <a:prstGeom prst="rect">
            <a:avLst/>
          </a:prstGeom>
          <a:ln>
            <a:solidFill>
              <a:schemeClr val="bg1">
                <a:lumMod val="85000"/>
              </a:schemeClr>
            </a:solidFill>
          </a:ln>
        </p:spPr>
      </p:pic>
      <p:pic>
        <p:nvPicPr>
          <p:cNvPr id="32" name="Image 31">
            <a:extLst>
              <a:ext uri="{FF2B5EF4-FFF2-40B4-BE49-F238E27FC236}">
                <a16:creationId xmlns:a16="http://schemas.microsoft.com/office/drawing/2014/main" id="{65D1A684-A4D4-4BF0-9615-A2217E9E9368}"/>
              </a:ext>
            </a:extLst>
          </p:cNvPr>
          <p:cNvPicPr>
            <a:picLocks noChangeAspect="1"/>
          </p:cNvPicPr>
          <p:nvPr/>
        </p:nvPicPr>
        <p:blipFill>
          <a:blip r:embed="rId4"/>
          <a:stretch>
            <a:fillRect/>
          </a:stretch>
        </p:blipFill>
        <p:spPr>
          <a:xfrm>
            <a:off x="6935137" y="4624430"/>
            <a:ext cx="1910241" cy="1432681"/>
          </a:xfrm>
          <a:prstGeom prst="rect">
            <a:avLst/>
          </a:prstGeom>
          <a:ln>
            <a:solidFill>
              <a:schemeClr val="bg1">
                <a:lumMod val="85000"/>
              </a:schemeClr>
            </a:solidFill>
          </a:ln>
        </p:spPr>
      </p:pic>
      <p:sp>
        <p:nvSpPr>
          <p:cNvPr id="15" name="Espace réservé du texte 3">
            <a:extLst>
              <a:ext uri="{FF2B5EF4-FFF2-40B4-BE49-F238E27FC236}">
                <a16:creationId xmlns:a16="http://schemas.microsoft.com/office/drawing/2014/main" id="{0F204651-204A-404B-8C50-F4F91EBE95B1}"/>
              </a:ext>
            </a:extLst>
          </p:cNvPr>
          <p:cNvSpPr txBox="1">
            <a:spLocks/>
          </p:cNvSpPr>
          <p:nvPr/>
        </p:nvSpPr>
        <p:spPr>
          <a:xfrm>
            <a:off x="358775" y="1115230"/>
            <a:ext cx="8429625" cy="221599"/>
          </a:xfrm>
          <a:prstGeom prst="rect">
            <a:avLst/>
          </a:prstGeom>
        </p:spPr>
        <p:txBody>
          <a:bodyPr/>
          <a:lstStyle>
            <a:lvl1pPr marL="0" indent="0" algn="l" defTabSz="1300277" rtl="0" eaLnBrk="1" latinLnBrk="0" hangingPunct="1">
              <a:lnSpc>
                <a:spcPct val="100000"/>
              </a:lnSpc>
              <a:spcBef>
                <a:spcPts val="0"/>
              </a:spcBef>
              <a:spcAft>
                <a:spcPts val="300"/>
              </a:spcAft>
              <a:buFont typeface="Arial" panose="020B0604020202020204" pitchFamily="34" charset="0"/>
              <a:buNone/>
              <a:defRPr sz="1400" b="1" kern="1200" cap="all" baseline="0">
                <a:solidFill>
                  <a:schemeClr val="accent1"/>
                </a:solidFill>
                <a:latin typeface="+mn-lt"/>
                <a:ea typeface="+mn-ea"/>
                <a:cs typeface="+mn-cs"/>
              </a:defRPr>
            </a:lvl1pPr>
            <a:lvl2pPr marL="160338" indent="0" algn="l" defTabSz="1300277" rtl="0" eaLnBrk="1" latinLnBrk="0" hangingPunct="1">
              <a:lnSpc>
                <a:spcPct val="100000"/>
              </a:lnSpc>
              <a:spcBef>
                <a:spcPts val="0"/>
              </a:spcBef>
              <a:spcAft>
                <a:spcPts val="300"/>
              </a:spcAft>
              <a:buFont typeface="Arial" panose="020B0604020202020204" pitchFamily="34" charset="0"/>
              <a:buNone/>
              <a:defRPr sz="1400" b="1" kern="1200">
                <a:solidFill>
                  <a:schemeClr val="tx1"/>
                </a:solidFill>
                <a:latin typeface="+mn-lt"/>
                <a:ea typeface="+mn-ea"/>
                <a:cs typeface="+mn-cs"/>
              </a:defRPr>
            </a:lvl2pPr>
            <a:lvl3pPr marL="185738" indent="-185738" algn="l" defTabSz="1300277" rtl="0" eaLnBrk="1" latinLnBrk="0" hangingPunct="1">
              <a:lnSpc>
                <a:spcPct val="100000"/>
              </a:lnSpc>
              <a:spcBef>
                <a:spcPts val="0"/>
              </a:spcBef>
              <a:spcAft>
                <a:spcPts val="300"/>
              </a:spcAft>
              <a:buClr>
                <a:schemeClr val="accent2"/>
              </a:buClr>
              <a:buFont typeface="Century Gothic" panose="020B0502020202020204" pitchFamily="34" charset="0"/>
              <a:buChar char="►"/>
              <a:defRPr sz="1400" b="1" kern="1200">
                <a:solidFill>
                  <a:schemeClr val="accent2"/>
                </a:solidFill>
                <a:latin typeface="+mn-lt"/>
                <a:ea typeface="+mn-ea"/>
                <a:cs typeface="+mn-cs"/>
              </a:defRPr>
            </a:lvl3pPr>
            <a:lvl4pPr marL="0" indent="0" algn="l" defTabSz="1300277" rtl="0" eaLnBrk="1" latinLnBrk="0" hangingPunct="1">
              <a:lnSpc>
                <a:spcPct val="100000"/>
              </a:lnSpc>
              <a:spcBef>
                <a:spcPts val="0"/>
              </a:spcBef>
              <a:spcAft>
                <a:spcPts val="300"/>
              </a:spcAft>
              <a:buFont typeface="Arial" panose="020B0604020202020204" pitchFamily="34" charset="0"/>
              <a:buNone/>
              <a:defRPr sz="1400" kern="1200">
                <a:solidFill>
                  <a:schemeClr val="tx1"/>
                </a:solidFill>
                <a:latin typeface="+mn-lt"/>
                <a:ea typeface="+mn-ea"/>
                <a:cs typeface="+mn-cs"/>
              </a:defRPr>
            </a:lvl4pPr>
            <a:lvl5pPr marL="184150" indent="-184150" algn="l" defTabSz="1300277" rtl="0" eaLnBrk="1" latinLnBrk="0" hangingPunct="1">
              <a:lnSpc>
                <a:spcPct val="100000"/>
              </a:lnSpc>
              <a:spcBef>
                <a:spcPts val="0"/>
              </a:spcBef>
              <a:spcAft>
                <a:spcPts val="300"/>
              </a:spcAft>
              <a:buClr>
                <a:schemeClr val="accent3"/>
              </a:buClr>
              <a:buFont typeface="Arial" panose="020B0604020202020204" pitchFamily="34" charset="0"/>
              <a:buChar char="–"/>
              <a:defRPr sz="1400" b="1" kern="1200">
                <a:solidFill>
                  <a:schemeClr val="accent3"/>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fr-FR"/>
              <a:t>Résultats de cadrage</a:t>
            </a:r>
          </a:p>
        </p:txBody>
      </p:sp>
      <p:sp>
        <p:nvSpPr>
          <p:cNvPr id="16" name="Espace réservé du texte 7">
            <a:extLst>
              <a:ext uri="{FF2B5EF4-FFF2-40B4-BE49-F238E27FC236}">
                <a16:creationId xmlns:a16="http://schemas.microsoft.com/office/drawing/2014/main" id="{410D2C9E-75DE-42B0-8E94-156D2ADE2954}"/>
              </a:ext>
            </a:extLst>
          </p:cNvPr>
          <p:cNvSpPr txBox="1">
            <a:spLocks/>
          </p:cNvSpPr>
          <p:nvPr/>
        </p:nvSpPr>
        <p:spPr>
          <a:xfrm>
            <a:off x="0" y="178594"/>
            <a:ext cx="509588" cy="702469"/>
          </a:xfrm>
          <a:prstGeom prst="rect">
            <a:avLst/>
          </a:prstGeom>
        </p:spPr>
        <p:txBody>
          <a:bodyPr anchor="ctr"/>
          <a:lstStyle>
            <a:lvl1pPr marL="0" indent="0" algn="ctr" defTabSz="1300277" rtl="0" eaLnBrk="1" latinLnBrk="0" hangingPunct="1">
              <a:lnSpc>
                <a:spcPct val="100000"/>
              </a:lnSpc>
              <a:spcBef>
                <a:spcPts val="0"/>
              </a:spcBef>
              <a:spcAft>
                <a:spcPts val="300"/>
              </a:spcAft>
              <a:buFont typeface="Arial" panose="020B0604020202020204" pitchFamily="34" charset="0"/>
              <a:buNone/>
              <a:defRPr sz="1400" b="1" kern="1200" cap="all" baseline="0">
                <a:solidFill>
                  <a:srgbClr val="FFFFFF"/>
                </a:solidFill>
                <a:latin typeface="+mn-lt"/>
                <a:ea typeface="+mn-ea"/>
                <a:cs typeface="+mn-cs"/>
              </a:defRPr>
            </a:lvl1pPr>
            <a:lvl2pPr marL="160338" indent="0" algn="l" defTabSz="1300277" rtl="0" eaLnBrk="1" latinLnBrk="0" hangingPunct="1">
              <a:lnSpc>
                <a:spcPct val="100000"/>
              </a:lnSpc>
              <a:spcBef>
                <a:spcPts val="0"/>
              </a:spcBef>
              <a:spcAft>
                <a:spcPts val="300"/>
              </a:spcAft>
              <a:buFont typeface="Arial" panose="020B0604020202020204" pitchFamily="34" charset="0"/>
              <a:buNone/>
              <a:defRPr sz="1400" b="1" kern="1200">
                <a:solidFill>
                  <a:schemeClr val="tx1"/>
                </a:solidFill>
                <a:latin typeface="+mn-lt"/>
                <a:ea typeface="+mn-ea"/>
                <a:cs typeface="+mn-cs"/>
              </a:defRPr>
            </a:lvl2pPr>
            <a:lvl3pPr marL="185738" indent="-185738" algn="l" defTabSz="1300277" rtl="0" eaLnBrk="1" latinLnBrk="0" hangingPunct="1">
              <a:lnSpc>
                <a:spcPct val="100000"/>
              </a:lnSpc>
              <a:spcBef>
                <a:spcPts val="0"/>
              </a:spcBef>
              <a:spcAft>
                <a:spcPts val="300"/>
              </a:spcAft>
              <a:buClr>
                <a:schemeClr val="accent2"/>
              </a:buClr>
              <a:buFont typeface="Century Gothic" panose="020B0502020202020204" pitchFamily="34" charset="0"/>
              <a:buChar char="►"/>
              <a:defRPr sz="1400" b="1" kern="1200">
                <a:solidFill>
                  <a:schemeClr val="accent2"/>
                </a:solidFill>
                <a:latin typeface="+mn-lt"/>
                <a:ea typeface="+mn-ea"/>
                <a:cs typeface="+mn-cs"/>
              </a:defRPr>
            </a:lvl3pPr>
            <a:lvl4pPr marL="0" indent="0" algn="l" defTabSz="1300277" rtl="0" eaLnBrk="1" latinLnBrk="0" hangingPunct="1">
              <a:lnSpc>
                <a:spcPct val="100000"/>
              </a:lnSpc>
              <a:spcBef>
                <a:spcPts val="0"/>
              </a:spcBef>
              <a:spcAft>
                <a:spcPts val="300"/>
              </a:spcAft>
              <a:buFont typeface="Arial" panose="020B0604020202020204" pitchFamily="34" charset="0"/>
              <a:buNone/>
              <a:defRPr sz="1400" kern="1200">
                <a:solidFill>
                  <a:schemeClr val="tx1"/>
                </a:solidFill>
                <a:latin typeface="+mn-lt"/>
                <a:ea typeface="+mn-ea"/>
                <a:cs typeface="+mn-cs"/>
              </a:defRPr>
            </a:lvl4pPr>
            <a:lvl5pPr marL="184150" indent="-184150" algn="l" defTabSz="1300277" rtl="0" eaLnBrk="1" latinLnBrk="0" hangingPunct="1">
              <a:lnSpc>
                <a:spcPct val="100000"/>
              </a:lnSpc>
              <a:spcBef>
                <a:spcPts val="0"/>
              </a:spcBef>
              <a:spcAft>
                <a:spcPts val="300"/>
              </a:spcAft>
              <a:buClr>
                <a:schemeClr val="accent3"/>
              </a:buClr>
              <a:buFont typeface="Arial" panose="020B0604020202020204" pitchFamily="34" charset="0"/>
              <a:buChar char="–"/>
              <a:defRPr sz="1400" b="1" kern="1200">
                <a:solidFill>
                  <a:schemeClr val="accent3"/>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fr-FR"/>
              <a:t>03</a:t>
            </a:r>
          </a:p>
        </p:txBody>
      </p:sp>
    </p:spTree>
    <p:extLst>
      <p:ext uri="{BB962C8B-B14F-4D97-AF65-F5344CB8AC3E}">
        <p14:creationId xmlns:p14="http://schemas.microsoft.com/office/powerpoint/2010/main" val="1203348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8ABC9-9AFA-4AAB-A9DB-2697FCDAB80E}"/>
              </a:ext>
            </a:extLst>
          </p:cNvPr>
          <p:cNvSpPr>
            <a:spLocks noGrp="1"/>
          </p:cNvSpPr>
          <p:nvPr>
            <p:ph type="title"/>
          </p:nvPr>
        </p:nvSpPr>
        <p:spPr/>
        <p:txBody>
          <a:bodyPr/>
          <a:lstStyle/>
          <a:p>
            <a:r>
              <a:rPr lang="fr-FR" sz="2000" dirty="0"/>
              <a:t>Évolution des besoins en compétences : 25 compétences montantes regroupées en trois grandes familles</a:t>
            </a:r>
          </a:p>
        </p:txBody>
      </p:sp>
      <p:sp>
        <p:nvSpPr>
          <p:cNvPr id="6" name="Espace réservé du texte 5">
            <a:extLst>
              <a:ext uri="{FF2B5EF4-FFF2-40B4-BE49-F238E27FC236}">
                <a16:creationId xmlns:a16="http://schemas.microsoft.com/office/drawing/2014/main" id="{238344C2-74B2-44AE-9C4E-03B73BC15CA8}"/>
              </a:ext>
            </a:extLst>
          </p:cNvPr>
          <p:cNvSpPr>
            <a:spLocks noGrp="1"/>
          </p:cNvSpPr>
          <p:nvPr>
            <p:ph type="body" sz="quarter" idx="12"/>
          </p:nvPr>
        </p:nvSpPr>
        <p:spPr/>
        <p:txBody>
          <a:bodyPr/>
          <a:lstStyle/>
          <a:p>
            <a:r>
              <a:rPr lang="fr-FR"/>
              <a:t>03</a:t>
            </a:r>
          </a:p>
        </p:txBody>
      </p:sp>
      <p:sp>
        <p:nvSpPr>
          <p:cNvPr id="9" name="Espace réservé du contenu 2">
            <a:extLst>
              <a:ext uri="{FF2B5EF4-FFF2-40B4-BE49-F238E27FC236}">
                <a16:creationId xmlns:a16="http://schemas.microsoft.com/office/drawing/2014/main" id="{49809914-8519-46BD-8D3A-F6ED8A2318AC}"/>
              </a:ext>
            </a:extLst>
          </p:cNvPr>
          <p:cNvSpPr txBox="1">
            <a:spLocks/>
          </p:cNvSpPr>
          <p:nvPr/>
        </p:nvSpPr>
        <p:spPr bwMode="auto">
          <a:xfrm>
            <a:off x="6210945" y="2615643"/>
            <a:ext cx="2624963" cy="67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33231" tIns="33231" rIns="33231" bIns="33231"/>
          <a:lstStyle>
            <a:lvl1pPr marL="177800" indent="-177800" eaLnBrk="0" hangingPunct="0">
              <a:defRPr sz="2400">
                <a:solidFill>
                  <a:schemeClr val="tx1"/>
                </a:solidFill>
                <a:latin typeface="Lucida Sans Unicode" pitchFamily="34" charset="0"/>
                <a:ea typeface="MS PGothic" pitchFamily="34" charset="-128"/>
              </a:defRPr>
            </a:lvl1pPr>
            <a:lvl2pPr marL="742950" indent="-285750" eaLnBrk="0" hangingPunct="0">
              <a:defRPr sz="2400">
                <a:solidFill>
                  <a:schemeClr val="tx1"/>
                </a:solidFill>
                <a:latin typeface="Lucida Sans Unicode" pitchFamily="34" charset="0"/>
                <a:ea typeface="MS PGothic" pitchFamily="34" charset="-128"/>
              </a:defRPr>
            </a:lvl2pPr>
            <a:lvl3pPr marL="1143000" indent="-228600" eaLnBrk="0" hangingPunct="0">
              <a:defRPr sz="2400">
                <a:solidFill>
                  <a:schemeClr val="tx1"/>
                </a:solidFill>
                <a:latin typeface="Lucida Sans Unicode" pitchFamily="34" charset="0"/>
                <a:ea typeface="MS PGothic" pitchFamily="34" charset="-128"/>
              </a:defRPr>
            </a:lvl3pPr>
            <a:lvl4pPr marL="1600200" indent="-228600" eaLnBrk="0" hangingPunct="0">
              <a:defRPr sz="2400">
                <a:solidFill>
                  <a:schemeClr val="tx1"/>
                </a:solidFill>
                <a:latin typeface="Lucida Sans Unicode" pitchFamily="34" charset="0"/>
                <a:ea typeface="MS PGothic" pitchFamily="34" charset="-128"/>
              </a:defRPr>
            </a:lvl4pPr>
            <a:lvl5pPr marL="2057400" indent="-228600" eaLnBrk="0" hangingPunct="0">
              <a:defRPr sz="2400">
                <a:solidFill>
                  <a:schemeClr val="tx1"/>
                </a:solidFill>
                <a:latin typeface="Lucida Sans Unicode"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9pPr>
          </a:lstStyle>
          <a:p>
            <a:pPr marL="158265" marR="0" lvl="0" indent="-158265" algn="l" defTabSz="844083" rtl="0" eaLnBrk="1" fontAlgn="auto" latinLnBrk="0" hangingPunct="1">
              <a:lnSpc>
                <a:spcPct val="100000"/>
              </a:lnSpc>
              <a:spcBef>
                <a:spcPct val="20000"/>
              </a:spcBef>
              <a:spcAft>
                <a:spcPts val="0"/>
              </a:spcAft>
              <a:buClr>
                <a:srgbClr val="000000"/>
              </a:buClr>
              <a:buSzTx/>
              <a:buFont typeface="Arial" charset="0"/>
              <a:buChar char="•"/>
              <a:tabLst/>
              <a:defRPr/>
            </a:pPr>
            <a:endParaRPr kumimoji="0" lang="fr-FR" sz="1000" b="0" i="0" u="none" strike="noStrike" kern="0" cap="none" spc="0" normalizeH="0" baseline="0" noProof="0">
              <a:ln>
                <a:noFill/>
              </a:ln>
              <a:solidFill>
                <a:srgbClr val="000000"/>
              </a:solidFill>
              <a:effectLst/>
              <a:uLnTx/>
              <a:uFillTx/>
              <a:latin typeface="+mj-lt"/>
              <a:ea typeface="Calibri" charset="0"/>
              <a:cs typeface="Calibri" charset="0"/>
            </a:endParaRPr>
          </a:p>
        </p:txBody>
      </p:sp>
      <p:sp>
        <p:nvSpPr>
          <p:cNvPr id="3" name="ZoneTexte 2">
            <a:extLst>
              <a:ext uri="{FF2B5EF4-FFF2-40B4-BE49-F238E27FC236}">
                <a16:creationId xmlns:a16="http://schemas.microsoft.com/office/drawing/2014/main" id="{76707F3F-907F-404E-8D9D-4176FA79025C}"/>
              </a:ext>
            </a:extLst>
          </p:cNvPr>
          <p:cNvSpPr txBox="1"/>
          <p:nvPr/>
        </p:nvSpPr>
        <p:spPr>
          <a:xfrm>
            <a:off x="319053" y="1992114"/>
            <a:ext cx="2697679" cy="2740569"/>
          </a:xfrm>
          <a:prstGeom prst="rect">
            <a:avLst/>
          </a:prstGeom>
          <a:noFill/>
        </p:spPr>
        <p:txBody>
          <a:bodyPr wrap="square" lIns="0" tIns="0" rIns="0" anchor="t">
            <a:noAutofit/>
          </a:bodyPr>
          <a:lstStyle/>
          <a:p>
            <a:pPr marL="285750" indent="-285750">
              <a:buFont typeface="Arial" panose="020B0604020202020204" pitchFamily="34" charset="0"/>
              <a:buChar char="•"/>
            </a:pPr>
            <a:endParaRPr lang="fr-FR" sz="1200">
              <a:solidFill>
                <a:schemeClr val="tx1"/>
              </a:solidFill>
            </a:endParaRPr>
          </a:p>
          <a:p>
            <a:pPr marL="285750" indent="-285750">
              <a:spcBef>
                <a:spcPts val="300"/>
              </a:spcBef>
              <a:buFont typeface="Arial" panose="020B0604020202020204" pitchFamily="34" charset="0"/>
              <a:buChar char="•"/>
            </a:pPr>
            <a:r>
              <a:rPr lang="fr-FR" sz="1150">
                <a:solidFill>
                  <a:schemeClr val="tx1"/>
                </a:solidFill>
              </a:rPr>
              <a:t>Big data, data science, IA, Cloud</a:t>
            </a:r>
          </a:p>
          <a:p>
            <a:pPr marL="285750" indent="-285750">
              <a:spcBef>
                <a:spcPts val="300"/>
              </a:spcBef>
              <a:buFont typeface="Arial" panose="020B0604020202020204" pitchFamily="34" charset="0"/>
              <a:buChar char="•"/>
            </a:pPr>
            <a:r>
              <a:rPr lang="fr-FR" sz="1150"/>
              <a:t>Capteurs, IoT, réalité augmentée</a:t>
            </a:r>
            <a:endParaRPr lang="fr-FR" sz="1150">
              <a:solidFill>
                <a:schemeClr val="tx1"/>
              </a:solidFill>
            </a:endParaRPr>
          </a:p>
          <a:p>
            <a:pPr marL="285750" indent="-285750">
              <a:spcBef>
                <a:spcPts val="300"/>
              </a:spcBef>
              <a:buFont typeface="Arial" panose="020B0604020202020204" pitchFamily="34" charset="0"/>
              <a:buChar char="•"/>
            </a:pPr>
            <a:r>
              <a:rPr lang="fr-FR" sz="1150"/>
              <a:t>Intégration systèmes, machines intelligentes</a:t>
            </a:r>
          </a:p>
          <a:p>
            <a:pPr marL="285750" indent="-285750">
              <a:spcBef>
                <a:spcPts val="300"/>
              </a:spcBef>
              <a:buFont typeface="Arial" panose="020B0604020202020204" pitchFamily="34" charset="0"/>
              <a:buChar char="•"/>
            </a:pPr>
            <a:r>
              <a:rPr lang="fr-FR" sz="1150">
                <a:solidFill>
                  <a:schemeClr val="tx1"/>
                </a:solidFill>
              </a:rPr>
              <a:t>Réalité virtuelle, jumeaux numérique, maquette digitale</a:t>
            </a:r>
          </a:p>
          <a:p>
            <a:pPr marL="285750" indent="-285750">
              <a:spcBef>
                <a:spcPts val="300"/>
              </a:spcBef>
              <a:buFont typeface="Arial" panose="020B0604020202020204" pitchFamily="34" charset="0"/>
              <a:buChar char="•"/>
            </a:pPr>
            <a:r>
              <a:rPr lang="fr-FR" sz="1150"/>
              <a:t>Cybersécurité</a:t>
            </a:r>
            <a:endParaRPr lang="fr-FR" sz="1150">
              <a:solidFill>
                <a:schemeClr val="tx1"/>
              </a:solidFill>
            </a:endParaRPr>
          </a:p>
          <a:p>
            <a:pPr marL="285750" indent="-285750">
              <a:spcBef>
                <a:spcPts val="300"/>
              </a:spcBef>
              <a:buFont typeface="Arial" panose="020B0604020202020204" pitchFamily="34" charset="0"/>
              <a:buChar char="•"/>
            </a:pPr>
            <a:r>
              <a:rPr lang="fr-FR" sz="1150"/>
              <a:t>Maintenance prédictive</a:t>
            </a:r>
          </a:p>
          <a:p>
            <a:pPr marL="285750" indent="-285750">
              <a:spcBef>
                <a:spcPts val="300"/>
              </a:spcBef>
              <a:buFont typeface="Arial" panose="020B0604020202020204" pitchFamily="34" charset="0"/>
              <a:buChar char="•"/>
            </a:pPr>
            <a:r>
              <a:rPr lang="fr-FR" sz="1150">
                <a:solidFill>
                  <a:schemeClr val="tx1"/>
                </a:solidFill>
              </a:rPr>
              <a:t>Continuité numérique produit</a:t>
            </a:r>
          </a:p>
          <a:p>
            <a:pPr marL="285750" indent="-285750">
              <a:spcBef>
                <a:spcPts val="300"/>
              </a:spcBef>
              <a:buFont typeface="Arial" panose="020B0604020202020204" pitchFamily="34" charset="0"/>
              <a:buChar char="•"/>
            </a:pPr>
            <a:r>
              <a:rPr lang="fr-FR" sz="1150"/>
              <a:t>Autres : __________________</a:t>
            </a:r>
            <a:endParaRPr lang="fr-FR" sz="1150">
              <a:solidFill>
                <a:schemeClr val="tx1"/>
              </a:solidFill>
            </a:endParaRPr>
          </a:p>
        </p:txBody>
      </p:sp>
      <p:sp>
        <p:nvSpPr>
          <p:cNvPr id="4" name="ZoneTexte 3">
            <a:extLst>
              <a:ext uri="{FF2B5EF4-FFF2-40B4-BE49-F238E27FC236}">
                <a16:creationId xmlns:a16="http://schemas.microsoft.com/office/drawing/2014/main" id="{9B4F2DCB-DB51-4F2A-B268-67BBB2FCA9C6}"/>
              </a:ext>
            </a:extLst>
          </p:cNvPr>
          <p:cNvSpPr txBox="1"/>
          <p:nvPr/>
        </p:nvSpPr>
        <p:spPr>
          <a:xfrm>
            <a:off x="3218678" y="1969304"/>
            <a:ext cx="2847208" cy="2740569"/>
          </a:xfrm>
          <a:prstGeom prst="rect">
            <a:avLst/>
          </a:prstGeom>
          <a:noFill/>
        </p:spPr>
        <p:txBody>
          <a:bodyPr wrap="square" lIns="0" tIns="0" rIns="0" anchor="t">
            <a:noAutofit/>
          </a:bodyPr>
          <a:lstStyle/>
          <a:p>
            <a:pPr marL="285750" indent="-285750">
              <a:buFont typeface="Arial" panose="020B0604020202020204" pitchFamily="34" charset="0"/>
              <a:buChar char="•"/>
            </a:pPr>
            <a:endParaRPr lang="fr-FR" sz="1200" dirty="0">
              <a:solidFill>
                <a:schemeClr val="tx1"/>
              </a:solidFill>
            </a:endParaRPr>
          </a:p>
          <a:p>
            <a:pPr marL="285750" indent="-285750">
              <a:spcBef>
                <a:spcPts val="300"/>
              </a:spcBef>
              <a:buFont typeface="Arial" panose="020B0604020202020204" pitchFamily="34" charset="0"/>
              <a:buChar char="•"/>
            </a:pPr>
            <a:r>
              <a:rPr lang="fr-FR" sz="1150" dirty="0"/>
              <a:t>Nouveaux matériaux &amp; assemblages</a:t>
            </a:r>
          </a:p>
          <a:p>
            <a:pPr marL="285750" indent="-285750">
              <a:spcBef>
                <a:spcPts val="300"/>
              </a:spcBef>
              <a:buFont typeface="Arial" panose="020B0604020202020204" pitchFamily="34" charset="0"/>
              <a:buChar char="•"/>
            </a:pPr>
            <a:r>
              <a:rPr lang="fr-FR" sz="1150" dirty="0"/>
              <a:t>Fabrication additive</a:t>
            </a:r>
          </a:p>
          <a:p>
            <a:pPr marL="285750" indent="-285750">
              <a:spcBef>
                <a:spcPts val="300"/>
              </a:spcBef>
              <a:buFont typeface="Arial" panose="020B0604020202020204" pitchFamily="34" charset="0"/>
              <a:buChar char="•"/>
            </a:pPr>
            <a:r>
              <a:rPr lang="fr-FR" sz="1150" dirty="0">
                <a:solidFill>
                  <a:schemeClr val="tx1"/>
                </a:solidFill>
              </a:rPr>
              <a:t>Formage et usinage innovants</a:t>
            </a:r>
          </a:p>
          <a:p>
            <a:pPr marL="285750" indent="-285750">
              <a:spcBef>
                <a:spcPts val="300"/>
              </a:spcBef>
              <a:buFont typeface="Arial" panose="020B0604020202020204" pitchFamily="34" charset="0"/>
              <a:buChar char="•"/>
            </a:pPr>
            <a:r>
              <a:rPr lang="fr-FR" sz="1150" dirty="0"/>
              <a:t>Nouveaux traitements de surface</a:t>
            </a:r>
          </a:p>
          <a:p>
            <a:pPr marL="285750" indent="-285750">
              <a:spcBef>
                <a:spcPts val="300"/>
              </a:spcBef>
              <a:buFont typeface="Arial" panose="020B0604020202020204" pitchFamily="34" charset="0"/>
              <a:buChar char="•"/>
            </a:pPr>
            <a:r>
              <a:rPr lang="fr-FR" sz="1150" dirty="0">
                <a:solidFill>
                  <a:schemeClr val="tx1"/>
                </a:solidFill>
              </a:rPr>
              <a:t>Robotique / </a:t>
            </a:r>
            <a:r>
              <a:rPr lang="fr-FR" sz="1150" dirty="0" err="1">
                <a:solidFill>
                  <a:schemeClr val="tx1"/>
                </a:solidFill>
              </a:rPr>
              <a:t>Cobotique</a:t>
            </a:r>
            <a:endParaRPr lang="fr-FR" sz="1150" dirty="0">
              <a:solidFill>
                <a:schemeClr val="tx1"/>
              </a:solidFill>
            </a:endParaRPr>
          </a:p>
          <a:p>
            <a:pPr marL="285750" indent="-285750">
              <a:spcBef>
                <a:spcPts val="300"/>
              </a:spcBef>
              <a:buFont typeface="Arial" panose="020B0604020202020204" pitchFamily="34" charset="0"/>
              <a:buChar char="•"/>
            </a:pPr>
            <a:r>
              <a:rPr lang="fr-FR" sz="1150" dirty="0"/>
              <a:t>Électronique</a:t>
            </a:r>
          </a:p>
          <a:p>
            <a:pPr marL="285750" indent="-285750">
              <a:spcBef>
                <a:spcPts val="300"/>
              </a:spcBef>
              <a:buFont typeface="Arial" panose="020B0604020202020204" pitchFamily="34" charset="0"/>
              <a:buChar char="•"/>
            </a:pPr>
            <a:r>
              <a:rPr lang="fr-FR" sz="1150" dirty="0"/>
              <a:t>Mécatronique / Composants intelligents</a:t>
            </a:r>
          </a:p>
          <a:p>
            <a:pPr marL="285750" indent="-285750">
              <a:spcBef>
                <a:spcPts val="300"/>
              </a:spcBef>
              <a:buFont typeface="Arial" panose="020B0604020202020204" pitchFamily="34" charset="0"/>
              <a:buChar char="•"/>
            </a:pPr>
            <a:r>
              <a:rPr lang="fr-FR" sz="1150" dirty="0"/>
              <a:t>Nouvelles propulsions</a:t>
            </a:r>
          </a:p>
          <a:p>
            <a:pPr marL="285750" indent="-285750">
              <a:spcBef>
                <a:spcPts val="300"/>
              </a:spcBef>
              <a:buFont typeface="Arial" panose="020B0604020202020204" pitchFamily="34" charset="0"/>
              <a:buChar char="•"/>
            </a:pPr>
            <a:r>
              <a:rPr lang="fr-FR" sz="1150" dirty="0"/>
              <a:t>Réseaux et télécommunications</a:t>
            </a:r>
          </a:p>
          <a:p>
            <a:pPr marL="285750" indent="-285750">
              <a:spcBef>
                <a:spcPts val="300"/>
              </a:spcBef>
              <a:buFont typeface="Arial" panose="020B0604020202020204" pitchFamily="34" charset="0"/>
              <a:buChar char="•"/>
            </a:pPr>
            <a:r>
              <a:rPr lang="fr-FR" sz="1150" dirty="0"/>
              <a:t>Contrôle non destructif (CND)</a:t>
            </a:r>
          </a:p>
          <a:p>
            <a:pPr marL="285750" indent="-285750">
              <a:spcBef>
                <a:spcPts val="300"/>
              </a:spcBef>
              <a:buFont typeface="Arial" panose="020B0604020202020204" pitchFamily="34" charset="0"/>
              <a:buChar char="•"/>
            </a:pPr>
            <a:r>
              <a:rPr lang="fr-FR" sz="1150" dirty="0"/>
              <a:t>Eco-conception des produits</a:t>
            </a:r>
          </a:p>
          <a:p>
            <a:pPr marL="285750" indent="-285750">
              <a:spcBef>
                <a:spcPts val="300"/>
              </a:spcBef>
              <a:buFont typeface="Arial" panose="020B0604020202020204" pitchFamily="34" charset="0"/>
              <a:buChar char="•"/>
            </a:pPr>
            <a:r>
              <a:rPr lang="fr-FR" sz="1150" dirty="0"/>
              <a:t>Écologie industrielle site / </a:t>
            </a:r>
            <a:r>
              <a:rPr lang="fr-FR" sz="1150" dirty="0" err="1"/>
              <a:t>install</a:t>
            </a:r>
            <a:r>
              <a:rPr lang="fr-FR" sz="1150" dirty="0"/>
              <a:t>.</a:t>
            </a:r>
          </a:p>
          <a:p>
            <a:pPr marL="285750" indent="-285750">
              <a:spcBef>
                <a:spcPts val="300"/>
              </a:spcBef>
              <a:buFont typeface="Arial" panose="020B0604020202020204" pitchFamily="34" charset="0"/>
              <a:buChar char="•"/>
            </a:pPr>
            <a:r>
              <a:rPr lang="fr-FR" sz="1150" dirty="0"/>
              <a:t>Autres: ______________</a:t>
            </a:r>
          </a:p>
          <a:p>
            <a:pPr marL="285750" indent="-285750">
              <a:buFont typeface="Arial" panose="020B0604020202020204" pitchFamily="34" charset="0"/>
              <a:buChar char="•"/>
            </a:pPr>
            <a:endParaRPr lang="fr-FR" sz="1150" dirty="0">
              <a:solidFill>
                <a:schemeClr val="tx1"/>
              </a:solidFill>
            </a:endParaRPr>
          </a:p>
        </p:txBody>
      </p:sp>
      <p:sp>
        <p:nvSpPr>
          <p:cNvPr id="5" name="ZoneTexte 4">
            <a:extLst>
              <a:ext uri="{FF2B5EF4-FFF2-40B4-BE49-F238E27FC236}">
                <a16:creationId xmlns:a16="http://schemas.microsoft.com/office/drawing/2014/main" id="{D9790582-489D-46FA-A33F-B4796822445B}"/>
              </a:ext>
            </a:extLst>
          </p:cNvPr>
          <p:cNvSpPr txBox="1"/>
          <p:nvPr/>
        </p:nvSpPr>
        <p:spPr>
          <a:xfrm>
            <a:off x="6194570" y="1969304"/>
            <a:ext cx="2706643" cy="2740569"/>
          </a:xfrm>
          <a:prstGeom prst="rect">
            <a:avLst/>
          </a:prstGeom>
          <a:noFill/>
        </p:spPr>
        <p:txBody>
          <a:bodyPr wrap="square" lIns="0" tIns="0" rIns="0" anchor="t">
            <a:noAutofit/>
          </a:bodyPr>
          <a:lstStyle/>
          <a:p>
            <a:pPr marL="285750" indent="-285750">
              <a:buFont typeface="Arial" panose="020B0604020202020204" pitchFamily="34" charset="0"/>
              <a:buChar char="•"/>
            </a:pPr>
            <a:endParaRPr lang="fr-FR" sz="1200">
              <a:solidFill>
                <a:schemeClr val="tx1"/>
              </a:solidFill>
            </a:endParaRPr>
          </a:p>
          <a:p>
            <a:pPr marL="171450" indent="-171450">
              <a:lnSpc>
                <a:spcPct val="115000"/>
              </a:lnSpc>
              <a:spcAft>
                <a:spcPts val="300"/>
              </a:spcAft>
              <a:buFont typeface="Arial" panose="020B0604020202020204" pitchFamily="34" charset="0"/>
              <a:buChar char="•"/>
            </a:pPr>
            <a:r>
              <a:rPr lang="fr-FR" sz="1150"/>
              <a:t>Nouvelles formes de collaboration (Animation d’ateliers, télétravail…)</a:t>
            </a:r>
          </a:p>
          <a:p>
            <a:pPr marL="171450" indent="-171450">
              <a:lnSpc>
                <a:spcPct val="115000"/>
              </a:lnSpc>
              <a:spcAft>
                <a:spcPts val="300"/>
              </a:spcAft>
              <a:buFont typeface="Arial" panose="020B0604020202020204" pitchFamily="34" charset="0"/>
              <a:buChar char="•"/>
            </a:pPr>
            <a:r>
              <a:rPr lang="en-GB" sz="1150"/>
              <a:t>Nouvelles </a:t>
            </a:r>
            <a:r>
              <a:rPr lang="en-GB" sz="1150" err="1"/>
              <a:t>formes</a:t>
            </a:r>
            <a:r>
              <a:rPr lang="en-GB" sz="1150"/>
              <a:t> d</a:t>
            </a:r>
            <a:r>
              <a:rPr lang="en-US" sz="1150"/>
              <a:t>’innovation (design thinking, open innovation…)</a:t>
            </a:r>
            <a:endParaRPr lang="fr-FR" sz="1150"/>
          </a:p>
          <a:p>
            <a:pPr marL="171450" indent="-171450">
              <a:lnSpc>
                <a:spcPct val="115000"/>
              </a:lnSpc>
              <a:spcAft>
                <a:spcPts val="300"/>
              </a:spcAft>
              <a:buFont typeface="Arial" panose="020B0604020202020204" pitchFamily="34" charset="0"/>
              <a:buChar char="•"/>
            </a:pPr>
            <a:r>
              <a:rPr lang="fr-FR" sz="1150"/>
              <a:t>Amélioration continue (Lean…) &amp; agilité</a:t>
            </a:r>
          </a:p>
          <a:p>
            <a:pPr marL="171450" indent="-171450">
              <a:lnSpc>
                <a:spcPct val="115000"/>
              </a:lnSpc>
              <a:spcAft>
                <a:spcPts val="300"/>
              </a:spcAft>
              <a:buFont typeface="Arial" panose="020B0604020202020204" pitchFamily="34" charset="0"/>
              <a:buChar char="•"/>
            </a:pPr>
            <a:r>
              <a:rPr lang="fr-FR" sz="1150"/>
              <a:t>Relations clients/fournisseurs, notamment en local </a:t>
            </a:r>
          </a:p>
          <a:p>
            <a:pPr marL="171450" indent="-171450">
              <a:lnSpc>
                <a:spcPct val="115000"/>
              </a:lnSpc>
              <a:spcAft>
                <a:spcPts val="300"/>
              </a:spcAft>
              <a:buFont typeface="Arial" panose="020B0604020202020204" pitchFamily="34" charset="0"/>
              <a:buChar char="•"/>
            </a:pPr>
            <a:r>
              <a:rPr lang="fr-FR" sz="1150"/>
              <a:t>Internationalisation / export</a:t>
            </a:r>
          </a:p>
          <a:p>
            <a:pPr marL="171450" indent="-171450">
              <a:lnSpc>
                <a:spcPct val="115000"/>
              </a:lnSpc>
              <a:spcAft>
                <a:spcPts val="300"/>
              </a:spcAft>
              <a:buFont typeface="Arial" panose="020B0604020202020204" pitchFamily="34" charset="0"/>
              <a:buChar char="•"/>
            </a:pPr>
            <a:r>
              <a:rPr lang="fr-FR" sz="1150"/>
              <a:t>Communication digitale</a:t>
            </a:r>
          </a:p>
          <a:p>
            <a:pPr marL="171450" indent="-171450">
              <a:lnSpc>
                <a:spcPct val="115000"/>
              </a:lnSpc>
              <a:spcAft>
                <a:spcPts val="300"/>
              </a:spcAft>
              <a:buFont typeface="Arial" panose="020B0604020202020204" pitchFamily="34" charset="0"/>
              <a:buChar char="•"/>
            </a:pPr>
            <a:r>
              <a:rPr lang="fr-FR" sz="1150"/>
              <a:t>Autres : _____________</a:t>
            </a:r>
          </a:p>
        </p:txBody>
      </p:sp>
      <p:sp>
        <p:nvSpPr>
          <p:cNvPr id="8" name="Text Placeholder 1">
            <a:extLst>
              <a:ext uri="{FF2B5EF4-FFF2-40B4-BE49-F238E27FC236}">
                <a16:creationId xmlns:a16="http://schemas.microsoft.com/office/drawing/2014/main" id="{5B8E404C-1D33-434C-B15B-484BE29A055E}"/>
              </a:ext>
            </a:extLst>
          </p:cNvPr>
          <p:cNvSpPr txBox="1">
            <a:spLocks/>
          </p:cNvSpPr>
          <p:nvPr/>
        </p:nvSpPr>
        <p:spPr>
          <a:xfrm>
            <a:off x="281713" y="1594664"/>
            <a:ext cx="2772359" cy="302276"/>
          </a:xfrm>
          <a:prstGeom prst="rect">
            <a:avLst/>
          </a:prstGeom>
        </p:spPr>
        <p:txBody>
          <a:bodyPr lIns="90000" tIns="46800" rIns="90000" bIns="46800" anchor="ctr"/>
          <a:lstStyle>
            <a:lvl1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defRPr sz="1400" kern="1200" dirty="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BE" sz="1200" b="1">
                <a:solidFill>
                  <a:srgbClr val="196B68"/>
                </a:solidFill>
                <a:latin typeface="+mn-lt"/>
              </a:rPr>
              <a:t>COMPÉTENCES NUMÉRIQUES</a:t>
            </a:r>
          </a:p>
        </p:txBody>
      </p:sp>
      <p:sp>
        <p:nvSpPr>
          <p:cNvPr id="21" name="Freeform 11">
            <a:extLst>
              <a:ext uri="{FF2B5EF4-FFF2-40B4-BE49-F238E27FC236}">
                <a16:creationId xmlns:a16="http://schemas.microsoft.com/office/drawing/2014/main" id="{64A934B0-9B97-4B20-A2EC-CB904BD86195}"/>
              </a:ext>
            </a:extLst>
          </p:cNvPr>
          <p:cNvSpPr>
            <a:spLocks/>
          </p:cNvSpPr>
          <p:nvPr/>
        </p:nvSpPr>
        <p:spPr bwMode="gray">
          <a:xfrm flipV="1">
            <a:off x="407892" y="2014924"/>
            <a:ext cx="2520000" cy="1800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tx2"/>
          </a:solidFill>
          <a:ln w="28575">
            <a:solidFill>
              <a:srgbClr val="196B68"/>
            </a:solidFill>
            <a:prstDash val="solid"/>
            <a:round/>
            <a:headEnd/>
            <a:tailEnd/>
          </a:ln>
        </p:spPr>
        <p:txBody>
          <a:bodyPr vert="horz" wrap="square" lIns="91440" tIns="45720" rIns="91440" bIns="45720" numCol="1" anchor="t" anchorCtr="0" compatLnSpc="1">
            <a:prstTxWarp prst="textNoShape">
              <a:avLst/>
            </a:prstTxWarp>
          </a:bodyPr>
          <a:lstStyle/>
          <a:p>
            <a:endParaRPr lang="fr-BE" sz="1400"/>
          </a:p>
        </p:txBody>
      </p:sp>
      <p:sp>
        <p:nvSpPr>
          <p:cNvPr id="23" name="Text Placeholder 1">
            <a:extLst>
              <a:ext uri="{FF2B5EF4-FFF2-40B4-BE49-F238E27FC236}">
                <a16:creationId xmlns:a16="http://schemas.microsoft.com/office/drawing/2014/main" id="{A13B5A60-D3CE-4A5F-BB11-A09531725E99}"/>
              </a:ext>
            </a:extLst>
          </p:cNvPr>
          <p:cNvSpPr txBox="1">
            <a:spLocks/>
          </p:cNvSpPr>
          <p:nvPr/>
        </p:nvSpPr>
        <p:spPr>
          <a:xfrm>
            <a:off x="3185820" y="1571854"/>
            <a:ext cx="2772359" cy="302276"/>
          </a:xfrm>
          <a:prstGeom prst="rect">
            <a:avLst/>
          </a:prstGeom>
        </p:spPr>
        <p:txBody>
          <a:bodyPr lIns="90000" tIns="46800" rIns="90000" bIns="46800" anchor="ctr"/>
          <a:lstStyle>
            <a:lvl1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defRPr sz="1400" kern="1200" dirty="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BE" sz="1200" b="1">
                <a:solidFill>
                  <a:srgbClr val="027CA9"/>
                </a:solidFill>
                <a:latin typeface="+mn-lt"/>
              </a:rPr>
              <a:t>AUTRES COMPÉTENCES TECHNIQUES</a:t>
            </a:r>
          </a:p>
        </p:txBody>
      </p:sp>
      <p:sp>
        <p:nvSpPr>
          <p:cNvPr id="25" name="Freeform 11">
            <a:extLst>
              <a:ext uri="{FF2B5EF4-FFF2-40B4-BE49-F238E27FC236}">
                <a16:creationId xmlns:a16="http://schemas.microsoft.com/office/drawing/2014/main" id="{C0AB21F5-6D0A-43AA-8A59-D39786627B6D}"/>
              </a:ext>
            </a:extLst>
          </p:cNvPr>
          <p:cNvSpPr>
            <a:spLocks/>
          </p:cNvSpPr>
          <p:nvPr/>
        </p:nvSpPr>
        <p:spPr bwMode="gray">
          <a:xfrm flipV="1">
            <a:off x="3311999" y="1992114"/>
            <a:ext cx="2520000" cy="1800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tx2"/>
          </a:solidFill>
          <a:ln w="28575">
            <a:solidFill>
              <a:srgbClr val="027CA9"/>
            </a:solidFill>
            <a:prstDash val="solid"/>
            <a:round/>
            <a:headEnd/>
            <a:tailEnd/>
          </a:ln>
        </p:spPr>
        <p:txBody>
          <a:bodyPr vert="horz" wrap="square" lIns="91440" tIns="45720" rIns="91440" bIns="45720" numCol="1" anchor="t" anchorCtr="0" compatLnSpc="1">
            <a:prstTxWarp prst="textNoShape">
              <a:avLst/>
            </a:prstTxWarp>
          </a:bodyPr>
          <a:lstStyle/>
          <a:p>
            <a:endParaRPr lang="fr-BE" sz="1400"/>
          </a:p>
        </p:txBody>
      </p:sp>
      <p:sp>
        <p:nvSpPr>
          <p:cNvPr id="27" name="Text Placeholder 1">
            <a:extLst>
              <a:ext uri="{FF2B5EF4-FFF2-40B4-BE49-F238E27FC236}">
                <a16:creationId xmlns:a16="http://schemas.microsoft.com/office/drawing/2014/main" id="{FBEC42AB-C034-4849-9D91-2FA8B421C465}"/>
              </a:ext>
            </a:extLst>
          </p:cNvPr>
          <p:cNvSpPr txBox="1">
            <a:spLocks/>
          </p:cNvSpPr>
          <p:nvPr/>
        </p:nvSpPr>
        <p:spPr>
          <a:xfrm>
            <a:off x="6227428" y="1571854"/>
            <a:ext cx="2772359" cy="302276"/>
          </a:xfrm>
          <a:prstGeom prst="rect">
            <a:avLst/>
          </a:prstGeom>
        </p:spPr>
        <p:txBody>
          <a:bodyPr lIns="90000" tIns="46800" rIns="90000" bIns="46800" anchor="ctr"/>
          <a:lstStyle>
            <a:lvl1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defRPr sz="1400" kern="1200" dirty="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BE" sz="1200" b="1">
                <a:solidFill>
                  <a:srgbClr val="EF7385"/>
                </a:solidFill>
                <a:latin typeface="+mn-lt"/>
              </a:rPr>
              <a:t>COMPÉTENCES ORGANISATIONNELLES</a:t>
            </a:r>
          </a:p>
        </p:txBody>
      </p:sp>
      <p:sp>
        <p:nvSpPr>
          <p:cNvPr id="29" name="Freeform 11">
            <a:extLst>
              <a:ext uri="{FF2B5EF4-FFF2-40B4-BE49-F238E27FC236}">
                <a16:creationId xmlns:a16="http://schemas.microsoft.com/office/drawing/2014/main" id="{89126024-8F23-4B72-B730-19CE209899D8}"/>
              </a:ext>
            </a:extLst>
          </p:cNvPr>
          <p:cNvSpPr>
            <a:spLocks/>
          </p:cNvSpPr>
          <p:nvPr/>
        </p:nvSpPr>
        <p:spPr bwMode="gray">
          <a:xfrm flipV="1">
            <a:off x="6353607" y="1992114"/>
            <a:ext cx="2520000" cy="1800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tx2"/>
          </a:solidFill>
          <a:ln w="28575">
            <a:solidFill>
              <a:srgbClr val="EF7385"/>
            </a:solidFill>
            <a:prstDash val="solid"/>
            <a:round/>
            <a:headEnd/>
            <a:tailEnd/>
          </a:ln>
        </p:spPr>
        <p:txBody>
          <a:bodyPr vert="horz" wrap="square" lIns="91440" tIns="45720" rIns="91440" bIns="45720" numCol="1" anchor="t" anchorCtr="0" compatLnSpc="1">
            <a:prstTxWarp prst="textNoShape">
              <a:avLst/>
            </a:prstTxWarp>
          </a:bodyPr>
          <a:lstStyle/>
          <a:p>
            <a:endParaRPr lang="fr-BE" sz="1400"/>
          </a:p>
        </p:txBody>
      </p:sp>
      <p:pic>
        <p:nvPicPr>
          <p:cNvPr id="7" name="Image 6">
            <a:extLst>
              <a:ext uri="{FF2B5EF4-FFF2-40B4-BE49-F238E27FC236}">
                <a16:creationId xmlns:a16="http://schemas.microsoft.com/office/drawing/2014/main" id="{90CE61CA-583A-47C8-A4BC-E8C921172242}"/>
              </a:ext>
            </a:extLst>
          </p:cNvPr>
          <p:cNvPicPr>
            <a:picLocks noChangeAspect="1"/>
          </p:cNvPicPr>
          <p:nvPr/>
        </p:nvPicPr>
        <p:blipFill rotWithShape="1">
          <a:blip r:embed="rId2"/>
          <a:srcRect l="32545" t="17242" r="37136" b="4423"/>
          <a:stretch/>
        </p:blipFill>
        <p:spPr>
          <a:xfrm>
            <a:off x="1263193" y="4654235"/>
            <a:ext cx="1031120" cy="1498538"/>
          </a:xfrm>
          <a:prstGeom prst="rect">
            <a:avLst/>
          </a:prstGeom>
          <a:ln>
            <a:solidFill>
              <a:srgbClr val="0F9CC4"/>
            </a:solidFill>
          </a:ln>
        </p:spPr>
      </p:pic>
      <p:sp>
        <p:nvSpPr>
          <p:cNvPr id="48" name="ZoneTexte 47">
            <a:extLst>
              <a:ext uri="{FF2B5EF4-FFF2-40B4-BE49-F238E27FC236}">
                <a16:creationId xmlns:a16="http://schemas.microsoft.com/office/drawing/2014/main" id="{F21A0E69-DAAC-436C-866C-F9937235304D}"/>
              </a:ext>
            </a:extLst>
          </p:cNvPr>
          <p:cNvSpPr txBox="1"/>
          <p:nvPr/>
        </p:nvSpPr>
        <p:spPr>
          <a:xfrm>
            <a:off x="2412394" y="5453493"/>
            <a:ext cx="4923468" cy="386849"/>
          </a:xfrm>
          <a:prstGeom prst="rect">
            <a:avLst/>
          </a:prstGeom>
          <a:noFill/>
        </p:spPr>
        <p:txBody>
          <a:bodyPr wrap="square" lIns="0" tIns="0" rIns="0" anchor="t">
            <a:noAutofit/>
          </a:bodyPr>
          <a:lstStyle/>
          <a:p>
            <a:pPr>
              <a:spcBef>
                <a:spcPts val="300"/>
              </a:spcBef>
            </a:pPr>
            <a:r>
              <a:rPr lang="fr-FR" sz="900">
                <a:solidFill>
                  <a:schemeClr val="tx1">
                    <a:lumMod val="60000"/>
                    <a:lumOff val="40000"/>
                  </a:schemeClr>
                </a:solidFill>
              </a:rPr>
              <a:t>L’état des lieux des compétences à considérer dans le questionnaire a été établi à partir de la veille documentaire, de l’expertise sectorielle du BIPE, des entretiens amont réalisés auprès des entreprises de la filière occitane et des organismes d’accompagnement de la filière. </a:t>
            </a:r>
          </a:p>
          <a:p>
            <a:pPr>
              <a:spcBef>
                <a:spcPts val="300"/>
              </a:spcBef>
            </a:pPr>
            <a:r>
              <a:rPr lang="fr-FR" sz="900">
                <a:solidFill>
                  <a:schemeClr val="tx1">
                    <a:lumMod val="60000"/>
                    <a:lumOff val="40000"/>
                  </a:schemeClr>
                </a:solidFill>
              </a:rPr>
              <a:t>La typologie retenue s’inspire également du </a:t>
            </a:r>
            <a:r>
              <a:rPr lang="fr-FR" sz="900" i="1">
                <a:solidFill>
                  <a:schemeClr val="tx1">
                    <a:lumMod val="60000"/>
                    <a:lumOff val="40000"/>
                  </a:schemeClr>
                </a:solidFill>
              </a:rPr>
              <a:t>Guide de l’industrie du futur</a:t>
            </a:r>
            <a:r>
              <a:rPr lang="fr-FR" sz="900">
                <a:solidFill>
                  <a:schemeClr val="tx1">
                    <a:lumMod val="60000"/>
                    <a:lumOff val="40000"/>
                  </a:schemeClr>
                </a:solidFill>
              </a:rPr>
              <a:t> (2018), Contrat stratégique de filière </a:t>
            </a:r>
          </a:p>
        </p:txBody>
      </p:sp>
    </p:spTree>
    <p:extLst>
      <p:ext uri="{BB962C8B-B14F-4D97-AF65-F5344CB8AC3E}">
        <p14:creationId xmlns:p14="http://schemas.microsoft.com/office/powerpoint/2010/main" val="93937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8A67F-FBBD-45EB-A33A-B875CCCBC693}"/>
              </a:ext>
            </a:extLst>
          </p:cNvPr>
          <p:cNvSpPr>
            <a:spLocks noGrp="1"/>
          </p:cNvSpPr>
          <p:nvPr>
            <p:ph type="title"/>
          </p:nvPr>
        </p:nvSpPr>
        <p:spPr/>
        <p:txBody>
          <a:bodyPr/>
          <a:lstStyle/>
          <a:p>
            <a:r>
              <a:rPr lang="fr-FR" sz="2000"/>
              <a:t>Des besoins diversifiés en compétences nouvelles qui concernent 90% des établissements occitans</a:t>
            </a:r>
          </a:p>
        </p:txBody>
      </p:sp>
      <p:sp>
        <p:nvSpPr>
          <p:cNvPr id="3" name="Espace réservé du texte 2">
            <a:extLst>
              <a:ext uri="{FF2B5EF4-FFF2-40B4-BE49-F238E27FC236}">
                <a16:creationId xmlns:a16="http://schemas.microsoft.com/office/drawing/2014/main" id="{52EAA95E-7C9C-4134-8092-60D14CCB07EF}"/>
              </a:ext>
            </a:extLst>
          </p:cNvPr>
          <p:cNvSpPr>
            <a:spLocks noGrp="1"/>
          </p:cNvSpPr>
          <p:nvPr>
            <p:ph type="body" sz="quarter" idx="12"/>
          </p:nvPr>
        </p:nvSpPr>
        <p:spPr/>
        <p:txBody>
          <a:bodyPr/>
          <a:lstStyle/>
          <a:p>
            <a:r>
              <a:rPr lang="fr-FR"/>
              <a:t>03</a:t>
            </a:r>
          </a:p>
        </p:txBody>
      </p:sp>
      <p:pic>
        <p:nvPicPr>
          <p:cNvPr id="35" name="Graphique 34" descr="Informatique hébergé avec un remplissage uni">
            <a:extLst>
              <a:ext uri="{FF2B5EF4-FFF2-40B4-BE49-F238E27FC236}">
                <a16:creationId xmlns:a16="http://schemas.microsoft.com/office/drawing/2014/main" id="{A883570F-6534-49D3-A935-185FD70B0F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726" y="2008253"/>
            <a:ext cx="693825" cy="693825"/>
          </a:xfrm>
          <a:prstGeom prst="rect">
            <a:avLst/>
          </a:prstGeom>
        </p:spPr>
      </p:pic>
      <p:sp>
        <p:nvSpPr>
          <p:cNvPr id="31" name="Larme 30">
            <a:extLst>
              <a:ext uri="{FF2B5EF4-FFF2-40B4-BE49-F238E27FC236}">
                <a16:creationId xmlns:a16="http://schemas.microsoft.com/office/drawing/2014/main" id="{9E5DFCFB-5D6F-4F80-AA03-0FA6A2BB3C25}"/>
              </a:ext>
            </a:extLst>
          </p:cNvPr>
          <p:cNvSpPr/>
          <p:nvPr/>
        </p:nvSpPr>
        <p:spPr>
          <a:xfrm>
            <a:off x="1085378" y="1967879"/>
            <a:ext cx="774573" cy="774573"/>
          </a:xfrm>
          <a:prstGeom prst="teardrop">
            <a:avLst/>
          </a:prstGeom>
          <a:solidFill>
            <a:srgbClr val="196B68"/>
          </a:solidFill>
          <a:ln w="6350">
            <a:solidFill>
              <a:srgbClr val="196B68"/>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32" name="ZoneTexte 31">
            <a:extLst>
              <a:ext uri="{FF2B5EF4-FFF2-40B4-BE49-F238E27FC236}">
                <a16:creationId xmlns:a16="http://schemas.microsoft.com/office/drawing/2014/main" id="{179ADFF6-AC7F-4EDC-B39A-4C9E93DF318E}"/>
              </a:ext>
            </a:extLst>
          </p:cNvPr>
          <p:cNvSpPr txBox="1"/>
          <p:nvPr/>
        </p:nvSpPr>
        <p:spPr>
          <a:xfrm>
            <a:off x="2133704" y="2103236"/>
            <a:ext cx="4209344" cy="677108"/>
          </a:xfrm>
          <a:prstGeom prst="rect">
            <a:avLst/>
          </a:prstGeom>
          <a:noFill/>
        </p:spPr>
        <p:txBody>
          <a:bodyPr wrap="square" lIns="0" tIns="0" rIns="0" bIns="0" rtlCol="0">
            <a:spAutoFit/>
          </a:bodyPr>
          <a:lstStyle>
            <a:defPPr>
              <a:defRPr lang="fr-FR"/>
            </a:defPPr>
            <a:lvl1pPr algn="ctr">
              <a:defRPr sz="1600" b="1"/>
            </a:lvl1pPr>
          </a:lstStyle>
          <a:p>
            <a:pPr algn="l"/>
            <a:r>
              <a:rPr lang="fr-FR" b="0">
                <a:solidFill>
                  <a:schemeClr val="bg2">
                    <a:lumMod val="50000"/>
                  </a:schemeClr>
                </a:solidFill>
              </a:rPr>
              <a:t>Des établissements expriment des besoins </a:t>
            </a:r>
            <a:br>
              <a:rPr lang="fr-FR" b="0">
                <a:solidFill>
                  <a:schemeClr val="bg2">
                    <a:lumMod val="50000"/>
                  </a:schemeClr>
                </a:solidFill>
              </a:rPr>
            </a:br>
            <a:r>
              <a:rPr lang="fr-FR" b="0">
                <a:solidFill>
                  <a:schemeClr val="bg2">
                    <a:lumMod val="50000"/>
                  </a:schemeClr>
                </a:solidFill>
              </a:rPr>
              <a:t>en compétences numériques</a:t>
            </a:r>
            <a:br>
              <a:rPr lang="fr-FR" b="0">
                <a:solidFill>
                  <a:schemeClr val="bg2">
                    <a:lumMod val="50000"/>
                  </a:schemeClr>
                </a:solidFill>
              </a:rPr>
            </a:br>
            <a:endParaRPr lang="fr-FR" sz="1200" b="0">
              <a:solidFill>
                <a:schemeClr val="bg2">
                  <a:lumMod val="50000"/>
                </a:schemeClr>
              </a:solidFill>
            </a:endParaRPr>
          </a:p>
        </p:txBody>
      </p:sp>
      <p:pic>
        <p:nvPicPr>
          <p:cNvPr id="33" name="Graphique 32" descr="Engrenages avec un remplissage uni">
            <a:extLst>
              <a:ext uri="{FF2B5EF4-FFF2-40B4-BE49-F238E27FC236}">
                <a16:creationId xmlns:a16="http://schemas.microsoft.com/office/drawing/2014/main" id="{C851B089-8877-4F83-A207-8AC22241EB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726" y="3080511"/>
            <a:ext cx="693825" cy="693825"/>
          </a:xfrm>
          <a:prstGeom prst="rect">
            <a:avLst/>
          </a:prstGeom>
        </p:spPr>
      </p:pic>
      <p:sp>
        <p:nvSpPr>
          <p:cNvPr id="34" name="Larme 33">
            <a:extLst>
              <a:ext uri="{FF2B5EF4-FFF2-40B4-BE49-F238E27FC236}">
                <a16:creationId xmlns:a16="http://schemas.microsoft.com/office/drawing/2014/main" id="{49AFF92C-1D42-4AE7-AB00-2EA9692EE5BD}"/>
              </a:ext>
            </a:extLst>
          </p:cNvPr>
          <p:cNvSpPr/>
          <p:nvPr/>
        </p:nvSpPr>
        <p:spPr>
          <a:xfrm>
            <a:off x="1085377" y="3040137"/>
            <a:ext cx="774573" cy="774573"/>
          </a:xfrm>
          <a:prstGeom prst="teardrop">
            <a:avLst/>
          </a:prstGeom>
          <a:solidFill>
            <a:srgbClr val="027CA9"/>
          </a:solidFill>
          <a:ln w="6350">
            <a:solidFill>
              <a:srgbClr val="027CA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37" name="ZoneTexte 36">
            <a:extLst>
              <a:ext uri="{FF2B5EF4-FFF2-40B4-BE49-F238E27FC236}">
                <a16:creationId xmlns:a16="http://schemas.microsoft.com/office/drawing/2014/main" id="{DBD34D40-00D9-4D16-BB02-8805FA552140}"/>
              </a:ext>
            </a:extLst>
          </p:cNvPr>
          <p:cNvSpPr txBox="1"/>
          <p:nvPr/>
        </p:nvSpPr>
        <p:spPr>
          <a:xfrm>
            <a:off x="2133704" y="3313549"/>
            <a:ext cx="5710884" cy="246221"/>
          </a:xfrm>
          <a:prstGeom prst="rect">
            <a:avLst/>
          </a:prstGeom>
          <a:noFill/>
        </p:spPr>
        <p:txBody>
          <a:bodyPr wrap="square" lIns="0" tIns="0" rIns="0" bIns="0" rtlCol="0">
            <a:spAutoFit/>
          </a:bodyPr>
          <a:lstStyle>
            <a:defPPr>
              <a:defRPr lang="fr-FR"/>
            </a:defPPr>
            <a:lvl1pPr algn="ctr">
              <a:defRPr sz="1600" b="1"/>
            </a:lvl1pPr>
          </a:lstStyle>
          <a:p>
            <a:pPr algn="l"/>
            <a:r>
              <a:rPr lang="fr-FR" b="0">
                <a:solidFill>
                  <a:schemeClr val="bg2">
                    <a:lumMod val="50000"/>
                  </a:schemeClr>
                </a:solidFill>
              </a:rPr>
              <a:t>…dans les compétences techniques</a:t>
            </a:r>
          </a:p>
        </p:txBody>
      </p:sp>
      <p:sp>
        <p:nvSpPr>
          <p:cNvPr id="38" name="ZoneTexte 37">
            <a:extLst>
              <a:ext uri="{FF2B5EF4-FFF2-40B4-BE49-F238E27FC236}">
                <a16:creationId xmlns:a16="http://schemas.microsoft.com/office/drawing/2014/main" id="{433524BD-F127-4C88-B7E5-7F47934C2B72}"/>
              </a:ext>
            </a:extLst>
          </p:cNvPr>
          <p:cNvSpPr txBox="1"/>
          <p:nvPr/>
        </p:nvSpPr>
        <p:spPr>
          <a:xfrm>
            <a:off x="2133704" y="5233383"/>
            <a:ext cx="5710884" cy="492443"/>
          </a:xfrm>
          <a:prstGeom prst="rect">
            <a:avLst/>
          </a:prstGeom>
          <a:noFill/>
        </p:spPr>
        <p:txBody>
          <a:bodyPr wrap="square" lIns="0" tIns="0" rIns="0" bIns="0" rtlCol="0">
            <a:spAutoFit/>
          </a:bodyPr>
          <a:lstStyle>
            <a:defPPr>
              <a:defRPr lang="fr-FR"/>
            </a:defPPr>
            <a:lvl1pPr algn="ctr">
              <a:defRPr sz="1600" b="1"/>
            </a:lvl1pPr>
          </a:lstStyle>
          <a:p>
            <a:pPr algn="l"/>
            <a:r>
              <a:rPr lang="fr-FR" b="0">
                <a:solidFill>
                  <a:schemeClr val="bg2">
                    <a:lumMod val="50000"/>
                  </a:schemeClr>
                </a:solidFill>
              </a:rPr>
              <a:t>N’attendent aucune évolution de leurs compétences</a:t>
            </a:r>
            <a:br>
              <a:rPr lang="fr-FR" b="0">
                <a:solidFill>
                  <a:schemeClr val="bg2">
                    <a:lumMod val="50000"/>
                  </a:schemeClr>
                </a:solidFill>
              </a:rPr>
            </a:br>
            <a:endParaRPr lang="fr-FR" b="0">
              <a:solidFill>
                <a:schemeClr val="bg2">
                  <a:lumMod val="50000"/>
                </a:schemeClr>
              </a:solidFill>
            </a:endParaRPr>
          </a:p>
        </p:txBody>
      </p:sp>
      <p:sp>
        <p:nvSpPr>
          <p:cNvPr id="39" name="Larme 38">
            <a:extLst>
              <a:ext uri="{FF2B5EF4-FFF2-40B4-BE49-F238E27FC236}">
                <a16:creationId xmlns:a16="http://schemas.microsoft.com/office/drawing/2014/main" id="{DE4F0580-81A4-4A6A-98F6-CE88D3CA80EC}"/>
              </a:ext>
            </a:extLst>
          </p:cNvPr>
          <p:cNvSpPr/>
          <p:nvPr/>
        </p:nvSpPr>
        <p:spPr>
          <a:xfrm>
            <a:off x="1085377" y="5061540"/>
            <a:ext cx="774573" cy="774573"/>
          </a:xfrm>
          <a:prstGeom prst="teardrop">
            <a:avLst/>
          </a:prstGeom>
          <a:solidFill>
            <a:schemeClr val="tx1">
              <a:lumMod val="40000"/>
              <a:lumOff val="60000"/>
            </a:schemeClr>
          </a:solidFill>
          <a:ln w="6350">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40" name="Larme 39">
            <a:extLst>
              <a:ext uri="{FF2B5EF4-FFF2-40B4-BE49-F238E27FC236}">
                <a16:creationId xmlns:a16="http://schemas.microsoft.com/office/drawing/2014/main" id="{91377503-4C34-49C7-A107-EFFFA271F29F}"/>
              </a:ext>
            </a:extLst>
          </p:cNvPr>
          <p:cNvSpPr/>
          <p:nvPr/>
        </p:nvSpPr>
        <p:spPr>
          <a:xfrm>
            <a:off x="1085377" y="4028190"/>
            <a:ext cx="774573" cy="774573"/>
          </a:xfrm>
          <a:prstGeom prst="teardrop">
            <a:avLst/>
          </a:prstGeom>
          <a:solidFill>
            <a:srgbClr val="F47689"/>
          </a:solidFill>
          <a:ln w="6350">
            <a:solidFill>
              <a:srgbClr val="F4768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41" name="ZoneTexte 40">
            <a:extLst>
              <a:ext uri="{FF2B5EF4-FFF2-40B4-BE49-F238E27FC236}">
                <a16:creationId xmlns:a16="http://schemas.microsoft.com/office/drawing/2014/main" id="{587CC0FF-86AC-4074-B846-A3780526F280}"/>
              </a:ext>
            </a:extLst>
          </p:cNvPr>
          <p:cNvSpPr txBox="1"/>
          <p:nvPr/>
        </p:nvSpPr>
        <p:spPr>
          <a:xfrm>
            <a:off x="2133704" y="4286658"/>
            <a:ext cx="5710884" cy="430887"/>
          </a:xfrm>
          <a:prstGeom prst="rect">
            <a:avLst/>
          </a:prstGeom>
          <a:noFill/>
        </p:spPr>
        <p:txBody>
          <a:bodyPr wrap="square" lIns="0" tIns="0" rIns="0" bIns="0" rtlCol="0">
            <a:spAutoFit/>
          </a:bodyPr>
          <a:lstStyle>
            <a:defPPr>
              <a:defRPr lang="fr-FR"/>
            </a:defPPr>
            <a:lvl1pPr algn="ctr">
              <a:defRPr sz="1600" b="1"/>
            </a:lvl1pPr>
          </a:lstStyle>
          <a:p>
            <a:pPr algn="l"/>
            <a:r>
              <a:rPr lang="fr-FR" b="0">
                <a:solidFill>
                  <a:schemeClr val="bg2">
                    <a:lumMod val="50000"/>
                  </a:schemeClr>
                </a:solidFill>
              </a:rPr>
              <a:t>…dans les compétences organisationnelles</a:t>
            </a:r>
            <a:br>
              <a:rPr lang="fr-FR" b="0">
                <a:solidFill>
                  <a:schemeClr val="bg2">
                    <a:lumMod val="50000"/>
                  </a:schemeClr>
                </a:solidFill>
              </a:rPr>
            </a:br>
            <a:endParaRPr lang="fr-FR" sz="1200" b="0">
              <a:solidFill>
                <a:schemeClr val="bg2">
                  <a:lumMod val="50000"/>
                </a:schemeClr>
              </a:solidFill>
            </a:endParaRPr>
          </a:p>
        </p:txBody>
      </p:sp>
      <p:pic>
        <p:nvPicPr>
          <p:cNvPr id="42" name="Graphique 41" descr="Hiérarchie avec un remplissage uni">
            <a:extLst>
              <a:ext uri="{FF2B5EF4-FFF2-40B4-BE49-F238E27FC236}">
                <a16:creationId xmlns:a16="http://schemas.microsoft.com/office/drawing/2014/main" id="{04244B8D-497B-46F3-A28A-C9B5276061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671" y="4133500"/>
            <a:ext cx="694800" cy="694800"/>
          </a:xfrm>
          <a:prstGeom prst="rect">
            <a:avLst/>
          </a:prstGeom>
        </p:spPr>
      </p:pic>
      <p:sp>
        <p:nvSpPr>
          <p:cNvPr id="43" name="Rectangle : coins arrondis 42">
            <a:extLst>
              <a:ext uri="{FF2B5EF4-FFF2-40B4-BE49-F238E27FC236}">
                <a16:creationId xmlns:a16="http://schemas.microsoft.com/office/drawing/2014/main" id="{657B255A-DFDC-4E4A-BF3F-19333A5CB059}"/>
              </a:ext>
            </a:extLst>
          </p:cNvPr>
          <p:cNvSpPr/>
          <p:nvPr/>
        </p:nvSpPr>
        <p:spPr>
          <a:xfrm>
            <a:off x="6693980" y="1391379"/>
            <a:ext cx="2185468" cy="742230"/>
          </a:xfrm>
          <a:prstGeom prst="round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200">
                <a:solidFill>
                  <a:schemeClr val="bg2">
                    <a:lumMod val="50000"/>
                  </a:schemeClr>
                </a:solidFill>
              </a:rPr>
              <a:t>Des besoins futurs à couvrir en interne </a:t>
            </a:r>
            <a:r>
              <a:rPr lang="fr-FR" sz="1200" i="1">
                <a:solidFill>
                  <a:schemeClr val="bg2">
                    <a:lumMod val="50000"/>
                  </a:schemeClr>
                </a:solidFill>
              </a:rPr>
              <a:t>vs </a:t>
            </a:r>
            <a:r>
              <a:rPr lang="fr-FR" sz="1200">
                <a:solidFill>
                  <a:schemeClr val="bg2">
                    <a:lumMod val="50000"/>
                  </a:schemeClr>
                </a:solidFill>
              </a:rPr>
              <a:t>par recrutement externe</a:t>
            </a:r>
          </a:p>
        </p:txBody>
      </p:sp>
      <p:sp>
        <p:nvSpPr>
          <p:cNvPr id="45" name="ZoneTexte 44">
            <a:extLst>
              <a:ext uri="{FF2B5EF4-FFF2-40B4-BE49-F238E27FC236}">
                <a16:creationId xmlns:a16="http://schemas.microsoft.com/office/drawing/2014/main" id="{95DCE19D-10AA-4742-BB58-709E35A3B232}"/>
              </a:ext>
            </a:extLst>
          </p:cNvPr>
          <p:cNvSpPr txBox="1"/>
          <p:nvPr/>
        </p:nvSpPr>
        <p:spPr>
          <a:xfrm>
            <a:off x="8119000" y="2254952"/>
            <a:ext cx="491112" cy="276999"/>
          </a:xfrm>
          <a:prstGeom prst="rect">
            <a:avLst/>
          </a:prstGeom>
          <a:noFill/>
        </p:spPr>
        <p:txBody>
          <a:bodyPr wrap="square" lIns="0" tIns="0" rIns="0" bIns="0" rtlCol="0">
            <a:spAutoFit/>
          </a:bodyPr>
          <a:lstStyle/>
          <a:p>
            <a:r>
              <a:rPr lang="fr-FR">
                <a:solidFill>
                  <a:schemeClr val="bg1"/>
                </a:solidFill>
              </a:rPr>
              <a:t>66%</a:t>
            </a:r>
          </a:p>
        </p:txBody>
      </p:sp>
      <p:graphicFrame>
        <p:nvGraphicFramePr>
          <p:cNvPr id="54" name="Graphique 53">
            <a:extLst>
              <a:ext uri="{FF2B5EF4-FFF2-40B4-BE49-F238E27FC236}">
                <a16:creationId xmlns:a16="http://schemas.microsoft.com/office/drawing/2014/main" id="{EC4E1668-21CC-4421-8432-CD5748B2253D}"/>
              </a:ext>
            </a:extLst>
          </p:cNvPr>
          <p:cNvGraphicFramePr/>
          <p:nvPr>
            <p:extLst>
              <p:ext uri="{D42A27DB-BD31-4B8C-83A1-F6EECF244321}">
                <p14:modId xmlns:p14="http://schemas.microsoft.com/office/powerpoint/2010/main" val="2130371225"/>
              </p:ext>
            </p:extLst>
          </p:nvPr>
        </p:nvGraphicFramePr>
        <p:xfrm>
          <a:off x="6715945" y="1927755"/>
          <a:ext cx="2326456" cy="4282704"/>
        </p:xfrm>
        <a:graphic>
          <a:graphicData uri="http://schemas.openxmlformats.org/drawingml/2006/chart">
            <c:chart xmlns:c="http://schemas.openxmlformats.org/drawingml/2006/chart" xmlns:r="http://schemas.openxmlformats.org/officeDocument/2006/relationships" r:id="rId8"/>
          </a:graphicData>
        </a:graphic>
      </p:graphicFrame>
      <p:sp>
        <p:nvSpPr>
          <p:cNvPr id="6" name="ZoneTexte 5">
            <a:extLst>
              <a:ext uri="{FF2B5EF4-FFF2-40B4-BE49-F238E27FC236}">
                <a16:creationId xmlns:a16="http://schemas.microsoft.com/office/drawing/2014/main" id="{4ACC17E1-4715-414E-8C27-BBD7FB524D8D}"/>
              </a:ext>
            </a:extLst>
          </p:cNvPr>
          <p:cNvSpPr txBox="1"/>
          <p:nvPr/>
        </p:nvSpPr>
        <p:spPr>
          <a:xfrm>
            <a:off x="1172682" y="2185888"/>
            <a:ext cx="774573" cy="369332"/>
          </a:xfrm>
          <a:prstGeom prst="rect">
            <a:avLst/>
          </a:prstGeom>
          <a:noFill/>
        </p:spPr>
        <p:txBody>
          <a:bodyPr wrap="square" rtlCol="0">
            <a:spAutoFit/>
          </a:bodyPr>
          <a:lstStyle/>
          <a:p>
            <a:pPr algn="l"/>
            <a:r>
              <a:rPr lang="fr-FR">
                <a:solidFill>
                  <a:schemeClr val="bg1"/>
                </a:solidFill>
              </a:rPr>
              <a:t>60%</a:t>
            </a:r>
          </a:p>
        </p:txBody>
      </p:sp>
      <p:sp>
        <p:nvSpPr>
          <p:cNvPr id="22" name="ZoneTexte 21">
            <a:extLst>
              <a:ext uri="{FF2B5EF4-FFF2-40B4-BE49-F238E27FC236}">
                <a16:creationId xmlns:a16="http://schemas.microsoft.com/office/drawing/2014/main" id="{F0033FDB-6686-4A30-8E1B-8D6D3337C46B}"/>
              </a:ext>
            </a:extLst>
          </p:cNvPr>
          <p:cNvSpPr txBox="1"/>
          <p:nvPr/>
        </p:nvSpPr>
        <p:spPr>
          <a:xfrm>
            <a:off x="1217798" y="3242757"/>
            <a:ext cx="774573" cy="369332"/>
          </a:xfrm>
          <a:prstGeom prst="rect">
            <a:avLst/>
          </a:prstGeom>
          <a:noFill/>
        </p:spPr>
        <p:txBody>
          <a:bodyPr wrap="square" rtlCol="0">
            <a:spAutoFit/>
          </a:bodyPr>
          <a:lstStyle/>
          <a:p>
            <a:pPr algn="l"/>
            <a:r>
              <a:rPr lang="fr-FR">
                <a:solidFill>
                  <a:schemeClr val="bg1"/>
                </a:solidFill>
              </a:rPr>
              <a:t>70%</a:t>
            </a:r>
          </a:p>
        </p:txBody>
      </p:sp>
      <p:sp>
        <p:nvSpPr>
          <p:cNvPr id="23" name="ZoneTexte 22">
            <a:extLst>
              <a:ext uri="{FF2B5EF4-FFF2-40B4-BE49-F238E27FC236}">
                <a16:creationId xmlns:a16="http://schemas.microsoft.com/office/drawing/2014/main" id="{766A3069-C91D-4D3C-9F21-D12FD44F7084}"/>
              </a:ext>
            </a:extLst>
          </p:cNvPr>
          <p:cNvSpPr txBox="1"/>
          <p:nvPr/>
        </p:nvSpPr>
        <p:spPr>
          <a:xfrm>
            <a:off x="1193141" y="4230810"/>
            <a:ext cx="774573" cy="369332"/>
          </a:xfrm>
          <a:prstGeom prst="rect">
            <a:avLst/>
          </a:prstGeom>
          <a:noFill/>
        </p:spPr>
        <p:txBody>
          <a:bodyPr wrap="square" rtlCol="0">
            <a:spAutoFit/>
          </a:bodyPr>
          <a:lstStyle/>
          <a:p>
            <a:pPr algn="l"/>
            <a:r>
              <a:rPr lang="fr-FR">
                <a:solidFill>
                  <a:schemeClr val="bg1"/>
                </a:solidFill>
              </a:rPr>
              <a:t>50%</a:t>
            </a:r>
          </a:p>
        </p:txBody>
      </p:sp>
      <p:sp>
        <p:nvSpPr>
          <p:cNvPr id="24" name="ZoneTexte 23">
            <a:extLst>
              <a:ext uri="{FF2B5EF4-FFF2-40B4-BE49-F238E27FC236}">
                <a16:creationId xmlns:a16="http://schemas.microsoft.com/office/drawing/2014/main" id="{6C66C2D3-ECA2-4B62-B469-8C64D5ED6C85}"/>
              </a:ext>
            </a:extLst>
          </p:cNvPr>
          <p:cNvSpPr txBox="1"/>
          <p:nvPr/>
        </p:nvSpPr>
        <p:spPr>
          <a:xfrm>
            <a:off x="1217798" y="5244344"/>
            <a:ext cx="774573" cy="369332"/>
          </a:xfrm>
          <a:prstGeom prst="rect">
            <a:avLst/>
          </a:prstGeom>
          <a:noFill/>
        </p:spPr>
        <p:txBody>
          <a:bodyPr wrap="square" rtlCol="0">
            <a:spAutoFit/>
          </a:bodyPr>
          <a:lstStyle/>
          <a:p>
            <a:pPr algn="l"/>
            <a:r>
              <a:rPr lang="fr-FR">
                <a:solidFill>
                  <a:schemeClr val="bg1"/>
                </a:solidFill>
              </a:rPr>
              <a:t>11%</a:t>
            </a:r>
          </a:p>
        </p:txBody>
      </p:sp>
    </p:spTree>
    <p:extLst>
      <p:ext uri="{BB962C8B-B14F-4D97-AF65-F5344CB8AC3E}">
        <p14:creationId xmlns:p14="http://schemas.microsoft.com/office/powerpoint/2010/main" val="3864897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01BC0-C2C3-47F6-AA72-F85B0E01E1C6}"/>
              </a:ext>
            </a:extLst>
          </p:cNvPr>
          <p:cNvSpPr>
            <a:spLocks noGrp="1"/>
          </p:cNvSpPr>
          <p:nvPr>
            <p:ph type="title"/>
          </p:nvPr>
        </p:nvSpPr>
        <p:spPr/>
        <p:txBody>
          <a:bodyPr/>
          <a:lstStyle/>
          <a:p>
            <a:r>
              <a:rPr lang="fr-FR" sz="2000" dirty="0"/>
              <a:t>Vue détaillée par famille de compétences montantes</a:t>
            </a:r>
          </a:p>
        </p:txBody>
      </p:sp>
      <p:sp>
        <p:nvSpPr>
          <p:cNvPr id="3" name="Espace réservé du texte 2">
            <a:extLst>
              <a:ext uri="{FF2B5EF4-FFF2-40B4-BE49-F238E27FC236}">
                <a16:creationId xmlns:a16="http://schemas.microsoft.com/office/drawing/2014/main" id="{EE7130DD-8AC2-40DD-A6F6-FA6B9C00A684}"/>
              </a:ext>
            </a:extLst>
          </p:cNvPr>
          <p:cNvSpPr>
            <a:spLocks noGrp="1"/>
          </p:cNvSpPr>
          <p:nvPr>
            <p:ph type="body" sz="quarter" idx="12"/>
          </p:nvPr>
        </p:nvSpPr>
        <p:spPr>
          <a:xfrm>
            <a:off x="333370" y="1859961"/>
            <a:ext cx="6313514" cy="4351338"/>
          </a:xfrm>
        </p:spPr>
        <p:txBody>
          <a:bodyPr/>
          <a:lstStyle/>
          <a:p>
            <a:pPr algn="just">
              <a:spcAft>
                <a:spcPts val="400"/>
              </a:spcAft>
            </a:pPr>
            <a:r>
              <a:rPr lang="fr-FR" sz="1100" cap="none" dirty="0">
                <a:solidFill>
                  <a:schemeClr val="tx1"/>
                </a:solidFill>
              </a:rPr>
              <a:t>       Aide à la lecture des slides sur les besoins en compétences montantes :</a:t>
            </a:r>
          </a:p>
          <a:p>
            <a:pPr algn="just"/>
            <a:endParaRPr lang="fr-FR" sz="100" cap="none" dirty="0">
              <a:solidFill>
                <a:schemeClr val="tx1"/>
              </a:solidFill>
            </a:endParaRPr>
          </a:p>
          <a:p>
            <a:pPr marL="285750" indent="-285750" algn="just">
              <a:spcAft>
                <a:spcPts val="400"/>
              </a:spcAft>
              <a:buFont typeface="Arial" panose="020B0604020202020204" pitchFamily="34" charset="0"/>
              <a:buChar char="•"/>
            </a:pPr>
            <a:r>
              <a:rPr lang="fr-FR" sz="1050" b="0" cap="none" dirty="0">
                <a:solidFill>
                  <a:schemeClr val="tx1"/>
                </a:solidFill>
              </a:rPr>
              <a:t>Pour les trois prochaines slides, le </a:t>
            </a:r>
            <a:r>
              <a:rPr lang="fr-FR" sz="1050" cap="none" dirty="0">
                <a:solidFill>
                  <a:schemeClr val="tx1"/>
                </a:solidFill>
              </a:rPr>
              <a:t>graphique de gauche </a:t>
            </a:r>
            <a:r>
              <a:rPr lang="fr-FR" sz="1050" b="0" cap="none" dirty="0">
                <a:solidFill>
                  <a:schemeClr val="tx1"/>
                </a:solidFill>
              </a:rPr>
              <a:t>présente la part des établissements ayant déclaré avoir au moins un besoin en compétences respectivement numériques / techniques / organisationnelles. Pour une compétence donnée, est présenté le % des établissements ayant déclaré un besoin pour celle-ci. La somme des pourcentages n’est pas égale à 100%, un établissement pouvant exprimer des besoins pour différentes compétences.</a:t>
            </a:r>
          </a:p>
          <a:p>
            <a:pPr marL="285750" indent="-285750" algn="just">
              <a:spcAft>
                <a:spcPts val="400"/>
              </a:spcAft>
              <a:buFont typeface="Arial" panose="020B0604020202020204" pitchFamily="34" charset="0"/>
              <a:buChar char="•"/>
            </a:pPr>
            <a:r>
              <a:rPr lang="fr-FR" sz="1050" b="0" cap="none" dirty="0">
                <a:solidFill>
                  <a:schemeClr val="tx1"/>
                </a:solidFill>
              </a:rPr>
              <a:t>Le </a:t>
            </a:r>
            <a:r>
              <a:rPr lang="fr-FR" sz="1050" cap="none" dirty="0">
                <a:solidFill>
                  <a:schemeClr val="tx1"/>
                </a:solidFill>
              </a:rPr>
              <a:t>graphique de droite </a:t>
            </a:r>
            <a:r>
              <a:rPr lang="fr-FR" sz="1050" b="0" cap="none" dirty="0">
                <a:solidFill>
                  <a:schemeClr val="tx1"/>
                </a:solidFill>
              </a:rPr>
              <a:t>permet de savoir par quels moyens les établissements prévoient de couvrir les besoins en compétences exprimés à gauche : soit en interne via la formation des collaborateurs, soit en externe via du recrutement ou le recours à des prestataires externes. Ici également, la somme des pourcentages n’est pas égale à 100%, un établissement pouvant recourir à la formation et au recrutement.</a:t>
            </a:r>
          </a:p>
          <a:p>
            <a:pPr algn="just">
              <a:spcAft>
                <a:spcPts val="400"/>
              </a:spcAft>
            </a:pPr>
            <a:br>
              <a:rPr lang="fr-FR" sz="1100" cap="none" dirty="0">
                <a:solidFill>
                  <a:schemeClr val="tx1"/>
                </a:solidFill>
              </a:rPr>
            </a:br>
            <a:r>
              <a:rPr lang="fr-FR" sz="1100" cap="none" dirty="0">
                <a:solidFill>
                  <a:schemeClr val="tx1"/>
                </a:solidFill>
              </a:rPr>
              <a:t>       Principales conclusions :</a:t>
            </a:r>
          </a:p>
          <a:p>
            <a:pPr marL="285750" indent="-285750" algn="just">
              <a:spcAft>
                <a:spcPts val="400"/>
              </a:spcAft>
              <a:buFont typeface="Arial" panose="020B0604020202020204" pitchFamily="34" charset="0"/>
              <a:buChar char="•"/>
            </a:pPr>
            <a:r>
              <a:rPr lang="fr-FR" sz="1050" b="0" cap="none" dirty="0">
                <a:solidFill>
                  <a:schemeClr val="tx1"/>
                </a:solidFill>
              </a:rPr>
              <a:t>Les besoins autour de l’enjeu de la continuité numérique produit, de la cybersécurité et des data sciences / IA et cloud sont élevés (+40% des établissements). Si les besoins en continuité numérique seront très majoritairement couverts par la formation interne des collaborateurs, les besoins en cybersécurité, data sciences, IA et cloud pourraient être davantage couverts en externe (recrutement ou prestation).</a:t>
            </a:r>
          </a:p>
          <a:p>
            <a:pPr marL="285750" indent="-285750" algn="just">
              <a:spcAft>
                <a:spcPts val="400"/>
              </a:spcAft>
              <a:buFont typeface="Arial" panose="020B0604020202020204" pitchFamily="34" charset="0"/>
              <a:buChar char="•"/>
            </a:pPr>
            <a:r>
              <a:rPr lang="fr-FR" sz="1050" b="0" cap="none" dirty="0">
                <a:solidFill>
                  <a:schemeClr val="tx1"/>
                </a:solidFill>
              </a:rPr>
              <a:t>Côté savoir-faire techniques, un établissement sur deux anticipe une évolution de ses besoins en formage et usinage innovants, en fabrication additive, nouveaux matériaux et assemblages innovants ou encore en nouveaux traitements de surface. Ces besoins en compétences seront couverts à part égale par de la formation interne et du recrutement. </a:t>
            </a:r>
          </a:p>
          <a:p>
            <a:pPr marL="285750" indent="-285750" algn="just">
              <a:spcAft>
                <a:spcPts val="400"/>
              </a:spcAft>
              <a:buFont typeface="Arial" panose="020B0604020202020204" pitchFamily="34" charset="0"/>
              <a:buChar char="•"/>
            </a:pPr>
            <a:r>
              <a:rPr lang="fr-FR" sz="1050" b="0" cap="none" dirty="0">
                <a:solidFill>
                  <a:schemeClr val="tx1"/>
                </a:solidFill>
              </a:rPr>
              <a:t>Les besoins en compétences organisationnelles devraient être majoritairement couverts par la formation interne des collaborateurs. L’amélioration continue et l’agilité, les relations clients/fournisseurs et les nouvelles formes de collaborations sont les besoins les plus partagés par les établissements.</a:t>
            </a:r>
          </a:p>
          <a:p>
            <a:pPr algn="just"/>
            <a:endParaRPr lang="fr-FR" sz="1050" b="0" cap="none" dirty="0">
              <a:solidFill>
                <a:schemeClr val="tx1"/>
              </a:solidFill>
            </a:endParaRPr>
          </a:p>
          <a:p>
            <a:pPr algn="just"/>
            <a:endParaRPr lang="fr-FR" sz="1050" cap="none" dirty="0">
              <a:solidFill>
                <a:schemeClr val="tx1"/>
              </a:solidFill>
            </a:endParaRPr>
          </a:p>
        </p:txBody>
      </p:sp>
      <p:pic>
        <p:nvPicPr>
          <p:cNvPr id="6" name="Graphique 5" descr="Informations avec un remplissage uni">
            <a:extLst>
              <a:ext uri="{FF2B5EF4-FFF2-40B4-BE49-F238E27FC236}">
                <a16:creationId xmlns:a16="http://schemas.microsoft.com/office/drawing/2014/main" id="{528FD863-89E4-4101-99D7-DCD68620C9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533" y="1401874"/>
            <a:ext cx="453592" cy="453592"/>
          </a:xfrm>
          <a:prstGeom prst="rect">
            <a:avLst/>
          </a:prstGeom>
        </p:spPr>
      </p:pic>
      <p:pic>
        <p:nvPicPr>
          <p:cNvPr id="8" name="Graphique 7" descr="Coche avec un remplissage uni">
            <a:extLst>
              <a:ext uri="{FF2B5EF4-FFF2-40B4-BE49-F238E27FC236}">
                <a16:creationId xmlns:a16="http://schemas.microsoft.com/office/drawing/2014/main" id="{D09C3A28-1486-455C-AE5C-9F640C090A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2132" y="3684009"/>
            <a:ext cx="302395" cy="302395"/>
          </a:xfrm>
          <a:prstGeom prst="rect">
            <a:avLst/>
          </a:prstGeom>
        </p:spPr>
      </p:pic>
      <p:pic>
        <p:nvPicPr>
          <p:cNvPr id="5" name="Image 4">
            <a:extLst>
              <a:ext uri="{FF2B5EF4-FFF2-40B4-BE49-F238E27FC236}">
                <a16:creationId xmlns:a16="http://schemas.microsoft.com/office/drawing/2014/main" id="{7539FDF4-FCF5-4E34-9E6F-6427592700B7}"/>
              </a:ext>
            </a:extLst>
          </p:cNvPr>
          <p:cNvPicPr>
            <a:picLocks noChangeAspect="1"/>
          </p:cNvPicPr>
          <p:nvPr/>
        </p:nvPicPr>
        <p:blipFill>
          <a:blip r:embed="rId6"/>
          <a:stretch>
            <a:fillRect/>
          </a:stretch>
        </p:blipFill>
        <p:spPr>
          <a:xfrm>
            <a:off x="6722482" y="1491092"/>
            <a:ext cx="1910242" cy="1432681"/>
          </a:xfrm>
          <a:prstGeom prst="rect">
            <a:avLst/>
          </a:prstGeom>
          <a:ln>
            <a:solidFill>
              <a:schemeClr val="bg1">
                <a:lumMod val="85000"/>
              </a:schemeClr>
            </a:solidFill>
          </a:ln>
        </p:spPr>
      </p:pic>
      <p:pic>
        <p:nvPicPr>
          <p:cNvPr id="7" name="Image 6">
            <a:extLst>
              <a:ext uri="{FF2B5EF4-FFF2-40B4-BE49-F238E27FC236}">
                <a16:creationId xmlns:a16="http://schemas.microsoft.com/office/drawing/2014/main" id="{AA672DBA-3D6E-4326-9F46-4A256B96E945}"/>
              </a:ext>
            </a:extLst>
          </p:cNvPr>
          <p:cNvPicPr>
            <a:picLocks noChangeAspect="1"/>
          </p:cNvPicPr>
          <p:nvPr/>
        </p:nvPicPr>
        <p:blipFill>
          <a:blip r:embed="rId7"/>
          <a:stretch>
            <a:fillRect/>
          </a:stretch>
        </p:blipFill>
        <p:spPr>
          <a:xfrm>
            <a:off x="6722482" y="3057760"/>
            <a:ext cx="1910242" cy="1432682"/>
          </a:xfrm>
          <a:prstGeom prst="rect">
            <a:avLst/>
          </a:prstGeom>
          <a:ln>
            <a:solidFill>
              <a:schemeClr val="bg1">
                <a:lumMod val="85000"/>
              </a:schemeClr>
            </a:solidFill>
          </a:ln>
        </p:spPr>
      </p:pic>
      <p:pic>
        <p:nvPicPr>
          <p:cNvPr id="9" name="Image 8">
            <a:extLst>
              <a:ext uri="{FF2B5EF4-FFF2-40B4-BE49-F238E27FC236}">
                <a16:creationId xmlns:a16="http://schemas.microsoft.com/office/drawing/2014/main" id="{8787AD68-071F-480A-A924-4326D051B135}"/>
              </a:ext>
            </a:extLst>
          </p:cNvPr>
          <p:cNvPicPr>
            <a:picLocks noChangeAspect="1"/>
          </p:cNvPicPr>
          <p:nvPr/>
        </p:nvPicPr>
        <p:blipFill>
          <a:blip r:embed="rId8"/>
          <a:stretch>
            <a:fillRect/>
          </a:stretch>
        </p:blipFill>
        <p:spPr>
          <a:xfrm>
            <a:off x="6722482" y="4624429"/>
            <a:ext cx="1910242" cy="1432682"/>
          </a:xfrm>
          <a:prstGeom prst="rect">
            <a:avLst/>
          </a:prstGeom>
          <a:ln>
            <a:solidFill>
              <a:schemeClr val="bg1">
                <a:lumMod val="85000"/>
              </a:schemeClr>
            </a:solidFill>
          </a:ln>
        </p:spPr>
      </p:pic>
      <p:sp>
        <p:nvSpPr>
          <p:cNvPr id="12" name="Espace réservé du texte 3">
            <a:extLst>
              <a:ext uri="{FF2B5EF4-FFF2-40B4-BE49-F238E27FC236}">
                <a16:creationId xmlns:a16="http://schemas.microsoft.com/office/drawing/2014/main" id="{D883ACB0-B60A-49B2-BA05-50A838628646}"/>
              </a:ext>
            </a:extLst>
          </p:cNvPr>
          <p:cNvSpPr txBox="1">
            <a:spLocks/>
          </p:cNvSpPr>
          <p:nvPr/>
        </p:nvSpPr>
        <p:spPr>
          <a:xfrm>
            <a:off x="358775" y="1115230"/>
            <a:ext cx="8429625" cy="221599"/>
          </a:xfrm>
          <a:prstGeom prst="rect">
            <a:avLst/>
          </a:prstGeom>
        </p:spPr>
        <p:txBody>
          <a:bodyPr/>
          <a:lstStyle>
            <a:lvl1pPr marL="0" indent="0" algn="l" defTabSz="1300277" rtl="0" eaLnBrk="1" latinLnBrk="0" hangingPunct="1">
              <a:lnSpc>
                <a:spcPct val="100000"/>
              </a:lnSpc>
              <a:spcBef>
                <a:spcPts val="0"/>
              </a:spcBef>
              <a:spcAft>
                <a:spcPts val="300"/>
              </a:spcAft>
              <a:buFont typeface="Arial" panose="020B0604020202020204" pitchFamily="34" charset="0"/>
              <a:buNone/>
              <a:defRPr sz="1400" b="1" kern="1200" cap="all" baseline="0">
                <a:solidFill>
                  <a:schemeClr val="accent1"/>
                </a:solidFill>
                <a:latin typeface="+mn-lt"/>
                <a:ea typeface="+mn-ea"/>
                <a:cs typeface="+mn-cs"/>
              </a:defRPr>
            </a:lvl1pPr>
            <a:lvl2pPr marL="160338" indent="0" algn="l" defTabSz="1300277" rtl="0" eaLnBrk="1" latinLnBrk="0" hangingPunct="1">
              <a:lnSpc>
                <a:spcPct val="100000"/>
              </a:lnSpc>
              <a:spcBef>
                <a:spcPts val="0"/>
              </a:spcBef>
              <a:spcAft>
                <a:spcPts val="300"/>
              </a:spcAft>
              <a:buFont typeface="Arial" panose="020B0604020202020204" pitchFamily="34" charset="0"/>
              <a:buNone/>
              <a:defRPr sz="1400" b="1" kern="1200">
                <a:solidFill>
                  <a:schemeClr val="tx1"/>
                </a:solidFill>
                <a:latin typeface="+mn-lt"/>
                <a:ea typeface="+mn-ea"/>
                <a:cs typeface="+mn-cs"/>
              </a:defRPr>
            </a:lvl2pPr>
            <a:lvl3pPr marL="185738" indent="-185738" algn="l" defTabSz="1300277" rtl="0" eaLnBrk="1" latinLnBrk="0" hangingPunct="1">
              <a:lnSpc>
                <a:spcPct val="100000"/>
              </a:lnSpc>
              <a:spcBef>
                <a:spcPts val="0"/>
              </a:spcBef>
              <a:spcAft>
                <a:spcPts val="300"/>
              </a:spcAft>
              <a:buClr>
                <a:schemeClr val="accent2"/>
              </a:buClr>
              <a:buFont typeface="Century Gothic" panose="020B0502020202020204" pitchFamily="34" charset="0"/>
              <a:buChar char="►"/>
              <a:defRPr sz="1400" b="1" kern="1200">
                <a:solidFill>
                  <a:schemeClr val="accent2"/>
                </a:solidFill>
                <a:latin typeface="+mn-lt"/>
                <a:ea typeface="+mn-ea"/>
                <a:cs typeface="+mn-cs"/>
              </a:defRPr>
            </a:lvl3pPr>
            <a:lvl4pPr marL="0" indent="0" algn="l" defTabSz="1300277" rtl="0" eaLnBrk="1" latinLnBrk="0" hangingPunct="1">
              <a:lnSpc>
                <a:spcPct val="100000"/>
              </a:lnSpc>
              <a:spcBef>
                <a:spcPts val="0"/>
              </a:spcBef>
              <a:spcAft>
                <a:spcPts val="300"/>
              </a:spcAft>
              <a:buFont typeface="Arial" panose="020B0604020202020204" pitchFamily="34" charset="0"/>
              <a:buNone/>
              <a:defRPr sz="1400" kern="1200">
                <a:solidFill>
                  <a:schemeClr val="tx1"/>
                </a:solidFill>
                <a:latin typeface="+mn-lt"/>
                <a:ea typeface="+mn-ea"/>
                <a:cs typeface="+mn-cs"/>
              </a:defRPr>
            </a:lvl4pPr>
            <a:lvl5pPr marL="184150" indent="-184150" algn="l" defTabSz="1300277" rtl="0" eaLnBrk="1" latinLnBrk="0" hangingPunct="1">
              <a:lnSpc>
                <a:spcPct val="100000"/>
              </a:lnSpc>
              <a:spcBef>
                <a:spcPts val="0"/>
              </a:spcBef>
              <a:spcAft>
                <a:spcPts val="300"/>
              </a:spcAft>
              <a:buClr>
                <a:schemeClr val="accent3"/>
              </a:buClr>
              <a:buFont typeface="Arial" panose="020B0604020202020204" pitchFamily="34" charset="0"/>
              <a:buChar char="–"/>
              <a:defRPr sz="1400" b="1" kern="1200">
                <a:solidFill>
                  <a:schemeClr val="accent3"/>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fr-FR" cap="none"/>
              <a:t>Méthodologie et principaux résultats pour chacune des 25 compétences testées</a:t>
            </a:r>
          </a:p>
        </p:txBody>
      </p:sp>
      <p:sp>
        <p:nvSpPr>
          <p:cNvPr id="15" name="Espace réservé du texte 7">
            <a:extLst>
              <a:ext uri="{FF2B5EF4-FFF2-40B4-BE49-F238E27FC236}">
                <a16:creationId xmlns:a16="http://schemas.microsoft.com/office/drawing/2014/main" id="{718FB403-2DD6-4B56-9580-C772003CDC63}"/>
              </a:ext>
            </a:extLst>
          </p:cNvPr>
          <p:cNvSpPr txBox="1">
            <a:spLocks/>
          </p:cNvSpPr>
          <p:nvPr/>
        </p:nvSpPr>
        <p:spPr>
          <a:xfrm>
            <a:off x="0" y="178594"/>
            <a:ext cx="509588" cy="702469"/>
          </a:xfrm>
          <a:prstGeom prst="rect">
            <a:avLst/>
          </a:prstGeom>
        </p:spPr>
        <p:txBody>
          <a:bodyPr anchor="ctr"/>
          <a:lstStyle>
            <a:lvl1pPr marL="0" indent="0" algn="ctr" defTabSz="1300277" rtl="0" eaLnBrk="1" latinLnBrk="0" hangingPunct="1">
              <a:lnSpc>
                <a:spcPct val="100000"/>
              </a:lnSpc>
              <a:spcBef>
                <a:spcPts val="0"/>
              </a:spcBef>
              <a:spcAft>
                <a:spcPts val="300"/>
              </a:spcAft>
              <a:buFont typeface="Arial" panose="020B0604020202020204" pitchFamily="34" charset="0"/>
              <a:buNone/>
              <a:defRPr sz="1400" b="1" kern="1200" cap="all" baseline="0">
                <a:solidFill>
                  <a:srgbClr val="FFFFFF"/>
                </a:solidFill>
                <a:latin typeface="+mn-lt"/>
                <a:ea typeface="+mn-ea"/>
                <a:cs typeface="+mn-cs"/>
              </a:defRPr>
            </a:lvl1pPr>
            <a:lvl2pPr marL="160338" indent="0" algn="l" defTabSz="1300277" rtl="0" eaLnBrk="1" latinLnBrk="0" hangingPunct="1">
              <a:lnSpc>
                <a:spcPct val="100000"/>
              </a:lnSpc>
              <a:spcBef>
                <a:spcPts val="0"/>
              </a:spcBef>
              <a:spcAft>
                <a:spcPts val="300"/>
              </a:spcAft>
              <a:buFont typeface="Arial" panose="020B0604020202020204" pitchFamily="34" charset="0"/>
              <a:buNone/>
              <a:defRPr sz="1400" b="1" kern="1200">
                <a:solidFill>
                  <a:schemeClr val="tx1"/>
                </a:solidFill>
                <a:latin typeface="+mn-lt"/>
                <a:ea typeface="+mn-ea"/>
                <a:cs typeface="+mn-cs"/>
              </a:defRPr>
            </a:lvl2pPr>
            <a:lvl3pPr marL="185738" indent="-185738" algn="l" defTabSz="1300277" rtl="0" eaLnBrk="1" latinLnBrk="0" hangingPunct="1">
              <a:lnSpc>
                <a:spcPct val="100000"/>
              </a:lnSpc>
              <a:spcBef>
                <a:spcPts val="0"/>
              </a:spcBef>
              <a:spcAft>
                <a:spcPts val="300"/>
              </a:spcAft>
              <a:buClr>
                <a:schemeClr val="accent2"/>
              </a:buClr>
              <a:buFont typeface="Century Gothic" panose="020B0502020202020204" pitchFamily="34" charset="0"/>
              <a:buChar char="►"/>
              <a:defRPr sz="1400" b="1" kern="1200">
                <a:solidFill>
                  <a:schemeClr val="accent2"/>
                </a:solidFill>
                <a:latin typeface="+mn-lt"/>
                <a:ea typeface="+mn-ea"/>
                <a:cs typeface="+mn-cs"/>
              </a:defRPr>
            </a:lvl3pPr>
            <a:lvl4pPr marL="0" indent="0" algn="l" defTabSz="1300277" rtl="0" eaLnBrk="1" latinLnBrk="0" hangingPunct="1">
              <a:lnSpc>
                <a:spcPct val="100000"/>
              </a:lnSpc>
              <a:spcBef>
                <a:spcPts val="0"/>
              </a:spcBef>
              <a:spcAft>
                <a:spcPts val="300"/>
              </a:spcAft>
              <a:buFont typeface="Arial" panose="020B0604020202020204" pitchFamily="34" charset="0"/>
              <a:buNone/>
              <a:defRPr sz="1400" kern="1200">
                <a:solidFill>
                  <a:schemeClr val="tx1"/>
                </a:solidFill>
                <a:latin typeface="+mn-lt"/>
                <a:ea typeface="+mn-ea"/>
                <a:cs typeface="+mn-cs"/>
              </a:defRPr>
            </a:lvl4pPr>
            <a:lvl5pPr marL="184150" indent="-184150" algn="l" defTabSz="1300277" rtl="0" eaLnBrk="1" latinLnBrk="0" hangingPunct="1">
              <a:lnSpc>
                <a:spcPct val="100000"/>
              </a:lnSpc>
              <a:spcBef>
                <a:spcPts val="0"/>
              </a:spcBef>
              <a:spcAft>
                <a:spcPts val="300"/>
              </a:spcAft>
              <a:buClr>
                <a:schemeClr val="accent3"/>
              </a:buClr>
              <a:buFont typeface="Arial" panose="020B0604020202020204" pitchFamily="34" charset="0"/>
              <a:buChar char="–"/>
              <a:defRPr sz="1400" b="1" kern="1200">
                <a:solidFill>
                  <a:schemeClr val="accent3"/>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fr-FR"/>
              <a:t>03</a:t>
            </a:r>
          </a:p>
        </p:txBody>
      </p:sp>
    </p:spTree>
    <p:extLst>
      <p:ext uri="{BB962C8B-B14F-4D97-AF65-F5344CB8AC3E}">
        <p14:creationId xmlns:p14="http://schemas.microsoft.com/office/powerpoint/2010/main" val="418145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0D1428-B92A-4F3F-8C45-80061F8E2A18}"/>
              </a:ext>
            </a:extLst>
          </p:cNvPr>
          <p:cNvSpPr>
            <a:spLocks noGrp="1"/>
          </p:cNvSpPr>
          <p:nvPr>
            <p:ph type="title"/>
          </p:nvPr>
        </p:nvSpPr>
        <p:spPr/>
        <p:txBody>
          <a:bodyPr/>
          <a:lstStyle/>
          <a:p>
            <a:r>
              <a:rPr lang="fr-FR"/>
              <a:t>Cadre d’utilisation du document</a:t>
            </a:r>
          </a:p>
        </p:txBody>
      </p:sp>
      <p:sp>
        <p:nvSpPr>
          <p:cNvPr id="3" name="Espace réservé du texte 2">
            <a:extLst>
              <a:ext uri="{FF2B5EF4-FFF2-40B4-BE49-F238E27FC236}">
                <a16:creationId xmlns:a16="http://schemas.microsoft.com/office/drawing/2014/main" id="{662787AA-133C-4F15-8A70-1F05A536B441}"/>
              </a:ext>
            </a:extLst>
          </p:cNvPr>
          <p:cNvSpPr>
            <a:spLocks noGrp="1"/>
          </p:cNvSpPr>
          <p:nvPr>
            <p:ph type="body" sz="quarter" idx="12"/>
          </p:nvPr>
        </p:nvSpPr>
        <p:spPr/>
        <p:txBody>
          <a:bodyPr/>
          <a:lstStyle/>
          <a:p>
            <a:endParaRPr lang="fr-FR"/>
          </a:p>
        </p:txBody>
      </p:sp>
      <p:sp>
        <p:nvSpPr>
          <p:cNvPr id="4" name="Espace réservé du texte 3">
            <a:extLst>
              <a:ext uri="{FF2B5EF4-FFF2-40B4-BE49-F238E27FC236}">
                <a16:creationId xmlns:a16="http://schemas.microsoft.com/office/drawing/2014/main" id="{A64ADA1B-4A8C-4F89-849F-D62C473DCD96}"/>
              </a:ext>
            </a:extLst>
          </p:cNvPr>
          <p:cNvSpPr>
            <a:spLocks noGrp="1"/>
          </p:cNvSpPr>
          <p:nvPr>
            <p:ph type="body" sz="quarter" idx="13"/>
          </p:nvPr>
        </p:nvSpPr>
        <p:spPr/>
        <p:txBody>
          <a:bodyPr/>
          <a:lstStyle/>
          <a:p>
            <a:pPr lvl="5" algn="ctr"/>
            <a:endParaRPr lang="fr-FR" sz="1800"/>
          </a:p>
          <a:p>
            <a:pPr lvl="5" algn="ctr"/>
            <a:endParaRPr lang="fr-FR" sz="1800"/>
          </a:p>
          <a:p>
            <a:pPr lvl="5" algn="ctr"/>
            <a:endParaRPr lang="fr-FR" sz="1800"/>
          </a:p>
          <a:p>
            <a:pPr lvl="5" algn="ctr"/>
            <a:r>
              <a:rPr lang="fr-FR" sz="1800"/>
              <a:t>«  Cette synthèse a été validée par un groupe paritaire. </a:t>
            </a:r>
          </a:p>
          <a:p>
            <a:pPr lvl="5" algn="ctr"/>
            <a:endParaRPr lang="fr-FR" sz="1800"/>
          </a:p>
          <a:p>
            <a:pPr lvl="5" algn="ctr"/>
            <a:r>
              <a:rPr lang="fr-FR" sz="1800"/>
              <a:t>Il est de la responsabilité de chacun de l’utiliser</a:t>
            </a:r>
          </a:p>
          <a:p>
            <a:pPr lvl="5" algn="ctr"/>
            <a:r>
              <a:rPr lang="fr-FR" sz="1800"/>
              <a:t> en toutes circonstances </a:t>
            </a:r>
          </a:p>
          <a:p>
            <a:pPr lvl="5" algn="ctr"/>
            <a:r>
              <a:rPr lang="fr-FR" sz="1800"/>
              <a:t>dans son intégralité et sans aucune modification. »</a:t>
            </a:r>
          </a:p>
          <a:p>
            <a:endParaRPr lang="fr-FR"/>
          </a:p>
        </p:txBody>
      </p:sp>
    </p:spTree>
    <p:extLst>
      <p:ext uri="{BB962C8B-B14F-4D97-AF65-F5344CB8AC3E}">
        <p14:creationId xmlns:p14="http://schemas.microsoft.com/office/powerpoint/2010/main" val="180436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8A67F-FBBD-45EB-A33A-B875CCCBC693}"/>
              </a:ext>
            </a:extLst>
          </p:cNvPr>
          <p:cNvSpPr>
            <a:spLocks noGrp="1"/>
          </p:cNvSpPr>
          <p:nvPr>
            <p:ph type="title"/>
          </p:nvPr>
        </p:nvSpPr>
        <p:spPr/>
        <p:txBody>
          <a:bodyPr/>
          <a:lstStyle/>
          <a:p>
            <a:r>
              <a:rPr lang="fr-FR" sz="2000"/>
              <a:t>Un fort investissement RH envisagé en interne sur les compétences numériques. Cybersécurité, big data et IA s’appuieront aussi sur l’externe</a:t>
            </a:r>
          </a:p>
        </p:txBody>
      </p:sp>
      <p:sp>
        <p:nvSpPr>
          <p:cNvPr id="3" name="Espace réservé du texte 2">
            <a:extLst>
              <a:ext uri="{FF2B5EF4-FFF2-40B4-BE49-F238E27FC236}">
                <a16:creationId xmlns:a16="http://schemas.microsoft.com/office/drawing/2014/main" id="{DC060994-8375-445A-AAF7-1EF19A100B32}"/>
              </a:ext>
            </a:extLst>
          </p:cNvPr>
          <p:cNvSpPr>
            <a:spLocks noGrp="1"/>
          </p:cNvSpPr>
          <p:nvPr>
            <p:ph type="body" sz="quarter" idx="12"/>
          </p:nvPr>
        </p:nvSpPr>
        <p:spPr/>
        <p:txBody>
          <a:bodyPr/>
          <a:lstStyle/>
          <a:p>
            <a:r>
              <a:rPr lang="fr-FR"/>
              <a:t>03</a:t>
            </a:r>
          </a:p>
        </p:txBody>
      </p:sp>
      <p:graphicFrame>
        <p:nvGraphicFramePr>
          <p:cNvPr id="22" name="Graphique 21">
            <a:extLst>
              <a:ext uri="{FF2B5EF4-FFF2-40B4-BE49-F238E27FC236}">
                <a16:creationId xmlns:a16="http://schemas.microsoft.com/office/drawing/2014/main" id="{D85942CC-1DEB-4884-AC37-E1FC48B7F885}"/>
              </a:ext>
            </a:extLst>
          </p:cNvPr>
          <p:cNvGraphicFramePr/>
          <p:nvPr>
            <p:extLst>
              <p:ext uri="{D42A27DB-BD31-4B8C-83A1-F6EECF244321}">
                <p14:modId xmlns:p14="http://schemas.microsoft.com/office/powerpoint/2010/main" val="659033322"/>
              </p:ext>
            </p:extLst>
          </p:nvPr>
        </p:nvGraphicFramePr>
        <p:xfrm>
          <a:off x="3305174" y="2110838"/>
          <a:ext cx="1659257" cy="45185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aphique 28">
            <a:extLst>
              <a:ext uri="{FF2B5EF4-FFF2-40B4-BE49-F238E27FC236}">
                <a16:creationId xmlns:a16="http://schemas.microsoft.com/office/drawing/2014/main" id="{2795FA86-427F-4F84-B609-8BDE30666EF7}"/>
              </a:ext>
            </a:extLst>
          </p:cNvPr>
          <p:cNvGraphicFramePr/>
          <p:nvPr>
            <p:extLst>
              <p:ext uri="{D42A27DB-BD31-4B8C-83A1-F6EECF244321}">
                <p14:modId xmlns:p14="http://schemas.microsoft.com/office/powerpoint/2010/main" val="3438099202"/>
              </p:ext>
            </p:extLst>
          </p:nvPr>
        </p:nvGraphicFramePr>
        <p:xfrm>
          <a:off x="5387975" y="2110838"/>
          <a:ext cx="3400425" cy="451856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e 6">
            <a:extLst>
              <a:ext uri="{FF2B5EF4-FFF2-40B4-BE49-F238E27FC236}">
                <a16:creationId xmlns:a16="http://schemas.microsoft.com/office/drawing/2014/main" id="{3F591FFE-4299-4D77-A7D6-592E2282D1D5}"/>
              </a:ext>
            </a:extLst>
          </p:cNvPr>
          <p:cNvGrpSpPr/>
          <p:nvPr/>
        </p:nvGrpSpPr>
        <p:grpSpPr>
          <a:xfrm>
            <a:off x="76197" y="1453213"/>
            <a:ext cx="9182785" cy="4851894"/>
            <a:chOff x="76197" y="1453212"/>
            <a:chExt cx="9182785" cy="4944077"/>
          </a:xfrm>
        </p:grpSpPr>
        <p:sp>
          <p:nvSpPr>
            <p:cNvPr id="97" name="ZoneTexte 96">
              <a:extLst>
                <a:ext uri="{FF2B5EF4-FFF2-40B4-BE49-F238E27FC236}">
                  <a16:creationId xmlns:a16="http://schemas.microsoft.com/office/drawing/2014/main" id="{94953305-1503-40DB-A817-B02849373165}"/>
                </a:ext>
              </a:extLst>
            </p:cNvPr>
            <p:cNvSpPr txBox="1"/>
            <p:nvPr/>
          </p:nvSpPr>
          <p:spPr>
            <a:xfrm>
              <a:off x="76197" y="2253210"/>
              <a:ext cx="3202291" cy="531111"/>
            </a:xfrm>
            <a:prstGeom prst="rect">
              <a:avLst/>
            </a:prstGeom>
            <a:noFill/>
          </p:spPr>
          <p:txBody>
            <a:bodyPr wrap="square" lIns="0" tIns="0" rIns="0" bIns="0" rtlCol="0">
              <a:spAutoFit/>
            </a:bodyPr>
            <a:lstStyle/>
            <a:p>
              <a:pPr algn="r" fontAlgn="ctr"/>
              <a:r>
                <a:rPr lang="fr-FR" sz="1200"/>
                <a:t>Continuité numérique produit (suivi de l’information produit tout au long de son cycle de vie ; PLM ; ERP ; MES ; Blockchain…)</a:t>
              </a:r>
              <a:endParaRPr lang="fr-FR" sz="1200">
                <a:solidFill>
                  <a:srgbClr val="000000"/>
                </a:solidFill>
                <a:latin typeface="Calibri" panose="020F0502020204030204" pitchFamily="34" charset="0"/>
              </a:endParaRPr>
            </a:p>
          </p:txBody>
        </p:sp>
        <p:sp>
          <p:nvSpPr>
            <p:cNvPr id="98" name="ZoneTexte 97">
              <a:extLst>
                <a:ext uri="{FF2B5EF4-FFF2-40B4-BE49-F238E27FC236}">
                  <a16:creationId xmlns:a16="http://schemas.microsoft.com/office/drawing/2014/main" id="{19A27B09-516A-4247-A332-A9757239F0E9}"/>
                </a:ext>
              </a:extLst>
            </p:cNvPr>
            <p:cNvSpPr txBox="1"/>
            <p:nvPr/>
          </p:nvSpPr>
          <p:spPr>
            <a:xfrm>
              <a:off x="983709" y="2931652"/>
              <a:ext cx="2294781" cy="177037"/>
            </a:xfrm>
            <a:prstGeom prst="rect">
              <a:avLst/>
            </a:prstGeom>
            <a:noFill/>
          </p:spPr>
          <p:txBody>
            <a:bodyPr wrap="square" lIns="0" tIns="0" rIns="0" bIns="0" rtlCol="0">
              <a:spAutoFit/>
            </a:bodyPr>
            <a:lstStyle/>
            <a:p>
              <a:pPr algn="r" fontAlgn="ctr"/>
              <a:r>
                <a:rPr lang="fr-FR" sz="1200"/>
                <a:t>Cybersécurité </a:t>
              </a:r>
              <a:endParaRPr lang="fr-FR" sz="1200">
                <a:solidFill>
                  <a:srgbClr val="000000"/>
                </a:solidFill>
                <a:latin typeface="Calibri" panose="020F0502020204030204" pitchFamily="34" charset="0"/>
              </a:endParaRPr>
            </a:p>
          </p:txBody>
        </p:sp>
        <p:sp>
          <p:nvSpPr>
            <p:cNvPr id="99" name="ZoneTexte 98">
              <a:extLst>
                <a:ext uri="{FF2B5EF4-FFF2-40B4-BE49-F238E27FC236}">
                  <a16:creationId xmlns:a16="http://schemas.microsoft.com/office/drawing/2014/main" id="{9F8665AB-53D5-4A5C-8045-AD0DDFF560F5}"/>
                </a:ext>
              </a:extLst>
            </p:cNvPr>
            <p:cNvSpPr txBox="1"/>
            <p:nvPr/>
          </p:nvSpPr>
          <p:spPr>
            <a:xfrm>
              <a:off x="983709" y="3407501"/>
              <a:ext cx="2294781" cy="354074"/>
            </a:xfrm>
            <a:prstGeom prst="rect">
              <a:avLst/>
            </a:prstGeom>
            <a:noFill/>
          </p:spPr>
          <p:txBody>
            <a:bodyPr wrap="square" lIns="0" tIns="0" rIns="0" bIns="0" rtlCol="0">
              <a:spAutoFit/>
            </a:bodyPr>
            <a:lstStyle/>
            <a:p>
              <a:pPr algn="r" fontAlgn="ctr"/>
              <a:r>
                <a:rPr lang="fr-FR" sz="1200"/>
                <a:t>Big Data / Data science / Intelligence artificielle / Cloud</a:t>
              </a:r>
              <a:endParaRPr lang="fr-FR" sz="1200">
                <a:solidFill>
                  <a:srgbClr val="000000"/>
                </a:solidFill>
                <a:latin typeface="Calibri" panose="020F0502020204030204" pitchFamily="34" charset="0"/>
              </a:endParaRPr>
            </a:p>
          </p:txBody>
        </p:sp>
        <p:sp>
          <p:nvSpPr>
            <p:cNvPr id="100" name="ZoneTexte 99">
              <a:extLst>
                <a:ext uri="{FF2B5EF4-FFF2-40B4-BE49-F238E27FC236}">
                  <a16:creationId xmlns:a16="http://schemas.microsoft.com/office/drawing/2014/main" id="{4F977349-38A1-4E9D-BCEA-F4432175685A}"/>
                </a:ext>
              </a:extLst>
            </p:cNvPr>
            <p:cNvSpPr txBox="1"/>
            <p:nvPr/>
          </p:nvSpPr>
          <p:spPr>
            <a:xfrm>
              <a:off x="983709" y="4035220"/>
              <a:ext cx="2294781" cy="177037"/>
            </a:xfrm>
            <a:prstGeom prst="rect">
              <a:avLst/>
            </a:prstGeom>
            <a:noFill/>
          </p:spPr>
          <p:txBody>
            <a:bodyPr wrap="square" lIns="0" tIns="0" rIns="0" bIns="0" rtlCol="0">
              <a:spAutoFit/>
            </a:bodyPr>
            <a:lstStyle/>
            <a:p>
              <a:pPr algn="r" fontAlgn="ctr"/>
              <a:r>
                <a:rPr lang="fr-FR" sz="1200"/>
                <a:t>Maintenance prédictive</a:t>
              </a:r>
              <a:endParaRPr lang="fr-FR" sz="1200">
                <a:solidFill>
                  <a:srgbClr val="000000"/>
                </a:solidFill>
                <a:latin typeface="Calibri" panose="020F0502020204030204" pitchFamily="34" charset="0"/>
              </a:endParaRPr>
            </a:p>
          </p:txBody>
        </p:sp>
        <p:sp>
          <p:nvSpPr>
            <p:cNvPr id="101" name="ZoneTexte 100">
              <a:extLst>
                <a:ext uri="{FF2B5EF4-FFF2-40B4-BE49-F238E27FC236}">
                  <a16:creationId xmlns:a16="http://schemas.microsoft.com/office/drawing/2014/main" id="{8B86A480-7534-44A8-AF65-4768C98E4D28}"/>
                </a:ext>
              </a:extLst>
            </p:cNvPr>
            <p:cNvSpPr txBox="1"/>
            <p:nvPr/>
          </p:nvSpPr>
          <p:spPr>
            <a:xfrm>
              <a:off x="983707" y="6043215"/>
              <a:ext cx="2294781" cy="354074"/>
            </a:xfrm>
            <a:prstGeom prst="rect">
              <a:avLst/>
            </a:prstGeom>
            <a:noFill/>
          </p:spPr>
          <p:txBody>
            <a:bodyPr wrap="square" lIns="0" tIns="0" rIns="0" bIns="0" rtlCol="0">
              <a:spAutoFit/>
            </a:bodyPr>
            <a:lstStyle/>
            <a:p>
              <a:pPr algn="r" fontAlgn="ctr"/>
              <a:r>
                <a:rPr lang="fr-FR" sz="1200"/>
                <a:t>Réalité virtuelle ; Jumeaux numériques</a:t>
              </a:r>
              <a:endParaRPr lang="fr-FR" sz="1200">
                <a:solidFill>
                  <a:srgbClr val="000000"/>
                </a:solidFill>
                <a:latin typeface="Calibri" panose="020F0502020204030204" pitchFamily="34" charset="0"/>
              </a:endParaRPr>
            </a:p>
          </p:txBody>
        </p:sp>
        <p:sp>
          <p:nvSpPr>
            <p:cNvPr id="102" name="ZoneTexte 101">
              <a:extLst>
                <a:ext uri="{FF2B5EF4-FFF2-40B4-BE49-F238E27FC236}">
                  <a16:creationId xmlns:a16="http://schemas.microsoft.com/office/drawing/2014/main" id="{D16FC02E-DF33-499D-A8EB-FBC4635BABCC}"/>
                </a:ext>
              </a:extLst>
            </p:cNvPr>
            <p:cNvSpPr txBox="1"/>
            <p:nvPr/>
          </p:nvSpPr>
          <p:spPr>
            <a:xfrm>
              <a:off x="706146" y="5567366"/>
              <a:ext cx="2599029" cy="376349"/>
            </a:xfrm>
            <a:prstGeom prst="rect">
              <a:avLst/>
            </a:prstGeom>
            <a:noFill/>
          </p:spPr>
          <p:txBody>
            <a:bodyPr wrap="square" lIns="0" tIns="0" rIns="0" bIns="0" rtlCol="0">
              <a:spAutoFit/>
            </a:bodyPr>
            <a:lstStyle/>
            <a:p>
              <a:pPr algn="r" fontAlgn="ctr"/>
              <a:r>
                <a:rPr lang="fr-FR" sz="1200" dirty="0"/>
                <a:t>Autre(s) compétence(s) numérique(s) émergente(s) dont</a:t>
              </a:r>
              <a:r>
                <a:rPr lang="fr-FR" sz="1200" dirty="0">
                  <a:solidFill>
                    <a:schemeClr val="bg2">
                      <a:lumMod val="75000"/>
                    </a:schemeClr>
                  </a:solidFill>
                </a:rPr>
                <a:t> </a:t>
              </a:r>
              <a:r>
                <a:rPr lang="fr-FR" sz="1200" dirty="0"/>
                <a:t>FGPA</a:t>
              </a:r>
              <a:r>
                <a:rPr lang="fr-FR" sz="1200" dirty="0">
                  <a:solidFill>
                    <a:schemeClr val="bg2">
                      <a:lumMod val="75000"/>
                    </a:schemeClr>
                  </a:solidFill>
                </a:rPr>
                <a:t> </a:t>
              </a:r>
              <a:endParaRPr lang="fr-FR" sz="1200" dirty="0">
                <a:solidFill>
                  <a:schemeClr val="bg2">
                    <a:lumMod val="75000"/>
                  </a:schemeClr>
                </a:solidFill>
                <a:latin typeface="Calibri" panose="020F0502020204030204" pitchFamily="34" charset="0"/>
              </a:endParaRPr>
            </a:p>
          </p:txBody>
        </p:sp>
        <p:sp>
          <p:nvSpPr>
            <p:cNvPr id="103" name="ZoneTexte 102">
              <a:extLst>
                <a:ext uri="{FF2B5EF4-FFF2-40B4-BE49-F238E27FC236}">
                  <a16:creationId xmlns:a16="http://schemas.microsoft.com/office/drawing/2014/main" id="{B2442B28-D452-45F8-A702-B31C894FC82D}"/>
                </a:ext>
              </a:extLst>
            </p:cNvPr>
            <p:cNvSpPr txBox="1"/>
            <p:nvPr/>
          </p:nvSpPr>
          <p:spPr>
            <a:xfrm>
              <a:off x="983708" y="5029955"/>
              <a:ext cx="2294781" cy="354074"/>
            </a:xfrm>
            <a:prstGeom prst="rect">
              <a:avLst/>
            </a:prstGeom>
            <a:noFill/>
          </p:spPr>
          <p:txBody>
            <a:bodyPr wrap="square" lIns="0" tIns="0" rIns="0" bIns="0" rtlCol="0">
              <a:spAutoFit/>
            </a:bodyPr>
            <a:lstStyle/>
            <a:p>
              <a:pPr algn="r" fontAlgn="ctr"/>
              <a:r>
                <a:rPr lang="fr-FR" sz="1200"/>
                <a:t>Capteurs et objets connectés (IoT) ; Réalité augmentée </a:t>
              </a:r>
              <a:endParaRPr lang="fr-FR" sz="1200">
                <a:solidFill>
                  <a:srgbClr val="000000"/>
                </a:solidFill>
                <a:latin typeface="Calibri" panose="020F0502020204030204" pitchFamily="34" charset="0"/>
              </a:endParaRPr>
            </a:p>
          </p:txBody>
        </p:sp>
        <p:sp>
          <p:nvSpPr>
            <p:cNvPr id="104" name="ZoneTexte 103">
              <a:extLst>
                <a:ext uri="{FF2B5EF4-FFF2-40B4-BE49-F238E27FC236}">
                  <a16:creationId xmlns:a16="http://schemas.microsoft.com/office/drawing/2014/main" id="{84321746-6E88-46AE-8D78-358E1456FAC6}"/>
                </a:ext>
              </a:extLst>
            </p:cNvPr>
            <p:cNvSpPr txBox="1"/>
            <p:nvPr/>
          </p:nvSpPr>
          <p:spPr>
            <a:xfrm>
              <a:off x="983707" y="4401265"/>
              <a:ext cx="2294781" cy="531111"/>
            </a:xfrm>
            <a:prstGeom prst="rect">
              <a:avLst/>
            </a:prstGeom>
            <a:noFill/>
          </p:spPr>
          <p:txBody>
            <a:bodyPr wrap="square" lIns="0" tIns="0" rIns="0" bIns="0" rtlCol="0">
              <a:spAutoFit/>
            </a:bodyPr>
            <a:lstStyle/>
            <a:p>
              <a:pPr algn="r" fontAlgn="ctr"/>
              <a:r>
                <a:rPr lang="fr-FR" sz="1200"/>
                <a:t>Intégration systèmes (interopérabilité ; machines intelligentes</a:t>
              </a:r>
              <a:endParaRPr lang="fr-FR" sz="1200">
                <a:solidFill>
                  <a:srgbClr val="000000"/>
                </a:solidFill>
                <a:latin typeface="Calibri" panose="020F0502020204030204" pitchFamily="34" charset="0"/>
              </a:endParaRPr>
            </a:p>
          </p:txBody>
        </p:sp>
        <p:cxnSp>
          <p:nvCxnSpPr>
            <p:cNvPr id="36" name="Connecteur droit 35">
              <a:extLst>
                <a:ext uri="{FF2B5EF4-FFF2-40B4-BE49-F238E27FC236}">
                  <a16:creationId xmlns:a16="http://schemas.microsoft.com/office/drawing/2014/main" id="{87860737-F2E5-46E7-A519-F12446615CE9}"/>
                </a:ext>
              </a:extLst>
            </p:cNvPr>
            <p:cNvCxnSpPr/>
            <p:nvPr/>
          </p:nvCxnSpPr>
          <p:spPr>
            <a:xfrm>
              <a:off x="3448048" y="2764489"/>
              <a:ext cx="471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onnecteur droit 123">
              <a:extLst>
                <a:ext uri="{FF2B5EF4-FFF2-40B4-BE49-F238E27FC236}">
                  <a16:creationId xmlns:a16="http://schemas.microsoft.com/office/drawing/2014/main" id="{631AEDD6-971B-4817-8F63-F908ECAC0C27}"/>
                </a:ext>
              </a:extLst>
            </p:cNvPr>
            <p:cNvCxnSpPr/>
            <p:nvPr/>
          </p:nvCxnSpPr>
          <p:spPr>
            <a:xfrm>
              <a:off x="3419473" y="4353611"/>
              <a:ext cx="331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necteur droit 124">
              <a:extLst>
                <a:ext uri="{FF2B5EF4-FFF2-40B4-BE49-F238E27FC236}">
                  <a16:creationId xmlns:a16="http://schemas.microsoft.com/office/drawing/2014/main" id="{F4710A20-492E-4B58-ADB7-F9555E5D97F7}"/>
                </a:ext>
              </a:extLst>
            </p:cNvPr>
            <p:cNvCxnSpPr/>
            <p:nvPr/>
          </p:nvCxnSpPr>
          <p:spPr>
            <a:xfrm>
              <a:off x="3409948" y="3887664"/>
              <a:ext cx="37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959B6DF1-B9FB-479E-939D-68F60ABE6B70}"/>
                </a:ext>
              </a:extLst>
            </p:cNvPr>
            <p:cNvCxnSpPr/>
            <p:nvPr/>
          </p:nvCxnSpPr>
          <p:spPr>
            <a:xfrm>
              <a:off x="3419473" y="3275853"/>
              <a:ext cx="43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cteur droit 126">
              <a:extLst>
                <a:ext uri="{FF2B5EF4-FFF2-40B4-BE49-F238E27FC236}">
                  <a16:creationId xmlns:a16="http://schemas.microsoft.com/office/drawing/2014/main" id="{DF5B34AF-0CA0-4EF5-BD9A-22A591F46260}"/>
                </a:ext>
              </a:extLst>
            </p:cNvPr>
            <p:cNvCxnSpPr/>
            <p:nvPr/>
          </p:nvCxnSpPr>
          <p:spPr>
            <a:xfrm>
              <a:off x="3419473" y="4958900"/>
              <a:ext cx="306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BA146F93-C167-4510-9799-BB7EDCF31436}"/>
                </a:ext>
              </a:extLst>
            </p:cNvPr>
            <p:cNvCxnSpPr/>
            <p:nvPr/>
          </p:nvCxnSpPr>
          <p:spPr>
            <a:xfrm>
              <a:off x="3400423" y="5459077"/>
              <a:ext cx="31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necteur droit 128">
              <a:extLst>
                <a:ext uri="{FF2B5EF4-FFF2-40B4-BE49-F238E27FC236}">
                  <a16:creationId xmlns:a16="http://schemas.microsoft.com/office/drawing/2014/main" id="{D59B237B-072C-4254-931F-F737CA63E62D}"/>
                </a:ext>
              </a:extLst>
            </p:cNvPr>
            <p:cNvCxnSpPr/>
            <p:nvPr/>
          </p:nvCxnSpPr>
          <p:spPr>
            <a:xfrm>
              <a:off x="3343273" y="5990422"/>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ZoneTexte 129">
              <a:extLst>
                <a:ext uri="{FF2B5EF4-FFF2-40B4-BE49-F238E27FC236}">
                  <a16:creationId xmlns:a16="http://schemas.microsoft.com/office/drawing/2014/main" id="{94A1485B-1550-409C-B0C9-F4CF87E1C013}"/>
                </a:ext>
              </a:extLst>
            </p:cNvPr>
            <p:cNvSpPr txBox="1"/>
            <p:nvPr/>
          </p:nvSpPr>
          <p:spPr>
            <a:xfrm>
              <a:off x="6665014" y="4145617"/>
              <a:ext cx="2265060" cy="1235869"/>
            </a:xfrm>
            <a:prstGeom prst="hexagon">
              <a:avLst/>
            </a:prstGeom>
            <a:solidFill>
              <a:schemeClr val="bg1">
                <a:lumMod val="95000"/>
              </a:schemeClr>
            </a:solidFill>
          </p:spPr>
          <p:txBody>
            <a:bodyPr wrap="square" lIns="0" tIns="0" rIns="0" bIns="0" rtlCol="0">
              <a:spAutoFit/>
            </a:bodyPr>
            <a:lstStyle/>
            <a:p>
              <a:pPr algn="ctr" fontAlgn="ctr"/>
              <a:r>
                <a:rPr lang="fr-FR" sz="1200"/>
                <a:t>Les appuis externes se feraient principalement via une prestation externe (cabinet spécialiste, start up…)</a:t>
              </a:r>
              <a:endParaRPr lang="fr-FR" sz="1200">
                <a:solidFill>
                  <a:srgbClr val="000000"/>
                </a:solidFill>
                <a:latin typeface="Calibri" panose="020F0502020204030204" pitchFamily="34" charset="0"/>
              </a:endParaRPr>
            </a:p>
          </p:txBody>
        </p:sp>
        <p:sp>
          <p:nvSpPr>
            <p:cNvPr id="23" name="ZoneTexte 22">
              <a:extLst>
                <a:ext uri="{FF2B5EF4-FFF2-40B4-BE49-F238E27FC236}">
                  <a16:creationId xmlns:a16="http://schemas.microsoft.com/office/drawing/2014/main" id="{BA41CDB6-D6DA-4876-9F8E-C6515EC26318}"/>
                </a:ext>
              </a:extLst>
            </p:cNvPr>
            <p:cNvSpPr txBox="1"/>
            <p:nvPr/>
          </p:nvSpPr>
          <p:spPr>
            <a:xfrm>
              <a:off x="5483987" y="2026064"/>
              <a:ext cx="1574417" cy="369332"/>
            </a:xfrm>
            <a:prstGeom prst="rect">
              <a:avLst/>
            </a:prstGeom>
            <a:noFill/>
          </p:spPr>
          <p:txBody>
            <a:bodyPr wrap="square" lIns="0" tIns="0" rIns="0" bIns="0" rtlCol="0">
              <a:spAutoFit/>
            </a:bodyPr>
            <a:lstStyle/>
            <a:p>
              <a:pPr algn="ctr" fontAlgn="ctr"/>
              <a:r>
                <a:rPr lang="fr-FR" sz="1200">
                  <a:solidFill>
                    <a:srgbClr val="5CD9D5"/>
                  </a:solidFill>
                  <a:latin typeface="+mj-lt"/>
                </a:rPr>
                <a:t>En interne</a:t>
              </a:r>
            </a:p>
            <a:p>
              <a:pPr algn="ctr" fontAlgn="ctr"/>
              <a:r>
                <a:rPr lang="fr-FR" sz="1200">
                  <a:solidFill>
                    <a:srgbClr val="5CD9D5"/>
                  </a:solidFill>
                  <a:latin typeface="+mj-lt"/>
                </a:rPr>
                <a:t>(formation)</a:t>
              </a:r>
            </a:p>
          </p:txBody>
        </p:sp>
        <p:sp>
          <p:nvSpPr>
            <p:cNvPr id="24" name="ZoneTexte 23">
              <a:extLst>
                <a:ext uri="{FF2B5EF4-FFF2-40B4-BE49-F238E27FC236}">
                  <a16:creationId xmlns:a16="http://schemas.microsoft.com/office/drawing/2014/main" id="{15C0E9A0-9C56-435F-B31F-06543EB0A0A6}"/>
                </a:ext>
              </a:extLst>
            </p:cNvPr>
            <p:cNvSpPr txBox="1"/>
            <p:nvPr/>
          </p:nvSpPr>
          <p:spPr>
            <a:xfrm>
              <a:off x="6896483" y="1999454"/>
              <a:ext cx="2237992" cy="369332"/>
            </a:xfrm>
            <a:prstGeom prst="rect">
              <a:avLst/>
            </a:prstGeom>
            <a:noFill/>
          </p:spPr>
          <p:txBody>
            <a:bodyPr wrap="square" lIns="0" tIns="0" rIns="0" bIns="0" rtlCol="0">
              <a:spAutoFit/>
            </a:bodyPr>
            <a:lstStyle/>
            <a:p>
              <a:pPr algn="ctr" fontAlgn="ctr"/>
              <a:r>
                <a:rPr lang="fr-FR" sz="1200">
                  <a:solidFill>
                    <a:srgbClr val="2BF5D8"/>
                  </a:solidFill>
                  <a:latin typeface="+mj-lt"/>
                </a:rPr>
                <a:t>En externe</a:t>
              </a:r>
            </a:p>
            <a:p>
              <a:pPr algn="ctr" fontAlgn="ctr"/>
              <a:r>
                <a:rPr lang="fr-FR" sz="1200">
                  <a:solidFill>
                    <a:srgbClr val="2BF5D8"/>
                  </a:solidFill>
                  <a:latin typeface="+mj-lt"/>
                </a:rPr>
                <a:t>(recrutement ou prestataire)</a:t>
              </a:r>
            </a:p>
          </p:txBody>
        </p:sp>
        <p:grpSp>
          <p:nvGrpSpPr>
            <p:cNvPr id="26" name="Groupe 25">
              <a:extLst>
                <a:ext uri="{FF2B5EF4-FFF2-40B4-BE49-F238E27FC236}">
                  <a16:creationId xmlns:a16="http://schemas.microsoft.com/office/drawing/2014/main" id="{3D1BBA8D-1D0D-4219-9595-46A963009419}"/>
                </a:ext>
              </a:extLst>
            </p:cNvPr>
            <p:cNvGrpSpPr/>
            <p:nvPr/>
          </p:nvGrpSpPr>
          <p:grpSpPr>
            <a:xfrm>
              <a:off x="4956009" y="1854891"/>
              <a:ext cx="421791" cy="4518562"/>
              <a:chOff x="4417708" y="1795927"/>
              <a:chExt cx="360000" cy="5096109"/>
            </a:xfrm>
          </p:grpSpPr>
          <p:cxnSp>
            <p:nvCxnSpPr>
              <p:cNvPr id="27" name="Connecteur droit 26">
                <a:extLst>
                  <a:ext uri="{FF2B5EF4-FFF2-40B4-BE49-F238E27FC236}">
                    <a16:creationId xmlns:a16="http://schemas.microsoft.com/office/drawing/2014/main" id="{26ED2B80-027B-45F8-8E3A-BFC820B6B047}"/>
                  </a:ext>
                </a:extLst>
              </p:cNvPr>
              <p:cNvCxnSpPr>
                <a:cxnSpLocks/>
              </p:cNvCxnSpPr>
              <p:nvPr/>
            </p:nvCxnSpPr>
            <p:spPr>
              <a:xfrm rot="5400000" flipH="1">
                <a:off x="4597708" y="1615927"/>
                <a:ext cx="0" cy="36000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BF6E5D68-B3EC-4AEF-9049-257C18114BDE}"/>
                  </a:ext>
                </a:extLst>
              </p:cNvPr>
              <p:cNvCxnSpPr>
                <a:cxnSpLocks/>
              </p:cNvCxnSpPr>
              <p:nvPr/>
            </p:nvCxnSpPr>
            <p:spPr>
              <a:xfrm flipH="1">
                <a:off x="4429125" y="1796272"/>
                <a:ext cx="0" cy="5095764"/>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9" name="Graphique 8" descr="Flèche : pivoter à droite avec un remplissage uni">
              <a:extLst>
                <a:ext uri="{FF2B5EF4-FFF2-40B4-BE49-F238E27FC236}">
                  <a16:creationId xmlns:a16="http://schemas.microsoft.com/office/drawing/2014/main" id="{B552C54F-060D-4C3B-B53A-C514B67D3F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84412" y="3302137"/>
              <a:ext cx="733083" cy="733083"/>
            </a:xfrm>
            <a:prstGeom prst="rect">
              <a:avLst/>
            </a:prstGeom>
          </p:spPr>
        </p:pic>
        <p:sp>
          <p:nvSpPr>
            <p:cNvPr id="40" name="Ellipse 39">
              <a:extLst>
                <a:ext uri="{FF2B5EF4-FFF2-40B4-BE49-F238E27FC236}">
                  <a16:creationId xmlns:a16="http://schemas.microsoft.com/office/drawing/2014/main" id="{DDFD2CCD-23C4-405E-BF1A-0BA64BAB6953}"/>
                </a:ext>
              </a:extLst>
            </p:cNvPr>
            <p:cNvSpPr/>
            <p:nvPr/>
          </p:nvSpPr>
          <p:spPr>
            <a:xfrm>
              <a:off x="503712" y="1453212"/>
              <a:ext cx="673574" cy="673574"/>
            </a:xfrm>
            <a:prstGeom prst="ellipse">
              <a:avLst/>
            </a:prstGeom>
            <a:solidFill>
              <a:srgbClr val="218F8B"/>
            </a:solidFill>
            <a:ln w="6350">
              <a:solidFill>
                <a:srgbClr val="218F8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pic>
          <p:nvPicPr>
            <p:cNvPr id="41" name="Graphique 40" descr="Informatique hébergé avec un remplissage uni">
              <a:extLst>
                <a:ext uri="{FF2B5EF4-FFF2-40B4-BE49-F238E27FC236}">
                  <a16:creationId xmlns:a16="http://schemas.microsoft.com/office/drawing/2014/main" id="{7BD09055-F6F8-4854-A037-81DCCA27CC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2506" y="1532380"/>
              <a:ext cx="537181" cy="537181"/>
            </a:xfrm>
            <a:prstGeom prst="rect">
              <a:avLst/>
            </a:prstGeom>
          </p:spPr>
        </p:pic>
        <p:cxnSp>
          <p:nvCxnSpPr>
            <p:cNvPr id="34" name="Connecteur droit 33">
              <a:extLst>
                <a:ext uri="{FF2B5EF4-FFF2-40B4-BE49-F238E27FC236}">
                  <a16:creationId xmlns:a16="http://schemas.microsoft.com/office/drawing/2014/main" id="{BDE6A60D-F714-4270-A12B-E69708862EBE}"/>
                </a:ext>
              </a:extLst>
            </p:cNvPr>
            <p:cNvCxnSpPr>
              <a:cxnSpLocks/>
            </p:cNvCxnSpPr>
            <p:nvPr/>
          </p:nvCxnSpPr>
          <p:spPr>
            <a:xfrm>
              <a:off x="985172" y="2893152"/>
              <a:ext cx="0" cy="898693"/>
            </a:xfrm>
            <a:prstGeom prst="line">
              <a:avLst/>
            </a:prstGeom>
            <a:ln w="28575">
              <a:solidFill>
                <a:srgbClr val="657C91"/>
              </a:solidFill>
            </a:ln>
          </p:spPr>
          <p:style>
            <a:lnRef idx="1">
              <a:schemeClr val="accent1"/>
            </a:lnRef>
            <a:fillRef idx="0">
              <a:schemeClr val="accent1"/>
            </a:fillRef>
            <a:effectRef idx="0">
              <a:schemeClr val="accent1"/>
            </a:effectRef>
            <a:fontRef idx="minor">
              <a:schemeClr val="tx1"/>
            </a:fontRef>
          </p:style>
        </p:cxnSp>
        <p:sp>
          <p:nvSpPr>
            <p:cNvPr id="35" name="Larme 34">
              <a:extLst>
                <a:ext uri="{FF2B5EF4-FFF2-40B4-BE49-F238E27FC236}">
                  <a16:creationId xmlns:a16="http://schemas.microsoft.com/office/drawing/2014/main" id="{C57A9936-CC1A-4A3F-9B27-2730F06CD7E3}"/>
                </a:ext>
              </a:extLst>
            </p:cNvPr>
            <p:cNvSpPr/>
            <p:nvPr/>
          </p:nvSpPr>
          <p:spPr>
            <a:xfrm>
              <a:off x="246070" y="2910840"/>
              <a:ext cx="586653" cy="584529"/>
            </a:xfrm>
            <a:prstGeom prst="teardrop">
              <a:avLst/>
            </a:prstGeom>
            <a:solidFill>
              <a:srgbClr val="196B68"/>
            </a:solidFill>
            <a:ln w="6350">
              <a:solidFill>
                <a:srgbClr val="196B68"/>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sp>
          <p:nvSpPr>
            <p:cNvPr id="4" name="ZoneTexte 3">
              <a:extLst>
                <a:ext uri="{FF2B5EF4-FFF2-40B4-BE49-F238E27FC236}">
                  <a16:creationId xmlns:a16="http://schemas.microsoft.com/office/drawing/2014/main" id="{7840EA95-5AAA-4E82-8EA8-520B4B9AE360}"/>
                </a:ext>
              </a:extLst>
            </p:cNvPr>
            <p:cNvSpPr txBox="1"/>
            <p:nvPr/>
          </p:nvSpPr>
          <p:spPr>
            <a:xfrm>
              <a:off x="336982" y="3037415"/>
              <a:ext cx="612618" cy="276999"/>
            </a:xfrm>
            <a:prstGeom prst="rect">
              <a:avLst/>
            </a:prstGeom>
            <a:noFill/>
          </p:spPr>
          <p:txBody>
            <a:bodyPr wrap="square" lIns="0" tIns="0" rIns="0" bIns="0" rtlCol="0">
              <a:spAutoFit/>
            </a:bodyPr>
            <a:lstStyle/>
            <a:p>
              <a:r>
                <a:rPr lang="fr-FR">
                  <a:solidFill>
                    <a:schemeClr val="bg1"/>
                  </a:solidFill>
                </a:rPr>
                <a:t>44%</a:t>
              </a:r>
            </a:p>
          </p:txBody>
        </p:sp>
        <p:sp>
          <p:nvSpPr>
            <p:cNvPr id="44" name="ZoneTexte 43">
              <a:extLst>
                <a:ext uri="{FF2B5EF4-FFF2-40B4-BE49-F238E27FC236}">
                  <a16:creationId xmlns:a16="http://schemas.microsoft.com/office/drawing/2014/main" id="{36D8CF69-C0EC-4283-8A18-30FA6AEA2428}"/>
                </a:ext>
              </a:extLst>
            </p:cNvPr>
            <p:cNvSpPr txBox="1"/>
            <p:nvPr/>
          </p:nvSpPr>
          <p:spPr>
            <a:xfrm>
              <a:off x="205084" y="3514639"/>
              <a:ext cx="668624" cy="323165"/>
            </a:xfrm>
            <a:prstGeom prst="rect">
              <a:avLst/>
            </a:prstGeom>
            <a:noFill/>
          </p:spPr>
          <p:txBody>
            <a:bodyPr wrap="square" lIns="0" tIns="0" rIns="0" bIns="0" rtlCol="0">
              <a:spAutoFit/>
            </a:bodyPr>
            <a:lstStyle/>
            <a:p>
              <a:pPr algn="ctr"/>
              <a:r>
                <a:rPr lang="fr-FR" sz="1050">
                  <a:solidFill>
                    <a:schemeClr val="tx1">
                      <a:lumMod val="60000"/>
                      <a:lumOff val="40000"/>
                    </a:schemeClr>
                  </a:solidFill>
                </a:rPr>
                <a:t>Au moins </a:t>
              </a:r>
              <a:br>
                <a:rPr lang="fr-FR" sz="1050">
                  <a:solidFill>
                    <a:schemeClr val="tx1">
                      <a:lumMod val="60000"/>
                      <a:lumOff val="40000"/>
                    </a:schemeClr>
                  </a:solidFill>
                </a:rPr>
              </a:br>
              <a:r>
                <a:rPr lang="fr-FR" sz="1050">
                  <a:solidFill>
                    <a:schemeClr val="tx1">
                      <a:lumMod val="60000"/>
                      <a:lumOff val="40000"/>
                    </a:schemeClr>
                  </a:solidFill>
                </a:rPr>
                <a:t>1 des 2</a:t>
              </a:r>
            </a:p>
          </p:txBody>
        </p:sp>
        <p:sp>
          <p:nvSpPr>
            <p:cNvPr id="37" name="ZoneTexte 36">
              <a:extLst>
                <a:ext uri="{FF2B5EF4-FFF2-40B4-BE49-F238E27FC236}">
                  <a16:creationId xmlns:a16="http://schemas.microsoft.com/office/drawing/2014/main" id="{4546BF23-760F-451F-B9D0-8AED13812B6B}"/>
                </a:ext>
              </a:extLst>
            </p:cNvPr>
            <p:cNvSpPr txBox="1"/>
            <p:nvPr/>
          </p:nvSpPr>
          <p:spPr>
            <a:xfrm>
              <a:off x="7177798" y="5475033"/>
              <a:ext cx="2081184" cy="461665"/>
            </a:xfrm>
            <a:prstGeom prst="rect">
              <a:avLst/>
            </a:prstGeom>
            <a:noFill/>
          </p:spPr>
          <p:txBody>
            <a:bodyPr wrap="square" lIns="0" tIns="0" rIns="0" bIns="0" rtlCol="0">
              <a:spAutoFit/>
            </a:bodyPr>
            <a:lstStyle/>
            <a:p>
              <a:pPr fontAlgn="ctr"/>
              <a:r>
                <a:rPr lang="fr-FR" sz="1000" i="1">
                  <a:solidFill>
                    <a:schemeClr val="bg2">
                      <a:lumMod val="50000"/>
                    </a:schemeClr>
                  </a:solidFill>
                  <a:latin typeface="+mj-lt"/>
                </a:rPr>
                <a:t>Autres besoins exprimés :</a:t>
              </a:r>
              <a:br>
                <a:rPr lang="fr-FR" sz="1000" i="1">
                  <a:solidFill>
                    <a:schemeClr val="bg2">
                      <a:lumMod val="50000"/>
                    </a:schemeClr>
                  </a:solidFill>
                  <a:latin typeface="+mj-lt"/>
                </a:rPr>
              </a:br>
              <a:r>
                <a:rPr lang="fr-FR" sz="1000" i="1">
                  <a:solidFill>
                    <a:schemeClr val="bg2">
                      <a:lumMod val="50000"/>
                    </a:schemeClr>
                  </a:solidFill>
                  <a:latin typeface="+mj-lt"/>
                </a:rPr>
                <a:t>DVI (</a:t>
              </a:r>
              <a:r>
                <a:rPr lang="fr-FR" sz="1000" b="0" i="1">
                  <a:solidFill>
                    <a:schemeClr val="bg2">
                      <a:lumMod val="50000"/>
                    </a:schemeClr>
                  </a:solidFill>
                  <a:effectLst/>
                  <a:latin typeface="+mj-lt"/>
                </a:rPr>
                <a:t>Dossier de validation industriel), gestion des OF</a:t>
              </a:r>
              <a:endParaRPr lang="fr-FR" sz="1000" i="1">
                <a:solidFill>
                  <a:schemeClr val="bg2">
                    <a:lumMod val="50000"/>
                  </a:schemeClr>
                </a:solidFill>
                <a:latin typeface="+mj-lt"/>
              </a:endParaRPr>
            </a:p>
          </p:txBody>
        </p:sp>
        <p:sp>
          <p:nvSpPr>
            <p:cNvPr id="43" name="ZoneTexte 42">
              <a:extLst>
                <a:ext uri="{FF2B5EF4-FFF2-40B4-BE49-F238E27FC236}">
                  <a16:creationId xmlns:a16="http://schemas.microsoft.com/office/drawing/2014/main" id="{97227945-074E-4FF0-8713-E93D91421EF8}"/>
                </a:ext>
              </a:extLst>
            </p:cNvPr>
            <p:cNvSpPr txBox="1"/>
            <p:nvPr/>
          </p:nvSpPr>
          <p:spPr>
            <a:xfrm>
              <a:off x="1350541" y="1555299"/>
              <a:ext cx="3070214" cy="646331"/>
            </a:xfrm>
            <a:prstGeom prst="rect">
              <a:avLst/>
            </a:prstGeom>
            <a:noFill/>
          </p:spPr>
          <p:txBody>
            <a:bodyPr wrap="square" lIns="0" tIns="0" rIns="0" bIns="0" rtlCol="0">
              <a:spAutoFit/>
            </a:bodyPr>
            <a:lstStyle>
              <a:defPPr>
                <a:defRPr lang="fr-FR"/>
              </a:defPPr>
              <a:lvl1pPr algn="ctr">
                <a:defRPr sz="1600" b="1"/>
              </a:lvl1pPr>
            </a:lstStyle>
            <a:p>
              <a:pPr algn="l"/>
              <a:r>
                <a:rPr lang="fr-FR" sz="1400">
                  <a:solidFill>
                    <a:srgbClr val="218F8B"/>
                  </a:solidFill>
                </a:rPr>
                <a:t>% d’établissements ayant déclaré avoir au moins un besoin en compétences </a:t>
              </a:r>
              <a:r>
                <a:rPr lang="fr-FR" sz="1400" u="sng">
                  <a:solidFill>
                    <a:srgbClr val="218F8B"/>
                  </a:solidFill>
                </a:rPr>
                <a:t>numériques</a:t>
              </a:r>
            </a:p>
          </p:txBody>
        </p:sp>
        <p:sp>
          <p:nvSpPr>
            <p:cNvPr id="45" name="Rectangle 44">
              <a:extLst>
                <a:ext uri="{FF2B5EF4-FFF2-40B4-BE49-F238E27FC236}">
                  <a16:creationId xmlns:a16="http://schemas.microsoft.com/office/drawing/2014/main" id="{89F579DC-6FF6-475C-BF37-001A058B7441}"/>
                </a:ext>
              </a:extLst>
            </p:cNvPr>
            <p:cNvSpPr/>
            <p:nvPr/>
          </p:nvSpPr>
          <p:spPr>
            <a:xfrm>
              <a:off x="5377798" y="1537065"/>
              <a:ext cx="3600000" cy="432000"/>
            </a:xfrm>
            <a:prstGeom prst="rect">
              <a:avLst/>
            </a:prstGeom>
            <a:solidFill>
              <a:srgbClr val="218F8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a:solidFill>
                    <a:schemeClr val="bg1"/>
                  </a:solidFill>
                </a:rPr>
                <a:t>Mode de couverture des besoins futurs</a:t>
              </a:r>
            </a:p>
          </p:txBody>
        </p:sp>
      </p:grpSp>
    </p:spTree>
    <p:extLst>
      <p:ext uri="{BB962C8B-B14F-4D97-AF65-F5344CB8AC3E}">
        <p14:creationId xmlns:p14="http://schemas.microsoft.com/office/powerpoint/2010/main" val="1677947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8A67F-FBBD-45EB-A33A-B875CCCBC693}"/>
              </a:ext>
            </a:extLst>
          </p:cNvPr>
          <p:cNvSpPr>
            <a:spLocks noGrp="1"/>
          </p:cNvSpPr>
          <p:nvPr>
            <p:ph type="title"/>
          </p:nvPr>
        </p:nvSpPr>
        <p:spPr/>
        <p:txBody>
          <a:bodyPr/>
          <a:lstStyle/>
          <a:p>
            <a:r>
              <a:rPr lang="fr-FR" sz="2000" dirty="0"/>
              <a:t>Nouveaux matériaux &amp; traitements de surface, assemblages, formages, usinages innovants et fabrication additive arrivent en tête des besoins &amp; pourraient conduire à recruter</a:t>
            </a:r>
          </a:p>
        </p:txBody>
      </p:sp>
      <p:sp>
        <p:nvSpPr>
          <p:cNvPr id="3" name="Espace réservé du texte 2">
            <a:extLst>
              <a:ext uri="{FF2B5EF4-FFF2-40B4-BE49-F238E27FC236}">
                <a16:creationId xmlns:a16="http://schemas.microsoft.com/office/drawing/2014/main" id="{296E5243-2C50-46A9-9EF5-DD3C1BFDFF42}"/>
              </a:ext>
            </a:extLst>
          </p:cNvPr>
          <p:cNvSpPr>
            <a:spLocks noGrp="1"/>
          </p:cNvSpPr>
          <p:nvPr>
            <p:ph type="body" sz="quarter" idx="12"/>
          </p:nvPr>
        </p:nvSpPr>
        <p:spPr/>
        <p:txBody>
          <a:bodyPr/>
          <a:lstStyle/>
          <a:p>
            <a:r>
              <a:rPr lang="fr-FR"/>
              <a:t>03</a:t>
            </a:r>
          </a:p>
        </p:txBody>
      </p:sp>
      <p:sp>
        <p:nvSpPr>
          <p:cNvPr id="25" name="ZoneTexte 24">
            <a:extLst>
              <a:ext uri="{FF2B5EF4-FFF2-40B4-BE49-F238E27FC236}">
                <a16:creationId xmlns:a16="http://schemas.microsoft.com/office/drawing/2014/main" id="{4C659B28-9FBA-4903-8246-34303066D131}"/>
              </a:ext>
            </a:extLst>
          </p:cNvPr>
          <p:cNvSpPr txBox="1"/>
          <p:nvPr/>
        </p:nvSpPr>
        <p:spPr>
          <a:xfrm>
            <a:off x="397610" y="4481657"/>
            <a:ext cx="3240000" cy="168627"/>
          </a:xfrm>
          <a:prstGeom prst="rect">
            <a:avLst/>
          </a:prstGeom>
          <a:noFill/>
        </p:spPr>
        <p:txBody>
          <a:bodyPr wrap="square" lIns="0" tIns="0" rIns="0" bIns="0" rtlCol="0">
            <a:spAutoFit/>
          </a:bodyPr>
          <a:lstStyle/>
          <a:p>
            <a:pPr algn="r" fontAlgn="ctr"/>
            <a:r>
              <a:rPr lang="fr-FR" sz="1100" u="none" strike="noStrike">
                <a:effectLst/>
              </a:rPr>
              <a:t>Eco conception des produits</a:t>
            </a:r>
            <a:endParaRPr lang="fr-FR" sz="1100" b="0" i="0" u="none" strike="noStrike">
              <a:solidFill>
                <a:srgbClr val="000000"/>
              </a:solidFill>
              <a:effectLst/>
              <a:latin typeface="Calibri" panose="020F0502020204030204" pitchFamily="34" charset="0"/>
            </a:endParaRPr>
          </a:p>
        </p:txBody>
      </p:sp>
      <p:sp>
        <p:nvSpPr>
          <p:cNvPr id="26" name="ZoneTexte 25">
            <a:extLst>
              <a:ext uri="{FF2B5EF4-FFF2-40B4-BE49-F238E27FC236}">
                <a16:creationId xmlns:a16="http://schemas.microsoft.com/office/drawing/2014/main" id="{E8269201-0D6E-4F09-B193-7D4EB9EE5BBD}"/>
              </a:ext>
            </a:extLst>
          </p:cNvPr>
          <p:cNvSpPr txBox="1"/>
          <p:nvPr/>
        </p:nvSpPr>
        <p:spPr>
          <a:xfrm>
            <a:off x="397610" y="5141712"/>
            <a:ext cx="3240000" cy="337255"/>
          </a:xfrm>
          <a:prstGeom prst="rect">
            <a:avLst/>
          </a:prstGeom>
          <a:noFill/>
        </p:spPr>
        <p:txBody>
          <a:bodyPr wrap="square" lIns="0" tIns="0" rIns="0" bIns="0" rtlCol="0">
            <a:spAutoFit/>
          </a:bodyPr>
          <a:lstStyle/>
          <a:p>
            <a:pPr algn="r" fontAlgn="ctr"/>
            <a:r>
              <a:rPr lang="fr-FR" sz="1100" u="none" strike="noStrike">
                <a:effectLst/>
              </a:rPr>
              <a:t> Procédés d’analyse et de contrôle non-destructif </a:t>
            </a:r>
            <a:endParaRPr lang="fr-FR" sz="1100" b="0" i="0" u="none" strike="noStrike">
              <a:solidFill>
                <a:srgbClr val="000000"/>
              </a:solidFill>
              <a:effectLst/>
              <a:latin typeface="Calibri" panose="020F0502020204030204" pitchFamily="34" charset="0"/>
            </a:endParaRPr>
          </a:p>
        </p:txBody>
      </p:sp>
      <p:sp>
        <p:nvSpPr>
          <p:cNvPr id="27" name="ZoneTexte 26">
            <a:extLst>
              <a:ext uri="{FF2B5EF4-FFF2-40B4-BE49-F238E27FC236}">
                <a16:creationId xmlns:a16="http://schemas.microsoft.com/office/drawing/2014/main" id="{49EC2AA0-61B7-448C-93FC-9884C3D1ECF1}"/>
              </a:ext>
            </a:extLst>
          </p:cNvPr>
          <p:cNvSpPr txBox="1"/>
          <p:nvPr/>
        </p:nvSpPr>
        <p:spPr>
          <a:xfrm>
            <a:off x="397610" y="5393901"/>
            <a:ext cx="3240000" cy="337255"/>
          </a:xfrm>
          <a:prstGeom prst="rect">
            <a:avLst/>
          </a:prstGeom>
          <a:noFill/>
        </p:spPr>
        <p:txBody>
          <a:bodyPr wrap="square" lIns="0" tIns="0" rIns="0" bIns="0" rtlCol="0">
            <a:spAutoFit/>
          </a:bodyPr>
          <a:lstStyle/>
          <a:p>
            <a:pPr algn="r" fontAlgn="ctr"/>
            <a:r>
              <a:rPr lang="fr-FR" sz="1100" u="none" strike="noStrike">
                <a:effectLst/>
              </a:rPr>
              <a:t> Autre(s) compétences techniques émergentes dont connaissances métallurgiques</a:t>
            </a:r>
            <a:endParaRPr lang="fr-FR" sz="1100" b="0" i="0" u="none" strike="noStrike">
              <a:solidFill>
                <a:srgbClr val="000000"/>
              </a:solidFill>
              <a:effectLst/>
              <a:latin typeface="Calibri" panose="020F0502020204030204" pitchFamily="34" charset="0"/>
            </a:endParaRPr>
          </a:p>
        </p:txBody>
      </p:sp>
      <p:sp>
        <p:nvSpPr>
          <p:cNvPr id="28" name="ZoneTexte 27">
            <a:extLst>
              <a:ext uri="{FF2B5EF4-FFF2-40B4-BE49-F238E27FC236}">
                <a16:creationId xmlns:a16="http://schemas.microsoft.com/office/drawing/2014/main" id="{3C6B1259-5DDF-467A-81B0-9511ACA3824B}"/>
              </a:ext>
            </a:extLst>
          </p:cNvPr>
          <p:cNvSpPr txBox="1"/>
          <p:nvPr/>
        </p:nvSpPr>
        <p:spPr>
          <a:xfrm>
            <a:off x="397610" y="5848578"/>
            <a:ext cx="3240000" cy="168627"/>
          </a:xfrm>
          <a:prstGeom prst="rect">
            <a:avLst/>
          </a:prstGeom>
          <a:noFill/>
        </p:spPr>
        <p:txBody>
          <a:bodyPr wrap="square" lIns="0" tIns="0" rIns="0" bIns="0" rtlCol="0">
            <a:spAutoFit/>
          </a:bodyPr>
          <a:lstStyle/>
          <a:p>
            <a:pPr algn="r" fontAlgn="ctr"/>
            <a:r>
              <a:rPr lang="fr-FR" sz="1100" u="none" strike="noStrike">
                <a:effectLst/>
              </a:rPr>
              <a:t> Réseaux et télécommunication</a:t>
            </a:r>
            <a:endParaRPr lang="fr-FR" sz="1100" b="0" i="0" u="none" strike="noStrike">
              <a:solidFill>
                <a:srgbClr val="000000"/>
              </a:solidFill>
              <a:effectLst/>
              <a:latin typeface="Calibri" panose="020F0502020204030204" pitchFamily="34" charset="0"/>
            </a:endParaRPr>
          </a:p>
        </p:txBody>
      </p:sp>
      <p:sp>
        <p:nvSpPr>
          <p:cNvPr id="30" name="ZoneTexte 29">
            <a:extLst>
              <a:ext uri="{FF2B5EF4-FFF2-40B4-BE49-F238E27FC236}">
                <a16:creationId xmlns:a16="http://schemas.microsoft.com/office/drawing/2014/main" id="{4857BE3C-714A-4247-8FFF-80FF1CF4E1DF}"/>
              </a:ext>
            </a:extLst>
          </p:cNvPr>
          <p:cNvSpPr txBox="1"/>
          <p:nvPr/>
        </p:nvSpPr>
        <p:spPr>
          <a:xfrm>
            <a:off x="309055" y="6041610"/>
            <a:ext cx="3294806" cy="261610"/>
          </a:xfrm>
          <a:prstGeom prst="rect">
            <a:avLst/>
          </a:prstGeom>
          <a:noFill/>
        </p:spPr>
        <p:txBody>
          <a:bodyPr wrap="square">
            <a:spAutoFit/>
          </a:bodyPr>
          <a:lstStyle/>
          <a:p>
            <a:pPr algn="r" fontAlgn="ctr"/>
            <a:r>
              <a:rPr lang="fr-FR" sz="1100" u="none" strike="noStrike">
                <a:effectLst/>
              </a:rPr>
              <a:t> Nouvelles propulsions </a:t>
            </a:r>
            <a:r>
              <a:rPr lang="fr-FR" sz="1000" u="none" strike="noStrike">
                <a:effectLst/>
              </a:rPr>
              <a:t>(hybride, hydrogène…)</a:t>
            </a:r>
            <a:endParaRPr lang="fr-FR" sz="1100" b="0" i="0" u="none" strike="noStrike">
              <a:solidFill>
                <a:srgbClr val="000000"/>
              </a:solidFill>
              <a:effectLst/>
              <a:latin typeface="Calibri" panose="020F0502020204030204" pitchFamily="34" charset="0"/>
            </a:endParaRPr>
          </a:p>
        </p:txBody>
      </p:sp>
      <p:cxnSp>
        <p:nvCxnSpPr>
          <p:cNvPr id="33" name="Connecteur droit 32">
            <a:extLst>
              <a:ext uri="{FF2B5EF4-FFF2-40B4-BE49-F238E27FC236}">
                <a16:creationId xmlns:a16="http://schemas.microsoft.com/office/drawing/2014/main" id="{5D919A86-0305-42BA-BDE0-F21E37172D20}"/>
              </a:ext>
            </a:extLst>
          </p:cNvPr>
          <p:cNvCxnSpPr>
            <a:cxnSpLocks/>
          </p:cNvCxnSpPr>
          <p:nvPr/>
        </p:nvCxnSpPr>
        <p:spPr>
          <a:xfrm>
            <a:off x="3681982" y="5360327"/>
            <a:ext cx="316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B4255D1A-01D7-4AF9-AC62-B870BD122C91}"/>
              </a:ext>
            </a:extLst>
          </p:cNvPr>
          <p:cNvCxnSpPr>
            <a:cxnSpLocks/>
          </p:cNvCxnSpPr>
          <p:nvPr/>
        </p:nvCxnSpPr>
        <p:spPr>
          <a:xfrm>
            <a:off x="3681982" y="5689002"/>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A6921557-3D90-4BC3-9938-B4D799CC1D43}"/>
              </a:ext>
            </a:extLst>
          </p:cNvPr>
          <p:cNvCxnSpPr>
            <a:cxnSpLocks/>
          </p:cNvCxnSpPr>
          <p:nvPr/>
        </p:nvCxnSpPr>
        <p:spPr>
          <a:xfrm>
            <a:off x="3681982" y="6001518"/>
            <a:ext cx="259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FDE785F-5371-4050-927D-6A5BB5969D6D}"/>
              </a:ext>
            </a:extLst>
          </p:cNvPr>
          <p:cNvCxnSpPr>
            <a:cxnSpLocks/>
          </p:cNvCxnSpPr>
          <p:nvPr/>
        </p:nvCxnSpPr>
        <p:spPr>
          <a:xfrm>
            <a:off x="3681982" y="4724601"/>
            <a:ext cx="34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B199EE88-42FD-45AF-B5A5-5E90CF225038}"/>
              </a:ext>
            </a:extLst>
          </p:cNvPr>
          <p:cNvCxnSpPr>
            <a:cxnSpLocks/>
          </p:cNvCxnSpPr>
          <p:nvPr/>
        </p:nvCxnSpPr>
        <p:spPr>
          <a:xfrm>
            <a:off x="3681982" y="5037719"/>
            <a:ext cx="34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ZoneTexte 96">
            <a:extLst>
              <a:ext uri="{FF2B5EF4-FFF2-40B4-BE49-F238E27FC236}">
                <a16:creationId xmlns:a16="http://schemas.microsoft.com/office/drawing/2014/main" id="{94953305-1503-40DB-A817-B02849373165}"/>
              </a:ext>
            </a:extLst>
          </p:cNvPr>
          <p:cNvSpPr txBox="1"/>
          <p:nvPr/>
        </p:nvSpPr>
        <p:spPr>
          <a:xfrm>
            <a:off x="397610" y="2186748"/>
            <a:ext cx="3240000" cy="168627"/>
          </a:xfrm>
          <a:prstGeom prst="rect">
            <a:avLst/>
          </a:prstGeom>
          <a:noFill/>
        </p:spPr>
        <p:txBody>
          <a:bodyPr wrap="square" lIns="0" tIns="0" rIns="0" bIns="0" rtlCol="0">
            <a:spAutoFit/>
          </a:bodyPr>
          <a:lstStyle>
            <a:defPPr>
              <a:defRPr lang="fr-FR"/>
            </a:defPPr>
            <a:lvl1pPr algn="r" fontAlgn="ctr">
              <a:defRPr sz="1200"/>
            </a:lvl1pPr>
          </a:lstStyle>
          <a:p>
            <a:r>
              <a:rPr lang="fr-FR" sz="1100"/>
              <a:t>Formage et usinage innovants </a:t>
            </a:r>
          </a:p>
        </p:txBody>
      </p:sp>
      <p:sp>
        <p:nvSpPr>
          <p:cNvPr id="98" name="ZoneTexte 97">
            <a:extLst>
              <a:ext uri="{FF2B5EF4-FFF2-40B4-BE49-F238E27FC236}">
                <a16:creationId xmlns:a16="http://schemas.microsoft.com/office/drawing/2014/main" id="{19A27B09-516A-4247-A332-A9757239F0E9}"/>
              </a:ext>
            </a:extLst>
          </p:cNvPr>
          <p:cNvSpPr txBox="1"/>
          <p:nvPr/>
        </p:nvSpPr>
        <p:spPr>
          <a:xfrm>
            <a:off x="397610" y="2568411"/>
            <a:ext cx="3240000" cy="168627"/>
          </a:xfrm>
          <a:prstGeom prst="rect">
            <a:avLst/>
          </a:prstGeom>
          <a:noFill/>
        </p:spPr>
        <p:txBody>
          <a:bodyPr wrap="square" lIns="0" tIns="0" rIns="0" bIns="0" rtlCol="0">
            <a:spAutoFit/>
          </a:bodyPr>
          <a:lstStyle>
            <a:defPPr>
              <a:defRPr lang="fr-FR"/>
            </a:defPPr>
            <a:lvl1pPr algn="r" fontAlgn="ctr">
              <a:defRPr sz="1200"/>
            </a:lvl1pPr>
          </a:lstStyle>
          <a:p>
            <a:r>
              <a:rPr lang="fr-FR" sz="1100"/>
              <a:t> Fabrication additive</a:t>
            </a:r>
          </a:p>
        </p:txBody>
      </p:sp>
      <p:sp>
        <p:nvSpPr>
          <p:cNvPr id="99" name="ZoneTexte 98">
            <a:extLst>
              <a:ext uri="{FF2B5EF4-FFF2-40B4-BE49-F238E27FC236}">
                <a16:creationId xmlns:a16="http://schemas.microsoft.com/office/drawing/2014/main" id="{9F8665AB-53D5-4A5C-8045-AD0DDFF560F5}"/>
              </a:ext>
            </a:extLst>
          </p:cNvPr>
          <p:cNvSpPr txBox="1"/>
          <p:nvPr/>
        </p:nvSpPr>
        <p:spPr>
          <a:xfrm>
            <a:off x="363512" y="2851091"/>
            <a:ext cx="3240000" cy="168627"/>
          </a:xfrm>
          <a:prstGeom prst="rect">
            <a:avLst/>
          </a:prstGeom>
          <a:noFill/>
        </p:spPr>
        <p:txBody>
          <a:bodyPr wrap="square" lIns="0" tIns="0" rIns="0" bIns="0" rtlCol="0">
            <a:spAutoFit/>
          </a:bodyPr>
          <a:lstStyle/>
          <a:p>
            <a:pPr algn="r" fontAlgn="ctr"/>
            <a:r>
              <a:rPr lang="fr-FR" sz="1100" u="none" strike="noStrike">
                <a:effectLst/>
              </a:rPr>
              <a:t> Nouveaux traitements de surface</a:t>
            </a:r>
            <a:endParaRPr lang="fr-FR" sz="1100" b="0" i="0" u="none" strike="noStrike">
              <a:solidFill>
                <a:srgbClr val="000000"/>
              </a:solidFill>
              <a:effectLst/>
              <a:latin typeface="Calibri" panose="020F0502020204030204" pitchFamily="34" charset="0"/>
            </a:endParaRPr>
          </a:p>
        </p:txBody>
      </p:sp>
      <p:sp>
        <p:nvSpPr>
          <p:cNvPr id="100" name="ZoneTexte 99">
            <a:extLst>
              <a:ext uri="{FF2B5EF4-FFF2-40B4-BE49-F238E27FC236}">
                <a16:creationId xmlns:a16="http://schemas.microsoft.com/office/drawing/2014/main" id="{4F977349-38A1-4E9D-BCEA-F4432175685A}"/>
              </a:ext>
            </a:extLst>
          </p:cNvPr>
          <p:cNvSpPr txBox="1"/>
          <p:nvPr/>
        </p:nvSpPr>
        <p:spPr>
          <a:xfrm>
            <a:off x="397610" y="3133771"/>
            <a:ext cx="3240000" cy="505882"/>
          </a:xfrm>
          <a:prstGeom prst="rect">
            <a:avLst/>
          </a:prstGeom>
          <a:noFill/>
        </p:spPr>
        <p:txBody>
          <a:bodyPr wrap="square" lIns="0" tIns="0" rIns="0" bIns="0" rtlCol="0">
            <a:spAutoFit/>
          </a:bodyPr>
          <a:lstStyle/>
          <a:p>
            <a:pPr algn="r" fontAlgn="ctr"/>
            <a:r>
              <a:rPr lang="fr-FR" sz="1100" u="none" strike="noStrike">
                <a:effectLst/>
              </a:rPr>
              <a:t>Nouveaux matériaux (composites, superalliages, etc.) &amp; assemblages innovants</a:t>
            </a:r>
            <a:endParaRPr lang="fr-FR" sz="1100" b="0" i="0" u="none" strike="noStrike">
              <a:solidFill>
                <a:srgbClr val="000000"/>
              </a:solidFill>
              <a:effectLst/>
              <a:latin typeface="Calibri" panose="020F0502020204030204" pitchFamily="34" charset="0"/>
            </a:endParaRPr>
          </a:p>
        </p:txBody>
      </p:sp>
      <p:sp>
        <p:nvSpPr>
          <p:cNvPr id="103" name="ZoneTexte 102">
            <a:extLst>
              <a:ext uri="{FF2B5EF4-FFF2-40B4-BE49-F238E27FC236}">
                <a16:creationId xmlns:a16="http://schemas.microsoft.com/office/drawing/2014/main" id="{B2442B28-D452-45F8-A702-B31C894FC82D}"/>
              </a:ext>
            </a:extLst>
          </p:cNvPr>
          <p:cNvSpPr txBox="1"/>
          <p:nvPr/>
        </p:nvSpPr>
        <p:spPr>
          <a:xfrm>
            <a:off x="397610" y="3876759"/>
            <a:ext cx="3240000" cy="337255"/>
          </a:xfrm>
          <a:prstGeom prst="rect">
            <a:avLst/>
          </a:prstGeom>
          <a:noFill/>
        </p:spPr>
        <p:txBody>
          <a:bodyPr wrap="square" lIns="0" tIns="0" rIns="0" bIns="0" rtlCol="0">
            <a:spAutoFit/>
          </a:bodyPr>
          <a:lstStyle/>
          <a:p>
            <a:pPr algn="r" fontAlgn="ctr"/>
            <a:r>
              <a:rPr lang="fr-FR" sz="1100" u="none" strike="noStrike">
                <a:effectLst/>
              </a:rPr>
              <a:t> Systèmes électroniques embarqués, électronique</a:t>
            </a:r>
            <a:endParaRPr lang="fr-FR" sz="1100" b="0" i="0" u="none" strike="noStrike">
              <a:solidFill>
                <a:srgbClr val="000000"/>
              </a:solidFill>
              <a:effectLst/>
              <a:latin typeface="Calibri" panose="020F0502020204030204" pitchFamily="34" charset="0"/>
            </a:endParaRPr>
          </a:p>
        </p:txBody>
      </p:sp>
      <p:sp>
        <p:nvSpPr>
          <p:cNvPr id="104" name="ZoneTexte 103">
            <a:extLst>
              <a:ext uri="{FF2B5EF4-FFF2-40B4-BE49-F238E27FC236}">
                <a16:creationId xmlns:a16="http://schemas.microsoft.com/office/drawing/2014/main" id="{84321746-6E88-46AE-8D78-358E1456FAC6}"/>
              </a:ext>
            </a:extLst>
          </p:cNvPr>
          <p:cNvSpPr txBox="1"/>
          <p:nvPr/>
        </p:nvSpPr>
        <p:spPr>
          <a:xfrm>
            <a:off x="397610" y="3545944"/>
            <a:ext cx="3240000" cy="337255"/>
          </a:xfrm>
          <a:prstGeom prst="rect">
            <a:avLst/>
          </a:prstGeom>
          <a:noFill/>
        </p:spPr>
        <p:txBody>
          <a:bodyPr wrap="square" lIns="0" tIns="0" rIns="0" bIns="0" rtlCol="0">
            <a:spAutoFit/>
          </a:bodyPr>
          <a:lstStyle/>
          <a:p>
            <a:pPr algn="r" fontAlgn="ctr"/>
            <a:r>
              <a:rPr lang="fr-FR" sz="1100" u="none" strike="noStrike">
                <a:effectLst/>
              </a:rPr>
              <a:t>Robotique / </a:t>
            </a:r>
            <a:r>
              <a:rPr lang="fr-FR" sz="1100" u="none" strike="noStrike" err="1">
                <a:effectLst/>
              </a:rPr>
              <a:t>Cobotique</a:t>
            </a:r>
            <a:r>
              <a:rPr lang="fr-FR" sz="1100" u="none" strike="noStrike">
                <a:effectLst/>
              </a:rPr>
              <a:t>/ Exosquelette</a:t>
            </a:r>
            <a:endParaRPr lang="fr-FR" sz="1100">
              <a:solidFill>
                <a:srgbClr val="000000"/>
              </a:solidFill>
              <a:latin typeface="Calibri" panose="020F0502020204030204" pitchFamily="34" charset="0"/>
            </a:endParaRPr>
          </a:p>
        </p:txBody>
      </p:sp>
      <p:graphicFrame>
        <p:nvGraphicFramePr>
          <p:cNvPr id="29" name="Graphique 28">
            <a:extLst>
              <a:ext uri="{FF2B5EF4-FFF2-40B4-BE49-F238E27FC236}">
                <a16:creationId xmlns:a16="http://schemas.microsoft.com/office/drawing/2014/main" id="{2795FA86-427F-4F84-B609-8BDE30666EF7}"/>
              </a:ext>
            </a:extLst>
          </p:cNvPr>
          <p:cNvGraphicFramePr/>
          <p:nvPr>
            <p:extLst>
              <p:ext uri="{D42A27DB-BD31-4B8C-83A1-F6EECF244321}">
                <p14:modId xmlns:p14="http://schemas.microsoft.com/office/powerpoint/2010/main" val="3831706562"/>
              </p:ext>
            </p:extLst>
          </p:nvPr>
        </p:nvGraphicFramePr>
        <p:xfrm>
          <a:off x="5387975" y="1976064"/>
          <a:ext cx="3400425" cy="4501223"/>
        </p:xfrm>
        <a:graphic>
          <a:graphicData uri="http://schemas.openxmlformats.org/drawingml/2006/chart">
            <c:chart xmlns:c="http://schemas.openxmlformats.org/drawingml/2006/chart" xmlns:r="http://schemas.openxmlformats.org/officeDocument/2006/relationships" r:id="rId2"/>
          </a:graphicData>
        </a:graphic>
      </p:graphicFrame>
      <p:sp>
        <p:nvSpPr>
          <p:cNvPr id="24" name="ZoneTexte 23">
            <a:extLst>
              <a:ext uri="{FF2B5EF4-FFF2-40B4-BE49-F238E27FC236}">
                <a16:creationId xmlns:a16="http://schemas.microsoft.com/office/drawing/2014/main" id="{9B23B3DB-3AFB-4D25-B473-CFD76890A81D}"/>
              </a:ext>
            </a:extLst>
          </p:cNvPr>
          <p:cNvSpPr txBox="1"/>
          <p:nvPr/>
        </p:nvSpPr>
        <p:spPr>
          <a:xfrm>
            <a:off x="397610" y="4170189"/>
            <a:ext cx="3240000" cy="168627"/>
          </a:xfrm>
          <a:prstGeom prst="rect">
            <a:avLst/>
          </a:prstGeom>
          <a:noFill/>
        </p:spPr>
        <p:txBody>
          <a:bodyPr wrap="square" lIns="0" tIns="0" rIns="0" bIns="0" rtlCol="0">
            <a:spAutoFit/>
          </a:bodyPr>
          <a:lstStyle/>
          <a:p>
            <a:pPr algn="r" fontAlgn="ctr"/>
            <a:r>
              <a:rPr lang="fr-FR" sz="1100" u="none" strike="noStrike">
                <a:effectLst/>
              </a:rPr>
              <a:t> Mécatronique / Composants intelligents</a:t>
            </a:r>
            <a:endParaRPr lang="fr-FR" sz="1100" b="0" i="0" u="none" strike="noStrike">
              <a:solidFill>
                <a:srgbClr val="000000"/>
              </a:solidFill>
              <a:effectLst/>
              <a:latin typeface="Calibri" panose="020F0502020204030204" pitchFamily="34" charset="0"/>
            </a:endParaRPr>
          </a:p>
        </p:txBody>
      </p:sp>
      <p:cxnSp>
        <p:nvCxnSpPr>
          <p:cNvPr id="31" name="Connecteur droit 30">
            <a:extLst>
              <a:ext uri="{FF2B5EF4-FFF2-40B4-BE49-F238E27FC236}">
                <a16:creationId xmlns:a16="http://schemas.microsoft.com/office/drawing/2014/main" id="{06CDC93D-FD33-4CF0-8DD9-1DD4A97C7C90}"/>
              </a:ext>
            </a:extLst>
          </p:cNvPr>
          <p:cNvCxnSpPr>
            <a:cxnSpLocks/>
          </p:cNvCxnSpPr>
          <p:nvPr/>
        </p:nvCxnSpPr>
        <p:spPr>
          <a:xfrm>
            <a:off x="3681982" y="2738094"/>
            <a:ext cx="478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18C26FC8-370B-43F9-A38D-2D018F2E42BD}"/>
              </a:ext>
            </a:extLst>
          </p:cNvPr>
          <p:cNvCxnSpPr>
            <a:cxnSpLocks/>
          </p:cNvCxnSpPr>
          <p:nvPr/>
        </p:nvCxnSpPr>
        <p:spPr>
          <a:xfrm>
            <a:off x="3681982" y="3061558"/>
            <a:ext cx="37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C0BFA507-3499-4A2A-A932-42E873D2ED73}"/>
              </a:ext>
            </a:extLst>
          </p:cNvPr>
          <p:cNvCxnSpPr>
            <a:cxnSpLocks/>
          </p:cNvCxnSpPr>
          <p:nvPr/>
        </p:nvCxnSpPr>
        <p:spPr>
          <a:xfrm>
            <a:off x="3681982" y="2415487"/>
            <a:ext cx="478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1403286-D8C4-4635-9AD6-09B69BD0F430}"/>
              </a:ext>
            </a:extLst>
          </p:cNvPr>
          <p:cNvCxnSpPr>
            <a:cxnSpLocks/>
          </p:cNvCxnSpPr>
          <p:nvPr/>
        </p:nvCxnSpPr>
        <p:spPr>
          <a:xfrm>
            <a:off x="3681982" y="4389138"/>
            <a:ext cx="320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340CF44B-009A-44D2-BA5C-821476C9E904}"/>
              </a:ext>
            </a:extLst>
          </p:cNvPr>
          <p:cNvCxnSpPr>
            <a:cxnSpLocks/>
          </p:cNvCxnSpPr>
          <p:nvPr/>
        </p:nvCxnSpPr>
        <p:spPr>
          <a:xfrm>
            <a:off x="3681982" y="4057042"/>
            <a:ext cx="320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6D3B7A0-61AA-4F36-9D08-91E4DDD6715B}"/>
              </a:ext>
            </a:extLst>
          </p:cNvPr>
          <p:cNvCxnSpPr>
            <a:cxnSpLocks/>
          </p:cNvCxnSpPr>
          <p:nvPr/>
        </p:nvCxnSpPr>
        <p:spPr>
          <a:xfrm>
            <a:off x="3681982" y="3722319"/>
            <a:ext cx="37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BBD2082A-9681-4173-87A2-CA5807514B2C}"/>
              </a:ext>
            </a:extLst>
          </p:cNvPr>
          <p:cNvCxnSpPr>
            <a:cxnSpLocks/>
          </p:cNvCxnSpPr>
          <p:nvPr/>
        </p:nvCxnSpPr>
        <p:spPr>
          <a:xfrm>
            <a:off x="3681982" y="3409802"/>
            <a:ext cx="37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7ABF6B76-167D-4BD4-841A-2854268908A4}"/>
              </a:ext>
            </a:extLst>
          </p:cNvPr>
          <p:cNvSpPr txBox="1"/>
          <p:nvPr/>
        </p:nvSpPr>
        <p:spPr>
          <a:xfrm>
            <a:off x="7324351" y="3625356"/>
            <a:ext cx="1819650" cy="2259297"/>
          </a:xfrm>
          <a:prstGeom prst="rect">
            <a:avLst/>
          </a:prstGeom>
          <a:solidFill>
            <a:schemeClr val="bg1">
              <a:lumMod val="95000"/>
            </a:schemeClr>
          </a:solidFill>
        </p:spPr>
        <p:txBody>
          <a:bodyPr wrap="square" lIns="0" tIns="0" rIns="0" bIns="0" rtlCol="0">
            <a:spAutoFit/>
          </a:bodyPr>
          <a:lstStyle/>
          <a:p>
            <a:pPr algn="ctr" fontAlgn="ctr"/>
            <a:endParaRPr lang="fr-FR" sz="1200" b="1">
              <a:solidFill>
                <a:srgbClr val="000000"/>
              </a:solidFill>
              <a:latin typeface="Calibri" panose="020F0502020204030204" pitchFamily="34" charset="0"/>
            </a:endParaRPr>
          </a:p>
        </p:txBody>
      </p:sp>
      <p:sp>
        <p:nvSpPr>
          <p:cNvPr id="45" name="ZoneTexte 44">
            <a:extLst>
              <a:ext uri="{FF2B5EF4-FFF2-40B4-BE49-F238E27FC236}">
                <a16:creationId xmlns:a16="http://schemas.microsoft.com/office/drawing/2014/main" id="{8C329589-ED90-4B07-A114-782503BAFB22}"/>
              </a:ext>
            </a:extLst>
          </p:cNvPr>
          <p:cNvSpPr txBox="1"/>
          <p:nvPr/>
        </p:nvSpPr>
        <p:spPr>
          <a:xfrm>
            <a:off x="5389945" y="1806337"/>
            <a:ext cx="1574417" cy="367915"/>
          </a:xfrm>
          <a:prstGeom prst="rect">
            <a:avLst/>
          </a:prstGeom>
          <a:noFill/>
        </p:spPr>
        <p:txBody>
          <a:bodyPr wrap="square" lIns="0" tIns="0" rIns="0" bIns="0" rtlCol="0">
            <a:spAutoFit/>
          </a:bodyPr>
          <a:lstStyle/>
          <a:p>
            <a:pPr algn="ctr" fontAlgn="ctr"/>
            <a:r>
              <a:rPr lang="fr-FR" sz="1200">
                <a:solidFill>
                  <a:srgbClr val="0070C0"/>
                </a:solidFill>
                <a:latin typeface="+mj-lt"/>
              </a:rPr>
              <a:t>En interne</a:t>
            </a:r>
          </a:p>
          <a:p>
            <a:pPr algn="ctr" fontAlgn="ctr"/>
            <a:r>
              <a:rPr lang="fr-FR" sz="1200">
                <a:solidFill>
                  <a:srgbClr val="0070C0"/>
                </a:solidFill>
                <a:latin typeface="+mj-lt"/>
              </a:rPr>
              <a:t>(formation)</a:t>
            </a:r>
          </a:p>
        </p:txBody>
      </p:sp>
      <p:sp>
        <p:nvSpPr>
          <p:cNvPr id="46" name="ZoneTexte 45">
            <a:extLst>
              <a:ext uri="{FF2B5EF4-FFF2-40B4-BE49-F238E27FC236}">
                <a16:creationId xmlns:a16="http://schemas.microsoft.com/office/drawing/2014/main" id="{CFF453E2-C102-4957-BD74-1D88114412D4}"/>
              </a:ext>
            </a:extLst>
          </p:cNvPr>
          <p:cNvSpPr txBox="1"/>
          <p:nvPr/>
        </p:nvSpPr>
        <p:spPr>
          <a:xfrm>
            <a:off x="6782183" y="1789200"/>
            <a:ext cx="2237992" cy="367915"/>
          </a:xfrm>
          <a:prstGeom prst="rect">
            <a:avLst/>
          </a:prstGeom>
          <a:noFill/>
        </p:spPr>
        <p:txBody>
          <a:bodyPr wrap="square" lIns="0" tIns="0" rIns="0" bIns="0" rtlCol="0">
            <a:spAutoFit/>
          </a:bodyPr>
          <a:lstStyle/>
          <a:p>
            <a:pPr algn="ctr" fontAlgn="ctr"/>
            <a:r>
              <a:rPr lang="fr-FR" sz="1200" b="1">
                <a:solidFill>
                  <a:srgbClr val="57D0FE"/>
                </a:solidFill>
                <a:latin typeface="+mj-lt"/>
              </a:rPr>
              <a:t>En externe</a:t>
            </a:r>
          </a:p>
          <a:p>
            <a:pPr algn="ctr" fontAlgn="ctr"/>
            <a:r>
              <a:rPr lang="fr-FR" sz="1200" b="1">
                <a:solidFill>
                  <a:srgbClr val="57D0FE"/>
                </a:solidFill>
                <a:latin typeface="+mj-lt"/>
              </a:rPr>
              <a:t>(recrutement ou prestataire)</a:t>
            </a:r>
          </a:p>
        </p:txBody>
      </p:sp>
      <p:grpSp>
        <p:nvGrpSpPr>
          <p:cNvPr id="48" name="Groupe 47">
            <a:extLst>
              <a:ext uri="{FF2B5EF4-FFF2-40B4-BE49-F238E27FC236}">
                <a16:creationId xmlns:a16="http://schemas.microsoft.com/office/drawing/2014/main" id="{B4FA31D1-75DB-4830-B964-2A9EFDD669E0}"/>
              </a:ext>
            </a:extLst>
          </p:cNvPr>
          <p:cNvGrpSpPr/>
          <p:nvPr/>
        </p:nvGrpSpPr>
        <p:grpSpPr>
          <a:xfrm>
            <a:off x="4995750" y="1578426"/>
            <a:ext cx="382050" cy="4662041"/>
            <a:chOff x="4417708" y="1795927"/>
            <a:chExt cx="360000" cy="5096109"/>
          </a:xfrm>
        </p:grpSpPr>
        <p:cxnSp>
          <p:nvCxnSpPr>
            <p:cNvPr id="49" name="Connecteur droit 48">
              <a:extLst>
                <a:ext uri="{FF2B5EF4-FFF2-40B4-BE49-F238E27FC236}">
                  <a16:creationId xmlns:a16="http://schemas.microsoft.com/office/drawing/2014/main" id="{55A0BAB8-EE70-4468-ABB0-382AEF734D07}"/>
                </a:ext>
              </a:extLst>
            </p:cNvPr>
            <p:cNvCxnSpPr>
              <a:cxnSpLocks/>
            </p:cNvCxnSpPr>
            <p:nvPr/>
          </p:nvCxnSpPr>
          <p:spPr>
            <a:xfrm rot="5400000" flipH="1">
              <a:off x="4597708" y="1615927"/>
              <a:ext cx="0" cy="360000"/>
            </a:xfrm>
            <a:prstGeom prst="line">
              <a:avLst/>
            </a:prstGeom>
            <a:ln w="28575">
              <a:solidFill>
                <a:srgbClr val="027CA9"/>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45FD9434-B252-41B2-9605-04C9580ABAA1}"/>
                </a:ext>
              </a:extLst>
            </p:cNvPr>
            <p:cNvCxnSpPr>
              <a:cxnSpLocks/>
            </p:cNvCxnSpPr>
            <p:nvPr/>
          </p:nvCxnSpPr>
          <p:spPr>
            <a:xfrm flipH="1">
              <a:off x="4429125" y="1796272"/>
              <a:ext cx="0" cy="5095764"/>
            </a:xfrm>
            <a:prstGeom prst="line">
              <a:avLst/>
            </a:prstGeom>
            <a:ln w="28575">
              <a:solidFill>
                <a:srgbClr val="027CA9"/>
              </a:solidFill>
            </a:ln>
          </p:spPr>
          <p:style>
            <a:lnRef idx="1">
              <a:schemeClr val="accent1"/>
            </a:lnRef>
            <a:fillRef idx="0">
              <a:schemeClr val="accent1"/>
            </a:fillRef>
            <a:effectRef idx="0">
              <a:schemeClr val="accent1"/>
            </a:effectRef>
            <a:fontRef idx="minor">
              <a:schemeClr val="tx1"/>
            </a:fontRef>
          </p:style>
        </p:cxnSp>
      </p:grpSp>
      <p:cxnSp>
        <p:nvCxnSpPr>
          <p:cNvPr id="54" name="Connecteur droit 53">
            <a:extLst>
              <a:ext uri="{FF2B5EF4-FFF2-40B4-BE49-F238E27FC236}">
                <a16:creationId xmlns:a16="http://schemas.microsoft.com/office/drawing/2014/main" id="{B9585584-E0B6-4C67-A26D-A4F8296EA81B}"/>
              </a:ext>
            </a:extLst>
          </p:cNvPr>
          <p:cNvCxnSpPr>
            <a:cxnSpLocks/>
          </p:cNvCxnSpPr>
          <p:nvPr/>
        </p:nvCxnSpPr>
        <p:spPr>
          <a:xfrm>
            <a:off x="3681982" y="5689002"/>
            <a:ext cx="28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BAF484C2-2853-47D9-BF09-7975BEC97203}"/>
              </a:ext>
            </a:extLst>
          </p:cNvPr>
          <p:cNvCxnSpPr>
            <a:cxnSpLocks/>
          </p:cNvCxnSpPr>
          <p:nvPr/>
        </p:nvCxnSpPr>
        <p:spPr>
          <a:xfrm>
            <a:off x="3681982" y="6001518"/>
            <a:ext cx="259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ZoneTexte 58">
            <a:extLst>
              <a:ext uri="{FF2B5EF4-FFF2-40B4-BE49-F238E27FC236}">
                <a16:creationId xmlns:a16="http://schemas.microsoft.com/office/drawing/2014/main" id="{B9A3DC06-B51F-4F33-B73D-0DC7FCDAA525}"/>
              </a:ext>
            </a:extLst>
          </p:cNvPr>
          <p:cNvSpPr txBox="1"/>
          <p:nvPr/>
        </p:nvSpPr>
        <p:spPr>
          <a:xfrm>
            <a:off x="7391164" y="3685936"/>
            <a:ext cx="1752836" cy="2345456"/>
          </a:xfrm>
          <a:prstGeom prst="rect">
            <a:avLst/>
          </a:prstGeom>
          <a:noFill/>
        </p:spPr>
        <p:txBody>
          <a:bodyPr wrap="square" lIns="0" tIns="0" rIns="0" bIns="0" rtlCol="0">
            <a:spAutoFit/>
          </a:bodyPr>
          <a:lstStyle/>
          <a:p>
            <a:pPr fontAlgn="ctr"/>
            <a:r>
              <a:rPr lang="fr-FR" sz="1100">
                <a:latin typeface="+mj-lt"/>
              </a:rPr>
              <a:t>4 canaux d’accès à ces compétences externes :</a:t>
            </a:r>
          </a:p>
          <a:p>
            <a:pPr marL="285750" indent="-285750" fontAlgn="ctr">
              <a:spcBef>
                <a:spcPts val="300"/>
              </a:spcBef>
              <a:buFont typeface="Arial" panose="020B0604020202020204" pitchFamily="34" charset="0"/>
              <a:buChar char="•"/>
            </a:pPr>
            <a:r>
              <a:rPr lang="fr-FR" sz="1100">
                <a:latin typeface="+mj-lt"/>
              </a:rPr>
              <a:t>Le recrutement de profils expérimentés</a:t>
            </a:r>
          </a:p>
          <a:p>
            <a:pPr marL="285750" indent="-285750" fontAlgn="ctr">
              <a:spcBef>
                <a:spcPts val="300"/>
              </a:spcBef>
              <a:buFont typeface="Arial" panose="020B0604020202020204" pitchFamily="34" charset="0"/>
              <a:buChar char="•"/>
            </a:pPr>
            <a:r>
              <a:rPr lang="fr-FR" sz="1100">
                <a:latin typeface="+mj-lt"/>
              </a:rPr>
              <a:t>Le recrutement de jeunes diplômés</a:t>
            </a:r>
          </a:p>
          <a:p>
            <a:pPr marL="285750" indent="-285750" fontAlgn="ctr">
              <a:spcBef>
                <a:spcPts val="300"/>
              </a:spcBef>
              <a:buFont typeface="Arial" panose="020B0604020202020204" pitchFamily="34" charset="0"/>
              <a:buChar char="•"/>
            </a:pPr>
            <a:r>
              <a:rPr lang="fr-FR" sz="1100">
                <a:latin typeface="+mj-lt"/>
              </a:rPr>
              <a:t>L’apprentissage ou l’alternance</a:t>
            </a:r>
          </a:p>
          <a:p>
            <a:pPr marL="285750" indent="-285750" fontAlgn="ctr">
              <a:spcBef>
                <a:spcPts val="300"/>
              </a:spcBef>
              <a:buFont typeface="Arial" panose="020B0604020202020204" pitchFamily="34" charset="0"/>
              <a:buChar char="•"/>
            </a:pPr>
            <a:r>
              <a:rPr lang="fr-FR" sz="1100">
                <a:latin typeface="+mj-lt"/>
              </a:rPr>
              <a:t>Le recours à une prestation externe (cabinet spécialiste, start up…)</a:t>
            </a:r>
          </a:p>
          <a:p>
            <a:pPr marL="285750" indent="-285750" fontAlgn="ctr">
              <a:buFont typeface="Arial" panose="020B0604020202020204" pitchFamily="34" charset="0"/>
              <a:buChar char="•"/>
            </a:pPr>
            <a:endParaRPr lang="fr-FR" sz="1100">
              <a:latin typeface="+mj-lt"/>
            </a:endParaRPr>
          </a:p>
        </p:txBody>
      </p:sp>
      <p:pic>
        <p:nvPicPr>
          <p:cNvPr id="53" name="Graphique 52" descr="Flèche : pivoter à droite avec un remplissage uni">
            <a:extLst>
              <a:ext uri="{FF2B5EF4-FFF2-40B4-BE49-F238E27FC236}">
                <a16:creationId xmlns:a16="http://schemas.microsoft.com/office/drawing/2014/main" id="{1B9C10B3-0289-4CEA-B346-6144632FFC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7833" y="2939180"/>
            <a:ext cx="733083" cy="730270"/>
          </a:xfrm>
          <a:prstGeom prst="rect">
            <a:avLst/>
          </a:prstGeom>
        </p:spPr>
      </p:pic>
      <p:sp>
        <p:nvSpPr>
          <p:cNvPr id="60" name="Ellipse 59">
            <a:extLst>
              <a:ext uri="{FF2B5EF4-FFF2-40B4-BE49-F238E27FC236}">
                <a16:creationId xmlns:a16="http://schemas.microsoft.com/office/drawing/2014/main" id="{7BAE146A-297F-4580-86AE-8956763EAAAD}"/>
              </a:ext>
            </a:extLst>
          </p:cNvPr>
          <p:cNvSpPr/>
          <p:nvPr/>
        </p:nvSpPr>
        <p:spPr>
          <a:xfrm>
            <a:off x="503712" y="1254742"/>
            <a:ext cx="673574" cy="670989"/>
          </a:xfrm>
          <a:prstGeom prst="ellipse">
            <a:avLst/>
          </a:prstGeom>
          <a:solidFill>
            <a:srgbClr val="027CA9"/>
          </a:solidFill>
          <a:ln w="6350">
            <a:solidFill>
              <a:srgbClr val="218F8B"/>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pic>
        <p:nvPicPr>
          <p:cNvPr id="9" name="Graphique 8" descr="Engrenages avec un remplissage uni">
            <a:extLst>
              <a:ext uri="{FF2B5EF4-FFF2-40B4-BE49-F238E27FC236}">
                <a16:creationId xmlns:a16="http://schemas.microsoft.com/office/drawing/2014/main" id="{C27A2FEC-A038-48BC-9F83-FC79D79E8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469" y="1315266"/>
            <a:ext cx="552060" cy="549942"/>
          </a:xfrm>
          <a:prstGeom prst="rect">
            <a:avLst/>
          </a:prstGeom>
        </p:spPr>
      </p:pic>
      <p:graphicFrame>
        <p:nvGraphicFramePr>
          <p:cNvPr id="62" name="Graphique 61">
            <a:extLst>
              <a:ext uri="{FF2B5EF4-FFF2-40B4-BE49-F238E27FC236}">
                <a16:creationId xmlns:a16="http://schemas.microsoft.com/office/drawing/2014/main" id="{1B4B28F5-3EB9-4158-9165-E960DF4DBAB1}"/>
              </a:ext>
            </a:extLst>
          </p:cNvPr>
          <p:cNvGraphicFramePr/>
          <p:nvPr>
            <p:extLst>
              <p:ext uri="{D42A27DB-BD31-4B8C-83A1-F6EECF244321}">
                <p14:modId xmlns:p14="http://schemas.microsoft.com/office/powerpoint/2010/main" val="441151083"/>
              </p:ext>
            </p:extLst>
          </p:nvPr>
        </p:nvGraphicFramePr>
        <p:xfrm>
          <a:off x="3632436" y="1976064"/>
          <a:ext cx="1266825" cy="4501223"/>
        </p:xfrm>
        <a:graphic>
          <a:graphicData uri="http://schemas.openxmlformats.org/drawingml/2006/chart">
            <c:chart xmlns:c="http://schemas.openxmlformats.org/drawingml/2006/chart" xmlns:r="http://schemas.openxmlformats.org/officeDocument/2006/relationships" r:id="rId7"/>
          </a:graphicData>
        </a:graphic>
      </p:graphicFrame>
      <p:cxnSp>
        <p:nvCxnSpPr>
          <p:cNvPr id="56" name="Connecteur droit 55">
            <a:extLst>
              <a:ext uri="{FF2B5EF4-FFF2-40B4-BE49-F238E27FC236}">
                <a16:creationId xmlns:a16="http://schemas.microsoft.com/office/drawing/2014/main" id="{007FF2E6-AD1A-4CC4-ADDF-F45C1D412E80}"/>
              </a:ext>
            </a:extLst>
          </p:cNvPr>
          <p:cNvCxnSpPr>
            <a:cxnSpLocks/>
          </p:cNvCxnSpPr>
          <p:nvPr/>
        </p:nvCxnSpPr>
        <p:spPr>
          <a:xfrm>
            <a:off x="309055" y="2181386"/>
            <a:ext cx="0" cy="1075856"/>
          </a:xfrm>
          <a:prstGeom prst="line">
            <a:avLst/>
          </a:prstGeom>
          <a:ln w="28575">
            <a:solidFill>
              <a:srgbClr val="657C91"/>
            </a:solidFill>
          </a:ln>
        </p:spPr>
        <p:style>
          <a:lnRef idx="1">
            <a:schemeClr val="accent1"/>
          </a:lnRef>
          <a:fillRef idx="0">
            <a:schemeClr val="accent1"/>
          </a:fillRef>
          <a:effectRef idx="0">
            <a:schemeClr val="accent1"/>
          </a:effectRef>
          <a:fontRef idx="minor">
            <a:schemeClr val="tx1"/>
          </a:fontRef>
        </p:style>
      </p:cxnSp>
      <p:sp>
        <p:nvSpPr>
          <p:cNvPr id="57" name="Larme 56">
            <a:extLst>
              <a:ext uri="{FF2B5EF4-FFF2-40B4-BE49-F238E27FC236}">
                <a16:creationId xmlns:a16="http://schemas.microsoft.com/office/drawing/2014/main" id="{72C2377C-4571-4141-A062-7433D53DCC4B}"/>
              </a:ext>
            </a:extLst>
          </p:cNvPr>
          <p:cNvSpPr/>
          <p:nvPr/>
        </p:nvSpPr>
        <p:spPr>
          <a:xfrm>
            <a:off x="503712" y="2213989"/>
            <a:ext cx="586653" cy="582286"/>
          </a:xfrm>
          <a:prstGeom prst="teardrop">
            <a:avLst/>
          </a:prstGeom>
          <a:solidFill>
            <a:srgbClr val="027CA9"/>
          </a:solidFill>
          <a:ln w="6350">
            <a:solidFill>
              <a:srgbClr val="196B68"/>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sp>
        <p:nvSpPr>
          <p:cNvPr id="61" name="ZoneTexte 60">
            <a:extLst>
              <a:ext uri="{FF2B5EF4-FFF2-40B4-BE49-F238E27FC236}">
                <a16:creationId xmlns:a16="http://schemas.microsoft.com/office/drawing/2014/main" id="{C84D9935-7A5F-4EB2-9AE5-D5923D4395FD}"/>
              </a:ext>
            </a:extLst>
          </p:cNvPr>
          <p:cNvSpPr txBox="1"/>
          <p:nvPr/>
        </p:nvSpPr>
        <p:spPr>
          <a:xfrm>
            <a:off x="595188" y="2353260"/>
            <a:ext cx="612618" cy="275936"/>
          </a:xfrm>
          <a:prstGeom prst="rect">
            <a:avLst/>
          </a:prstGeom>
          <a:noFill/>
        </p:spPr>
        <p:txBody>
          <a:bodyPr wrap="square" lIns="0" tIns="0" rIns="0" bIns="0" rtlCol="0">
            <a:spAutoFit/>
          </a:bodyPr>
          <a:lstStyle/>
          <a:p>
            <a:r>
              <a:rPr lang="fr-FR">
                <a:solidFill>
                  <a:schemeClr val="bg1"/>
                </a:solidFill>
              </a:rPr>
              <a:t>53%</a:t>
            </a:r>
          </a:p>
        </p:txBody>
      </p:sp>
      <p:cxnSp>
        <p:nvCxnSpPr>
          <p:cNvPr id="64" name="Connecteur droit 63">
            <a:extLst>
              <a:ext uri="{FF2B5EF4-FFF2-40B4-BE49-F238E27FC236}">
                <a16:creationId xmlns:a16="http://schemas.microsoft.com/office/drawing/2014/main" id="{F04DF15C-D1EB-4E03-BC5D-38B1CAFB1BEF}"/>
              </a:ext>
            </a:extLst>
          </p:cNvPr>
          <p:cNvCxnSpPr>
            <a:cxnSpLocks/>
          </p:cNvCxnSpPr>
          <p:nvPr/>
        </p:nvCxnSpPr>
        <p:spPr>
          <a:xfrm>
            <a:off x="687812" y="4337800"/>
            <a:ext cx="0" cy="537928"/>
          </a:xfrm>
          <a:prstGeom prst="line">
            <a:avLst/>
          </a:prstGeom>
          <a:ln w="28575">
            <a:solidFill>
              <a:srgbClr val="657C91"/>
            </a:solidFill>
          </a:ln>
        </p:spPr>
        <p:style>
          <a:lnRef idx="1">
            <a:schemeClr val="accent1"/>
          </a:lnRef>
          <a:fillRef idx="0">
            <a:schemeClr val="accent1"/>
          </a:fillRef>
          <a:effectRef idx="0">
            <a:schemeClr val="accent1"/>
          </a:effectRef>
          <a:fontRef idx="minor">
            <a:schemeClr val="tx1"/>
          </a:fontRef>
        </p:style>
      </p:cxnSp>
      <p:sp>
        <p:nvSpPr>
          <p:cNvPr id="65" name="Larme 64">
            <a:extLst>
              <a:ext uri="{FF2B5EF4-FFF2-40B4-BE49-F238E27FC236}">
                <a16:creationId xmlns:a16="http://schemas.microsoft.com/office/drawing/2014/main" id="{4F476843-677C-4501-8732-0B46B3030910}"/>
              </a:ext>
            </a:extLst>
          </p:cNvPr>
          <p:cNvSpPr/>
          <p:nvPr/>
        </p:nvSpPr>
        <p:spPr>
          <a:xfrm>
            <a:off x="220662" y="4341654"/>
            <a:ext cx="432000" cy="432000"/>
          </a:xfrm>
          <a:prstGeom prst="teardrop">
            <a:avLst/>
          </a:prstGeom>
          <a:solidFill>
            <a:srgbClr val="027CA9"/>
          </a:solidFill>
          <a:ln w="6350">
            <a:solidFill>
              <a:srgbClr val="196B68"/>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200"/>
          </a:p>
        </p:txBody>
      </p:sp>
      <p:sp>
        <p:nvSpPr>
          <p:cNvPr id="67" name="ZoneTexte 66">
            <a:extLst>
              <a:ext uri="{FF2B5EF4-FFF2-40B4-BE49-F238E27FC236}">
                <a16:creationId xmlns:a16="http://schemas.microsoft.com/office/drawing/2014/main" id="{43643B2F-118C-4B03-B66D-7D9B11466B58}"/>
              </a:ext>
            </a:extLst>
          </p:cNvPr>
          <p:cNvSpPr txBox="1"/>
          <p:nvPr/>
        </p:nvSpPr>
        <p:spPr>
          <a:xfrm>
            <a:off x="150857" y="4747366"/>
            <a:ext cx="3492000" cy="321925"/>
          </a:xfrm>
          <a:prstGeom prst="rect">
            <a:avLst/>
          </a:prstGeom>
          <a:noFill/>
        </p:spPr>
        <p:txBody>
          <a:bodyPr wrap="square" lIns="0" tIns="0" rIns="0" bIns="0" rtlCol="0">
            <a:spAutoFit/>
          </a:bodyPr>
          <a:lstStyle/>
          <a:p>
            <a:pPr algn="r" fontAlgn="ctr"/>
            <a:r>
              <a:rPr lang="fr-FR" sz="1100" u="none" strike="noStrike">
                <a:effectLst/>
              </a:rPr>
              <a:t> Ecologie industrielle des sites et installations </a:t>
            </a:r>
            <a:r>
              <a:rPr lang="fr-FR" sz="1000" u="none" strike="noStrike">
                <a:effectLst/>
              </a:rPr>
              <a:t>(performance énergétique, valorisation des déchets…)</a:t>
            </a:r>
            <a:endParaRPr lang="fr-FR" sz="1000" b="0" i="0" u="none" strike="noStrike">
              <a:solidFill>
                <a:srgbClr val="000000"/>
              </a:solidFill>
              <a:effectLst/>
              <a:latin typeface="Calibri" panose="020F0502020204030204" pitchFamily="34" charset="0"/>
            </a:endParaRPr>
          </a:p>
        </p:txBody>
      </p:sp>
      <p:sp>
        <p:nvSpPr>
          <p:cNvPr id="69" name="ZoneTexte 68">
            <a:extLst>
              <a:ext uri="{FF2B5EF4-FFF2-40B4-BE49-F238E27FC236}">
                <a16:creationId xmlns:a16="http://schemas.microsoft.com/office/drawing/2014/main" id="{1211E37E-F585-48D4-9317-2B4142482AD7}"/>
              </a:ext>
            </a:extLst>
          </p:cNvPr>
          <p:cNvSpPr txBox="1"/>
          <p:nvPr/>
        </p:nvSpPr>
        <p:spPr>
          <a:xfrm>
            <a:off x="287712" y="4451676"/>
            <a:ext cx="432000" cy="230832"/>
          </a:xfrm>
          <a:prstGeom prst="rect">
            <a:avLst/>
          </a:prstGeom>
          <a:noFill/>
        </p:spPr>
        <p:txBody>
          <a:bodyPr wrap="square" lIns="0" tIns="0" rIns="0" bIns="0" rtlCol="0">
            <a:spAutoFit/>
          </a:bodyPr>
          <a:lstStyle/>
          <a:p>
            <a:r>
              <a:rPr lang="fr-FR" sz="1500">
                <a:solidFill>
                  <a:schemeClr val="bg1"/>
                </a:solidFill>
              </a:rPr>
              <a:t>27%</a:t>
            </a:r>
          </a:p>
        </p:txBody>
      </p:sp>
      <p:sp>
        <p:nvSpPr>
          <p:cNvPr id="70" name="ZoneTexte 69">
            <a:extLst>
              <a:ext uri="{FF2B5EF4-FFF2-40B4-BE49-F238E27FC236}">
                <a16:creationId xmlns:a16="http://schemas.microsoft.com/office/drawing/2014/main" id="{32859C41-77B5-471C-9EBB-D648E5D19E28}"/>
              </a:ext>
            </a:extLst>
          </p:cNvPr>
          <p:cNvSpPr txBox="1"/>
          <p:nvPr/>
        </p:nvSpPr>
        <p:spPr>
          <a:xfrm>
            <a:off x="458175" y="2801587"/>
            <a:ext cx="668624" cy="275936"/>
          </a:xfrm>
          <a:prstGeom prst="rect">
            <a:avLst/>
          </a:prstGeom>
          <a:noFill/>
        </p:spPr>
        <p:txBody>
          <a:bodyPr wrap="square" lIns="0" tIns="0" rIns="0" bIns="0" rtlCol="0">
            <a:spAutoFit/>
          </a:bodyPr>
          <a:lstStyle/>
          <a:p>
            <a:pPr algn="ctr"/>
            <a:r>
              <a:rPr lang="fr-FR" sz="900">
                <a:solidFill>
                  <a:schemeClr val="bg2">
                    <a:lumMod val="50000"/>
                  </a:schemeClr>
                </a:solidFill>
              </a:rPr>
              <a:t>Au moins </a:t>
            </a:r>
            <a:br>
              <a:rPr lang="fr-FR" sz="900">
                <a:solidFill>
                  <a:schemeClr val="bg2">
                    <a:lumMod val="50000"/>
                  </a:schemeClr>
                </a:solidFill>
              </a:rPr>
            </a:br>
            <a:r>
              <a:rPr lang="fr-FR" sz="900">
                <a:solidFill>
                  <a:schemeClr val="bg2">
                    <a:lumMod val="50000"/>
                  </a:schemeClr>
                </a:solidFill>
              </a:rPr>
              <a:t>1 des 4</a:t>
            </a:r>
          </a:p>
        </p:txBody>
      </p:sp>
      <p:sp>
        <p:nvSpPr>
          <p:cNvPr id="66" name="Rectangle 65">
            <a:extLst>
              <a:ext uri="{FF2B5EF4-FFF2-40B4-BE49-F238E27FC236}">
                <a16:creationId xmlns:a16="http://schemas.microsoft.com/office/drawing/2014/main" id="{9AE0BEE6-AFD4-4E8F-B531-D2C9B36EBE7F}"/>
              </a:ext>
            </a:extLst>
          </p:cNvPr>
          <p:cNvSpPr/>
          <p:nvPr/>
        </p:nvSpPr>
        <p:spPr>
          <a:xfrm>
            <a:off x="5377798" y="1319097"/>
            <a:ext cx="3600000" cy="430342"/>
          </a:xfrm>
          <a:prstGeom prst="rect">
            <a:avLst/>
          </a:prstGeom>
          <a:solidFill>
            <a:srgbClr val="027CA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a:solidFill>
                  <a:schemeClr val="bg1"/>
                </a:solidFill>
              </a:rPr>
              <a:t>Mode de couverture des besoins futurs</a:t>
            </a:r>
          </a:p>
        </p:txBody>
      </p:sp>
      <p:sp>
        <p:nvSpPr>
          <p:cNvPr id="72" name="ZoneTexte 71">
            <a:extLst>
              <a:ext uri="{FF2B5EF4-FFF2-40B4-BE49-F238E27FC236}">
                <a16:creationId xmlns:a16="http://schemas.microsoft.com/office/drawing/2014/main" id="{51F47B20-669D-4B94-895E-8E8339711A4A}"/>
              </a:ext>
            </a:extLst>
          </p:cNvPr>
          <p:cNvSpPr txBox="1"/>
          <p:nvPr/>
        </p:nvSpPr>
        <p:spPr>
          <a:xfrm>
            <a:off x="1350541" y="1337261"/>
            <a:ext cx="3070214" cy="643851"/>
          </a:xfrm>
          <a:prstGeom prst="rect">
            <a:avLst/>
          </a:prstGeom>
          <a:noFill/>
        </p:spPr>
        <p:txBody>
          <a:bodyPr wrap="square" lIns="0" tIns="0" rIns="0" bIns="0" rtlCol="0">
            <a:spAutoFit/>
          </a:bodyPr>
          <a:lstStyle>
            <a:defPPr>
              <a:defRPr lang="fr-FR"/>
            </a:defPPr>
            <a:lvl1pPr algn="ctr">
              <a:defRPr sz="1600" b="1"/>
            </a:lvl1pPr>
          </a:lstStyle>
          <a:p>
            <a:pPr algn="l"/>
            <a:r>
              <a:rPr lang="fr-FR" sz="1400">
                <a:solidFill>
                  <a:srgbClr val="027CA9"/>
                </a:solidFill>
              </a:rPr>
              <a:t>% d’établissements ayant déclaré avoir au moins un besoin en compétences </a:t>
            </a:r>
            <a:r>
              <a:rPr lang="fr-FR" sz="1400" u="sng">
                <a:solidFill>
                  <a:srgbClr val="027CA9"/>
                </a:solidFill>
              </a:rPr>
              <a:t>techniques</a:t>
            </a:r>
          </a:p>
        </p:txBody>
      </p:sp>
      <p:sp>
        <p:nvSpPr>
          <p:cNvPr id="63" name="ZoneTexte 62">
            <a:extLst>
              <a:ext uri="{FF2B5EF4-FFF2-40B4-BE49-F238E27FC236}">
                <a16:creationId xmlns:a16="http://schemas.microsoft.com/office/drawing/2014/main" id="{CDAEE6F6-61B5-40C0-B6E5-B8F4A539F439}"/>
              </a:ext>
            </a:extLst>
          </p:cNvPr>
          <p:cNvSpPr txBox="1"/>
          <p:nvPr/>
        </p:nvSpPr>
        <p:spPr>
          <a:xfrm>
            <a:off x="678682" y="4430041"/>
            <a:ext cx="668624" cy="275936"/>
          </a:xfrm>
          <a:prstGeom prst="rect">
            <a:avLst/>
          </a:prstGeom>
          <a:noFill/>
        </p:spPr>
        <p:txBody>
          <a:bodyPr wrap="square" lIns="0" tIns="0" rIns="0" bIns="0" rtlCol="0">
            <a:spAutoFit/>
          </a:bodyPr>
          <a:lstStyle/>
          <a:p>
            <a:pPr algn="ctr"/>
            <a:r>
              <a:rPr lang="fr-FR" sz="900">
                <a:solidFill>
                  <a:schemeClr val="bg2">
                    <a:lumMod val="50000"/>
                  </a:schemeClr>
                </a:solidFill>
              </a:rPr>
              <a:t>Au moins </a:t>
            </a:r>
            <a:br>
              <a:rPr lang="fr-FR" sz="900">
                <a:solidFill>
                  <a:schemeClr val="bg2">
                    <a:lumMod val="50000"/>
                  </a:schemeClr>
                </a:solidFill>
              </a:rPr>
            </a:br>
            <a:r>
              <a:rPr lang="fr-FR" sz="900">
                <a:solidFill>
                  <a:schemeClr val="bg2">
                    <a:lumMod val="50000"/>
                  </a:schemeClr>
                </a:solidFill>
              </a:rPr>
              <a:t>1 des 2</a:t>
            </a:r>
          </a:p>
        </p:txBody>
      </p:sp>
    </p:spTree>
    <p:extLst>
      <p:ext uri="{BB962C8B-B14F-4D97-AF65-F5344CB8AC3E}">
        <p14:creationId xmlns:p14="http://schemas.microsoft.com/office/powerpoint/2010/main" val="4221276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8A67F-FBBD-45EB-A33A-B875CCCBC693}"/>
              </a:ext>
            </a:extLst>
          </p:cNvPr>
          <p:cNvSpPr>
            <a:spLocks noGrp="1"/>
          </p:cNvSpPr>
          <p:nvPr>
            <p:ph type="title"/>
          </p:nvPr>
        </p:nvSpPr>
        <p:spPr/>
        <p:txBody>
          <a:bodyPr/>
          <a:lstStyle/>
          <a:p>
            <a:r>
              <a:rPr lang="fr-FR" sz="2000"/>
              <a:t>De fortes attentes de formation sur les relations clients/fournisseurs et l’innovation RH, </a:t>
            </a:r>
            <a:r>
              <a:rPr lang="fr-FR" sz="2000" err="1"/>
              <a:t>orga</a:t>
            </a:r>
            <a:r>
              <a:rPr lang="fr-FR" sz="2000" baseline="30000" err="1"/>
              <a:t>elle</a:t>
            </a:r>
            <a:r>
              <a:rPr lang="fr-FR" sz="2000"/>
              <a:t> ou produits </a:t>
            </a:r>
          </a:p>
        </p:txBody>
      </p:sp>
      <p:sp>
        <p:nvSpPr>
          <p:cNvPr id="3" name="Espace réservé du texte 2">
            <a:extLst>
              <a:ext uri="{FF2B5EF4-FFF2-40B4-BE49-F238E27FC236}">
                <a16:creationId xmlns:a16="http://schemas.microsoft.com/office/drawing/2014/main" id="{3FE78669-C98E-4C0E-85F6-1B2130E817BB}"/>
              </a:ext>
            </a:extLst>
          </p:cNvPr>
          <p:cNvSpPr>
            <a:spLocks noGrp="1"/>
          </p:cNvSpPr>
          <p:nvPr>
            <p:ph type="body" sz="quarter" idx="12"/>
          </p:nvPr>
        </p:nvSpPr>
        <p:spPr/>
        <p:txBody>
          <a:bodyPr/>
          <a:lstStyle/>
          <a:p>
            <a:r>
              <a:rPr lang="fr-FR"/>
              <a:t>03</a:t>
            </a:r>
          </a:p>
        </p:txBody>
      </p:sp>
      <p:sp>
        <p:nvSpPr>
          <p:cNvPr id="97" name="ZoneTexte 96">
            <a:extLst>
              <a:ext uri="{FF2B5EF4-FFF2-40B4-BE49-F238E27FC236}">
                <a16:creationId xmlns:a16="http://schemas.microsoft.com/office/drawing/2014/main" id="{94953305-1503-40DB-A817-B02849373165}"/>
              </a:ext>
            </a:extLst>
          </p:cNvPr>
          <p:cNvSpPr txBox="1"/>
          <p:nvPr/>
        </p:nvSpPr>
        <p:spPr>
          <a:xfrm>
            <a:off x="717360" y="4097291"/>
            <a:ext cx="2922888" cy="370617"/>
          </a:xfrm>
          <a:prstGeom prst="rect">
            <a:avLst/>
          </a:prstGeom>
          <a:noFill/>
        </p:spPr>
        <p:txBody>
          <a:bodyPr wrap="square" lIns="0" tIns="0" rIns="0" bIns="0" rtlCol="0">
            <a:spAutoFit/>
          </a:bodyPr>
          <a:lstStyle/>
          <a:p>
            <a:pPr algn="r" fontAlgn="ctr"/>
            <a:r>
              <a:rPr lang="fr-FR" sz="1200"/>
              <a:t>Nouvelles formes d’innovation (Créativité, design </a:t>
            </a:r>
            <a:r>
              <a:rPr lang="fr-FR" sz="1200" err="1"/>
              <a:t>thinking</a:t>
            </a:r>
            <a:r>
              <a:rPr lang="fr-FR" sz="1200"/>
              <a:t>, business </a:t>
            </a:r>
            <a:r>
              <a:rPr lang="fr-FR" sz="1200" err="1"/>
              <a:t>thinking</a:t>
            </a:r>
            <a:r>
              <a:rPr lang="fr-FR" sz="1200"/>
              <a:t>…) </a:t>
            </a:r>
          </a:p>
        </p:txBody>
      </p:sp>
      <p:sp>
        <p:nvSpPr>
          <p:cNvPr id="98" name="ZoneTexte 97">
            <a:extLst>
              <a:ext uri="{FF2B5EF4-FFF2-40B4-BE49-F238E27FC236}">
                <a16:creationId xmlns:a16="http://schemas.microsoft.com/office/drawing/2014/main" id="{19A27B09-516A-4247-A332-A9757239F0E9}"/>
              </a:ext>
            </a:extLst>
          </p:cNvPr>
          <p:cNvSpPr txBox="1"/>
          <p:nvPr/>
        </p:nvSpPr>
        <p:spPr>
          <a:xfrm>
            <a:off x="361758" y="2354342"/>
            <a:ext cx="3278490" cy="369332"/>
          </a:xfrm>
          <a:prstGeom prst="rect">
            <a:avLst/>
          </a:prstGeom>
          <a:noFill/>
        </p:spPr>
        <p:txBody>
          <a:bodyPr wrap="square" lIns="0" tIns="0" rIns="0" bIns="0" rtlCol="0">
            <a:spAutoFit/>
          </a:bodyPr>
          <a:lstStyle/>
          <a:p>
            <a:pPr algn="r" fontAlgn="ctr"/>
            <a:r>
              <a:rPr lang="fr-FR" sz="1200"/>
              <a:t>Amélioration continue (qualité produit, pilotage prod., Lean management) et agilité </a:t>
            </a:r>
            <a:endParaRPr lang="fr-FR" sz="1200">
              <a:solidFill>
                <a:srgbClr val="000000"/>
              </a:solidFill>
              <a:latin typeface="Calibri" panose="020F0502020204030204" pitchFamily="34" charset="0"/>
            </a:endParaRPr>
          </a:p>
        </p:txBody>
      </p:sp>
      <p:sp>
        <p:nvSpPr>
          <p:cNvPr id="99" name="ZoneTexte 98">
            <a:extLst>
              <a:ext uri="{FF2B5EF4-FFF2-40B4-BE49-F238E27FC236}">
                <a16:creationId xmlns:a16="http://schemas.microsoft.com/office/drawing/2014/main" id="{9F8665AB-53D5-4A5C-8045-AD0DDFF560F5}"/>
              </a:ext>
            </a:extLst>
          </p:cNvPr>
          <p:cNvSpPr txBox="1"/>
          <p:nvPr/>
        </p:nvSpPr>
        <p:spPr>
          <a:xfrm>
            <a:off x="375100" y="3434788"/>
            <a:ext cx="3265148" cy="553998"/>
          </a:xfrm>
          <a:prstGeom prst="rect">
            <a:avLst/>
          </a:prstGeom>
          <a:noFill/>
        </p:spPr>
        <p:txBody>
          <a:bodyPr wrap="square" lIns="0" tIns="0" rIns="0" bIns="0" rtlCol="0">
            <a:spAutoFit/>
          </a:bodyPr>
          <a:lstStyle/>
          <a:p>
            <a:pPr algn="r" fontAlgn="ctr"/>
            <a:r>
              <a:rPr lang="fr-FR" sz="1200"/>
              <a:t>Nouvelles formes de collaboration (animation d’ateliers, de processus industriel ; Travail en équipe ; télétravail; mode projet, </a:t>
            </a:r>
            <a:endParaRPr lang="fr-FR" sz="1200">
              <a:solidFill>
                <a:srgbClr val="000000"/>
              </a:solidFill>
              <a:latin typeface="Calibri" panose="020F0502020204030204" pitchFamily="34" charset="0"/>
            </a:endParaRPr>
          </a:p>
        </p:txBody>
      </p:sp>
      <p:sp>
        <p:nvSpPr>
          <p:cNvPr id="102" name="ZoneTexte 101">
            <a:extLst>
              <a:ext uri="{FF2B5EF4-FFF2-40B4-BE49-F238E27FC236}">
                <a16:creationId xmlns:a16="http://schemas.microsoft.com/office/drawing/2014/main" id="{D16FC02E-DF33-499D-A8EB-FBC4635BABCC}"/>
              </a:ext>
            </a:extLst>
          </p:cNvPr>
          <p:cNvSpPr txBox="1"/>
          <p:nvPr/>
        </p:nvSpPr>
        <p:spPr>
          <a:xfrm>
            <a:off x="0" y="5671350"/>
            <a:ext cx="3640248" cy="738664"/>
          </a:xfrm>
          <a:prstGeom prst="rect">
            <a:avLst/>
          </a:prstGeom>
          <a:noFill/>
        </p:spPr>
        <p:txBody>
          <a:bodyPr wrap="square" lIns="0" tIns="0" rIns="0" bIns="0" rtlCol="0">
            <a:spAutoFit/>
          </a:bodyPr>
          <a:lstStyle/>
          <a:p>
            <a:pPr algn="r" fontAlgn="ctr"/>
            <a:r>
              <a:rPr lang="fr-FR" sz="1200"/>
              <a:t>Autre(s) compétence(s) organisationnelles (s) émergente(s) dont Gestion de crise, accompagnement du changement</a:t>
            </a:r>
          </a:p>
          <a:p>
            <a:pPr algn="r" fontAlgn="ctr"/>
            <a:endParaRPr lang="fr-FR" sz="1200">
              <a:solidFill>
                <a:srgbClr val="000000"/>
              </a:solidFill>
              <a:latin typeface="Calibri" panose="020F0502020204030204" pitchFamily="34" charset="0"/>
            </a:endParaRPr>
          </a:p>
        </p:txBody>
      </p:sp>
      <p:sp>
        <p:nvSpPr>
          <p:cNvPr id="103" name="ZoneTexte 102">
            <a:extLst>
              <a:ext uri="{FF2B5EF4-FFF2-40B4-BE49-F238E27FC236}">
                <a16:creationId xmlns:a16="http://schemas.microsoft.com/office/drawing/2014/main" id="{B2442B28-D452-45F8-A702-B31C894FC82D}"/>
              </a:ext>
            </a:extLst>
          </p:cNvPr>
          <p:cNvSpPr txBox="1"/>
          <p:nvPr/>
        </p:nvSpPr>
        <p:spPr>
          <a:xfrm>
            <a:off x="573752" y="5185378"/>
            <a:ext cx="3066496" cy="369332"/>
          </a:xfrm>
          <a:prstGeom prst="rect">
            <a:avLst/>
          </a:prstGeom>
          <a:noFill/>
        </p:spPr>
        <p:txBody>
          <a:bodyPr wrap="square" lIns="0" tIns="0" rIns="0" bIns="0" rtlCol="0">
            <a:spAutoFit/>
          </a:bodyPr>
          <a:lstStyle/>
          <a:p>
            <a:pPr algn="r" fontAlgn="ctr"/>
            <a:r>
              <a:rPr lang="fr-FR" sz="1200"/>
              <a:t>Communication digitale (Image de marque ; e-</a:t>
            </a:r>
            <a:r>
              <a:rPr lang="fr-FR" sz="1200" err="1"/>
              <a:t>reputation</a:t>
            </a:r>
            <a:r>
              <a:rPr lang="fr-FR" sz="1200"/>
              <a:t> ; marketing de l’offre …)</a:t>
            </a:r>
            <a:endParaRPr lang="fr-FR" sz="1200">
              <a:solidFill>
                <a:srgbClr val="000000"/>
              </a:solidFill>
              <a:latin typeface="Calibri" panose="020F0502020204030204" pitchFamily="34" charset="0"/>
            </a:endParaRPr>
          </a:p>
        </p:txBody>
      </p:sp>
      <p:sp>
        <p:nvSpPr>
          <p:cNvPr id="104" name="ZoneTexte 103">
            <a:extLst>
              <a:ext uri="{FF2B5EF4-FFF2-40B4-BE49-F238E27FC236}">
                <a16:creationId xmlns:a16="http://schemas.microsoft.com/office/drawing/2014/main" id="{84321746-6E88-46AE-8D78-358E1456FAC6}"/>
              </a:ext>
            </a:extLst>
          </p:cNvPr>
          <p:cNvSpPr txBox="1"/>
          <p:nvPr/>
        </p:nvSpPr>
        <p:spPr>
          <a:xfrm>
            <a:off x="1345467" y="4729984"/>
            <a:ext cx="2294781" cy="184666"/>
          </a:xfrm>
          <a:prstGeom prst="rect">
            <a:avLst/>
          </a:prstGeom>
          <a:noFill/>
        </p:spPr>
        <p:txBody>
          <a:bodyPr wrap="square" lIns="0" tIns="0" rIns="0" bIns="0" rtlCol="0">
            <a:spAutoFit/>
          </a:bodyPr>
          <a:lstStyle/>
          <a:p>
            <a:pPr algn="r" fontAlgn="ctr"/>
            <a:r>
              <a:rPr lang="fr-FR" sz="1200"/>
              <a:t>Internationalisation / export</a:t>
            </a:r>
            <a:endParaRPr lang="fr-FR" sz="1200">
              <a:solidFill>
                <a:srgbClr val="000000"/>
              </a:solidFill>
              <a:latin typeface="Calibri" panose="020F0502020204030204" pitchFamily="34" charset="0"/>
            </a:endParaRPr>
          </a:p>
        </p:txBody>
      </p:sp>
      <p:graphicFrame>
        <p:nvGraphicFramePr>
          <p:cNvPr id="22" name="Graphique 21">
            <a:extLst>
              <a:ext uri="{FF2B5EF4-FFF2-40B4-BE49-F238E27FC236}">
                <a16:creationId xmlns:a16="http://schemas.microsoft.com/office/drawing/2014/main" id="{D85942CC-1DEB-4884-AC37-E1FC48B7F885}"/>
              </a:ext>
            </a:extLst>
          </p:cNvPr>
          <p:cNvGraphicFramePr/>
          <p:nvPr>
            <p:extLst>
              <p:ext uri="{D42A27DB-BD31-4B8C-83A1-F6EECF244321}">
                <p14:modId xmlns:p14="http://schemas.microsoft.com/office/powerpoint/2010/main" val="2804423908"/>
              </p:ext>
            </p:extLst>
          </p:nvPr>
        </p:nvGraphicFramePr>
        <p:xfrm>
          <a:off x="3613185" y="2139413"/>
          <a:ext cx="1399597" cy="4233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aphique 28">
            <a:extLst>
              <a:ext uri="{FF2B5EF4-FFF2-40B4-BE49-F238E27FC236}">
                <a16:creationId xmlns:a16="http://schemas.microsoft.com/office/drawing/2014/main" id="{2795FA86-427F-4F84-B609-8BDE30666EF7}"/>
              </a:ext>
            </a:extLst>
          </p:cNvPr>
          <p:cNvGraphicFramePr/>
          <p:nvPr>
            <p:extLst>
              <p:ext uri="{D42A27DB-BD31-4B8C-83A1-F6EECF244321}">
                <p14:modId xmlns:p14="http://schemas.microsoft.com/office/powerpoint/2010/main" val="10627655"/>
              </p:ext>
            </p:extLst>
          </p:nvPr>
        </p:nvGraphicFramePr>
        <p:xfrm>
          <a:off x="5387975" y="2139413"/>
          <a:ext cx="3400425" cy="4233401"/>
        </p:xfrm>
        <a:graphic>
          <a:graphicData uri="http://schemas.openxmlformats.org/drawingml/2006/chart">
            <c:chart xmlns:c="http://schemas.openxmlformats.org/drawingml/2006/chart" xmlns:r="http://schemas.openxmlformats.org/officeDocument/2006/relationships" r:id="rId3"/>
          </a:graphicData>
        </a:graphic>
      </p:graphicFrame>
      <p:cxnSp>
        <p:nvCxnSpPr>
          <p:cNvPr id="36" name="Connecteur droit 35">
            <a:extLst>
              <a:ext uri="{FF2B5EF4-FFF2-40B4-BE49-F238E27FC236}">
                <a16:creationId xmlns:a16="http://schemas.microsoft.com/office/drawing/2014/main" id="{87860737-F2E5-46E7-A519-F12446615CE9}"/>
              </a:ext>
            </a:extLst>
          </p:cNvPr>
          <p:cNvCxnSpPr/>
          <p:nvPr/>
        </p:nvCxnSpPr>
        <p:spPr>
          <a:xfrm>
            <a:off x="3756860" y="2829819"/>
            <a:ext cx="489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necteur droit 124">
            <a:extLst>
              <a:ext uri="{FF2B5EF4-FFF2-40B4-BE49-F238E27FC236}">
                <a16:creationId xmlns:a16="http://schemas.microsoft.com/office/drawing/2014/main" id="{F4710A20-492E-4B58-ADB7-F9555E5D97F7}"/>
              </a:ext>
            </a:extLst>
          </p:cNvPr>
          <p:cNvCxnSpPr/>
          <p:nvPr/>
        </p:nvCxnSpPr>
        <p:spPr>
          <a:xfrm>
            <a:off x="3766385" y="3996559"/>
            <a:ext cx="360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959B6DF1-B9FB-479E-939D-68F60ABE6B70}"/>
              </a:ext>
            </a:extLst>
          </p:cNvPr>
          <p:cNvCxnSpPr/>
          <p:nvPr/>
        </p:nvCxnSpPr>
        <p:spPr>
          <a:xfrm>
            <a:off x="3766385" y="3408703"/>
            <a:ext cx="424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cteur droit 126">
            <a:extLst>
              <a:ext uri="{FF2B5EF4-FFF2-40B4-BE49-F238E27FC236}">
                <a16:creationId xmlns:a16="http://schemas.microsoft.com/office/drawing/2014/main" id="{DF5B34AF-0CA0-4EF5-BD9A-22A591F46260}"/>
              </a:ext>
            </a:extLst>
          </p:cNvPr>
          <p:cNvCxnSpPr/>
          <p:nvPr/>
        </p:nvCxnSpPr>
        <p:spPr>
          <a:xfrm>
            <a:off x="3747335" y="4537894"/>
            <a:ext cx="360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BA146F93-C167-4510-9799-BB7EDCF31436}"/>
              </a:ext>
            </a:extLst>
          </p:cNvPr>
          <p:cNvCxnSpPr/>
          <p:nvPr/>
        </p:nvCxnSpPr>
        <p:spPr>
          <a:xfrm>
            <a:off x="3756860" y="5094619"/>
            <a:ext cx="360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F6367A77-B326-4A21-8D5E-2A0AAFC8B969}"/>
              </a:ext>
            </a:extLst>
          </p:cNvPr>
          <p:cNvCxnSpPr/>
          <p:nvPr/>
        </p:nvCxnSpPr>
        <p:spPr>
          <a:xfrm>
            <a:off x="3728285" y="5679476"/>
            <a:ext cx="360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FEE10625-19E6-462F-9CFB-174E4BE9311E}"/>
              </a:ext>
            </a:extLst>
          </p:cNvPr>
          <p:cNvSpPr txBox="1"/>
          <p:nvPr/>
        </p:nvSpPr>
        <p:spPr>
          <a:xfrm>
            <a:off x="361758" y="2936915"/>
            <a:ext cx="3278490" cy="369332"/>
          </a:xfrm>
          <a:prstGeom prst="rect">
            <a:avLst/>
          </a:prstGeom>
          <a:noFill/>
        </p:spPr>
        <p:txBody>
          <a:bodyPr wrap="square" lIns="0" tIns="0" rIns="0" bIns="0" rtlCol="0">
            <a:spAutoFit/>
          </a:bodyPr>
          <a:lstStyle/>
          <a:p>
            <a:pPr algn="r" fontAlgn="ctr"/>
            <a:r>
              <a:rPr lang="fr-FR" sz="1200"/>
              <a:t>Relations clients/fournisseurs (réseaux, partenariats locaux, collaboration)</a:t>
            </a:r>
            <a:endParaRPr lang="fr-FR" sz="1200">
              <a:solidFill>
                <a:srgbClr val="000000"/>
              </a:solidFill>
              <a:latin typeface="Calibri" panose="020F0502020204030204" pitchFamily="34" charset="0"/>
            </a:endParaRPr>
          </a:p>
        </p:txBody>
      </p:sp>
      <p:sp>
        <p:nvSpPr>
          <p:cNvPr id="26" name="ZoneTexte 25">
            <a:extLst>
              <a:ext uri="{FF2B5EF4-FFF2-40B4-BE49-F238E27FC236}">
                <a16:creationId xmlns:a16="http://schemas.microsoft.com/office/drawing/2014/main" id="{8409393B-7572-4E47-A8DC-D078CC8A3470}"/>
              </a:ext>
            </a:extLst>
          </p:cNvPr>
          <p:cNvSpPr txBox="1"/>
          <p:nvPr/>
        </p:nvSpPr>
        <p:spPr>
          <a:xfrm>
            <a:off x="5513770" y="2064282"/>
            <a:ext cx="1574417" cy="369332"/>
          </a:xfrm>
          <a:prstGeom prst="rect">
            <a:avLst/>
          </a:prstGeom>
          <a:noFill/>
        </p:spPr>
        <p:txBody>
          <a:bodyPr wrap="square" lIns="0" tIns="0" rIns="0" bIns="0" rtlCol="0">
            <a:spAutoFit/>
          </a:bodyPr>
          <a:lstStyle/>
          <a:p>
            <a:pPr algn="ctr" fontAlgn="ctr"/>
            <a:r>
              <a:rPr lang="fr-FR" sz="1200">
                <a:solidFill>
                  <a:srgbClr val="ED1A3B"/>
                </a:solidFill>
                <a:latin typeface="+mj-lt"/>
              </a:rPr>
              <a:t>En interne</a:t>
            </a:r>
          </a:p>
          <a:p>
            <a:pPr algn="ctr" fontAlgn="ctr"/>
            <a:r>
              <a:rPr lang="fr-FR" sz="1200">
                <a:solidFill>
                  <a:srgbClr val="ED1A3B"/>
                </a:solidFill>
                <a:latin typeface="+mj-lt"/>
              </a:rPr>
              <a:t>(formation)</a:t>
            </a:r>
          </a:p>
        </p:txBody>
      </p:sp>
      <p:sp>
        <p:nvSpPr>
          <p:cNvPr id="27" name="ZoneTexte 26">
            <a:extLst>
              <a:ext uri="{FF2B5EF4-FFF2-40B4-BE49-F238E27FC236}">
                <a16:creationId xmlns:a16="http://schemas.microsoft.com/office/drawing/2014/main" id="{2D77DF44-17F6-4BF9-BDB0-7337A77255B6}"/>
              </a:ext>
            </a:extLst>
          </p:cNvPr>
          <p:cNvSpPr txBox="1"/>
          <p:nvPr/>
        </p:nvSpPr>
        <p:spPr>
          <a:xfrm>
            <a:off x="6906008" y="2047079"/>
            <a:ext cx="2237992" cy="369332"/>
          </a:xfrm>
          <a:prstGeom prst="rect">
            <a:avLst/>
          </a:prstGeom>
          <a:noFill/>
        </p:spPr>
        <p:txBody>
          <a:bodyPr wrap="square" lIns="0" tIns="0" rIns="0" bIns="0" rtlCol="0">
            <a:spAutoFit/>
          </a:bodyPr>
          <a:lstStyle/>
          <a:p>
            <a:pPr algn="ctr" fontAlgn="ctr"/>
            <a:r>
              <a:rPr lang="fr-FR" sz="1200" b="1">
                <a:solidFill>
                  <a:srgbClr val="FBD1D8"/>
                </a:solidFill>
                <a:latin typeface="+mj-lt"/>
              </a:rPr>
              <a:t>En externe</a:t>
            </a:r>
          </a:p>
          <a:p>
            <a:pPr algn="ctr" fontAlgn="ctr"/>
            <a:r>
              <a:rPr lang="fr-FR" sz="1200" b="1">
                <a:solidFill>
                  <a:srgbClr val="FBD1D8"/>
                </a:solidFill>
                <a:latin typeface="+mj-lt"/>
              </a:rPr>
              <a:t>(recrutement ou prestataire)</a:t>
            </a:r>
          </a:p>
        </p:txBody>
      </p:sp>
      <p:sp>
        <p:nvSpPr>
          <p:cNvPr id="28" name="ZoneTexte 27">
            <a:extLst>
              <a:ext uri="{FF2B5EF4-FFF2-40B4-BE49-F238E27FC236}">
                <a16:creationId xmlns:a16="http://schemas.microsoft.com/office/drawing/2014/main" id="{607232D8-F750-4038-AB92-BE605A26848F}"/>
              </a:ext>
            </a:extLst>
          </p:cNvPr>
          <p:cNvSpPr txBox="1"/>
          <p:nvPr/>
        </p:nvSpPr>
        <p:spPr>
          <a:xfrm>
            <a:off x="1350541" y="1555299"/>
            <a:ext cx="3070214" cy="646331"/>
          </a:xfrm>
          <a:prstGeom prst="rect">
            <a:avLst/>
          </a:prstGeom>
          <a:noFill/>
        </p:spPr>
        <p:txBody>
          <a:bodyPr wrap="square" lIns="0" tIns="0" rIns="0" bIns="0" rtlCol="0">
            <a:spAutoFit/>
          </a:bodyPr>
          <a:lstStyle>
            <a:defPPr>
              <a:defRPr lang="fr-FR"/>
            </a:defPPr>
            <a:lvl1pPr algn="ctr">
              <a:defRPr sz="1600" b="1"/>
            </a:lvl1pPr>
          </a:lstStyle>
          <a:p>
            <a:pPr algn="l"/>
            <a:r>
              <a:rPr lang="fr-FR" sz="1400">
                <a:solidFill>
                  <a:srgbClr val="F47689"/>
                </a:solidFill>
              </a:rPr>
              <a:t>% d’établissements ayant déclaré avoir au moins un besoin en compétences </a:t>
            </a:r>
            <a:r>
              <a:rPr lang="fr-FR" sz="1400" u="sng">
                <a:solidFill>
                  <a:srgbClr val="F47689"/>
                </a:solidFill>
              </a:rPr>
              <a:t>organisationnelles</a:t>
            </a:r>
          </a:p>
        </p:txBody>
      </p:sp>
      <p:grpSp>
        <p:nvGrpSpPr>
          <p:cNvPr id="30" name="Groupe 29">
            <a:extLst>
              <a:ext uri="{FF2B5EF4-FFF2-40B4-BE49-F238E27FC236}">
                <a16:creationId xmlns:a16="http://schemas.microsoft.com/office/drawing/2014/main" id="{7BF20B5C-A0D1-459C-A8E9-BBB4C5E1D514}"/>
              </a:ext>
            </a:extLst>
          </p:cNvPr>
          <p:cNvGrpSpPr/>
          <p:nvPr/>
        </p:nvGrpSpPr>
        <p:grpSpPr>
          <a:xfrm>
            <a:off x="5017800" y="1779554"/>
            <a:ext cx="360000" cy="4284000"/>
            <a:chOff x="4417708" y="1795927"/>
            <a:chExt cx="360000" cy="5096109"/>
          </a:xfrm>
        </p:grpSpPr>
        <p:cxnSp>
          <p:nvCxnSpPr>
            <p:cNvPr id="31" name="Connecteur droit 30">
              <a:extLst>
                <a:ext uri="{FF2B5EF4-FFF2-40B4-BE49-F238E27FC236}">
                  <a16:creationId xmlns:a16="http://schemas.microsoft.com/office/drawing/2014/main" id="{FDB4DBC4-E472-4737-96F2-9B340665A29A}"/>
                </a:ext>
              </a:extLst>
            </p:cNvPr>
            <p:cNvCxnSpPr>
              <a:cxnSpLocks/>
            </p:cNvCxnSpPr>
            <p:nvPr/>
          </p:nvCxnSpPr>
          <p:spPr>
            <a:xfrm rot="5400000" flipH="1">
              <a:off x="4597708" y="1615927"/>
              <a:ext cx="0" cy="36000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09147886-4AF1-4DA3-95A2-959CD4798B84}"/>
                </a:ext>
              </a:extLst>
            </p:cNvPr>
            <p:cNvCxnSpPr>
              <a:cxnSpLocks/>
            </p:cNvCxnSpPr>
            <p:nvPr/>
          </p:nvCxnSpPr>
          <p:spPr>
            <a:xfrm flipH="1">
              <a:off x="4429125" y="1796272"/>
              <a:ext cx="0" cy="5095764"/>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FB860839-8317-4090-AACA-5AA6C3371947}"/>
              </a:ext>
            </a:extLst>
          </p:cNvPr>
          <p:cNvSpPr/>
          <p:nvPr/>
        </p:nvSpPr>
        <p:spPr>
          <a:xfrm>
            <a:off x="5377798" y="1537065"/>
            <a:ext cx="3600000" cy="432000"/>
          </a:xfrm>
          <a:prstGeom prst="rect">
            <a:avLst/>
          </a:prstGeom>
          <a:solidFill>
            <a:srgbClr val="F4768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a:solidFill>
                  <a:schemeClr val="bg1"/>
                </a:solidFill>
              </a:rPr>
              <a:t>Mode de couverture des besoins futurs</a:t>
            </a:r>
          </a:p>
        </p:txBody>
      </p:sp>
      <p:sp>
        <p:nvSpPr>
          <p:cNvPr id="40" name="Ellipse 39">
            <a:extLst>
              <a:ext uri="{FF2B5EF4-FFF2-40B4-BE49-F238E27FC236}">
                <a16:creationId xmlns:a16="http://schemas.microsoft.com/office/drawing/2014/main" id="{9FD945F7-590F-4587-B983-8D1BC64724F2}"/>
              </a:ext>
            </a:extLst>
          </p:cNvPr>
          <p:cNvSpPr/>
          <p:nvPr/>
        </p:nvSpPr>
        <p:spPr>
          <a:xfrm>
            <a:off x="503712" y="1453212"/>
            <a:ext cx="673574" cy="673574"/>
          </a:xfrm>
          <a:prstGeom prst="ellipse">
            <a:avLst/>
          </a:prstGeom>
          <a:solidFill>
            <a:srgbClr val="F47689"/>
          </a:solidFill>
          <a:ln w="6350">
            <a:solidFill>
              <a:srgbClr val="F47689"/>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pic>
        <p:nvPicPr>
          <p:cNvPr id="35" name="Graphique 34" descr="Hiérarchie avec un remplissage uni">
            <a:extLst>
              <a:ext uri="{FF2B5EF4-FFF2-40B4-BE49-F238E27FC236}">
                <a16:creationId xmlns:a16="http://schemas.microsoft.com/office/drawing/2014/main" id="{773C1428-F9BE-47AB-88A9-D3CB888F52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550" y="1465292"/>
            <a:ext cx="574675" cy="574675"/>
          </a:xfrm>
          <a:prstGeom prst="rect">
            <a:avLst/>
          </a:prstGeom>
        </p:spPr>
      </p:pic>
      <p:cxnSp>
        <p:nvCxnSpPr>
          <p:cNvPr id="34" name="Connecteur droit 33">
            <a:extLst>
              <a:ext uri="{FF2B5EF4-FFF2-40B4-BE49-F238E27FC236}">
                <a16:creationId xmlns:a16="http://schemas.microsoft.com/office/drawing/2014/main" id="{FAB1EA64-7F65-4FA6-B81D-CF63A8B35448}"/>
              </a:ext>
            </a:extLst>
          </p:cNvPr>
          <p:cNvCxnSpPr>
            <a:cxnSpLocks/>
          </p:cNvCxnSpPr>
          <p:nvPr/>
        </p:nvCxnSpPr>
        <p:spPr>
          <a:xfrm>
            <a:off x="442567" y="3434003"/>
            <a:ext cx="0" cy="864000"/>
          </a:xfrm>
          <a:prstGeom prst="line">
            <a:avLst/>
          </a:prstGeom>
          <a:ln w="28575">
            <a:solidFill>
              <a:srgbClr val="657C91"/>
            </a:solidFill>
          </a:ln>
        </p:spPr>
        <p:style>
          <a:lnRef idx="1">
            <a:schemeClr val="accent1"/>
          </a:lnRef>
          <a:fillRef idx="0">
            <a:schemeClr val="accent1"/>
          </a:fillRef>
          <a:effectRef idx="0">
            <a:schemeClr val="accent1"/>
          </a:effectRef>
          <a:fontRef idx="minor">
            <a:schemeClr val="tx1"/>
          </a:fontRef>
        </p:style>
      </p:cxnSp>
      <p:sp>
        <p:nvSpPr>
          <p:cNvPr id="38" name="Larme 37">
            <a:extLst>
              <a:ext uri="{FF2B5EF4-FFF2-40B4-BE49-F238E27FC236}">
                <a16:creationId xmlns:a16="http://schemas.microsoft.com/office/drawing/2014/main" id="{7ACC40A5-07DD-48AB-82C5-47E3BC685F31}"/>
              </a:ext>
            </a:extLst>
          </p:cNvPr>
          <p:cNvSpPr/>
          <p:nvPr/>
        </p:nvSpPr>
        <p:spPr>
          <a:xfrm>
            <a:off x="229311" y="4374778"/>
            <a:ext cx="504000" cy="504000"/>
          </a:xfrm>
          <a:prstGeom prst="teardrop">
            <a:avLst/>
          </a:prstGeom>
          <a:solidFill>
            <a:srgbClr val="F4768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200"/>
          </a:p>
        </p:txBody>
      </p:sp>
      <p:sp>
        <p:nvSpPr>
          <p:cNvPr id="41" name="ZoneTexte 40">
            <a:extLst>
              <a:ext uri="{FF2B5EF4-FFF2-40B4-BE49-F238E27FC236}">
                <a16:creationId xmlns:a16="http://schemas.microsoft.com/office/drawing/2014/main" id="{00481BF2-FB7F-470E-AE15-D9C04FC5F037}"/>
              </a:ext>
            </a:extLst>
          </p:cNvPr>
          <p:cNvSpPr txBox="1"/>
          <p:nvPr/>
        </p:nvSpPr>
        <p:spPr>
          <a:xfrm>
            <a:off x="297383" y="4488523"/>
            <a:ext cx="612618" cy="246221"/>
          </a:xfrm>
          <a:prstGeom prst="rect">
            <a:avLst/>
          </a:prstGeom>
          <a:noFill/>
        </p:spPr>
        <p:txBody>
          <a:bodyPr wrap="square" lIns="0" tIns="0" rIns="0" bIns="0" rtlCol="0">
            <a:spAutoFit/>
          </a:bodyPr>
          <a:lstStyle/>
          <a:p>
            <a:r>
              <a:rPr lang="fr-FR" sz="1600">
                <a:solidFill>
                  <a:schemeClr val="bg1"/>
                </a:solidFill>
              </a:rPr>
              <a:t>23%</a:t>
            </a:r>
          </a:p>
        </p:txBody>
      </p:sp>
      <p:cxnSp>
        <p:nvCxnSpPr>
          <p:cNvPr id="4" name="Connecteur droit 3">
            <a:extLst>
              <a:ext uri="{FF2B5EF4-FFF2-40B4-BE49-F238E27FC236}">
                <a16:creationId xmlns:a16="http://schemas.microsoft.com/office/drawing/2014/main" id="{537D8E40-498E-4C60-88A6-DEB18D315970}"/>
              </a:ext>
            </a:extLst>
          </p:cNvPr>
          <p:cNvCxnSpPr>
            <a:cxnSpLocks/>
            <a:endCxn id="38" idx="5"/>
          </p:cNvCxnSpPr>
          <p:nvPr/>
        </p:nvCxnSpPr>
        <p:spPr>
          <a:xfrm flipH="1">
            <a:off x="303120" y="3904179"/>
            <a:ext cx="139448" cy="5444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ZoneTexte 62">
            <a:extLst>
              <a:ext uri="{FF2B5EF4-FFF2-40B4-BE49-F238E27FC236}">
                <a16:creationId xmlns:a16="http://schemas.microsoft.com/office/drawing/2014/main" id="{D9DEAEFB-5BFE-4265-9FCB-1333D1E4DCEB}"/>
              </a:ext>
            </a:extLst>
          </p:cNvPr>
          <p:cNvSpPr txBox="1"/>
          <p:nvPr/>
        </p:nvSpPr>
        <p:spPr>
          <a:xfrm>
            <a:off x="140536" y="4911515"/>
            <a:ext cx="668624" cy="276999"/>
          </a:xfrm>
          <a:prstGeom prst="rect">
            <a:avLst/>
          </a:prstGeom>
          <a:noFill/>
        </p:spPr>
        <p:txBody>
          <a:bodyPr wrap="square" lIns="0" tIns="0" rIns="0" bIns="0" rtlCol="0">
            <a:spAutoFit/>
          </a:bodyPr>
          <a:lstStyle/>
          <a:p>
            <a:pPr algn="ctr"/>
            <a:r>
              <a:rPr lang="fr-FR" sz="900">
                <a:solidFill>
                  <a:schemeClr val="tx1">
                    <a:lumMod val="60000"/>
                    <a:lumOff val="40000"/>
                  </a:schemeClr>
                </a:solidFill>
              </a:rPr>
              <a:t>Au moins </a:t>
            </a:r>
            <a:br>
              <a:rPr lang="fr-FR" sz="900">
                <a:solidFill>
                  <a:schemeClr val="tx1">
                    <a:lumMod val="60000"/>
                    <a:lumOff val="40000"/>
                  </a:schemeClr>
                </a:solidFill>
              </a:rPr>
            </a:br>
            <a:r>
              <a:rPr lang="fr-FR" sz="900">
                <a:solidFill>
                  <a:schemeClr val="tx1">
                    <a:lumMod val="60000"/>
                    <a:lumOff val="40000"/>
                  </a:schemeClr>
                </a:solidFill>
              </a:rPr>
              <a:t>1 des 2</a:t>
            </a:r>
          </a:p>
        </p:txBody>
      </p:sp>
    </p:spTree>
    <p:extLst>
      <p:ext uri="{BB962C8B-B14F-4D97-AF65-F5344CB8AC3E}">
        <p14:creationId xmlns:p14="http://schemas.microsoft.com/office/powerpoint/2010/main" val="718203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que 22" descr="Hiérarchie avec un remplissage uni">
            <a:extLst>
              <a:ext uri="{FF2B5EF4-FFF2-40B4-BE49-F238E27FC236}">
                <a16:creationId xmlns:a16="http://schemas.microsoft.com/office/drawing/2014/main" id="{9D5F74B2-9515-4341-B8D5-E85ED58176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5393" y="3458721"/>
            <a:ext cx="540000" cy="540000"/>
          </a:xfrm>
          <a:prstGeom prst="rect">
            <a:avLst/>
          </a:prstGeom>
        </p:spPr>
      </p:pic>
      <p:pic>
        <p:nvPicPr>
          <p:cNvPr id="24" name="Graphique 23" descr="Engrenages avec un remplissage uni">
            <a:extLst>
              <a:ext uri="{FF2B5EF4-FFF2-40B4-BE49-F238E27FC236}">
                <a16:creationId xmlns:a16="http://schemas.microsoft.com/office/drawing/2014/main" id="{18D286F8-9269-4826-8F95-35E0A13E14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393" y="2870692"/>
            <a:ext cx="540000" cy="540000"/>
          </a:xfrm>
          <a:prstGeom prst="rect">
            <a:avLst/>
          </a:prstGeom>
        </p:spPr>
      </p:pic>
      <p:pic>
        <p:nvPicPr>
          <p:cNvPr id="25" name="Graphique 24" descr="Informatique hébergé avec un remplissage uni">
            <a:extLst>
              <a:ext uri="{FF2B5EF4-FFF2-40B4-BE49-F238E27FC236}">
                <a16:creationId xmlns:a16="http://schemas.microsoft.com/office/drawing/2014/main" id="{6C055D76-5C7D-44DC-88B4-E51BB2B1C2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5393" y="2289424"/>
            <a:ext cx="540000" cy="540000"/>
          </a:xfrm>
          <a:prstGeom prst="rect">
            <a:avLst/>
          </a:prstGeom>
        </p:spPr>
      </p:pic>
      <p:sp>
        <p:nvSpPr>
          <p:cNvPr id="3" name="ZoneTexte 2">
            <a:extLst>
              <a:ext uri="{FF2B5EF4-FFF2-40B4-BE49-F238E27FC236}">
                <a16:creationId xmlns:a16="http://schemas.microsoft.com/office/drawing/2014/main" id="{A4A8F081-6D5A-4D45-8E71-DC0B0CCF7005}"/>
              </a:ext>
            </a:extLst>
          </p:cNvPr>
          <p:cNvSpPr txBox="1"/>
          <p:nvPr/>
        </p:nvSpPr>
        <p:spPr>
          <a:xfrm rot="16200000">
            <a:off x="-269765" y="3071255"/>
            <a:ext cx="1459293" cy="307777"/>
          </a:xfrm>
          <a:prstGeom prst="rect">
            <a:avLst/>
          </a:prstGeom>
          <a:noFill/>
        </p:spPr>
        <p:txBody>
          <a:bodyPr wrap="square" lIns="0" tIns="0" rIns="0" bIns="0" rtlCol="0">
            <a:spAutoFit/>
          </a:bodyPr>
          <a:lstStyle/>
          <a:p>
            <a:pPr algn="ctr"/>
            <a:r>
              <a:rPr lang="fr-FR" sz="2000"/>
              <a:t>Formation</a:t>
            </a:r>
          </a:p>
        </p:txBody>
      </p:sp>
      <p:sp>
        <p:nvSpPr>
          <p:cNvPr id="39" name="ZoneTexte 38">
            <a:extLst>
              <a:ext uri="{FF2B5EF4-FFF2-40B4-BE49-F238E27FC236}">
                <a16:creationId xmlns:a16="http://schemas.microsoft.com/office/drawing/2014/main" id="{5B407386-0047-4ED4-948D-B45221EC59DE}"/>
              </a:ext>
            </a:extLst>
          </p:cNvPr>
          <p:cNvSpPr txBox="1"/>
          <p:nvPr/>
        </p:nvSpPr>
        <p:spPr>
          <a:xfrm rot="16200000">
            <a:off x="-551864" y="5070280"/>
            <a:ext cx="2023492" cy="307777"/>
          </a:xfrm>
          <a:prstGeom prst="rect">
            <a:avLst/>
          </a:prstGeom>
          <a:noFill/>
        </p:spPr>
        <p:txBody>
          <a:bodyPr wrap="square" lIns="0" tIns="0" rIns="0" bIns="0" rtlCol="0">
            <a:spAutoFit/>
          </a:bodyPr>
          <a:lstStyle/>
          <a:p>
            <a:pPr algn="ctr"/>
            <a:r>
              <a:rPr lang="fr-FR" sz="2000"/>
              <a:t>Besoins externes</a:t>
            </a:r>
          </a:p>
        </p:txBody>
      </p:sp>
      <p:sp>
        <p:nvSpPr>
          <p:cNvPr id="26" name="ZoneTexte 25">
            <a:extLst>
              <a:ext uri="{FF2B5EF4-FFF2-40B4-BE49-F238E27FC236}">
                <a16:creationId xmlns:a16="http://schemas.microsoft.com/office/drawing/2014/main" id="{D39B149A-10AA-40D5-81D9-DAD6CED8CDA1}"/>
              </a:ext>
            </a:extLst>
          </p:cNvPr>
          <p:cNvSpPr txBox="1"/>
          <p:nvPr/>
        </p:nvSpPr>
        <p:spPr>
          <a:xfrm>
            <a:off x="322268" y="1501518"/>
            <a:ext cx="2152236" cy="739877"/>
          </a:xfrm>
          <a:prstGeom prst="rect">
            <a:avLst/>
          </a:prstGeom>
          <a:noFill/>
        </p:spPr>
        <p:txBody>
          <a:bodyPr wrap="square" lIns="0" tIns="0" rIns="0" anchor="t">
            <a:noAutofit/>
          </a:bodyPr>
          <a:lstStyle/>
          <a:p>
            <a:r>
              <a:rPr lang="fr-FR" sz="800" i="1">
                <a:solidFill>
                  <a:schemeClr val="bg2">
                    <a:lumMod val="50000"/>
                  </a:schemeClr>
                </a:solidFill>
              </a:rPr>
              <a:t>Lecture : 1 établissement de moins de 50 salariés </a:t>
            </a:r>
            <a:r>
              <a:rPr lang="fr-FR" sz="800" i="1">
                <a:solidFill>
                  <a:schemeClr val="bg2">
                    <a:lumMod val="50000"/>
                  </a:schemeClr>
                </a:solidFill>
                <a:latin typeface="+mj-lt"/>
              </a:rPr>
              <a:t>envisage en moyenne de former </a:t>
            </a:r>
            <a:br>
              <a:rPr lang="fr-FR" sz="800" i="1">
                <a:solidFill>
                  <a:schemeClr val="bg2">
                    <a:lumMod val="50000"/>
                  </a:schemeClr>
                </a:solidFill>
                <a:latin typeface="+mj-lt"/>
              </a:rPr>
            </a:br>
            <a:r>
              <a:rPr lang="fr-FR" sz="800" i="1">
                <a:solidFill>
                  <a:schemeClr val="bg2">
                    <a:lumMod val="50000"/>
                  </a:schemeClr>
                </a:solidFill>
                <a:latin typeface="+mj-lt"/>
              </a:rPr>
              <a:t>5 collaborateurs en compétences numériques à l’horizon 12-36 mois (3 opérateurs, 1 technicien et 1 cadre)</a:t>
            </a:r>
            <a:r>
              <a:rPr lang="fr-FR" sz="800">
                <a:solidFill>
                  <a:schemeClr val="bg2">
                    <a:lumMod val="50000"/>
                  </a:schemeClr>
                </a:solidFill>
                <a:effectLst/>
                <a:latin typeface="+mj-lt"/>
                <a:ea typeface="Trebuchet MS" panose="020B0603020202020204" pitchFamily="34" charset="0"/>
                <a:cs typeface="Times New Roman" panose="02020603050405020304" pitchFamily="18" charset="0"/>
              </a:rPr>
              <a:t> </a:t>
            </a:r>
          </a:p>
        </p:txBody>
      </p:sp>
      <p:pic>
        <p:nvPicPr>
          <p:cNvPr id="28" name="Graphique 27" descr="Hiérarchie avec un remplissage uni">
            <a:extLst>
              <a:ext uri="{FF2B5EF4-FFF2-40B4-BE49-F238E27FC236}">
                <a16:creationId xmlns:a16="http://schemas.microsoft.com/office/drawing/2014/main" id="{8EE77586-ACAC-468C-B53E-552A03718E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5393" y="5704840"/>
            <a:ext cx="540000" cy="540000"/>
          </a:xfrm>
          <a:prstGeom prst="rect">
            <a:avLst/>
          </a:prstGeom>
        </p:spPr>
      </p:pic>
      <p:pic>
        <p:nvPicPr>
          <p:cNvPr id="29" name="Graphique 28" descr="Engrenages avec un remplissage uni">
            <a:extLst>
              <a:ext uri="{FF2B5EF4-FFF2-40B4-BE49-F238E27FC236}">
                <a16:creationId xmlns:a16="http://schemas.microsoft.com/office/drawing/2014/main" id="{D5E43610-8978-49CD-B7D7-8BA5165FA5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5393" y="5116811"/>
            <a:ext cx="540000" cy="540000"/>
          </a:xfrm>
          <a:prstGeom prst="rect">
            <a:avLst/>
          </a:prstGeom>
        </p:spPr>
      </p:pic>
      <p:pic>
        <p:nvPicPr>
          <p:cNvPr id="34" name="Graphique 33" descr="Informatique hébergé avec un remplissage uni">
            <a:extLst>
              <a:ext uri="{FF2B5EF4-FFF2-40B4-BE49-F238E27FC236}">
                <a16:creationId xmlns:a16="http://schemas.microsoft.com/office/drawing/2014/main" id="{6F2AA5F1-1A1C-4AE2-8C1F-73EDC1BEDF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5393" y="4535543"/>
            <a:ext cx="540000" cy="540000"/>
          </a:xfrm>
          <a:prstGeom prst="rect">
            <a:avLst/>
          </a:prstGeom>
        </p:spPr>
      </p:pic>
      <p:graphicFrame>
        <p:nvGraphicFramePr>
          <p:cNvPr id="4" name="Tableau 3">
            <a:extLst>
              <a:ext uri="{FF2B5EF4-FFF2-40B4-BE49-F238E27FC236}">
                <a16:creationId xmlns:a16="http://schemas.microsoft.com/office/drawing/2014/main" id="{6B0C9FC9-03E7-42EC-BCD3-5256847E5959}"/>
              </a:ext>
            </a:extLst>
          </p:cNvPr>
          <p:cNvGraphicFramePr>
            <a:graphicFrameLocks noGrp="1"/>
          </p:cNvGraphicFramePr>
          <p:nvPr>
            <p:extLst>
              <p:ext uri="{D42A27DB-BD31-4B8C-83A1-F6EECF244321}">
                <p14:modId xmlns:p14="http://schemas.microsoft.com/office/powerpoint/2010/main" val="2959493124"/>
              </p:ext>
            </p:extLst>
          </p:nvPr>
        </p:nvGraphicFramePr>
        <p:xfrm>
          <a:off x="5900511" y="1944159"/>
          <a:ext cx="2481489" cy="2081577"/>
        </p:xfrm>
        <a:graphic>
          <a:graphicData uri="http://schemas.openxmlformats.org/drawingml/2006/table">
            <a:tbl>
              <a:tblPr firstRow="1" bandRow="1">
                <a:tableStyleId>{5C22544A-7EE6-4342-B048-85BDC9FD1C3A}</a:tableStyleId>
              </a:tblPr>
              <a:tblGrid>
                <a:gridCol w="692215">
                  <a:extLst>
                    <a:ext uri="{9D8B030D-6E8A-4147-A177-3AD203B41FA5}">
                      <a16:colId xmlns:a16="http://schemas.microsoft.com/office/drawing/2014/main" val="2115957440"/>
                    </a:ext>
                  </a:extLst>
                </a:gridCol>
                <a:gridCol w="622363">
                  <a:extLst>
                    <a:ext uri="{9D8B030D-6E8A-4147-A177-3AD203B41FA5}">
                      <a16:colId xmlns:a16="http://schemas.microsoft.com/office/drawing/2014/main" val="1934548793"/>
                    </a:ext>
                  </a:extLst>
                </a:gridCol>
                <a:gridCol w="644397">
                  <a:extLst>
                    <a:ext uri="{9D8B030D-6E8A-4147-A177-3AD203B41FA5}">
                      <a16:colId xmlns:a16="http://schemas.microsoft.com/office/drawing/2014/main" val="1285133828"/>
                    </a:ext>
                  </a:extLst>
                </a:gridCol>
                <a:gridCol w="522514">
                  <a:extLst>
                    <a:ext uri="{9D8B030D-6E8A-4147-A177-3AD203B41FA5}">
                      <a16:colId xmlns:a16="http://schemas.microsoft.com/office/drawing/2014/main" val="435090753"/>
                    </a:ext>
                  </a:extLst>
                </a:gridCol>
              </a:tblGrid>
              <a:tr h="464428">
                <a:tc>
                  <a:txBody>
                    <a:bodyPr/>
                    <a:lstStyle/>
                    <a:p>
                      <a:pPr algn="ctr"/>
                      <a:r>
                        <a:rPr lang="fr-FR" sz="1000" err="1">
                          <a:solidFill>
                            <a:schemeClr val="bg1"/>
                          </a:solidFill>
                        </a:rPr>
                        <a:t>Opéra-teurs</a:t>
                      </a:r>
                      <a:endParaRPr lang="fr-FR" sz="100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marL="0" marR="0" lvl="0" indent="0" algn="ctr" defTabSz="914112" rtl="0" eaLnBrk="1" fontAlgn="auto" latinLnBrk="0" hangingPunct="1">
                        <a:lnSpc>
                          <a:spcPct val="100000"/>
                        </a:lnSpc>
                        <a:spcBef>
                          <a:spcPts val="0"/>
                        </a:spcBef>
                        <a:spcAft>
                          <a:spcPts val="0"/>
                        </a:spcAft>
                        <a:buClrTx/>
                        <a:buSzTx/>
                        <a:buFontTx/>
                        <a:buNone/>
                        <a:tabLst/>
                        <a:defRPr/>
                      </a:pPr>
                      <a:r>
                        <a:rPr lang="fr-FR" sz="1000" err="1">
                          <a:solidFill>
                            <a:schemeClr val="bg1"/>
                          </a:solidFill>
                        </a:rPr>
                        <a:t>Techni-ciens</a:t>
                      </a:r>
                      <a:endParaRPr lang="fr-FR" sz="100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fr-FR" sz="1000">
                          <a:solidFill>
                            <a:schemeClr val="bg1"/>
                          </a:solidFill>
                        </a:rPr>
                        <a:t>Cadres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fr-FR" sz="1000">
                          <a:solidFill>
                            <a:schemeClr val="bg1"/>
                          </a:solidFill>
                        </a:rPr>
                        <a:t>Total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461870218"/>
                  </a:ext>
                </a:extLst>
              </a:tr>
              <a:tr h="439297">
                <a:tc>
                  <a:txBody>
                    <a:bodyPr/>
                    <a:lstStyle/>
                    <a:p>
                      <a:pPr marL="0" algn="ctr" defTabSz="1300277" rtl="0" eaLnBrk="1" fontAlgn="b" latinLnBrk="0" hangingPunct="1"/>
                      <a:r>
                        <a:rPr lang="fr-FR" sz="1000" b="0" i="0" u="none" strike="noStrike" kern="1200">
                          <a:solidFill>
                            <a:srgbClr val="000000"/>
                          </a:solidFill>
                          <a:effectLst/>
                          <a:latin typeface="+mj-lt"/>
                          <a:ea typeface="+mn-ea"/>
                          <a:cs typeface="+mn-cs"/>
                        </a:rPr>
                        <a:t>16</a:t>
                      </a:r>
                    </a:p>
                  </a:txBody>
                  <a:tcPr marL="6350" marR="6350" marT="6350" marB="0" anchor="ctr">
                    <a:lnT w="38100" cmpd="sng">
                      <a:noFill/>
                    </a:lnT>
                    <a:solidFill>
                      <a:srgbClr val="C9F2F1"/>
                    </a:solidFill>
                  </a:tcPr>
                </a:tc>
                <a:tc>
                  <a:txBody>
                    <a:bodyPr/>
                    <a:lstStyle/>
                    <a:p>
                      <a:pPr marL="0" algn="ctr" defTabSz="1300277" rtl="0" eaLnBrk="1" fontAlgn="b" latinLnBrk="0" hangingPunct="1"/>
                      <a:r>
                        <a:rPr lang="fr-FR" sz="1000" b="0" i="0" u="none" strike="noStrike" kern="1200">
                          <a:solidFill>
                            <a:srgbClr val="000000"/>
                          </a:solidFill>
                          <a:effectLst/>
                          <a:latin typeface="+mj-lt"/>
                          <a:ea typeface="+mn-ea"/>
                          <a:cs typeface="+mn-cs"/>
                        </a:rPr>
                        <a:t>9</a:t>
                      </a:r>
                    </a:p>
                  </a:txBody>
                  <a:tcPr marL="6350" marR="6350" marT="6350" marB="0" anchor="ctr">
                    <a:lnT w="38100" cmpd="sng">
                      <a:noFill/>
                    </a:lnT>
                    <a:solidFill>
                      <a:srgbClr val="C9F2F1"/>
                    </a:solidFill>
                  </a:tcPr>
                </a:tc>
                <a:tc>
                  <a:txBody>
                    <a:bodyPr/>
                    <a:lstStyle/>
                    <a:p>
                      <a:pPr marL="0" algn="ctr" defTabSz="1300277" rtl="0" eaLnBrk="1" fontAlgn="b" latinLnBrk="0" hangingPunct="1"/>
                      <a:r>
                        <a:rPr lang="fr-FR" sz="1000" b="0" i="0" u="none" strike="noStrike" kern="1200">
                          <a:solidFill>
                            <a:srgbClr val="000000"/>
                          </a:solidFill>
                          <a:effectLst/>
                          <a:latin typeface="+mj-lt"/>
                          <a:ea typeface="+mn-ea"/>
                          <a:cs typeface="+mn-cs"/>
                        </a:rPr>
                        <a:t>10</a:t>
                      </a:r>
                    </a:p>
                  </a:txBody>
                  <a:tcPr marL="6350" marR="6350" marT="6350" marB="0" anchor="ctr">
                    <a:lnT w="38100" cmpd="sng">
                      <a:noFill/>
                    </a:lnT>
                    <a:solidFill>
                      <a:srgbClr val="C9F2F1"/>
                    </a:solidFill>
                  </a:tcPr>
                </a:tc>
                <a:tc>
                  <a:txBody>
                    <a:bodyPr/>
                    <a:lstStyle/>
                    <a:p>
                      <a:pPr marL="0" algn="ctr" defTabSz="1300277" rtl="0" eaLnBrk="1" fontAlgn="b" latinLnBrk="0" hangingPunct="1"/>
                      <a:r>
                        <a:rPr lang="fr-FR" sz="1000" b="0" i="0" u="none" strike="noStrike" kern="1200">
                          <a:solidFill>
                            <a:srgbClr val="000000"/>
                          </a:solidFill>
                          <a:effectLst/>
                          <a:latin typeface="+mj-lt"/>
                          <a:ea typeface="+mn-ea"/>
                          <a:cs typeface="+mn-cs"/>
                        </a:rPr>
                        <a:t>35</a:t>
                      </a:r>
                    </a:p>
                  </a:txBody>
                  <a:tcPr marL="6350" marR="6350" marT="6350" marB="0" anchor="ctr">
                    <a:lnT w="38100" cmpd="sng">
                      <a:noFill/>
                    </a:lnT>
                    <a:solidFill>
                      <a:srgbClr val="C9F2F1"/>
                    </a:solidFill>
                  </a:tcPr>
                </a:tc>
                <a:extLst>
                  <a:ext uri="{0D108BD9-81ED-4DB2-BD59-A6C34878D82A}">
                    <a16:rowId xmlns:a16="http://schemas.microsoft.com/office/drawing/2014/main" val="1031932196"/>
                  </a:ext>
                </a:extLst>
              </a:tr>
              <a:tr h="571086">
                <a:tc>
                  <a:txBody>
                    <a:bodyPr/>
                    <a:lstStyle/>
                    <a:p>
                      <a:pPr marL="0" algn="ctr" defTabSz="1300277" rtl="0" eaLnBrk="1" fontAlgn="b" latinLnBrk="0" hangingPunct="1"/>
                      <a:r>
                        <a:rPr lang="fr-FR" sz="1000" b="0" i="0" u="none" strike="noStrike" kern="1200">
                          <a:solidFill>
                            <a:srgbClr val="000000"/>
                          </a:solidFill>
                          <a:effectLst/>
                          <a:latin typeface="+mj-lt"/>
                          <a:ea typeface="+mn-ea"/>
                          <a:cs typeface="+mn-cs"/>
                        </a:rPr>
                        <a:t>8</a:t>
                      </a:r>
                    </a:p>
                  </a:txBody>
                  <a:tcPr marL="6350" marR="6350" marT="6350" marB="0" anchor="ctr">
                    <a:solidFill>
                      <a:srgbClr val="CBE1F4"/>
                    </a:solidFill>
                  </a:tcPr>
                </a:tc>
                <a:tc>
                  <a:txBody>
                    <a:bodyPr/>
                    <a:lstStyle/>
                    <a:p>
                      <a:pPr marL="0" algn="ctr" defTabSz="1300277" rtl="0" eaLnBrk="1" fontAlgn="b" latinLnBrk="0" hangingPunct="1"/>
                      <a:r>
                        <a:rPr lang="fr-FR" sz="1000" b="0" i="0" u="none" strike="noStrike" kern="1200">
                          <a:solidFill>
                            <a:srgbClr val="000000"/>
                          </a:solidFill>
                          <a:effectLst/>
                          <a:latin typeface="+mj-lt"/>
                          <a:ea typeface="+mn-ea"/>
                          <a:cs typeface="+mn-cs"/>
                        </a:rPr>
                        <a:t>7</a:t>
                      </a:r>
                    </a:p>
                  </a:txBody>
                  <a:tcPr marL="6350" marR="6350" marT="6350" marB="0" anchor="ctr">
                    <a:solidFill>
                      <a:srgbClr val="CBE1F4"/>
                    </a:solidFill>
                  </a:tcPr>
                </a:tc>
                <a:tc>
                  <a:txBody>
                    <a:bodyPr/>
                    <a:lstStyle/>
                    <a:p>
                      <a:pPr marL="0" algn="ctr" defTabSz="1300277" rtl="0" eaLnBrk="1" fontAlgn="b" latinLnBrk="0" hangingPunct="1"/>
                      <a:r>
                        <a:rPr lang="fr-FR" sz="1000" b="0" i="0" u="none" strike="noStrike" kern="1200">
                          <a:solidFill>
                            <a:srgbClr val="000000"/>
                          </a:solidFill>
                          <a:effectLst/>
                          <a:latin typeface="+mj-lt"/>
                          <a:ea typeface="+mn-ea"/>
                          <a:cs typeface="+mn-cs"/>
                        </a:rPr>
                        <a:t>8</a:t>
                      </a:r>
                    </a:p>
                  </a:txBody>
                  <a:tcPr marL="6350" marR="6350" marT="6350" marB="0" anchor="ctr">
                    <a:solidFill>
                      <a:srgbClr val="CBE1F4"/>
                    </a:solidFill>
                  </a:tcPr>
                </a:tc>
                <a:tc>
                  <a:txBody>
                    <a:bodyPr/>
                    <a:lstStyle/>
                    <a:p>
                      <a:pPr marL="0" algn="ctr" defTabSz="1300277" rtl="0" eaLnBrk="1" fontAlgn="b" latinLnBrk="0" hangingPunct="1"/>
                      <a:r>
                        <a:rPr lang="fr-FR" sz="1000" b="0" i="0" u="none" strike="noStrike" kern="1200">
                          <a:solidFill>
                            <a:srgbClr val="000000"/>
                          </a:solidFill>
                          <a:effectLst/>
                          <a:latin typeface="+mj-lt"/>
                          <a:ea typeface="+mn-ea"/>
                          <a:cs typeface="+mn-cs"/>
                        </a:rPr>
                        <a:t>23</a:t>
                      </a:r>
                    </a:p>
                  </a:txBody>
                  <a:tcPr marL="6350" marR="6350" marT="6350" marB="0" anchor="ctr">
                    <a:solidFill>
                      <a:srgbClr val="CBE1F4"/>
                    </a:solidFill>
                  </a:tcPr>
                </a:tc>
                <a:extLst>
                  <a:ext uri="{0D108BD9-81ED-4DB2-BD59-A6C34878D82A}">
                    <a16:rowId xmlns:a16="http://schemas.microsoft.com/office/drawing/2014/main" val="4290315693"/>
                  </a:ext>
                </a:extLst>
              </a:tr>
              <a:tr h="606766">
                <a:tc>
                  <a:txBody>
                    <a:bodyPr/>
                    <a:lstStyle/>
                    <a:p>
                      <a:pPr marL="0" algn="ctr" defTabSz="1300277" rtl="0" eaLnBrk="1" fontAlgn="b" latinLnBrk="0" hangingPunct="1"/>
                      <a:r>
                        <a:rPr lang="fr-FR" sz="1000" b="0" i="0" u="none" strike="noStrike" kern="1200">
                          <a:solidFill>
                            <a:srgbClr val="000000"/>
                          </a:solidFill>
                          <a:effectLst/>
                          <a:latin typeface="+mj-lt"/>
                          <a:ea typeface="+mn-ea"/>
                          <a:cs typeface="+mn-cs"/>
                        </a:rPr>
                        <a:t>16</a:t>
                      </a:r>
                    </a:p>
                  </a:txBody>
                  <a:tcPr marL="6350" marR="6350" marT="6350" marB="0" anchor="ctr">
                    <a:solidFill>
                      <a:srgbClr val="FBD1D8"/>
                    </a:solidFill>
                  </a:tcPr>
                </a:tc>
                <a:tc>
                  <a:txBody>
                    <a:bodyPr/>
                    <a:lstStyle/>
                    <a:p>
                      <a:pPr marL="0" algn="ctr" defTabSz="1300277" rtl="0" eaLnBrk="1" fontAlgn="b" latinLnBrk="0" hangingPunct="1"/>
                      <a:r>
                        <a:rPr lang="fr-FR" sz="1000" b="0" i="0" u="none" strike="noStrike" kern="1200">
                          <a:solidFill>
                            <a:srgbClr val="000000"/>
                          </a:solidFill>
                          <a:effectLst/>
                          <a:latin typeface="+mj-lt"/>
                          <a:ea typeface="+mn-ea"/>
                          <a:cs typeface="+mn-cs"/>
                        </a:rPr>
                        <a:t>5</a:t>
                      </a:r>
                    </a:p>
                  </a:txBody>
                  <a:tcPr marL="6350" marR="6350" marT="6350" marB="0" anchor="ctr">
                    <a:solidFill>
                      <a:srgbClr val="FBD1D8"/>
                    </a:solidFill>
                  </a:tcPr>
                </a:tc>
                <a:tc>
                  <a:txBody>
                    <a:bodyPr/>
                    <a:lstStyle/>
                    <a:p>
                      <a:pPr marL="0" algn="ctr" defTabSz="1300277" rtl="0" eaLnBrk="1" fontAlgn="b" latinLnBrk="0" hangingPunct="1"/>
                      <a:r>
                        <a:rPr lang="fr-FR" sz="1000" b="0" i="0" u="none" strike="noStrike" kern="1200">
                          <a:solidFill>
                            <a:srgbClr val="000000"/>
                          </a:solidFill>
                          <a:effectLst/>
                          <a:latin typeface="+mj-lt"/>
                          <a:ea typeface="+mn-ea"/>
                          <a:cs typeface="+mn-cs"/>
                        </a:rPr>
                        <a:t>11</a:t>
                      </a:r>
                    </a:p>
                  </a:txBody>
                  <a:tcPr marL="6350" marR="6350" marT="6350" marB="0" anchor="ctr">
                    <a:solidFill>
                      <a:srgbClr val="FBD1D8"/>
                    </a:solidFill>
                  </a:tcPr>
                </a:tc>
                <a:tc>
                  <a:txBody>
                    <a:bodyPr/>
                    <a:lstStyle/>
                    <a:p>
                      <a:pPr marL="0" algn="ctr" defTabSz="1300277" rtl="0" eaLnBrk="1" fontAlgn="b" latinLnBrk="0" hangingPunct="1"/>
                      <a:r>
                        <a:rPr lang="fr-FR" sz="1000" b="0" i="0" u="none" strike="noStrike" kern="1200">
                          <a:solidFill>
                            <a:srgbClr val="000000"/>
                          </a:solidFill>
                          <a:effectLst/>
                          <a:latin typeface="+mj-lt"/>
                          <a:ea typeface="+mn-ea"/>
                          <a:cs typeface="+mn-cs"/>
                        </a:rPr>
                        <a:t>32</a:t>
                      </a:r>
                    </a:p>
                  </a:txBody>
                  <a:tcPr marL="6350" marR="6350" marT="6350" marB="0" anchor="ctr">
                    <a:solidFill>
                      <a:srgbClr val="FBD1D8"/>
                    </a:solidFill>
                  </a:tcPr>
                </a:tc>
                <a:extLst>
                  <a:ext uri="{0D108BD9-81ED-4DB2-BD59-A6C34878D82A}">
                    <a16:rowId xmlns:a16="http://schemas.microsoft.com/office/drawing/2014/main" val="447776298"/>
                  </a:ext>
                </a:extLst>
              </a:tr>
            </a:tbl>
          </a:graphicData>
        </a:graphic>
      </p:graphicFrame>
      <p:sp>
        <p:nvSpPr>
          <p:cNvPr id="31" name="Rectangle 30">
            <a:extLst>
              <a:ext uri="{FF2B5EF4-FFF2-40B4-BE49-F238E27FC236}">
                <a16:creationId xmlns:a16="http://schemas.microsoft.com/office/drawing/2014/main" id="{3F55628E-7453-4F44-BBE8-31E3107EEF8D}"/>
              </a:ext>
            </a:extLst>
          </p:cNvPr>
          <p:cNvSpPr/>
          <p:nvPr/>
        </p:nvSpPr>
        <p:spPr>
          <a:xfrm>
            <a:off x="3097744" y="1419301"/>
            <a:ext cx="1975701" cy="39509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a:solidFill>
                  <a:srgbClr val="657C91"/>
                </a:solidFill>
              </a:rPr>
              <a:t>Etablissements de moins de 50 salariés</a:t>
            </a:r>
          </a:p>
        </p:txBody>
      </p:sp>
      <p:sp>
        <p:nvSpPr>
          <p:cNvPr id="33" name="Rectangle 32">
            <a:extLst>
              <a:ext uri="{FF2B5EF4-FFF2-40B4-BE49-F238E27FC236}">
                <a16:creationId xmlns:a16="http://schemas.microsoft.com/office/drawing/2014/main" id="{16C464E2-9C1D-4E45-A918-1191E279D2AE}"/>
              </a:ext>
            </a:extLst>
          </p:cNvPr>
          <p:cNvSpPr/>
          <p:nvPr/>
        </p:nvSpPr>
        <p:spPr>
          <a:xfrm>
            <a:off x="6133398" y="1429205"/>
            <a:ext cx="1867601" cy="44291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a:solidFill>
                  <a:srgbClr val="657C91"/>
                </a:solidFill>
              </a:rPr>
              <a:t>Etablissements de plus de 50 salariés</a:t>
            </a:r>
          </a:p>
        </p:txBody>
      </p:sp>
      <p:graphicFrame>
        <p:nvGraphicFramePr>
          <p:cNvPr id="36" name="Tableau 35">
            <a:extLst>
              <a:ext uri="{FF2B5EF4-FFF2-40B4-BE49-F238E27FC236}">
                <a16:creationId xmlns:a16="http://schemas.microsoft.com/office/drawing/2014/main" id="{763F69F8-9E77-424F-85D1-1F81E83104B1}"/>
              </a:ext>
            </a:extLst>
          </p:cNvPr>
          <p:cNvGraphicFramePr>
            <a:graphicFrameLocks noGrp="1"/>
          </p:cNvGraphicFramePr>
          <p:nvPr>
            <p:extLst>
              <p:ext uri="{D42A27DB-BD31-4B8C-83A1-F6EECF244321}">
                <p14:modId xmlns:p14="http://schemas.microsoft.com/office/powerpoint/2010/main" val="3915030728"/>
              </p:ext>
            </p:extLst>
          </p:nvPr>
        </p:nvGraphicFramePr>
        <p:xfrm>
          <a:off x="5900511" y="4163263"/>
          <a:ext cx="2459718" cy="2081577"/>
        </p:xfrm>
        <a:graphic>
          <a:graphicData uri="http://schemas.openxmlformats.org/drawingml/2006/table">
            <a:tbl>
              <a:tblPr firstRow="1" bandRow="1">
                <a:tableStyleId>{5C22544A-7EE6-4342-B048-85BDC9FD1C3A}</a:tableStyleId>
              </a:tblPr>
              <a:tblGrid>
                <a:gridCol w="692215">
                  <a:extLst>
                    <a:ext uri="{9D8B030D-6E8A-4147-A177-3AD203B41FA5}">
                      <a16:colId xmlns:a16="http://schemas.microsoft.com/office/drawing/2014/main" val="2115957440"/>
                    </a:ext>
                  </a:extLst>
                </a:gridCol>
                <a:gridCol w="622363">
                  <a:extLst>
                    <a:ext uri="{9D8B030D-6E8A-4147-A177-3AD203B41FA5}">
                      <a16:colId xmlns:a16="http://schemas.microsoft.com/office/drawing/2014/main" val="1934548793"/>
                    </a:ext>
                  </a:extLst>
                </a:gridCol>
                <a:gridCol w="644397">
                  <a:extLst>
                    <a:ext uri="{9D8B030D-6E8A-4147-A177-3AD203B41FA5}">
                      <a16:colId xmlns:a16="http://schemas.microsoft.com/office/drawing/2014/main" val="1285133828"/>
                    </a:ext>
                  </a:extLst>
                </a:gridCol>
                <a:gridCol w="500743">
                  <a:extLst>
                    <a:ext uri="{9D8B030D-6E8A-4147-A177-3AD203B41FA5}">
                      <a16:colId xmlns:a16="http://schemas.microsoft.com/office/drawing/2014/main" val="3378340069"/>
                    </a:ext>
                  </a:extLst>
                </a:gridCol>
              </a:tblGrid>
              <a:tr h="464428">
                <a:tc>
                  <a:txBody>
                    <a:bodyPr/>
                    <a:lstStyle/>
                    <a:p>
                      <a:pPr algn="ctr"/>
                      <a:r>
                        <a:rPr lang="fr-FR" sz="1000" err="1">
                          <a:solidFill>
                            <a:schemeClr val="bg1"/>
                          </a:solidFill>
                        </a:rPr>
                        <a:t>Opéra-teurs</a:t>
                      </a:r>
                      <a:endParaRPr lang="fr-FR" sz="100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marL="0" marR="0" lvl="0" indent="0" algn="ctr" defTabSz="914112" rtl="0" eaLnBrk="1" fontAlgn="auto" latinLnBrk="0" hangingPunct="1">
                        <a:lnSpc>
                          <a:spcPct val="100000"/>
                        </a:lnSpc>
                        <a:spcBef>
                          <a:spcPts val="0"/>
                        </a:spcBef>
                        <a:spcAft>
                          <a:spcPts val="0"/>
                        </a:spcAft>
                        <a:buClrTx/>
                        <a:buSzTx/>
                        <a:buFontTx/>
                        <a:buNone/>
                        <a:tabLst/>
                        <a:defRPr/>
                      </a:pPr>
                      <a:r>
                        <a:rPr lang="fr-FR" sz="1000" err="1">
                          <a:solidFill>
                            <a:schemeClr val="bg1"/>
                          </a:solidFill>
                        </a:rPr>
                        <a:t>Techni-ciens</a:t>
                      </a:r>
                      <a:endParaRPr lang="fr-FR" sz="100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fr-FR" sz="1000">
                          <a:solidFill>
                            <a:schemeClr val="bg1"/>
                          </a:solidFill>
                        </a:rPr>
                        <a:t>Cadres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fr-FR" sz="1000">
                          <a:solidFill>
                            <a:schemeClr val="bg1"/>
                          </a:solidFill>
                        </a:rPr>
                        <a:t>Total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461870218"/>
                  </a:ext>
                </a:extLst>
              </a:tr>
              <a:tr h="439297">
                <a:tc>
                  <a:txBody>
                    <a:bodyPr/>
                    <a:lstStyle/>
                    <a:p>
                      <a:pPr marL="0" algn="ctr" defTabSz="1300277" rtl="0" eaLnBrk="1" fontAlgn="b" latinLnBrk="0" hangingPunct="1"/>
                      <a:r>
                        <a:rPr lang="fr-FR" sz="1000" b="0" i="0" u="none" strike="noStrike" kern="1200" dirty="0">
                          <a:solidFill>
                            <a:srgbClr val="000000"/>
                          </a:solidFill>
                          <a:effectLst/>
                          <a:latin typeface="+mj-lt"/>
                          <a:ea typeface="+mn-ea"/>
                          <a:cs typeface="+mn-cs"/>
                        </a:rPr>
                        <a:t>0</a:t>
                      </a:r>
                    </a:p>
                  </a:txBody>
                  <a:tcPr marL="6350" marR="6350" marT="6350" marB="0" anchor="ctr">
                    <a:lnT w="38100" cmpd="sng">
                      <a:noFill/>
                    </a:lnT>
                    <a:solidFill>
                      <a:srgbClr val="C9F2F1"/>
                    </a:solidFill>
                  </a:tcPr>
                </a:tc>
                <a:tc>
                  <a:txBody>
                    <a:bodyPr/>
                    <a:lstStyle/>
                    <a:p>
                      <a:pPr marL="0" algn="ctr" defTabSz="1300277" rtl="0" eaLnBrk="1" fontAlgn="b" latinLnBrk="0" hangingPunct="1"/>
                      <a:r>
                        <a:rPr lang="fr-FR" sz="1000" b="0" i="0" u="none" strike="noStrike" kern="1200" dirty="0">
                          <a:solidFill>
                            <a:srgbClr val="000000"/>
                          </a:solidFill>
                          <a:effectLst/>
                          <a:latin typeface="+mj-lt"/>
                          <a:ea typeface="+mn-ea"/>
                          <a:cs typeface="+mn-cs"/>
                        </a:rPr>
                        <a:t>0</a:t>
                      </a:r>
                    </a:p>
                  </a:txBody>
                  <a:tcPr marL="6350" marR="6350" marT="6350" marB="0" anchor="ctr">
                    <a:lnT w="38100" cmpd="sng">
                      <a:noFill/>
                    </a:lnT>
                    <a:solidFill>
                      <a:srgbClr val="C9F2F1"/>
                    </a:solidFill>
                  </a:tcPr>
                </a:tc>
                <a:tc>
                  <a:txBody>
                    <a:bodyPr/>
                    <a:lstStyle/>
                    <a:p>
                      <a:pPr marL="0" algn="ctr" defTabSz="1300277" rtl="0" eaLnBrk="1" fontAlgn="b" latinLnBrk="0" hangingPunct="1"/>
                      <a:r>
                        <a:rPr lang="fr-FR" sz="1000" b="0" i="0" u="none" strike="noStrike" kern="1200" dirty="0">
                          <a:solidFill>
                            <a:srgbClr val="000000"/>
                          </a:solidFill>
                          <a:effectLst/>
                          <a:latin typeface="+mj-lt"/>
                          <a:ea typeface="+mn-ea"/>
                          <a:cs typeface="+mn-cs"/>
                        </a:rPr>
                        <a:t>2</a:t>
                      </a:r>
                    </a:p>
                  </a:txBody>
                  <a:tcPr marL="6350" marR="6350" marT="6350" marB="0" anchor="ctr">
                    <a:lnT w="38100" cmpd="sng">
                      <a:noFill/>
                    </a:lnT>
                    <a:solidFill>
                      <a:srgbClr val="C9F2F1"/>
                    </a:solidFill>
                  </a:tcPr>
                </a:tc>
                <a:tc>
                  <a:txBody>
                    <a:bodyPr/>
                    <a:lstStyle/>
                    <a:p>
                      <a:pPr marL="0" algn="ctr" defTabSz="1300277" rtl="0" eaLnBrk="1" fontAlgn="b" latinLnBrk="0" hangingPunct="1"/>
                      <a:r>
                        <a:rPr lang="fr-FR" sz="1000" b="0" i="0" u="none" strike="noStrike" kern="1200" dirty="0">
                          <a:solidFill>
                            <a:srgbClr val="000000"/>
                          </a:solidFill>
                          <a:effectLst/>
                          <a:latin typeface="+mj-lt"/>
                          <a:ea typeface="+mn-ea"/>
                          <a:cs typeface="+mn-cs"/>
                        </a:rPr>
                        <a:t>2</a:t>
                      </a:r>
                    </a:p>
                  </a:txBody>
                  <a:tcPr marL="6350" marR="6350" marT="6350" marB="0" anchor="ctr">
                    <a:lnT w="38100" cmpd="sng">
                      <a:noFill/>
                    </a:lnT>
                    <a:solidFill>
                      <a:srgbClr val="C9F2F1"/>
                    </a:solidFill>
                  </a:tcPr>
                </a:tc>
                <a:extLst>
                  <a:ext uri="{0D108BD9-81ED-4DB2-BD59-A6C34878D82A}">
                    <a16:rowId xmlns:a16="http://schemas.microsoft.com/office/drawing/2014/main" val="1031932196"/>
                  </a:ext>
                </a:extLst>
              </a:tr>
              <a:tr h="571086">
                <a:tc>
                  <a:txBody>
                    <a:bodyPr/>
                    <a:lstStyle/>
                    <a:p>
                      <a:pPr algn="ctr" fontAlgn="b"/>
                      <a:r>
                        <a:rPr lang="fr-FR" sz="1000" b="0" i="0" u="none" strike="noStrike">
                          <a:solidFill>
                            <a:srgbClr val="000000"/>
                          </a:solidFill>
                          <a:effectLst/>
                          <a:latin typeface="+mj-lt"/>
                        </a:rPr>
                        <a:t>16</a:t>
                      </a:r>
                    </a:p>
                  </a:txBody>
                  <a:tcPr marL="6350" marR="6350" marT="6350" marB="0" anchor="ctr">
                    <a:solidFill>
                      <a:srgbClr val="CBE1F4"/>
                    </a:solidFill>
                  </a:tcPr>
                </a:tc>
                <a:tc>
                  <a:txBody>
                    <a:bodyPr/>
                    <a:lstStyle/>
                    <a:p>
                      <a:pPr algn="ctr" fontAlgn="b"/>
                      <a:r>
                        <a:rPr lang="fr-FR" sz="1000" b="0" i="0" u="none" strike="noStrike">
                          <a:solidFill>
                            <a:srgbClr val="000000"/>
                          </a:solidFill>
                          <a:effectLst/>
                          <a:latin typeface="+mj-lt"/>
                        </a:rPr>
                        <a:t>6</a:t>
                      </a:r>
                    </a:p>
                  </a:txBody>
                  <a:tcPr marL="6350" marR="6350" marT="6350" marB="0" anchor="ctr">
                    <a:solidFill>
                      <a:srgbClr val="CBE1F4"/>
                    </a:solidFill>
                  </a:tcPr>
                </a:tc>
                <a:tc>
                  <a:txBody>
                    <a:bodyPr/>
                    <a:lstStyle/>
                    <a:p>
                      <a:pPr algn="ctr" fontAlgn="b"/>
                      <a:r>
                        <a:rPr lang="fr-FR" sz="1000" b="0" i="0" u="none" strike="noStrike">
                          <a:solidFill>
                            <a:srgbClr val="000000"/>
                          </a:solidFill>
                          <a:effectLst/>
                          <a:latin typeface="+mj-lt"/>
                        </a:rPr>
                        <a:t>11</a:t>
                      </a:r>
                    </a:p>
                  </a:txBody>
                  <a:tcPr marL="6350" marR="6350" marT="6350" marB="0" anchor="ctr">
                    <a:solidFill>
                      <a:srgbClr val="CBE1F4"/>
                    </a:solidFill>
                  </a:tcPr>
                </a:tc>
                <a:tc>
                  <a:txBody>
                    <a:bodyPr/>
                    <a:lstStyle/>
                    <a:p>
                      <a:pPr algn="ctr" fontAlgn="b"/>
                      <a:r>
                        <a:rPr lang="fr-FR" sz="1000" b="1" i="1" u="none" strike="noStrike">
                          <a:solidFill>
                            <a:srgbClr val="000000"/>
                          </a:solidFill>
                          <a:effectLst/>
                          <a:latin typeface="+mj-lt"/>
                        </a:rPr>
                        <a:t>33</a:t>
                      </a:r>
                    </a:p>
                  </a:txBody>
                  <a:tcPr marL="6350" marR="6350" marT="6350" marB="0" anchor="ctr">
                    <a:solidFill>
                      <a:srgbClr val="CBE1F4"/>
                    </a:solidFill>
                  </a:tcPr>
                </a:tc>
                <a:extLst>
                  <a:ext uri="{0D108BD9-81ED-4DB2-BD59-A6C34878D82A}">
                    <a16:rowId xmlns:a16="http://schemas.microsoft.com/office/drawing/2014/main" val="4290315693"/>
                  </a:ext>
                </a:extLst>
              </a:tr>
              <a:tr h="606766">
                <a:tc>
                  <a:txBody>
                    <a:bodyPr/>
                    <a:lstStyle/>
                    <a:p>
                      <a:pPr algn="ctr" fontAlgn="b"/>
                      <a:r>
                        <a:rPr lang="fr-FR" sz="1000" b="0" i="0" u="none" strike="noStrike">
                          <a:solidFill>
                            <a:srgbClr val="000000"/>
                          </a:solidFill>
                          <a:effectLst/>
                          <a:latin typeface="+mj-lt"/>
                        </a:rPr>
                        <a:t>5</a:t>
                      </a:r>
                    </a:p>
                  </a:txBody>
                  <a:tcPr marL="6350" marR="6350" marT="6350" marB="0" anchor="ctr">
                    <a:solidFill>
                      <a:srgbClr val="FBD1D8"/>
                    </a:solidFill>
                  </a:tcPr>
                </a:tc>
                <a:tc>
                  <a:txBody>
                    <a:bodyPr/>
                    <a:lstStyle/>
                    <a:p>
                      <a:pPr algn="ctr" fontAlgn="b"/>
                      <a:r>
                        <a:rPr lang="fr-FR" sz="1000" b="0" i="0" u="none" strike="noStrike">
                          <a:solidFill>
                            <a:srgbClr val="000000"/>
                          </a:solidFill>
                          <a:effectLst/>
                          <a:latin typeface="+mj-lt"/>
                        </a:rPr>
                        <a:t>6</a:t>
                      </a:r>
                    </a:p>
                  </a:txBody>
                  <a:tcPr marL="6350" marR="6350" marT="6350" marB="0" anchor="ctr">
                    <a:solidFill>
                      <a:srgbClr val="FBD1D8"/>
                    </a:solidFill>
                  </a:tcPr>
                </a:tc>
                <a:tc>
                  <a:txBody>
                    <a:bodyPr/>
                    <a:lstStyle/>
                    <a:p>
                      <a:pPr algn="ctr" fontAlgn="b"/>
                      <a:r>
                        <a:rPr lang="fr-FR" sz="1000" b="0" i="0" u="none" strike="noStrike">
                          <a:solidFill>
                            <a:srgbClr val="000000"/>
                          </a:solidFill>
                          <a:effectLst/>
                          <a:latin typeface="+mj-lt"/>
                        </a:rPr>
                        <a:t>3</a:t>
                      </a:r>
                    </a:p>
                  </a:txBody>
                  <a:tcPr marL="6350" marR="6350" marT="6350" marB="0" anchor="ctr">
                    <a:solidFill>
                      <a:srgbClr val="FBD1D8"/>
                    </a:solidFill>
                  </a:tcPr>
                </a:tc>
                <a:tc>
                  <a:txBody>
                    <a:bodyPr/>
                    <a:lstStyle/>
                    <a:p>
                      <a:pPr algn="ctr" fontAlgn="b"/>
                      <a:r>
                        <a:rPr lang="fr-FR" sz="1000" b="1" i="1" u="none" strike="noStrike" dirty="0">
                          <a:solidFill>
                            <a:srgbClr val="000000"/>
                          </a:solidFill>
                          <a:effectLst/>
                          <a:latin typeface="+mj-lt"/>
                        </a:rPr>
                        <a:t>14</a:t>
                      </a:r>
                    </a:p>
                  </a:txBody>
                  <a:tcPr marL="6350" marR="6350" marT="6350" marB="0" anchor="ctr">
                    <a:solidFill>
                      <a:srgbClr val="FBD1D8"/>
                    </a:solidFill>
                  </a:tcPr>
                </a:tc>
                <a:extLst>
                  <a:ext uri="{0D108BD9-81ED-4DB2-BD59-A6C34878D82A}">
                    <a16:rowId xmlns:a16="http://schemas.microsoft.com/office/drawing/2014/main" val="447776298"/>
                  </a:ext>
                </a:extLst>
              </a:tr>
            </a:tbl>
          </a:graphicData>
        </a:graphic>
      </p:graphicFrame>
      <p:graphicFrame>
        <p:nvGraphicFramePr>
          <p:cNvPr id="22" name="Tableau 7">
            <a:extLst>
              <a:ext uri="{FF2B5EF4-FFF2-40B4-BE49-F238E27FC236}">
                <a16:creationId xmlns:a16="http://schemas.microsoft.com/office/drawing/2014/main" id="{D6DA593B-C7BB-476D-8A90-A2A9482ADB00}"/>
              </a:ext>
            </a:extLst>
          </p:cNvPr>
          <p:cNvGraphicFramePr>
            <a:graphicFrameLocks noGrp="1"/>
          </p:cNvGraphicFramePr>
          <p:nvPr>
            <p:extLst>
              <p:ext uri="{D42A27DB-BD31-4B8C-83A1-F6EECF244321}">
                <p14:modId xmlns:p14="http://schemas.microsoft.com/office/powerpoint/2010/main" val="3651326314"/>
              </p:ext>
            </p:extLst>
          </p:nvPr>
        </p:nvGraphicFramePr>
        <p:xfrm>
          <a:off x="1541378" y="1944157"/>
          <a:ext cx="3843420" cy="2081577"/>
        </p:xfrm>
        <a:graphic>
          <a:graphicData uri="http://schemas.openxmlformats.org/drawingml/2006/table">
            <a:tbl>
              <a:tblPr firstRow="1" bandRow="1">
                <a:tableStyleId>{5C22544A-7EE6-4342-B048-85BDC9FD1C3A}</a:tableStyleId>
              </a:tblPr>
              <a:tblGrid>
                <a:gridCol w="1228932">
                  <a:extLst>
                    <a:ext uri="{9D8B030D-6E8A-4147-A177-3AD203B41FA5}">
                      <a16:colId xmlns:a16="http://schemas.microsoft.com/office/drawing/2014/main" val="1605033854"/>
                    </a:ext>
                  </a:extLst>
                </a:gridCol>
                <a:gridCol w="744109">
                  <a:extLst>
                    <a:ext uri="{9D8B030D-6E8A-4147-A177-3AD203B41FA5}">
                      <a16:colId xmlns:a16="http://schemas.microsoft.com/office/drawing/2014/main" val="1292649900"/>
                    </a:ext>
                  </a:extLst>
                </a:gridCol>
                <a:gridCol w="669019">
                  <a:extLst>
                    <a:ext uri="{9D8B030D-6E8A-4147-A177-3AD203B41FA5}">
                      <a16:colId xmlns:a16="http://schemas.microsoft.com/office/drawing/2014/main" val="3671028971"/>
                    </a:ext>
                  </a:extLst>
                </a:gridCol>
                <a:gridCol w="628048">
                  <a:extLst>
                    <a:ext uri="{9D8B030D-6E8A-4147-A177-3AD203B41FA5}">
                      <a16:colId xmlns:a16="http://schemas.microsoft.com/office/drawing/2014/main" val="3398593992"/>
                    </a:ext>
                  </a:extLst>
                </a:gridCol>
                <a:gridCol w="573312">
                  <a:extLst>
                    <a:ext uri="{9D8B030D-6E8A-4147-A177-3AD203B41FA5}">
                      <a16:colId xmlns:a16="http://schemas.microsoft.com/office/drawing/2014/main" val="3162047045"/>
                    </a:ext>
                  </a:extLst>
                </a:gridCol>
              </a:tblGrid>
              <a:tr h="464428">
                <a:tc>
                  <a:txBody>
                    <a:bodyPr/>
                    <a:lstStyle/>
                    <a:p>
                      <a:endParaRPr lang="fr-FR" sz="10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00" err="1">
                          <a:solidFill>
                            <a:schemeClr val="bg1"/>
                          </a:solidFill>
                        </a:rPr>
                        <a:t>Opéra-teurs</a:t>
                      </a:r>
                      <a:endParaRPr lang="fr-FR" sz="100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marL="0" marR="0" lvl="0" indent="0" algn="ctr" defTabSz="914112" rtl="0" eaLnBrk="1" fontAlgn="auto" latinLnBrk="0" hangingPunct="1">
                        <a:lnSpc>
                          <a:spcPct val="100000"/>
                        </a:lnSpc>
                        <a:spcBef>
                          <a:spcPts val="0"/>
                        </a:spcBef>
                        <a:spcAft>
                          <a:spcPts val="0"/>
                        </a:spcAft>
                        <a:buClrTx/>
                        <a:buSzTx/>
                        <a:buFontTx/>
                        <a:buNone/>
                        <a:tabLst/>
                        <a:defRPr/>
                      </a:pPr>
                      <a:r>
                        <a:rPr lang="fr-FR" sz="1000" err="1">
                          <a:solidFill>
                            <a:schemeClr val="bg1"/>
                          </a:solidFill>
                        </a:rPr>
                        <a:t>Techni-ciens</a:t>
                      </a:r>
                      <a:endParaRPr lang="fr-FR" sz="100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fr-FR" sz="1000">
                          <a:solidFill>
                            <a:schemeClr val="bg1"/>
                          </a:solidFill>
                        </a:rPr>
                        <a:t>Cadres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fr-FR" sz="1000">
                          <a:solidFill>
                            <a:schemeClr val="bg1"/>
                          </a:solidFill>
                        </a:rPr>
                        <a:t>Total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02351357"/>
                  </a:ext>
                </a:extLst>
              </a:tr>
              <a:tr h="439297">
                <a:tc>
                  <a:txBody>
                    <a:bodyPr/>
                    <a:lstStyle/>
                    <a:p>
                      <a:r>
                        <a:rPr lang="fr-FR" sz="1000">
                          <a:latin typeface="+mj-lt"/>
                        </a:rPr>
                        <a:t>Compétences Numériques</a:t>
                      </a:r>
                    </a:p>
                  </a:txBody>
                  <a:tcPr anchor="ctr">
                    <a:lnT w="38100" cmpd="sng">
                      <a:noFill/>
                    </a:lnT>
                    <a:solidFill>
                      <a:srgbClr val="C9F2F1"/>
                    </a:solidFill>
                  </a:tcPr>
                </a:tc>
                <a:tc>
                  <a:txBody>
                    <a:bodyPr/>
                    <a:lstStyle/>
                    <a:p>
                      <a:pPr algn="ctr" fontAlgn="b"/>
                      <a:r>
                        <a:rPr lang="fr-FR" sz="1000" b="0" i="0" u="none" strike="noStrike">
                          <a:solidFill>
                            <a:srgbClr val="000000"/>
                          </a:solidFill>
                          <a:effectLst/>
                          <a:latin typeface="+mj-lt"/>
                        </a:rPr>
                        <a:t>3</a:t>
                      </a:r>
                    </a:p>
                  </a:txBody>
                  <a:tcPr marL="6350" marR="6350" marT="6350" marB="0" anchor="ctr">
                    <a:lnT w="38100" cmpd="sng">
                      <a:noFill/>
                    </a:lnT>
                    <a:solidFill>
                      <a:srgbClr val="C9F2F1"/>
                    </a:solidFill>
                  </a:tcPr>
                </a:tc>
                <a:tc>
                  <a:txBody>
                    <a:bodyPr/>
                    <a:lstStyle/>
                    <a:p>
                      <a:pPr algn="ctr" fontAlgn="b"/>
                      <a:r>
                        <a:rPr lang="fr-FR" sz="1000" b="0" i="0" u="none" strike="noStrike">
                          <a:solidFill>
                            <a:srgbClr val="000000"/>
                          </a:solidFill>
                          <a:effectLst/>
                          <a:latin typeface="+mj-lt"/>
                        </a:rPr>
                        <a:t>1</a:t>
                      </a:r>
                    </a:p>
                  </a:txBody>
                  <a:tcPr marL="6350" marR="6350" marT="6350" marB="0" anchor="ctr">
                    <a:lnT w="38100" cmpd="sng">
                      <a:noFill/>
                    </a:lnT>
                    <a:solidFill>
                      <a:srgbClr val="C9F2F1"/>
                    </a:solidFill>
                  </a:tcPr>
                </a:tc>
                <a:tc>
                  <a:txBody>
                    <a:bodyPr/>
                    <a:lstStyle/>
                    <a:p>
                      <a:pPr algn="ctr" fontAlgn="b"/>
                      <a:r>
                        <a:rPr lang="fr-FR" sz="1000" b="0" i="0" u="none" strike="noStrike">
                          <a:solidFill>
                            <a:srgbClr val="000000"/>
                          </a:solidFill>
                          <a:effectLst/>
                          <a:latin typeface="+mj-lt"/>
                        </a:rPr>
                        <a:t>1</a:t>
                      </a:r>
                    </a:p>
                  </a:txBody>
                  <a:tcPr marL="6350" marR="6350" marT="6350" marB="0" anchor="ctr">
                    <a:lnT w="38100" cmpd="sng">
                      <a:noFill/>
                    </a:lnT>
                    <a:solidFill>
                      <a:srgbClr val="C9F2F1"/>
                    </a:solidFill>
                  </a:tcPr>
                </a:tc>
                <a:tc>
                  <a:txBody>
                    <a:bodyPr/>
                    <a:lstStyle/>
                    <a:p>
                      <a:pPr algn="ctr" fontAlgn="b"/>
                      <a:r>
                        <a:rPr lang="fr-FR" sz="1050" b="1" i="1" u="none" strike="noStrike">
                          <a:solidFill>
                            <a:srgbClr val="000000"/>
                          </a:solidFill>
                          <a:effectLst/>
                          <a:latin typeface="+mj-lt"/>
                        </a:rPr>
                        <a:t>5</a:t>
                      </a:r>
                    </a:p>
                  </a:txBody>
                  <a:tcPr marL="6350" marR="6350" marT="6350" marB="0" anchor="ctr">
                    <a:lnT w="38100" cmpd="sng">
                      <a:noFill/>
                    </a:lnT>
                    <a:solidFill>
                      <a:srgbClr val="C9F2F1"/>
                    </a:solidFill>
                  </a:tcPr>
                </a:tc>
                <a:extLst>
                  <a:ext uri="{0D108BD9-81ED-4DB2-BD59-A6C34878D82A}">
                    <a16:rowId xmlns:a16="http://schemas.microsoft.com/office/drawing/2014/main" val="2942764039"/>
                  </a:ext>
                </a:extLst>
              </a:tr>
              <a:tr h="571086">
                <a:tc>
                  <a:txBody>
                    <a:bodyPr/>
                    <a:lstStyle/>
                    <a:p>
                      <a:pPr marL="0" marR="0" lvl="0" indent="0" algn="l" defTabSz="914112" rtl="0" eaLnBrk="1" fontAlgn="auto" latinLnBrk="0" hangingPunct="1">
                        <a:lnSpc>
                          <a:spcPct val="100000"/>
                        </a:lnSpc>
                        <a:spcBef>
                          <a:spcPts val="0"/>
                        </a:spcBef>
                        <a:spcAft>
                          <a:spcPts val="0"/>
                        </a:spcAft>
                        <a:buClrTx/>
                        <a:buSzTx/>
                        <a:buFontTx/>
                        <a:buNone/>
                        <a:tabLst/>
                        <a:defRPr/>
                      </a:pPr>
                      <a:r>
                        <a:rPr lang="fr-FR" sz="1000">
                          <a:latin typeface="+mj-lt"/>
                        </a:rPr>
                        <a:t>Compétences Techniques</a:t>
                      </a:r>
                    </a:p>
                  </a:txBody>
                  <a:tcPr anchor="ctr">
                    <a:solidFill>
                      <a:srgbClr val="CBE1F4"/>
                    </a:solidFill>
                  </a:tcPr>
                </a:tc>
                <a:tc>
                  <a:txBody>
                    <a:bodyPr/>
                    <a:lstStyle/>
                    <a:p>
                      <a:pPr algn="ctr" fontAlgn="b"/>
                      <a:r>
                        <a:rPr lang="fr-FR" sz="1000" b="0" i="0" u="none" strike="noStrike">
                          <a:solidFill>
                            <a:srgbClr val="000000"/>
                          </a:solidFill>
                          <a:effectLst/>
                          <a:latin typeface="+mj-lt"/>
                        </a:rPr>
                        <a:t>3</a:t>
                      </a:r>
                    </a:p>
                  </a:txBody>
                  <a:tcPr marL="6350" marR="6350" marT="6350" marB="0" anchor="ctr">
                    <a:solidFill>
                      <a:srgbClr val="CBE1F4"/>
                    </a:solidFill>
                  </a:tcPr>
                </a:tc>
                <a:tc>
                  <a:txBody>
                    <a:bodyPr/>
                    <a:lstStyle/>
                    <a:p>
                      <a:pPr algn="ctr" fontAlgn="b"/>
                      <a:r>
                        <a:rPr lang="fr-FR" sz="1000" b="0" i="0" u="none" strike="noStrike">
                          <a:solidFill>
                            <a:srgbClr val="000000"/>
                          </a:solidFill>
                          <a:effectLst/>
                          <a:latin typeface="+mj-lt"/>
                        </a:rPr>
                        <a:t>2</a:t>
                      </a:r>
                    </a:p>
                  </a:txBody>
                  <a:tcPr marL="6350" marR="6350" marT="6350" marB="0" anchor="ctr">
                    <a:solidFill>
                      <a:srgbClr val="CBE1F4"/>
                    </a:solidFill>
                  </a:tcPr>
                </a:tc>
                <a:tc>
                  <a:txBody>
                    <a:bodyPr/>
                    <a:lstStyle/>
                    <a:p>
                      <a:pPr algn="ctr" fontAlgn="b"/>
                      <a:r>
                        <a:rPr lang="fr-FR" sz="1000" b="0" i="0" u="none" strike="noStrike">
                          <a:solidFill>
                            <a:srgbClr val="000000"/>
                          </a:solidFill>
                          <a:effectLst/>
                          <a:latin typeface="+mj-lt"/>
                        </a:rPr>
                        <a:t>2</a:t>
                      </a:r>
                    </a:p>
                  </a:txBody>
                  <a:tcPr marL="6350" marR="6350" marT="6350" marB="0" anchor="ctr">
                    <a:solidFill>
                      <a:srgbClr val="CBE1F4"/>
                    </a:solidFill>
                  </a:tcPr>
                </a:tc>
                <a:tc>
                  <a:txBody>
                    <a:bodyPr/>
                    <a:lstStyle/>
                    <a:p>
                      <a:pPr algn="ctr" fontAlgn="b"/>
                      <a:r>
                        <a:rPr lang="fr-FR" sz="1050" b="1" i="1" u="none" strike="noStrike">
                          <a:solidFill>
                            <a:srgbClr val="000000"/>
                          </a:solidFill>
                          <a:effectLst/>
                          <a:latin typeface="+mj-lt"/>
                        </a:rPr>
                        <a:t>7</a:t>
                      </a:r>
                    </a:p>
                  </a:txBody>
                  <a:tcPr marL="6350" marR="6350" marT="6350" marB="0" anchor="ctr">
                    <a:solidFill>
                      <a:srgbClr val="CBE1F4"/>
                    </a:solidFill>
                  </a:tcPr>
                </a:tc>
                <a:extLst>
                  <a:ext uri="{0D108BD9-81ED-4DB2-BD59-A6C34878D82A}">
                    <a16:rowId xmlns:a16="http://schemas.microsoft.com/office/drawing/2014/main" val="1202546852"/>
                  </a:ext>
                </a:extLst>
              </a:tr>
              <a:tr h="606766">
                <a:tc>
                  <a:txBody>
                    <a:bodyPr/>
                    <a:lstStyle/>
                    <a:p>
                      <a:pPr marL="0" marR="0" lvl="0" indent="0" algn="l" defTabSz="914112" rtl="0" eaLnBrk="1" fontAlgn="auto" latinLnBrk="0" hangingPunct="1">
                        <a:lnSpc>
                          <a:spcPct val="100000"/>
                        </a:lnSpc>
                        <a:spcBef>
                          <a:spcPts val="0"/>
                        </a:spcBef>
                        <a:spcAft>
                          <a:spcPts val="0"/>
                        </a:spcAft>
                        <a:buClrTx/>
                        <a:buSzTx/>
                        <a:buFontTx/>
                        <a:buNone/>
                        <a:tabLst/>
                        <a:defRPr/>
                      </a:pPr>
                      <a:r>
                        <a:rPr lang="fr-FR" sz="1000">
                          <a:latin typeface="+mj-lt"/>
                        </a:rPr>
                        <a:t>Compétences organisationnelles</a:t>
                      </a:r>
                    </a:p>
                    <a:p>
                      <a:endParaRPr lang="fr-FR" sz="1000">
                        <a:latin typeface="+mj-lt"/>
                      </a:endParaRPr>
                    </a:p>
                  </a:txBody>
                  <a:tcPr anchor="ctr">
                    <a:solidFill>
                      <a:srgbClr val="FBD1D8"/>
                    </a:solidFill>
                  </a:tcPr>
                </a:tc>
                <a:tc>
                  <a:txBody>
                    <a:bodyPr/>
                    <a:lstStyle/>
                    <a:p>
                      <a:pPr algn="ctr" fontAlgn="b"/>
                      <a:r>
                        <a:rPr lang="fr-FR" sz="1000" b="0" i="0" u="none" strike="noStrike">
                          <a:solidFill>
                            <a:srgbClr val="000000"/>
                          </a:solidFill>
                          <a:effectLst/>
                          <a:latin typeface="+mj-lt"/>
                        </a:rPr>
                        <a:t>1</a:t>
                      </a:r>
                    </a:p>
                  </a:txBody>
                  <a:tcPr marL="6350" marR="6350" marT="6350" marB="0" anchor="ctr">
                    <a:solidFill>
                      <a:srgbClr val="FBD1D8"/>
                    </a:solidFill>
                  </a:tcPr>
                </a:tc>
                <a:tc>
                  <a:txBody>
                    <a:bodyPr/>
                    <a:lstStyle/>
                    <a:p>
                      <a:pPr algn="ctr" fontAlgn="b"/>
                      <a:r>
                        <a:rPr lang="fr-FR" sz="1000" b="0" i="0" u="none" strike="noStrike">
                          <a:solidFill>
                            <a:srgbClr val="000000"/>
                          </a:solidFill>
                          <a:effectLst/>
                          <a:latin typeface="+mj-lt"/>
                        </a:rPr>
                        <a:t>2</a:t>
                      </a:r>
                    </a:p>
                  </a:txBody>
                  <a:tcPr marL="6350" marR="6350" marT="6350" marB="0" anchor="ctr">
                    <a:solidFill>
                      <a:srgbClr val="FBD1D8"/>
                    </a:solidFill>
                  </a:tcPr>
                </a:tc>
                <a:tc>
                  <a:txBody>
                    <a:bodyPr/>
                    <a:lstStyle/>
                    <a:p>
                      <a:pPr algn="ctr" fontAlgn="b"/>
                      <a:r>
                        <a:rPr lang="fr-FR" sz="1000" b="0" i="0" u="none" strike="noStrike">
                          <a:solidFill>
                            <a:srgbClr val="000000"/>
                          </a:solidFill>
                          <a:effectLst/>
                          <a:latin typeface="+mj-lt"/>
                        </a:rPr>
                        <a:t>1</a:t>
                      </a:r>
                    </a:p>
                  </a:txBody>
                  <a:tcPr marL="6350" marR="6350" marT="6350" marB="0" anchor="ctr">
                    <a:solidFill>
                      <a:srgbClr val="FBD1D8"/>
                    </a:solidFill>
                  </a:tcPr>
                </a:tc>
                <a:tc>
                  <a:txBody>
                    <a:bodyPr/>
                    <a:lstStyle/>
                    <a:p>
                      <a:pPr algn="ctr" fontAlgn="b"/>
                      <a:r>
                        <a:rPr lang="fr-FR" sz="1050" b="1" i="1" u="none" strike="noStrike">
                          <a:solidFill>
                            <a:srgbClr val="000000"/>
                          </a:solidFill>
                          <a:effectLst/>
                          <a:latin typeface="+mj-lt"/>
                        </a:rPr>
                        <a:t>4</a:t>
                      </a:r>
                    </a:p>
                  </a:txBody>
                  <a:tcPr marL="6350" marR="6350" marT="6350" marB="0" anchor="ctr">
                    <a:solidFill>
                      <a:srgbClr val="FBD1D8"/>
                    </a:solidFill>
                  </a:tcPr>
                </a:tc>
                <a:extLst>
                  <a:ext uri="{0D108BD9-81ED-4DB2-BD59-A6C34878D82A}">
                    <a16:rowId xmlns:a16="http://schemas.microsoft.com/office/drawing/2014/main" val="3535369907"/>
                  </a:ext>
                </a:extLst>
              </a:tr>
            </a:tbl>
          </a:graphicData>
        </a:graphic>
      </p:graphicFrame>
      <p:graphicFrame>
        <p:nvGraphicFramePr>
          <p:cNvPr id="35" name="Tableau 7">
            <a:extLst>
              <a:ext uri="{FF2B5EF4-FFF2-40B4-BE49-F238E27FC236}">
                <a16:creationId xmlns:a16="http://schemas.microsoft.com/office/drawing/2014/main" id="{81924512-A379-48FA-BBED-8D448D02B522}"/>
              </a:ext>
            </a:extLst>
          </p:cNvPr>
          <p:cNvGraphicFramePr>
            <a:graphicFrameLocks noGrp="1"/>
          </p:cNvGraphicFramePr>
          <p:nvPr>
            <p:extLst>
              <p:ext uri="{D42A27DB-BD31-4B8C-83A1-F6EECF244321}">
                <p14:modId xmlns:p14="http://schemas.microsoft.com/office/powerpoint/2010/main" val="2917387546"/>
              </p:ext>
            </p:extLst>
          </p:nvPr>
        </p:nvGraphicFramePr>
        <p:xfrm>
          <a:off x="1472466" y="4153740"/>
          <a:ext cx="3912332" cy="2081577"/>
        </p:xfrm>
        <a:graphic>
          <a:graphicData uri="http://schemas.openxmlformats.org/drawingml/2006/table">
            <a:tbl>
              <a:tblPr firstRow="1" bandRow="1">
                <a:tableStyleId>{5C22544A-7EE6-4342-B048-85BDC9FD1C3A}</a:tableStyleId>
              </a:tblPr>
              <a:tblGrid>
                <a:gridCol w="1327794">
                  <a:extLst>
                    <a:ext uri="{9D8B030D-6E8A-4147-A177-3AD203B41FA5}">
                      <a16:colId xmlns:a16="http://schemas.microsoft.com/office/drawing/2014/main" val="1605033854"/>
                    </a:ext>
                  </a:extLst>
                </a:gridCol>
                <a:gridCol w="720660">
                  <a:extLst>
                    <a:ext uri="{9D8B030D-6E8A-4147-A177-3AD203B41FA5}">
                      <a16:colId xmlns:a16="http://schemas.microsoft.com/office/drawing/2014/main" val="1292649900"/>
                    </a:ext>
                  </a:extLst>
                </a:gridCol>
                <a:gridCol w="679766">
                  <a:extLst>
                    <a:ext uri="{9D8B030D-6E8A-4147-A177-3AD203B41FA5}">
                      <a16:colId xmlns:a16="http://schemas.microsoft.com/office/drawing/2014/main" val="3671028971"/>
                    </a:ext>
                  </a:extLst>
                </a:gridCol>
                <a:gridCol w="632571">
                  <a:extLst>
                    <a:ext uri="{9D8B030D-6E8A-4147-A177-3AD203B41FA5}">
                      <a16:colId xmlns:a16="http://schemas.microsoft.com/office/drawing/2014/main" val="3398593992"/>
                    </a:ext>
                  </a:extLst>
                </a:gridCol>
                <a:gridCol w="551541">
                  <a:extLst>
                    <a:ext uri="{9D8B030D-6E8A-4147-A177-3AD203B41FA5}">
                      <a16:colId xmlns:a16="http://schemas.microsoft.com/office/drawing/2014/main" val="3015916341"/>
                    </a:ext>
                  </a:extLst>
                </a:gridCol>
              </a:tblGrid>
              <a:tr h="464428">
                <a:tc>
                  <a:txBody>
                    <a:bodyPr/>
                    <a:lstStyle/>
                    <a:p>
                      <a:endParaRPr lang="fr-FR" sz="10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1000" err="1">
                          <a:solidFill>
                            <a:schemeClr val="bg1"/>
                          </a:solidFill>
                        </a:rPr>
                        <a:t>Opéra-teurs</a:t>
                      </a:r>
                      <a:endParaRPr lang="fr-FR" sz="100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marL="0" marR="0" lvl="0" indent="0" algn="ctr" defTabSz="914112" rtl="0" eaLnBrk="1" fontAlgn="auto" latinLnBrk="0" hangingPunct="1">
                        <a:lnSpc>
                          <a:spcPct val="100000"/>
                        </a:lnSpc>
                        <a:spcBef>
                          <a:spcPts val="0"/>
                        </a:spcBef>
                        <a:spcAft>
                          <a:spcPts val="0"/>
                        </a:spcAft>
                        <a:buClrTx/>
                        <a:buSzTx/>
                        <a:buFontTx/>
                        <a:buNone/>
                        <a:tabLst/>
                        <a:defRPr/>
                      </a:pPr>
                      <a:r>
                        <a:rPr lang="fr-FR" sz="1000" err="1">
                          <a:solidFill>
                            <a:schemeClr val="bg1"/>
                          </a:solidFill>
                        </a:rPr>
                        <a:t>Techni-ciens</a:t>
                      </a:r>
                      <a:endParaRPr lang="fr-FR" sz="100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fr-FR" sz="1000">
                          <a:solidFill>
                            <a:schemeClr val="bg1"/>
                          </a:solidFill>
                        </a:rPr>
                        <a:t>Cadres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tc>
                  <a:txBody>
                    <a:bodyPr/>
                    <a:lstStyle/>
                    <a:p>
                      <a:pPr algn="ctr"/>
                      <a:r>
                        <a:rPr lang="fr-FR" sz="1000">
                          <a:solidFill>
                            <a:schemeClr val="bg1"/>
                          </a:solidFill>
                        </a:rPr>
                        <a:t>Total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02351357"/>
                  </a:ext>
                </a:extLst>
              </a:tr>
              <a:tr h="439297">
                <a:tc>
                  <a:txBody>
                    <a:bodyPr/>
                    <a:lstStyle/>
                    <a:p>
                      <a:r>
                        <a:rPr lang="fr-FR" sz="1000"/>
                        <a:t>Compétences Numériques</a:t>
                      </a:r>
                    </a:p>
                  </a:txBody>
                  <a:tcPr anchor="ctr">
                    <a:lnT w="38100" cmpd="sng">
                      <a:noFill/>
                    </a:lnT>
                    <a:solidFill>
                      <a:srgbClr val="C9F2F1"/>
                    </a:solidFill>
                  </a:tcPr>
                </a:tc>
                <a:tc>
                  <a:txBody>
                    <a:bodyPr/>
                    <a:lstStyle/>
                    <a:p>
                      <a:pPr algn="ctr" fontAlgn="b"/>
                      <a:r>
                        <a:rPr lang="fr-FR" sz="1000" b="0" i="0" u="none" strike="noStrike" dirty="0">
                          <a:solidFill>
                            <a:srgbClr val="000000"/>
                          </a:solidFill>
                          <a:effectLst/>
                          <a:latin typeface="+mj-lt"/>
                        </a:rPr>
                        <a:t>1</a:t>
                      </a:r>
                    </a:p>
                  </a:txBody>
                  <a:tcPr marL="6350" marR="6350" marT="6350" marB="0" anchor="ctr">
                    <a:lnT w="38100" cmpd="sng">
                      <a:noFill/>
                    </a:lnT>
                    <a:solidFill>
                      <a:srgbClr val="C9F2F1"/>
                    </a:solidFill>
                  </a:tcPr>
                </a:tc>
                <a:tc>
                  <a:txBody>
                    <a:bodyPr/>
                    <a:lstStyle/>
                    <a:p>
                      <a:pPr algn="ctr" fontAlgn="b"/>
                      <a:r>
                        <a:rPr lang="fr-FR" sz="1000" b="0" i="0" u="none" strike="noStrike" dirty="0">
                          <a:solidFill>
                            <a:srgbClr val="000000"/>
                          </a:solidFill>
                          <a:effectLst/>
                          <a:latin typeface="+mj-lt"/>
                        </a:rPr>
                        <a:t>1</a:t>
                      </a:r>
                    </a:p>
                  </a:txBody>
                  <a:tcPr marL="6350" marR="6350" marT="6350" marB="0" anchor="ctr">
                    <a:lnT w="38100" cmpd="sng">
                      <a:noFill/>
                    </a:lnT>
                    <a:solidFill>
                      <a:srgbClr val="C9F2F1"/>
                    </a:solidFill>
                  </a:tcPr>
                </a:tc>
                <a:tc>
                  <a:txBody>
                    <a:bodyPr/>
                    <a:lstStyle/>
                    <a:p>
                      <a:pPr algn="ctr" fontAlgn="b"/>
                      <a:r>
                        <a:rPr lang="fr-FR" sz="1000" b="0" i="0" u="none" strike="noStrike" dirty="0">
                          <a:solidFill>
                            <a:srgbClr val="000000"/>
                          </a:solidFill>
                          <a:effectLst/>
                          <a:latin typeface="+mj-lt"/>
                        </a:rPr>
                        <a:t>2</a:t>
                      </a:r>
                    </a:p>
                  </a:txBody>
                  <a:tcPr marL="6350" marR="6350" marT="6350" marB="0" anchor="ctr">
                    <a:lnT w="38100" cmpd="sng">
                      <a:noFill/>
                    </a:lnT>
                    <a:solidFill>
                      <a:srgbClr val="C9F2F1"/>
                    </a:solidFill>
                  </a:tcPr>
                </a:tc>
                <a:tc>
                  <a:txBody>
                    <a:bodyPr/>
                    <a:lstStyle/>
                    <a:p>
                      <a:pPr algn="ctr" fontAlgn="b"/>
                      <a:r>
                        <a:rPr lang="fr-FR" sz="1050" b="1" i="1" u="none" strike="noStrike" dirty="0">
                          <a:solidFill>
                            <a:srgbClr val="000000"/>
                          </a:solidFill>
                          <a:effectLst/>
                          <a:latin typeface="+mj-lt"/>
                        </a:rPr>
                        <a:t>4</a:t>
                      </a:r>
                    </a:p>
                  </a:txBody>
                  <a:tcPr marL="6350" marR="6350" marT="6350" marB="0" anchor="ctr">
                    <a:lnT w="38100" cmpd="sng">
                      <a:noFill/>
                    </a:lnT>
                    <a:solidFill>
                      <a:srgbClr val="C9F2F1"/>
                    </a:solidFill>
                  </a:tcPr>
                </a:tc>
                <a:extLst>
                  <a:ext uri="{0D108BD9-81ED-4DB2-BD59-A6C34878D82A}">
                    <a16:rowId xmlns:a16="http://schemas.microsoft.com/office/drawing/2014/main" val="2942764039"/>
                  </a:ext>
                </a:extLst>
              </a:tr>
              <a:tr h="571086">
                <a:tc>
                  <a:txBody>
                    <a:bodyPr/>
                    <a:lstStyle/>
                    <a:p>
                      <a:pPr marL="0" marR="0" lvl="0" indent="0" algn="l" defTabSz="914112" rtl="0" eaLnBrk="1" fontAlgn="auto" latinLnBrk="0" hangingPunct="1">
                        <a:lnSpc>
                          <a:spcPct val="100000"/>
                        </a:lnSpc>
                        <a:spcBef>
                          <a:spcPts val="0"/>
                        </a:spcBef>
                        <a:spcAft>
                          <a:spcPts val="0"/>
                        </a:spcAft>
                        <a:buClrTx/>
                        <a:buSzTx/>
                        <a:buFontTx/>
                        <a:buNone/>
                        <a:tabLst/>
                        <a:defRPr/>
                      </a:pPr>
                      <a:r>
                        <a:rPr lang="fr-FR" sz="1000"/>
                        <a:t>Compétences Techniques</a:t>
                      </a:r>
                    </a:p>
                  </a:txBody>
                  <a:tcPr anchor="ctr">
                    <a:solidFill>
                      <a:srgbClr val="CBE1F4"/>
                    </a:solidFill>
                  </a:tcPr>
                </a:tc>
                <a:tc>
                  <a:txBody>
                    <a:bodyPr/>
                    <a:lstStyle/>
                    <a:p>
                      <a:pPr algn="ctr" fontAlgn="b"/>
                      <a:r>
                        <a:rPr lang="fr-FR" sz="1000" b="0" i="0" u="none" strike="noStrike">
                          <a:solidFill>
                            <a:srgbClr val="000000"/>
                          </a:solidFill>
                          <a:effectLst/>
                          <a:latin typeface="+mj-lt"/>
                        </a:rPr>
                        <a:t>1</a:t>
                      </a:r>
                    </a:p>
                  </a:txBody>
                  <a:tcPr marL="6350" marR="6350" marT="6350" marB="0" anchor="ctr">
                    <a:solidFill>
                      <a:srgbClr val="CBE1F4"/>
                    </a:solidFill>
                  </a:tcPr>
                </a:tc>
                <a:tc>
                  <a:txBody>
                    <a:bodyPr/>
                    <a:lstStyle/>
                    <a:p>
                      <a:pPr algn="ctr" fontAlgn="b"/>
                      <a:r>
                        <a:rPr lang="fr-FR" sz="1000" b="0" i="0" u="none" strike="noStrike">
                          <a:solidFill>
                            <a:srgbClr val="000000"/>
                          </a:solidFill>
                          <a:effectLst/>
                          <a:latin typeface="+mj-lt"/>
                        </a:rPr>
                        <a:t>1</a:t>
                      </a:r>
                    </a:p>
                  </a:txBody>
                  <a:tcPr marL="6350" marR="6350" marT="6350" marB="0" anchor="ctr">
                    <a:solidFill>
                      <a:srgbClr val="CBE1F4"/>
                    </a:solidFill>
                  </a:tcPr>
                </a:tc>
                <a:tc>
                  <a:txBody>
                    <a:bodyPr/>
                    <a:lstStyle/>
                    <a:p>
                      <a:pPr algn="ctr" fontAlgn="b"/>
                      <a:r>
                        <a:rPr lang="fr-FR" sz="1000" b="0" i="0" u="none" strike="noStrike">
                          <a:solidFill>
                            <a:srgbClr val="000000"/>
                          </a:solidFill>
                          <a:effectLst/>
                          <a:latin typeface="+mj-lt"/>
                        </a:rPr>
                        <a:t>1</a:t>
                      </a:r>
                    </a:p>
                  </a:txBody>
                  <a:tcPr marL="6350" marR="6350" marT="6350" marB="0" anchor="ctr">
                    <a:solidFill>
                      <a:srgbClr val="CBE1F4"/>
                    </a:solidFill>
                  </a:tcPr>
                </a:tc>
                <a:tc>
                  <a:txBody>
                    <a:bodyPr/>
                    <a:lstStyle/>
                    <a:p>
                      <a:pPr algn="ctr" fontAlgn="b"/>
                      <a:r>
                        <a:rPr lang="fr-FR" sz="1050" b="1" i="1" u="none" strike="noStrike">
                          <a:solidFill>
                            <a:srgbClr val="000000"/>
                          </a:solidFill>
                          <a:effectLst/>
                          <a:latin typeface="+mj-lt"/>
                        </a:rPr>
                        <a:t>3</a:t>
                      </a:r>
                    </a:p>
                  </a:txBody>
                  <a:tcPr marL="6350" marR="6350" marT="6350" marB="0" anchor="ctr">
                    <a:solidFill>
                      <a:srgbClr val="CBE1F4"/>
                    </a:solidFill>
                  </a:tcPr>
                </a:tc>
                <a:extLst>
                  <a:ext uri="{0D108BD9-81ED-4DB2-BD59-A6C34878D82A}">
                    <a16:rowId xmlns:a16="http://schemas.microsoft.com/office/drawing/2014/main" val="1202546852"/>
                  </a:ext>
                </a:extLst>
              </a:tr>
              <a:tr h="606766">
                <a:tc>
                  <a:txBody>
                    <a:bodyPr/>
                    <a:lstStyle/>
                    <a:p>
                      <a:pPr marL="0" marR="0" lvl="0" indent="0" algn="l" defTabSz="914112" rtl="0" eaLnBrk="1" fontAlgn="auto" latinLnBrk="0" hangingPunct="1">
                        <a:lnSpc>
                          <a:spcPct val="100000"/>
                        </a:lnSpc>
                        <a:spcBef>
                          <a:spcPts val="0"/>
                        </a:spcBef>
                        <a:spcAft>
                          <a:spcPts val="0"/>
                        </a:spcAft>
                        <a:buClrTx/>
                        <a:buSzTx/>
                        <a:buFontTx/>
                        <a:buNone/>
                        <a:tabLst/>
                        <a:defRPr/>
                      </a:pPr>
                      <a:r>
                        <a:rPr lang="fr-FR" sz="1000"/>
                        <a:t>Compétences organisationnelles</a:t>
                      </a:r>
                    </a:p>
                    <a:p>
                      <a:endParaRPr lang="fr-FR" sz="1000"/>
                    </a:p>
                  </a:txBody>
                  <a:tcPr anchor="ctr">
                    <a:solidFill>
                      <a:srgbClr val="FBD1D8"/>
                    </a:solidFill>
                  </a:tcPr>
                </a:tc>
                <a:tc>
                  <a:txBody>
                    <a:bodyPr/>
                    <a:lstStyle/>
                    <a:p>
                      <a:pPr algn="ctr" fontAlgn="b"/>
                      <a:r>
                        <a:rPr lang="fr-FR" sz="1000" b="0" i="0" u="none" strike="noStrike">
                          <a:solidFill>
                            <a:srgbClr val="000000"/>
                          </a:solidFill>
                          <a:effectLst/>
                          <a:latin typeface="+mj-lt"/>
                        </a:rPr>
                        <a:t>1</a:t>
                      </a:r>
                    </a:p>
                  </a:txBody>
                  <a:tcPr marL="6350" marR="6350" marT="6350" marB="0" anchor="ctr">
                    <a:solidFill>
                      <a:srgbClr val="FBD1D8"/>
                    </a:solidFill>
                  </a:tcPr>
                </a:tc>
                <a:tc>
                  <a:txBody>
                    <a:bodyPr/>
                    <a:lstStyle/>
                    <a:p>
                      <a:pPr algn="ctr" fontAlgn="b"/>
                      <a:r>
                        <a:rPr lang="fr-FR" sz="1000" b="0" i="0" u="none" strike="noStrike">
                          <a:solidFill>
                            <a:srgbClr val="000000"/>
                          </a:solidFill>
                          <a:effectLst/>
                          <a:latin typeface="+mj-lt"/>
                        </a:rPr>
                        <a:t>1</a:t>
                      </a:r>
                    </a:p>
                  </a:txBody>
                  <a:tcPr marL="6350" marR="6350" marT="6350" marB="0" anchor="ctr">
                    <a:solidFill>
                      <a:srgbClr val="FBD1D8"/>
                    </a:solidFill>
                  </a:tcPr>
                </a:tc>
                <a:tc>
                  <a:txBody>
                    <a:bodyPr/>
                    <a:lstStyle/>
                    <a:p>
                      <a:pPr algn="ctr" fontAlgn="b"/>
                      <a:r>
                        <a:rPr lang="fr-FR" sz="1000" b="0" i="0" u="none" strike="noStrike">
                          <a:solidFill>
                            <a:srgbClr val="000000"/>
                          </a:solidFill>
                          <a:effectLst/>
                          <a:latin typeface="+mj-lt"/>
                        </a:rPr>
                        <a:t>1</a:t>
                      </a:r>
                    </a:p>
                  </a:txBody>
                  <a:tcPr marL="6350" marR="6350" marT="6350" marB="0" anchor="ctr">
                    <a:solidFill>
                      <a:srgbClr val="FBD1D8"/>
                    </a:solidFill>
                  </a:tcPr>
                </a:tc>
                <a:tc>
                  <a:txBody>
                    <a:bodyPr/>
                    <a:lstStyle/>
                    <a:p>
                      <a:pPr algn="ctr" fontAlgn="b"/>
                      <a:r>
                        <a:rPr lang="fr-FR" sz="1050" b="1" i="1" u="none" strike="noStrike" dirty="0">
                          <a:solidFill>
                            <a:srgbClr val="000000"/>
                          </a:solidFill>
                          <a:effectLst/>
                          <a:latin typeface="+mj-lt"/>
                        </a:rPr>
                        <a:t>3</a:t>
                      </a:r>
                    </a:p>
                  </a:txBody>
                  <a:tcPr marL="6350" marR="6350" marT="6350" marB="0" anchor="ctr">
                    <a:solidFill>
                      <a:srgbClr val="FBD1D8"/>
                    </a:solidFill>
                  </a:tcPr>
                </a:tc>
                <a:extLst>
                  <a:ext uri="{0D108BD9-81ED-4DB2-BD59-A6C34878D82A}">
                    <a16:rowId xmlns:a16="http://schemas.microsoft.com/office/drawing/2014/main" val="3535369907"/>
                  </a:ext>
                </a:extLst>
              </a:tr>
            </a:tbl>
          </a:graphicData>
        </a:graphic>
      </p:graphicFrame>
      <p:sp>
        <p:nvSpPr>
          <p:cNvPr id="2" name="Titre 1">
            <a:extLst>
              <a:ext uri="{FF2B5EF4-FFF2-40B4-BE49-F238E27FC236}">
                <a16:creationId xmlns:a16="http://schemas.microsoft.com/office/drawing/2014/main" id="{CD26AF6A-176D-4284-A77E-6D80BE05A019}"/>
              </a:ext>
            </a:extLst>
          </p:cNvPr>
          <p:cNvSpPr>
            <a:spLocks noGrp="1"/>
          </p:cNvSpPr>
          <p:nvPr>
            <p:ph type="title"/>
          </p:nvPr>
        </p:nvSpPr>
        <p:spPr/>
        <p:txBody>
          <a:bodyPr/>
          <a:lstStyle/>
          <a:p>
            <a:r>
              <a:rPr lang="fr-FR" sz="2000" dirty="0"/>
              <a:t>Bilan quantitatif des anticipations de besoins en compétences par taille d’établissement en Occitanie</a:t>
            </a:r>
          </a:p>
        </p:txBody>
      </p:sp>
      <p:sp>
        <p:nvSpPr>
          <p:cNvPr id="5" name="Espace réservé du texte 4">
            <a:extLst>
              <a:ext uri="{FF2B5EF4-FFF2-40B4-BE49-F238E27FC236}">
                <a16:creationId xmlns:a16="http://schemas.microsoft.com/office/drawing/2014/main" id="{676BFF49-FB1D-4177-A5FB-70CDB55172E9}"/>
              </a:ext>
            </a:extLst>
          </p:cNvPr>
          <p:cNvSpPr>
            <a:spLocks noGrp="1"/>
          </p:cNvSpPr>
          <p:nvPr>
            <p:ph type="body" sz="quarter" idx="12"/>
          </p:nvPr>
        </p:nvSpPr>
        <p:spPr/>
        <p:txBody>
          <a:bodyPr/>
          <a:lstStyle/>
          <a:p>
            <a:r>
              <a:rPr lang="fr-FR"/>
              <a:t>03</a:t>
            </a:r>
          </a:p>
        </p:txBody>
      </p:sp>
    </p:spTree>
    <p:extLst>
      <p:ext uri="{BB962C8B-B14F-4D97-AF65-F5344CB8AC3E}">
        <p14:creationId xmlns:p14="http://schemas.microsoft.com/office/powerpoint/2010/main" val="109257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01BC0-C2C3-47F6-AA72-F85B0E01E1C6}"/>
              </a:ext>
            </a:extLst>
          </p:cNvPr>
          <p:cNvSpPr>
            <a:spLocks noGrp="1"/>
          </p:cNvSpPr>
          <p:nvPr>
            <p:ph type="title"/>
          </p:nvPr>
        </p:nvSpPr>
        <p:spPr/>
        <p:txBody>
          <a:bodyPr/>
          <a:lstStyle/>
          <a:p>
            <a:r>
              <a:rPr lang="fr-FR" sz="2000" dirty="0"/>
              <a:t>Les besoins en compétences selon le profil d’établissements</a:t>
            </a:r>
          </a:p>
        </p:txBody>
      </p:sp>
      <p:sp>
        <p:nvSpPr>
          <p:cNvPr id="17" name="Espace réservé du texte 2">
            <a:extLst>
              <a:ext uri="{FF2B5EF4-FFF2-40B4-BE49-F238E27FC236}">
                <a16:creationId xmlns:a16="http://schemas.microsoft.com/office/drawing/2014/main" id="{80F5D8B1-725C-46C4-89DE-7E919542D60E}"/>
              </a:ext>
            </a:extLst>
          </p:cNvPr>
          <p:cNvSpPr>
            <a:spLocks noGrp="1"/>
          </p:cNvSpPr>
          <p:nvPr>
            <p:ph type="body" sz="quarter" idx="12"/>
          </p:nvPr>
        </p:nvSpPr>
        <p:spPr>
          <a:xfrm>
            <a:off x="293914" y="1506651"/>
            <a:ext cx="6689827" cy="4413885"/>
          </a:xfrm>
          <a:solidFill>
            <a:schemeClr val="bg1"/>
          </a:solidFill>
        </p:spPr>
        <p:txBody>
          <a:bodyPr/>
          <a:lstStyle/>
          <a:p>
            <a:pPr algn="just">
              <a:spcAft>
                <a:spcPts val="300"/>
              </a:spcAft>
            </a:pPr>
            <a:r>
              <a:rPr lang="fr-FR" sz="1000" b="0" cap="none" dirty="0">
                <a:solidFill>
                  <a:schemeClr val="tx1"/>
                </a:solidFill>
              </a:rPr>
              <a:t>Avec la crise de la COVID, les priorités stratégiques des établissements ont été fortement revues et avec elles, les besoins en compétences pour les 12-36 mois à venir. Les projets et perspectives diffèrent selon la position des établissements au sein de la chaîne de valeur et de leur profil.</a:t>
            </a:r>
          </a:p>
          <a:p>
            <a:pPr algn="just">
              <a:spcBef>
                <a:spcPts val="300"/>
              </a:spcBef>
              <a:spcAft>
                <a:spcPts val="300"/>
              </a:spcAft>
            </a:pPr>
            <a:r>
              <a:rPr lang="fr-FR" sz="1050" cap="none" dirty="0">
                <a:solidFill>
                  <a:srgbClr val="657C91"/>
                </a:solidFill>
              </a:rPr>
              <a:t>Les donneurs d’ordre et établissements de rang 1 </a:t>
            </a:r>
          </a:p>
          <a:p>
            <a:pPr algn="just">
              <a:spcAft>
                <a:spcPts val="300"/>
              </a:spcAft>
            </a:pPr>
            <a:r>
              <a:rPr lang="fr-FR" sz="1000" b="0" cap="none" dirty="0">
                <a:solidFill>
                  <a:schemeClr val="tx1"/>
                </a:solidFill>
              </a:rPr>
              <a:t>Côté donneurs d’ordre ou équipementiers de rang 1, les établissements misent sur :</a:t>
            </a:r>
          </a:p>
          <a:p>
            <a:pPr marL="171450" indent="-171450" algn="just">
              <a:spcAft>
                <a:spcPts val="0"/>
              </a:spcAft>
              <a:buFont typeface="Courier New" panose="02070309020205020404" pitchFamily="49" charset="0"/>
              <a:buChar char="o"/>
            </a:pPr>
            <a:r>
              <a:rPr lang="fr-FR" sz="1000" cap="none" dirty="0">
                <a:solidFill>
                  <a:schemeClr val="tx1"/>
                </a:solidFill>
              </a:rPr>
              <a:t>Davantage d’agilité </a:t>
            </a:r>
            <a:r>
              <a:rPr lang="fr-FR" sz="1000" b="0" cap="none" dirty="0">
                <a:solidFill>
                  <a:schemeClr val="tx1"/>
                </a:solidFill>
              </a:rPr>
              <a:t>en développant la poly-compétence, la polyvalence et les bascules entre segments d’activité (1 établissement sur 2) ;</a:t>
            </a:r>
          </a:p>
          <a:p>
            <a:pPr marL="171450" indent="-171450" algn="just">
              <a:spcAft>
                <a:spcPts val="0"/>
              </a:spcAft>
              <a:buFont typeface="Courier New" panose="02070309020205020404" pitchFamily="49" charset="0"/>
              <a:buChar char="o"/>
            </a:pPr>
            <a:r>
              <a:rPr lang="fr-FR" sz="1000" cap="none" dirty="0">
                <a:solidFill>
                  <a:schemeClr val="tx1"/>
                </a:solidFill>
              </a:rPr>
              <a:t>Les technologies de rupture et l’industrie 4.0 </a:t>
            </a:r>
            <a:r>
              <a:rPr lang="fr-FR" sz="1000" b="0" cap="none" dirty="0">
                <a:solidFill>
                  <a:schemeClr val="tx1"/>
                </a:solidFill>
              </a:rPr>
              <a:t>(4 établissements sur 10) dans une logique de </a:t>
            </a:r>
            <a:r>
              <a:rPr lang="fr-FR" sz="1000" cap="none" dirty="0">
                <a:solidFill>
                  <a:schemeClr val="tx1"/>
                </a:solidFill>
              </a:rPr>
              <a:t>performance </a:t>
            </a:r>
            <a:r>
              <a:rPr lang="fr-FR" sz="1000" b="0" cap="none" dirty="0">
                <a:solidFill>
                  <a:schemeClr val="tx1"/>
                </a:solidFill>
              </a:rPr>
              <a:t>(4 établissements sur 10) ;</a:t>
            </a:r>
          </a:p>
          <a:p>
            <a:pPr marL="171450" indent="-171450" algn="just">
              <a:spcAft>
                <a:spcPts val="300"/>
              </a:spcAft>
              <a:buFont typeface="Courier New" panose="02070309020205020404" pitchFamily="49" charset="0"/>
              <a:buChar char="o"/>
            </a:pPr>
            <a:r>
              <a:rPr lang="fr-FR" sz="1000" b="0" cap="none" dirty="0">
                <a:solidFill>
                  <a:schemeClr val="tx1"/>
                </a:solidFill>
              </a:rPr>
              <a:t>Mais aussi la </a:t>
            </a:r>
            <a:r>
              <a:rPr lang="fr-FR" sz="1000" cap="none" dirty="0">
                <a:solidFill>
                  <a:schemeClr val="tx1"/>
                </a:solidFill>
              </a:rPr>
              <a:t>diversification hors filière aéronautique et spatiale</a:t>
            </a:r>
            <a:r>
              <a:rPr lang="fr-FR" sz="1000" b="0" cap="none" dirty="0">
                <a:solidFill>
                  <a:schemeClr val="tx1"/>
                </a:solidFill>
              </a:rPr>
              <a:t> (1 établissement sur 2).</a:t>
            </a:r>
          </a:p>
          <a:p>
            <a:pPr algn="just">
              <a:spcAft>
                <a:spcPts val="300"/>
              </a:spcAft>
            </a:pPr>
            <a:r>
              <a:rPr lang="fr-FR" sz="1000" b="0" cap="none" dirty="0">
                <a:solidFill>
                  <a:schemeClr val="tx1"/>
                </a:solidFill>
              </a:rPr>
              <a:t>Face à ces défis, les besoins en compétence des donneurs d’ordre et équipementiers de rang 1 sont orientés vers l’acquisition de </a:t>
            </a:r>
            <a:r>
              <a:rPr lang="fr-FR" sz="1000" cap="none" dirty="0">
                <a:solidFill>
                  <a:schemeClr val="tx1"/>
                </a:solidFill>
              </a:rPr>
              <a:t>compétences organisationnelles </a:t>
            </a:r>
            <a:r>
              <a:rPr lang="fr-FR" sz="1000" b="0" cap="none" dirty="0">
                <a:solidFill>
                  <a:schemeClr val="tx1"/>
                </a:solidFill>
              </a:rPr>
              <a:t>et de </a:t>
            </a:r>
            <a:r>
              <a:rPr lang="fr-FR" sz="1000" cap="none" dirty="0">
                <a:solidFill>
                  <a:schemeClr val="tx1"/>
                </a:solidFill>
              </a:rPr>
              <a:t>compétences numériques</a:t>
            </a:r>
            <a:r>
              <a:rPr lang="fr-FR" sz="1000" b="0" cap="none" dirty="0">
                <a:solidFill>
                  <a:schemeClr val="tx1"/>
                </a:solidFill>
              </a:rPr>
              <a:t> pour les équipementiers de rang 1.</a:t>
            </a:r>
          </a:p>
          <a:p>
            <a:pPr algn="just">
              <a:spcBef>
                <a:spcPts val="600"/>
              </a:spcBef>
              <a:spcAft>
                <a:spcPts val="300"/>
              </a:spcAft>
            </a:pPr>
            <a:r>
              <a:rPr lang="fr-FR" sz="1050" cap="none" dirty="0">
                <a:solidFill>
                  <a:srgbClr val="657C91"/>
                </a:solidFill>
              </a:rPr>
              <a:t>Les sous-traitants de rang 2 à n (souvent TPE ou PME de moins de 50 salariés)</a:t>
            </a:r>
          </a:p>
          <a:p>
            <a:pPr algn="just">
              <a:spcAft>
                <a:spcPts val="300"/>
              </a:spcAft>
            </a:pPr>
            <a:r>
              <a:rPr lang="fr-FR" sz="1000" b="0" cap="none" dirty="0">
                <a:solidFill>
                  <a:schemeClr val="tx1"/>
                </a:solidFill>
              </a:rPr>
              <a:t>La priorité est à :</a:t>
            </a:r>
          </a:p>
          <a:p>
            <a:pPr marL="171450" indent="-171450" algn="just">
              <a:spcAft>
                <a:spcPts val="0"/>
              </a:spcAft>
              <a:buFont typeface="Courier New" panose="02070309020205020404" pitchFamily="49" charset="0"/>
              <a:buChar char="o"/>
            </a:pPr>
            <a:r>
              <a:rPr lang="fr-FR" sz="1000" b="0" cap="none" dirty="0">
                <a:solidFill>
                  <a:schemeClr val="tx1"/>
                </a:solidFill>
              </a:rPr>
              <a:t>La </a:t>
            </a:r>
            <a:r>
              <a:rPr lang="fr-FR" sz="1000" cap="none" dirty="0">
                <a:solidFill>
                  <a:schemeClr val="tx1"/>
                </a:solidFill>
              </a:rPr>
              <a:t>diversification hors secteur aéronautique et spatial pour les ¾ des établissements sous-traitants de la filière occitane ; </a:t>
            </a:r>
          </a:p>
          <a:p>
            <a:pPr marL="171450" indent="-171450" algn="just">
              <a:spcAft>
                <a:spcPts val="0"/>
              </a:spcAft>
              <a:buFont typeface="Courier New" panose="02070309020205020404" pitchFamily="49" charset="0"/>
              <a:buChar char="o"/>
            </a:pPr>
            <a:r>
              <a:rPr lang="fr-FR" sz="1000" b="0" cap="none" dirty="0">
                <a:solidFill>
                  <a:schemeClr val="tx1"/>
                </a:solidFill>
              </a:rPr>
              <a:t>La gestion des effectifs et des compétences : top 5 de 40% de ces établissements ;</a:t>
            </a:r>
          </a:p>
          <a:p>
            <a:pPr marL="171450" indent="-171450" algn="just">
              <a:spcAft>
                <a:spcPts val="0"/>
              </a:spcAft>
              <a:buFont typeface="Courier New" panose="02070309020205020404" pitchFamily="49" charset="0"/>
              <a:buChar char="o"/>
            </a:pPr>
            <a:r>
              <a:rPr lang="fr-FR" sz="1000" cap="none" dirty="0">
                <a:solidFill>
                  <a:schemeClr val="tx1"/>
                </a:solidFill>
              </a:rPr>
              <a:t>L’investissement dans l’outil de production (hors 4.0) : </a:t>
            </a:r>
            <a:r>
              <a:rPr lang="fr-FR" sz="1000" b="0" cap="none" dirty="0">
                <a:solidFill>
                  <a:schemeClr val="tx1"/>
                </a:solidFill>
              </a:rPr>
              <a:t>top 5 de 35% des sous-traitants ;</a:t>
            </a:r>
          </a:p>
          <a:p>
            <a:pPr marL="171450" indent="-171450" algn="just">
              <a:spcAft>
                <a:spcPts val="0"/>
              </a:spcAft>
              <a:buFont typeface="Courier New" panose="02070309020205020404" pitchFamily="49" charset="0"/>
              <a:buChar char="o"/>
            </a:pPr>
            <a:r>
              <a:rPr lang="fr-FR" sz="1000" b="0" cap="none" dirty="0">
                <a:solidFill>
                  <a:schemeClr val="tx1"/>
                </a:solidFill>
              </a:rPr>
              <a:t>Davantage d’agilité pour 30% de ces établissements.</a:t>
            </a:r>
          </a:p>
          <a:p>
            <a:pPr algn="just">
              <a:spcAft>
                <a:spcPts val="300"/>
              </a:spcAft>
            </a:pPr>
            <a:r>
              <a:rPr lang="fr-FR" sz="1000" b="0" cap="none" dirty="0">
                <a:solidFill>
                  <a:schemeClr val="tx1"/>
                </a:solidFill>
              </a:rPr>
              <a:t>Pour répondre à ces challenges, les sous-traitants de rang 2 misent assez nettement sur l’acquisition de compétences numériques, ce qui est moins le cas des maillons ultérieurs de la chaîne de valeur et plus généralement des TPE (moins présentes également sur les besoins en compétences organisationnelles). </a:t>
            </a:r>
            <a:endParaRPr lang="fr-FR" sz="900" b="0" cap="none" dirty="0">
              <a:solidFill>
                <a:schemeClr val="tx1"/>
              </a:solidFill>
            </a:endParaRPr>
          </a:p>
          <a:p>
            <a:pPr algn="just">
              <a:spcBef>
                <a:spcPts val="600"/>
              </a:spcBef>
              <a:spcAft>
                <a:spcPts val="300"/>
              </a:spcAft>
            </a:pPr>
            <a:r>
              <a:rPr lang="fr-FR" sz="1000" cap="none" dirty="0">
                <a:solidFill>
                  <a:srgbClr val="657C91"/>
                </a:solidFill>
              </a:rPr>
              <a:t>Mise en relation statistique des priorités stratégiques et des besoins en compétences</a:t>
            </a:r>
          </a:p>
          <a:p>
            <a:pPr algn="just">
              <a:spcAft>
                <a:spcPts val="300"/>
              </a:spcAft>
            </a:pPr>
            <a:r>
              <a:rPr lang="fr-FR" sz="1000" b="0" cap="none" dirty="0">
                <a:solidFill>
                  <a:schemeClr val="tx1"/>
                </a:solidFill>
              </a:rPr>
              <a:t>Quelques autres points saillants apparaissent :</a:t>
            </a:r>
          </a:p>
          <a:p>
            <a:pPr marL="171450" indent="-171450" algn="just">
              <a:spcAft>
                <a:spcPts val="0"/>
              </a:spcAft>
              <a:buFont typeface="Courier New" panose="02070309020205020404" pitchFamily="49" charset="0"/>
              <a:buChar char="o"/>
            </a:pPr>
            <a:r>
              <a:rPr lang="fr-FR" sz="1000" b="0" cap="none" dirty="0">
                <a:solidFill>
                  <a:schemeClr val="tx1"/>
                </a:solidFill>
              </a:rPr>
              <a:t>La stratégie d’</a:t>
            </a:r>
            <a:r>
              <a:rPr lang="fr-FR" sz="1000" cap="none" dirty="0">
                <a:solidFill>
                  <a:schemeClr val="tx1"/>
                </a:solidFill>
              </a:rPr>
              <a:t>agilité</a:t>
            </a:r>
            <a:r>
              <a:rPr lang="fr-FR" sz="1000" b="0" cap="none" dirty="0">
                <a:solidFill>
                  <a:schemeClr val="tx1"/>
                </a:solidFill>
              </a:rPr>
              <a:t> est souvent doublée d’un besoin de compétences </a:t>
            </a:r>
            <a:r>
              <a:rPr lang="fr-FR" sz="1000" cap="none" dirty="0">
                <a:solidFill>
                  <a:schemeClr val="tx1"/>
                </a:solidFill>
              </a:rPr>
              <a:t>en </a:t>
            </a:r>
            <a:r>
              <a:rPr lang="fr-FR" sz="1000" cap="none" dirty="0" err="1">
                <a:solidFill>
                  <a:schemeClr val="tx1"/>
                </a:solidFill>
              </a:rPr>
              <a:t>cobotique</a:t>
            </a:r>
            <a:r>
              <a:rPr lang="fr-FR" sz="1000" cap="none" dirty="0">
                <a:solidFill>
                  <a:schemeClr val="tx1"/>
                </a:solidFill>
              </a:rPr>
              <a:t> et robotique </a:t>
            </a:r>
            <a:r>
              <a:rPr lang="fr-FR" sz="1000" b="0" cap="none" dirty="0">
                <a:solidFill>
                  <a:schemeClr val="tx1"/>
                </a:solidFill>
              </a:rPr>
              <a:t>;</a:t>
            </a:r>
          </a:p>
          <a:p>
            <a:pPr marL="171450" indent="-171450" algn="just">
              <a:spcAft>
                <a:spcPts val="0"/>
              </a:spcAft>
              <a:buFont typeface="Courier New" panose="02070309020205020404" pitchFamily="49" charset="0"/>
              <a:buChar char="o"/>
            </a:pPr>
            <a:r>
              <a:rPr lang="fr-FR" sz="1000" b="0" cap="none" dirty="0">
                <a:solidFill>
                  <a:schemeClr val="tx1"/>
                </a:solidFill>
              </a:rPr>
              <a:t>La stratégie « technologies de rupture et 4.0 » se double de besoins en conduite agile et amélioration continue ; elle mise sur les compétences en continuité numérique produit, data science et IA ;</a:t>
            </a:r>
          </a:p>
          <a:p>
            <a:pPr marL="171450" indent="-171450" algn="just">
              <a:spcAft>
                <a:spcPts val="0"/>
              </a:spcAft>
              <a:buFont typeface="Courier New" panose="02070309020205020404" pitchFamily="49" charset="0"/>
              <a:buChar char="o"/>
            </a:pPr>
            <a:r>
              <a:rPr lang="fr-FR" sz="1000" b="0" cap="none" dirty="0">
                <a:solidFill>
                  <a:schemeClr val="tx1"/>
                </a:solidFill>
              </a:rPr>
              <a:t>La stratégie d’investissement sur l’outil de production hors 4.0 s’assortit quant à elle de besoins en </a:t>
            </a:r>
            <a:r>
              <a:rPr lang="fr-FR" sz="1000" cap="none" dirty="0">
                <a:solidFill>
                  <a:schemeClr val="tx1"/>
                </a:solidFill>
              </a:rPr>
              <a:t>formage et usinage innovant </a:t>
            </a:r>
            <a:r>
              <a:rPr lang="fr-FR" sz="1000" b="0" cap="none" dirty="0">
                <a:solidFill>
                  <a:schemeClr val="tx1"/>
                </a:solidFill>
              </a:rPr>
              <a:t>ainsi qu’en </a:t>
            </a:r>
            <a:r>
              <a:rPr lang="fr-FR" sz="1000" cap="none" dirty="0">
                <a:solidFill>
                  <a:schemeClr val="tx1"/>
                </a:solidFill>
              </a:rPr>
              <a:t>relations clients / fournisseurs.</a:t>
            </a:r>
          </a:p>
        </p:txBody>
      </p:sp>
      <p:pic>
        <p:nvPicPr>
          <p:cNvPr id="7" name="Image 6">
            <a:extLst>
              <a:ext uri="{FF2B5EF4-FFF2-40B4-BE49-F238E27FC236}">
                <a16:creationId xmlns:a16="http://schemas.microsoft.com/office/drawing/2014/main" id="{AA672DBA-3D6E-4326-9F46-4A256B96E945}"/>
              </a:ext>
            </a:extLst>
          </p:cNvPr>
          <p:cNvPicPr>
            <a:picLocks noChangeAspect="1"/>
          </p:cNvPicPr>
          <p:nvPr/>
        </p:nvPicPr>
        <p:blipFill>
          <a:blip r:embed="rId2"/>
          <a:stretch>
            <a:fillRect/>
          </a:stretch>
        </p:blipFill>
        <p:spPr>
          <a:xfrm>
            <a:off x="6983744" y="2906970"/>
            <a:ext cx="1910242" cy="1432682"/>
          </a:xfrm>
          <a:prstGeom prst="rect">
            <a:avLst/>
          </a:prstGeom>
          <a:ln>
            <a:solidFill>
              <a:schemeClr val="bg1">
                <a:lumMod val="85000"/>
              </a:schemeClr>
            </a:solidFill>
          </a:ln>
        </p:spPr>
      </p:pic>
      <p:pic>
        <p:nvPicPr>
          <p:cNvPr id="11" name="Image 10">
            <a:extLst>
              <a:ext uri="{FF2B5EF4-FFF2-40B4-BE49-F238E27FC236}">
                <a16:creationId xmlns:a16="http://schemas.microsoft.com/office/drawing/2014/main" id="{A8F59553-8AB0-4F01-9BA1-C2E8698B5BC5}"/>
              </a:ext>
            </a:extLst>
          </p:cNvPr>
          <p:cNvPicPr>
            <a:picLocks noChangeAspect="1"/>
          </p:cNvPicPr>
          <p:nvPr/>
        </p:nvPicPr>
        <p:blipFill>
          <a:blip r:embed="rId3"/>
          <a:stretch>
            <a:fillRect/>
          </a:stretch>
        </p:blipFill>
        <p:spPr>
          <a:xfrm>
            <a:off x="6983744" y="1172079"/>
            <a:ext cx="1910242" cy="1432682"/>
          </a:xfrm>
          <a:prstGeom prst="rect">
            <a:avLst/>
          </a:prstGeom>
          <a:ln>
            <a:solidFill>
              <a:schemeClr val="bg1">
                <a:lumMod val="85000"/>
              </a:schemeClr>
            </a:solidFill>
          </a:ln>
        </p:spPr>
      </p:pic>
      <p:pic>
        <p:nvPicPr>
          <p:cNvPr id="12" name="Image 11">
            <a:extLst>
              <a:ext uri="{FF2B5EF4-FFF2-40B4-BE49-F238E27FC236}">
                <a16:creationId xmlns:a16="http://schemas.microsoft.com/office/drawing/2014/main" id="{86FD0FC5-312E-442B-B933-B837FEA463A0}"/>
              </a:ext>
            </a:extLst>
          </p:cNvPr>
          <p:cNvPicPr>
            <a:picLocks noChangeAspect="1"/>
          </p:cNvPicPr>
          <p:nvPr/>
        </p:nvPicPr>
        <p:blipFill>
          <a:blip r:embed="rId4"/>
          <a:stretch>
            <a:fillRect/>
          </a:stretch>
        </p:blipFill>
        <p:spPr>
          <a:xfrm>
            <a:off x="6983744" y="2906971"/>
            <a:ext cx="1910243" cy="1432682"/>
          </a:xfrm>
          <a:prstGeom prst="rect">
            <a:avLst/>
          </a:prstGeom>
          <a:ln>
            <a:solidFill>
              <a:schemeClr val="bg1">
                <a:lumMod val="85000"/>
              </a:schemeClr>
            </a:solidFill>
          </a:ln>
        </p:spPr>
      </p:pic>
      <p:pic>
        <p:nvPicPr>
          <p:cNvPr id="14" name="Image 13">
            <a:extLst>
              <a:ext uri="{FF2B5EF4-FFF2-40B4-BE49-F238E27FC236}">
                <a16:creationId xmlns:a16="http://schemas.microsoft.com/office/drawing/2014/main" id="{0935BE29-F14E-4A5F-8D29-82BCA5F097CC}"/>
              </a:ext>
            </a:extLst>
          </p:cNvPr>
          <p:cNvPicPr>
            <a:picLocks noChangeAspect="1"/>
          </p:cNvPicPr>
          <p:nvPr/>
        </p:nvPicPr>
        <p:blipFill>
          <a:blip r:embed="rId5"/>
          <a:stretch>
            <a:fillRect/>
          </a:stretch>
        </p:blipFill>
        <p:spPr>
          <a:xfrm>
            <a:off x="6983743" y="4487855"/>
            <a:ext cx="1910241" cy="1432681"/>
          </a:xfrm>
          <a:prstGeom prst="rect">
            <a:avLst/>
          </a:prstGeom>
          <a:ln>
            <a:solidFill>
              <a:schemeClr val="bg1">
                <a:lumMod val="85000"/>
              </a:schemeClr>
            </a:solidFill>
          </a:ln>
        </p:spPr>
      </p:pic>
      <p:sp>
        <p:nvSpPr>
          <p:cNvPr id="18" name="ZoneTexte 17">
            <a:extLst>
              <a:ext uri="{FF2B5EF4-FFF2-40B4-BE49-F238E27FC236}">
                <a16:creationId xmlns:a16="http://schemas.microsoft.com/office/drawing/2014/main" id="{E17E0CBC-4BBA-4F2D-91EF-CB7CB0CC2AE6}"/>
              </a:ext>
            </a:extLst>
          </p:cNvPr>
          <p:cNvSpPr txBox="1"/>
          <p:nvPr/>
        </p:nvSpPr>
        <p:spPr>
          <a:xfrm>
            <a:off x="7461304" y="964330"/>
            <a:ext cx="1432680" cy="138499"/>
          </a:xfrm>
          <a:prstGeom prst="rect">
            <a:avLst/>
          </a:prstGeom>
          <a:noFill/>
        </p:spPr>
        <p:txBody>
          <a:bodyPr wrap="square" lIns="0" tIns="0" rIns="0" bIns="0" rtlCol="0">
            <a:spAutoFit/>
          </a:bodyPr>
          <a:lstStyle/>
          <a:p>
            <a:pPr algn="r"/>
            <a:r>
              <a:rPr lang="fr-FR" sz="900" dirty="0">
                <a:solidFill>
                  <a:schemeClr val="bg1">
                    <a:lumMod val="75000"/>
                  </a:schemeClr>
                </a:solidFill>
              </a:rPr>
              <a:t>Cf. Partie Impact COVID</a:t>
            </a:r>
          </a:p>
        </p:txBody>
      </p:sp>
      <p:sp>
        <p:nvSpPr>
          <p:cNvPr id="19" name="ZoneTexte 18">
            <a:extLst>
              <a:ext uri="{FF2B5EF4-FFF2-40B4-BE49-F238E27FC236}">
                <a16:creationId xmlns:a16="http://schemas.microsoft.com/office/drawing/2014/main" id="{C0C7BDB9-2220-4E00-8261-400E03E23BE6}"/>
              </a:ext>
            </a:extLst>
          </p:cNvPr>
          <p:cNvSpPr txBox="1"/>
          <p:nvPr/>
        </p:nvSpPr>
        <p:spPr>
          <a:xfrm>
            <a:off x="7461304" y="2720623"/>
            <a:ext cx="1432680" cy="138499"/>
          </a:xfrm>
          <a:prstGeom prst="rect">
            <a:avLst/>
          </a:prstGeom>
          <a:noFill/>
        </p:spPr>
        <p:txBody>
          <a:bodyPr wrap="square" lIns="0" tIns="0" rIns="0" bIns="0" rtlCol="0">
            <a:spAutoFit/>
          </a:bodyPr>
          <a:lstStyle/>
          <a:p>
            <a:pPr algn="r"/>
            <a:r>
              <a:rPr lang="fr-FR" sz="900">
                <a:solidFill>
                  <a:schemeClr val="accent5">
                    <a:lumMod val="50000"/>
                  </a:schemeClr>
                </a:solidFill>
              </a:rPr>
              <a:t>Cf. Annexes</a:t>
            </a:r>
          </a:p>
        </p:txBody>
      </p:sp>
      <p:sp>
        <p:nvSpPr>
          <p:cNvPr id="13" name="Espace réservé du texte 7">
            <a:extLst>
              <a:ext uri="{FF2B5EF4-FFF2-40B4-BE49-F238E27FC236}">
                <a16:creationId xmlns:a16="http://schemas.microsoft.com/office/drawing/2014/main" id="{22BB2216-90EC-40C2-9945-CF268DEA9D63}"/>
              </a:ext>
            </a:extLst>
          </p:cNvPr>
          <p:cNvSpPr txBox="1">
            <a:spLocks/>
          </p:cNvSpPr>
          <p:nvPr/>
        </p:nvSpPr>
        <p:spPr>
          <a:xfrm>
            <a:off x="0" y="178594"/>
            <a:ext cx="509588" cy="702469"/>
          </a:xfrm>
          <a:prstGeom prst="rect">
            <a:avLst/>
          </a:prstGeom>
        </p:spPr>
        <p:txBody>
          <a:bodyPr anchor="ctr"/>
          <a:lstStyle>
            <a:lvl1pPr marL="0" indent="0" algn="ctr" defTabSz="1300277" rtl="0" eaLnBrk="1" latinLnBrk="0" hangingPunct="1">
              <a:lnSpc>
                <a:spcPct val="100000"/>
              </a:lnSpc>
              <a:spcBef>
                <a:spcPts val="0"/>
              </a:spcBef>
              <a:spcAft>
                <a:spcPts val="300"/>
              </a:spcAft>
              <a:buFont typeface="Arial" panose="020B0604020202020204" pitchFamily="34" charset="0"/>
              <a:buNone/>
              <a:defRPr sz="1400" b="1" kern="1200" cap="all" baseline="0">
                <a:solidFill>
                  <a:srgbClr val="FFFFFF"/>
                </a:solidFill>
                <a:latin typeface="+mn-lt"/>
                <a:ea typeface="+mn-ea"/>
                <a:cs typeface="+mn-cs"/>
              </a:defRPr>
            </a:lvl1pPr>
            <a:lvl2pPr marL="160338" indent="0" algn="l" defTabSz="1300277" rtl="0" eaLnBrk="1" latinLnBrk="0" hangingPunct="1">
              <a:lnSpc>
                <a:spcPct val="100000"/>
              </a:lnSpc>
              <a:spcBef>
                <a:spcPts val="0"/>
              </a:spcBef>
              <a:spcAft>
                <a:spcPts val="300"/>
              </a:spcAft>
              <a:buFont typeface="Arial" panose="020B0604020202020204" pitchFamily="34" charset="0"/>
              <a:buNone/>
              <a:defRPr sz="1400" b="1" kern="1200">
                <a:solidFill>
                  <a:schemeClr val="tx1"/>
                </a:solidFill>
                <a:latin typeface="+mn-lt"/>
                <a:ea typeface="+mn-ea"/>
                <a:cs typeface="+mn-cs"/>
              </a:defRPr>
            </a:lvl2pPr>
            <a:lvl3pPr marL="185738" indent="-185738" algn="l" defTabSz="1300277" rtl="0" eaLnBrk="1" latinLnBrk="0" hangingPunct="1">
              <a:lnSpc>
                <a:spcPct val="100000"/>
              </a:lnSpc>
              <a:spcBef>
                <a:spcPts val="0"/>
              </a:spcBef>
              <a:spcAft>
                <a:spcPts val="300"/>
              </a:spcAft>
              <a:buClr>
                <a:schemeClr val="accent2"/>
              </a:buClr>
              <a:buFont typeface="Century Gothic" panose="020B0502020202020204" pitchFamily="34" charset="0"/>
              <a:buChar char="►"/>
              <a:defRPr sz="1400" b="1" kern="1200">
                <a:solidFill>
                  <a:schemeClr val="accent2"/>
                </a:solidFill>
                <a:latin typeface="+mn-lt"/>
                <a:ea typeface="+mn-ea"/>
                <a:cs typeface="+mn-cs"/>
              </a:defRPr>
            </a:lvl3pPr>
            <a:lvl4pPr marL="0" indent="0" algn="l" defTabSz="1300277" rtl="0" eaLnBrk="1" latinLnBrk="0" hangingPunct="1">
              <a:lnSpc>
                <a:spcPct val="100000"/>
              </a:lnSpc>
              <a:spcBef>
                <a:spcPts val="0"/>
              </a:spcBef>
              <a:spcAft>
                <a:spcPts val="300"/>
              </a:spcAft>
              <a:buFont typeface="Arial" panose="020B0604020202020204" pitchFamily="34" charset="0"/>
              <a:buNone/>
              <a:defRPr sz="1400" kern="1200">
                <a:solidFill>
                  <a:schemeClr val="tx1"/>
                </a:solidFill>
                <a:latin typeface="+mn-lt"/>
                <a:ea typeface="+mn-ea"/>
                <a:cs typeface="+mn-cs"/>
              </a:defRPr>
            </a:lvl4pPr>
            <a:lvl5pPr marL="184150" indent="-184150" algn="l" defTabSz="1300277" rtl="0" eaLnBrk="1" latinLnBrk="0" hangingPunct="1">
              <a:lnSpc>
                <a:spcPct val="100000"/>
              </a:lnSpc>
              <a:spcBef>
                <a:spcPts val="0"/>
              </a:spcBef>
              <a:spcAft>
                <a:spcPts val="300"/>
              </a:spcAft>
              <a:buClr>
                <a:schemeClr val="accent3"/>
              </a:buClr>
              <a:buFont typeface="Arial" panose="020B0604020202020204" pitchFamily="34" charset="0"/>
              <a:buChar char="–"/>
              <a:defRPr sz="1400" b="1" kern="1200">
                <a:solidFill>
                  <a:schemeClr val="accent3"/>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fr-FR"/>
              <a:t>03</a:t>
            </a:r>
          </a:p>
        </p:txBody>
      </p:sp>
    </p:spTree>
    <p:extLst>
      <p:ext uri="{BB962C8B-B14F-4D97-AF65-F5344CB8AC3E}">
        <p14:creationId xmlns:p14="http://schemas.microsoft.com/office/powerpoint/2010/main" val="1465569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23E49F8-26BA-4892-9DFD-CCCCB95B2C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6" name="Object 5" hidden="1">
                        <a:extLst>
                          <a:ext uri="{FF2B5EF4-FFF2-40B4-BE49-F238E27FC236}">
                            <a16:creationId xmlns:a16="http://schemas.microsoft.com/office/drawing/2014/main" id="{B23E49F8-26BA-4892-9DFD-CCCCB95B2C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D437835-C345-4731-BDD9-9FDA6B00E6B6}"/>
              </a:ext>
            </a:extLst>
          </p:cNvPr>
          <p:cNvSpPr>
            <a:spLocks noGrp="1"/>
          </p:cNvSpPr>
          <p:nvPr>
            <p:ph type="ctrTitle"/>
          </p:nvPr>
        </p:nvSpPr>
        <p:spPr>
          <a:xfrm>
            <a:off x="785599" y="3480760"/>
            <a:ext cx="4438334" cy="1719890"/>
          </a:xfrm>
        </p:spPr>
        <p:txBody>
          <a:bodyPr vert="horz"/>
          <a:lstStyle/>
          <a:p>
            <a:r>
              <a:rPr lang="fr-FR" dirty="0">
                <a:solidFill>
                  <a:srgbClr val="12B4DA"/>
                </a:solidFill>
              </a:rPr>
              <a:t>Du diagnostic à l’action : </a:t>
            </a:r>
            <a:r>
              <a:rPr lang="fr-FR" sz="2800" dirty="0">
                <a:solidFill>
                  <a:srgbClr val="12B4DA"/>
                </a:solidFill>
              </a:rPr>
              <a:t>Evaluation de l’offre de formation &amp; zooms territoriaux</a:t>
            </a:r>
          </a:p>
        </p:txBody>
      </p:sp>
      <p:sp>
        <p:nvSpPr>
          <p:cNvPr id="5" name="Text Placeholder 4">
            <a:extLst>
              <a:ext uri="{FF2B5EF4-FFF2-40B4-BE49-F238E27FC236}">
                <a16:creationId xmlns:a16="http://schemas.microsoft.com/office/drawing/2014/main" id="{0A66E029-A6EC-4394-AA59-DCB8C98D19F2}"/>
              </a:ext>
            </a:extLst>
          </p:cNvPr>
          <p:cNvSpPr>
            <a:spLocks noGrp="1"/>
          </p:cNvSpPr>
          <p:nvPr>
            <p:ph type="body" sz="quarter" idx="10"/>
          </p:nvPr>
        </p:nvSpPr>
        <p:spPr>
          <a:xfrm>
            <a:off x="785600" y="2663470"/>
            <a:ext cx="1336498" cy="817289"/>
          </a:xfrm>
        </p:spPr>
        <p:txBody>
          <a:bodyPr>
            <a:normAutofit fontScale="92500" lnSpcReduction="20000"/>
          </a:bodyPr>
          <a:lstStyle/>
          <a:p>
            <a:r>
              <a:rPr lang="fr-FR"/>
              <a:t>04.</a:t>
            </a:r>
          </a:p>
        </p:txBody>
      </p:sp>
    </p:spTree>
    <p:extLst>
      <p:ext uri="{BB962C8B-B14F-4D97-AF65-F5344CB8AC3E}">
        <p14:creationId xmlns:p14="http://schemas.microsoft.com/office/powerpoint/2010/main" val="3936231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Graphique 27">
            <a:extLst>
              <a:ext uri="{FF2B5EF4-FFF2-40B4-BE49-F238E27FC236}">
                <a16:creationId xmlns:a16="http://schemas.microsoft.com/office/drawing/2014/main" id="{6673FC21-9832-40DA-8CF0-3ED1D75F5F93}"/>
              </a:ext>
            </a:extLst>
          </p:cNvPr>
          <p:cNvGraphicFramePr/>
          <p:nvPr>
            <p:extLst>
              <p:ext uri="{D42A27DB-BD31-4B8C-83A1-F6EECF244321}">
                <p14:modId xmlns:p14="http://schemas.microsoft.com/office/powerpoint/2010/main" val="3411574762"/>
              </p:ext>
            </p:extLst>
          </p:nvPr>
        </p:nvGraphicFramePr>
        <p:xfrm>
          <a:off x="4201552" y="3036774"/>
          <a:ext cx="4432309" cy="2573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EC153797-E1A1-4CC9-A58A-690117452B00}"/>
              </a:ext>
            </a:extLst>
          </p:cNvPr>
          <p:cNvGraphicFramePr/>
          <p:nvPr>
            <p:extLst>
              <p:ext uri="{D42A27DB-BD31-4B8C-83A1-F6EECF244321}">
                <p14:modId xmlns:p14="http://schemas.microsoft.com/office/powerpoint/2010/main" val="3343286083"/>
              </p:ext>
            </p:extLst>
          </p:nvPr>
        </p:nvGraphicFramePr>
        <p:xfrm>
          <a:off x="369354" y="3046441"/>
          <a:ext cx="3113586" cy="2553974"/>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722E24D9-0683-480B-BF13-B1DE74A4280B}"/>
              </a:ext>
            </a:extLst>
          </p:cNvPr>
          <p:cNvSpPr txBox="1"/>
          <p:nvPr/>
        </p:nvSpPr>
        <p:spPr>
          <a:xfrm>
            <a:off x="483261" y="5587983"/>
            <a:ext cx="1764525" cy="215444"/>
          </a:xfrm>
          <a:prstGeom prst="rect">
            <a:avLst/>
          </a:prstGeom>
          <a:noFill/>
        </p:spPr>
        <p:txBody>
          <a:bodyPr wrap="square" lIns="0" tIns="0" rIns="0" bIns="0" rtlCol="0">
            <a:spAutoFit/>
          </a:bodyPr>
          <a:lstStyle/>
          <a:p>
            <a:r>
              <a:rPr lang="fr-FR" sz="1400">
                <a:solidFill>
                  <a:srgbClr val="00B050"/>
                </a:solidFill>
              </a:rPr>
              <a:t>Oui, tout à fait</a:t>
            </a:r>
          </a:p>
        </p:txBody>
      </p:sp>
      <p:sp>
        <p:nvSpPr>
          <p:cNvPr id="30" name="ZoneTexte 29">
            <a:extLst>
              <a:ext uri="{FF2B5EF4-FFF2-40B4-BE49-F238E27FC236}">
                <a16:creationId xmlns:a16="http://schemas.microsoft.com/office/drawing/2014/main" id="{BACD231A-474D-4D60-9F05-001248C7522C}"/>
              </a:ext>
            </a:extLst>
          </p:cNvPr>
          <p:cNvSpPr txBox="1"/>
          <p:nvPr/>
        </p:nvSpPr>
        <p:spPr>
          <a:xfrm>
            <a:off x="290670" y="2482950"/>
            <a:ext cx="3404870" cy="246221"/>
          </a:xfrm>
          <a:prstGeom prst="rect">
            <a:avLst/>
          </a:prstGeom>
          <a:noFill/>
        </p:spPr>
        <p:txBody>
          <a:bodyPr wrap="square" lIns="0" tIns="0" rIns="0" bIns="0" rtlCol="0">
            <a:spAutoFit/>
          </a:bodyPr>
          <a:lstStyle/>
          <a:p>
            <a:pPr algn="ctr"/>
            <a:r>
              <a:rPr lang="fr-FR" sz="1600"/>
              <a:t>nombre de formations et de places</a:t>
            </a:r>
          </a:p>
        </p:txBody>
      </p:sp>
      <p:sp>
        <p:nvSpPr>
          <p:cNvPr id="31" name="ZoneTexte 30">
            <a:extLst>
              <a:ext uri="{FF2B5EF4-FFF2-40B4-BE49-F238E27FC236}">
                <a16:creationId xmlns:a16="http://schemas.microsoft.com/office/drawing/2014/main" id="{793D1F40-47D0-4812-BD4B-435ECC001677}"/>
              </a:ext>
            </a:extLst>
          </p:cNvPr>
          <p:cNvSpPr txBox="1"/>
          <p:nvPr/>
        </p:nvSpPr>
        <p:spPr>
          <a:xfrm>
            <a:off x="5180207" y="2460088"/>
            <a:ext cx="4076188" cy="246221"/>
          </a:xfrm>
          <a:prstGeom prst="rect">
            <a:avLst/>
          </a:prstGeom>
          <a:noFill/>
        </p:spPr>
        <p:txBody>
          <a:bodyPr wrap="square" lIns="0" tIns="0" rIns="0" bIns="0" rtlCol="0">
            <a:spAutoFit/>
          </a:bodyPr>
          <a:lstStyle/>
          <a:p>
            <a:pPr algn="ctr"/>
            <a:r>
              <a:rPr lang="fr-FR" sz="1600"/>
              <a:t>le fond, les savoirs ou savoir-faire cibles</a:t>
            </a:r>
          </a:p>
        </p:txBody>
      </p:sp>
      <p:cxnSp>
        <p:nvCxnSpPr>
          <p:cNvPr id="33" name="Connecteur droit 32">
            <a:extLst>
              <a:ext uri="{FF2B5EF4-FFF2-40B4-BE49-F238E27FC236}">
                <a16:creationId xmlns:a16="http://schemas.microsoft.com/office/drawing/2014/main" id="{1345BCF6-AB01-4D96-85DA-6CD871BE5378}"/>
              </a:ext>
            </a:extLst>
          </p:cNvPr>
          <p:cNvCxnSpPr>
            <a:cxnSpLocks/>
          </p:cNvCxnSpPr>
          <p:nvPr/>
        </p:nvCxnSpPr>
        <p:spPr>
          <a:xfrm rot="5400000">
            <a:off x="1910044" y="1491640"/>
            <a:ext cx="0" cy="2880000"/>
          </a:xfrm>
          <a:prstGeom prst="line">
            <a:avLst/>
          </a:prstGeom>
          <a:ln w="38100">
            <a:solidFill>
              <a:srgbClr val="657C91"/>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6B905A95-9DFC-4592-8306-4CC7AA98214D}"/>
              </a:ext>
            </a:extLst>
          </p:cNvPr>
          <p:cNvSpPr txBox="1"/>
          <p:nvPr/>
        </p:nvSpPr>
        <p:spPr>
          <a:xfrm>
            <a:off x="1087905" y="1840844"/>
            <a:ext cx="6227295" cy="276999"/>
          </a:xfrm>
          <a:prstGeom prst="rect">
            <a:avLst/>
          </a:prstGeom>
          <a:noFill/>
        </p:spPr>
        <p:txBody>
          <a:bodyPr wrap="square" lIns="0" tIns="0" rIns="0" bIns="0" rtlCol="0">
            <a:spAutoFit/>
          </a:bodyPr>
          <a:lstStyle/>
          <a:p>
            <a:r>
              <a:rPr lang="fr-FR">
                <a:solidFill>
                  <a:srgbClr val="2B479D"/>
                </a:solidFill>
              </a:rPr>
              <a:t>L’offre de formation actuelle est-elle suffisante en/sur… ?</a:t>
            </a:r>
          </a:p>
        </p:txBody>
      </p:sp>
      <p:grpSp>
        <p:nvGrpSpPr>
          <p:cNvPr id="35" name="Groupe 34">
            <a:extLst>
              <a:ext uri="{FF2B5EF4-FFF2-40B4-BE49-F238E27FC236}">
                <a16:creationId xmlns:a16="http://schemas.microsoft.com/office/drawing/2014/main" id="{FF989888-6362-4DB6-9D53-F1A4001BB45D}"/>
              </a:ext>
            </a:extLst>
          </p:cNvPr>
          <p:cNvGrpSpPr/>
          <p:nvPr/>
        </p:nvGrpSpPr>
        <p:grpSpPr>
          <a:xfrm>
            <a:off x="290670" y="1627023"/>
            <a:ext cx="612000" cy="639760"/>
            <a:chOff x="313682" y="1442303"/>
            <a:chExt cx="612000" cy="639760"/>
          </a:xfrm>
        </p:grpSpPr>
        <p:sp>
          <p:nvSpPr>
            <p:cNvPr id="40" name="Ellipse 39">
              <a:extLst>
                <a:ext uri="{FF2B5EF4-FFF2-40B4-BE49-F238E27FC236}">
                  <a16:creationId xmlns:a16="http://schemas.microsoft.com/office/drawing/2014/main" id="{DABCF7C5-BC4E-485E-A0D5-F3D067BC666B}"/>
                </a:ext>
              </a:extLst>
            </p:cNvPr>
            <p:cNvSpPr/>
            <p:nvPr/>
          </p:nvSpPr>
          <p:spPr>
            <a:xfrm>
              <a:off x="313682" y="1442303"/>
              <a:ext cx="612000" cy="612000"/>
            </a:xfrm>
            <a:prstGeom prst="ellipse">
              <a:avLst/>
            </a:prstGeom>
            <a:solidFill>
              <a:srgbClr val="2B479D"/>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2000">
                <a:solidFill>
                  <a:srgbClr val="FFFFFF"/>
                </a:solidFill>
              </a:endParaRPr>
            </a:p>
          </p:txBody>
        </p:sp>
        <p:pic>
          <p:nvPicPr>
            <p:cNvPr id="21" name="Graphique 20" descr="Étoile d'évaluation avec un remplissage uni">
              <a:extLst>
                <a:ext uri="{FF2B5EF4-FFF2-40B4-BE49-F238E27FC236}">
                  <a16:creationId xmlns:a16="http://schemas.microsoft.com/office/drawing/2014/main" id="{0D70B892-FF7F-4495-A84B-0FEF3440EB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6251" y="1722063"/>
              <a:ext cx="360000" cy="360000"/>
            </a:xfrm>
            <a:prstGeom prst="rect">
              <a:avLst/>
            </a:prstGeom>
          </p:spPr>
        </p:pic>
        <p:pic>
          <p:nvPicPr>
            <p:cNvPr id="32" name="Graphique 31" descr="Classe avec un remplissage uni">
              <a:extLst>
                <a:ext uri="{FF2B5EF4-FFF2-40B4-BE49-F238E27FC236}">
                  <a16:creationId xmlns:a16="http://schemas.microsoft.com/office/drawing/2014/main" id="{662B7B9C-1B07-4E0F-BEF0-4C852A26D2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4109" y="1487961"/>
              <a:ext cx="360000" cy="360000"/>
            </a:xfrm>
            <a:prstGeom prst="rect">
              <a:avLst/>
            </a:prstGeom>
          </p:spPr>
        </p:pic>
      </p:grpSp>
      <p:sp>
        <p:nvSpPr>
          <p:cNvPr id="68" name="ZoneTexte 67">
            <a:extLst>
              <a:ext uri="{FF2B5EF4-FFF2-40B4-BE49-F238E27FC236}">
                <a16:creationId xmlns:a16="http://schemas.microsoft.com/office/drawing/2014/main" id="{A0AAA92F-7067-4761-8743-20CE3BF52BD3}"/>
              </a:ext>
            </a:extLst>
          </p:cNvPr>
          <p:cNvSpPr txBox="1"/>
          <p:nvPr/>
        </p:nvSpPr>
        <p:spPr>
          <a:xfrm>
            <a:off x="1853639" y="5587983"/>
            <a:ext cx="1007582" cy="215444"/>
          </a:xfrm>
          <a:prstGeom prst="rect">
            <a:avLst/>
          </a:prstGeom>
          <a:noFill/>
        </p:spPr>
        <p:txBody>
          <a:bodyPr wrap="square" lIns="0" tIns="0" rIns="0" bIns="0" rtlCol="0">
            <a:spAutoFit/>
          </a:bodyPr>
          <a:lstStyle/>
          <a:p>
            <a:r>
              <a:rPr lang="fr-FR" sz="1400">
                <a:solidFill>
                  <a:srgbClr val="92D050"/>
                </a:solidFill>
              </a:rPr>
              <a:t>Oui, plutôt</a:t>
            </a:r>
          </a:p>
        </p:txBody>
      </p:sp>
      <p:sp>
        <p:nvSpPr>
          <p:cNvPr id="69" name="ZoneTexte 68">
            <a:extLst>
              <a:ext uri="{FF2B5EF4-FFF2-40B4-BE49-F238E27FC236}">
                <a16:creationId xmlns:a16="http://schemas.microsoft.com/office/drawing/2014/main" id="{80CD74AD-7E42-4329-9C98-68D0EFB4B05F}"/>
              </a:ext>
            </a:extLst>
          </p:cNvPr>
          <p:cNvSpPr txBox="1"/>
          <p:nvPr/>
        </p:nvSpPr>
        <p:spPr>
          <a:xfrm>
            <a:off x="6070275" y="5587983"/>
            <a:ext cx="919622" cy="215444"/>
          </a:xfrm>
          <a:prstGeom prst="rect">
            <a:avLst/>
          </a:prstGeom>
          <a:noFill/>
        </p:spPr>
        <p:txBody>
          <a:bodyPr wrap="square" lIns="0" tIns="0" rIns="0" bIns="0" rtlCol="0">
            <a:spAutoFit/>
          </a:bodyPr>
          <a:lstStyle/>
          <a:p>
            <a:r>
              <a:rPr lang="fr-FR" sz="1400">
                <a:solidFill>
                  <a:srgbClr val="98002E"/>
                </a:solidFill>
              </a:rPr>
              <a:t>Non</a:t>
            </a:r>
          </a:p>
        </p:txBody>
      </p:sp>
      <p:sp>
        <p:nvSpPr>
          <p:cNvPr id="70" name="ZoneTexte 69">
            <a:extLst>
              <a:ext uri="{FF2B5EF4-FFF2-40B4-BE49-F238E27FC236}">
                <a16:creationId xmlns:a16="http://schemas.microsoft.com/office/drawing/2014/main" id="{F24E0053-C0F6-4EBC-8F12-4E9A09624645}"/>
              </a:ext>
            </a:extLst>
          </p:cNvPr>
          <p:cNvSpPr txBox="1"/>
          <p:nvPr/>
        </p:nvSpPr>
        <p:spPr>
          <a:xfrm>
            <a:off x="6573353" y="5587983"/>
            <a:ext cx="2094378" cy="215444"/>
          </a:xfrm>
          <a:prstGeom prst="rect">
            <a:avLst/>
          </a:prstGeom>
          <a:noFill/>
        </p:spPr>
        <p:txBody>
          <a:bodyPr wrap="square" lIns="0" tIns="0" rIns="0" bIns="0" rtlCol="0">
            <a:spAutoFit/>
          </a:bodyPr>
          <a:lstStyle/>
          <a:p>
            <a:pPr algn="ctr"/>
            <a:r>
              <a:rPr lang="fr-FR" sz="1400">
                <a:solidFill>
                  <a:srgbClr val="657C91"/>
                </a:solidFill>
              </a:rPr>
              <a:t>Vous ne savez pas dire</a:t>
            </a:r>
          </a:p>
        </p:txBody>
      </p:sp>
      <p:pic>
        <p:nvPicPr>
          <p:cNvPr id="93" name="Graphique 92" descr="Hiérarchie avec un remplissage uni">
            <a:extLst>
              <a:ext uri="{FF2B5EF4-FFF2-40B4-BE49-F238E27FC236}">
                <a16:creationId xmlns:a16="http://schemas.microsoft.com/office/drawing/2014/main" id="{10BB947C-6D48-46F5-BCD9-E04114A283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62819" y="4914868"/>
            <a:ext cx="360000" cy="360000"/>
          </a:xfrm>
          <a:prstGeom prst="rect">
            <a:avLst/>
          </a:prstGeom>
        </p:spPr>
      </p:pic>
      <p:pic>
        <p:nvPicPr>
          <p:cNvPr id="94" name="Graphique 93" descr="Engrenages avec un remplissage uni">
            <a:extLst>
              <a:ext uri="{FF2B5EF4-FFF2-40B4-BE49-F238E27FC236}">
                <a16:creationId xmlns:a16="http://schemas.microsoft.com/office/drawing/2014/main" id="{17BDD4BD-5599-4C75-92B9-64AE4A54C71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62819" y="4469245"/>
            <a:ext cx="360000" cy="360000"/>
          </a:xfrm>
          <a:prstGeom prst="rect">
            <a:avLst/>
          </a:prstGeom>
        </p:spPr>
      </p:pic>
      <p:pic>
        <p:nvPicPr>
          <p:cNvPr id="95" name="Graphique 94" descr="Informatique hébergé avec un remplissage uni">
            <a:extLst>
              <a:ext uri="{FF2B5EF4-FFF2-40B4-BE49-F238E27FC236}">
                <a16:creationId xmlns:a16="http://schemas.microsoft.com/office/drawing/2014/main" id="{77CED858-8F22-422B-9338-7515B666DD2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62819" y="3882242"/>
            <a:ext cx="360000" cy="360000"/>
          </a:xfrm>
          <a:prstGeom prst="rect">
            <a:avLst/>
          </a:prstGeom>
        </p:spPr>
      </p:pic>
      <p:cxnSp>
        <p:nvCxnSpPr>
          <p:cNvPr id="46" name="Connecteur droit 45">
            <a:extLst>
              <a:ext uri="{FF2B5EF4-FFF2-40B4-BE49-F238E27FC236}">
                <a16:creationId xmlns:a16="http://schemas.microsoft.com/office/drawing/2014/main" id="{0F7C3B3E-E13A-4508-B3A8-6AB921379029}"/>
              </a:ext>
            </a:extLst>
          </p:cNvPr>
          <p:cNvCxnSpPr>
            <a:cxnSpLocks/>
          </p:cNvCxnSpPr>
          <p:nvPr/>
        </p:nvCxnSpPr>
        <p:spPr>
          <a:xfrm rot="5400000">
            <a:off x="7218301" y="1417861"/>
            <a:ext cx="0" cy="2880000"/>
          </a:xfrm>
          <a:prstGeom prst="line">
            <a:avLst/>
          </a:prstGeom>
          <a:ln w="38100">
            <a:solidFill>
              <a:srgbClr val="657C91"/>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4812E056-0BC0-4388-B525-1F7C73756247}"/>
              </a:ext>
            </a:extLst>
          </p:cNvPr>
          <p:cNvCxnSpPr>
            <a:cxnSpLocks/>
          </p:cNvCxnSpPr>
          <p:nvPr/>
        </p:nvCxnSpPr>
        <p:spPr>
          <a:xfrm>
            <a:off x="510139" y="3791963"/>
            <a:ext cx="796009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19778B76-EA2F-4540-B9F1-A4B402546B41}"/>
              </a:ext>
            </a:extLst>
          </p:cNvPr>
          <p:cNvSpPr txBox="1"/>
          <p:nvPr/>
        </p:nvSpPr>
        <p:spPr>
          <a:xfrm>
            <a:off x="2944646" y="5587983"/>
            <a:ext cx="3248305" cy="215444"/>
          </a:xfrm>
          <a:prstGeom prst="rect">
            <a:avLst/>
          </a:prstGeom>
          <a:noFill/>
        </p:spPr>
        <p:txBody>
          <a:bodyPr wrap="square" lIns="0" tIns="0" rIns="0" bIns="0" rtlCol="0">
            <a:spAutoFit/>
          </a:bodyPr>
          <a:lstStyle/>
          <a:p>
            <a:r>
              <a:rPr lang="fr-FR" sz="1400">
                <a:solidFill>
                  <a:srgbClr val="FFC000"/>
                </a:solidFill>
              </a:rPr>
              <a:t>Oui, mais seulement pour certaines</a:t>
            </a:r>
          </a:p>
        </p:txBody>
      </p:sp>
      <p:sp>
        <p:nvSpPr>
          <p:cNvPr id="55" name="Larme 54">
            <a:extLst>
              <a:ext uri="{FF2B5EF4-FFF2-40B4-BE49-F238E27FC236}">
                <a16:creationId xmlns:a16="http://schemas.microsoft.com/office/drawing/2014/main" id="{72EED72B-5859-40CC-9F6F-9502B3632167}"/>
              </a:ext>
            </a:extLst>
          </p:cNvPr>
          <p:cNvSpPr/>
          <p:nvPr/>
        </p:nvSpPr>
        <p:spPr>
          <a:xfrm>
            <a:off x="3466228" y="3056801"/>
            <a:ext cx="701454" cy="557865"/>
          </a:xfrm>
          <a:prstGeom prst="teardrop">
            <a:avLst/>
          </a:prstGeom>
          <a:solidFill>
            <a:srgbClr val="2B479D"/>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200"/>
          </a:p>
        </p:txBody>
      </p:sp>
      <p:sp>
        <p:nvSpPr>
          <p:cNvPr id="56" name="ZoneTexte 55">
            <a:extLst>
              <a:ext uri="{FF2B5EF4-FFF2-40B4-BE49-F238E27FC236}">
                <a16:creationId xmlns:a16="http://schemas.microsoft.com/office/drawing/2014/main" id="{9DBD267B-0FD5-47A3-9BA7-A5630D08A10D}"/>
              </a:ext>
            </a:extLst>
          </p:cNvPr>
          <p:cNvSpPr txBox="1"/>
          <p:nvPr/>
        </p:nvSpPr>
        <p:spPr>
          <a:xfrm>
            <a:off x="3556066" y="3231514"/>
            <a:ext cx="504000" cy="215444"/>
          </a:xfrm>
          <a:prstGeom prst="rect">
            <a:avLst/>
          </a:prstGeom>
          <a:noFill/>
        </p:spPr>
        <p:txBody>
          <a:bodyPr wrap="square" lIns="0" tIns="0" rIns="0" bIns="0" rtlCol="0">
            <a:spAutoFit/>
          </a:bodyPr>
          <a:lstStyle/>
          <a:p>
            <a:r>
              <a:rPr lang="fr-FR" sz="1400">
                <a:solidFill>
                  <a:schemeClr val="bg1"/>
                </a:solidFill>
              </a:rPr>
              <a:t>2,9/4</a:t>
            </a:r>
            <a:endParaRPr lang="fr-FR" sz="1600">
              <a:solidFill>
                <a:schemeClr val="bg1"/>
              </a:solidFill>
            </a:endParaRPr>
          </a:p>
        </p:txBody>
      </p:sp>
      <p:sp>
        <p:nvSpPr>
          <p:cNvPr id="57" name="Larme 56">
            <a:extLst>
              <a:ext uri="{FF2B5EF4-FFF2-40B4-BE49-F238E27FC236}">
                <a16:creationId xmlns:a16="http://schemas.microsoft.com/office/drawing/2014/main" id="{42BC8AC7-722C-4FFF-9224-E8AD4EC7043C}"/>
              </a:ext>
            </a:extLst>
          </p:cNvPr>
          <p:cNvSpPr/>
          <p:nvPr/>
        </p:nvSpPr>
        <p:spPr>
          <a:xfrm>
            <a:off x="4244018" y="3061636"/>
            <a:ext cx="701454" cy="557865"/>
          </a:xfrm>
          <a:prstGeom prst="teardrop">
            <a:avLst/>
          </a:prstGeom>
          <a:solidFill>
            <a:srgbClr val="3658C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200"/>
          </a:p>
        </p:txBody>
      </p:sp>
      <p:sp>
        <p:nvSpPr>
          <p:cNvPr id="58" name="ZoneTexte 57">
            <a:extLst>
              <a:ext uri="{FF2B5EF4-FFF2-40B4-BE49-F238E27FC236}">
                <a16:creationId xmlns:a16="http://schemas.microsoft.com/office/drawing/2014/main" id="{7FECD9C4-8321-41DA-A535-C7BB171DF320}"/>
              </a:ext>
            </a:extLst>
          </p:cNvPr>
          <p:cNvSpPr txBox="1"/>
          <p:nvPr/>
        </p:nvSpPr>
        <p:spPr>
          <a:xfrm>
            <a:off x="4382294" y="3231514"/>
            <a:ext cx="504000" cy="215444"/>
          </a:xfrm>
          <a:prstGeom prst="rect">
            <a:avLst/>
          </a:prstGeom>
          <a:noFill/>
        </p:spPr>
        <p:txBody>
          <a:bodyPr wrap="square" lIns="0" tIns="0" rIns="0" bIns="0" rtlCol="0">
            <a:spAutoFit/>
          </a:bodyPr>
          <a:lstStyle/>
          <a:p>
            <a:r>
              <a:rPr lang="fr-FR" sz="1400">
                <a:solidFill>
                  <a:schemeClr val="bg1"/>
                </a:solidFill>
              </a:rPr>
              <a:t>2,7/4</a:t>
            </a:r>
            <a:endParaRPr lang="fr-FR" sz="1600">
              <a:solidFill>
                <a:schemeClr val="bg1"/>
              </a:solidFill>
            </a:endParaRPr>
          </a:p>
        </p:txBody>
      </p:sp>
      <p:sp>
        <p:nvSpPr>
          <p:cNvPr id="59" name="ZoneTexte 58">
            <a:extLst>
              <a:ext uri="{FF2B5EF4-FFF2-40B4-BE49-F238E27FC236}">
                <a16:creationId xmlns:a16="http://schemas.microsoft.com/office/drawing/2014/main" id="{8CF160F0-9002-433B-B6FA-0F9CF42086F6}"/>
              </a:ext>
            </a:extLst>
          </p:cNvPr>
          <p:cNvSpPr txBox="1"/>
          <p:nvPr/>
        </p:nvSpPr>
        <p:spPr>
          <a:xfrm>
            <a:off x="3091094" y="3651757"/>
            <a:ext cx="2955408" cy="138499"/>
          </a:xfrm>
          <a:prstGeom prst="rect">
            <a:avLst/>
          </a:prstGeom>
          <a:noFill/>
        </p:spPr>
        <p:txBody>
          <a:bodyPr wrap="square" lIns="0" tIns="0" rIns="0" bIns="0" rtlCol="0">
            <a:spAutoFit/>
          </a:bodyPr>
          <a:lstStyle/>
          <a:p>
            <a:pPr algn="ctr"/>
            <a:r>
              <a:rPr lang="fr-FR" sz="900">
                <a:solidFill>
                  <a:schemeClr val="bg1">
                    <a:lumMod val="75000"/>
                  </a:schemeClr>
                </a:solidFill>
              </a:rPr>
              <a:t>Note théorique 1/3x3 et </a:t>
            </a:r>
            <a:r>
              <a:rPr lang="fr-FR" sz="900" err="1">
                <a:solidFill>
                  <a:schemeClr val="bg1">
                    <a:lumMod val="75000"/>
                  </a:schemeClr>
                </a:solidFill>
              </a:rPr>
              <a:t>coeff</a:t>
            </a:r>
            <a:r>
              <a:rPr lang="fr-FR" sz="900">
                <a:solidFill>
                  <a:schemeClr val="bg1">
                    <a:lumMod val="75000"/>
                  </a:schemeClr>
                </a:solidFill>
              </a:rPr>
              <a:t>  (4 / 3 /2 / 0)</a:t>
            </a:r>
          </a:p>
        </p:txBody>
      </p:sp>
      <p:sp>
        <p:nvSpPr>
          <p:cNvPr id="2" name="Titre 1">
            <a:extLst>
              <a:ext uri="{FF2B5EF4-FFF2-40B4-BE49-F238E27FC236}">
                <a16:creationId xmlns:a16="http://schemas.microsoft.com/office/drawing/2014/main" id="{41DB01FB-13E4-47D3-AE31-38A9982586FA}"/>
              </a:ext>
            </a:extLst>
          </p:cNvPr>
          <p:cNvSpPr>
            <a:spLocks noGrp="1"/>
          </p:cNvSpPr>
          <p:nvPr>
            <p:ph type="title"/>
          </p:nvPr>
        </p:nvSpPr>
        <p:spPr/>
        <p:txBody>
          <a:bodyPr/>
          <a:lstStyle/>
          <a:p>
            <a:r>
              <a:rPr lang="fr-FR" sz="2000"/>
              <a:t>Une offre de formation occitane plutôt satisfaisante en nombre de formations et en qualité, avec une marge de progression</a:t>
            </a:r>
          </a:p>
        </p:txBody>
      </p:sp>
      <p:sp>
        <p:nvSpPr>
          <p:cNvPr id="3" name="Espace réservé du texte 2">
            <a:extLst>
              <a:ext uri="{FF2B5EF4-FFF2-40B4-BE49-F238E27FC236}">
                <a16:creationId xmlns:a16="http://schemas.microsoft.com/office/drawing/2014/main" id="{625BECAA-9F75-46F9-B51A-AF79B371C831}"/>
              </a:ext>
            </a:extLst>
          </p:cNvPr>
          <p:cNvSpPr>
            <a:spLocks noGrp="1"/>
          </p:cNvSpPr>
          <p:nvPr>
            <p:ph type="body" sz="quarter" idx="12"/>
          </p:nvPr>
        </p:nvSpPr>
        <p:spPr/>
        <p:txBody>
          <a:bodyPr/>
          <a:lstStyle/>
          <a:p>
            <a:r>
              <a:rPr lang="fr-FR" dirty="0"/>
              <a:t>04</a:t>
            </a:r>
          </a:p>
        </p:txBody>
      </p:sp>
    </p:spTree>
    <p:extLst>
      <p:ext uri="{BB962C8B-B14F-4D97-AF65-F5344CB8AC3E}">
        <p14:creationId xmlns:p14="http://schemas.microsoft.com/office/powerpoint/2010/main" val="3177602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llipse 49">
            <a:extLst>
              <a:ext uri="{FF2B5EF4-FFF2-40B4-BE49-F238E27FC236}">
                <a16:creationId xmlns:a16="http://schemas.microsoft.com/office/drawing/2014/main" id="{D18C4866-E84D-4C88-89DC-1D87714C02D7}"/>
              </a:ext>
            </a:extLst>
          </p:cNvPr>
          <p:cNvSpPr/>
          <p:nvPr/>
        </p:nvSpPr>
        <p:spPr>
          <a:xfrm>
            <a:off x="1713986" y="1508132"/>
            <a:ext cx="612000" cy="612000"/>
          </a:xfrm>
          <a:prstGeom prst="ellipse">
            <a:avLst/>
          </a:prstGeom>
          <a:solidFill>
            <a:srgbClr val="657C9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2000">
              <a:solidFill>
                <a:srgbClr val="FFFFFF"/>
              </a:solidFill>
            </a:endParaRPr>
          </a:p>
        </p:txBody>
      </p:sp>
      <p:sp>
        <p:nvSpPr>
          <p:cNvPr id="38" name="ZoneTexte 37">
            <a:extLst>
              <a:ext uri="{FF2B5EF4-FFF2-40B4-BE49-F238E27FC236}">
                <a16:creationId xmlns:a16="http://schemas.microsoft.com/office/drawing/2014/main" id="{BDD84453-1CC6-405F-9BE4-F7AD1C6069F5}"/>
              </a:ext>
            </a:extLst>
          </p:cNvPr>
          <p:cNvSpPr txBox="1"/>
          <p:nvPr/>
        </p:nvSpPr>
        <p:spPr>
          <a:xfrm>
            <a:off x="2614693" y="1631388"/>
            <a:ext cx="4484750" cy="276999"/>
          </a:xfrm>
          <a:prstGeom prst="rect">
            <a:avLst/>
          </a:prstGeom>
          <a:noFill/>
        </p:spPr>
        <p:txBody>
          <a:bodyPr wrap="square" lIns="0" tIns="0" rIns="0" bIns="0" rtlCol="0">
            <a:spAutoFit/>
          </a:bodyPr>
          <a:lstStyle/>
          <a:p>
            <a:r>
              <a:rPr lang="fr-FR" b="1">
                <a:solidFill>
                  <a:srgbClr val="657C91"/>
                </a:solidFill>
              </a:rPr>
              <a:t>Les attentes vis-à-vis de la formation</a:t>
            </a:r>
          </a:p>
        </p:txBody>
      </p:sp>
      <p:graphicFrame>
        <p:nvGraphicFramePr>
          <p:cNvPr id="15" name="Graphique 14">
            <a:extLst>
              <a:ext uri="{FF2B5EF4-FFF2-40B4-BE49-F238E27FC236}">
                <a16:creationId xmlns:a16="http://schemas.microsoft.com/office/drawing/2014/main" id="{5EA452CA-046A-4A13-8569-3E26C0FC340B}"/>
              </a:ext>
            </a:extLst>
          </p:cNvPr>
          <p:cNvGraphicFramePr/>
          <p:nvPr>
            <p:extLst>
              <p:ext uri="{D42A27DB-BD31-4B8C-83A1-F6EECF244321}">
                <p14:modId xmlns:p14="http://schemas.microsoft.com/office/powerpoint/2010/main" val="3764665356"/>
              </p:ext>
            </p:extLst>
          </p:nvPr>
        </p:nvGraphicFramePr>
        <p:xfrm>
          <a:off x="1548830" y="1776666"/>
          <a:ext cx="6639673" cy="5016018"/>
        </p:xfrm>
        <a:graphic>
          <a:graphicData uri="http://schemas.openxmlformats.org/drawingml/2006/chart">
            <c:chart xmlns:c="http://schemas.openxmlformats.org/drawingml/2006/chart" xmlns:r="http://schemas.openxmlformats.org/officeDocument/2006/relationships" r:id="rId2"/>
          </a:graphicData>
        </a:graphic>
      </p:graphicFrame>
      <p:sp>
        <p:nvSpPr>
          <p:cNvPr id="73" name="ZoneTexte 72">
            <a:extLst>
              <a:ext uri="{FF2B5EF4-FFF2-40B4-BE49-F238E27FC236}">
                <a16:creationId xmlns:a16="http://schemas.microsoft.com/office/drawing/2014/main" id="{EA044412-4468-4239-BCBE-CEC4A382A6DA}"/>
              </a:ext>
            </a:extLst>
          </p:cNvPr>
          <p:cNvSpPr txBox="1"/>
          <p:nvPr/>
        </p:nvSpPr>
        <p:spPr>
          <a:xfrm>
            <a:off x="1175586" y="4852365"/>
            <a:ext cx="3107034" cy="353943"/>
          </a:xfrm>
          <a:prstGeom prst="rect">
            <a:avLst/>
          </a:prstGeom>
          <a:noFill/>
        </p:spPr>
        <p:txBody>
          <a:bodyPr wrap="square" lIns="0" tIns="0" rIns="0" bIns="0" rtlCol="0">
            <a:spAutoFit/>
          </a:bodyPr>
          <a:lstStyle/>
          <a:p>
            <a:pPr algn="r" fontAlgn="ctr"/>
            <a:r>
              <a:rPr lang="fr-FR" sz="1150"/>
              <a:t>Plus grande modularité des formations (modules plus à la carte, à composer…)</a:t>
            </a:r>
            <a:endParaRPr lang="fr-FR" sz="1150">
              <a:solidFill>
                <a:srgbClr val="000000"/>
              </a:solidFill>
              <a:latin typeface="Calibri" panose="020F0502020204030204" pitchFamily="34" charset="0"/>
            </a:endParaRPr>
          </a:p>
        </p:txBody>
      </p:sp>
      <p:sp>
        <p:nvSpPr>
          <p:cNvPr id="74" name="ZoneTexte 73">
            <a:extLst>
              <a:ext uri="{FF2B5EF4-FFF2-40B4-BE49-F238E27FC236}">
                <a16:creationId xmlns:a16="http://schemas.microsoft.com/office/drawing/2014/main" id="{299361A6-096A-450C-8F73-FB0700551972}"/>
              </a:ext>
            </a:extLst>
          </p:cNvPr>
          <p:cNvSpPr txBox="1"/>
          <p:nvPr/>
        </p:nvSpPr>
        <p:spPr>
          <a:xfrm>
            <a:off x="1447943" y="4356153"/>
            <a:ext cx="2834677" cy="353943"/>
          </a:xfrm>
          <a:prstGeom prst="rect">
            <a:avLst/>
          </a:prstGeom>
          <a:noFill/>
        </p:spPr>
        <p:txBody>
          <a:bodyPr wrap="square" lIns="0" tIns="0" rIns="0" bIns="0" rtlCol="0">
            <a:spAutoFit/>
          </a:bodyPr>
          <a:lstStyle/>
          <a:p>
            <a:pPr algn="r" fontAlgn="ctr"/>
            <a:r>
              <a:rPr lang="fr-FR" sz="1150"/>
              <a:t>Nouveau(x) module(s) ou nouvelle(s) certification(s) à créer</a:t>
            </a:r>
            <a:endParaRPr lang="fr-FR" sz="1150">
              <a:solidFill>
                <a:srgbClr val="000000"/>
              </a:solidFill>
              <a:latin typeface="Calibri" panose="020F0502020204030204" pitchFamily="34" charset="0"/>
            </a:endParaRPr>
          </a:p>
        </p:txBody>
      </p:sp>
      <p:sp>
        <p:nvSpPr>
          <p:cNvPr id="75" name="ZoneTexte 74">
            <a:extLst>
              <a:ext uri="{FF2B5EF4-FFF2-40B4-BE49-F238E27FC236}">
                <a16:creationId xmlns:a16="http://schemas.microsoft.com/office/drawing/2014/main" id="{50676EDC-E964-46A3-BF82-A140C5557F92}"/>
              </a:ext>
            </a:extLst>
          </p:cNvPr>
          <p:cNvSpPr txBox="1"/>
          <p:nvPr/>
        </p:nvSpPr>
        <p:spPr>
          <a:xfrm>
            <a:off x="1729104" y="3879685"/>
            <a:ext cx="2553516" cy="353943"/>
          </a:xfrm>
          <a:prstGeom prst="rect">
            <a:avLst/>
          </a:prstGeom>
          <a:noFill/>
        </p:spPr>
        <p:txBody>
          <a:bodyPr wrap="square" lIns="0" tIns="0" rIns="0" bIns="0" rtlCol="0">
            <a:spAutoFit/>
          </a:bodyPr>
          <a:lstStyle/>
          <a:p>
            <a:pPr algn="r" fontAlgn="ctr"/>
            <a:r>
              <a:rPr lang="fr-FR" sz="1150"/>
              <a:t>Digitalisation de la formation (</a:t>
            </a:r>
            <a:r>
              <a:rPr lang="fr-FR" sz="1150" err="1"/>
              <a:t>serious</a:t>
            </a:r>
            <a:r>
              <a:rPr lang="fr-FR" sz="1150"/>
              <a:t> gaming, MOOC, webinaire, etc.)</a:t>
            </a:r>
            <a:endParaRPr lang="fr-FR" sz="1150">
              <a:solidFill>
                <a:srgbClr val="000000"/>
              </a:solidFill>
              <a:latin typeface="Calibri" panose="020F0502020204030204" pitchFamily="34" charset="0"/>
            </a:endParaRPr>
          </a:p>
        </p:txBody>
      </p:sp>
      <p:sp>
        <p:nvSpPr>
          <p:cNvPr id="76" name="ZoneTexte 75">
            <a:extLst>
              <a:ext uri="{FF2B5EF4-FFF2-40B4-BE49-F238E27FC236}">
                <a16:creationId xmlns:a16="http://schemas.microsoft.com/office/drawing/2014/main" id="{CDD19A53-6DEB-41E7-A94D-807A9D12DAF1}"/>
              </a:ext>
            </a:extLst>
          </p:cNvPr>
          <p:cNvSpPr txBox="1"/>
          <p:nvPr/>
        </p:nvSpPr>
        <p:spPr>
          <a:xfrm>
            <a:off x="1175586" y="3418659"/>
            <a:ext cx="3107034" cy="353943"/>
          </a:xfrm>
          <a:prstGeom prst="rect">
            <a:avLst/>
          </a:prstGeom>
          <a:noFill/>
        </p:spPr>
        <p:txBody>
          <a:bodyPr wrap="square" lIns="0" tIns="0" rIns="0" bIns="0" rtlCol="0">
            <a:spAutoFit/>
          </a:bodyPr>
          <a:lstStyle/>
          <a:p>
            <a:pPr algn="r" fontAlgn="ctr"/>
            <a:r>
              <a:rPr lang="fr-FR" sz="1150" dirty="0"/>
              <a:t>Développement de la formation en situation de travail au sein de l’entreprise (AFEST)</a:t>
            </a:r>
            <a:endParaRPr lang="fr-FR" sz="1150" dirty="0">
              <a:solidFill>
                <a:srgbClr val="000000"/>
              </a:solidFill>
              <a:latin typeface="Calibri" panose="020F0502020204030204" pitchFamily="34" charset="0"/>
            </a:endParaRPr>
          </a:p>
        </p:txBody>
      </p:sp>
      <p:sp>
        <p:nvSpPr>
          <p:cNvPr id="77" name="ZoneTexte 76">
            <a:extLst>
              <a:ext uri="{FF2B5EF4-FFF2-40B4-BE49-F238E27FC236}">
                <a16:creationId xmlns:a16="http://schemas.microsoft.com/office/drawing/2014/main" id="{814A4660-BC04-4390-8BAE-CDE5545F72C1}"/>
              </a:ext>
            </a:extLst>
          </p:cNvPr>
          <p:cNvSpPr txBox="1"/>
          <p:nvPr/>
        </p:nvSpPr>
        <p:spPr>
          <a:xfrm>
            <a:off x="964066" y="2957621"/>
            <a:ext cx="3318554" cy="353943"/>
          </a:xfrm>
          <a:prstGeom prst="rect">
            <a:avLst/>
          </a:prstGeom>
          <a:noFill/>
        </p:spPr>
        <p:txBody>
          <a:bodyPr wrap="square" lIns="0" tIns="0" rIns="0" bIns="0" rtlCol="0">
            <a:spAutoFit/>
          </a:bodyPr>
          <a:lstStyle/>
          <a:p>
            <a:pPr algn="r" fontAlgn="ctr"/>
            <a:r>
              <a:rPr lang="fr-FR" sz="1150" dirty="0"/>
              <a:t>Communication sur les formations disponibles </a:t>
            </a:r>
            <a:br>
              <a:rPr lang="fr-FR" sz="1150" dirty="0"/>
            </a:br>
            <a:r>
              <a:rPr lang="fr-FR" sz="1150" dirty="0"/>
              <a:t>dans les domaines du numérique</a:t>
            </a:r>
            <a:endParaRPr lang="fr-FR" sz="1150" dirty="0">
              <a:solidFill>
                <a:srgbClr val="000000"/>
              </a:solidFill>
              <a:latin typeface="Calibri" panose="020F0502020204030204" pitchFamily="34" charset="0"/>
            </a:endParaRPr>
          </a:p>
        </p:txBody>
      </p:sp>
      <p:sp>
        <p:nvSpPr>
          <p:cNvPr id="78" name="ZoneTexte 77">
            <a:extLst>
              <a:ext uri="{FF2B5EF4-FFF2-40B4-BE49-F238E27FC236}">
                <a16:creationId xmlns:a16="http://schemas.microsoft.com/office/drawing/2014/main" id="{53EA8EB9-E43B-4F32-93D3-735C260CA164}"/>
              </a:ext>
            </a:extLst>
          </p:cNvPr>
          <p:cNvSpPr txBox="1"/>
          <p:nvPr/>
        </p:nvSpPr>
        <p:spPr>
          <a:xfrm>
            <a:off x="1295401" y="2434239"/>
            <a:ext cx="2987219" cy="353943"/>
          </a:xfrm>
          <a:prstGeom prst="rect">
            <a:avLst/>
          </a:prstGeom>
          <a:noFill/>
        </p:spPr>
        <p:txBody>
          <a:bodyPr wrap="square" lIns="0" tIns="0" rIns="0" bIns="0" rtlCol="0">
            <a:spAutoFit/>
          </a:bodyPr>
          <a:lstStyle/>
          <a:p>
            <a:pPr algn="r" fontAlgn="ctr"/>
            <a:r>
              <a:rPr lang="fr-FR" sz="1150"/>
              <a:t>Renforcement du partenariat école / entreprise pour mieux orienter la formation</a:t>
            </a:r>
            <a:endParaRPr lang="fr-FR" sz="1150">
              <a:solidFill>
                <a:srgbClr val="000000"/>
              </a:solidFill>
              <a:latin typeface="Calibri" panose="020F0502020204030204" pitchFamily="34" charset="0"/>
            </a:endParaRPr>
          </a:p>
        </p:txBody>
      </p:sp>
      <p:sp>
        <p:nvSpPr>
          <p:cNvPr id="79" name="ZoneTexte 78">
            <a:extLst>
              <a:ext uri="{FF2B5EF4-FFF2-40B4-BE49-F238E27FC236}">
                <a16:creationId xmlns:a16="http://schemas.microsoft.com/office/drawing/2014/main" id="{56BE107B-D595-4AE4-BD77-59CBD284B349}"/>
              </a:ext>
            </a:extLst>
          </p:cNvPr>
          <p:cNvSpPr txBox="1"/>
          <p:nvPr/>
        </p:nvSpPr>
        <p:spPr>
          <a:xfrm>
            <a:off x="1829794" y="5808579"/>
            <a:ext cx="2452826" cy="353943"/>
          </a:xfrm>
          <a:prstGeom prst="rect">
            <a:avLst/>
          </a:prstGeom>
          <a:noFill/>
        </p:spPr>
        <p:txBody>
          <a:bodyPr wrap="square" lIns="0" tIns="0" rIns="0" bIns="0" rtlCol="0">
            <a:spAutoFit/>
          </a:bodyPr>
          <a:lstStyle/>
          <a:p>
            <a:pPr algn="r" fontAlgn="ctr"/>
            <a:r>
              <a:rPr lang="fr-FR" sz="1150"/>
              <a:t>Attente d’un contenu plus adapté ou plus opérationnel</a:t>
            </a:r>
            <a:endParaRPr lang="fr-FR" sz="1150">
              <a:solidFill>
                <a:srgbClr val="000000"/>
              </a:solidFill>
              <a:latin typeface="Calibri" panose="020F0502020204030204" pitchFamily="34" charset="0"/>
            </a:endParaRPr>
          </a:p>
        </p:txBody>
      </p:sp>
      <p:sp>
        <p:nvSpPr>
          <p:cNvPr id="80" name="ZoneTexte 79">
            <a:extLst>
              <a:ext uri="{FF2B5EF4-FFF2-40B4-BE49-F238E27FC236}">
                <a16:creationId xmlns:a16="http://schemas.microsoft.com/office/drawing/2014/main" id="{EAAD1FE5-86DB-4D7F-8C33-401BE9A4BD9A}"/>
              </a:ext>
            </a:extLst>
          </p:cNvPr>
          <p:cNvSpPr txBox="1"/>
          <p:nvPr/>
        </p:nvSpPr>
        <p:spPr>
          <a:xfrm>
            <a:off x="1095150" y="5337055"/>
            <a:ext cx="3187470" cy="353943"/>
          </a:xfrm>
          <a:prstGeom prst="rect">
            <a:avLst/>
          </a:prstGeom>
          <a:noFill/>
        </p:spPr>
        <p:txBody>
          <a:bodyPr wrap="square" lIns="0" tIns="0" rIns="0" bIns="0" rtlCol="0">
            <a:spAutoFit/>
          </a:bodyPr>
          <a:lstStyle/>
          <a:p>
            <a:pPr algn="r" fontAlgn="ctr"/>
            <a:r>
              <a:rPr lang="fr-FR" sz="1150"/>
              <a:t>Ajustement des modalités de formation (distanciel, physique, rythme, durée)</a:t>
            </a:r>
            <a:endParaRPr lang="fr-FR" sz="1150">
              <a:solidFill>
                <a:srgbClr val="000000"/>
              </a:solidFill>
              <a:latin typeface="Calibri" panose="020F0502020204030204" pitchFamily="34" charset="0"/>
            </a:endParaRPr>
          </a:p>
        </p:txBody>
      </p:sp>
      <p:sp>
        <p:nvSpPr>
          <p:cNvPr id="53" name="Rectangle 52">
            <a:extLst>
              <a:ext uri="{FF2B5EF4-FFF2-40B4-BE49-F238E27FC236}">
                <a16:creationId xmlns:a16="http://schemas.microsoft.com/office/drawing/2014/main" id="{25D7441F-151A-4CD8-8439-D1E743CB7636}"/>
              </a:ext>
            </a:extLst>
          </p:cNvPr>
          <p:cNvSpPr/>
          <p:nvPr/>
        </p:nvSpPr>
        <p:spPr>
          <a:xfrm>
            <a:off x="1092447" y="2926059"/>
            <a:ext cx="3276000" cy="3814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150"/>
          </a:p>
        </p:txBody>
      </p:sp>
      <p:sp>
        <p:nvSpPr>
          <p:cNvPr id="88" name="Rectangle 87">
            <a:extLst>
              <a:ext uri="{FF2B5EF4-FFF2-40B4-BE49-F238E27FC236}">
                <a16:creationId xmlns:a16="http://schemas.microsoft.com/office/drawing/2014/main" id="{24D196E3-83D6-441F-9BE6-382B90911701}"/>
              </a:ext>
            </a:extLst>
          </p:cNvPr>
          <p:cNvSpPr/>
          <p:nvPr/>
        </p:nvSpPr>
        <p:spPr>
          <a:xfrm>
            <a:off x="1092447" y="4822490"/>
            <a:ext cx="3276000" cy="3814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150"/>
          </a:p>
        </p:txBody>
      </p:sp>
      <p:sp>
        <p:nvSpPr>
          <p:cNvPr id="91" name="Rectangle 90">
            <a:extLst>
              <a:ext uri="{FF2B5EF4-FFF2-40B4-BE49-F238E27FC236}">
                <a16:creationId xmlns:a16="http://schemas.microsoft.com/office/drawing/2014/main" id="{3CA9C3FE-3B60-4480-8531-22DE53887D78}"/>
              </a:ext>
            </a:extLst>
          </p:cNvPr>
          <p:cNvSpPr/>
          <p:nvPr/>
        </p:nvSpPr>
        <p:spPr>
          <a:xfrm>
            <a:off x="1092447" y="3400091"/>
            <a:ext cx="3276000" cy="3814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150"/>
          </a:p>
        </p:txBody>
      </p:sp>
      <p:sp>
        <p:nvSpPr>
          <p:cNvPr id="92" name="Rectangle 91">
            <a:extLst>
              <a:ext uri="{FF2B5EF4-FFF2-40B4-BE49-F238E27FC236}">
                <a16:creationId xmlns:a16="http://schemas.microsoft.com/office/drawing/2014/main" id="{F31C2712-1366-4093-9557-1FC8763A473C}"/>
              </a:ext>
            </a:extLst>
          </p:cNvPr>
          <p:cNvSpPr/>
          <p:nvPr/>
        </p:nvSpPr>
        <p:spPr>
          <a:xfrm>
            <a:off x="1092447" y="5774987"/>
            <a:ext cx="3276000" cy="3814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150"/>
          </a:p>
        </p:txBody>
      </p:sp>
      <p:pic>
        <p:nvPicPr>
          <p:cNvPr id="60" name="Image 59">
            <a:extLst>
              <a:ext uri="{FF2B5EF4-FFF2-40B4-BE49-F238E27FC236}">
                <a16:creationId xmlns:a16="http://schemas.microsoft.com/office/drawing/2014/main" id="{5DC61F44-BB16-48E7-85E7-CB865E2E1A04}"/>
              </a:ext>
            </a:extLst>
          </p:cNvPr>
          <p:cNvPicPr>
            <a:picLocks noChangeAspect="1"/>
          </p:cNvPicPr>
          <p:nvPr/>
        </p:nvPicPr>
        <p:blipFill>
          <a:blip r:embed="rId3"/>
          <a:stretch>
            <a:fillRect/>
          </a:stretch>
        </p:blipFill>
        <p:spPr>
          <a:xfrm>
            <a:off x="7638410" y="4759336"/>
            <a:ext cx="550093" cy="540000"/>
          </a:xfrm>
          <a:prstGeom prst="rect">
            <a:avLst/>
          </a:prstGeom>
        </p:spPr>
      </p:pic>
      <p:pic>
        <p:nvPicPr>
          <p:cNvPr id="61" name="Image 60">
            <a:extLst>
              <a:ext uri="{FF2B5EF4-FFF2-40B4-BE49-F238E27FC236}">
                <a16:creationId xmlns:a16="http://schemas.microsoft.com/office/drawing/2014/main" id="{AF8846CA-F229-4ADC-87B5-045134E82EC4}"/>
              </a:ext>
            </a:extLst>
          </p:cNvPr>
          <p:cNvPicPr>
            <a:picLocks noChangeAspect="1"/>
          </p:cNvPicPr>
          <p:nvPr/>
        </p:nvPicPr>
        <p:blipFill>
          <a:blip r:embed="rId4"/>
          <a:stretch>
            <a:fillRect/>
          </a:stretch>
        </p:blipFill>
        <p:spPr>
          <a:xfrm>
            <a:off x="7628503" y="2788182"/>
            <a:ext cx="560000" cy="540000"/>
          </a:xfrm>
          <a:prstGeom prst="rect">
            <a:avLst/>
          </a:prstGeom>
        </p:spPr>
      </p:pic>
      <p:pic>
        <p:nvPicPr>
          <p:cNvPr id="62" name="Image 61">
            <a:extLst>
              <a:ext uri="{FF2B5EF4-FFF2-40B4-BE49-F238E27FC236}">
                <a16:creationId xmlns:a16="http://schemas.microsoft.com/office/drawing/2014/main" id="{B0E934BD-0102-4F5C-A25D-63639A3640DA}"/>
              </a:ext>
            </a:extLst>
          </p:cNvPr>
          <p:cNvPicPr>
            <a:picLocks noChangeAspect="1"/>
          </p:cNvPicPr>
          <p:nvPr/>
        </p:nvPicPr>
        <p:blipFill>
          <a:blip r:embed="rId5"/>
          <a:stretch>
            <a:fillRect/>
          </a:stretch>
        </p:blipFill>
        <p:spPr>
          <a:xfrm>
            <a:off x="7689987" y="3418659"/>
            <a:ext cx="437032" cy="433022"/>
          </a:xfrm>
          <a:prstGeom prst="rect">
            <a:avLst/>
          </a:prstGeom>
        </p:spPr>
      </p:pic>
      <p:pic>
        <p:nvPicPr>
          <p:cNvPr id="64" name="Image 63">
            <a:extLst>
              <a:ext uri="{FF2B5EF4-FFF2-40B4-BE49-F238E27FC236}">
                <a16:creationId xmlns:a16="http://schemas.microsoft.com/office/drawing/2014/main" id="{A6F8A708-3250-4FF8-945A-96D5965BCB34}"/>
              </a:ext>
            </a:extLst>
          </p:cNvPr>
          <p:cNvPicPr>
            <a:picLocks noChangeAspect="1"/>
          </p:cNvPicPr>
          <p:nvPr/>
        </p:nvPicPr>
        <p:blipFill>
          <a:blip r:embed="rId5"/>
          <a:stretch>
            <a:fillRect/>
          </a:stretch>
        </p:blipFill>
        <p:spPr>
          <a:xfrm>
            <a:off x="7689987" y="5749426"/>
            <a:ext cx="437032" cy="433022"/>
          </a:xfrm>
          <a:prstGeom prst="rect">
            <a:avLst/>
          </a:prstGeom>
        </p:spPr>
      </p:pic>
      <p:pic>
        <p:nvPicPr>
          <p:cNvPr id="71" name="Image 70">
            <a:extLst>
              <a:ext uri="{FF2B5EF4-FFF2-40B4-BE49-F238E27FC236}">
                <a16:creationId xmlns:a16="http://schemas.microsoft.com/office/drawing/2014/main" id="{BF16511C-3F54-49E2-B199-0FDEAD19A92F}"/>
              </a:ext>
            </a:extLst>
          </p:cNvPr>
          <p:cNvPicPr>
            <a:picLocks noChangeAspect="1"/>
          </p:cNvPicPr>
          <p:nvPr/>
        </p:nvPicPr>
        <p:blipFill>
          <a:blip r:embed="rId5"/>
          <a:stretch>
            <a:fillRect/>
          </a:stretch>
        </p:blipFill>
        <p:spPr>
          <a:xfrm>
            <a:off x="7689987" y="5299336"/>
            <a:ext cx="437032" cy="433022"/>
          </a:xfrm>
          <a:prstGeom prst="rect">
            <a:avLst/>
          </a:prstGeom>
        </p:spPr>
      </p:pic>
      <p:sp>
        <p:nvSpPr>
          <p:cNvPr id="2" name="Titre 1">
            <a:extLst>
              <a:ext uri="{FF2B5EF4-FFF2-40B4-BE49-F238E27FC236}">
                <a16:creationId xmlns:a16="http://schemas.microsoft.com/office/drawing/2014/main" id="{78032E32-2D5A-42E7-8FC6-B385B2CAA7C4}"/>
              </a:ext>
            </a:extLst>
          </p:cNvPr>
          <p:cNvSpPr>
            <a:spLocks noGrp="1"/>
          </p:cNvSpPr>
          <p:nvPr>
            <p:ph type="title"/>
          </p:nvPr>
        </p:nvSpPr>
        <p:spPr>
          <a:xfrm>
            <a:off x="666749" y="350839"/>
            <a:ext cx="8052707" cy="442912"/>
          </a:xfrm>
        </p:spPr>
        <p:txBody>
          <a:bodyPr/>
          <a:lstStyle/>
          <a:p>
            <a:r>
              <a:rPr lang="fr-FR" sz="2000"/>
              <a:t>Principales  attentes : lisibilité de l’offre et formation au numérique en situation de travail, davantage de modularité pour les formations techniques &amp; toujours un enjeu d’opérationnalité</a:t>
            </a:r>
            <a:br>
              <a:rPr lang="fr-FR" sz="2000"/>
            </a:br>
            <a:endParaRPr lang="fr-FR" sz="2000"/>
          </a:p>
        </p:txBody>
      </p:sp>
      <p:sp>
        <p:nvSpPr>
          <p:cNvPr id="3" name="Espace réservé du texte 2">
            <a:extLst>
              <a:ext uri="{FF2B5EF4-FFF2-40B4-BE49-F238E27FC236}">
                <a16:creationId xmlns:a16="http://schemas.microsoft.com/office/drawing/2014/main" id="{4BFEA5CB-723B-4A5C-BD5A-0C42A4CCD39E}"/>
              </a:ext>
            </a:extLst>
          </p:cNvPr>
          <p:cNvSpPr>
            <a:spLocks noGrp="1"/>
          </p:cNvSpPr>
          <p:nvPr>
            <p:ph type="body" sz="quarter" idx="12"/>
          </p:nvPr>
        </p:nvSpPr>
        <p:spPr/>
        <p:txBody>
          <a:bodyPr/>
          <a:lstStyle/>
          <a:p>
            <a:r>
              <a:rPr lang="fr-FR" dirty="0"/>
              <a:t>04</a:t>
            </a:r>
          </a:p>
        </p:txBody>
      </p:sp>
      <p:pic>
        <p:nvPicPr>
          <p:cNvPr id="29" name="Graphique 28" descr="Presse-papiers vérifié avec un remplissage uni">
            <a:extLst>
              <a:ext uri="{FF2B5EF4-FFF2-40B4-BE49-F238E27FC236}">
                <a16:creationId xmlns:a16="http://schemas.microsoft.com/office/drawing/2014/main" id="{71EAABED-C04F-4797-B041-0CEED3C0C6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52112" y="1544132"/>
            <a:ext cx="540000" cy="540000"/>
          </a:xfrm>
          <a:prstGeom prst="rect">
            <a:avLst/>
          </a:prstGeom>
        </p:spPr>
      </p:pic>
    </p:spTree>
    <p:extLst>
      <p:ext uri="{BB962C8B-B14F-4D97-AF65-F5344CB8AC3E}">
        <p14:creationId xmlns:p14="http://schemas.microsoft.com/office/powerpoint/2010/main" val="3826966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a:extLst>
              <a:ext uri="{FF2B5EF4-FFF2-40B4-BE49-F238E27FC236}">
                <a16:creationId xmlns:a16="http://schemas.microsoft.com/office/drawing/2014/main" id="{E30A24E6-3468-4B5B-B9E6-5829BC8CA962}"/>
              </a:ext>
            </a:extLst>
          </p:cNvPr>
          <p:cNvSpPr txBox="1"/>
          <p:nvPr/>
        </p:nvSpPr>
        <p:spPr>
          <a:xfrm>
            <a:off x="1412775" y="3301948"/>
            <a:ext cx="7241561" cy="923330"/>
          </a:xfrm>
          <a:prstGeom prst="rect">
            <a:avLst/>
          </a:prstGeom>
          <a:noFill/>
        </p:spPr>
        <p:txBody>
          <a:bodyPr wrap="square" lIns="0" tIns="0" rIns="0" bIns="0" rtlCol="0">
            <a:spAutoFit/>
          </a:bodyPr>
          <a:lstStyle/>
          <a:p>
            <a:pPr algn="just"/>
            <a:r>
              <a:rPr lang="fr-FR" sz="1200"/>
              <a:t>Pour tous les profils d’établissement, les attentes portent :</a:t>
            </a:r>
          </a:p>
          <a:p>
            <a:pPr marL="171450" indent="-171450" algn="just">
              <a:buFont typeface="Wingdings" panose="05000000000000000000" pitchFamily="2" charset="2"/>
              <a:buChar char="§"/>
            </a:pPr>
            <a:r>
              <a:rPr lang="fr-FR" sz="1200"/>
              <a:t>sur </a:t>
            </a:r>
            <a:r>
              <a:rPr lang="fr-FR" sz="1200" b="1"/>
              <a:t>un contenu plus adapté et plus opérationnel  </a:t>
            </a:r>
          </a:p>
          <a:p>
            <a:pPr marL="171450" indent="-171450" algn="just">
              <a:buFont typeface="Wingdings" panose="05000000000000000000" pitchFamily="2" charset="2"/>
              <a:buChar char="§"/>
            </a:pPr>
            <a:r>
              <a:rPr lang="fr-FR" sz="1200"/>
              <a:t>sur </a:t>
            </a:r>
            <a:r>
              <a:rPr lang="fr-FR" sz="1200" b="1"/>
              <a:t>une plus grande modularité (modules plus à la carte, à composer…) de la formation</a:t>
            </a:r>
            <a:r>
              <a:rPr lang="fr-FR" sz="1200"/>
              <a:t>. </a:t>
            </a:r>
          </a:p>
          <a:p>
            <a:pPr algn="just"/>
            <a:r>
              <a:rPr lang="fr-FR" sz="1200"/>
              <a:t>Les sous-traitants de rang 2 se positionnent également sur le </a:t>
            </a:r>
            <a:r>
              <a:rPr lang="fr-FR" sz="1200" b="1"/>
              <a:t>développement de la formation en situation de travail au sein de l’entreprise </a:t>
            </a:r>
            <a:r>
              <a:rPr lang="fr-FR" sz="1200"/>
              <a:t>(AFEST).  </a:t>
            </a:r>
          </a:p>
        </p:txBody>
      </p:sp>
      <p:sp>
        <p:nvSpPr>
          <p:cNvPr id="31" name="ZoneTexte 30">
            <a:extLst>
              <a:ext uri="{FF2B5EF4-FFF2-40B4-BE49-F238E27FC236}">
                <a16:creationId xmlns:a16="http://schemas.microsoft.com/office/drawing/2014/main" id="{062BA3A8-D7CE-47EF-B6A9-9DFFB8555AD7}"/>
              </a:ext>
            </a:extLst>
          </p:cNvPr>
          <p:cNvSpPr txBox="1"/>
          <p:nvPr/>
        </p:nvSpPr>
        <p:spPr>
          <a:xfrm>
            <a:off x="1392848" y="1889689"/>
            <a:ext cx="7260259" cy="777136"/>
          </a:xfrm>
          <a:prstGeom prst="rect">
            <a:avLst/>
          </a:prstGeom>
          <a:noFill/>
        </p:spPr>
        <p:txBody>
          <a:bodyPr wrap="square" lIns="0" tIns="0" rIns="0" bIns="0" rtlCol="0">
            <a:spAutoFit/>
          </a:bodyPr>
          <a:lstStyle/>
          <a:p>
            <a:pPr marL="171450" indent="-171450" algn="just">
              <a:spcAft>
                <a:spcPts val="300"/>
              </a:spcAft>
              <a:buFont typeface="Wingdings" panose="05000000000000000000" pitchFamily="2" charset="2"/>
              <a:buChar char="§"/>
            </a:pPr>
            <a:r>
              <a:rPr lang="fr-FR" sz="1200"/>
              <a:t>Les donneurs d’ordre et équipementiers de rang 1, déjà engagés dans la transition numérique, sollicitent un </a:t>
            </a:r>
            <a:r>
              <a:rPr lang="fr-FR" sz="1200" b="1"/>
              <a:t>contenu plus adapté et plus opérationnel des formations </a:t>
            </a:r>
            <a:r>
              <a:rPr lang="fr-FR" sz="1200"/>
              <a:t>en ce domaine ;</a:t>
            </a:r>
          </a:p>
          <a:p>
            <a:pPr marL="171450" indent="-171450" algn="just">
              <a:spcAft>
                <a:spcPts val="300"/>
              </a:spcAft>
              <a:buFont typeface="Wingdings" panose="05000000000000000000" pitchFamily="2" charset="2"/>
              <a:buChar char="§"/>
            </a:pPr>
            <a:r>
              <a:rPr lang="fr-FR" sz="1200"/>
              <a:t>Les établissements sous-traitants de </a:t>
            </a:r>
            <a:r>
              <a:rPr lang="fr-FR" sz="1200" b="1"/>
              <a:t>rang 2 ou plus</a:t>
            </a:r>
            <a:r>
              <a:rPr lang="fr-FR" sz="1200"/>
              <a:t>, moins avancés en ce domaine,</a:t>
            </a:r>
            <a:r>
              <a:rPr lang="fr-FR" sz="1200" b="1"/>
              <a:t> </a:t>
            </a:r>
            <a:r>
              <a:rPr lang="fr-FR" sz="1200"/>
              <a:t>expriment majoritairement </a:t>
            </a:r>
            <a:r>
              <a:rPr lang="fr-FR" sz="1200" b="1"/>
              <a:t>un besoin d’information sur les formations disponibles </a:t>
            </a:r>
            <a:r>
              <a:rPr lang="fr-FR" sz="1200"/>
              <a:t>en ce domaine.</a:t>
            </a:r>
          </a:p>
        </p:txBody>
      </p:sp>
      <p:pic>
        <p:nvPicPr>
          <p:cNvPr id="35" name="Graphique 34" descr="Informatique hébergé avec un remplissage uni">
            <a:extLst>
              <a:ext uri="{FF2B5EF4-FFF2-40B4-BE49-F238E27FC236}">
                <a16:creationId xmlns:a16="http://schemas.microsoft.com/office/drawing/2014/main" id="{BEDCBFF1-53DA-479E-B01A-7D047CECEF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2775" y="1337758"/>
            <a:ext cx="540000" cy="540000"/>
          </a:xfrm>
          <a:prstGeom prst="rect">
            <a:avLst/>
          </a:prstGeom>
        </p:spPr>
      </p:pic>
      <p:pic>
        <p:nvPicPr>
          <p:cNvPr id="36" name="Graphique 35" descr="Engrenages avec un remplissage uni">
            <a:extLst>
              <a:ext uri="{FF2B5EF4-FFF2-40B4-BE49-F238E27FC236}">
                <a16:creationId xmlns:a16="http://schemas.microsoft.com/office/drawing/2014/main" id="{04973565-215B-4D97-8345-B9F02D9963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775" y="2714526"/>
            <a:ext cx="540000" cy="540000"/>
          </a:xfrm>
          <a:prstGeom prst="rect">
            <a:avLst/>
          </a:prstGeom>
        </p:spPr>
      </p:pic>
      <p:pic>
        <p:nvPicPr>
          <p:cNvPr id="37" name="Graphique 36" descr="Hiérarchie avec un remplissage uni">
            <a:extLst>
              <a:ext uri="{FF2B5EF4-FFF2-40B4-BE49-F238E27FC236}">
                <a16:creationId xmlns:a16="http://schemas.microsoft.com/office/drawing/2014/main" id="{59E1894D-65E7-4E69-B1B7-64DF4869CE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775" y="4297625"/>
            <a:ext cx="540000" cy="540000"/>
          </a:xfrm>
          <a:prstGeom prst="rect">
            <a:avLst/>
          </a:prstGeom>
        </p:spPr>
      </p:pic>
      <p:sp>
        <p:nvSpPr>
          <p:cNvPr id="2" name="ZoneTexte 1">
            <a:extLst>
              <a:ext uri="{FF2B5EF4-FFF2-40B4-BE49-F238E27FC236}">
                <a16:creationId xmlns:a16="http://schemas.microsoft.com/office/drawing/2014/main" id="{9CC59079-3137-45DB-B869-FF7A8D21A4C9}"/>
              </a:ext>
            </a:extLst>
          </p:cNvPr>
          <p:cNvSpPr txBox="1"/>
          <p:nvPr/>
        </p:nvSpPr>
        <p:spPr>
          <a:xfrm>
            <a:off x="1146716" y="1446389"/>
            <a:ext cx="2607089" cy="246221"/>
          </a:xfrm>
          <a:prstGeom prst="rect">
            <a:avLst/>
          </a:prstGeom>
          <a:noFill/>
        </p:spPr>
        <p:txBody>
          <a:bodyPr wrap="square" lIns="0" tIns="0" rIns="0" bIns="0" rtlCol="0">
            <a:spAutoFit/>
          </a:bodyPr>
          <a:lstStyle/>
          <a:p>
            <a:r>
              <a:rPr lang="fr-FR" sz="1600" b="1">
                <a:solidFill>
                  <a:srgbClr val="218F8B"/>
                </a:solidFill>
              </a:rPr>
              <a:t>Compétences numériques</a:t>
            </a:r>
          </a:p>
        </p:txBody>
      </p:sp>
      <p:sp>
        <p:nvSpPr>
          <p:cNvPr id="20" name="ZoneTexte 19">
            <a:extLst>
              <a:ext uri="{FF2B5EF4-FFF2-40B4-BE49-F238E27FC236}">
                <a16:creationId xmlns:a16="http://schemas.microsoft.com/office/drawing/2014/main" id="{85D70736-D4BE-47D3-8ECE-E52F27A52E6C}"/>
              </a:ext>
            </a:extLst>
          </p:cNvPr>
          <p:cNvSpPr txBox="1"/>
          <p:nvPr/>
        </p:nvSpPr>
        <p:spPr>
          <a:xfrm>
            <a:off x="1146716" y="2779971"/>
            <a:ext cx="2885226" cy="246221"/>
          </a:xfrm>
          <a:prstGeom prst="rect">
            <a:avLst/>
          </a:prstGeom>
          <a:noFill/>
        </p:spPr>
        <p:txBody>
          <a:bodyPr wrap="square" lIns="0" tIns="0" rIns="0" bIns="0" rtlCol="0">
            <a:spAutoFit/>
          </a:bodyPr>
          <a:lstStyle/>
          <a:p>
            <a:r>
              <a:rPr lang="fr-FR" sz="1600" b="1">
                <a:solidFill>
                  <a:srgbClr val="027CA9"/>
                </a:solidFill>
              </a:rPr>
              <a:t>Compétences techniques</a:t>
            </a:r>
          </a:p>
        </p:txBody>
      </p:sp>
      <p:sp>
        <p:nvSpPr>
          <p:cNvPr id="21" name="ZoneTexte 20">
            <a:extLst>
              <a:ext uri="{FF2B5EF4-FFF2-40B4-BE49-F238E27FC236}">
                <a16:creationId xmlns:a16="http://schemas.microsoft.com/office/drawing/2014/main" id="{053D1ED0-5DF9-4C10-B870-EA672F5B1D26}"/>
              </a:ext>
            </a:extLst>
          </p:cNvPr>
          <p:cNvSpPr txBox="1"/>
          <p:nvPr/>
        </p:nvSpPr>
        <p:spPr>
          <a:xfrm>
            <a:off x="1146716" y="4388761"/>
            <a:ext cx="3427045" cy="246221"/>
          </a:xfrm>
          <a:prstGeom prst="rect">
            <a:avLst/>
          </a:prstGeom>
          <a:noFill/>
        </p:spPr>
        <p:txBody>
          <a:bodyPr wrap="square" lIns="0" tIns="0" rIns="0" bIns="0" rtlCol="0">
            <a:spAutoFit/>
          </a:bodyPr>
          <a:lstStyle>
            <a:defPPr>
              <a:defRPr lang="fr-FR"/>
            </a:defPPr>
            <a:lvl1pPr>
              <a:defRPr sz="1600" b="1">
                <a:solidFill>
                  <a:srgbClr val="027CA9"/>
                </a:solidFill>
              </a:defRPr>
            </a:lvl1pPr>
          </a:lstStyle>
          <a:p>
            <a:r>
              <a:rPr lang="fr-FR">
                <a:solidFill>
                  <a:srgbClr val="F47689"/>
                </a:solidFill>
              </a:rPr>
              <a:t>Compétences organisationnelles</a:t>
            </a:r>
          </a:p>
        </p:txBody>
      </p:sp>
      <p:cxnSp>
        <p:nvCxnSpPr>
          <p:cNvPr id="32" name="Connecteur droit 31">
            <a:extLst>
              <a:ext uri="{FF2B5EF4-FFF2-40B4-BE49-F238E27FC236}">
                <a16:creationId xmlns:a16="http://schemas.microsoft.com/office/drawing/2014/main" id="{1F07BE8B-E9B4-4A25-9655-0597F1D10326}"/>
              </a:ext>
            </a:extLst>
          </p:cNvPr>
          <p:cNvCxnSpPr>
            <a:cxnSpLocks/>
          </p:cNvCxnSpPr>
          <p:nvPr/>
        </p:nvCxnSpPr>
        <p:spPr>
          <a:xfrm rot="16200000">
            <a:off x="2403486" y="514259"/>
            <a:ext cx="0" cy="2520000"/>
          </a:xfrm>
          <a:prstGeom prst="line">
            <a:avLst/>
          </a:prstGeom>
          <a:ln w="38100">
            <a:solidFill>
              <a:srgbClr val="218F8B"/>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DD99A4AC-48DB-487F-AA52-B7B1CEFB0F00}"/>
              </a:ext>
            </a:extLst>
          </p:cNvPr>
          <p:cNvCxnSpPr>
            <a:cxnSpLocks/>
          </p:cNvCxnSpPr>
          <p:nvPr/>
        </p:nvCxnSpPr>
        <p:spPr>
          <a:xfrm rot="5400000">
            <a:off x="2698170" y="3171221"/>
            <a:ext cx="0" cy="3096000"/>
          </a:xfrm>
          <a:prstGeom prst="line">
            <a:avLst/>
          </a:prstGeom>
          <a:ln w="38100">
            <a:solidFill>
              <a:srgbClr val="F47689"/>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A748E96C-AA0A-440D-972E-3A05AE5DD910}"/>
              </a:ext>
            </a:extLst>
          </p:cNvPr>
          <p:cNvCxnSpPr>
            <a:cxnSpLocks/>
          </p:cNvCxnSpPr>
          <p:nvPr/>
        </p:nvCxnSpPr>
        <p:spPr>
          <a:xfrm rot="5400000">
            <a:off x="2392172" y="1919852"/>
            <a:ext cx="0" cy="2412000"/>
          </a:xfrm>
          <a:prstGeom prst="line">
            <a:avLst/>
          </a:prstGeom>
          <a:ln w="38100">
            <a:solidFill>
              <a:srgbClr val="027CA9"/>
            </a:solidFill>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AD5B1DF3-4551-4389-BD66-D5589064F56B}"/>
              </a:ext>
            </a:extLst>
          </p:cNvPr>
          <p:cNvSpPr txBox="1"/>
          <p:nvPr/>
        </p:nvSpPr>
        <p:spPr>
          <a:xfrm>
            <a:off x="1412775" y="4876492"/>
            <a:ext cx="7214704" cy="738664"/>
          </a:xfrm>
          <a:prstGeom prst="rect">
            <a:avLst/>
          </a:prstGeom>
          <a:noFill/>
        </p:spPr>
        <p:txBody>
          <a:bodyPr wrap="square" lIns="0" tIns="0" rIns="0" bIns="0" rtlCol="0">
            <a:spAutoFit/>
          </a:bodyPr>
          <a:lstStyle/>
          <a:p>
            <a:pPr marL="171450" indent="-171450" algn="just">
              <a:buFont typeface="Wingdings" panose="05000000000000000000" pitchFamily="2" charset="2"/>
              <a:buChar char="§"/>
            </a:pPr>
            <a:r>
              <a:rPr lang="fr-FR" sz="1200"/>
              <a:t>Les équipementiers de rang 2 à n sollicitent un </a:t>
            </a:r>
            <a:r>
              <a:rPr lang="fr-FR" sz="1200" b="1"/>
              <a:t>contenu plus adapté et plus opérationnel de la formation</a:t>
            </a:r>
            <a:r>
              <a:rPr lang="fr-FR" sz="1200"/>
              <a:t> en compétences organisationnelles ;</a:t>
            </a:r>
          </a:p>
          <a:p>
            <a:pPr marL="171450" indent="-171450" algn="just">
              <a:buFont typeface="Wingdings" panose="05000000000000000000" pitchFamily="2" charset="2"/>
              <a:buChar char="§"/>
            </a:pPr>
            <a:r>
              <a:rPr lang="fr-FR" sz="1200"/>
              <a:t>Les </a:t>
            </a:r>
            <a:r>
              <a:rPr lang="fr-FR" sz="1200" b="1"/>
              <a:t>donneurs d’ordre et rang 1 </a:t>
            </a:r>
            <a:r>
              <a:rPr lang="fr-FR" sz="1200"/>
              <a:t>mettent davantage l’accent sur </a:t>
            </a:r>
            <a:r>
              <a:rPr lang="fr-FR" sz="1200" b="1"/>
              <a:t>le renforcement du partenariat école / entreprise pour mieux orienter la formation initiale.</a:t>
            </a:r>
          </a:p>
        </p:txBody>
      </p:sp>
      <p:sp>
        <p:nvSpPr>
          <p:cNvPr id="3" name="Titre 2">
            <a:extLst>
              <a:ext uri="{FF2B5EF4-FFF2-40B4-BE49-F238E27FC236}">
                <a16:creationId xmlns:a16="http://schemas.microsoft.com/office/drawing/2014/main" id="{39440C05-0A4C-4A38-AC2B-DB15C4F1CE56}"/>
              </a:ext>
            </a:extLst>
          </p:cNvPr>
          <p:cNvSpPr>
            <a:spLocks noGrp="1"/>
          </p:cNvSpPr>
          <p:nvPr>
            <p:ph type="title"/>
          </p:nvPr>
        </p:nvSpPr>
        <p:spPr/>
        <p:txBody>
          <a:bodyPr/>
          <a:lstStyle/>
          <a:p>
            <a:r>
              <a:rPr lang="fr-FR" sz="2000"/>
              <a:t>Panorama des attentes vis-à-vis de la formation</a:t>
            </a:r>
            <a:br>
              <a:rPr lang="fr-FR" sz="2000"/>
            </a:br>
            <a:endParaRPr lang="fr-FR" sz="2000"/>
          </a:p>
        </p:txBody>
      </p:sp>
      <p:sp>
        <p:nvSpPr>
          <p:cNvPr id="4" name="Espace réservé du texte 3">
            <a:extLst>
              <a:ext uri="{FF2B5EF4-FFF2-40B4-BE49-F238E27FC236}">
                <a16:creationId xmlns:a16="http://schemas.microsoft.com/office/drawing/2014/main" id="{5ED3B708-83BF-4CC0-BDF5-D4A8D6A6D1A6}"/>
              </a:ext>
            </a:extLst>
          </p:cNvPr>
          <p:cNvSpPr>
            <a:spLocks noGrp="1"/>
          </p:cNvSpPr>
          <p:nvPr>
            <p:ph type="body" sz="quarter" idx="12"/>
          </p:nvPr>
        </p:nvSpPr>
        <p:spPr/>
        <p:txBody>
          <a:bodyPr/>
          <a:lstStyle/>
          <a:p>
            <a:r>
              <a:rPr lang="fr-FR" dirty="0"/>
              <a:t>04</a:t>
            </a:r>
          </a:p>
        </p:txBody>
      </p:sp>
    </p:spTree>
    <p:extLst>
      <p:ext uri="{BB962C8B-B14F-4D97-AF65-F5344CB8AC3E}">
        <p14:creationId xmlns:p14="http://schemas.microsoft.com/office/powerpoint/2010/main" val="2120055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01BC0-C2C3-47F6-AA72-F85B0E01E1C6}"/>
              </a:ext>
            </a:extLst>
          </p:cNvPr>
          <p:cNvSpPr>
            <a:spLocks noGrp="1"/>
          </p:cNvSpPr>
          <p:nvPr>
            <p:ph type="title"/>
          </p:nvPr>
        </p:nvSpPr>
        <p:spPr/>
        <p:txBody>
          <a:bodyPr/>
          <a:lstStyle/>
          <a:p>
            <a:r>
              <a:rPr lang="fr-FR" sz="2000" dirty="0"/>
              <a:t>Zooms territoriaux : les Hautes-Pyrénées relativement moins impactées par la crise </a:t>
            </a:r>
          </a:p>
        </p:txBody>
      </p:sp>
      <p:sp>
        <p:nvSpPr>
          <p:cNvPr id="17" name="Espace réservé du texte 2">
            <a:extLst>
              <a:ext uri="{FF2B5EF4-FFF2-40B4-BE49-F238E27FC236}">
                <a16:creationId xmlns:a16="http://schemas.microsoft.com/office/drawing/2014/main" id="{80F5D8B1-725C-46C4-89DE-7E919542D60E}"/>
              </a:ext>
            </a:extLst>
          </p:cNvPr>
          <p:cNvSpPr>
            <a:spLocks noGrp="1"/>
          </p:cNvSpPr>
          <p:nvPr>
            <p:ph type="body" sz="quarter" idx="12"/>
          </p:nvPr>
        </p:nvSpPr>
        <p:spPr>
          <a:xfrm>
            <a:off x="261257" y="1468348"/>
            <a:ext cx="6711598" cy="4600235"/>
          </a:xfrm>
          <a:solidFill>
            <a:schemeClr val="bg1"/>
          </a:solidFill>
        </p:spPr>
        <p:txBody>
          <a:bodyPr/>
          <a:lstStyle/>
          <a:p>
            <a:pPr algn="just">
              <a:spcAft>
                <a:spcPts val="300"/>
              </a:spcAft>
            </a:pPr>
            <a:r>
              <a:rPr lang="fr-FR" sz="1000" b="0" cap="none" dirty="0">
                <a:solidFill>
                  <a:schemeClr val="tx1"/>
                </a:solidFill>
              </a:rPr>
              <a:t>Le tissu industriel de la filière aéronautique et spatiale s’inscrit dans une géographie particulière au sein de la région occitane. L’enquête 2020 permet de réaliser trois zooms territoriaux : sur la région toulousaine, les Hautes-Pyrénées et sur le reste de l’Occitanie. </a:t>
            </a:r>
          </a:p>
          <a:p>
            <a:pPr algn="just">
              <a:spcAft>
                <a:spcPts val="300"/>
              </a:spcAft>
            </a:pPr>
            <a:endParaRPr lang="fr-FR" sz="300" b="0" cap="none" dirty="0">
              <a:solidFill>
                <a:schemeClr val="tx1"/>
              </a:solidFill>
            </a:endParaRPr>
          </a:p>
          <a:p>
            <a:pPr marL="171450" indent="-171450" algn="just">
              <a:spcAft>
                <a:spcPts val="300"/>
              </a:spcAft>
              <a:buFont typeface="Courier New" panose="02070309020205020404" pitchFamily="49" charset="0"/>
              <a:buChar char="o"/>
            </a:pPr>
            <a:r>
              <a:rPr lang="fr-FR" sz="1000" cap="none" dirty="0">
                <a:solidFill>
                  <a:schemeClr val="tx1"/>
                </a:solidFill>
              </a:rPr>
              <a:t>45% des établissements toulousains ayant répondu à l’enquête sont des donneurs d’ordre ou des équipementiers de rang 1. </a:t>
            </a:r>
            <a:r>
              <a:rPr lang="fr-FR" sz="1000" b="0" cap="none" dirty="0">
                <a:solidFill>
                  <a:schemeClr val="tx1"/>
                </a:solidFill>
              </a:rPr>
              <a:t>Ils sont comparativement moins positionnés sur l’aéronautique militaire et le spatial, avec une forte hétérogénéité d’impact de la COVID-19 : si 80% des répondants ont connu une baisse de plus de 25% de leur CA par rapport à 2019, 13% ont enregistré une baisse moindre et 6% ont maintenu leur CA. Dans 1/3 des établissements de la zone, les effectifs sont restés stables, voire ont augmenté. Parmi le top 5 des priorités stratégiques, 30% des établissements souhaitent </a:t>
            </a:r>
            <a:r>
              <a:rPr lang="fr-FR" sz="1000" cap="none" dirty="0">
                <a:solidFill>
                  <a:schemeClr val="tx1"/>
                </a:solidFill>
              </a:rPr>
              <a:t>améliorer leur performance et 28% leurs marges de manœuvre financière </a:t>
            </a:r>
            <a:r>
              <a:rPr lang="fr-FR" sz="1000" b="0" cap="none" dirty="0">
                <a:solidFill>
                  <a:schemeClr val="tx1"/>
                </a:solidFill>
              </a:rPr>
              <a:t>(items plus marqués que dans les autres territoires). De façon cohérente, </a:t>
            </a:r>
            <a:r>
              <a:rPr lang="fr-FR" sz="1000" cap="none" dirty="0">
                <a:solidFill>
                  <a:schemeClr val="tx1"/>
                </a:solidFill>
              </a:rPr>
              <a:t>les besoins de compétences en amélioration continue et agilité </a:t>
            </a:r>
            <a:r>
              <a:rPr lang="fr-FR" sz="1000" b="0" cap="none" dirty="0">
                <a:solidFill>
                  <a:schemeClr val="tx1"/>
                </a:solidFill>
              </a:rPr>
              <a:t>y sont particulièrement forts (42% des établissements).</a:t>
            </a:r>
          </a:p>
          <a:p>
            <a:pPr marL="171450" indent="-171450" algn="just">
              <a:spcAft>
                <a:spcPts val="300"/>
              </a:spcAft>
              <a:buFont typeface="Courier New" panose="02070309020205020404" pitchFamily="49" charset="0"/>
              <a:buChar char="o"/>
            </a:pPr>
            <a:r>
              <a:rPr lang="fr-FR" sz="1000" cap="none" dirty="0">
                <a:solidFill>
                  <a:schemeClr val="tx1"/>
                </a:solidFill>
              </a:rPr>
              <a:t>Les Hautes-Pyrénées </a:t>
            </a:r>
            <a:r>
              <a:rPr lang="fr-FR" sz="1000" b="0" cap="none" dirty="0">
                <a:solidFill>
                  <a:schemeClr val="tx1"/>
                </a:solidFill>
              </a:rPr>
              <a:t>affichent 60% d’équipementiers ou sous-traitants de rang 2 ; </a:t>
            </a:r>
            <a:r>
              <a:rPr lang="fr-FR" sz="1000" cap="none" dirty="0">
                <a:solidFill>
                  <a:schemeClr val="tx1"/>
                </a:solidFill>
              </a:rPr>
              <a:t>75% d’entre eux envisagent de se diversifier hors secteur aéronautique ou spatial. </a:t>
            </a:r>
            <a:r>
              <a:rPr lang="fr-FR" sz="1000" b="0" cap="none" dirty="0">
                <a:solidFill>
                  <a:schemeClr val="tx1"/>
                </a:solidFill>
              </a:rPr>
              <a:t>En corollaire, 1 établissement sur 2 se donne comme priorité stratégique de devenir plus agile en développant la poly-compétence ou les bascules entre plusieurs activités (parmi le top 5 des priorités ; proportion significativement plus élevée que dans le reste du territoire). 40% de ces établissements interviennent en aéronautique militaire et spatial (10 à 20 points de plus qu’en terre toulousaine). </a:t>
            </a:r>
            <a:r>
              <a:rPr lang="fr-FR" sz="1000" cap="none" dirty="0">
                <a:solidFill>
                  <a:schemeClr val="tx1"/>
                </a:solidFill>
              </a:rPr>
              <a:t>Ces territoires ont été les moins touchés par la crise de la COVID-19 </a:t>
            </a:r>
            <a:r>
              <a:rPr lang="fr-FR" sz="1000" b="0" cap="none" dirty="0">
                <a:solidFill>
                  <a:schemeClr val="tx1"/>
                </a:solidFill>
              </a:rPr>
              <a:t>(seuls 50% des établissements ayant répondu déclarent que leur CA a baissé de plus de 25%). </a:t>
            </a:r>
            <a:r>
              <a:rPr lang="fr-FR" sz="1000" cap="none" dirty="0">
                <a:solidFill>
                  <a:schemeClr val="tx1"/>
                </a:solidFill>
              </a:rPr>
              <a:t>70% des établissements de la zone ont maintenu leurs effectifs malgré la crise. L’une des 5 priorités stratégiques est d’investir dans l’outil de production (hors technologies de rupture ou 4.0). </a:t>
            </a:r>
            <a:r>
              <a:rPr lang="fr-FR" sz="1000" b="0" cap="none" dirty="0">
                <a:solidFill>
                  <a:schemeClr val="tx1"/>
                </a:solidFill>
              </a:rPr>
              <a:t>Les besoins en compétences sont notamment élevés en </a:t>
            </a:r>
            <a:r>
              <a:rPr lang="fr-FR" sz="1000" cap="none" dirty="0">
                <a:solidFill>
                  <a:schemeClr val="tx1"/>
                </a:solidFill>
              </a:rPr>
              <a:t>continuité numérique produit </a:t>
            </a:r>
            <a:r>
              <a:rPr lang="fr-FR" sz="1000" b="0" cap="none" dirty="0">
                <a:solidFill>
                  <a:schemeClr val="tx1"/>
                </a:solidFill>
              </a:rPr>
              <a:t>(60% des établissements des Hautes-Pyrénées contre 30% des établissements toulousains), </a:t>
            </a:r>
            <a:r>
              <a:rPr lang="fr-FR" sz="1000" cap="none" dirty="0">
                <a:solidFill>
                  <a:schemeClr val="tx1"/>
                </a:solidFill>
              </a:rPr>
              <a:t>en cybersécurité </a:t>
            </a:r>
            <a:r>
              <a:rPr lang="fr-FR" sz="1000" b="0" cap="none" dirty="0">
                <a:solidFill>
                  <a:schemeClr val="tx1"/>
                </a:solidFill>
              </a:rPr>
              <a:t>(55%) ainsi qu’en formage et usinage innovants (50%).  </a:t>
            </a:r>
          </a:p>
          <a:p>
            <a:pPr marL="171450" indent="-171450" algn="just">
              <a:spcAft>
                <a:spcPts val="300"/>
              </a:spcAft>
              <a:buFont typeface="Courier New" panose="02070309020205020404" pitchFamily="49" charset="0"/>
              <a:buChar char="o"/>
            </a:pPr>
            <a:r>
              <a:rPr lang="fr-FR" sz="1000" b="0" cap="none" dirty="0">
                <a:solidFill>
                  <a:schemeClr val="tx1"/>
                </a:solidFill>
              </a:rPr>
              <a:t>Dans le reste de l’Occitanie, 50% des établissements ayant répondu sont des </a:t>
            </a:r>
            <a:r>
              <a:rPr lang="fr-FR" sz="1000" cap="none" dirty="0">
                <a:solidFill>
                  <a:schemeClr val="tx1"/>
                </a:solidFill>
              </a:rPr>
              <a:t>sous-traitants de rang 3 ou plus </a:t>
            </a:r>
            <a:r>
              <a:rPr lang="fr-FR" sz="1000" b="0" cap="none" dirty="0">
                <a:solidFill>
                  <a:schemeClr val="tx1"/>
                </a:solidFill>
              </a:rPr>
              <a:t>; ½ ont une activité aéronautique militaire ou dans le spatial. </a:t>
            </a:r>
            <a:r>
              <a:rPr lang="fr-FR" sz="1000" cap="none" dirty="0">
                <a:solidFill>
                  <a:schemeClr val="tx1"/>
                </a:solidFill>
              </a:rPr>
              <a:t>Ces territoires ont été les plus touchés par la crise de la COVID-19 : 100% des établissements déclarent avoir accusé une baisse de CA de plus de 25% ; 60% des établissements de la zone ont aussi réduit leurs effectifs de 25%. </a:t>
            </a:r>
            <a:r>
              <a:rPr lang="fr-FR" sz="1000" b="0" cap="none" dirty="0">
                <a:solidFill>
                  <a:schemeClr val="tx1"/>
                </a:solidFill>
              </a:rPr>
              <a:t>C’est dans ces autres terres industrielles d’Occitanie qu’une stratégie d’investissement dans l’outil de production (hors technologies de rupture ou 4.0) est la plus fréquente (près de 50% des établissements). Enfin, autre caractéristique, </a:t>
            </a:r>
            <a:r>
              <a:rPr lang="fr-FR" sz="1000" cap="none" dirty="0">
                <a:solidFill>
                  <a:schemeClr val="tx1"/>
                </a:solidFill>
              </a:rPr>
              <a:t>développer une production « plus verte » arrive dans le top 5 des priorités stratégiques d’1 établissement sur 4 de ce territoire. </a:t>
            </a:r>
          </a:p>
        </p:txBody>
      </p:sp>
      <p:pic>
        <p:nvPicPr>
          <p:cNvPr id="13" name="Image 12">
            <a:extLst>
              <a:ext uri="{FF2B5EF4-FFF2-40B4-BE49-F238E27FC236}">
                <a16:creationId xmlns:a16="http://schemas.microsoft.com/office/drawing/2014/main" id="{08E4FB7F-8CEB-4F49-9090-0FF7557B0CD7}"/>
              </a:ext>
            </a:extLst>
          </p:cNvPr>
          <p:cNvPicPr>
            <a:picLocks noChangeAspect="1"/>
          </p:cNvPicPr>
          <p:nvPr/>
        </p:nvPicPr>
        <p:blipFill>
          <a:blip r:embed="rId2"/>
          <a:stretch>
            <a:fillRect/>
          </a:stretch>
        </p:blipFill>
        <p:spPr>
          <a:xfrm>
            <a:off x="6972856" y="1378193"/>
            <a:ext cx="1910241" cy="1432681"/>
          </a:xfrm>
          <a:prstGeom prst="rect">
            <a:avLst/>
          </a:prstGeom>
          <a:ln>
            <a:solidFill>
              <a:schemeClr val="bg1">
                <a:lumMod val="85000"/>
              </a:schemeClr>
            </a:solidFill>
          </a:ln>
        </p:spPr>
      </p:pic>
      <p:pic>
        <p:nvPicPr>
          <p:cNvPr id="16" name="Image 15">
            <a:extLst>
              <a:ext uri="{FF2B5EF4-FFF2-40B4-BE49-F238E27FC236}">
                <a16:creationId xmlns:a16="http://schemas.microsoft.com/office/drawing/2014/main" id="{9D7F8E8D-EFA0-48F2-B184-1CF3C38E6BD5}"/>
              </a:ext>
            </a:extLst>
          </p:cNvPr>
          <p:cNvPicPr>
            <a:picLocks noChangeAspect="1"/>
          </p:cNvPicPr>
          <p:nvPr/>
        </p:nvPicPr>
        <p:blipFill>
          <a:blip r:embed="rId3"/>
          <a:stretch>
            <a:fillRect/>
          </a:stretch>
        </p:blipFill>
        <p:spPr>
          <a:xfrm>
            <a:off x="6972855" y="3059145"/>
            <a:ext cx="1910241" cy="1432681"/>
          </a:xfrm>
          <a:prstGeom prst="rect">
            <a:avLst/>
          </a:prstGeom>
          <a:ln>
            <a:solidFill>
              <a:schemeClr val="bg1">
                <a:lumMod val="85000"/>
              </a:schemeClr>
            </a:solidFill>
          </a:ln>
        </p:spPr>
      </p:pic>
      <p:pic>
        <p:nvPicPr>
          <p:cNvPr id="20" name="Image 19">
            <a:extLst>
              <a:ext uri="{FF2B5EF4-FFF2-40B4-BE49-F238E27FC236}">
                <a16:creationId xmlns:a16="http://schemas.microsoft.com/office/drawing/2014/main" id="{F041DE36-88C8-4C21-AAAF-3E54D87FEF01}"/>
              </a:ext>
            </a:extLst>
          </p:cNvPr>
          <p:cNvPicPr>
            <a:picLocks noChangeAspect="1"/>
          </p:cNvPicPr>
          <p:nvPr/>
        </p:nvPicPr>
        <p:blipFill>
          <a:blip r:embed="rId4"/>
          <a:stretch>
            <a:fillRect/>
          </a:stretch>
        </p:blipFill>
        <p:spPr>
          <a:xfrm>
            <a:off x="6972855" y="4701218"/>
            <a:ext cx="1910241" cy="1432681"/>
          </a:xfrm>
          <a:prstGeom prst="rect">
            <a:avLst/>
          </a:prstGeom>
          <a:ln>
            <a:solidFill>
              <a:schemeClr val="bg1">
                <a:lumMod val="85000"/>
              </a:schemeClr>
            </a:solidFill>
          </a:ln>
        </p:spPr>
      </p:pic>
      <p:sp>
        <p:nvSpPr>
          <p:cNvPr id="9" name="Espace réservé du texte 2">
            <a:extLst>
              <a:ext uri="{FF2B5EF4-FFF2-40B4-BE49-F238E27FC236}">
                <a16:creationId xmlns:a16="http://schemas.microsoft.com/office/drawing/2014/main" id="{60C815B7-918D-4AF4-9972-32D3936C7220}"/>
              </a:ext>
            </a:extLst>
          </p:cNvPr>
          <p:cNvSpPr txBox="1">
            <a:spLocks/>
          </p:cNvSpPr>
          <p:nvPr/>
        </p:nvSpPr>
        <p:spPr>
          <a:xfrm>
            <a:off x="0" y="178594"/>
            <a:ext cx="509588" cy="702469"/>
          </a:xfrm>
          <a:prstGeom prst="rect">
            <a:avLst/>
          </a:prstGeom>
        </p:spPr>
        <p:txBody>
          <a:bodyPr anchor="ctr"/>
          <a:lstStyle>
            <a:lvl1pPr marL="0" indent="0" algn="ctr" defTabSz="1300277" rtl="0" eaLnBrk="1" latinLnBrk="0" hangingPunct="1">
              <a:lnSpc>
                <a:spcPct val="100000"/>
              </a:lnSpc>
              <a:spcBef>
                <a:spcPts val="0"/>
              </a:spcBef>
              <a:spcAft>
                <a:spcPts val="300"/>
              </a:spcAft>
              <a:buFont typeface="Arial" panose="020B0604020202020204" pitchFamily="34" charset="0"/>
              <a:buNone/>
              <a:defRPr sz="1400" b="1" kern="1200" cap="all" baseline="0">
                <a:solidFill>
                  <a:srgbClr val="FFFFFF"/>
                </a:solidFill>
                <a:latin typeface="+mn-lt"/>
                <a:ea typeface="+mn-ea"/>
                <a:cs typeface="+mn-cs"/>
              </a:defRPr>
            </a:lvl1pPr>
            <a:lvl2pPr marL="160338" indent="0" algn="l" defTabSz="1300277" rtl="0" eaLnBrk="1" latinLnBrk="0" hangingPunct="1">
              <a:lnSpc>
                <a:spcPct val="100000"/>
              </a:lnSpc>
              <a:spcBef>
                <a:spcPts val="0"/>
              </a:spcBef>
              <a:spcAft>
                <a:spcPts val="300"/>
              </a:spcAft>
              <a:buFont typeface="Arial" panose="020B0604020202020204" pitchFamily="34" charset="0"/>
              <a:buNone/>
              <a:defRPr sz="1400" b="1" kern="1200">
                <a:solidFill>
                  <a:schemeClr val="tx1"/>
                </a:solidFill>
                <a:latin typeface="+mn-lt"/>
                <a:ea typeface="+mn-ea"/>
                <a:cs typeface="+mn-cs"/>
              </a:defRPr>
            </a:lvl2pPr>
            <a:lvl3pPr marL="185738" indent="-185738" algn="l" defTabSz="1300277" rtl="0" eaLnBrk="1" latinLnBrk="0" hangingPunct="1">
              <a:lnSpc>
                <a:spcPct val="100000"/>
              </a:lnSpc>
              <a:spcBef>
                <a:spcPts val="0"/>
              </a:spcBef>
              <a:spcAft>
                <a:spcPts val="300"/>
              </a:spcAft>
              <a:buClr>
                <a:schemeClr val="accent2"/>
              </a:buClr>
              <a:buFont typeface="Century Gothic" panose="020B0502020202020204" pitchFamily="34" charset="0"/>
              <a:buChar char="►"/>
              <a:defRPr sz="1400" b="1" kern="1200">
                <a:solidFill>
                  <a:schemeClr val="accent2"/>
                </a:solidFill>
                <a:latin typeface="+mn-lt"/>
                <a:ea typeface="+mn-ea"/>
                <a:cs typeface="+mn-cs"/>
              </a:defRPr>
            </a:lvl3pPr>
            <a:lvl4pPr marL="0" indent="0" algn="l" defTabSz="1300277" rtl="0" eaLnBrk="1" latinLnBrk="0" hangingPunct="1">
              <a:lnSpc>
                <a:spcPct val="100000"/>
              </a:lnSpc>
              <a:spcBef>
                <a:spcPts val="0"/>
              </a:spcBef>
              <a:spcAft>
                <a:spcPts val="300"/>
              </a:spcAft>
              <a:buFont typeface="Arial" panose="020B0604020202020204" pitchFamily="34" charset="0"/>
              <a:buNone/>
              <a:defRPr sz="1400" kern="1200">
                <a:solidFill>
                  <a:schemeClr val="tx1"/>
                </a:solidFill>
                <a:latin typeface="+mn-lt"/>
                <a:ea typeface="+mn-ea"/>
                <a:cs typeface="+mn-cs"/>
              </a:defRPr>
            </a:lvl4pPr>
            <a:lvl5pPr marL="184150" indent="-184150" algn="l" defTabSz="1300277" rtl="0" eaLnBrk="1" latinLnBrk="0" hangingPunct="1">
              <a:lnSpc>
                <a:spcPct val="100000"/>
              </a:lnSpc>
              <a:spcBef>
                <a:spcPts val="0"/>
              </a:spcBef>
              <a:spcAft>
                <a:spcPts val="300"/>
              </a:spcAft>
              <a:buClr>
                <a:schemeClr val="accent3"/>
              </a:buClr>
              <a:buFont typeface="Arial" panose="020B0604020202020204" pitchFamily="34" charset="0"/>
              <a:buChar char="–"/>
              <a:defRPr sz="1400" b="1" kern="1200">
                <a:solidFill>
                  <a:schemeClr val="accent3"/>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fr-FR" dirty="0"/>
              <a:t>04</a:t>
            </a:r>
          </a:p>
        </p:txBody>
      </p:sp>
    </p:spTree>
    <p:extLst>
      <p:ext uri="{BB962C8B-B14F-4D97-AF65-F5344CB8AC3E}">
        <p14:creationId xmlns:p14="http://schemas.microsoft.com/office/powerpoint/2010/main" val="74000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65572C2-B152-4CF5-B147-25BE19823AFF}"/>
              </a:ext>
            </a:extLst>
          </p:cNvPr>
          <p:cNvSpPr txBox="1"/>
          <p:nvPr/>
        </p:nvSpPr>
        <p:spPr>
          <a:xfrm>
            <a:off x="1956392" y="6358271"/>
            <a:ext cx="3051544" cy="499730"/>
          </a:xfrm>
          <a:prstGeom prst="rect">
            <a:avLst/>
          </a:prstGeom>
          <a:solidFill>
            <a:srgbClr val="FFFFFF"/>
          </a:solidFill>
        </p:spPr>
        <p:txBody>
          <a:bodyPr wrap="square" rtlCol="0">
            <a:spAutoFit/>
          </a:bodyPr>
          <a:lstStyle/>
          <a:p>
            <a:pPr algn="l"/>
            <a:endParaRPr lang="fr-FR" sz="1600"/>
          </a:p>
        </p:txBody>
      </p:sp>
      <p:pic>
        <p:nvPicPr>
          <p:cNvPr id="24" name="Image 23">
            <a:extLst>
              <a:ext uri="{FF2B5EF4-FFF2-40B4-BE49-F238E27FC236}">
                <a16:creationId xmlns:a16="http://schemas.microsoft.com/office/drawing/2014/main" id="{3D7EA1C8-55E2-47B2-B17F-BDD75D343714}"/>
              </a:ext>
            </a:extLst>
          </p:cNvPr>
          <p:cNvPicPr>
            <a:picLocks noChangeAspect="1"/>
          </p:cNvPicPr>
          <p:nvPr/>
        </p:nvPicPr>
        <p:blipFill rotWithShape="1">
          <a:blip r:embed="rId2"/>
          <a:srcRect t="43542" r="62737" b="10468"/>
          <a:stretch/>
        </p:blipFill>
        <p:spPr>
          <a:xfrm>
            <a:off x="4139829" y="3384060"/>
            <a:ext cx="5004000" cy="3473939"/>
          </a:xfrm>
          <a:prstGeom prst="rect">
            <a:avLst/>
          </a:prstGeom>
        </p:spPr>
      </p:pic>
      <p:sp>
        <p:nvSpPr>
          <p:cNvPr id="5" name="Titre 4">
            <a:extLst>
              <a:ext uri="{FF2B5EF4-FFF2-40B4-BE49-F238E27FC236}">
                <a16:creationId xmlns:a16="http://schemas.microsoft.com/office/drawing/2014/main" id="{415FE303-2D32-4585-95EB-ADA22D1A2853}"/>
              </a:ext>
            </a:extLst>
          </p:cNvPr>
          <p:cNvSpPr>
            <a:spLocks noGrp="1"/>
          </p:cNvSpPr>
          <p:nvPr>
            <p:ph type="title"/>
          </p:nvPr>
        </p:nvSpPr>
        <p:spPr/>
        <p:txBody>
          <a:bodyPr/>
          <a:lstStyle/>
          <a:p>
            <a:r>
              <a:rPr lang="fr-FR" sz="2000"/>
              <a:t>Sommaire</a:t>
            </a:r>
          </a:p>
        </p:txBody>
      </p:sp>
      <p:sp>
        <p:nvSpPr>
          <p:cNvPr id="2" name="Espace réservé du texte 1">
            <a:extLst>
              <a:ext uri="{FF2B5EF4-FFF2-40B4-BE49-F238E27FC236}">
                <a16:creationId xmlns:a16="http://schemas.microsoft.com/office/drawing/2014/main" id="{071EE267-DA41-46DB-8135-3EEE2095DCF5}"/>
              </a:ext>
            </a:extLst>
          </p:cNvPr>
          <p:cNvSpPr>
            <a:spLocks noGrp="1"/>
          </p:cNvSpPr>
          <p:nvPr>
            <p:ph type="body" sz="quarter" idx="12"/>
          </p:nvPr>
        </p:nvSpPr>
        <p:spPr/>
        <p:txBody>
          <a:bodyPr/>
          <a:lstStyle/>
          <a:p>
            <a:endParaRPr lang="fr-FR"/>
          </a:p>
        </p:txBody>
      </p:sp>
      <p:sp>
        <p:nvSpPr>
          <p:cNvPr id="8" name="Rectangle : avec coins arrondis en haut 7">
            <a:extLst>
              <a:ext uri="{FF2B5EF4-FFF2-40B4-BE49-F238E27FC236}">
                <a16:creationId xmlns:a16="http://schemas.microsoft.com/office/drawing/2014/main" id="{726F7BC4-BCF4-4A1A-873C-1355647AF0FF}"/>
              </a:ext>
            </a:extLst>
          </p:cNvPr>
          <p:cNvSpPr/>
          <p:nvPr/>
        </p:nvSpPr>
        <p:spPr>
          <a:xfrm rot="5400000">
            <a:off x="-1588129" y="3346548"/>
            <a:ext cx="3998508" cy="396949"/>
          </a:xfrm>
          <a:prstGeom prst="round2SameRect">
            <a:avLst>
              <a:gd name="adj1" fmla="val 33120"/>
              <a:gd name="adj2" fmla="val 0"/>
            </a:avLst>
          </a:prstGeom>
          <a:solidFill>
            <a:schemeClr val="bg1"/>
          </a:solidFill>
          <a:ln w="19050">
            <a:solidFill>
              <a:srgbClr val="12B4DA"/>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solidFill>
                <a:srgbClr val="12B4DA"/>
              </a:solidFill>
            </a:endParaRPr>
          </a:p>
        </p:txBody>
      </p:sp>
      <p:sp>
        <p:nvSpPr>
          <p:cNvPr id="9" name="Ellipse 8">
            <a:extLst>
              <a:ext uri="{FF2B5EF4-FFF2-40B4-BE49-F238E27FC236}">
                <a16:creationId xmlns:a16="http://schemas.microsoft.com/office/drawing/2014/main" id="{3023F94D-4EE5-47A4-A3E3-1E9FB11E0E72}"/>
              </a:ext>
            </a:extLst>
          </p:cNvPr>
          <p:cNvSpPr/>
          <p:nvPr/>
        </p:nvSpPr>
        <p:spPr>
          <a:xfrm>
            <a:off x="427545" y="1860812"/>
            <a:ext cx="360000" cy="360000"/>
          </a:xfrm>
          <a:prstGeom prst="ellipse">
            <a:avLst/>
          </a:prstGeom>
          <a:solidFill>
            <a:srgbClr val="12B4DA"/>
          </a:solidFill>
          <a:ln w="28575">
            <a:solidFill>
              <a:srgbClr val="12B4DA"/>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solidFill>
                <a:srgbClr val="12B4DA"/>
              </a:solidFill>
            </a:endParaRPr>
          </a:p>
        </p:txBody>
      </p:sp>
      <p:sp>
        <p:nvSpPr>
          <p:cNvPr id="13" name="ZoneTexte 12">
            <a:extLst>
              <a:ext uri="{FF2B5EF4-FFF2-40B4-BE49-F238E27FC236}">
                <a16:creationId xmlns:a16="http://schemas.microsoft.com/office/drawing/2014/main" id="{5A46B448-427B-4FDF-B675-950C12D17298}"/>
              </a:ext>
            </a:extLst>
          </p:cNvPr>
          <p:cNvSpPr txBox="1"/>
          <p:nvPr/>
        </p:nvSpPr>
        <p:spPr>
          <a:xfrm>
            <a:off x="847991" y="1825006"/>
            <a:ext cx="3169654" cy="492443"/>
          </a:xfrm>
          <a:prstGeom prst="rect">
            <a:avLst/>
          </a:prstGeom>
          <a:noFill/>
        </p:spPr>
        <p:txBody>
          <a:bodyPr wrap="square" lIns="0" tIns="0" rIns="0" bIns="0" rtlCol="0">
            <a:spAutoFit/>
          </a:bodyPr>
          <a:lstStyle/>
          <a:p>
            <a:r>
              <a:rPr lang="fr-FR" sz="1600">
                <a:solidFill>
                  <a:schemeClr val="bg1">
                    <a:lumMod val="50000"/>
                  </a:schemeClr>
                </a:solidFill>
              </a:rPr>
              <a:t>L’enquête : démarche et carte d’identité des établissements </a:t>
            </a:r>
          </a:p>
        </p:txBody>
      </p:sp>
      <p:sp>
        <p:nvSpPr>
          <p:cNvPr id="15" name="ZoneTexte 14">
            <a:extLst>
              <a:ext uri="{FF2B5EF4-FFF2-40B4-BE49-F238E27FC236}">
                <a16:creationId xmlns:a16="http://schemas.microsoft.com/office/drawing/2014/main" id="{C59CEBB0-3E99-4941-80D5-67D08355CFE2}"/>
              </a:ext>
            </a:extLst>
          </p:cNvPr>
          <p:cNvSpPr txBox="1"/>
          <p:nvPr/>
        </p:nvSpPr>
        <p:spPr>
          <a:xfrm>
            <a:off x="847990" y="3668859"/>
            <a:ext cx="3330470" cy="492443"/>
          </a:xfrm>
          <a:prstGeom prst="rect">
            <a:avLst/>
          </a:prstGeom>
          <a:noFill/>
        </p:spPr>
        <p:txBody>
          <a:bodyPr wrap="square" lIns="0" tIns="0" rIns="0" bIns="0" rtlCol="0">
            <a:spAutoFit/>
          </a:bodyPr>
          <a:lstStyle/>
          <a:p>
            <a:r>
              <a:rPr lang="fr-FR" sz="1600" dirty="0">
                <a:solidFill>
                  <a:schemeClr val="bg1">
                    <a:lumMod val="50000"/>
                  </a:schemeClr>
                </a:solidFill>
              </a:rPr>
              <a:t>L’évolution des besoins en compétences &amp;</a:t>
            </a:r>
          </a:p>
        </p:txBody>
      </p:sp>
      <p:sp>
        <p:nvSpPr>
          <p:cNvPr id="16" name="ZoneTexte 15">
            <a:extLst>
              <a:ext uri="{FF2B5EF4-FFF2-40B4-BE49-F238E27FC236}">
                <a16:creationId xmlns:a16="http://schemas.microsoft.com/office/drawing/2014/main" id="{4B2080B2-0A7C-4FF4-8F15-CF65A542FE85}"/>
              </a:ext>
            </a:extLst>
          </p:cNvPr>
          <p:cNvSpPr txBox="1"/>
          <p:nvPr/>
        </p:nvSpPr>
        <p:spPr>
          <a:xfrm>
            <a:off x="847990" y="2734767"/>
            <a:ext cx="3169654" cy="492443"/>
          </a:xfrm>
          <a:prstGeom prst="rect">
            <a:avLst/>
          </a:prstGeom>
          <a:noFill/>
        </p:spPr>
        <p:txBody>
          <a:bodyPr wrap="square" lIns="0" tIns="0" rIns="0" bIns="0" rtlCol="0">
            <a:spAutoFit/>
          </a:bodyPr>
          <a:lstStyle/>
          <a:p>
            <a:r>
              <a:rPr lang="fr-FR" sz="1600" dirty="0">
                <a:solidFill>
                  <a:schemeClr val="bg1">
                    <a:lumMod val="50000"/>
                  </a:schemeClr>
                </a:solidFill>
              </a:rPr>
              <a:t>L’impact de la crise COVID sur les priorités stratégiques et RH</a:t>
            </a:r>
          </a:p>
        </p:txBody>
      </p:sp>
      <p:pic>
        <p:nvPicPr>
          <p:cNvPr id="17" name="Image 16">
            <a:extLst>
              <a:ext uri="{FF2B5EF4-FFF2-40B4-BE49-F238E27FC236}">
                <a16:creationId xmlns:a16="http://schemas.microsoft.com/office/drawing/2014/main" id="{D5C65556-4224-4353-B48C-1491884771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222" r="3400"/>
          <a:stretch/>
        </p:blipFill>
        <p:spPr>
          <a:xfrm>
            <a:off x="4139829" y="-1"/>
            <a:ext cx="5004171" cy="3384061"/>
          </a:xfrm>
          <a:prstGeom prst="rect">
            <a:avLst/>
          </a:prstGeom>
        </p:spPr>
      </p:pic>
      <p:sp>
        <p:nvSpPr>
          <p:cNvPr id="18" name="ZoneTexte 17">
            <a:extLst>
              <a:ext uri="{FF2B5EF4-FFF2-40B4-BE49-F238E27FC236}">
                <a16:creationId xmlns:a16="http://schemas.microsoft.com/office/drawing/2014/main" id="{C752158D-E169-4EFE-A02F-79CD9EB1D193}"/>
              </a:ext>
            </a:extLst>
          </p:cNvPr>
          <p:cNvSpPr txBox="1"/>
          <p:nvPr/>
        </p:nvSpPr>
        <p:spPr>
          <a:xfrm>
            <a:off x="847990" y="4652022"/>
            <a:ext cx="3169654" cy="492443"/>
          </a:xfrm>
          <a:prstGeom prst="rect">
            <a:avLst/>
          </a:prstGeom>
          <a:noFill/>
        </p:spPr>
        <p:txBody>
          <a:bodyPr wrap="square" lIns="0" tIns="0" rIns="0" bIns="0" rtlCol="0">
            <a:spAutoFit/>
          </a:bodyPr>
          <a:lstStyle/>
          <a:p>
            <a:r>
              <a:rPr lang="fr-FR" sz="1600" dirty="0">
                <a:solidFill>
                  <a:schemeClr val="bg1">
                    <a:lumMod val="50000"/>
                  </a:schemeClr>
                </a:solidFill>
              </a:rPr>
              <a:t>Evaluation de l’offre locale de formation &amp; zooms territoriaux</a:t>
            </a:r>
          </a:p>
        </p:txBody>
      </p:sp>
      <p:sp>
        <p:nvSpPr>
          <p:cNvPr id="22" name="Ellipse 21">
            <a:extLst>
              <a:ext uri="{FF2B5EF4-FFF2-40B4-BE49-F238E27FC236}">
                <a16:creationId xmlns:a16="http://schemas.microsoft.com/office/drawing/2014/main" id="{0480EFAF-B367-49C6-BEBC-AFA696386CEF}"/>
              </a:ext>
            </a:extLst>
          </p:cNvPr>
          <p:cNvSpPr/>
          <p:nvPr/>
        </p:nvSpPr>
        <p:spPr>
          <a:xfrm>
            <a:off x="427545" y="2727030"/>
            <a:ext cx="360000" cy="360000"/>
          </a:xfrm>
          <a:prstGeom prst="ellipse">
            <a:avLst/>
          </a:prstGeom>
          <a:solidFill>
            <a:srgbClr val="12B4DA"/>
          </a:solidFill>
          <a:ln w="28575">
            <a:solidFill>
              <a:srgbClr val="12B4DA"/>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solidFill>
                <a:srgbClr val="12B4DA"/>
              </a:solidFill>
            </a:endParaRPr>
          </a:p>
        </p:txBody>
      </p:sp>
      <p:sp>
        <p:nvSpPr>
          <p:cNvPr id="23" name="Ellipse 22">
            <a:extLst>
              <a:ext uri="{FF2B5EF4-FFF2-40B4-BE49-F238E27FC236}">
                <a16:creationId xmlns:a16="http://schemas.microsoft.com/office/drawing/2014/main" id="{1D816BF4-BF0C-4602-8AEB-1E70A0C65ED2}"/>
              </a:ext>
            </a:extLst>
          </p:cNvPr>
          <p:cNvSpPr/>
          <p:nvPr/>
        </p:nvSpPr>
        <p:spPr>
          <a:xfrm>
            <a:off x="427545" y="4648795"/>
            <a:ext cx="360000" cy="360000"/>
          </a:xfrm>
          <a:prstGeom prst="ellipse">
            <a:avLst/>
          </a:prstGeom>
          <a:solidFill>
            <a:srgbClr val="12B4DA"/>
          </a:solidFill>
          <a:ln w="28575">
            <a:solidFill>
              <a:srgbClr val="12B4DA"/>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solidFill>
                <a:srgbClr val="12B4DA"/>
              </a:solidFill>
            </a:endParaRPr>
          </a:p>
        </p:txBody>
      </p:sp>
      <p:sp>
        <p:nvSpPr>
          <p:cNvPr id="25" name="Ellipse 24">
            <a:extLst>
              <a:ext uri="{FF2B5EF4-FFF2-40B4-BE49-F238E27FC236}">
                <a16:creationId xmlns:a16="http://schemas.microsoft.com/office/drawing/2014/main" id="{9A3E3377-E4D6-49F0-BBE2-B7FE113F83C2}"/>
              </a:ext>
            </a:extLst>
          </p:cNvPr>
          <p:cNvSpPr/>
          <p:nvPr/>
        </p:nvSpPr>
        <p:spPr>
          <a:xfrm>
            <a:off x="427545" y="3639470"/>
            <a:ext cx="360000" cy="360000"/>
          </a:xfrm>
          <a:prstGeom prst="ellipse">
            <a:avLst/>
          </a:prstGeom>
          <a:solidFill>
            <a:srgbClr val="12B4DA"/>
          </a:solidFill>
          <a:ln w="28575">
            <a:solidFill>
              <a:srgbClr val="12B4DA"/>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solidFill>
                <a:srgbClr val="12B4DA"/>
              </a:solidFill>
            </a:endParaRPr>
          </a:p>
        </p:txBody>
      </p:sp>
      <p:sp>
        <p:nvSpPr>
          <p:cNvPr id="32" name="ZoneTexte 31">
            <a:extLst>
              <a:ext uri="{FF2B5EF4-FFF2-40B4-BE49-F238E27FC236}">
                <a16:creationId xmlns:a16="http://schemas.microsoft.com/office/drawing/2014/main" id="{33E86D7F-867B-4C84-A290-9342533BF91E}"/>
              </a:ext>
            </a:extLst>
          </p:cNvPr>
          <p:cNvSpPr txBox="1"/>
          <p:nvPr/>
        </p:nvSpPr>
        <p:spPr>
          <a:xfrm>
            <a:off x="434205" y="1855359"/>
            <a:ext cx="525737" cy="400110"/>
          </a:xfrm>
          <a:prstGeom prst="rect">
            <a:avLst/>
          </a:prstGeom>
          <a:noFill/>
        </p:spPr>
        <p:txBody>
          <a:bodyPr wrap="square" rtlCol="0">
            <a:spAutoFit/>
          </a:bodyPr>
          <a:lstStyle/>
          <a:p>
            <a:pPr algn="l"/>
            <a:r>
              <a:rPr lang="fr-FR" sz="2000" b="1">
                <a:solidFill>
                  <a:schemeClr val="bg1"/>
                </a:solidFill>
              </a:rPr>
              <a:t>1</a:t>
            </a:r>
          </a:p>
        </p:txBody>
      </p:sp>
      <p:sp>
        <p:nvSpPr>
          <p:cNvPr id="33" name="ZoneTexte 32">
            <a:extLst>
              <a:ext uri="{FF2B5EF4-FFF2-40B4-BE49-F238E27FC236}">
                <a16:creationId xmlns:a16="http://schemas.microsoft.com/office/drawing/2014/main" id="{E64EE574-1A01-4D7F-9790-EA942714E1F3}"/>
              </a:ext>
            </a:extLst>
          </p:cNvPr>
          <p:cNvSpPr txBox="1"/>
          <p:nvPr/>
        </p:nvSpPr>
        <p:spPr>
          <a:xfrm>
            <a:off x="434205" y="2720119"/>
            <a:ext cx="525737" cy="400110"/>
          </a:xfrm>
          <a:prstGeom prst="rect">
            <a:avLst/>
          </a:prstGeom>
          <a:noFill/>
        </p:spPr>
        <p:txBody>
          <a:bodyPr wrap="square" rtlCol="0">
            <a:spAutoFit/>
          </a:bodyPr>
          <a:lstStyle/>
          <a:p>
            <a:pPr algn="l"/>
            <a:r>
              <a:rPr lang="fr-FR" sz="2000" b="1">
                <a:solidFill>
                  <a:schemeClr val="bg1"/>
                </a:solidFill>
              </a:rPr>
              <a:t>2</a:t>
            </a:r>
          </a:p>
        </p:txBody>
      </p:sp>
      <p:sp>
        <p:nvSpPr>
          <p:cNvPr id="34" name="ZoneTexte 33">
            <a:extLst>
              <a:ext uri="{FF2B5EF4-FFF2-40B4-BE49-F238E27FC236}">
                <a16:creationId xmlns:a16="http://schemas.microsoft.com/office/drawing/2014/main" id="{C868D888-7BFF-416B-8E28-531189E087E4}"/>
              </a:ext>
            </a:extLst>
          </p:cNvPr>
          <p:cNvSpPr txBox="1"/>
          <p:nvPr/>
        </p:nvSpPr>
        <p:spPr>
          <a:xfrm>
            <a:off x="434205" y="3638651"/>
            <a:ext cx="525737" cy="400110"/>
          </a:xfrm>
          <a:prstGeom prst="rect">
            <a:avLst/>
          </a:prstGeom>
          <a:noFill/>
        </p:spPr>
        <p:txBody>
          <a:bodyPr wrap="square" rtlCol="0">
            <a:spAutoFit/>
          </a:bodyPr>
          <a:lstStyle/>
          <a:p>
            <a:pPr algn="l"/>
            <a:r>
              <a:rPr lang="fr-FR" sz="2000" b="1">
                <a:solidFill>
                  <a:schemeClr val="bg1"/>
                </a:solidFill>
              </a:rPr>
              <a:t>3</a:t>
            </a:r>
          </a:p>
        </p:txBody>
      </p:sp>
      <p:sp>
        <p:nvSpPr>
          <p:cNvPr id="35" name="ZoneTexte 34">
            <a:extLst>
              <a:ext uri="{FF2B5EF4-FFF2-40B4-BE49-F238E27FC236}">
                <a16:creationId xmlns:a16="http://schemas.microsoft.com/office/drawing/2014/main" id="{A0263E83-1A5A-468C-9750-AFAF133096A3}"/>
              </a:ext>
            </a:extLst>
          </p:cNvPr>
          <p:cNvSpPr txBox="1"/>
          <p:nvPr/>
        </p:nvSpPr>
        <p:spPr>
          <a:xfrm>
            <a:off x="434205" y="4648795"/>
            <a:ext cx="525737" cy="400110"/>
          </a:xfrm>
          <a:prstGeom prst="rect">
            <a:avLst/>
          </a:prstGeom>
          <a:noFill/>
        </p:spPr>
        <p:txBody>
          <a:bodyPr wrap="square" rtlCol="0">
            <a:spAutoFit/>
          </a:bodyPr>
          <a:lstStyle/>
          <a:p>
            <a:pPr algn="l"/>
            <a:r>
              <a:rPr lang="fr-FR" sz="2000" b="1" dirty="0">
                <a:solidFill>
                  <a:schemeClr val="bg1"/>
                </a:solidFill>
              </a:rPr>
              <a:t>4</a:t>
            </a:r>
          </a:p>
        </p:txBody>
      </p:sp>
    </p:spTree>
    <p:extLst>
      <p:ext uri="{BB962C8B-B14F-4D97-AF65-F5344CB8AC3E}">
        <p14:creationId xmlns:p14="http://schemas.microsoft.com/office/powerpoint/2010/main" val="2308299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7DFF05-C29E-4439-BBF3-C2787E84FA6E}"/>
              </a:ext>
            </a:extLst>
          </p:cNvPr>
          <p:cNvSpPr>
            <a:spLocks noGrp="1"/>
          </p:cNvSpPr>
          <p:nvPr>
            <p:ph type="title"/>
          </p:nvPr>
        </p:nvSpPr>
        <p:spPr/>
        <p:txBody>
          <a:bodyPr/>
          <a:lstStyle/>
          <a:p>
            <a:r>
              <a:rPr lang="fr-FR" sz="2000" dirty="0"/>
              <a:t>Zooms territoriaux : les Hautes-Pyrénées relativement moins impactées par la crise </a:t>
            </a:r>
          </a:p>
        </p:txBody>
      </p:sp>
      <p:sp>
        <p:nvSpPr>
          <p:cNvPr id="3" name="Espace réservé du texte 2">
            <a:extLst>
              <a:ext uri="{FF2B5EF4-FFF2-40B4-BE49-F238E27FC236}">
                <a16:creationId xmlns:a16="http://schemas.microsoft.com/office/drawing/2014/main" id="{12F18FC3-E104-4DFC-A97D-0C68E742FA11}"/>
              </a:ext>
            </a:extLst>
          </p:cNvPr>
          <p:cNvSpPr>
            <a:spLocks noGrp="1"/>
          </p:cNvSpPr>
          <p:nvPr>
            <p:ph type="body" sz="quarter" idx="12"/>
          </p:nvPr>
        </p:nvSpPr>
        <p:spPr/>
        <p:txBody>
          <a:bodyPr/>
          <a:lstStyle/>
          <a:p>
            <a:r>
              <a:rPr lang="fr-FR" dirty="0"/>
              <a:t>04</a:t>
            </a:r>
          </a:p>
        </p:txBody>
      </p:sp>
      <p:pic>
        <p:nvPicPr>
          <p:cNvPr id="4" name="Image 3">
            <a:extLst>
              <a:ext uri="{FF2B5EF4-FFF2-40B4-BE49-F238E27FC236}">
                <a16:creationId xmlns:a16="http://schemas.microsoft.com/office/drawing/2014/main" id="{0B60ADBE-E43C-413F-98AD-7D4729A77A7E}"/>
              </a:ext>
            </a:extLst>
          </p:cNvPr>
          <p:cNvPicPr>
            <a:picLocks noChangeAspect="1"/>
          </p:cNvPicPr>
          <p:nvPr/>
        </p:nvPicPr>
        <p:blipFill>
          <a:blip r:embed="rId2"/>
          <a:stretch>
            <a:fillRect/>
          </a:stretch>
        </p:blipFill>
        <p:spPr>
          <a:xfrm>
            <a:off x="371125" y="1393579"/>
            <a:ext cx="4172989" cy="2476534"/>
          </a:xfrm>
          <a:prstGeom prst="rect">
            <a:avLst/>
          </a:prstGeom>
        </p:spPr>
      </p:pic>
      <p:pic>
        <p:nvPicPr>
          <p:cNvPr id="5" name="Image 4">
            <a:extLst>
              <a:ext uri="{FF2B5EF4-FFF2-40B4-BE49-F238E27FC236}">
                <a16:creationId xmlns:a16="http://schemas.microsoft.com/office/drawing/2014/main" id="{4633BA80-8FD3-4141-A317-6139AD2B76C7}"/>
              </a:ext>
            </a:extLst>
          </p:cNvPr>
          <p:cNvPicPr>
            <a:picLocks noChangeAspect="1"/>
          </p:cNvPicPr>
          <p:nvPr/>
        </p:nvPicPr>
        <p:blipFill>
          <a:blip r:embed="rId3"/>
          <a:stretch>
            <a:fillRect/>
          </a:stretch>
        </p:blipFill>
        <p:spPr>
          <a:xfrm>
            <a:off x="4456436" y="1393579"/>
            <a:ext cx="4438994" cy="2481054"/>
          </a:xfrm>
          <a:prstGeom prst="rect">
            <a:avLst/>
          </a:prstGeom>
          <a:ln>
            <a:solidFill>
              <a:schemeClr val="bg2"/>
            </a:solidFill>
          </a:ln>
        </p:spPr>
      </p:pic>
      <p:pic>
        <p:nvPicPr>
          <p:cNvPr id="6" name="Image 5">
            <a:extLst>
              <a:ext uri="{FF2B5EF4-FFF2-40B4-BE49-F238E27FC236}">
                <a16:creationId xmlns:a16="http://schemas.microsoft.com/office/drawing/2014/main" id="{182AF465-2A83-46B8-ADA6-6DD44A438AEB}"/>
              </a:ext>
            </a:extLst>
          </p:cNvPr>
          <p:cNvPicPr>
            <a:picLocks noChangeAspect="1"/>
          </p:cNvPicPr>
          <p:nvPr/>
        </p:nvPicPr>
        <p:blipFill>
          <a:blip r:embed="rId4"/>
          <a:stretch>
            <a:fillRect/>
          </a:stretch>
        </p:blipFill>
        <p:spPr>
          <a:xfrm>
            <a:off x="1936624" y="3960950"/>
            <a:ext cx="5039623" cy="2188791"/>
          </a:xfrm>
          <a:prstGeom prst="rect">
            <a:avLst/>
          </a:prstGeom>
        </p:spPr>
      </p:pic>
    </p:spTree>
    <p:extLst>
      <p:ext uri="{BB962C8B-B14F-4D97-AF65-F5344CB8AC3E}">
        <p14:creationId xmlns:p14="http://schemas.microsoft.com/office/powerpoint/2010/main" val="1542052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a:extLst>
              <a:ext uri="{FF2B5EF4-FFF2-40B4-BE49-F238E27FC236}">
                <a16:creationId xmlns:a16="http://schemas.microsoft.com/office/drawing/2014/main" id="{D3BF4EA0-5339-A941-A92F-97459817EA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309" t="1784" r="26064" b="34072"/>
          <a:stretch/>
        </p:blipFill>
        <p:spPr>
          <a:xfrm>
            <a:off x="-37882" y="0"/>
            <a:ext cx="9214422" cy="6858000"/>
          </a:xfrm>
          <a:prstGeom prst="rect">
            <a:avLst/>
          </a:prstGeom>
          <a:ln>
            <a:noFill/>
          </a:ln>
        </p:spPr>
      </p:pic>
      <p:pic>
        <p:nvPicPr>
          <p:cNvPr id="17" name="Image 16">
            <a:extLst>
              <a:ext uri="{FF2B5EF4-FFF2-40B4-BE49-F238E27FC236}">
                <a16:creationId xmlns:a16="http://schemas.microsoft.com/office/drawing/2014/main" id="{1114EDB8-3836-5A4D-A153-06CE45044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082" y="1542459"/>
            <a:ext cx="2346829" cy="447789"/>
          </a:xfrm>
          <a:prstGeom prst="rect">
            <a:avLst/>
          </a:prstGeom>
        </p:spPr>
      </p:pic>
      <p:sp>
        <p:nvSpPr>
          <p:cNvPr id="11" name="Text Box 20"/>
          <p:cNvSpPr txBox="1">
            <a:spLocks noChangeArrowheads="1"/>
          </p:cNvSpPr>
          <p:nvPr/>
        </p:nvSpPr>
        <p:spPr bwMode="auto">
          <a:xfrm>
            <a:off x="1042082" y="5553673"/>
            <a:ext cx="2696120" cy="633103"/>
          </a:xfrm>
          <a:prstGeom prst="rect">
            <a:avLst/>
          </a:prstGeom>
          <a:noFill/>
          <a:ln>
            <a:noFill/>
          </a:ln>
          <a:effectLst/>
        </p:spPr>
        <p:txBody>
          <a:bodyPr wrap="square" lIns="78340" tIns="39170" rIns="78340" bIns="39170">
            <a:spAutoFit/>
          </a:bodyPr>
          <a:lstStyle/>
          <a:p>
            <a:pPr fontAlgn="base">
              <a:spcAft>
                <a:spcPts val="0"/>
              </a:spcAft>
            </a:pPr>
            <a:r>
              <a:rPr lang="fr-FR" sz="1200">
                <a:solidFill>
                  <a:srgbClr val="FFFFFF">
                    <a:lumMod val="50000"/>
                  </a:srgbClr>
                </a:solidFill>
              </a:rPr>
              <a:t>43-47, Av.de la Grande Armée </a:t>
            </a:r>
            <a:br>
              <a:rPr lang="fr-FR" sz="1200">
                <a:solidFill>
                  <a:srgbClr val="FFFFFF">
                    <a:lumMod val="50000"/>
                  </a:srgbClr>
                </a:solidFill>
              </a:rPr>
            </a:br>
            <a:r>
              <a:rPr lang="fr-FR" sz="1200">
                <a:solidFill>
                  <a:srgbClr val="FFFFFF">
                    <a:lumMod val="50000"/>
                  </a:srgbClr>
                </a:solidFill>
              </a:rPr>
              <a:t>75116 Paris</a:t>
            </a:r>
            <a:br>
              <a:rPr lang="fr-FR" sz="1200">
                <a:solidFill>
                  <a:srgbClr val="FFFFFF">
                    <a:lumMod val="50000"/>
                  </a:srgbClr>
                </a:solidFill>
              </a:rPr>
            </a:br>
            <a:endParaRPr lang="fr-FR" sz="1200" kern="1200">
              <a:solidFill>
                <a:schemeClr val="bg1">
                  <a:lumMod val="50000"/>
                </a:schemeClr>
              </a:solidFill>
              <a:effectLst/>
              <a:ea typeface="Times New Roman" panose="02020603050405020304" pitchFamily="18" charset="0"/>
            </a:endParaRPr>
          </a:p>
        </p:txBody>
      </p:sp>
      <p:pic>
        <p:nvPicPr>
          <p:cNvPr id="16" name="Image 15">
            <a:extLst>
              <a:ext uri="{FF2B5EF4-FFF2-40B4-BE49-F238E27FC236}">
                <a16:creationId xmlns:a16="http://schemas.microsoft.com/office/drawing/2014/main" id="{BCA32F4B-E094-B047-B23E-00E05ED9C7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3386" y="5827179"/>
            <a:ext cx="980926" cy="215828"/>
          </a:xfrm>
          <a:prstGeom prst="rect">
            <a:avLst/>
          </a:prstGeom>
        </p:spPr>
      </p:pic>
      <p:sp>
        <p:nvSpPr>
          <p:cNvPr id="18" name="ZoneTexte 17">
            <a:extLst>
              <a:ext uri="{FF2B5EF4-FFF2-40B4-BE49-F238E27FC236}">
                <a16:creationId xmlns:a16="http://schemas.microsoft.com/office/drawing/2014/main" id="{B5480DEE-9FC8-134A-8258-E15C0CB145FE}"/>
              </a:ext>
            </a:extLst>
          </p:cNvPr>
          <p:cNvSpPr txBox="1"/>
          <p:nvPr/>
        </p:nvSpPr>
        <p:spPr>
          <a:xfrm>
            <a:off x="7223761" y="5521134"/>
            <a:ext cx="329717" cy="264047"/>
          </a:xfrm>
          <a:prstGeom prst="rect">
            <a:avLst/>
          </a:prstGeom>
        </p:spPr>
        <p:txBody>
          <a:bodyPr vert="horz" wrap="none" lIns="0" tIns="0" rIns="0" bIns="0" rtlCol="0" anchor="t">
            <a:noAutofit/>
          </a:bodyPr>
          <a:lstStyle/>
          <a:p>
            <a:pPr defTabSz="914107">
              <a:lnSpc>
                <a:spcPts val="1820"/>
              </a:lnSpc>
            </a:pPr>
            <a:r>
              <a:rPr lang="fr-FR" sz="1600" err="1">
                <a:solidFill>
                  <a:srgbClr val="FFFFFF">
                    <a:lumMod val="50000"/>
                  </a:srgbClr>
                </a:solidFill>
                <a:latin typeface="Source Sans Pro Light" panose="020B0403030403020204" pitchFamily="34" charset="0"/>
              </a:rPr>
              <a:t>Powered</a:t>
            </a:r>
            <a:r>
              <a:rPr lang="fr-FR" sz="1600">
                <a:solidFill>
                  <a:srgbClr val="FFFFFF">
                    <a:lumMod val="50000"/>
                  </a:srgbClr>
                </a:solidFill>
                <a:latin typeface="Source Sans Pro Light" panose="020B0403030403020204" pitchFamily="34" charset="0"/>
              </a:rPr>
              <a:t> by:</a:t>
            </a:r>
            <a:endParaRPr lang="fr-FR" sz="1600">
              <a:solidFill>
                <a:srgbClr val="FFFFFF">
                  <a:lumMod val="50000"/>
                </a:srgbClr>
              </a:solidFill>
              <a:latin typeface="Source Sans Pro Light" panose="020B0403030403020204" pitchFamily="34" charset="0"/>
              <a:ea typeface="Source Sans Pro" charset="0"/>
              <a:cs typeface="Source Sans Pro" charset="0"/>
            </a:endParaRPr>
          </a:p>
        </p:txBody>
      </p:sp>
      <p:sp>
        <p:nvSpPr>
          <p:cNvPr id="19" name="ZoneTexte 18">
            <a:extLst>
              <a:ext uri="{FF2B5EF4-FFF2-40B4-BE49-F238E27FC236}">
                <a16:creationId xmlns:a16="http://schemas.microsoft.com/office/drawing/2014/main" id="{B5480DEE-9FC8-134A-8258-E15C0CB145FE}"/>
              </a:ext>
            </a:extLst>
          </p:cNvPr>
          <p:cNvSpPr txBox="1"/>
          <p:nvPr/>
        </p:nvSpPr>
        <p:spPr>
          <a:xfrm>
            <a:off x="6286971" y="6087323"/>
            <a:ext cx="329717" cy="264047"/>
          </a:xfrm>
          <a:prstGeom prst="rect">
            <a:avLst/>
          </a:prstGeom>
        </p:spPr>
        <p:txBody>
          <a:bodyPr vert="horz" wrap="none" lIns="0" tIns="0" rIns="0" bIns="0" rtlCol="0" anchor="t">
            <a:noAutofit/>
          </a:bodyPr>
          <a:lstStyle/>
          <a:p>
            <a:pPr defTabSz="914107">
              <a:lnSpc>
                <a:spcPts val="1820"/>
              </a:lnSpc>
            </a:pPr>
            <a:r>
              <a:rPr lang="fr-FR" sz="1200" i="1">
                <a:solidFill>
                  <a:srgbClr val="FFFFFF">
                    <a:lumMod val="50000"/>
                  </a:srgbClr>
                </a:solidFill>
                <a:latin typeface="Source Sans Pro Light" panose="020B0403030403020204" pitchFamily="34" charset="0"/>
              </a:rPr>
              <a:t>Data </a:t>
            </a:r>
            <a:r>
              <a:rPr lang="fr-FR" sz="1200" i="1" err="1">
                <a:solidFill>
                  <a:srgbClr val="FFFFFF">
                    <a:lumMod val="50000"/>
                  </a:srgbClr>
                </a:solidFill>
                <a:latin typeface="Source Sans Pro Light" panose="020B0403030403020204" pitchFamily="34" charset="0"/>
              </a:rPr>
              <a:t>driven</a:t>
            </a:r>
            <a:r>
              <a:rPr lang="fr-FR" sz="1200" i="1">
                <a:solidFill>
                  <a:srgbClr val="FFFFFF">
                    <a:lumMod val="50000"/>
                  </a:srgbClr>
                </a:solidFill>
                <a:latin typeface="Source Sans Pro Light" panose="020B0403030403020204" pitchFamily="34" charset="0"/>
              </a:rPr>
              <a:t> </a:t>
            </a:r>
            <a:r>
              <a:rPr lang="fr-FR" sz="1200" i="1" err="1">
                <a:solidFill>
                  <a:srgbClr val="FFFFFF">
                    <a:lumMod val="50000"/>
                  </a:srgbClr>
                </a:solidFill>
                <a:latin typeface="Source Sans Pro Light" panose="020B0403030403020204" pitchFamily="34" charset="0"/>
              </a:rPr>
              <a:t>strategist</a:t>
            </a:r>
            <a:r>
              <a:rPr lang="fr-FR" sz="1200" i="1">
                <a:solidFill>
                  <a:srgbClr val="FFFFFF">
                    <a:lumMod val="50000"/>
                  </a:srgbClr>
                </a:solidFill>
                <a:latin typeface="Source Sans Pro Light" panose="020B0403030403020204" pitchFamily="34" charset="0"/>
              </a:rPr>
              <a:t> </a:t>
            </a:r>
            <a:r>
              <a:rPr lang="fr-FR" sz="1200" i="1" err="1">
                <a:solidFill>
                  <a:srgbClr val="FFFFFF">
                    <a:lumMod val="50000"/>
                  </a:srgbClr>
                </a:solidFill>
                <a:latin typeface="Source Sans Pro Light" panose="020B0403030403020204" pitchFamily="34" charset="0"/>
              </a:rPr>
              <a:t>since</a:t>
            </a:r>
            <a:r>
              <a:rPr lang="fr-FR" sz="1200" i="1">
                <a:solidFill>
                  <a:srgbClr val="FFFFFF">
                    <a:lumMod val="50000"/>
                  </a:srgbClr>
                </a:solidFill>
                <a:latin typeface="Source Sans Pro Light" panose="020B0403030403020204" pitchFamily="34" charset="0"/>
              </a:rPr>
              <a:t> 1958</a:t>
            </a:r>
            <a:endParaRPr lang="fr-FR" sz="1600" i="1">
              <a:solidFill>
                <a:srgbClr val="FFFFFF">
                  <a:lumMod val="50000"/>
                </a:srgbClr>
              </a:solidFill>
              <a:latin typeface="Source Sans Pro Light" panose="020B0403030403020204" pitchFamily="34" charset="0"/>
              <a:ea typeface="Source Sans Pro" charset="0"/>
              <a:cs typeface="Source Sans Pro" charset="0"/>
            </a:endParaRPr>
          </a:p>
        </p:txBody>
      </p:sp>
      <p:sp>
        <p:nvSpPr>
          <p:cNvPr id="20" name="Text Box 20"/>
          <p:cNvSpPr txBox="1">
            <a:spLocks noChangeArrowheads="1"/>
          </p:cNvSpPr>
          <p:nvPr/>
        </p:nvSpPr>
        <p:spPr bwMode="auto">
          <a:xfrm>
            <a:off x="1031616" y="3177843"/>
            <a:ext cx="3049495" cy="817769"/>
          </a:xfrm>
          <a:prstGeom prst="rect">
            <a:avLst/>
          </a:prstGeom>
          <a:noFill/>
          <a:ln>
            <a:noFill/>
          </a:ln>
          <a:effectLst/>
        </p:spPr>
        <p:txBody>
          <a:bodyPr wrap="square" lIns="78340" tIns="39170" rIns="78340" bIns="39170">
            <a:spAutoFit/>
          </a:bodyPr>
          <a:lstStyle/>
          <a:p>
            <a:pPr fontAlgn="base">
              <a:spcAft>
                <a:spcPts val="0"/>
              </a:spcAft>
            </a:pPr>
            <a:r>
              <a:rPr lang="fr-FR" sz="1200" b="1" kern="1200">
                <a:solidFill>
                  <a:schemeClr val="bg1">
                    <a:lumMod val="50000"/>
                  </a:schemeClr>
                </a:solidFill>
                <a:effectLst/>
                <a:latin typeface="Trebuchet MS" panose="020B0703020202090204" pitchFamily="34" charset="0"/>
                <a:ea typeface="Times New Roman" panose="02020603050405020304" pitchFamily="18" charset="0"/>
              </a:rPr>
              <a:t>Marie-Laetitia des ROBERT - HELLUY</a:t>
            </a:r>
            <a:br>
              <a:rPr lang="fr-FR" sz="1200" kern="1200">
                <a:solidFill>
                  <a:schemeClr val="bg1">
                    <a:lumMod val="50000"/>
                  </a:schemeClr>
                </a:solidFill>
                <a:effectLst/>
                <a:latin typeface="Trebuchet MS" panose="020B0703020202090204" pitchFamily="34" charset="0"/>
                <a:ea typeface="Times New Roman" panose="02020603050405020304" pitchFamily="18" charset="0"/>
              </a:rPr>
            </a:br>
            <a:r>
              <a:rPr lang="fr-FR" sz="1200" kern="1200">
                <a:solidFill>
                  <a:schemeClr val="bg1">
                    <a:lumMod val="50000"/>
                  </a:schemeClr>
                </a:solidFill>
                <a:effectLst/>
                <a:latin typeface="Trebuchet MS" panose="020B0703020202090204" pitchFamily="34" charset="0"/>
                <a:ea typeface="Times New Roman" panose="02020603050405020304" pitchFamily="18" charset="0"/>
              </a:rPr>
              <a:t>Senior Partner </a:t>
            </a:r>
            <a:endParaRPr lang="fr-FR" sz="1200">
              <a:solidFill>
                <a:schemeClr val="bg1">
                  <a:lumMod val="50000"/>
                </a:schemeClr>
              </a:solidFill>
              <a:latin typeface="Trebuchet MS" panose="020B0703020202090204" pitchFamily="34" charset="0"/>
              <a:ea typeface="Times New Roman" panose="02020603050405020304" pitchFamily="18" charset="0"/>
            </a:endParaRPr>
          </a:p>
          <a:p>
            <a:pPr fontAlgn="base">
              <a:spcAft>
                <a:spcPts val="0"/>
              </a:spcAft>
            </a:pPr>
            <a:r>
              <a:rPr lang="fr-FR" sz="1200">
                <a:solidFill>
                  <a:schemeClr val="bg1">
                    <a:lumMod val="50000"/>
                  </a:schemeClr>
                </a:solidFill>
                <a:latin typeface="Trebuchet MS" panose="020B0703020202090204" pitchFamily="34" charset="0"/>
                <a:ea typeface="Times New Roman" panose="02020603050405020304" pitchFamily="18" charset="0"/>
              </a:rPr>
              <a:t>m</a:t>
            </a:r>
            <a:r>
              <a:rPr lang="fr-FR" sz="1200" kern="1200">
                <a:solidFill>
                  <a:schemeClr val="bg1">
                    <a:lumMod val="50000"/>
                  </a:schemeClr>
                </a:solidFill>
                <a:effectLst/>
                <a:latin typeface="Trebuchet MS" panose="020B0703020202090204" pitchFamily="34" charset="0"/>
                <a:ea typeface="Times New Roman" panose="02020603050405020304" pitchFamily="18" charset="0"/>
              </a:rPr>
              <a:t>arie-laetitia.desrobert@bipe.fr</a:t>
            </a:r>
          </a:p>
          <a:p>
            <a:pPr fontAlgn="base"/>
            <a:r>
              <a:rPr lang="fr-FR" sz="1200">
                <a:solidFill>
                  <a:srgbClr val="FFFFFF">
                    <a:lumMod val="50000"/>
                  </a:srgbClr>
                </a:solidFill>
                <a:ea typeface="Times New Roman" panose="02020603050405020304" pitchFamily="18" charset="0"/>
              </a:rPr>
              <a:t>06 75 14 95 23</a:t>
            </a:r>
          </a:p>
        </p:txBody>
      </p:sp>
      <p:grpSp>
        <p:nvGrpSpPr>
          <p:cNvPr id="22" name="Groupe 21">
            <a:extLst>
              <a:ext uri="{FF2B5EF4-FFF2-40B4-BE49-F238E27FC236}">
                <a16:creationId xmlns:a16="http://schemas.microsoft.com/office/drawing/2014/main" id="{FB5E41C4-540A-A84D-8048-4996DAC4FA63}"/>
              </a:ext>
            </a:extLst>
          </p:cNvPr>
          <p:cNvGrpSpPr/>
          <p:nvPr/>
        </p:nvGrpSpPr>
        <p:grpSpPr>
          <a:xfrm>
            <a:off x="1172423" y="2639576"/>
            <a:ext cx="300382" cy="300380"/>
            <a:chOff x="6438014" y="1142048"/>
            <a:chExt cx="511315" cy="511315"/>
          </a:xfrm>
        </p:grpSpPr>
        <p:sp>
          <p:nvSpPr>
            <p:cNvPr id="23" name="Ellipse 22">
              <a:extLst>
                <a:ext uri="{FF2B5EF4-FFF2-40B4-BE49-F238E27FC236}">
                  <a16:creationId xmlns:a16="http://schemas.microsoft.com/office/drawing/2014/main" id="{0A453058-E56B-D140-8A44-A53D76B908AE}"/>
                </a:ext>
              </a:extLst>
            </p:cNvPr>
            <p:cNvSpPr/>
            <p:nvPr/>
          </p:nvSpPr>
          <p:spPr bwMode="auto">
            <a:xfrm>
              <a:off x="6438014" y="1142048"/>
              <a:ext cx="511315" cy="511315"/>
            </a:xfrm>
            <a:prstGeom prst="ellipse">
              <a:avLst/>
            </a:prstGeom>
            <a:solidFill>
              <a:srgbClr val="EA0A2A"/>
            </a:solidFill>
            <a:ln w="9525" cap="flat" cmpd="sng" algn="ctr">
              <a:noFill/>
              <a:prstDash val="solid"/>
              <a:round/>
              <a:headEnd type="none" w="med" len="med"/>
              <a:tailEnd type="none" w="med" len="med"/>
            </a:ln>
            <a:effectLst/>
          </p:spPr>
          <p:txBody>
            <a:bodyPr vert="horz" wrap="square" lIns="0" tIns="44159" rIns="0" bIns="44159" numCol="1" rtlCol="0" anchor="ctr" anchorCtr="0" compatLnSpc="1">
              <a:prstTxWarp prst="textNoShape">
                <a:avLst/>
              </a:prstTxWarp>
            </a:bodyPr>
            <a:lstStyle/>
            <a:p>
              <a:pPr fontAlgn="base">
                <a:spcBef>
                  <a:spcPct val="0"/>
                </a:spcBef>
                <a:spcAft>
                  <a:spcPct val="0"/>
                </a:spcAft>
              </a:pPr>
              <a:endParaRPr lang="fr-FR" sz="1662">
                <a:solidFill>
                  <a:srgbClr val="FF6600"/>
                </a:solidFill>
                <a:latin typeface="Arial Black" pitchFamily="34" charset="0"/>
              </a:endParaRPr>
            </a:p>
          </p:txBody>
        </p:sp>
        <p:pic>
          <p:nvPicPr>
            <p:cNvPr id="24" name="Image 23">
              <a:extLst>
                <a:ext uri="{FF2B5EF4-FFF2-40B4-BE49-F238E27FC236}">
                  <a16:creationId xmlns:a16="http://schemas.microsoft.com/office/drawing/2014/main" id="{6EDB222C-B9EC-B049-AC5D-A8BE02D78E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9116" y="1215092"/>
              <a:ext cx="392456" cy="392457"/>
            </a:xfrm>
            <a:prstGeom prst="rect">
              <a:avLst/>
            </a:prstGeom>
          </p:spPr>
        </p:pic>
      </p:grpSp>
      <p:cxnSp>
        <p:nvCxnSpPr>
          <p:cNvPr id="25" name="Connecteur droit 24">
            <a:extLst>
              <a:ext uri="{FF2B5EF4-FFF2-40B4-BE49-F238E27FC236}">
                <a16:creationId xmlns:a16="http://schemas.microsoft.com/office/drawing/2014/main" id="{BAE936DC-0562-6344-AE85-852D19810BC7}"/>
              </a:ext>
            </a:extLst>
          </p:cNvPr>
          <p:cNvCxnSpPr>
            <a:cxnSpLocks/>
          </p:cNvCxnSpPr>
          <p:nvPr/>
        </p:nvCxnSpPr>
        <p:spPr bwMode="auto">
          <a:xfrm flipH="1">
            <a:off x="1030221" y="2402668"/>
            <a:ext cx="442584" cy="0"/>
          </a:xfrm>
          <a:prstGeom prst="line">
            <a:avLst/>
          </a:prstGeom>
          <a:noFill/>
          <a:ln w="19050" cap="flat" cmpd="sng" algn="ctr">
            <a:solidFill>
              <a:srgbClr val="EA0A2A"/>
            </a:solidFill>
            <a:prstDash val="solid"/>
            <a:round/>
            <a:headEnd type="none" w="med" len="med"/>
            <a:tailEnd type="none" w="med" len="med"/>
          </a:ln>
          <a:effectLst/>
        </p:spPr>
      </p:cxnSp>
      <p:sp>
        <p:nvSpPr>
          <p:cNvPr id="14" name="Text Box 20">
            <a:extLst>
              <a:ext uri="{FF2B5EF4-FFF2-40B4-BE49-F238E27FC236}">
                <a16:creationId xmlns:a16="http://schemas.microsoft.com/office/drawing/2014/main" id="{74DEEEB9-1A9C-42EC-B36B-FCF7BCA82552}"/>
              </a:ext>
            </a:extLst>
          </p:cNvPr>
          <p:cNvSpPr txBox="1">
            <a:spLocks noChangeArrowheads="1"/>
          </p:cNvSpPr>
          <p:nvPr/>
        </p:nvSpPr>
        <p:spPr bwMode="auto">
          <a:xfrm>
            <a:off x="2299579" y="1800045"/>
            <a:ext cx="3049495" cy="263771"/>
          </a:xfrm>
          <a:prstGeom prst="rect">
            <a:avLst/>
          </a:prstGeom>
          <a:noFill/>
          <a:ln>
            <a:noFill/>
          </a:ln>
          <a:effectLst/>
        </p:spPr>
        <p:txBody>
          <a:bodyPr wrap="square" lIns="78340" tIns="39170" rIns="78340" bIns="39170">
            <a:spAutoFit/>
          </a:bodyPr>
          <a:lstStyle/>
          <a:p>
            <a:pPr fontAlgn="base">
              <a:spcAft>
                <a:spcPts val="0"/>
              </a:spcAft>
            </a:pPr>
            <a:r>
              <a:rPr lang="fr-FR" sz="1200" kern="1200">
                <a:solidFill>
                  <a:srgbClr val="062F87"/>
                </a:solidFill>
                <a:effectLst/>
                <a:latin typeface="Trebuchet MS" panose="020B0703020202090204" pitchFamily="34" charset="0"/>
                <a:ea typeface="Times New Roman" panose="02020603050405020304" pitchFamily="18" charset="0"/>
              </a:rPr>
              <a:t>BDO </a:t>
            </a:r>
            <a:r>
              <a:rPr lang="fr-FR" sz="1200" kern="1200" err="1">
                <a:solidFill>
                  <a:srgbClr val="062F87"/>
                </a:solidFill>
                <a:effectLst/>
                <a:latin typeface="Trebuchet MS" panose="020B0703020202090204" pitchFamily="34" charset="0"/>
                <a:ea typeface="Times New Roman" panose="02020603050405020304" pitchFamily="18" charset="0"/>
              </a:rPr>
              <a:t>member</a:t>
            </a:r>
            <a:r>
              <a:rPr lang="fr-FR" sz="1200" kern="1200">
                <a:solidFill>
                  <a:srgbClr val="062F87"/>
                </a:solidFill>
                <a:effectLst/>
                <a:latin typeface="Trebuchet MS" panose="020B0703020202090204" pitchFamily="34" charset="0"/>
                <a:ea typeface="Times New Roman" panose="02020603050405020304" pitchFamily="18" charset="0"/>
              </a:rPr>
              <a:t> </a:t>
            </a:r>
            <a:r>
              <a:rPr lang="fr-FR" sz="1200" kern="1200" err="1">
                <a:solidFill>
                  <a:srgbClr val="062F87"/>
                </a:solidFill>
                <a:effectLst/>
                <a:latin typeface="Trebuchet MS" panose="020B0703020202090204" pitchFamily="34" charset="0"/>
                <a:ea typeface="Times New Roman" panose="02020603050405020304" pitchFamily="18" charset="0"/>
              </a:rPr>
              <a:t>firm</a:t>
            </a:r>
            <a:endParaRPr lang="fr-FR" sz="1200">
              <a:solidFill>
                <a:srgbClr val="062F87"/>
              </a:solidFill>
              <a:ea typeface="Times New Roman" panose="02020603050405020304" pitchFamily="18" charset="0"/>
            </a:endParaRPr>
          </a:p>
        </p:txBody>
      </p:sp>
      <p:sp>
        <p:nvSpPr>
          <p:cNvPr id="15" name="Text Box 20">
            <a:extLst>
              <a:ext uri="{FF2B5EF4-FFF2-40B4-BE49-F238E27FC236}">
                <a16:creationId xmlns:a16="http://schemas.microsoft.com/office/drawing/2014/main" id="{52439395-D5BC-4EE0-A160-55422B021A98}"/>
              </a:ext>
            </a:extLst>
          </p:cNvPr>
          <p:cNvSpPr txBox="1">
            <a:spLocks noChangeArrowheads="1"/>
          </p:cNvSpPr>
          <p:nvPr/>
        </p:nvSpPr>
        <p:spPr bwMode="auto">
          <a:xfrm>
            <a:off x="1031616" y="4100637"/>
            <a:ext cx="3049495" cy="1525655"/>
          </a:xfrm>
          <a:prstGeom prst="rect">
            <a:avLst/>
          </a:prstGeom>
          <a:noFill/>
          <a:ln>
            <a:noFill/>
          </a:ln>
          <a:effectLst/>
        </p:spPr>
        <p:txBody>
          <a:bodyPr wrap="square" lIns="78340" tIns="39170" rIns="78340" bIns="39170">
            <a:spAutoFit/>
          </a:bodyPr>
          <a:lstStyle/>
          <a:p>
            <a:pPr fontAlgn="base">
              <a:spcAft>
                <a:spcPts val="0"/>
              </a:spcAft>
            </a:pPr>
            <a:r>
              <a:rPr lang="fr-FR" sz="1200" b="1" kern="1200">
                <a:solidFill>
                  <a:schemeClr val="bg1">
                    <a:lumMod val="50000"/>
                  </a:schemeClr>
                </a:solidFill>
                <a:effectLst/>
                <a:latin typeface="Trebuchet MS" panose="020B0703020202090204" pitchFamily="34" charset="0"/>
                <a:ea typeface="Times New Roman" panose="02020603050405020304" pitchFamily="18" charset="0"/>
              </a:rPr>
              <a:t>Mélina </a:t>
            </a:r>
            <a:r>
              <a:rPr lang="fr-FR" sz="1200" b="1" kern="1200" err="1">
                <a:solidFill>
                  <a:schemeClr val="bg1">
                    <a:lumMod val="50000"/>
                  </a:schemeClr>
                </a:solidFill>
                <a:effectLst/>
                <a:latin typeface="Trebuchet MS" panose="020B0703020202090204" pitchFamily="34" charset="0"/>
                <a:ea typeface="Times New Roman" panose="02020603050405020304" pitchFamily="18" charset="0"/>
              </a:rPr>
              <a:t>Favé</a:t>
            </a:r>
            <a:r>
              <a:rPr lang="fr-FR" sz="1200" b="1" kern="1200">
                <a:solidFill>
                  <a:schemeClr val="bg1">
                    <a:lumMod val="50000"/>
                  </a:schemeClr>
                </a:solidFill>
                <a:effectLst/>
                <a:latin typeface="Trebuchet MS" panose="020B0703020202090204" pitchFamily="34" charset="0"/>
                <a:ea typeface="Times New Roman" panose="02020603050405020304" pitchFamily="18" charset="0"/>
              </a:rPr>
              <a:t> - </a:t>
            </a:r>
            <a:r>
              <a:rPr lang="fr-FR" sz="1200" kern="1200">
                <a:solidFill>
                  <a:schemeClr val="bg1">
                    <a:lumMod val="50000"/>
                  </a:schemeClr>
                </a:solidFill>
                <a:effectLst/>
                <a:latin typeface="Trebuchet MS" panose="020B0703020202090204" pitchFamily="34" charset="0"/>
                <a:ea typeface="Times New Roman" panose="02020603050405020304" pitchFamily="18" charset="0"/>
              </a:rPr>
              <a:t>Senior Manager</a:t>
            </a:r>
            <a:endParaRPr lang="fr-FR" sz="1200">
              <a:solidFill>
                <a:schemeClr val="bg1">
                  <a:lumMod val="50000"/>
                </a:schemeClr>
              </a:solidFill>
              <a:latin typeface="Trebuchet MS" panose="020B0703020202090204" pitchFamily="34" charset="0"/>
              <a:ea typeface="Times New Roman" panose="02020603050405020304" pitchFamily="18" charset="0"/>
            </a:endParaRPr>
          </a:p>
          <a:p>
            <a:pPr fontAlgn="base">
              <a:spcAft>
                <a:spcPts val="0"/>
              </a:spcAft>
            </a:pPr>
            <a:r>
              <a:rPr lang="fr-FR" sz="1200">
                <a:solidFill>
                  <a:schemeClr val="bg1">
                    <a:lumMod val="50000"/>
                  </a:schemeClr>
                </a:solidFill>
                <a:latin typeface="Trebuchet MS" panose="020B0703020202090204" pitchFamily="34" charset="0"/>
                <a:ea typeface="Times New Roman" panose="02020603050405020304" pitchFamily="18" charset="0"/>
              </a:rPr>
              <a:t>Meina.fave</a:t>
            </a:r>
            <a:r>
              <a:rPr lang="fr-FR" sz="1200" kern="1200">
                <a:solidFill>
                  <a:schemeClr val="bg1">
                    <a:lumMod val="50000"/>
                  </a:schemeClr>
                </a:solidFill>
                <a:effectLst/>
                <a:latin typeface="Trebuchet MS" panose="020B0703020202090204" pitchFamily="34" charset="0"/>
                <a:ea typeface="Times New Roman" panose="02020603050405020304" pitchFamily="18" charset="0"/>
              </a:rPr>
              <a:t>@bipe.fr</a:t>
            </a:r>
          </a:p>
          <a:p>
            <a:pPr fontAlgn="base">
              <a:spcBef>
                <a:spcPts val="600"/>
              </a:spcBef>
              <a:spcAft>
                <a:spcPts val="0"/>
              </a:spcAft>
            </a:pPr>
            <a:r>
              <a:rPr lang="fr-FR" sz="1200" b="1" kern="1200">
                <a:solidFill>
                  <a:schemeClr val="bg1">
                    <a:lumMod val="50000"/>
                  </a:schemeClr>
                </a:solidFill>
                <a:effectLst/>
                <a:latin typeface="Trebuchet MS" panose="020B0703020202090204" pitchFamily="34" charset="0"/>
                <a:ea typeface="Times New Roman" panose="02020603050405020304" pitchFamily="18" charset="0"/>
              </a:rPr>
              <a:t>Jean-Baptiste </a:t>
            </a:r>
            <a:r>
              <a:rPr lang="fr-FR" sz="1200" b="1" kern="1200" err="1">
                <a:solidFill>
                  <a:schemeClr val="bg1">
                    <a:lumMod val="50000"/>
                  </a:schemeClr>
                </a:solidFill>
                <a:effectLst/>
                <a:latin typeface="Trebuchet MS" panose="020B0703020202090204" pitchFamily="34" charset="0"/>
                <a:ea typeface="Times New Roman" panose="02020603050405020304" pitchFamily="18" charset="0"/>
              </a:rPr>
              <a:t>Onraed</a:t>
            </a:r>
            <a:endParaRPr lang="fr-FR" sz="1200" b="1" kern="1200">
              <a:solidFill>
                <a:schemeClr val="bg1">
                  <a:lumMod val="50000"/>
                </a:schemeClr>
              </a:solidFill>
              <a:effectLst/>
              <a:latin typeface="Trebuchet MS" panose="020B0703020202090204" pitchFamily="34" charset="0"/>
              <a:ea typeface="Times New Roman" panose="02020603050405020304" pitchFamily="18" charset="0"/>
            </a:endParaRPr>
          </a:p>
          <a:p>
            <a:pPr fontAlgn="base">
              <a:spcAft>
                <a:spcPts val="0"/>
              </a:spcAft>
            </a:pPr>
            <a:r>
              <a:rPr lang="fr-FR" sz="1200" kern="1200">
                <a:solidFill>
                  <a:schemeClr val="bg1">
                    <a:lumMod val="50000"/>
                  </a:schemeClr>
                </a:solidFill>
                <a:effectLst/>
                <a:latin typeface="Trebuchet MS" panose="020B0703020202090204" pitchFamily="34" charset="0"/>
                <a:ea typeface="Times New Roman" panose="02020603050405020304" pitchFamily="18" charset="0"/>
              </a:rPr>
              <a:t>Jean-baptiste.onrae</a:t>
            </a:r>
            <a:r>
              <a:rPr lang="fr-FR" sz="1200">
                <a:solidFill>
                  <a:schemeClr val="bg1">
                    <a:lumMod val="50000"/>
                  </a:schemeClr>
                </a:solidFill>
                <a:latin typeface="Trebuchet MS" panose="020B0703020202090204" pitchFamily="34" charset="0"/>
                <a:ea typeface="Times New Roman" panose="02020603050405020304" pitchFamily="18" charset="0"/>
              </a:rPr>
              <a:t>d@bipe.fr</a:t>
            </a:r>
            <a:endParaRPr lang="fr-FR" sz="1200" kern="1200">
              <a:solidFill>
                <a:schemeClr val="bg1">
                  <a:lumMod val="50000"/>
                </a:schemeClr>
              </a:solidFill>
              <a:effectLst/>
              <a:latin typeface="Trebuchet MS" panose="020B0703020202090204" pitchFamily="34" charset="0"/>
              <a:ea typeface="Times New Roman" panose="02020603050405020304" pitchFamily="18" charset="0"/>
            </a:endParaRPr>
          </a:p>
          <a:p>
            <a:pPr fontAlgn="base">
              <a:spcBef>
                <a:spcPts val="600"/>
              </a:spcBef>
              <a:spcAft>
                <a:spcPts val="0"/>
              </a:spcAft>
            </a:pPr>
            <a:r>
              <a:rPr lang="fr-FR" sz="1200" b="1" kern="1200">
                <a:solidFill>
                  <a:schemeClr val="bg1">
                    <a:lumMod val="50000"/>
                  </a:schemeClr>
                </a:solidFill>
                <a:effectLst/>
                <a:latin typeface="Trebuchet MS" panose="020B0703020202090204" pitchFamily="34" charset="0"/>
                <a:ea typeface="Times New Roman" panose="02020603050405020304" pitchFamily="18" charset="0"/>
              </a:rPr>
              <a:t>Nathalie Kouassi - </a:t>
            </a:r>
            <a:r>
              <a:rPr lang="fr-FR" sz="1200" kern="1200">
                <a:solidFill>
                  <a:schemeClr val="bg1">
                    <a:lumMod val="50000"/>
                  </a:schemeClr>
                </a:solidFill>
                <a:effectLst/>
                <a:latin typeface="Trebuchet MS" panose="020B0703020202090204" pitchFamily="34" charset="0"/>
                <a:ea typeface="Times New Roman" panose="02020603050405020304" pitchFamily="18" charset="0"/>
              </a:rPr>
              <a:t>Senior Consultante</a:t>
            </a:r>
            <a:endParaRPr lang="fr-FR" sz="1200">
              <a:solidFill>
                <a:schemeClr val="bg1">
                  <a:lumMod val="50000"/>
                </a:schemeClr>
              </a:solidFill>
              <a:latin typeface="Trebuchet MS" panose="020B0703020202090204" pitchFamily="34" charset="0"/>
              <a:ea typeface="Times New Roman" panose="02020603050405020304" pitchFamily="18" charset="0"/>
            </a:endParaRPr>
          </a:p>
          <a:p>
            <a:pPr fontAlgn="base">
              <a:spcAft>
                <a:spcPts val="0"/>
              </a:spcAft>
            </a:pPr>
            <a:r>
              <a:rPr lang="fr-FR" sz="1200">
                <a:solidFill>
                  <a:schemeClr val="bg1">
                    <a:lumMod val="50000"/>
                  </a:schemeClr>
                </a:solidFill>
                <a:latin typeface="Trebuchet MS" panose="020B0703020202090204" pitchFamily="34" charset="0"/>
                <a:ea typeface="Times New Roman" panose="02020603050405020304" pitchFamily="18" charset="0"/>
              </a:rPr>
              <a:t>Nathalie.Kouassi</a:t>
            </a:r>
            <a:r>
              <a:rPr lang="fr-FR" sz="1200" kern="1200">
                <a:solidFill>
                  <a:schemeClr val="bg1">
                    <a:lumMod val="50000"/>
                  </a:schemeClr>
                </a:solidFill>
                <a:effectLst/>
                <a:latin typeface="Trebuchet MS" panose="020B0703020202090204" pitchFamily="34" charset="0"/>
                <a:ea typeface="Times New Roman" panose="02020603050405020304" pitchFamily="18" charset="0"/>
              </a:rPr>
              <a:t>@bipe.fr</a:t>
            </a:r>
          </a:p>
          <a:p>
            <a:pPr fontAlgn="base">
              <a:spcAft>
                <a:spcPts val="0"/>
              </a:spcAft>
            </a:pPr>
            <a:endParaRPr lang="fr-FR" sz="1200" kern="1200">
              <a:solidFill>
                <a:schemeClr val="bg1">
                  <a:lumMod val="50000"/>
                </a:schemeClr>
              </a:solidFill>
              <a:effectLst/>
              <a:latin typeface="Trebuchet MS" panose="020B0703020202090204" pitchFamily="34" charset="0"/>
              <a:ea typeface="Times New Roman" panose="02020603050405020304" pitchFamily="18" charset="0"/>
            </a:endParaRPr>
          </a:p>
        </p:txBody>
      </p:sp>
    </p:spTree>
    <p:extLst>
      <p:ext uri="{BB962C8B-B14F-4D97-AF65-F5344CB8AC3E}">
        <p14:creationId xmlns:p14="http://schemas.microsoft.com/office/powerpoint/2010/main" val="2340129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arallélogramme 86">
            <a:extLst>
              <a:ext uri="{FF2B5EF4-FFF2-40B4-BE49-F238E27FC236}">
                <a16:creationId xmlns:a16="http://schemas.microsoft.com/office/drawing/2014/main" id="{91908ED4-EA86-AC48-B786-CED65C158410}"/>
              </a:ext>
            </a:extLst>
          </p:cNvPr>
          <p:cNvSpPr/>
          <p:nvPr/>
        </p:nvSpPr>
        <p:spPr>
          <a:xfrm>
            <a:off x="4232932" y="4389859"/>
            <a:ext cx="4559376" cy="1630462"/>
          </a:xfrm>
          <a:prstGeom prst="parallelogram">
            <a:avLst>
              <a:gd name="adj" fmla="val 0"/>
            </a:avLst>
          </a:prstGeom>
          <a:solidFill>
            <a:srgbClr val="C2E9F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fr-FR" sz="1662">
              <a:solidFill>
                <a:srgbClr val="FFFFFF"/>
              </a:solidFill>
              <a:latin typeface="Trebuchet MS"/>
            </a:endParaRPr>
          </a:p>
        </p:txBody>
      </p:sp>
      <p:sp>
        <p:nvSpPr>
          <p:cNvPr id="147" name="Rectangle 146"/>
          <p:cNvSpPr/>
          <p:nvPr/>
        </p:nvSpPr>
        <p:spPr>
          <a:xfrm>
            <a:off x="572494" y="1705581"/>
            <a:ext cx="3202493" cy="303881"/>
          </a:xfrm>
          <a:prstGeom prst="rect">
            <a:avLst/>
          </a:prstGeom>
          <a:noFill/>
        </p:spPr>
        <p:txBody>
          <a:bodyPr wrap="square" lIns="75832" tIns="37917" rIns="75832" bIns="37917">
            <a:spAutoFit/>
          </a:bodyPr>
          <a:lstStyle/>
          <a:p>
            <a:pPr defTabSz="844083"/>
            <a:r>
              <a:rPr lang="fr-FR" sz="1477">
                <a:solidFill>
                  <a:srgbClr val="70706F"/>
                </a:solidFill>
                <a:latin typeface="Trebuchet MS"/>
                <a:ea typeface="Source Sans Pro" charset="0"/>
                <a:cs typeface="Source Sans Pro" charset="0"/>
              </a:rPr>
              <a:t>Nos domaines d’intervention :</a:t>
            </a:r>
          </a:p>
        </p:txBody>
      </p:sp>
      <p:sp>
        <p:nvSpPr>
          <p:cNvPr id="151" name="Rectangle avec coin arrondi du même côté 78">
            <a:extLst>
              <a:ext uri="{FF2B5EF4-FFF2-40B4-BE49-F238E27FC236}">
                <a16:creationId xmlns:a16="http://schemas.microsoft.com/office/drawing/2014/main" id="{465BF228-B8AC-254E-9F85-98346506F43F}"/>
              </a:ext>
            </a:extLst>
          </p:cNvPr>
          <p:cNvSpPr/>
          <p:nvPr/>
        </p:nvSpPr>
        <p:spPr>
          <a:xfrm rot="16200000" flipH="1">
            <a:off x="5233233" y="802409"/>
            <a:ext cx="2551154" cy="45517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fr-FR" sz="1534">
              <a:solidFill>
                <a:srgbClr val="FFFFFF"/>
              </a:solidFill>
              <a:latin typeface="Trebuchet MS"/>
            </a:endParaRPr>
          </a:p>
        </p:txBody>
      </p:sp>
      <p:grpSp>
        <p:nvGrpSpPr>
          <p:cNvPr id="152" name="Groupe 151">
            <a:extLst>
              <a:ext uri="{FF2B5EF4-FFF2-40B4-BE49-F238E27FC236}">
                <a16:creationId xmlns:a16="http://schemas.microsoft.com/office/drawing/2014/main" id="{19CD528D-6A48-2345-908D-AF1C36BA7B1A}"/>
              </a:ext>
            </a:extLst>
          </p:cNvPr>
          <p:cNvGrpSpPr/>
          <p:nvPr/>
        </p:nvGrpSpPr>
        <p:grpSpPr>
          <a:xfrm>
            <a:off x="4914040" y="2233256"/>
            <a:ext cx="537653" cy="537653"/>
            <a:chOff x="5129200" y="3818757"/>
            <a:chExt cx="792000" cy="792000"/>
          </a:xfrm>
        </p:grpSpPr>
        <p:sp>
          <p:nvSpPr>
            <p:cNvPr id="153" name="Rectángulo redondeado 9"/>
            <p:cNvSpPr/>
            <p:nvPr/>
          </p:nvSpPr>
          <p:spPr>
            <a:xfrm>
              <a:off x="5129200" y="3818757"/>
              <a:ext cx="792000" cy="792000"/>
            </a:xfrm>
            <a:prstGeom prst="roundRect">
              <a:avLst>
                <a:gd name="adj" fmla="val 50000"/>
              </a:avLst>
            </a:prstGeom>
            <a:solidFill>
              <a:srgbClr val="707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s-ES_tradnl" sz="1534">
                <a:solidFill>
                  <a:srgbClr val="FFFFFF"/>
                </a:solidFill>
                <a:latin typeface="Trebuchet MS"/>
              </a:endParaRPr>
            </a:p>
          </p:txBody>
        </p:sp>
        <p:pic>
          <p:nvPicPr>
            <p:cNvPr id="154" name="Image 153">
              <a:extLst>
                <a:ext uri="{FF2B5EF4-FFF2-40B4-BE49-F238E27FC236}">
                  <a16:creationId xmlns:a16="http://schemas.microsoft.com/office/drawing/2014/main" id="{8920EBC2-1001-114F-9B61-B3359C7DA445}"/>
                </a:ext>
              </a:extLst>
            </p:cNvPr>
            <p:cNvPicPr>
              <a:picLocks noChangeAspect="1"/>
            </p:cNvPicPr>
            <p:nvPr/>
          </p:nvPicPr>
          <p:blipFill>
            <a:blip r:embed="rId2"/>
            <a:stretch>
              <a:fillRect/>
            </a:stretch>
          </p:blipFill>
          <p:spPr>
            <a:xfrm>
              <a:off x="5290761" y="3938873"/>
              <a:ext cx="466664" cy="554164"/>
            </a:xfrm>
            <a:prstGeom prst="rect">
              <a:avLst/>
            </a:prstGeom>
          </p:spPr>
        </p:pic>
      </p:grpSp>
      <p:grpSp>
        <p:nvGrpSpPr>
          <p:cNvPr id="155" name="Groupe 154">
            <a:extLst>
              <a:ext uri="{FF2B5EF4-FFF2-40B4-BE49-F238E27FC236}">
                <a16:creationId xmlns:a16="http://schemas.microsoft.com/office/drawing/2014/main" id="{CF725151-F33A-F54B-A702-2544F33C3CA8}"/>
              </a:ext>
            </a:extLst>
          </p:cNvPr>
          <p:cNvGrpSpPr/>
          <p:nvPr/>
        </p:nvGrpSpPr>
        <p:grpSpPr>
          <a:xfrm>
            <a:off x="7636178" y="2233256"/>
            <a:ext cx="537653" cy="537653"/>
            <a:chOff x="7030086" y="3822635"/>
            <a:chExt cx="792000" cy="792000"/>
          </a:xfrm>
        </p:grpSpPr>
        <p:sp>
          <p:nvSpPr>
            <p:cNvPr id="156" name="Rectángulo redondeado 12"/>
            <p:cNvSpPr/>
            <p:nvPr/>
          </p:nvSpPr>
          <p:spPr>
            <a:xfrm>
              <a:off x="7030086" y="3822635"/>
              <a:ext cx="792000" cy="792000"/>
            </a:xfrm>
            <a:prstGeom prst="roundRect">
              <a:avLst>
                <a:gd name="adj" fmla="val 50000"/>
              </a:avLst>
            </a:prstGeom>
            <a:solidFill>
              <a:srgbClr val="707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s-ES_tradnl" sz="1534">
                <a:solidFill>
                  <a:srgbClr val="FFFFFF"/>
                </a:solidFill>
                <a:latin typeface="Trebuchet MS"/>
              </a:endParaRPr>
            </a:p>
          </p:txBody>
        </p:sp>
        <p:pic>
          <p:nvPicPr>
            <p:cNvPr id="157" name="Image 156">
              <a:extLst>
                <a:ext uri="{FF2B5EF4-FFF2-40B4-BE49-F238E27FC236}">
                  <a16:creationId xmlns:a16="http://schemas.microsoft.com/office/drawing/2014/main" id="{8207A4EB-B1EB-4F42-9BFD-1A89359F6B6D}"/>
                </a:ext>
              </a:extLst>
            </p:cNvPr>
            <p:cNvPicPr>
              <a:picLocks noChangeAspect="1"/>
            </p:cNvPicPr>
            <p:nvPr/>
          </p:nvPicPr>
          <p:blipFill>
            <a:blip r:embed="rId3"/>
            <a:stretch>
              <a:fillRect/>
            </a:stretch>
          </p:blipFill>
          <p:spPr>
            <a:xfrm>
              <a:off x="7222106" y="3967176"/>
              <a:ext cx="397482" cy="461080"/>
            </a:xfrm>
            <a:prstGeom prst="rect">
              <a:avLst/>
            </a:prstGeom>
          </p:spPr>
        </p:pic>
      </p:grpSp>
      <p:grpSp>
        <p:nvGrpSpPr>
          <p:cNvPr id="158" name="Groupe 157">
            <a:extLst>
              <a:ext uri="{FF2B5EF4-FFF2-40B4-BE49-F238E27FC236}">
                <a16:creationId xmlns:a16="http://schemas.microsoft.com/office/drawing/2014/main" id="{31A3E0C0-3E87-F540-AD6D-30932FE420E0}"/>
              </a:ext>
            </a:extLst>
          </p:cNvPr>
          <p:cNvGrpSpPr/>
          <p:nvPr/>
        </p:nvGrpSpPr>
        <p:grpSpPr>
          <a:xfrm>
            <a:off x="5420077" y="2233256"/>
            <a:ext cx="537653" cy="537653"/>
            <a:chOff x="6333464" y="4875784"/>
            <a:chExt cx="645314" cy="644642"/>
          </a:xfrm>
        </p:grpSpPr>
        <p:sp>
          <p:nvSpPr>
            <p:cNvPr id="159" name="Rectángulo redondeado 9">
              <a:extLst>
                <a:ext uri="{FF2B5EF4-FFF2-40B4-BE49-F238E27FC236}">
                  <a16:creationId xmlns:a16="http://schemas.microsoft.com/office/drawing/2014/main" id="{E0EC4CB7-C738-7B47-9915-E00B2DB447C7}"/>
                </a:ext>
              </a:extLst>
            </p:cNvPr>
            <p:cNvSpPr/>
            <p:nvPr/>
          </p:nvSpPr>
          <p:spPr>
            <a:xfrm>
              <a:off x="6333464" y="4875784"/>
              <a:ext cx="645314" cy="644642"/>
            </a:xfrm>
            <a:prstGeom prst="roundRect">
              <a:avLst>
                <a:gd name="adj" fmla="val 50000"/>
              </a:avLst>
            </a:prstGeom>
            <a:solidFill>
              <a:srgbClr val="82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s-ES_tradnl" sz="1534">
                <a:solidFill>
                  <a:srgbClr val="FFFFFF"/>
                </a:solidFill>
                <a:latin typeface="Trebuchet MS"/>
              </a:endParaRPr>
            </a:p>
          </p:txBody>
        </p:sp>
        <p:pic>
          <p:nvPicPr>
            <p:cNvPr id="160" name="Image 159">
              <a:extLst>
                <a:ext uri="{FF2B5EF4-FFF2-40B4-BE49-F238E27FC236}">
                  <a16:creationId xmlns:a16="http://schemas.microsoft.com/office/drawing/2014/main" id="{9BD2140B-C06A-9E49-A857-4B3C2F0853FD}"/>
                </a:ext>
              </a:extLst>
            </p:cNvPr>
            <p:cNvPicPr>
              <a:picLocks noChangeAspect="1"/>
            </p:cNvPicPr>
            <p:nvPr/>
          </p:nvPicPr>
          <p:blipFill>
            <a:blip r:embed="rId4"/>
            <a:stretch>
              <a:fillRect/>
            </a:stretch>
          </p:blipFill>
          <p:spPr>
            <a:xfrm>
              <a:off x="6447370" y="5032536"/>
              <a:ext cx="421542" cy="342504"/>
            </a:xfrm>
            <a:prstGeom prst="rect">
              <a:avLst/>
            </a:prstGeom>
          </p:spPr>
        </p:pic>
      </p:grpSp>
      <p:grpSp>
        <p:nvGrpSpPr>
          <p:cNvPr id="161" name="Groupe 160">
            <a:extLst>
              <a:ext uri="{FF2B5EF4-FFF2-40B4-BE49-F238E27FC236}">
                <a16:creationId xmlns:a16="http://schemas.microsoft.com/office/drawing/2014/main" id="{0BBFC7C6-A641-9543-AEB0-95B5C8BAEDB5}"/>
              </a:ext>
            </a:extLst>
          </p:cNvPr>
          <p:cNvGrpSpPr/>
          <p:nvPr/>
        </p:nvGrpSpPr>
        <p:grpSpPr>
          <a:xfrm>
            <a:off x="7555611" y="3409432"/>
            <a:ext cx="539282" cy="539282"/>
            <a:chOff x="7978091" y="3818757"/>
            <a:chExt cx="794399" cy="794399"/>
          </a:xfrm>
        </p:grpSpPr>
        <p:sp>
          <p:nvSpPr>
            <p:cNvPr id="162" name="Ellipse 161"/>
            <p:cNvSpPr/>
            <p:nvPr/>
          </p:nvSpPr>
          <p:spPr>
            <a:xfrm>
              <a:off x="7978091" y="3818757"/>
              <a:ext cx="794399" cy="794399"/>
            </a:xfrm>
            <a:prstGeom prst="ellipse">
              <a:avLst/>
            </a:prstGeom>
            <a:solidFill>
              <a:srgbClr val="707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fr-FR" sz="1534">
                <a:solidFill>
                  <a:srgbClr val="FFFFFF"/>
                </a:solidFill>
                <a:latin typeface="Trebuchet MS"/>
              </a:endParaRPr>
            </a:p>
          </p:txBody>
        </p:sp>
        <p:pic>
          <p:nvPicPr>
            <p:cNvPr id="163" name="Image 162">
              <a:extLst>
                <a:ext uri="{FF2B5EF4-FFF2-40B4-BE49-F238E27FC236}">
                  <a16:creationId xmlns:a16="http://schemas.microsoft.com/office/drawing/2014/main" id="{771FB738-A550-B743-AE07-048019912F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4236" y="3938091"/>
              <a:ext cx="512586" cy="512586"/>
            </a:xfrm>
            <a:prstGeom prst="rect">
              <a:avLst/>
            </a:prstGeom>
          </p:spPr>
        </p:pic>
      </p:grpSp>
      <p:grpSp>
        <p:nvGrpSpPr>
          <p:cNvPr id="164" name="Groupe 163">
            <a:extLst>
              <a:ext uri="{FF2B5EF4-FFF2-40B4-BE49-F238E27FC236}">
                <a16:creationId xmlns:a16="http://schemas.microsoft.com/office/drawing/2014/main" id="{16DA8781-C282-5048-AA15-C7FF92251DA4}"/>
              </a:ext>
            </a:extLst>
          </p:cNvPr>
          <p:cNvGrpSpPr/>
          <p:nvPr/>
        </p:nvGrpSpPr>
        <p:grpSpPr>
          <a:xfrm>
            <a:off x="6583814" y="3417901"/>
            <a:ext cx="541098" cy="551717"/>
            <a:chOff x="8924975" y="3818757"/>
            <a:chExt cx="797076" cy="812718"/>
          </a:xfrm>
        </p:grpSpPr>
        <p:sp>
          <p:nvSpPr>
            <p:cNvPr id="165" name="Ellipse 164"/>
            <p:cNvSpPr/>
            <p:nvPr/>
          </p:nvSpPr>
          <p:spPr>
            <a:xfrm>
              <a:off x="8924975" y="3818757"/>
              <a:ext cx="797076" cy="812718"/>
            </a:xfrm>
            <a:prstGeom prst="ellipse">
              <a:avLst/>
            </a:prstGeom>
            <a:solidFill>
              <a:srgbClr val="70706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fr-FR" sz="1453">
                <a:solidFill>
                  <a:srgbClr val="FFFFFF"/>
                </a:solidFill>
                <a:latin typeface="Trebuchet MS"/>
              </a:endParaRPr>
            </a:p>
          </p:txBody>
        </p:sp>
        <p:pic>
          <p:nvPicPr>
            <p:cNvPr id="166" name="Image 165">
              <a:extLst>
                <a:ext uri="{FF2B5EF4-FFF2-40B4-BE49-F238E27FC236}">
                  <a16:creationId xmlns:a16="http://schemas.microsoft.com/office/drawing/2014/main" id="{D6C25445-818B-6C43-B701-5BD9ADC831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8884" y="3959111"/>
              <a:ext cx="568237" cy="568237"/>
            </a:xfrm>
            <a:prstGeom prst="rect">
              <a:avLst/>
            </a:prstGeom>
          </p:spPr>
        </p:pic>
      </p:grpSp>
      <p:grpSp>
        <p:nvGrpSpPr>
          <p:cNvPr id="167" name="Groupe 166">
            <a:extLst>
              <a:ext uri="{FF2B5EF4-FFF2-40B4-BE49-F238E27FC236}">
                <a16:creationId xmlns:a16="http://schemas.microsoft.com/office/drawing/2014/main" id="{7DB295D0-961B-0246-8585-5699B95B4048}"/>
              </a:ext>
            </a:extLst>
          </p:cNvPr>
          <p:cNvGrpSpPr/>
          <p:nvPr/>
        </p:nvGrpSpPr>
        <p:grpSpPr>
          <a:xfrm>
            <a:off x="4444680" y="2233256"/>
            <a:ext cx="537653" cy="537653"/>
            <a:chOff x="4696627" y="4805517"/>
            <a:chExt cx="792000" cy="792000"/>
          </a:xfrm>
        </p:grpSpPr>
        <p:sp>
          <p:nvSpPr>
            <p:cNvPr id="168" name="Ellipse 167"/>
            <p:cNvSpPr/>
            <p:nvPr/>
          </p:nvSpPr>
          <p:spPr>
            <a:xfrm>
              <a:off x="4696627" y="4805517"/>
              <a:ext cx="792000" cy="792000"/>
            </a:xfrm>
            <a:prstGeom prst="ellipse">
              <a:avLst/>
            </a:prstGeom>
            <a:solidFill>
              <a:srgbClr val="70706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fr-FR" sz="1453">
                <a:solidFill>
                  <a:srgbClr val="FFFFFF"/>
                </a:solidFill>
                <a:latin typeface="Trebuchet MS"/>
              </a:endParaRPr>
            </a:p>
          </p:txBody>
        </p:sp>
        <p:pic>
          <p:nvPicPr>
            <p:cNvPr id="169" name="Image 168">
              <a:extLst>
                <a:ext uri="{FF2B5EF4-FFF2-40B4-BE49-F238E27FC236}">
                  <a16:creationId xmlns:a16="http://schemas.microsoft.com/office/drawing/2014/main" id="{BC5225E7-2375-D548-B2A8-59D65F7A0F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1227" y="4942459"/>
              <a:ext cx="544381" cy="544381"/>
            </a:xfrm>
            <a:prstGeom prst="rect">
              <a:avLst/>
            </a:prstGeom>
          </p:spPr>
        </p:pic>
      </p:grpSp>
      <p:grpSp>
        <p:nvGrpSpPr>
          <p:cNvPr id="170" name="Groupe 169">
            <a:extLst>
              <a:ext uri="{FF2B5EF4-FFF2-40B4-BE49-F238E27FC236}">
                <a16:creationId xmlns:a16="http://schemas.microsoft.com/office/drawing/2014/main" id="{13557D74-890F-DC45-BDE0-001C98354D8E}"/>
              </a:ext>
            </a:extLst>
          </p:cNvPr>
          <p:cNvGrpSpPr/>
          <p:nvPr/>
        </p:nvGrpSpPr>
        <p:grpSpPr>
          <a:xfrm>
            <a:off x="6273579" y="2233256"/>
            <a:ext cx="537653" cy="537653"/>
            <a:chOff x="5625639" y="4805517"/>
            <a:chExt cx="792000" cy="792000"/>
          </a:xfrm>
        </p:grpSpPr>
        <p:sp>
          <p:nvSpPr>
            <p:cNvPr id="171" name="Ellipse 170"/>
            <p:cNvSpPr/>
            <p:nvPr/>
          </p:nvSpPr>
          <p:spPr>
            <a:xfrm>
              <a:off x="5625639" y="4805517"/>
              <a:ext cx="792000" cy="792000"/>
            </a:xfrm>
            <a:prstGeom prst="ellipse">
              <a:avLst/>
            </a:prstGeom>
            <a:solidFill>
              <a:srgbClr val="707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fr-FR" sz="1534">
                <a:solidFill>
                  <a:srgbClr val="FFFFFF"/>
                </a:solidFill>
                <a:latin typeface="Trebuchet MS"/>
              </a:endParaRPr>
            </a:p>
          </p:txBody>
        </p:sp>
        <p:pic>
          <p:nvPicPr>
            <p:cNvPr id="172" name="Image 171">
              <a:extLst>
                <a:ext uri="{FF2B5EF4-FFF2-40B4-BE49-F238E27FC236}">
                  <a16:creationId xmlns:a16="http://schemas.microsoft.com/office/drawing/2014/main" id="{FC91E839-5E85-9348-85BA-7DFAB4F1AC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5247" y="4942459"/>
              <a:ext cx="510122" cy="510122"/>
            </a:xfrm>
            <a:prstGeom prst="rect">
              <a:avLst/>
            </a:prstGeom>
          </p:spPr>
        </p:pic>
      </p:grpSp>
      <p:grpSp>
        <p:nvGrpSpPr>
          <p:cNvPr id="173" name="Groupe 172">
            <a:extLst>
              <a:ext uri="{FF2B5EF4-FFF2-40B4-BE49-F238E27FC236}">
                <a16:creationId xmlns:a16="http://schemas.microsoft.com/office/drawing/2014/main" id="{309C1FAA-F6A9-F84D-A18C-595958AA7AE3}"/>
              </a:ext>
            </a:extLst>
          </p:cNvPr>
          <p:cNvGrpSpPr/>
          <p:nvPr/>
        </p:nvGrpSpPr>
        <p:grpSpPr>
          <a:xfrm>
            <a:off x="6747407" y="2233256"/>
            <a:ext cx="534327" cy="537653"/>
            <a:chOff x="6549097" y="4785962"/>
            <a:chExt cx="787101" cy="792000"/>
          </a:xfrm>
        </p:grpSpPr>
        <p:sp>
          <p:nvSpPr>
            <p:cNvPr id="174" name="Ellipse 173"/>
            <p:cNvSpPr/>
            <p:nvPr/>
          </p:nvSpPr>
          <p:spPr>
            <a:xfrm>
              <a:off x="6549097" y="4785962"/>
              <a:ext cx="787101" cy="792000"/>
            </a:xfrm>
            <a:prstGeom prst="ellipse">
              <a:avLst/>
            </a:prstGeom>
            <a:solidFill>
              <a:srgbClr val="82B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fr-FR" sz="1453">
                <a:solidFill>
                  <a:srgbClr val="FFFFFF"/>
                </a:solidFill>
                <a:latin typeface="Trebuchet MS"/>
              </a:endParaRPr>
            </a:p>
          </p:txBody>
        </p:sp>
        <p:pic>
          <p:nvPicPr>
            <p:cNvPr id="175" name="Image 174">
              <a:extLst>
                <a:ext uri="{FF2B5EF4-FFF2-40B4-BE49-F238E27FC236}">
                  <a16:creationId xmlns:a16="http://schemas.microsoft.com/office/drawing/2014/main" id="{B834F54E-43FB-9E45-83AB-B19DA2179D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46337" y="4873644"/>
              <a:ext cx="622452" cy="622452"/>
            </a:xfrm>
            <a:prstGeom prst="rect">
              <a:avLst/>
            </a:prstGeom>
          </p:spPr>
        </p:pic>
      </p:grpSp>
      <p:grpSp>
        <p:nvGrpSpPr>
          <p:cNvPr id="176" name="Groupe 175">
            <a:extLst>
              <a:ext uri="{FF2B5EF4-FFF2-40B4-BE49-F238E27FC236}">
                <a16:creationId xmlns:a16="http://schemas.microsoft.com/office/drawing/2014/main" id="{E4E7BE67-6782-7946-981B-7445296DC662}"/>
              </a:ext>
            </a:extLst>
          </p:cNvPr>
          <p:cNvGrpSpPr/>
          <p:nvPr/>
        </p:nvGrpSpPr>
        <p:grpSpPr>
          <a:xfrm>
            <a:off x="5541068" y="3437073"/>
            <a:ext cx="551910" cy="551910"/>
            <a:chOff x="7190920" y="3136703"/>
            <a:chExt cx="813002" cy="813002"/>
          </a:xfrm>
        </p:grpSpPr>
        <p:sp>
          <p:nvSpPr>
            <p:cNvPr id="177" name="Ellipse 176"/>
            <p:cNvSpPr/>
            <p:nvPr/>
          </p:nvSpPr>
          <p:spPr>
            <a:xfrm>
              <a:off x="7190920" y="3136703"/>
              <a:ext cx="813002" cy="813002"/>
            </a:xfrm>
            <a:prstGeom prst="ellipse">
              <a:avLst/>
            </a:prstGeom>
            <a:solidFill>
              <a:srgbClr val="707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fr-FR" sz="1534">
                <a:solidFill>
                  <a:srgbClr val="FFFFFF"/>
                </a:solidFill>
                <a:latin typeface="Trebuchet MS"/>
              </a:endParaRPr>
            </a:p>
          </p:txBody>
        </p:sp>
        <p:pic>
          <p:nvPicPr>
            <p:cNvPr id="178" name="Image 177">
              <a:extLst>
                <a:ext uri="{FF2B5EF4-FFF2-40B4-BE49-F238E27FC236}">
                  <a16:creationId xmlns:a16="http://schemas.microsoft.com/office/drawing/2014/main" id="{32F0378A-BD47-A14C-9D85-1BE83EAD62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54951" y="3316494"/>
              <a:ext cx="455322" cy="455322"/>
            </a:xfrm>
            <a:prstGeom prst="rect">
              <a:avLst/>
            </a:prstGeom>
          </p:spPr>
        </p:pic>
        <p:pic>
          <p:nvPicPr>
            <p:cNvPr id="179" name="Image 178">
              <a:extLst>
                <a:ext uri="{FF2B5EF4-FFF2-40B4-BE49-F238E27FC236}">
                  <a16:creationId xmlns:a16="http://schemas.microsoft.com/office/drawing/2014/main" id="{772DAC35-E482-794B-B656-96B9AD0283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99188" y="3291352"/>
              <a:ext cx="503704" cy="503704"/>
            </a:xfrm>
            <a:prstGeom prst="rect">
              <a:avLst/>
            </a:prstGeom>
          </p:spPr>
        </p:pic>
      </p:grpSp>
      <p:grpSp>
        <p:nvGrpSpPr>
          <p:cNvPr id="180" name="Groupe 179">
            <a:extLst>
              <a:ext uri="{FF2B5EF4-FFF2-40B4-BE49-F238E27FC236}">
                <a16:creationId xmlns:a16="http://schemas.microsoft.com/office/drawing/2014/main" id="{0FA21CAE-7B28-A444-99C0-6F81CE37AD52}"/>
              </a:ext>
            </a:extLst>
          </p:cNvPr>
          <p:cNvGrpSpPr/>
          <p:nvPr/>
        </p:nvGrpSpPr>
        <p:grpSpPr>
          <a:xfrm>
            <a:off x="5056628" y="3433076"/>
            <a:ext cx="552203" cy="555641"/>
            <a:chOff x="9260298" y="4779019"/>
            <a:chExt cx="813435" cy="818498"/>
          </a:xfrm>
        </p:grpSpPr>
        <p:sp>
          <p:nvSpPr>
            <p:cNvPr id="181" name="Ellipse 180">
              <a:extLst>
                <a:ext uri="{FF2B5EF4-FFF2-40B4-BE49-F238E27FC236}">
                  <a16:creationId xmlns:a16="http://schemas.microsoft.com/office/drawing/2014/main" id="{2F2E2A4E-F52C-1E47-ABE0-F7C6287768E0}"/>
                </a:ext>
              </a:extLst>
            </p:cNvPr>
            <p:cNvSpPr/>
            <p:nvPr/>
          </p:nvSpPr>
          <p:spPr>
            <a:xfrm>
              <a:off x="9260298" y="4779019"/>
              <a:ext cx="813435" cy="818498"/>
            </a:xfrm>
            <a:prstGeom prst="ellipse">
              <a:avLst/>
            </a:prstGeom>
            <a:solidFill>
              <a:srgbClr val="70706F"/>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fr-FR" sz="1453">
                <a:solidFill>
                  <a:srgbClr val="FFFFFF"/>
                </a:solidFill>
                <a:latin typeface="Trebuchet MS"/>
              </a:endParaRPr>
            </a:p>
          </p:txBody>
        </p:sp>
        <p:pic>
          <p:nvPicPr>
            <p:cNvPr id="182" name="Image 181">
              <a:extLst>
                <a:ext uri="{FF2B5EF4-FFF2-40B4-BE49-F238E27FC236}">
                  <a16:creationId xmlns:a16="http://schemas.microsoft.com/office/drawing/2014/main" id="{FB8BC0FF-6D3D-CD46-AF51-C67819F5229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50249" y="4967873"/>
              <a:ext cx="462283" cy="462281"/>
            </a:xfrm>
            <a:prstGeom prst="rect">
              <a:avLst/>
            </a:prstGeom>
          </p:spPr>
        </p:pic>
      </p:grpSp>
      <p:sp>
        <p:nvSpPr>
          <p:cNvPr id="183" name="ZoneTexte 182">
            <a:extLst>
              <a:ext uri="{FF2B5EF4-FFF2-40B4-BE49-F238E27FC236}">
                <a16:creationId xmlns:a16="http://schemas.microsoft.com/office/drawing/2014/main" id="{273C32F3-5932-7945-9162-464CECF85E56}"/>
              </a:ext>
            </a:extLst>
          </p:cNvPr>
          <p:cNvSpPr txBox="1"/>
          <p:nvPr/>
        </p:nvSpPr>
        <p:spPr>
          <a:xfrm>
            <a:off x="4898246" y="2789378"/>
            <a:ext cx="3166987" cy="633315"/>
          </a:xfrm>
          <a:prstGeom prst="rect">
            <a:avLst/>
          </a:prstGeom>
        </p:spPr>
        <p:txBody>
          <a:bodyPr vert="horz" wrap="square" lIns="0" tIns="0" rIns="0" bIns="0" rtlCol="0" anchor="ctr">
            <a:noAutofit/>
          </a:bodyPr>
          <a:lstStyle/>
          <a:p>
            <a:pPr algn="ctr" defTabSz="844083"/>
            <a:r>
              <a:rPr lang="fr-FR" sz="1023" b="1">
                <a:solidFill>
                  <a:srgbClr val="EE7705"/>
                </a:solidFill>
                <a:latin typeface="Trebuchet MS"/>
              </a:rPr>
              <a:t>Approche 360° :  </a:t>
            </a:r>
            <a:r>
              <a:rPr lang="fr-FR" sz="1023" b="1">
                <a:solidFill>
                  <a:srgbClr val="70706F"/>
                </a:solidFill>
                <a:latin typeface="Trebuchet MS"/>
              </a:rPr>
              <a:t>Offre / Demande</a:t>
            </a:r>
          </a:p>
          <a:p>
            <a:pPr algn="ctr" defTabSz="844083"/>
            <a:r>
              <a:rPr lang="fr-FR" sz="1023" b="1">
                <a:solidFill>
                  <a:srgbClr val="70706F"/>
                </a:solidFill>
                <a:latin typeface="Trebuchet MS"/>
              </a:rPr>
              <a:t>Technologie - Réglementaire – Externalités</a:t>
            </a:r>
          </a:p>
        </p:txBody>
      </p:sp>
      <p:grpSp>
        <p:nvGrpSpPr>
          <p:cNvPr id="184" name="Groupe 183">
            <a:extLst>
              <a:ext uri="{FF2B5EF4-FFF2-40B4-BE49-F238E27FC236}">
                <a16:creationId xmlns:a16="http://schemas.microsoft.com/office/drawing/2014/main" id="{7667792B-A04C-3B49-8B90-FCDFF4D9D830}"/>
              </a:ext>
            </a:extLst>
          </p:cNvPr>
          <p:cNvGrpSpPr/>
          <p:nvPr/>
        </p:nvGrpSpPr>
        <p:grpSpPr>
          <a:xfrm>
            <a:off x="4564200" y="3457488"/>
            <a:ext cx="534328" cy="537654"/>
            <a:chOff x="7488920" y="4774366"/>
            <a:chExt cx="787102" cy="792001"/>
          </a:xfrm>
        </p:grpSpPr>
        <p:sp>
          <p:nvSpPr>
            <p:cNvPr id="185" name="Ellipse 184">
              <a:extLst>
                <a:ext uri="{FF2B5EF4-FFF2-40B4-BE49-F238E27FC236}">
                  <a16:creationId xmlns:a16="http://schemas.microsoft.com/office/drawing/2014/main" id="{AB341FF1-7204-1C4C-8FAA-53F383056EFE}"/>
                </a:ext>
              </a:extLst>
            </p:cNvPr>
            <p:cNvSpPr/>
            <p:nvPr/>
          </p:nvSpPr>
          <p:spPr>
            <a:xfrm>
              <a:off x="7488920" y="4774366"/>
              <a:ext cx="787102" cy="792001"/>
            </a:xfrm>
            <a:prstGeom prst="ellipse">
              <a:avLst/>
            </a:prstGeom>
            <a:solidFill>
              <a:srgbClr val="82B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fr-FR" sz="1453">
                <a:solidFill>
                  <a:srgbClr val="FFFFFF"/>
                </a:solidFill>
                <a:latin typeface="Trebuchet MS"/>
              </a:endParaRPr>
            </a:p>
          </p:txBody>
        </p:sp>
        <p:pic>
          <p:nvPicPr>
            <p:cNvPr id="186" name="Image 185">
              <a:extLst>
                <a:ext uri="{FF2B5EF4-FFF2-40B4-BE49-F238E27FC236}">
                  <a16:creationId xmlns:a16="http://schemas.microsoft.com/office/drawing/2014/main" id="{9F57AAF4-47AE-4447-9854-0AF5B155ADB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08984" y="4893079"/>
              <a:ext cx="566307" cy="566307"/>
            </a:xfrm>
            <a:prstGeom prst="rect">
              <a:avLst/>
            </a:prstGeom>
          </p:spPr>
        </p:pic>
      </p:grpSp>
      <p:sp>
        <p:nvSpPr>
          <p:cNvPr id="187" name="ZoneTexte 186">
            <a:extLst>
              <a:ext uri="{FF2B5EF4-FFF2-40B4-BE49-F238E27FC236}">
                <a16:creationId xmlns:a16="http://schemas.microsoft.com/office/drawing/2014/main" id="{273C32F3-5932-7945-9162-464CECF85E56}"/>
              </a:ext>
            </a:extLst>
          </p:cNvPr>
          <p:cNvSpPr txBox="1"/>
          <p:nvPr/>
        </p:nvSpPr>
        <p:spPr>
          <a:xfrm>
            <a:off x="4509874" y="3937725"/>
            <a:ext cx="1719327" cy="315264"/>
          </a:xfrm>
          <a:prstGeom prst="rect">
            <a:avLst/>
          </a:prstGeom>
        </p:spPr>
        <p:txBody>
          <a:bodyPr vert="horz" wrap="square" lIns="0" tIns="0" rIns="0" bIns="0" rtlCol="0" anchor="ctr">
            <a:noAutofit/>
          </a:bodyPr>
          <a:lstStyle/>
          <a:p>
            <a:pPr algn="ctr" defTabSz="844083"/>
            <a:r>
              <a:rPr lang="fr-FR" sz="1023" b="1">
                <a:solidFill>
                  <a:srgbClr val="70706F"/>
                </a:solidFill>
                <a:latin typeface="Trebuchet MS"/>
              </a:rPr>
              <a:t>Biomasse et valorisations</a:t>
            </a:r>
          </a:p>
        </p:txBody>
      </p:sp>
      <p:sp>
        <p:nvSpPr>
          <p:cNvPr id="188" name="ZoneTexte 187">
            <a:extLst>
              <a:ext uri="{FF2B5EF4-FFF2-40B4-BE49-F238E27FC236}">
                <a16:creationId xmlns:a16="http://schemas.microsoft.com/office/drawing/2014/main" id="{273C32F3-5932-7945-9162-464CECF85E56}"/>
              </a:ext>
            </a:extLst>
          </p:cNvPr>
          <p:cNvSpPr txBox="1"/>
          <p:nvPr/>
        </p:nvSpPr>
        <p:spPr>
          <a:xfrm>
            <a:off x="6513208" y="3933284"/>
            <a:ext cx="682311" cy="343458"/>
          </a:xfrm>
          <a:prstGeom prst="rect">
            <a:avLst/>
          </a:prstGeom>
        </p:spPr>
        <p:txBody>
          <a:bodyPr vert="horz" wrap="square" lIns="0" tIns="0" rIns="0" bIns="0" rtlCol="0" anchor="ctr">
            <a:noAutofit/>
          </a:bodyPr>
          <a:lstStyle/>
          <a:p>
            <a:pPr algn="ctr" defTabSz="844083"/>
            <a:r>
              <a:rPr lang="fr-FR" sz="1023" b="1">
                <a:solidFill>
                  <a:srgbClr val="70706F"/>
                </a:solidFill>
                <a:latin typeface="Trebuchet MS"/>
              </a:rPr>
              <a:t>Santé</a:t>
            </a:r>
          </a:p>
        </p:txBody>
      </p:sp>
      <p:sp>
        <p:nvSpPr>
          <p:cNvPr id="189" name="ZoneTexte 188">
            <a:extLst>
              <a:ext uri="{FF2B5EF4-FFF2-40B4-BE49-F238E27FC236}">
                <a16:creationId xmlns:a16="http://schemas.microsoft.com/office/drawing/2014/main" id="{273C32F3-5932-7945-9162-464CECF85E56}"/>
              </a:ext>
            </a:extLst>
          </p:cNvPr>
          <p:cNvSpPr txBox="1"/>
          <p:nvPr/>
        </p:nvSpPr>
        <p:spPr>
          <a:xfrm>
            <a:off x="7148551" y="3933284"/>
            <a:ext cx="1353405" cy="343458"/>
          </a:xfrm>
          <a:prstGeom prst="rect">
            <a:avLst/>
          </a:prstGeom>
        </p:spPr>
        <p:txBody>
          <a:bodyPr vert="horz" wrap="square" lIns="0" tIns="0" rIns="0" bIns="0" rtlCol="0" anchor="ctr">
            <a:noAutofit/>
          </a:bodyPr>
          <a:lstStyle/>
          <a:p>
            <a:pPr algn="ctr" defTabSz="844083"/>
            <a:r>
              <a:rPr lang="fr-FR" sz="1023" b="1">
                <a:solidFill>
                  <a:srgbClr val="70706F"/>
                </a:solidFill>
                <a:latin typeface="Trebuchet MS"/>
              </a:rPr>
              <a:t>Services financiers</a:t>
            </a:r>
          </a:p>
        </p:txBody>
      </p:sp>
      <p:sp>
        <p:nvSpPr>
          <p:cNvPr id="190" name="ZoneTexte 189">
            <a:extLst>
              <a:ext uri="{FF2B5EF4-FFF2-40B4-BE49-F238E27FC236}">
                <a16:creationId xmlns:a16="http://schemas.microsoft.com/office/drawing/2014/main" id="{273C32F3-5932-7945-9162-464CECF85E56}"/>
              </a:ext>
            </a:extLst>
          </p:cNvPr>
          <p:cNvSpPr txBox="1"/>
          <p:nvPr/>
        </p:nvSpPr>
        <p:spPr>
          <a:xfrm>
            <a:off x="7203328" y="1947415"/>
            <a:ext cx="1353405" cy="343458"/>
          </a:xfrm>
          <a:prstGeom prst="rect">
            <a:avLst/>
          </a:prstGeom>
        </p:spPr>
        <p:txBody>
          <a:bodyPr vert="horz" wrap="square" lIns="0" tIns="0" rIns="0" bIns="0" rtlCol="0" anchor="ctr">
            <a:noAutofit/>
          </a:bodyPr>
          <a:lstStyle/>
          <a:p>
            <a:pPr algn="ctr" defTabSz="844083"/>
            <a:r>
              <a:rPr lang="fr-FR" sz="1023" b="1">
                <a:solidFill>
                  <a:srgbClr val="70706F"/>
                </a:solidFill>
                <a:latin typeface="Trebuchet MS"/>
              </a:rPr>
              <a:t>Construction</a:t>
            </a:r>
          </a:p>
        </p:txBody>
      </p:sp>
      <p:sp>
        <p:nvSpPr>
          <p:cNvPr id="191" name="ZoneTexte 190">
            <a:extLst>
              <a:ext uri="{FF2B5EF4-FFF2-40B4-BE49-F238E27FC236}">
                <a16:creationId xmlns:a16="http://schemas.microsoft.com/office/drawing/2014/main" id="{273C32F3-5932-7945-9162-464CECF85E56}"/>
              </a:ext>
            </a:extLst>
          </p:cNvPr>
          <p:cNvSpPr txBox="1"/>
          <p:nvPr/>
        </p:nvSpPr>
        <p:spPr>
          <a:xfrm>
            <a:off x="6070706" y="1912799"/>
            <a:ext cx="1353405" cy="343458"/>
          </a:xfrm>
          <a:prstGeom prst="rect">
            <a:avLst/>
          </a:prstGeom>
        </p:spPr>
        <p:txBody>
          <a:bodyPr vert="horz" wrap="square" lIns="0" tIns="0" rIns="0" bIns="0" rtlCol="0" anchor="ctr">
            <a:noAutofit/>
          </a:bodyPr>
          <a:lstStyle/>
          <a:p>
            <a:pPr algn="ctr" defTabSz="844083"/>
            <a:r>
              <a:rPr lang="fr-FR" sz="1023" b="1">
                <a:solidFill>
                  <a:srgbClr val="70706F"/>
                </a:solidFill>
                <a:latin typeface="Trebuchet MS"/>
              </a:rPr>
              <a:t>Energies</a:t>
            </a:r>
          </a:p>
        </p:txBody>
      </p:sp>
      <p:sp>
        <p:nvSpPr>
          <p:cNvPr id="192" name="ZoneTexte 191">
            <a:extLst>
              <a:ext uri="{FF2B5EF4-FFF2-40B4-BE49-F238E27FC236}">
                <a16:creationId xmlns:a16="http://schemas.microsoft.com/office/drawing/2014/main" id="{273C32F3-5932-7945-9162-464CECF85E56}"/>
              </a:ext>
            </a:extLst>
          </p:cNvPr>
          <p:cNvSpPr txBox="1"/>
          <p:nvPr/>
        </p:nvSpPr>
        <p:spPr>
          <a:xfrm>
            <a:off x="4409465" y="1868376"/>
            <a:ext cx="1604287" cy="343458"/>
          </a:xfrm>
          <a:prstGeom prst="rect">
            <a:avLst/>
          </a:prstGeom>
        </p:spPr>
        <p:txBody>
          <a:bodyPr vert="horz" wrap="square" lIns="0" tIns="0" rIns="0" bIns="0" rtlCol="0" anchor="ctr">
            <a:noAutofit/>
          </a:bodyPr>
          <a:lstStyle/>
          <a:p>
            <a:pPr algn="ctr" defTabSz="844083"/>
            <a:r>
              <a:rPr lang="fr-FR" sz="1023" b="1">
                <a:solidFill>
                  <a:srgbClr val="70706F"/>
                </a:solidFill>
                <a:latin typeface="Trebuchet MS"/>
              </a:rPr>
              <a:t>Mobilité, propulsion, </a:t>
            </a:r>
            <a:br>
              <a:rPr lang="fr-FR" sz="1023" b="1">
                <a:solidFill>
                  <a:srgbClr val="70706F"/>
                </a:solidFill>
                <a:latin typeface="Trebuchet MS"/>
              </a:rPr>
            </a:br>
            <a:r>
              <a:rPr lang="fr-FR" sz="1023" b="1">
                <a:solidFill>
                  <a:srgbClr val="70706F"/>
                </a:solidFill>
                <a:latin typeface="Trebuchet MS"/>
              </a:rPr>
              <a:t>sur terre et aérien</a:t>
            </a:r>
          </a:p>
        </p:txBody>
      </p:sp>
      <p:sp>
        <p:nvSpPr>
          <p:cNvPr id="195" name="Rectangle 194">
            <a:extLst>
              <a:ext uri="{FF2B5EF4-FFF2-40B4-BE49-F238E27FC236}">
                <a16:creationId xmlns:a16="http://schemas.microsoft.com/office/drawing/2014/main" id="{BE96022D-01D1-4746-9D87-4493FE5D5DF1}"/>
              </a:ext>
            </a:extLst>
          </p:cNvPr>
          <p:cNvSpPr/>
          <p:nvPr/>
        </p:nvSpPr>
        <p:spPr>
          <a:xfrm>
            <a:off x="4372225" y="4758184"/>
            <a:ext cx="2014766" cy="878302"/>
          </a:xfrm>
          <a:prstGeom prst="rect">
            <a:avLst/>
          </a:prstGeom>
          <a:noFill/>
        </p:spPr>
        <p:txBody>
          <a:bodyPr wrap="square" lIns="82151" tIns="41077" rIns="82151" bIns="41077">
            <a:spAutoFit/>
          </a:bodyPr>
          <a:lstStyle/>
          <a:p>
            <a:pPr defTabSz="844083" fontAlgn="base">
              <a:spcBef>
                <a:spcPct val="0"/>
              </a:spcBef>
              <a:spcAft>
                <a:spcPct val="0"/>
              </a:spcAft>
              <a:defRPr/>
            </a:pPr>
            <a:r>
              <a:rPr lang="fr-FR" sz="1292">
                <a:solidFill>
                  <a:srgbClr val="404040"/>
                </a:solidFill>
                <a:latin typeface="Trebuchet MS"/>
                <a:ea typeface="Source Sans Pro" charset="0"/>
                <a:cs typeface="Source Sans Pro" charset="0"/>
              </a:rPr>
              <a:t>Des savoir-faire </a:t>
            </a:r>
            <a:br>
              <a:rPr lang="fr-FR" sz="1292">
                <a:solidFill>
                  <a:srgbClr val="404040"/>
                </a:solidFill>
                <a:latin typeface="Trebuchet MS"/>
                <a:ea typeface="Source Sans Pro" charset="0"/>
                <a:cs typeface="Source Sans Pro" charset="0"/>
              </a:rPr>
            </a:br>
            <a:r>
              <a:rPr lang="fr-FR" sz="1292">
                <a:solidFill>
                  <a:srgbClr val="404040"/>
                </a:solidFill>
                <a:latin typeface="Trebuchet MS"/>
                <a:ea typeface="Source Sans Pro" charset="0"/>
                <a:cs typeface="Source Sans Pro" charset="0"/>
              </a:rPr>
              <a:t>mathématiques </a:t>
            </a:r>
            <a:r>
              <a:rPr lang="fr-FR" sz="1292" err="1">
                <a:solidFill>
                  <a:srgbClr val="404040"/>
                </a:solidFill>
                <a:latin typeface="Trebuchet MS"/>
                <a:ea typeface="Source Sans Pro" charset="0"/>
                <a:cs typeface="Source Sans Pro" charset="0"/>
              </a:rPr>
              <a:t>déployables</a:t>
            </a:r>
            <a:r>
              <a:rPr lang="fr-FR" sz="1292">
                <a:solidFill>
                  <a:srgbClr val="404040"/>
                </a:solidFill>
                <a:latin typeface="Trebuchet MS"/>
                <a:ea typeface="Source Sans Pro" charset="0"/>
                <a:cs typeface="Source Sans Pro" charset="0"/>
              </a:rPr>
              <a:t> et mobilisés dans le monde entier :</a:t>
            </a:r>
            <a:endParaRPr lang="fr-FR" altLang="fr-FR" sz="1292">
              <a:solidFill>
                <a:srgbClr val="404040"/>
              </a:solidFill>
              <a:latin typeface="Trebuchet MS"/>
              <a:ea typeface="Source Sans Pro" charset="0"/>
              <a:cs typeface="Source Sans Pro" charset="0"/>
            </a:endParaRPr>
          </a:p>
        </p:txBody>
      </p:sp>
      <p:grpSp>
        <p:nvGrpSpPr>
          <p:cNvPr id="196" name="Groupe 195">
            <a:extLst>
              <a:ext uri="{FF2B5EF4-FFF2-40B4-BE49-F238E27FC236}">
                <a16:creationId xmlns:a16="http://schemas.microsoft.com/office/drawing/2014/main" id="{1BAD1C9B-A9B1-3940-B743-856BF180D92E}"/>
              </a:ext>
            </a:extLst>
          </p:cNvPr>
          <p:cNvGrpSpPr/>
          <p:nvPr/>
        </p:nvGrpSpPr>
        <p:grpSpPr>
          <a:xfrm>
            <a:off x="6200350" y="4513829"/>
            <a:ext cx="2449460" cy="1431471"/>
            <a:chOff x="6317487" y="3277982"/>
            <a:chExt cx="3655969" cy="2200318"/>
          </a:xfrm>
        </p:grpSpPr>
        <p:pic>
          <p:nvPicPr>
            <p:cNvPr id="197" name="worldmap-01.png" descr="worldmap-01.png">
              <a:extLst>
                <a:ext uri="{FF2B5EF4-FFF2-40B4-BE49-F238E27FC236}">
                  <a16:creationId xmlns:a16="http://schemas.microsoft.com/office/drawing/2014/main" id="{20A1BEBF-6D4D-FB4A-AE22-D1FBF9A210EB}"/>
                </a:ext>
              </a:extLst>
            </p:cNvPr>
            <p:cNvPicPr>
              <a:picLocks noChangeAspect="1"/>
            </p:cNvPicPr>
            <p:nvPr/>
          </p:nvPicPr>
          <p:blipFill rotWithShape="1">
            <a:blip r:embed="rId14" cstate="screen">
              <a:alphaModFix amt="35775"/>
              <a:lum bright="70000" contrast="-70000"/>
              <a:extLst>
                <a:ext uri="{28A0092B-C50C-407E-A947-70E740481C1C}">
                  <a14:useLocalDpi xmlns:a14="http://schemas.microsoft.com/office/drawing/2010/main"/>
                </a:ext>
              </a:extLst>
            </a:blip>
            <a:srcRect/>
            <a:stretch/>
          </p:blipFill>
          <p:spPr>
            <a:xfrm>
              <a:off x="6317487" y="3277982"/>
              <a:ext cx="3655969" cy="2200318"/>
            </a:xfrm>
            <a:prstGeom prst="rect">
              <a:avLst/>
            </a:prstGeom>
            <a:ln w="12700">
              <a:miter lim="400000"/>
            </a:ln>
          </p:spPr>
        </p:pic>
        <p:pic>
          <p:nvPicPr>
            <p:cNvPr id="198" name="map-02.png" descr="map-02.png">
              <a:extLst>
                <a:ext uri="{FF2B5EF4-FFF2-40B4-BE49-F238E27FC236}">
                  <a16:creationId xmlns:a16="http://schemas.microsoft.com/office/drawing/2014/main" id="{82BA4675-A98F-EB40-8BB4-3A6B5EB528D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238285" y="4341381"/>
              <a:ext cx="254893" cy="398929"/>
            </a:xfrm>
            <a:prstGeom prst="rect">
              <a:avLst/>
            </a:prstGeom>
            <a:ln w="12700">
              <a:miter lim="400000"/>
            </a:ln>
            <a:effectLst>
              <a:outerShdw blurRad="12700" dir="1510037" rotWithShape="0">
                <a:srgbClr val="000000">
                  <a:alpha val="33176"/>
                </a:srgbClr>
              </a:outerShdw>
            </a:effectLst>
          </p:spPr>
        </p:pic>
        <p:pic>
          <p:nvPicPr>
            <p:cNvPr id="199" name="map-03.png" descr="map-03.png">
              <a:extLst>
                <a:ext uri="{FF2B5EF4-FFF2-40B4-BE49-F238E27FC236}">
                  <a16:creationId xmlns:a16="http://schemas.microsoft.com/office/drawing/2014/main" id="{A690DC8D-8B83-A34A-B581-F0AE27170C6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989372" y="3920857"/>
              <a:ext cx="254893" cy="399226"/>
            </a:xfrm>
            <a:prstGeom prst="rect">
              <a:avLst/>
            </a:prstGeom>
            <a:ln w="12700">
              <a:miter lim="400000"/>
            </a:ln>
            <a:effectLst>
              <a:outerShdw blurRad="12700" dir="1510037" rotWithShape="0">
                <a:srgbClr val="000000">
                  <a:alpha val="33176"/>
                </a:srgbClr>
              </a:outerShdw>
            </a:effectLst>
          </p:spPr>
        </p:pic>
        <p:pic>
          <p:nvPicPr>
            <p:cNvPr id="200" name="map-04.png" descr="map-04.png">
              <a:extLst>
                <a:ext uri="{FF2B5EF4-FFF2-40B4-BE49-F238E27FC236}">
                  <a16:creationId xmlns:a16="http://schemas.microsoft.com/office/drawing/2014/main" id="{CB96272E-7BE4-C44E-B913-433579A0160D}"/>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512281" y="3692488"/>
              <a:ext cx="254893" cy="399226"/>
            </a:xfrm>
            <a:prstGeom prst="rect">
              <a:avLst/>
            </a:prstGeom>
            <a:ln w="12700">
              <a:miter lim="400000"/>
            </a:ln>
            <a:effectLst>
              <a:outerShdw blurRad="12700" dir="1510037" rotWithShape="0">
                <a:srgbClr val="000000">
                  <a:alpha val="33176"/>
                </a:srgbClr>
              </a:outerShdw>
            </a:effectLst>
          </p:spPr>
        </p:pic>
        <p:pic>
          <p:nvPicPr>
            <p:cNvPr id="201" name="map-06.png" descr="map-06.png">
              <a:extLst>
                <a:ext uri="{FF2B5EF4-FFF2-40B4-BE49-F238E27FC236}">
                  <a16:creationId xmlns:a16="http://schemas.microsoft.com/office/drawing/2014/main" id="{53079F66-5A35-9F4F-AAD9-DEF02C80D649}"/>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949726" y="3856910"/>
              <a:ext cx="254893" cy="399226"/>
            </a:xfrm>
            <a:prstGeom prst="rect">
              <a:avLst/>
            </a:prstGeom>
            <a:ln w="12700">
              <a:miter lim="400000"/>
            </a:ln>
            <a:effectLst>
              <a:outerShdw blurRad="12700" dir="1510037" rotWithShape="0">
                <a:srgbClr val="000000">
                  <a:alpha val="33176"/>
                </a:srgbClr>
              </a:outerShdw>
            </a:effectLst>
          </p:spPr>
        </p:pic>
        <p:pic>
          <p:nvPicPr>
            <p:cNvPr id="202" name="map-07.png" descr="map-07.png">
              <a:extLst>
                <a:ext uri="{FF2B5EF4-FFF2-40B4-BE49-F238E27FC236}">
                  <a16:creationId xmlns:a16="http://schemas.microsoft.com/office/drawing/2014/main" id="{7F9B075F-5B47-BD4E-A606-E36A200450FF}"/>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711468" y="4206026"/>
              <a:ext cx="254893" cy="399226"/>
            </a:xfrm>
            <a:prstGeom prst="rect">
              <a:avLst/>
            </a:prstGeom>
            <a:ln w="12700">
              <a:miter lim="400000"/>
            </a:ln>
            <a:effectLst>
              <a:outerShdw blurRad="12700" dir="1510037" rotWithShape="0">
                <a:srgbClr val="000000">
                  <a:alpha val="33176"/>
                </a:srgbClr>
              </a:outerShdw>
            </a:effectLst>
          </p:spPr>
        </p:pic>
        <p:pic>
          <p:nvPicPr>
            <p:cNvPr id="203" name="map-08.png" descr="map-08.png">
              <a:extLst>
                <a:ext uri="{FF2B5EF4-FFF2-40B4-BE49-F238E27FC236}">
                  <a16:creationId xmlns:a16="http://schemas.microsoft.com/office/drawing/2014/main" id="{718262E4-7B04-7C4D-B080-2F2BE0C6153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936777" y="4118394"/>
              <a:ext cx="254893" cy="398931"/>
            </a:xfrm>
            <a:prstGeom prst="rect">
              <a:avLst/>
            </a:prstGeom>
            <a:ln w="12700">
              <a:miter lim="400000"/>
            </a:ln>
            <a:effectLst>
              <a:outerShdw blurRad="12700" dir="1510037" rotWithShape="0">
                <a:srgbClr val="000000">
                  <a:alpha val="33176"/>
                </a:srgbClr>
              </a:outerShdw>
            </a:effectLst>
          </p:spPr>
        </p:pic>
        <p:pic>
          <p:nvPicPr>
            <p:cNvPr id="204" name="map-01.png" descr="map-01.png">
              <a:extLst>
                <a:ext uri="{FF2B5EF4-FFF2-40B4-BE49-F238E27FC236}">
                  <a16:creationId xmlns:a16="http://schemas.microsoft.com/office/drawing/2014/main" id="{2968CB59-1D01-9643-BEAE-8F3582E5312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9444330" y="4448471"/>
              <a:ext cx="254893" cy="399226"/>
            </a:xfrm>
            <a:prstGeom prst="rect">
              <a:avLst/>
            </a:prstGeom>
            <a:ln w="12700">
              <a:miter lim="400000"/>
            </a:ln>
            <a:effectLst>
              <a:outerShdw blurRad="12700" dir="1510037" rotWithShape="0">
                <a:srgbClr val="000000">
                  <a:alpha val="33176"/>
                </a:srgbClr>
              </a:outerShdw>
            </a:effectLst>
          </p:spPr>
        </p:pic>
        <p:pic>
          <p:nvPicPr>
            <p:cNvPr id="205" name="BRASIL-13.png" descr="BRASIL-13.png">
              <a:extLst>
                <a:ext uri="{FF2B5EF4-FFF2-40B4-BE49-F238E27FC236}">
                  <a16:creationId xmlns:a16="http://schemas.microsoft.com/office/drawing/2014/main" id="{6B38BE5C-2A41-E241-BEAD-2ECC7FF73531}"/>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420065" y="4522089"/>
              <a:ext cx="236156" cy="369878"/>
            </a:xfrm>
            <a:prstGeom prst="rect">
              <a:avLst/>
            </a:prstGeom>
            <a:ln w="12700">
              <a:miter lim="400000"/>
            </a:ln>
          </p:spPr>
        </p:pic>
        <p:pic>
          <p:nvPicPr>
            <p:cNvPr id="206" name="map-15.png" descr="map-15.png">
              <a:extLst>
                <a:ext uri="{FF2B5EF4-FFF2-40B4-BE49-F238E27FC236}">
                  <a16:creationId xmlns:a16="http://schemas.microsoft.com/office/drawing/2014/main" id="{2208D704-B554-5444-BF7F-9A0E4C7EA8A3}"/>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261127" y="4847798"/>
              <a:ext cx="204280" cy="319951"/>
            </a:xfrm>
            <a:prstGeom prst="rect">
              <a:avLst/>
            </a:prstGeom>
            <a:ln w="12700">
              <a:miter lim="400000"/>
            </a:ln>
          </p:spPr>
        </p:pic>
        <p:pic>
          <p:nvPicPr>
            <p:cNvPr id="207" name="map-19.png" descr="map-19.png">
              <a:extLst>
                <a:ext uri="{FF2B5EF4-FFF2-40B4-BE49-F238E27FC236}">
                  <a16:creationId xmlns:a16="http://schemas.microsoft.com/office/drawing/2014/main" id="{F5B97E96-9A7C-4940-9286-1EB479ADAEA2}"/>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8188111" y="4708802"/>
              <a:ext cx="218931" cy="342901"/>
            </a:xfrm>
            <a:prstGeom prst="rect">
              <a:avLst/>
            </a:prstGeom>
            <a:ln w="12700">
              <a:miter lim="400000"/>
            </a:ln>
          </p:spPr>
        </p:pic>
        <p:pic>
          <p:nvPicPr>
            <p:cNvPr id="208" name="map-20.png" descr="map-20.png">
              <a:extLst>
                <a:ext uri="{FF2B5EF4-FFF2-40B4-BE49-F238E27FC236}">
                  <a16:creationId xmlns:a16="http://schemas.microsoft.com/office/drawing/2014/main" id="{344D027C-31C6-1143-A968-DC4384B8EACA}"/>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167842" y="4550770"/>
              <a:ext cx="199534" cy="312518"/>
            </a:xfrm>
            <a:prstGeom prst="rect">
              <a:avLst/>
            </a:prstGeom>
            <a:ln w="12700">
              <a:miter lim="400000"/>
            </a:ln>
          </p:spPr>
        </p:pic>
        <p:pic>
          <p:nvPicPr>
            <p:cNvPr id="209" name="map-17.png" descr="map-17.png">
              <a:extLst>
                <a:ext uri="{FF2B5EF4-FFF2-40B4-BE49-F238E27FC236}">
                  <a16:creationId xmlns:a16="http://schemas.microsoft.com/office/drawing/2014/main" id="{201EFB77-07E2-884F-AB91-B20C3FFE0974}"/>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9333122" y="3947029"/>
              <a:ext cx="236156" cy="369604"/>
            </a:xfrm>
            <a:prstGeom prst="rect">
              <a:avLst/>
            </a:prstGeom>
            <a:ln w="12700">
              <a:miter lim="400000"/>
            </a:ln>
          </p:spPr>
        </p:pic>
        <p:pic>
          <p:nvPicPr>
            <p:cNvPr id="210" name="map-16.png" descr="map-16.png">
              <a:extLst>
                <a:ext uri="{FF2B5EF4-FFF2-40B4-BE49-F238E27FC236}">
                  <a16:creationId xmlns:a16="http://schemas.microsoft.com/office/drawing/2014/main" id="{B1EB1C2D-06D6-F840-ACE0-E62BEF5635BF}"/>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8989725" y="4418339"/>
              <a:ext cx="254893" cy="399226"/>
            </a:xfrm>
            <a:prstGeom prst="rect">
              <a:avLst/>
            </a:prstGeom>
            <a:ln w="12700">
              <a:miter lim="400000"/>
            </a:ln>
          </p:spPr>
        </p:pic>
        <p:pic>
          <p:nvPicPr>
            <p:cNvPr id="211" name="map-18.png" descr="map-18.png">
              <a:extLst>
                <a:ext uri="{FF2B5EF4-FFF2-40B4-BE49-F238E27FC236}">
                  <a16:creationId xmlns:a16="http://schemas.microsoft.com/office/drawing/2014/main" id="{6F3874B2-51A5-BE4C-BF24-1E534A5B433E}"/>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9114327" y="3864102"/>
              <a:ext cx="276127" cy="432483"/>
            </a:xfrm>
            <a:prstGeom prst="rect">
              <a:avLst/>
            </a:prstGeom>
            <a:ln w="12700">
              <a:miter lim="400000"/>
            </a:ln>
          </p:spPr>
        </p:pic>
        <p:pic>
          <p:nvPicPr>
            <p:cNvPr id="212" name="map-05.png" descr="map-05.png">
              <a:extLst>
                <a:ext uri="{FF2B5EF4-FFF2-40B4-BE49-F238E27FC236}">
                  <a16:creationId xmlns:a16="http://schemas.microsoft.com/office/drawing/2014/main" id="{FE87B4DF-C5CF-3443-8364-6E244A7B3DD9}"/>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9140171" y="4056527"/>
              <a:ext cx="254893" cy="399226"/>
            </a:xfrm>
            <a:prstGeom prst="rect">
              <a:avLst/>
            </a:prstGeom>
            <a:ln w="12700">
              <a:miter lim="400000"/>
            </a:ln>
            <a:effectLst>
              <a:outerShdw blurRad="12700" dir="1510037" rotWithShape="0">
                <a:srgbClr val="000000">
                  <a:alpha val="33176"/>
                </a:srgbClr>
              </a:outerShdw>
            </a:effectLst>
          </p:spPr>
        </p:pic>
      </p:grpSp>
      <p:grpSp>
        <p:nvGrpSpPr>
          <p:cNvPr id="8" name="Groupe 7"/>
          <p:cNvGrpSpPr/>
          <p:nvPr/>
        </p:nvGrpSpPr>
        <p:grpSpPr>
          <a:xfrm>
            <a:off x="606050" y="2737604"/>
            <a:ext cx="3374624" cy="544153"/>
            <a:chOff x="275552" y="2629655"/>
            <a:chExt cx="3655843" cy="589499"/>
          </a:xfrm>
        </p:grpSpPr>
        <p:sp>
          <p:nvSpPr>
            <p:cNvPr id="88" name="Rectangle avec coin arrondi du même côté 157">
              <a:extLst>
                <a:ext uri="{FF2B5EF4-FFF2-40B4-BE49-F238E27FC236}">
                  <a16:creationId xmlns:a16="http://schemas.microsoft.com/office/drawing/2014/main" id="{D656DEE4-83FB-FE42-8541-BA82E27AA399}"/>
                </a:ext>
              </a:extLst>
            </p:cNvPr>
            <p:cNvSpPr/>
            <p:nvPr/>
          </p:nvSpPr>
          <p:spPr>
            <a:xfrm rot="16200000">
              <a:off x="1860335" y="1217967"/>
              <a:ext cx="587926" cy="3414448"/>
            </a:xfrm>
            <a:prstGeom prst="round2SameRect">
              <a:avLst>
                <a:gd name="adj1" fmla="val 50000"/>
                <a:gd name="adj2" fmla="val 0"/>
              </a:avLst>
            </a:prstGeom>
            <a:solidFill>
              <a:srgbClr val="219CBD"/>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89" name="Ellipse 88">
              <a:extLst>
                <a:ext uri="{FF2B5EF4-FFF2-40B4-BE49-F238E27FC236}">
                  <a16:creationId xmlns:a16="http://schemas.microsoft.com/office/drawing/2014/main" id="{7CE03BC8-B806-634F-BFC4-89A2B733D834}"/>
                </a:ext>
              </a:extLst>
            </p:cNvPr>
            <p:cNvSpPr/>
            <p:nvPr/>
          </p:nvSpPr>
          <p:spPr>
            <a:xfrm>
              <a:off x="275552" y="2685504"/>
              <a:ext cx="448116" cy="448114"/>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102" name="Rectangle 101">
              <a:extLst>
                <a:ext uri="{FF2B5EF4-FFF2-40B4-BE49-F238E27FC236}">
                  <a16:creationId xmlns:a16="http://schemas.microsoft.com/office/drawing/2014/main" id="{7E1DF2B7-8F67-AA4E-88B2-F8207AF5D53A}"/>
                </a:ext>
              </a:extLst>
            </p:cNvPr>
            <p:cNvSpPr/>
            <p:nvPr/>
          </p:nvSpPr>
          <p:spPr>
            <a:xfrm>
              <a:off x="3870949" y="2629655"/>
              <a:ext cx="60446" cy="588717"/>
            </a:xfrm>
            <a:prstGeom prst="rect">
              <a:avLst/>
            </a:prstGeom>
            <a:solidFill>
              <a:srgbClr val="E84C6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106" name="Rectangle à coins arrondis 105">
              <a:extLst>
                <a:ext uri="{FF2B5EF4-FFF2-40B4-BE49-F238E27FC236}">
                  <a16:creationId xmlns:a16="http://schemas.microsoft.com/office/drawing/2014/main" id="{FA4AEC7A-B353-0648-8032-F3B1581D2CEB}"/>
                </a:ext>
              </a:extLst>
            </p:cNvPr>
            <p:cNvSpPr/>
            <p:nvPr/>
          </p:nvSpPr>
          <p:spPr bwMode="auto">
            <a:xfrm>
              <a:off x="980119" y="2659413"/>
              <a:ext cx="2792186" cy="531692"/>
            </a:xfrm>
            <a:prstGeom prst="roundRect">
              <a:avLst>
                <a:gd name="adj" fmla="val 0"/>
              </a:avLst>
            </a:prstGeom>
            <a:noFill/>
            <a:ln w="22225" cap="flat" cmpd="sng" algn="ctr">
              <a:noFill/>
              <a:prstDash val="solid"/>
              <a:round/>
              <a:headEnd type="none" w="med" len="med"/>
              <a:tailEnd type="none" w="med" len="med"/>
            </a:ln>
            <a:effectLst/>
          </p:spPr>
          <p:txBody>
            <a:bodyPr lIns="0" tIns="26645" rIns="0" bIns="26645" anchor="ctr"/>
            <a:lstStyle/>
            <a:p>
              <a:pPr defTabSz="844083">
                <a:spcBef>
                  <a:spcPts val="256"/>
                </a:spcBef>
                <a:buClr>
                  <a:srgbClr val="70706F"/>
                </a:buClr>
              </a:pPr>
              <a:r>
                <a:rPr lang="fr-FR" sz="1154" b="1" kern="0">
                  <a:solidFill>
                    <a:srgbClr val="FFFFFF"/>
                  </a:solidFill>
                  <a:latin typeface="Trebuchet MS"/>
                  <a:cs typeface="Arial" charset="0"/>
                </a:rPr>
                <a:t>Prévisions de marché, sales </a:t>
              </a:r>
              <a:r>
                <a:rPr lang="fr-FR" sz="1154" b="1" kern="0" err="1">
                  <a:solidFill>
                    <a:srgbClr val="FFFFFF"/>
                  </a:solidFill>
                  <a:latin typeface="Trebuchet MS"/>
                  <a:cs typeface="Arial" charset="0"/>
                </a:rPr>
                <a:t>planing</a:t>
              </a:r>
              <a:r>
                <a:rPr lang="fr-FR" sz="1154" b="1" kern="0">
                  <a:solidFill>
                    <a:srgbClr val="FFFFFF"/>
                  </a:solidFill>
                  <a:latin typeface="Trebuchet MS"/>
                  <a:cs typeface="Arial" charset="0"/>
                </a:rPr>
                <a:t>, anticipation des marchés futurs</a:t>
              </a:r>
            </a:p>
          </p:txBody>
        </p:sp>
        <p:pic>
          <p:nvPicPr>
            <p:cNvPr id="111" name="Image 110">
              <a:extLst>
                <a:ext uri="{FF2B5EF4-FFF2-40B4-BE49-F238E27FC236}">
                  <a16:creationId xmlns:a16="http://schemas.microsoft.com/office/drawing/2014/main" id="{B6163AF5-E8C6-DD4C-BDE6-411FD0A6C52B}"/>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10680" y="2772323"/>
              <a:ext cx="419072" cy="290493"/>
            </a:xfrm>
            <a:prstGeom prst="rect">
              <a:avLst/>
            </a:prstGeom>
          </p:spPr>
        </p:pic>
      </p:grpSp>
      <p:grpSp>
        <p:nvGrpSpPr>
          <p:cNvPr id="7" name="Groupe 6"/>
          <p:cNvGrpSpPr/>
          <p:nvPr/>
        </p:nvGrpSpPr>
        <p:grpSpPr>
          <a:xfrm>
            <a:off x="606050" y="3364356"/>
            <a:ext cx="3374624" cy="543431"/>
            <a:chOff x="275552" y="3259242"/>
            <a:chExt cx="3655843" cy="588717"/>
          </a:xfrm>
        </p:grpSpPr>
        <p:sp>
          <p:nvSpPr>
            <p:cNvPr id="90" name="Rectangle avec coin arrondi du même côté 159">
              <a:extLst>
                <a:ext uri="{FF2B5EF4-FFF2-40B4-BE49-F238E27FC236}">
                  <a16:creationId xmlns:a16="http://schemas.microsoft.com/office/drawing/2014/main" id="{96D53368-D8AD-BE45-B4C0-2A9A58094C5E}"/>
                </a:ext>
              </a:extLst>
            </p:cNvPr>
            <p:cNvSpPr/>
            <p:nvPr/>
          </p:nvSpPr>
          <p:spPr>
            <a:xfrm rot="16200000">
              <a:off x="1860335" y="1846617"/>
              <a:ext cx="587926" cy="3414448"/>
            </a:xfrm>
            <a:prstGeom prst="round2SameRect">
              <a:avLst>
                <a:gd name="adj1" fmla="val 50000"/>
                <a:gd name="adj2" fmla="val 0"/>
              </a:avLst>
            </a:prstGeom>
            <a:solidFill>
              <a:srgbClr val="3ABFF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91" name="Ellipse 90">
              <a:extLst>
                <a:ext uri="{FF2B5EF4-FFF2-40B4-BE49-F238E27FC236}">
                  <a16:creationId xmlns:a16="http://schemas.microsoft.com/office/drawing/2014/main" id="{DA9E7297-4C07-8E40-BBFC-36121A7F2151}"/>
                </a:ext>
              </a:extLst>
            </p:cNvPr>
            <p:cNvSpPr/>
            <p:nvPr/>
          </p:nvSpPr>
          <p:spPr>
            <a:xfrm>
              <a:off x="275552" y="3314154"/>
              <a:ext cx="448116" cy="448114"/>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101" name="Rectangle 100">
              <a:extLst>
                <a:ext uri="{FF2B5EF4-FFF2-40B4-BE49-F238E27FC236}">
                  <a16:creationId xmlns:a16="http://schemas.microsoft.com/office/drawing/2014/main" id="{AB236CC7-1051-E147-AB76-C852FFFD00BC}"/>
                </a:ext>
              </a:extLst>
            </p:cNvPr>
            <p:cNvSpPr/>
            <p:nvPr/>
          </p:nvSpPr>
          <p:spPr>
            <a:xfrm>
              <a:off x="3870949" y="3259242"/>
              <a:ext cx="60446" cy="588717"/>
            </a:xfrm>
            <a:prstGeom prst="rect">
              <a:avLst/>
            </a:prstGeom>
            <a:solidFill>
              <a:srgbClr val="E84C6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107" name="Rectangle à coins arrondis 106">
              <a:extLst>
                <a:ext uri="{FF2B5EF4-FFF2-40B4-BE49-F238E27FC236}">
                  <a16:creationId xmlns:a16="http://schemas.microsoft.com/office/drawing/2014/main" id="{63FA38DC-393B-7C4D-B404-C5D624C1503B}"/>
                </a:ext>
              </a:extLst>
            </p:cNvPr>
            <p:cNvSpPr/>
            <p:nvPr/>
          </p:nvSpPr>
          <p:spPr bwMode="auto">
            <a:xfrm>
              <a:off x="980119" y="3288131"/>
              <a:ext cx="2720612" cy="531692"/>
            </a:xfrm>
            <a:prstGeom prst="roundRect">
              <a:avLst>
                <a:gd name="adj" fmla="val 0"/>
              </a:avLst>
            </a:prstGeom>
            <a:noFill/>
            <a:ln w="22225" cap="flat" cmpd="sng" algn="ctr">
              <a:noFill/>
              <a:prstDash val="solid"/>
              <a:round/>
              <a:headEnd type="none" w="med" len="med"/>
              <a:tailEnd type="none" w="med" len="med"/>
            </a:ln>
            <a:effectLst/>
          </p:spPr>
          <p:txBody>
            <a:bodyPr lIns="0" tIns="26645" rIns="0" bIns="26645" anchor="ctr"/>
            <a:lstStyle/>
            <a:p>
              <a:pPr defTabSz="844083">
                <a:lnSpc>
                  <a:spcPct val="90000"/>
                </a:lnSpc>
                <a:spcBef>
                  <a:spcPts val="256"/>
                </a:spcBef>
                <a:buClr>
                  <a:srgbClr val="70706F"/>
                </a:buClr>
              </a:pPr>
              <a:r>
                <a:rPr lang="fr-FR" sz="1200" b="1" kern="0">
                  <a:solidFill>
                    <a:srgbClr val="FFFFFF"/>
                  </a:solidFill>
                  <a:latin typeface="Trebuchet MS"/>
                  <a:cs typeface="Arial" charset="0"/>
                </a:rPr>
                <a:t>Impacts des technologies, réglementations sur l’activité, l’emploi et les compétences</a:t>
              </a:r>
            </a:p>
          </p:txBody>
        </p:sp>
        <p:pic>
          <p:nvPicPr>
            <p:cNvPr id="112" name="Image 111">
              <a:extLst>
                <a:ext uri="{FF2B5EF4-FFF2-40B4-BE49-F238E27FC236}">
                  <a16:creationId xmlns:a16="http://schemas.microsoft.com/office/drawing/2014/main" id="{D32D3C6A-0EB7-C947-A5D2-CC364DDA51C5}"/>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22574" y="3373198"/>
              <a:ext cx="400664" cy="327816"/>
            </a:xfrm>
            <a:prstGeom prst="rect">
              <a:avLst/>
            </a:prstGeom>
          </p:spPr>
        </p:pic>
      </p:grpSp>
      <p:grpSp>
        <p:nvGrpSpPr>
          <p:cNvPr id="6" name="Groupe 5"/>
          <p:cNvGrpSpPr/>
          <p:nvPr/>
        </p:nvGrpSpPr>
        <p:grpSpPr>
          <a:xfrm>
            <a:off x="606050" y="3990384"/>
            <a:ext cx="3374624" cy="549342"/>
            <a:chOff x="275552" y="3881334"/>
            <a:chExt cx="3655843" cy="595120"/>
          </a:xfrm>
        </p:grpSpPr>
        <p:sp>
          <p:nvSpPr>
            <p:cNvPr id="92" name="Rectangle avec coin arrondi du même côté 161">
              <a:extLst>
                <a:ext uri="{FF2B5EF4-FFF2-40B4-BE49-F238E27FC236}">
                  <a16:creationId xmlns:a16="http://schemas.microsoft.com/office/drawing/2014/main" id="{49DCA509-3F8B-0640-B58A-84DDCFDC7B39}"/>
                </a:ext>
              </a:extLst>
            </p:cNvPr>
            <p:cNvSpPr/>
            <p:nvPr/>
          </p:nvSpPr>
          <p:spPr>
            <a:xfrm rot="16200000">
              <a:off x="1860335" y="2475267"/>
              <a:ext cx="587926" cy="3414448"/>
            </a:xfrm>
            <a:prstGeom prst="round2SameRect">
              <a:avLst>
                <a:gd name="adj1" fmla="val 50000"/>
                <a:gd name="adj2" fmla="val 0"/>
              </a:avLst>
            </a:prstGeom>
            <a:solidFill>
              <a:srgbClr val="99C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93" name="Ellipse 92">
              <a:extLst>
                <a:ext uri="{FF2B5EF4-FFF2-40B4-BE49-F238E27FC236}">
                  <a16:creationId xmlns:a16="http://schemas.microsoft.com/office/drawing/2014/main" id="{C8E7B72B-55BC-A04D-8677-057454EE58CF}"/>
                </a:ext>
              </a:extLst>
            </p:cNvPr>
            <p:cNvSpPr/>
            <p:nvPr/>
          </p:nvSpPr>
          <p:spPr>
            <a:xfrm>
              <a:off x="275552" y="3942804"/>
              <a:ext cx="448116" cy="448114"/>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100" name="Rectangle 99">
              <a:extLst>
                <a:ext uri="{FF2B5EF4-FFF2-40B4-BE49-F238E27FC236}">
                  <a16:creationId xmlns:a16="http://schemas.microsoft.com/office/drawing/2014/main" id="{BD983E53-6B37-774F-B73D-3936DA1BEE73}"/>
                </a:ext>
              </a:extLst>
            </p:cNvPr>
            <p:cNvSpPr/>
            <p:nvPr/>
          </p:nvSpPr>
          <p:spPr>
            <a:xfrm>
              <a:off x="3870949" y="3881334"/>
              <a:ext cx="60446" cy="588717"/>
            </a:xfrm>
            <a:prstGeom prst="rect">
              <a:avLst/>
            </a:prstGeom>
            <a:solidFill>
              <a:srgbClr val="E84C6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108" name="Rectangle à coins arrondis 107">
              <a:extLst>
                <a:ext uri="{FF2B5EF4-FFF2-40B4-BE49-F238E27FC236}">
                  <a16:creationId xmlns:a16="http://schemas.microsoft.com/office/drawing/2014/main" id="{B47D5B9C-3B88-AC42-84CC-B257E5315DE2}"/>
                </a:ext>
              </a:extLst>
            </p:cNvPr>
            <p:cNvSpPr/>
            <p:nvPr/>
          </p:nvSpPr>
          <p:spPr bwMode="auto">
            <a:xfrm>
              <a:off x="984866" y="3915873"/>
              <a:ext cx="2336084" cy="531692"/>
            </a:xfrm>
            <a:prstGeom prst="roundRect">
              <a:avLst>
                <a:gd name="adj" fmla="val 0"/>
              </a:avLst>
            </a:prstGeom>
            <a:noFill/>
            <a:ln w="25400" cap="flat" cmpd="sng" algn="ctr">
              <a:noFill/>
              <a:prstDash val="solid"/>
              <a:round/>
              <a:headEnd type="none" w="med" len="med"/>
              <a:tailEnd type="none" w="med" len="med"/>
            </a:ln>
            <a:effectLst/>
          </p:spPr>
          <p:txBody>
            <a:bodyPr lIns="0" tIns="26645" rIns="0" bIns="26645" anchor="ctr"/>
            <a:lstStyle/>
            <a:p>
              <a:pPr defTabSz="844083">
                <a:spcBef>
                  <a:spcPts val="256"/>
                </a:spcBef>
                <a:buClr>
                  <a:srgbClr val="70706F"/>
                </a:buClr>
              </a:pPr>
              <a:r>
                <a:rPr lang="fr-FR" sz="1200" b="1" kern="0" err="1">
                  <a:solidFill>
                    <a:srgbClr val="FFFFFF"/>
                  </a:solidFill>
                  <a:latin typeface="Trebuchet MS"/>
                  <a:cs typeface="Arial" charset="0"/>
                </a:rPr>
                <a:t>Sourcing</a:t>
              </a:r>
              <a:r>
                <a:rPr lang="fr-FR" sz="1200" b="1" kern="0">
                  <a:solidFill>
                    <a:srgbClr val="FFFFFF"/>
                  </a:solidFill>
                  <a:latin typeface="Trebuchet MS"/>
                  <a:cs typeface="Arial" charset="0"/>
                </a:rPr>
                <a:t>, durabilité, impacts environnementaux</a:t>
              </a:r>
              <a:endParaRPr lang="fr-FR" sz="1200" kern="0">
                <a:solidFill>
                  <a:srgbClr val="FFFFFF"/>
                </a:solidFill>
                <a:latin typeface="Trebuchet MS"/>
                <a:cs typeface="Arial" charset="0"/>
              </a:endParaRPr>
            </a:p>
          </p:txBody>
        </p:sp>
        <p:pic>
          <p:nvPicPr>
            <p:cNvPr id="113" name="Image 112">
              <a:extLst>
                <a:ext uri="{FF2B5EF4-FFF2-40B4-BE49-F238E27FC236}">
                  <a16:creationId xmlns:a16="http://schemas.microsoft.com/office/drawing/2014/main" id="{19772ED4-2BCF-9643-8227-557A7DCBC187}"/>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69159" y="4025710"/>
              <a:ext cx="360593" cy="305117"/>
            </a:xfrm>
            <a:prstGeom prst="rect">
              <a:avLst/>
            </a:prstGeom>
          </p:spPr>
        </p:pic>
      </p:grpSp>
      <p:grpSp>
        <p:nvGrpSpPr>
          <p:cNvPr id="3" name="Groupe 2"/>
          <p:cNvGrpSpPr/>
          <p:nvPr/>
        </p:nvGrpSpPr>
        <p:grpSpPr>
          <a:xfrm>
            <a:off x="606049" y="4622326"/>
            <a:ext cx="3374807" cy="548477"/>
            <a:chOff x="275552" y="4510921"/>
            <a:chExt cx="3656041" cy="594183"/>
          </a:xfrm>
        </p:grpSpPr>
        <p:sp>
          <p:nvSpPr>
            <p:cNvPr id="94" name="Rectangle avec coin arrondi du même côté 163">
              <a:extLst>
                <a:ext uri="{FF2B5EF4-FFF2-40B4-BE49-F238E27FC236}">
                  <a16:creationId xmlns:a16="http://schemas.microsoft.com/office/drawing/2014/main" id="{9FC68402-4E17-944E-9D87-13749E2621FF}"/>
                </a:ext>
              </a:extLst>
            </p:cNvPr>
            <p:cNvSpPr/>
            <p:nvPr/>
          </p:nvSpPr>
          <p:spPr>
            <a:xfrm rot="16200000">
              <a:off x="1860335" y="3103917"/>
              <a:ext cx="587926" cy="3414448"/>
            </a:xfrm>
            <a:prstGeom prst="round2SameRect">
              <a:avLst>
                <a:gd name="adj1" fmla="val 50000"/>
                <a:gd name="adj2" fmla="val 0"/>
              </a:avLst>
            </a:prstGeom>
            <a:solidFill>
              <a:srgbClr val="F5A50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95" name="Ellipse 94">
              <a:extLst>
                <a:ext uri="{FF2B5EF4-FFF2-40B4-BE49-F238E27FC236}">
                  <a16:creationId xmlns:a16="http://schemas.microsoft.com/office/drawing/2014/main" id="{0D7DC3EC-7399-9841-B62F-943D50A3FE26}"/>
                </a:ext>
              </a:extLst>
            </p:cNvPr>
            <p:cNvSpPr/>
            <p:nvPr/>
          </p:nvSpPr>
          <p:spPr>
            <a:xfrm>
              <a:off x="275552" y="4571454"/>
              <a:ext cx="448116" cy="448114"/>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104" name="Rectangle 103">
              <a:extLst>
                <a:ext uri="{FF2B5EF4-FFF2-40B4-BE49-F238E27FC236}">
                  <a16:creationId xmlns:a16="http://schemas.microsoft.com/office/drawing/2014/main" id="{9234FD03-E663-204D-9BD2-59E0E7BF35D7}"/>
                </a:ext>
              </a:extLst>
            </p:cNvPr>
            <p:cNvSpPr/>
            <p:nvPr/>
          </p:nvSpPr>
          <p:spPr>
            <a:xfrm>
              <a:off x="3871147" y="4510921"/>
              <a:ext cx="60446" cy="588717"/>
            </a:xfrm>
            <a:prstGeom prst="rect">
              <a:avLst/>
            </a:prstGeom>
            <a:solidFill>
              <a:srgbClr val="E84C6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109" name="Rectangle à coins arrondis 108">
              <a:extLst>
                <a:ext uri="{FF2B5EF4-FFF2-40B4-BE49-F238E27FC236}">
                  <a16:creationId xmlns:a16="http://schemas.microsoft.com/office/drawing/2014/main" id="{F692D64E-428E-9944-A76F-7445B69F0C45}"/>
                </a:ext>
              </a:extLst>
            </p:cNvPr>
            <p:cNvSpPr/>
            <p:nvPr/>
          </p:nvSpPr>
          <p:spPr bwMode="auto">
            <a:xfrm>
              <a:off x="980119" y="4540858"/>
              <a:ext cx="2792186" cy="531692"/>
            </a:xfrm>
            <a:prstGeom prst="roundRect">
              <a:avLst>
                <a:gd name="adj" fmla="val 0"/>
              </a:avLst>
            </a:prstGeom>
            <a:noFill/>
            <a:ln w="22225" cap="flat" cmpd="sng" algn="ctr">
              <a:noFill/>
              <a:prstDash val="solid"/>
              <a:round/>
              <a:headEnd type="none" w="med" len="med"/>
              <a:tailEnd type="none" w="med" len="med"/>
            </a:ln>
            <a:effectLst/>
          </p:spPr>
          <p:txBody>
            <a:bodyPr lIns="0" tIns="26645" rIns="0" bIns="26645" anchor="ctr"/>
            <a:lstStyle/>
            <a:p>
              <a:pPr defTabSz="844083">
                <a:spcBef>
                  <a:spcPts val="256"/>
                </a:spcBef>
                <a:buClr>
                  <a:srgbClr val="70706F"/>
                </a:buClr>
              </a:pPr>
              <a:r>
                <a:rPr lang="fr-FR" sz="1200" b="1" kern="0">
                  <a:solidFill>
                    <a:srgbClr val="FFFFFF"/>
                  </a:solidFill>
                  <a:latin typeface="Trebuchet MS"/>
                  <a:cs typeface="Arial" charset="0"/>
                </a:rPr>
                <a:t>Rapport intégré, contribution socioéconomique</a:t>
              </a:r>
            </a:p>
          </p:txBody>
        </p:sp>
        <p:pic>
          <p:nvPicPr>
            <p:cNvPr id="114" name="Image 113">
              <a:extLst>
                <a:ext uri="{FF2B5EF4-FFF2-40B4-BE49-F238E27FC236}">
                  <a16:creationId xmlns:a16="http://schemas.microsoft.com/office/drawing/2014/main" id="{C3CC5DB7-7BE7-FE46-A817-A585CC3FEC85}"/>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33479" y="4647121"/>
              <a:ext cx="420412" cy="310304"/>
            </a:xfrm>
            <a:prstGeom prst="rect">
              <a:avLst/>
            </a:prstGeom>
          </p:spPr>
        </p:pic>
      </p:grpSp>
      <p:grpSp>
        <p:nvGrpSpPr>
          <p:cNvPr id="2" name="Groupe 1"/>
          <p:cNvGrpSpPr/>
          <p:nvPr/>
        </p:nvGrpSpPr>
        <p:grpSpPr>
          <a:xfrm>
            <a:off x="594618" y="5253399"/>
            <a:ext cx="3395466" cy="547405"/>
            <a:chOff x="263168" y="5405432"/>
            <a:chExt cx="3678421" cy="593022"/>
          </a:xfrm>
        </p:grpSpPr>
        <p:sp>
          <p:nvSpPr>
            <p:cNvPr id="96" name="Rectangle avec coin arrondi du même côté 165">
              <a:extLst>
                <a:ext uri="{FF2B5EF4-FFF2-40B4-BE49-F238E27FC236}">
                  <a16:creationId xmlns:a16="http://schemas.microsoft.com/office/drawing/2014/main" id="{EC2BE04B-1059-3A46-BA45-304A72B9D3D6}"/>
                </a:ext>
              </a:extLst>
            </p:cNvPr>
            <p:cNvSpPr/>
            <p:nvPr/>
          </p:nvSpPr>
          <p:spPr>
            <a:xfrm rot="16200000">
              <a:off x="1870331" y="3992171"/>
              <a:ext cx="587926" cy="3414448"/>
            </a:xfrm>
            <a:prstGeom prst="round2SameRect">
              <a:avLst>
                <a:gd name="adj1" fmla="val 50000"/>
                <a:gd name="adj2" fmla="val 0"/>
              </a:avLst>
            </a:prstGeom>
            <a:solidFill>
              <a:srgbClr val="ED770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97" name="Ellipse 96">
              <a:extLst>
                <a:ext uri="{FF2B5EF4-FFF2-40B4-BE49-F238E27FC236}">
                  <a16:creationId xmlns:a16="http://schemas.microsoft.com/office/drawing/2014/main" id="{90E48F0B-0B98-1E42-9874-D07A4506E9A4}"/>
                </a:ext>
              </a:extLst>
            </p:cNvPr>
            <p:cNvSpPr/>
            <p:nvPr/>
          </p:nvSpPr>
          <p:spPr>
            <a:xfrm>
              <a:off x="285548" y="5459708"/>
              <a:ext cx="448116" cy="448114"/>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99" name="Rectangle 98">
              <a:extLst>
                <a:ext uri="{FF2B5EF4-FFF2-40B4-BE49-F238E27FC236}">
                  <a16:creationId xmlns:a16="http://schemas.microsoft.com/office/drawing/2014/main" id="{5C893400-2AE1-9A4E-A40C-355D3362703C}"/>
                </a:ext>
              </a:extLst>
            </p:cNvPr>
            <p:cNvSpPr/>
            <p:nvPr/>
          </p:nvSpPr>
          <p:spPr>
            <a:xfrm>
              <a:off x="3881143" y="5409737"/>
              <a:ext cx="60446" cy="588717"/>
            </a:xfrm>
            <a:prstGeom prst="rect">
              <a:avLst/>
            </a:prstGeom>
            <a:solidFill>
              <a:srgbClr val="E84C6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110" name="Rectangle à coins arrondis 109">
              <a:extLst>
                <a:ext uri="{FF2B5EF4-FFF2-40B4-BE49-F238E27FC236}">
                  <a16:creationId xmlns:a16="http://schemas.microsoft.com/office/drawing/2014/main" id="{F0BC907B-2453-424D-AB65-6738D2641678}"/>
                </a:ext>
              </a:extLst>
            </p:cNvPr>
            <p:cNvSpPr/>
            <p:nvPr/>
          </p:nvSpPr>
          <p:spPr bwMode="auto">
            <a:xfrm>
              <a:off x="990115" y="5429180"/>
              <a:ext cx="2648359" cy="531692"/>
            </a:xfrm>
            <a:prstGeom prst="roundRect">
              <a:avLst>
                <a:gd name="adj" fmla="val 0"/>
              </a:avLst>
            </a:prstGeom>
            <a:noFill/>
            <a:ln w="22225" cap="flat" cmpd="sng" algn="ctr">
              <a:noFill/>
              <a:prstDash val="solid"/>
              <a:round/>
              <a:headEnd type="none" w="med" len="med"/>
              <a:tailEnd type="none" w="med" len="med"/>
            </a:ln>
            <a:effectLst/>
          </p:spPr>
          <p:txBody>
            <a:bodyPr lIns="0" tIns="26645" rIns="0" bIns="26645" anchor="ctr"/>
            <a:lstStyle/>
            <a:p>
              <a:pPr defTabSz="844083">
                <a:spcBef>
                  <a:spcPts val="256"/>
                </a:spcBef>
                <a:buClr>
                  <a:srgbClr val="70706F"/>
                </a:buClr>
              </a:pPr>
              <a:r>
                <a:rPr lang="fr-FR" sz="1200" kern="0" err="1">
                  <a:solidFill>
                    <a:srgbClr val="FFFFFF"/>
                  </a:solidFill>
                  <a:latin typeface="Trebuchet MS"/>
                  <a:cs typeface="Arial" charset="0"/>
                </a:rPr>
                <a:t>Corporate</a:t>
              </a:r>
              <a:r>
                <a:rPr lang="fr-FR" sz="1200" kern="0">
                  <a:solidFill>
                    <a:srgbClr val="FFFFFF"/>
                  </a:solidFill>
                  <a:latin typeface="Trebuchet MS"/>
                  <a:cs typeface="Arial" charset="0"/>
                </a:rPr>
                <a:t> finance, Due diligence, analyse de risques</a:t>
              </a:r>
            </a:p>
          </p:txBody>
        </p:sp>
        <p:pic>
          <p:nvPicPr>
            <p:cNvPr id="115" name="Image 114">
              <a:extLst>
                <a:ext uri="{FF2B5EF4-FFF2-40B4-BE49-F238E27FC236}">
                  <a16:creationId xmlns:a16="http://schemas.microsoft.com/office/drawing/2014/main" id="{17364581-9A66-2742-BB78-5622EF278C82}"/>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63168" y="5578971"/>
              <a:ext cx="460424" cy="227504"/>
            </a:xfrm>
            <a:prstGeom prst="rect">
              <a:avLst/>
            </a:prstGeom>
          </p:spPr>
        </p:pic>
      </p:grpSp>
      <p:grpSp>
        <p:nvGrpSpPr>
          <p:cNvPr id="9" name="Groupe 8"/>
          <p:cNvGrpSpPr/>
          <p:nvPr/>
        </p:nvGrpSpPr>
        <p:grpSpPr>
          <a:xfrm>
            <a:off x="606050" y="2109986"/>
            <a:ext cx="3374624" cy="545018"/>
            <a:chOff x="275552" y="2000068"/>
            <a:chExt cx="3655843" cy="590436"/>
          </a:xfrm>
        </p:grpSpPr>
        <p:sp>
          <p:nvSpPr>
            <p:cNvPr id="98" name="Rectangle avec coin arrondi du même côté 35">
              <a:extLst>
                <a:ext uri="{FF2B5EF4-FFF2-40B4-BE49-F238E27FC236}">
                  <a16:creationId xmlns:a16="http://schemas.microsoft.com/office/drawing/2014/main" id="{0ABA1351-9003-9244-9710-F9F867CEC864}"/>
                </a:ext>
              </a:extLst>
            </p:cNvPr>
            <p:cNvSpPr/>
            <p:nvPr/>
          </p:nvSpPr>
          <p:spPr>
            <a:xfrm rot="16200000">
              <a:off x="1860335" y="589317"/>
              <a:ext cx="587926" cy="3414448"/>
            </a:xfrm>
            <a:prstGeom prst="round2SameRect">
              <a:avLst>
                <a:gd name="adj1" fmla="val 50000"/>
                <a:gd name="adj2" fmla="val 0"/>
              </a:avLst>
            </a:prstGeom>
            <a:solidFill>
              <a:srgbClr val="176C8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103" name="Rectangle 102">
              <a:extLst>
                <a:ext uri="{FF2B5EF4-FFF2-40B4-BE49-F238E27FC236}">
                  <a16:creationId xmlns:a16="http://schemas.microsoft.com/office/drawing/2014/main" id="{2F8CA6D4-25C0-F54A-9AA0-96DE58BD5A63}"/>
                </a:ext>
              </a:extLst>
            </p:cNvPr>
            <p:cNvSpPr/>
            <p:nvPr/>
          </p:nvSpPr>
          <p:spPr>
            <a:xfrm>
              <a:off x="3870949" y="2000068"/>
              <a:ext cx="60446" cy="588717"/>
            </a:xfrm>
            <a:prstGeom prst="rect">
              <a:avLst/>
            </a:prstGeom>
            <a:solidFill>
              <a:srgbClr val="E84C6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sp>
          <p:nvSpPr>
            <p:cNvPr id="105" name="Rectangle à coins arrondis 104">
              <a:extLst>
                <a:ext uri="{FF2B5EF4-FFF2-40B4-BE49-F238E27FC236}">
                  <a16:creationId xmlns:a16="http://schemas.microsoft.com/office/drawing/2014/main" id="{227BAE2F-C906-8E46-8576-1504776B386A}"/>
                </a:ext>
              </a:extLst>
            </p:cNvPr>
            <p:cNvSpPr/>
            <p:nvPr/>
          </p:nvSpPr>
          <p:spPr bwMode="auto">
            <a:xfrm>
              <a:off x="984866" y="2034428"/>
              <a:ext cx="2710098" cy="531692"/>
            </a:xfrm>
            <a:prstGeom prst="roundRect">
              <a:avLst>
                <a:gd name="adj" fmla="val 0"/>
              </a:avLst>
            </a:prstGeom>
            <a:noFill/>
            <a:ln w="25400" cap="flat" cmpd="sng" algn="ctr">
              <a:noFill/>
              <a:prstDash val="solid"/>
              <a:round/>
              <a:headEnd type="none" w="med" len="med"/>
              <a:tailEnd type="none" w="med" len="med"/>
            </a:ln>
            <a:effectLst/>
          </p:spPr>
          <p:txBody>
            <a:bodyPr lIns="0" tIns="26645" rIns="0" bIns="26645" anchor="ctr"/>
            <a:lstStyle/>
            <a:p>
              <a:pPr defTabSz="844083">
                <a:spcBef>
                  <a:spcPts val="256"/>
                </a:spcBef>
                <a:buClr>
                  <a:srgbClr val="70706F"/>
                </a:buClr>
              </a:pPr>
              <a:r>
                <a:rPr lang="fr-FR" sz="1200" b="1" kern="0">
                  <a:solidFill>
                    <a:srgbClr val="FFFFFF"/>
                  </a:solidFill>
                  <a:latin typeface="Trebuchet MS"/>
                  <a:cs typeface="Arial" charset="0"/>
                </a:rPr>
                <a:t>Revue stratégique à 5-10 ans</a:t>
              </a:r>
            </a:p>
          </p:txBody>
        </p:sp>
        <p:sp>
          <p:nvSpPr>
            <p:cNvPr id="116" name="Ellipse 115">
              <a:extLst>
                <a:ext uri="{FF2B5EF4-FFF2-40B4-BE49-F238E27FC236}">
                  <a16:creationId xmlns:a16="http://schemas.microsoft.com/office/drawing/2014/main" id="{8433AA52-BB6C-484E-9C8F-F8A297916B34}"/>
                </a:ext>
              </a:extLst>
            </p:cNvPr>
            <p:cNvSpPr/>
            <p:nvPr/>
          </p:nvSpPr>
          <p:spPr>
            <a:xfrm>
              <a:off x="275552" y="2056854"/>
              <a:ext cx="448116" cy="448114"/>
            </a:xfrm>
            <a:prstGeom prst="ellipse">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lstStyle/>
            <a:p>
              <a:pPr algn="ctr" defTabSz="844083"/>
              <a:endParaRPr lang="fr-FR" sz="1662">
                <a:solidFill>
                  <a:srgbClr val="FFFFFF"/>
                </a:solidFill>
                <a:latin typeface="Trebuchet MS"/>
              </a:endParaRPr>
            </a:p>
          </p:txBody>
        </p:sp>
        <p:pic>
          <p:nvPicPr>
            <p:cNvPr id="117" name="Image 116">
              <a:extLst>
                <a:ext uri="{FF2B5EF4-FFF2-40B4-BE49-F238E27FC236}">
                  <a16:creationId xmlns:a16="http://schemas.microsoft.com/office/drawing/2014/main" id="{D14C5043-2A91-0A4C-9488-37D6553DC02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21416" y="2131329"/>
              <a:ext cx="376062" cy="284457"/>
            </a:xfrm>
            <a:prstGeom prst="rect">
              <a:avLst/>
            </a:prstGeom>
          </p:spPr>
        </p:pic>
      </p:grpSp>
      <p:sp>
        <p:nvSpPr>
          <p:cNvPr id="13" name="Title 12">
            <a:extLst>
              <a:ext uri="{FF2B5EF4-FFF2-40B4-BE49-F238E27FC236}">
                <a16:creationId xmlns:a16="http://schemas.microsoft.com/office/drawing/2014/main" id="{CF6B8C62-4090-4145-BEBE-1C4420663152}"/>
              </a:ext>
            </a:extLst>
          </p:cNvPr>
          <p:cNvSpPr>
            <a:spLocks noGrp="1"/>
          </p:cNvSpPr>
          <p:nvPr>
            <p:ph type="title"/>
          </p:nvPr>
        </p:nvSpPr>
        <p:spPr/>
        <p:txBody>
          <a:bodyPr/>
          <a:lstStyle/>
          <a:p>
            <a:r>
              <a:rPr lang="fr-FR" sz="2000" spc="-30" dirty="0">
                <a:solidFill>
                  <a:schemeClr val="bg2">
                    <a:lumMod val="50000"/>
                  </a:schemeClr>
                </a:solidFill>
                <a:cs typeface="Sakkal Majalla" panose="02000000000000000000" pitchFamily="2" charset="-78"/>
              </a:rPr>
              <a:t>Le BIPE-BDO Advisory : accompagner la définition et la mise en œuvre de la stratégie de nos clients (grandes entreprises, filières, collectivités) dans tous les secteurs</a:t>
            </a:r>
            <a:br>
              <a:rPr lang="fr-FR" sz="2200" spc="-30" dirty="0">
                <a:cs typeface="Sakkal Majalla" panose="02000000000000000000" pitchFamily="2" charset="-78"/>
              </a:rPr>
            </a:br>
            <a:endParaRPr lang="en-US" sz="2200" dirty="0"/>
          </a:p>
        </p:txBody>
      </p:sp>
      <p:sp>
        <p:nvSpPr>
          <p:cNvPr id="4" name="Espace réservé du texte 3">
            <a:extLst>
              <a:ext uri="{FF2B5EF4-FFF2-40B4-BE49-F238E27FC236}">
                <a16:creationId xmlns:a16="http://schemas.microsoft.com/office/drawing/2014/main" id="{AD77848E-5BEB-4B9A-B813-0E417DAC32B9}"/>
              </a:ext>
            </a:extLst>
          </p:cNvPr>
          <p:cNvSpPr>
            <a:spLocks noGrp="1"/>
          </p:cNvSpPr>
          <p:nvPr>
            <p:ph type="body" sz="quarter" idx="12"/>
          </p:nvPr>
        </p:nvSpPr>
        <p:spPr/>
        <p:txBody>
          <a:bodyPr/>
          <a:lstStyle/>
          <a:p>
            <a:r>
              <a:rPr lang="fr-FR"/>
              <a:t>05</a:t>
            </a:r>
          </a:p>
        </p:txBody>
      </p:sp>
    </p:spTree>
    <p:extLst>
      <p:ext uri="{BB962C8B-B14F-4D97-AF65-F5344CB8AC3E}">
        <p14:creationId xmlns:p14="http://schemas.microsoft.com/office/powerpoint/2010/main" val="1044865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3F9A16C-0693-4218-99CF-896F1ED5FC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6" name="Object 5" hidden="1">
                        <a:extLst>
                          <a:ext uri="{FF2B5EF4-FFF2-40B4-BE49-F238E27FC236}">
                            <a16:creationId xmlns:a16="http://schemas.microsoft.com/office/drawing/2014/main" id="{83F9A16C-0693-4218-99CF-896F1ED5FC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6638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23E49F8-26BA-4892-9DFD-CCCCB95B2C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6" name="Object 5" hidden="1">
                        <a:extLst>
                          <a:ext uri="{FF2B5EF4-FFF2-40B4-BE49-F238E27FC236}">
                            <a16:creationId xmlns:a16="http://schemas.microsoft.com/office/drawing/2014/main" id="{B23E49F8-26BA-4892-9DFD-CCCCB95B2C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D437835-C345-4731-BDD9-9FDA6B00E6B6}"/>
              </a:ext>
            </a:extLst>
          </p:cNvPr>
          <p:cNvSpPr>
            <a:spLocks noGrp="1"/>
          </p:cNvSpPr>
          <p:nvPr>
            <p:ph type="ctrTitle"/>
          </p:nvPr>
        </p:nvSpPr>
        <p:spPr>
          <a:xfrm>
            <a:off x="785600" y="3480760"/>
            <a:ext cx="3786400" cy="1719890"/>
          </a:xfrm>
        </p:spPr>
        <p:txBody>
          <a:bodyPr vert="horz"/>
          <a:lstStyle/>
          <a:p>
            <a:r>
              <a:rPr lang="fr-FR" sz="2800">
                <a:solidFill>
                  <a:srgbClr val="12B4DA"/>
                </a:solidFill>
              </a:rPr>
              <a:t>L’enquête : démarche et carte d’identité des établissements </a:t>
            </a:r>
          </a:p>
        </p:txBody>
      </p:sp>
      <p:sp>
        <p:nvSpPr>
          <p:cNvPr id="5" name="Text Placeholder 4">
            <a:extLst>
              <a:ext uri="{FF2B5EF4-FFF2-40B4-BE49-F238E27FC236}">
                <a16:creationId xmlns:a16="http://schemas.microsoft.com/office/drawing/2014/main" id="{0A66E029-A6EC-4394-AA59-DCB8C98D19F2}"/>
              </a:ext>
            </a:extLst>
          </p:cNvPr>
          <p:cNvSpPr>
            <a:spLocks noGrp="1"/>
          </p:cNvSpPr>
          <p:nvPr>
            <p:ph type="body" sz="quarter" idx="10"/>
          </p:nvPr>
        </p:nvSpPr>
        <p:spPr>
          <a:xfrm>
            <a:off x="785600" y="2663470"/>
            <a:ext cx="1336498" cy="817289"/>
          </a:xfrm>
        </p:spPr>
        <p:txBody>
          <a:bodyPr>
            <a:normAutofit fontScale="92500" lnSpcReduction="20000"/>
          </a:bodyPr>
          <a:lstStyle/>
          <a:p>
            <a:r>
              <a:rPr lang="fr-FR"/>
              <a:t>01.</a:t>
            </a:r>
          </a:p>
        </p:txBody>
      </p:sp>
    </p:spTree>
    <p:extLst>
      <p:ext uri="{BB962C8B-B14F-4D97-AF65-F5344CB8AC3E}">
        <p14:creationId xmlns:p14="http://schemas.microsoft.com/office/powerpoint/2010/main" val="110607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000" dirty="0"/>
              <a:t>Une enquête territoriale fine qui a suscité l’intérêt - Démarche</a:t>
            </a:r>
          </a:p>
        </p:txBody>
      </p:sp>
      <p:sp>
        <p:nvSpPr>
          <p:cNvPr id="5" name="Espace réservé du texte 4">
            <a:extLst>
              <a:ext uri="{FF2B5EF4-FFF2-40B4-BE49-F238E27FC236}">
                <a16:creationId xmlns:a16="http://schemas.microsoft.com/office/drawing/2014/main" id="{F4D2BF99-E643-484B-96F6-BAA57945FA6C}"/>
              </a:ext>
            </a:extLst>
          </p:cNvPr>
          <p:cNvSpPr>
            <a:spLocks noGrp="1"/>
          </p:cNvSpPr>
          <p:nvPr>
            <p:ph type="body" sz="quarter" idx="12"/>
          </p:nvPr>
        </p:nvSpPr>
        <p:spPr/>
        <p:txBody>
          <a:bodyPr/>
          <a:lstStyle/>
          <a:p>
            <a:endParaRPr lang="fr-FR"/>
          </a:p>
        </p:txBody>
      </p:sp>
      <p:sp>
        <p:nvSpPr>
          <p:cNvPr id="14" name="Rectangle 13"/>
          <p:cNvSpPr/>
          <p:nvPr/>
        </p:nvSpPr>
        <p:spPr>
          <a:xfrm>
            <a:off x="371325" y="1274582"/>
            <a:ext cx="5260342" cy="6601807"/>
          </a:xfrm>
          <a:prstGeom prst="rect">
            <a:avLst/>
          </a:prstGeom>
        </p:spPr>
        <p:txBody>
          <a:bodyPr wrap="square" lIns="91440" tIns="45720" rIns="91440" bIns="45720" anchor="t">
            <a:spAutoFit/>
          </a:bodyPr>
          <a:lstStyle/>
          <a:p>
            <a:pPr marL="263525" indent="-263525" algn="just">
              <a:spcAft>
                <a:spcPts val="554"/>
              </a:spcAft>
              <a:buClr>
                <a:srgbClr val="ED1A3B"/>
              </a:buClr>
              <a:buFont typeface="Arial" panose="020B0604020202020204" pitchFamily="34" charset="0"/>
              <a:buChar char="•"/>
            </a:pPr>
            <a:r>
              <a:rPr lang="fr-FR" sz="1400" u="sng" dirty="0">
                <a:ea typeface="Source Sans Pro"/>
                <a:cs typeface="Source Sans Pro" panose="020B0503030403020204" pitchFamily="34" charset="0"/>
              </a:rPr>
              <a:t>Commanditaires</a:t>
            </a:r>
            <a:r>
              <a:rPr lang="fr-FR" sz="1400" dirty="0">
                <a:ea typeface="Source Sans Pro"/>
                <a:cs typeface="Source Sans Pro" panose="020B0503030403020204" pitchFamily="34" charset="0"/>
              </a:rPr>
              <a:t> : </a:t>
            </a:r>
            <a:r>
              <a:rPr lang="fr-FR" sz="1400" dirty="0">
                <a:ea typeface="+mn-lt"/>
                <a:cs typeface="+mn-lt"/>
              </a:rPr>
              <a:t>CPREFP Occitanie sollicitant l’OPCO2i, avec la participation active de l’UIMM Occitanie et de l’ORCI Occitanie pour le pilotage de la mission</a:t>
            </a:r>
          </a:p>
          <a:p>
            <a:pPr marL="263525" indent="-263525" algn="just">
              <a:spcAft>
                <a:spcPts val="554"/>
              </a:spcAft>
              <a:buClr>
                <a:srgbClr val="ED1A3B"/>
              </a:buClr>
              <a:buFont typeface="Arial" panose="020B0604020202020204" pitchFamily="34" charset="0"/>
              <a:buChar char="•"/>
            </a:pPr>
            <a:endParaRPr lang="fr-FR" sz="1400" dirty="0">
              <a:ea typeface="+mn-lt"/>
              <a:cs typeface="+mn-lt"/>
            </a:endParaRPr>
          </a:p>
          <a:p>
            <a:pPr marL="263525" indent="-263525" algn="just">
              <a:spcAft>
                <a:spcPts val="554"/>
              </a:spcAft>
              <a:buClr>
                <a:srgbClr val="ED1A3B"/>
              </a:buClr>
              <a:buFont typeface="Arial" panose="020B0604020202020204" pitchFamily="34" charset="0"/>
              <a:buChar char="•"/>
            </a:pPr>
            <a:endParaRPr lang="fr-FR" sz="1400" dirty="0">
              <a:ea typeface="+mn-lt"/>
              <a:cs typeface="+mn-lt"/>
            </a:endParaRPr>
          </a:p>
          <a:p>
            <a:pPr marL="263525" indent="-263525" algn="just">
              <a:spcAft>
                <a:spcPts val="554"/>
              </a:spcAft>
              <a:buClr>
                <a:srgbClr val="ED1A3B"/>
              </a:buClr>
              <a:buFont typeface="Arial" panose="020B0604020202020204" pitchFamily="34" charset="0"/>
              <a:buChar char="•"/>
            </a:pPr>
            <a:endParaRPr lang="fr-FR" sz="1400" dirty="0">
              <a:ea typeface="+mn-lt"/>
              <a:cs typeface="+mn-lt"/>
            </a:endParaRPr>
          </a:p>
          <a:p>
            <a:pPr marL="263525" indent="-263525" algn="just">
              <a:spcAft>
                <a:spcPts val="554"/>
              </a:spcAft>
              <a:buClr>
                <a:srgbClr val="ED1A3B"/>
              </a:buClr>
              <a:buFont typeface="Arial" panose="020B0604020202020204" pitchFamily="34" charset="0"/>
              <a:buChar char="•"/>
            </a:pPr>
            <a:endParaRPr lang="fr-FR" sz="1400" dirty="0">
              <a:ea typeface="+mn-lt"/>
              <a:cs typeface="+mn-lt"/>
            </a:endParaRPr>
          </a:p>
          <a:p>
            <a:pPr marL="263525" indent="-263525" algn="just">
              <a:spcAft>
                <a:spcPts val="554"/>
              </a:spcAft>
              <a:buClr>
                <a:srgbClr val="ED1A3B"/>
              </a:buClr>
              <a:buFont typeface="Arial" panose="020B0604020202020204" pitchFamily="34" charset="0"/>
              <a:buChar char="•"/>
            </a:pPr>
            <a:endParaRPr lang="fr-FR" sz="1400" dirty="0">
              <a:ea typeface="+mn-lt"/>
              <a:cs typeface="+mn-lt"/>
            </a:endParaRPr>
          </a:p>
          <a:p>
            <a:pPr marL="263525" indent="-263525" algn="just">
              <a:spcAft>
                <a:spcPts val="554"/>
              </a:spcAft>
              <a:buClr>
                <a:srgbClr val="ED1A3B"/>
              </a:buClr>
              <a:buFont typeface="Arial" panose="020B0604020202020204" pitchFamily="34" charset="0"/>
              <a:buChar char="•"/>
            </a:pPr>
            <a:endParaRPr lang="fr-FR" sz="1400" dirty="0">
              <a:ea typeface="+mn-lt"/>
              <a:cs typeface="+mn-lt"/>
            </a:endParaRPr>
          </a:p>
          <a:p>
            <a:pPr marL="263525" indent="-263525" algn="just">
              <a:spcAft>
                <a:spcPts val="554"/>
              </a:spcAft>
              <a:buClr>
                <a:srgbClr val="ED1A3B"/>
              </a:buClr>
              <a:buFont typeface="Arial" panose="020B0604020202020204" pitchFamily="34" charset="0"/>
              <a:buChar char="•"/>
            </a:pPr>
            <a:endParaRPr lang="fr-FR" sz="1400" dirty="0">
              <a:ea typeface="+mn-lt"/>
              <a:cs typeface="+mn-lt"/>
            </a:endParaRPr>
          </a:p>
          <a:p>
            <a:pPr marL="263525" indent="-263525" algn="just">
              <a:spcAft>
                <a:spcPts val="554"/>
              </a:spcAft>
              <a:buClr>
                <a:srgbClr val="ED1A3B"/>
              </a:buClr>
              <a:buFont typeface="Arial" panose="020B0604020202020204" pitchFamily="34" charset="0"/>
              <a:buChar char="•"/>
            </a:pPr>
            <a:endParaRPr lang="fr-FR" sz="1400" dirty="0">
              <a:ea typeface="+mn-lt"/>
              <a:cs typeface="+mn-lt"/>
            </a:endParaRPr>
          </a:p>
          <a:p>
            <a:pPr marL="263525" indent="-263525" algn="just">
              <a:spcAft>
                <a:spcPts val="554"/>
              </a:spcAft>
              <a:buClr>
                <a:srgbClr val="ED1A3B"/>
              </a:buClr>
              <a:buFont typeface="Arial" panose="020B0604020202020204" pitchFamily="34" charset="0"/>
              <a:buChar char="•"/>
            </a:pPr>
            <a:endParaRPr lang="fr-FR" sz="1400" dirty="0">
              <a:ea typeface="+mn-lt"/>
              <a:cs typeface="+mn-lt"/>
            </a:endParaRPr>
          </a:p>
          <a:p>
            <a:pPr marL="271145" indent="-271145" algn="just">
              <a:spcBef>
                <a:spcPts val="600"/>
              </a:spcBef>
              <a:spcAft>
                <a:spcPts val="554"/>
              </a:spcAft>
              <a:buClr>
                <a:srgbClr val="ED1A3B"/>
              </a:buClr>
              <a:buFont typeface="Arial" panose="020B0604020202020204" pitchFamily="34" charset="0"/>
              <a:buChar char="•"/>
            </a:pPr>
            <a:endParaRPr lang="fr-FR" sz="1200" dirty="0">
              <a:ea typeface="Source Sans Pro"/>
              <a:cs typeface="Source Sans Pro" panose="020B0503030403020204" pitchFamily="34" charset="0"/>
            </a:endParaRPr>
          </a:p>
          <a:p>
            <a:pPr marL="271145" indent="-271145" algn="just">
              <a:spcBef>
                <a:spcPts val="600"/>
              </a:spcBef>
              <a:spcAft>
                <a:spcPts val="554"/>
              </a:spcAft>
              <a:buClr>
                <a:srgbClr val="ED1A3B"/>
              </a:buClr>
              <a:buFont typeface="Arial" panose="020B0604020202020204" pitchFamily="34" charset="0"/>
              <a:buChar char="•"/>
            </a:pPr>
            <a:endParaRPr lang="fr-FR" sz="1200" dirty="0">
              <a:ea typeface="Source Sans Pro"/>
              <a:cs typeface="Source Sans Pro" panose="020B0503030403020204" pitchFamily="34" charset="0"/>
            </a:endParaRPr>
          </a:p>
          <a:p>
            <a:pPr marL="271145" indent="-271145" algn="just">
              <a:spcBef>
                <a:spcPts val="600"/>
              </a:spcBef>
              <a:spcAft>
                <a:spcPts val="554"/>
              </a:spcAft>
              <a:buClr>
                <a:srgbClr val="ED1A3B"/>
              </a:buClr>
              <a:buFont typeface="Arial" panose="020B0604020202020204" pitchFamily="34" charset="0"/>
              <a:buChar char="•"/>
            </a:pPr>
            <a:endParaRPr lang="fr-FR" sz="1200" dirty="0">
              <a:ea typeface="Source Sans Pro"/>
              <a:cs typeface="Source Sans Pro" panose="020B0503030403020204" pitchFamily="34" charset="0"/>
            </a:endParaRPr>
          </a:p>
          <a:p>
            <a:pPr marL="271145" indent="-271145" algn="just">
              <a:spcBef>
                <a:spcPts val="600"/>
              </a:spcBef>
              <a:spcAft>
                <a:spcPts val="554"/>
              </a:spcAft>
              <a:buClr>
                <a:srgbClr val="ED1A3B"/>
              </a:buClr>
              <a:buFont typeface="Arial" panose="020B0604020202020204" pitchFamily="34" charset="0"/>
              <a:buChar char="•"/>
            </a:pPr>
            <a:endParaRPr lang="fr-FR" sz="1200" dirty="0">
              <a:ea typeface="Source Sans Pro"/>
              <a:cs typeface="Source Sans Pro" panose="020B0503030403020204" pitchFamily="34" charset="0"/>
            </a:endParaRPr>
          </a:p>
          <a:p>
            <a:pPr marL="271145" indent="-271145" algn="just">
              <a:spcBef>
                <a:spcPts val="600"/>
              </a:spcBef>
              <a:spcAft>
                <a:spcPts val="554"/>
              </a:spcAft>
              <a:buClr>
                <a:srgbClr val="ED1A3B"/>
              </a:buClr>
              <a:buFont typeface="Arial" panose="020B0604020202020204" pitchFamily="34" charset="0"/>
              <a:buChar char="•"/>
            </a:pPr>
            <a:endParaRPr lang="fr-FR" sz="1200" dirty="0">
              <a:ea typeface="Source Sans Pro"/>
              <a:cs typeface="Source Sans Pro" panose="020B0503030403020204" pitchFamily="34" charset="0"/>
            </a:endParaRPr>
          </a:p>
          <a:p>
            <a:pPr marL="271145" indent="-271145" algn="just">
              <a:spcBef>
                <a:spcPts val="600"/>
              </a:spcBef>
              <a:spcAft>
                <a:spcPts val="554"/>
              </a:spcAft>
              <a:buClr>
                <a:srgbClr val="ED1A3B"/>
              </a:buClr>
              <a:buFont typeface="Arial" panose="020B0604020202020204" pitchFamily="34" charset="0"/>
              <a:buChar char="•"/>
            </a:pPr>
            <a:endParaRPr lang="fr-FR" sz="1200" dirty="0">
              <a:ea typeface="Source Sans Pro"/>
              <a:cs typeface="Source Sans Pro" panose="020B0503030403020204" pitchFamily="34" charset="0"/>
            </a:endParaRPr>
          </a:p>
          <a:p>
            <a:pPr marL="271145" indent="-271145" algn="just">
              <a:spcBef>
                <a:spcPts val="600"/>
              </a:spcBef>
              <a:spcAft>
                <a:spcPts val="554"/>
              </a:spcAft>
              <a:buClr>
                <a:srgbClr val="ED1A3B"/>
              </a:buClr>
              <a:buFont typeface="Arial" panose="020B0604020202020204" pitchFamily="34" charset="0"/>
              <a:buChar char="•"/>
            </a:pPr>
            <a:endParaRPr lang="fr-FR" sz="1200" dirty="0">
              <a:ea typeface="Source Sans Pro"/>
              <a:cs typeface="Source Sans Pro" panose="020B0503030403020204" pitchFamily="34" charset="0"/>
            </a:endParaRPr>
          </a:p>
          <a:p>
            <a:pPr marL="271145" indent="-271145" algn="just">
              <a:spcBef>
                <a:spcPts val="600"/>
              </a:spcBef>
              <a:spcAft>
                <a:spcPts val="554"/>
              </a:spcAft>
              <a:buClr>
                <a:srgbClr val="ED1A3B"/>
              </a:buClr>
              <a:buFont typeface="Arial" panose="020B0604020202020204" pitchFamily="34" charset="0"/>
              <a:buChar char="•"/>
            </a:pPr>
            <a:endParaRPr lang="fr-FR" sz="1200" dirty="0">
              <a:ea typeface="Source Sans Pro"/>
              <a:cs typeface="Source Sans Pro" panose="020B0503030403020204" pitchFamily="34" charset="0"/>
            </a:endParaRPr>
          </a:p>
          <a:p>
            <a:pPr marL="271145" indent="-271145" algn="just">
              <a:spcAft>
                <a:spcPts val="554"/>
              </a:spcAft>
              <a:buClr>
                <a:srgbClr val="ED1A3B"/>
              </a:buClr>
              <a:buFont typeface="Arial" panose="020B0604020202020204" pitchFamily="34" charset="0"/>
              <a:buChar char="•"/>
            </a:pPr>
            <a:endParaRPr lang="fr-FR" sz="1200" dirty="0">
              <a:ea typeface="Source Sans Pro"/>
              <a:cs typeface="Source Sans Pro" panose="020B0503030403020204" pitchFamily="34" charset="0"/>
            </a:endParaRPr>
          </a:p>
          <a:p>
            <a:pPr marL="271145" indent="-271145" algn="just">
              <a:spcAft>
                <a:spcPts val="554"/>
              </a:spcAft>
              <a:buClr>
                <a:srgbClr val="ED1A3B"/>
              </a:buClr>
              <a:buFont typeface="Arial" panose="020B0604020202020204" pitchFamily="34" charset="0"/>
              <a:buChar char="•"/>
            </a:pPr>
            <a:endParaRPr lang="fr-FR" sz="1200" dirty="0">
              <a:ea typeface="Source Sans Pro"/>
              <a:cs typeface="Source Sans Pro" panose="020B0503030403020204" pitchFamily="34" charset="0"/>
            </a:endParaRPr>
          </a:p>
        </p:txBody>
      </p:sp>
      <p:sp>
        <p:nvSpPr>
          <p:cNvPr id="4" name="Rectangle à coins arrondis 2">
            <a:extLst>
              <a:ext uri="{FF2B5EF4-FFF2-40B4-BE49-F238E27FC236}">
                <a16:creationId xmlns:a16="http://schemas.microsoft.com/office/drawing/2014/main" id="{43993023-1F3C-4D64-91EF-F9A3529C0D1B}"/>
              </a:ext>
            </a:extLst>
          </p:cNvPr>
          <p:cNvSpPr/>
          <p:nvPr/>
        </p:nvSpPr>
        <p:spPr>
          <a:xfrm>
            <a:off x="1097225" y="2373360"/>
            <a:ext cx="4296222" cy="720000"/>
          </a:xfrm>
          <a:prstGeom prst="roundRect">
            <a:avLst/>
          </a:prstGeom>
          <a:solidFill>
            <a:srgbClr val="219CBD"/>
          </a:solidFill>
          <a:ln w="6350">
            <a:solidFill>
              <a:srgbClr val="219C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1524000">
              <a:spcBef>
                <a:spcPts val="300"/>
              </a:spcBef>
            </a:pPr>
            <a:r>
              <a:rPr lang="fr-FR" sz="1200">
                <a:solidFill>
                  <a:schemeClr val="bg1"/>
                </a:solidFill>
              </a:rPr>
              <a:t>Diagnostic des enjeux de la filière </a:t>
            </a:r>
          </a:p>
          <a:p>
            <a:pPr marL="1524000">
              <a:spcBef>
                <a:spcPts val="300"/>
              </a:spcBef>
            </a:pPr>
            <a:r>
              <a:rPr lang="fr-FR" sz="1200">
                <a:solidFill>
                  <a:schemeClr val="bg1"/>
                </a:solidFill>
              </a:rPr>
              <a:t>Réalisation d’une 10</a:t>
            </a:r>
            <a:r>
              <a:rPr lang="fr-FR" sz="1200" baseline="30000">
                <a:solidFill>
                  <a:schemeClr val="bg1"/>
                </a:solidFill>
              </a:rPr>
              <a:t>aine</a:t>
            </a:r>
            <a:r>
              <a:rPr lang="fr-FR" sz="1200">
                <a:solidFill>
                  <a:schemeClr val="bg1"/>
                </a:solidFill>
              </a:rPr>
              <a:t> d’entretiens</a:t>
            </a:r>
          </a:p>
          <a:p>
            <a:pPr marL="1524000">
              <a:spcBef>
                <a:spcPts val="300"/>
              </a:spcBef>
            </a:pPr>
            <a:r>
              <a:rPr lang="fr-FR" sz="1200">
                <a:solidFill>
                  <a:schemeClr val="bg1"/>
                </a:solidFill>
              </a:rPr>
              <a:t>Conception du questionnaire </a:t>
            </a:r>
          </a:p>
        </p:txBody>
      </p:sp>
      <p:sp>
        <p:nvSpPr>
          <p:cNvPr id="24" name="Rectangle 23">
            <a:extLst>
              <a:ext uri="{FF2B5EF4-FFF2-40B4-BE49-F238E27FC236}">
                <a16:creationId xmlns:a16="http://schemas.microsoft.com/office/drawing/2014/main" id="{92C4F6EA-BA61-4DB5-9053-FEFECD913C28}"/>
              </a:ext>
            </a:extLst>
          </p:cNvPr>
          <p:cNvSpPr/>
          <p:nvPr/>
        </p:nvSpPr>
        <p:spPr>
          <a:xfrm>
            <a:off x="6112632" y="3013702"/>
            <a:ext cx="2827840" cy="1984872"/>
          </a:xfrm>
          <a:prstGeom prst="rect">
            <a:avLst/>
          </a:prstGeom>
          <a:solidFill>
            <a:srgbClr val="F3F3F3"/>
          </a:solidFill>
          <a:ln>
            <a:solidFill>
              <a:srgbClr val="F3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mj-lt"/>
              <a:ea typeface="+mn-ea"/>
              <a:cs typeface="+mn-cs"/>
            </a:endParaRPr>
          </a:p>
        </p:txBody>
      </p:sp>
      <p:grpSp>
        <p:nvGrpSpPr>
          <p:cNvPr id="25" name="Groupe 24">
            <a:extLst>
              <a:ext uri="{FF2B5EF4-FFF2-40B4-BE49-F238E27FC236}">
                <a16:creationId xmlns:a16="http://schemas.microsoft.com/office/drawing/2014/main" id="{0772037D-010F-49F2-9242-FD542B2F734C}"/>
              </a:ext>
            </a:extLst>
          </p:cNvPr>
          <p:cNvGrpSpPr/>
          <p:nvPr/>
        </p:nvGrpSpPr>
        <p:grpSpPr>
          <a:xfrm>
            <a:off x="6112633" y="2984845"/>
            <a:ext cx="2827840" cy="1054101"/>
            <a:chOff x="5883616" y="3786134"/>
            <a:chExt cx="2995172" cy="1054101"/>
          </a:xfrm>
        </p:grpSpPr>
        <p:sp>
          <p:nvSpPr>
            <p:cNvPr id="26" name="Espace réservé du contenu 2">
              <a:extLst>
                <a:ext uri="{FF2B5EF4-FFF2-40B4-BE49-F238E27FC236}">
                  <a16:creationId xmlns:a16="http://schemas.microsoft.com/office/drawing/2014/main" id="{79EDA2D0-96C6-40A3-BD47-0B86AC28DFE2}"/>
                </a:ext>
              </a:extLst>
            </p:cNvPr>
            <p:cNvSpPr txBox="1">
              <a:spLocks/>
            </p:cNvSpPr>
            <p:nvPr/>
          </p:nvSpPr>
          <p:spPr bwMode="auto">
            <a:xfrm>
              <a:off x="6011582" y="4249943"/>
              <a:ext cx="2827840" cy="59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33231" tIns="33231" rIns="33231" bIns="33231"/>
            <a:lstStyle>
              <a:lvl1pPr marL="177800" indent="-177800" eaLnBrk="0" hangingPunct="0">
                <a:defRPr sz="2400">
                  <a:solidFill>
                    <a:schemeClr val="tx1"/>
                  </a:solidFill>
                  <a:latin typeface="Lucida Sans Unicode" pitchFamily="34" charset="0"/>
                  <a:ea typeface="MS PGothic" pitchFamily="34" charset="-128"/>
                </a:defRPr>
              </a:lvl1pPr>
              <a:lvl2pPr marL="742950" indent="-285750" eaLnBrk="0" hangingPunct="0">
                <a:defRPr sz="2400">
                  <a:solidFill>
                    <a:schemeClr val="tx1"/>
                  </a:solidFill>
                  <a:latin typeface="Lucida Sans Unicode" pitchFamily="34" charset="0"/>
                  <a:ea typeface="MS PGothic" pitchFamily="34" charset="-128"/>
                </a:defRPr>
              </a:lvl2pPr>
              <a:lvl3pPr marL="1143000" indent="-228600" eaLnBrk="0" hangingPunct="0">
                <a:defRPr sz="2400">
                  <a:solidFill>
                    <a:schemeClr val="tx1"/>
                  </a:solidFill>
                  <a:latin typeface="Lucida Sans Unicode" pitchFamily="34" charset="0"/>
                  <a:ea typeface="MS PGothic" pitchFamily="34" charset="-128"/>
                </a:defRPr>
              </a:lvl3pPr>
              <a:lvl4pPr marL="1600200" indent="-228600" eaLnBrk="0" hangingPunct="0">
                <a:defRPr sz="2400">
                  <a:solidFill>
                    <a:schemeClr val="tx1"/>
                  </a:solidFill>
                  <a:latin typeface="Lucida Sans Unicode" pitchFamily="34" charset="0"/>
                  <a:ea typeface="MS PGothic" pitchFamily="34" charset="-128"/>
                </a:defRPr>
              </a:lvl4pPr>
              <a:lvl5pPr marL="2057400" indent="-228600" eaLnBrk="0" hangingPunct="0">
                <a:defRPr sz="2400">
                  <a:solidFill>
                    <a:schemeClr val="tx1"/>
                  </a:solidFill>
                  <a:latin typeface="Lucida Sans Unicode"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9pPr>
            </a:lstStyle>
            <a:p>
              <a:pPr marL="158265" lvl="1" indent="-158265" defTabSz="844083" eaLnBrk="1" fontAlgn="base" hangingPunct="1">
                <a:spcBef>
                  <a:spcPct val="20000"/>
                </a:spcBef>
                <a:spcAft>
                  <a:spcPts val="300"/>
                </a:spcAft>
                <a:buClr>
                  <a:srgbClr val="000000"/>
                </a:buClr>
                <a:buSzPct val="85000"/>
                <a:buFont typeface="Arial" charset="0"/>
                <a:buChar char="•"/>
                <a:tabLst>
                  <a:tab pos="670276" algn="l"/>
                </a:tabLst>
                <a:defRPr/>
              </a:pPr>
              <a:r>
                <a:rPr lang="fr-FR" sz="1200" b="1" dirty="0">
                  <a:solidFill>
                    <a:srgbClr val="000000"/>
                  </a:solidFill>
                  <a:latin typeface="+mj-lt"/>
                </a:rPr>
                <a:t>Au sein de la région Occitanie : </a:t>
              </a:r>
              <a:r>
                <a:rPr lang="fr-FR" sz="1200" dirty="0">
                  <a:solidFill>
                    <a:srgbClr val="000000"/>
                  </a:solidFill>
                  <a:latin typeface="+mj-lt"/>
                </a:rPr>
                <a:t>Support de synthèse &amp; Restitution régionale</a:t>
              </a:r>
            </a:p>
            <a:p>
              <a:pPr marL="158265" lvl="1" indent="-158265" defTabSz="844083" eaLnBrk="1" fontAlgn="base" hangingPunct="1">
                <a:spcBef>
                  <a:spcPct val="20000"/>
                </a:spcBef>
                <a:spcAft>
                  <a:spcPts val="300"/>
                </a:spcAft>
                <a:buClr>
                  <a:srgbClr val="000000"/>
                </a:buClr>
                <a:buSzPct val="85000"/>
                <a:buFont typeface="Arial" charset="0"/>
                <a:buChar char="•"/>
                <a:tabLst>
                  <a:tab pos="670276" algn="l"/>
                </a:tabLst>
                <a:defRPr/>
              </a:pPr>
              <a:r>
                <a:rPr lang="fr-FR" altLang="ko-KR" sz="1200" b="1" dirty="0">
                  <a:solidFill>
                    <a:srgbClr val="000000"/>
                  </a:solidFill>
                  <a:latin typeface="+mj-lt"/>
                </a:rPr>
                <a:t>Pour les autres régions : </a:t>
              </a:r>
              <a:r>
                <a:rPr lang="fr-FR" altLang="ko-KR" sz="1200" dirty="0">
                  <a:latin typeface="+mj-lt"/>
                </a:rPr>
                <a:t>une mission pilote de l’OPCO2i pour les autres régions aéronautiques concernées </a:t>
              </a:r>
              <a:endParaRPr lang="fr-FR" sz="1200" dirty="0">
                <a:latin typeface="+mj-lt"/>
              </a:endParaRPr>
            </a:p>
          </p:txBody>
        </p:sp>
        <p:sp>
          <p:nvSpPr>
            <p:cNvPr id="27" name="Rectangle 26">
              <a:extLst>
                <a:ext uri="{FF2B5EF4-FFF2-40B4-BE49-F238E27FC236}">
                  <a16:creationId xmlns:a16="http://schemas.microsoft.com/office/drawing/2014/main" id="{CCF3E595-28B8-47D6-8A34-D9D03484D715}"/>
                </a:ext>
              </a:extLst>
            </p:cNvPr>
            <p:cNvSpPr>
              <a:spLocks noChangeArrowheads="1"/>
            </p:cNvSpPr>
            <p:nvPr/>
          </p:nvSpPr>
          <p:spPr bwMode="auto">
            <a:xfrm>
              <a:off x="5883616" y="3786134"/>
              <a:ext cx="2995172" cy="341095"/>
            </a:xfrm>
            <a:prstGeom prst="rect">
              <a:avLst/>
            </a:prstGeom>
            <a:noFill/>
            <a:ln w="9525">
              <a:noFill/>
              <a:miter lim="800000"/>
              <a:headEnd/>
              <a:tailEnd/>
            </a:ln>
          </p:spPr>
          <p:txBody>
            <a:bodyPr wrap="square" lIns="0" tIns="0" rIns="0" bIns="0" anchor="b">
              <a:noAutofit/>
            </a:bodyPr>
            <a:lstStyle/>
            <a:p>
              <a:pPr algn="ctr" defTabSz="779173" fontAlgn="base">
                <a:spcBef>
                  <a:spcPct val="0"/>
                </a:spcBef>
                <a:spcAft>
                  <a:spcPct val="0"/>
                </a:spcAft>
                <a:buSzPct val="120000"/>
              </a:pPr>
              <a:r>
                <a:rPr lang="fr-FR" altLang="ko-KR" sz="1200" i="1" u="sng" kern="0" dirty="0">
                  <a:solidFill>
                    <a:srgbClr val="AA1D7C"/>
                  </a:solidFill>
                  <a:latin typeface="+mj-lt"/>
                  <a:ea typeface="맑은 고딕"/>
                  <a:cs typeface="Calibri"/>
                </a:rPr>
                <a:t>COMMUNICATION DES RÉSULTATS</a:t>
              </a:r>
            </a:p>
          </p:txBody>
        </p:sp>
      </p:grpSp>
      <p:sp>
        <p:nvSpPr>
          <p:cNvPr id="28" name="Rectangle 27">
            <a:extLst>
              <a:ext uri="{FF2B5EF4-FFF2-40B4-BE49-F238E27FC236}">
                <a16:creationId xmlns:a16="http://schemas.microsoft.com/office/drawing/2014/main" id="{D7EF6692-5DE3-489E-92EC-33D843420499}"/>
              </a:ext>
            </a:extLst>
          </p:cNvPr>
          <p:cNvSpPr/>
          <p:nvPr/>
        </p:nvSpPr>
        <p:spPr>
          <a:xfrm>
            <a:off x="6112632" y="1454906"/>
            <a:ext cx="2827840" cy="1357119"/>
          </a:xfrm>
          <a:prstGeom prst="rect">
            <a:avLst/>
          </a:prstGeom>
          <a:solidFill>
            <a:srgbClr val="F3F3F3"/>
          </a:solidFill>
          <a:ln>
            <a:solidFill>
              <a:srgbClr val="F3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mj-lt"/>
              <a:ea typeface="+mn-ea"/>
              <a:cs typeface="+mn-cs"/>
            </a:endParaRPr>
          </a:p>
        </p:txBody>
      </p:sp>
      <p:grpSp>
        <p:nvGrpSpPr>
          <p:cNvPr id="29" name="Groupe 28">
            <a:extLst>
              <a:ext uri="{FF2B5EF4-FFF2-40B4-BE49-F238E27FC236}">
                <a16:creationId xmlns:a16="http://schemas.microsoft.com/office/drawing/2014/main" id="{521C108D-C8F7-4407-999A-5616C181CE3D}"/>
              </a:ext>
            </a:extLst>
          </p:cNvPr>
          <p:cNvGrpSpPr/>
          <p:nvPr/>
        </p:nvGrpSpPr>
        <p:grpSpPr>
          <a:xfrm>
            <a:off x="6541378" y="1616114"/>
            <a:ext cx="2453850" cy="569981"/>
            <a:chOff x="6225532" y="3943373"/>
            <a:chExt cx="2793757" cy="896862"/>
          </a:xfrm>
        </p:grpSpPr>
        <p:sp>
          <p:nvSpPr>
            <p:cNvPr id="30" name="Espace réservé du contenu 2">
              <a:extLst>
                <a:ext uri="{FF2B5EF4-FFF2-40B4-BE49-F238E27FC236}">
                  <a16:creationId xmlns:a16="http://schemas.microsoft.com/office/drawing/2014/main" id="{C90D6B03-B211-4F26-A279-F91AF27B8FA3}"/>
                </a:ext>
              </a:extLst>
            </p:cNvPr>
            <p:cNvSpPr txBox="1">
              <a:spLocks/>
            </p:cNvSpPr>
            <p:nvPr/>
          </p:nvSpPr>
          <p:spPr bwMode="auto">
            <a:xfrm>
              <a:off x="6533798" y="4303524"/>
              <a:ext cx="2485491" cy="53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33231" tIns="33231" rIns="33231" bIns="33231"/>
            <a:lstStyle>
              <a:lvl1pPr marL="177800" indent="-177800" eaLnBrk="0" hangingPunct="0">
                <a:defRPr sz="2400">
                  <a:solidFill>
                    <a:schemeClr val="tx1"/>
                  </a:solidFill>
                  <a:latin typeface="Lucida Sans Unicode" pitchFamily="34" charset="0"/>
                  <a:ea typeface="MS PGothic" pitchFamily="34" charset="-128"/>
                </a:defRPr>
              </a:lvl1pPr>
              <a:lvl2pPr marL="742950" indent="-285750" eaLnBrk="0" hangingPunct="0">
                <a:defRPr sz="2400">
                  <a:solidFill>
                    <a:schemeClr val="tx1"/>
                  </a:solidFill>
                  <a:latin typeface="Lucida Sans Unicode" pitchFamily="34" charset="0"/>
                  <a:ea typeface="MS PGothic" pitchFamily="34" charset="-128"/>
                </a:defRPr>
              </a:lvl2pPr>
              <a:lvl3pPr marL="1143000" indent="-228600" eaLnBrk="0" hangingPunct="0">
                <a:defRPr sz="2400">
                  <a:solidFill>
                    <a:schemeClr val="tx1"/>
                  </a:solidFill>
                  <a:latin typeface="Lucida Sans Unicode" pitchFamily="34" charset="0"/>
                  <a:ea typeface="MS PGothic" pitchFamily="34" charset="-128"/>
                </a:defRPr>
              </a:lvl3pPr>
              <a:lvl4pPr marL="1600200" indent="-228600" eaLnBrk="0" hangingPunct="0">
                <a:defRPr sz="2400">
                  <a:solidFill>
                    <a:schemeClr val="tx1"/>
                  </a:solidFill>
                  <a:latin typeface="Lucida Sans Unicode" pitchFamily="34" charset="0"/>
                  <a:ea typeface="MS PGothic" pitchFamily="34" charset="-128"/>
                </a:defRPr>
              </a:lvl4pPr>
              <a:lvl5pPr marL="2057400" indent="-228600" eaLnBrk="0" hangingPunct="0">
                <a:defRPr sz="2400">
                  <a:solidFill>
                    <a:schemeClr val="tx1"/>
                  </a:solidFill>
                  <a:latin typeface="Lucida Sans Unicode"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Lucida Sans Unicode" pitchFamily="34" charset="0"/>
                  <a:ea typeface="MS PGothic" pitchFamily="34" charset="-128"/>
                </a:defRPr>
              </a:lvl9pPr>
            </a:lstStyle>
            <a:p>
              <a:pPr marL="158265" lvl="1" indent="-158265" defTabSz="844083" eaLnBrk="1" fontAlgn="base" hangingPunct="1">
                <a:spcBef>
                  <a:spcPct val="20000"/>
                </a:spcBef>
                <a:spcAft>
                  <a:spcPts val="300"/>
                </a:spcAft>
                <a:buClr>
                  <a:srgbClr val="000000"/>
                </a:buClr>
                <a:buSzPct val="85000"/>
                <a:buFont typeface="Arial" charset="0"/>
                <a:buChar char="•"/>
                <a:tabLst>
                  <a:tab pos="670276" algn="l"/>
                </a:tabLst>
                <a:defRPr/>
              </a:pPr>
              <a:r>
                <a:rPr lang="fr-FR" sz="1100">
                  <a:latin typeface="+mj-lt"/>
                </a:rPr>
                <a:t>Préparation : Oct./Nov. 2020</a:t>
              </a:r>
            </a:p>
            <a:p>
              <a:pPr marL="158265" lvl="1" indent="-158265" defTabSz="844083" eaLnBrk="1" fontAlgn="base" hangingPunct="1">
                <a:spcBef>
                  <a:spcPct val="20000"/>
                </a:spcBef>
                <a:spcAft>
                  <a:spcPts val="300"/>
                </a:spcAft>
                <a:buClr>
                  <a:srgbClr val="000000"/>
                </a:buClr>
                <a:buSzPct val="85000"/>
                <a:buFont typeface="Arial" charset="0"/>
                <a:buChar char="•"/>
                <a:tabLst>
                  <a:tab pos="670276" algn="l"/>
                </a:tabLst>
                <a:defRPr/>
              </a:pPr>
              <a:r>
                <a:rPr lang="fr-FR" sz="1100">
                  <a:latin typeface="+mj-lt"/>
                </a:rPr>
                <a:t>Terrain enquête : 15/11 au 10/12</a:t>
              </a:r>
            </a:p>
            <a:p>
              <a:pPr marL="158265" lvl="1" indent="-158265" defTabSz="844083" eaLnBrk="1" fontAlgn="base" hangingPunct="1">
                <a:spcBef>
                  <a:spcPct val="20000"/>
                </a:spcBef>
                <a:spcAft>
                  <a:spcPts val="300"/>
                </a:spcAft>
                <a:buClr>
                  <a:srgbClr val="000000"/>
                </a:buClr>
                <a:buSzPct val="85000"/>
                <a:buFont typeface="Arial" charset="0"/>
                <a:buChar char="•"/>
                <a:tabLst>
                  <a:tab pos="670276" algn="l"/>
                </a:tabLst>
                <a:defRPr/>
              </a:pPr>
              <a:r>
                <a:rPr lang="fr-FR" sz="1100">
                  <a:latin typeface="+mj-lt"/>
                </a:rPr>
                <a:t>Analyses : Décembre 2020</a:t>
              </a:r>
            </a:p>
          </p:txBody>
        </p:sp>
        <p:sp>
          <p:nvSpPr>
            <p:cNvPr id="31" name="Rectangle 30">
              <a:extLst>
                <a:ext uri="{FF2B5EF4-FFF2-40B4-BE49-F238E27FC236}">
                  <a16:creationId xmlns:a16="http://schemas.microsoft.com/office/drawing/2014/main" id="{FB13E289-6572-47B8-95E3-ADB681794CF0}"/>
                </a:ext>
              </a:extLst>
            </p:cNvPr>
            <p:cNvSpPr>
              <a:spLocks noChangeArrowheads="1"/>
            </p:cNvSpPr>
            <p:nvPr/>
          </p:nvSpPr>
          <p:spPr bwMode="auto">
            <a:xfrm>
              <a:off x="6225532" y="3943373"/>
              <a:ext cx="2305624" cy="213140"/>
            </a:xfrm>
            <a:prstGeom prst="rect">
              <a:avLst/>
            </a:prstGeom>
            <a:noFill/>
            <a:ln w="9525">
              <a:noFill/>
              <a:miter lim="800000"/>
              <a:headEnd/>
              <a:tailEnd/>
            </a:ln>
          </p:spPr>
          <p:txBody>
            <a:bodyPr wrap="square" lIns="0" tIns="0" rIns="0" bIns="0" anchor="b">
              <a:noAutofit/>
            </a:bodyPr>
            <a:lstStyle/>
            <a:p>
              <a:pPr algn="ctr" defTabSz="779173" fontAlgn="base">
                <a:spcBef>
                  <a:spcPct val="0"/>
                </a:spcBef>
                <a:spcAft>
                  <a:spcPct val="0"/>
                </a:spcAft>
                <a:buSzPct val="120000"/>
              </a:pPr>
              <a:r>
                <a:rPr lang="fr-FR" altLang="ko-KR" sz="1400" i="1" u="sng" kern="0" dirty="0">
                  <a:solidFill>
                    <a:srgbClr val="AA1D7C"/>
                  </a:solidFill>
                  <a:latin typeface="+mj-lt"/>
                  <a:ea typeface="맑은 고딕" panose="020B0503020000020004" pitchFamily="34" charset="-127"/>
                  <a:cs typeface="Calibri"/>
                </a:rPr>
                <a:t>CALENDRIER </a:t>
              </a:r>
            </a:p>
          </p:txBody>
        </p:sp>
      </p:grpSp>
      <p:pic>
        <p:nvPicPr>
          <p:cNvPr id="32" name="Graphique 31" descr="Calendrier journalier">
            <a:extLst>
              <a:ext uri="{FF2B5EF4-FFF2-40B4-BE49-F238E27FC236}">
                <a16:creationId xmlns:a16="http://schemas.microsoft.com/office/drawing/2014/main" id="{367A35B2-4451-45EA-A984-DE365E38F6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7388" y="1484171"/>
            <a:ext cx="671327" cy="671327"/>
          </a:xfrm>
          <a:prstGeom prst="rect">
            <a:avLst/>
          </a:prstGeom>
        </p:spPr>
      </p:pic>
      <p:sp>
        <p:nvSpPr>
          <p:cNvPr id="7" name="Rectangle à coins arrondis 2">
            <a:extLst>
              <a:ext uri="{FF2B5EF4-FFF2-40B4-BE49-F238E27FC236}">
                <a16:creationId xmlns:a16="http://schemas.microsoft.com/office/drawing/2014/main" id="{B5AF32D4-50B7-4ACB-AA6B-5CC1E1AE34D3}"/>
              </a:ext>
            </a:extLst>
          </p:cNvPr>
          <p:cNvSpPr/>
          <p:nvPr/>
        </p:nvSpPr>
        <p:spPr>
          <a:xfrm>
            <a:off x="1097224" y="2376013"/>
            <a:ext cx="1342560" cy="717347"/>
          </a:xfrm>
          <a:prstGeom prst="roundRect">
            <a:avLst/>
          </a:prstGeom>
          <a:solidFill>
            <a:srgbClr val="219CBD"/>
          </a:solidFill>
          <a:ln w="6350">
            <a:solidFill>
              <a:srgbClr val="219C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b="1">
                <a:solidFill>
                  <a:schemeClr val="bg1"/>
                </a:solidFill>
              </a:rPr>
              <a:t>1. Préparation de l’enquête </a:t>
            </a:r>
          </a:p>
        </p:txBody>
      </p:sp>
      <p:sp>
        <p:nvSpPr>
          <p:cNvPr id="2" name="Freeform 11">
            <a:extLst>
              <a:ext uri="{FF2B5EF4-FFF2-40B4-BE49-F238E27FC236}">
                <a16:creationId xmlns:a16="http://schemas.microsoft.com/office/drawing/2014/main" id="{1937C22F-0A96-4738-8EF4-7B1906598C30}"/>
              </a:ext>
            </a:extLst>
          </p:cNvPr>
          <p:cNvSpPr>
            <a:spLocks/>
          </p:cNvSpPr>
          <p:nvPr/>
        </p:nvSpPr>
        <p:spPr bwMode="gray">
          <a:xfrm rot="5400000" flipV="1">
            <a:off x="2154061" y="2712807"/>
            <a:ext cx="576000" cy="1800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BE"/>
          </a:p>
        </p:txBody>
      </p:sp>
      <p:sp>
        <p:nvSpPr>
          <p:cNvPr id="9" name="Freeform 11">
            <a:extLst>
              <a:ext uri="{FF2B5EF4-FFF2-40B4-BE49-F238E27FC236}">
                <a16:creationId xmlns:a16="http://schemas.microsoft.com/office/drawing/2014/main" id="{C7883AFA-6D55-4B64-B1C4-CBC9C32EBDF3}"/>
              </a:ext>
            </a:extLst>
          </p:cNvPr>
          <p:cNvSpPr>
            <a:spLocks/>
          </p:cNvSpPr>
          <p:nvPr/>
        </p:nvSpPr>
        <p:spPr bwMode="gray">
          <a:xfrm rot="5400000" flipV="1">
            <a:off x="2226871" y="2724906"/>
            <a:ext cx="576000" cy="1800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BE"/>
          </a:p>
        </p:txBody>
      </p:sp>
      <p:sp>
        <p:nvSpPr>
          <p:cNvPr id="12" name="Rectangle à coins arrondis 2">
            <a:extLst>
              <a:ext uri="{FF2B5EF4-FFF2-40B4-BE49-F238E27FC236}">
                <a16:creationId xmlns:a16="http://schemas.microsoft.com/office/drawing/2014/main" id="{32812F7D-124F-43B0-912E-4886B17E9F9C}"/>
              </a:ext>
            </a:extLst>
          </p:cNvPr>
          <p:cNvSpPr/>
          <p:nvPr/>
        </p:nvSpPr>
        <p:spPr>
          <a:xfrm>
            <a:off x="1097225" y="3269096"/>
            <a:ext cx="4296222" cy="720000"/>
          </a:xfrm>
          <a:prstGeom prst="roundRect">
            <a:avLst/>
          </a:prstGeom>
          <a:solidFill>
            <a:srgbClr val="219CBD"/>
          </a:solidFill>
          <a:ln w="6350">
            <a:solidFill>
              <a:srgbClr val="219C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1524000">
              <a:spcBef>
                <a:spcPts val="300"/>
              </a:spcBef>
            </a:pPr>
            <a:r>
              <a:rPr lang="fr-FR" sz="1200">
                <a:solidFill>
                  <a:schemeClr val="bg1"/>
                </a:solidFill>
              </a:rPr>
              <a:t>Enquête de terrain</a:t>
            </a:r>
            <a:endParaRPr lang="fr-FR" sz="1100">
              <a:solidFill>
                <a:schemeClr val="bg1"/>
              </a:solidFill>
            </a:endParaRPr>
          </a:p>
          <a:p>
            <a:pPr marL="1524000">
              <a:spcBef>
                <a:spcPts val="300"/>
              </a:spcBef>
            </a:pPr>
            <a:r>
              <a:rPr lang="fr-FR" sz="1200">
                <a:solidFill>
                  <a:schemeClr val="bg1"/>
                </a:solidFill>
              </a:rPr>
              <a:t>Exploitation de l’enquête</a:t>
            </a:r>
          </a:p>
          <a:p>
            <a:pPr marL="1524000">
              <a:spcBef>
                <a:spcPts val="300"/>
              </a:spcBef>
            </a:pPr>
            <a:r>
              <a:rPr lang="fr-FR" sz="1200">
                <a:solidFill>
                  <a:schemeClr val="bg1"/>
                </a:solidFill>
              </a:rPr>
              <a:t>Analyses et conclusions</a:t>
            </a:r>
            <a:endParaRPr lang="fr-FR" sz="1100">
              <a:solidFill>
                <a:schemeClr val="bg1"/>
              </a:solidFill>
            </a:endParaRPr>
          </a:p>
        </p:txBody>
      </p:sp>
      <p:sp>
        <p:nvSpPr>
          <p:cNvPr id="13" name="Rectangle à coins arrondis 2">
            <a:extLst>
              <a:ext uri="{FF2B5EF4-FFF2-40B4-BE49-F238E27FC236}">
                <a16:creationId xmlns:a16="http://schemas.microsoft.com/office/drawing/2014/main" id="{C238F1EA-5834-4A8F-9271-B2DE3FBCAFE2}"/>
              </a:ext>
            </a:extLst>
          </p:cNvPr>
          <p:cNvSpPr/>
          <p:nvPr/>
        </p:nvSpPr>
        <p:spPr>
          <a:xfrm>
            <a:off x="1097224" y="3271749"/>
            <a:ext cx="1342560" cy="717347"/>
          </a:xfrm>
          <a:prstGeom prst="roundRect">
            <a:avLst/>
          </a:prstGeom>
          <a:solidFill>
            <a:srgbClr val="219CBD"/>
          </a:solidFill>
          <a:ln w="6350">
            <a:solidFill>
              <a:srgbClr val="219C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b="1">
                <a:solidFill>
                  <a:schemeClr val="bg1"/>
                </a:solidFill>
              </a:rPr>
              <a:t>2. </a:t>
            </a:r>
            <a:br>
              <a:rPr lang="fr-FR" sz="1400" b="1">
                <a:solidFill>
                  <a:schemeClr val="bg1"/>
                </a:solidFill>
              </a:rPr>
            </a:br>
            <a:r>
              <a:rPr lang="fr-FR" sz="1400" b="1">
                <a:solidFill>
                  <a:schemeClr val="bg1"/>
                </a:solidFill>
              </a:rPr>
              <a:t>Diagnostic des besoins</a:t>
            </a:r>
          </a:p>
        </p:txBody>
      </p:sp>
      <p:sp>
        <p:nvSpPr>
          <p:cNvPr id="15" name="Freeform 11">
            <a:extLst>
              <a:ext uri="{FF2B5EF4-FFF2-40B4-BE49-F238E27FC236}">
                <a16:creationId xmlns:a16="http://schemas.microsoft.com/office/drawing/2014/main" id="{7F954E4D-628F-4FB4-A5AF-A209513071F7}"/>
              </a:ext>
            </a:extLst>
          </p:cNvPr>
          <p:cNvSpPr>
            <a:spLocks/>
          </p:cNvSpPr>
          <p:nvPr/>
        </p:nvSpPr>
        <p:spPr bwMode="gray">
          <a:xfrm rot="5400000" flipV="1">
            <a:off x="2154061" y="3608543"/>
            <a:ext cx="576000" cy="1800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BE"/>
          </a:p>
        </p:txBody>
      </p:sp>
      <p:sp>
        <p:nvSpPr>
          <p:cNvPr id="16" name="Freeform 11">
            <a:extLst>
              <a:ext uri="{FF2B5EF4-FFF2-40B4-BE49-F238E27FC236}">
                <a16:creationId xmlns:a16="http://schemas.microsoft.com/office/drawing/2014/main" id="{13DE426F-A1D8-43AE-A325-17284592CB67}"/>
              </a:ext>
            </a:extLst>
          </p:cNvPr>
          <p:cNvSpPr>
            <a:spLocks/>
          </p:cNvSpPr>
          <p:nvPr/>
        </p:nvSpPr>
        <p:spPr bwMode="gray">
          <a:xfrm rot="5400000" flipV="1">
            <a:off x="2226871" y="3620642"/>
            <a:ext cx="576000" cy="1800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BE"/>
          </a:p>
        </p:txBody>
      </p:sp>
      <p:sp>
        <p:nvSpPr>
          <p:cNvPr id="20" name="Rectangle à coins arrondis 2">
            <a:extLst>
              <a:ext uri="{FF2B5EF4-FFF2-40B4-BE49-F238E27FC236}">
                <a16:creationId xmlns:a16="http://schemas.microsoft.com/office/drawing/2014/main" id="{B56F9739-FBFE-429D-A32F-3BCB45F1D886}"/>
              </a:ext>
            </a:extLst>
          </p:cNvPr>
          <p:cNvSpPr/>
          <p:nvPr/>
        </p:nvSpPr>
        <p:spPr>
          <a:xfrm>
            <a:off x="1097224" y="4136700"/>
            <a:ext cx="4296222" cy="720000"/>
          </a:xfrm>
          <a:prstGeom prst="roundRect">
            <a:avLst/>
          </a:prstGeom>
          <a:solidFill>
            <a:srgbClr val="219CBD"/>
          </a:solidFill>
          <a:ln w="6350">
            <a:solidFill>
              <a:srgbClr val="219C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1524000">
              <a:spcBef>
                <a:spcPts val="600"/>
              </a:spcBef>
            </a:pPr>
            <a:r>
              <a:rPr lang="fr-FR" sz="1200" dirty="0">
                <a:solidFill>
                  <a:schemeClr val="bg1"/>
                </a:solidFill>
              </a:rPr>
              <a:t>Rapport et synthèse</a:t>
            </a:r>
            <a:br>
              <a:rPr lang="fr-FR" sz="1200" dirty="0">
                <a:solidFill>
                  <a:schemeClr val="bg1"/>
                </a:solidFill>
              </a:rPr>
            </a:br>
            <a:r>
              <a:rPr lang="fr-FR" sz="1200" dirty="0">
                <a:solidFill>
                  <a:schemeClr val="bg1"/>
                </a:solidFill>
              </a:rPr>
              <a:t>Communication en Occitanie </a:t>
            </a:r>
            <a:br>
              <a:rPr lang="fr-FR" sz="1200" dirty="0">
                <a:solidFill>
                  <a:schemeClr val="bg1"/>
                </a:solidFill>
              </a:rPr>
            </a:br>
            <a:r>
              <a:rPr lang="fr-FR" sz="1200" dirty="0">
                <a:solidFill>
                  <a:schemeClr val="bg1"/>
                </a:solidFill>
              </a:rPr>
              <a:t>Diffusion aux autres régions</a:t>
            </a:r>
          </a:p>
        </p:txBody>
      </p:sp>
      <p:sp>
        <p:nvSpPr>
          <p:cNvPr id="21" name="Rectangle à coins arrondis 2">
            <a:extLst>
              <a:ext uri="{FF2B5EF4-FFF2-40B4-BE49-F238E27FC236}">
                <a16:creationId xmlns:a16="http://schemas.microsoft.com/office/drawing/2014/main" id="{D09F9065-E3D6-4BF1-BEB5-936D255835CD}"/>
              </a:ext>
            </a:extLst>
          </p:cNvPr>
          <p:cNvSpPr/>
          <p:nvPr/>
        </p:nvSpPr>
        <p:spPr>
          <a:xfrm>
            <a:off x="1097223" y="4139353"/>
            <a:ext cx="1342560" cy="717347"/>
          </a:xfrm>
          <a:prstGeom prst="roundRect">
            <a:avLst/>
          </a:prstGeom>
          <a:solidFill>
            <a:srgbClr val="219CBD"/>
          </a:solidFill>
          <a:ln w="6350">
            <a:solidFill>
              <a:srgbClr val="219CBD"/>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sz="1400" b="1">
                <a:solidFill>
                  <a:schemeClr val="bg1"/>
                </a:solidFill>
              </a:rPr>
              <a:t>3. Valorisation des résultats</a:t>
            </a:r>
          </a:p>
        </p:txBody>
      </p:sp>
      <p:sp>
        <p:nvSpPr>
          <p:cNvPr id="22" name="Freeform 11">
            <a:extLst>
              <a:ext uri="{FF2B5EF4-FFF2-40B4-BE49-F238E27FC236}">
                <a16:creationId xmlns:a16="http://schemas.microsoft.com/office/drawing/2014/main" id="{636861D7-8148-41A7-8131-58C37DA19571}"/>
              </a:ext>
            </a:extLst>
          </p:cNvPr>
          <p:cNvSpPr>
            <a:spLocks/>
          </p:cNvSpPr>
          <p:nvPr/>
        </p:nvSpPr>
        <p:spPr bwMode="gray">
          <a:xfrm rot="5400000" flipV="1">
            <a:off x="2154060" y="4476147"/>
            <a:ext cx="576000" cy="1800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BE"/>
          </a:p>
        </p:txBody>
      </p:sp>
      <p:sp>
        <p:nvSpPr>
          <p:cNvPr id="42" name="Freeform 11">
            <a:extLst>
              <a:ext uri="{FF2B5EF4-FFF2-40B4-BE49-F238E27FC236}">
                <a16:creationId xmlns:a16="http://schemas.microsoft.com/office/drawing/2014/main" id="{95B4F539-D4AD-408A-B7E2-455CF00E8EC3}"/>
              </a:ext>
            </a:extLst>
          </p:cNvPr>
          <p:cNvSpPr>
            <a:spLocks/>
          </p:cNvSpPr>
          <p:nvPr/>
        </p:nvSpPr>
        <p:spPr bwMode="gray">
          <a:xfrm rot="5400000" flipV="1">
            <a:off x="2226870" y="4488246"/>
            <a:ext cx="576000" cy="18000"/>
          </a:xfrm>
          <a:custGeom>
            <a:avLst/>
            <a:gdLst>
              <a:gd name="T0" fmla="*/ 1254 w 1273"/>
              <a:gd name="T1" fmla="*/ 1 h 65"/>
              <a:gd name="T2" fmla="*/ 1254 w 1273"/>
              <a:gd name="T3" fmla="*/ 1 h 65"/>
              <a:gd name="T4" fmla="*/ 1254 w 1273"/>
              <a:gd name="T5" fmla="*/ 1 h 65"/>
              <a:gd name="T6" fmla="*/ 288 w 1273"/>
              <a:gd name="T7" fmla="*/ 27 h 65"/>
              <a:gd name="T8" fmla="*/ 15 w 1273"/>
              <a:gd name="T9" fmla="*/ 15 h 65"/>
              <a:gd name="T10" fmla="*/ 0 w 1273"/>
              <a:gd name="T11" fmla="*/ 28 h 65"/>
              <a:gd name="T12" fmla="*/ 14 w 1273"/>
              <a:gd name="T13" fmla="*/ 44 h 65"/>
              <a:gd name="T14" fmla="*/ 656 w 1273"/>
              <a:gd name="T15" fmla="*/ 65 h 65"/>
              <a:gd name="T16" fmla="*/ 991 w 1273"/>
              <a:gd name="T17" fmla="*/ 55 h 65"/>
              <a:gd name="T18" fmla="*/ 1261 w 1273"/>
              <a:gd name="T19" fmla="*/ 30 h 65"/>
              <a:gd name="T20" fmla="*/ 1272 w 1273"/>
              <a:gd name="T21" fmla="*/ 15 h 65"/>
              <a:gd name="T22" fmla="*/ 1254 w 1273"/>
              <a:gd name="T23"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3" h="65">
                <a:moveTo>
                  <a:pt x="1254" y="1"/>
                </a:moveTo>
                <a:lnTo>
                  <a:pt x="1254" y="1"/>
                </a:lnTo>
                <a:lnTo>
                  <a:pt x="1254" y="1"/>
                </a:lnTo>
                <a:cubicBezTo>
                  <a:pt x="918" y="44"/>
                  <a:pt x="577" y="38"/>
                  <a:pt x="288" y="27"/>
                </a:cubicBezTo>
                <a:cubicBezTo>
                  <a:pt x="197" y="23"/>
                  <a:pt x="107" y="19"/>
                  <a:pt x="15" y="15"/>
                </a:cubicBezTo>
                <a:cubicBezTo>
                  <a:pt x="5" y="14"/>
                  <a:pt x="0" y="21"/>
                  <a:pt x="0" y="28"/>
                </a:cubicBezTo>
                <a:cubicBezTo>
                  <a:pt x="0" y="36"/>
                  <a:pt x="4" y="44"/>
                  <a:pt x="14" y="44"/>
                </a:cubicBezTo>
                <a:cubicBezTo>
                  <a:pt x="215" y="54"/>
                  <a:pt x="434" y="65"/>
                  <a:pt x="656" y="65"/>
                </a:cubicBezTo>
                <a:cubicBezTo>
                  <a:pt x="768" y="65"/>
                  <a:pt x="880" y="62"/>
                  <a:pt x="991" y="55"/>
                </a:cubicBezTo>
                <a:cubicBezTo>
                  <a:pt x="1082" y="50"/>
                  <a:pt x="1173" y="41"/>
                  <a:pt x="1261" y="30"/>
                </a:cubicBezTo>
                <a:cubicBezTo>
                  <a:pt x="1269" y="29"/>
                  <a:pt x="1273" y="23"/>
                  <a:pt x="1272" y="15"/>
                </a:cubicBezTo>
                <a:cubicBezTo>
                  <a:pt x="1271" y="7"/>
                  <a:pt x="1264" y="0"/>
                  <a:pt x="1254" y="1"/>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BE"/>
          </a:p>
        </p:txBody>
      </p:sp>
      <p:sp>
        <p:nvSpPr>
          <p:cNvPr id="33" name="Rectangle 32">
            <a:extLst>
              <a:ext uri="{FF2B5EF4-FFF2-40B4-BE49-F238E27FC236}">
                <a16:creationId xmlns:a16="http://schemas.microsoft.com/office/drawing/2014/main" id="{9719DCD7-75AD-4CFB-9B51-56309B9452C6}"/>
              </a:ext>
            </a:extLst>
          </p:cNvPr>
          <p:cNvSpPr/>
          <p:nvPr/>
        </p:nvSpPr>
        <p:spPr>
          <a:xfrm>
            <a:off x="206829" y="5241654"/>
            <a:ext cx="8733644" cy="912109"/>
          </a:xfrm>
          <a:prstGeom prst="rect">
            <a:avLst/>
          </a:prstGeom>
          <a:solidFill>
            <a:srgbClr val="F3F3F3"/>
          </a:solidFill>
          <a:ln>
            <a:solidFill>
              <a:srgbClr val="F3F3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mj-lt"/>
              <a:ea typeface="+mn-ea"/>
              <a:cs typeface="+mn-cs"/>
            </a:endParaRPr>
          </a:p>
        </p:txBody>
      </p:sp>
      <p:sp>
        <p:nvSpPr>
          <p:cNvPr id="34" name="Rectangle 33">
            <a:extLst>
              <a:ext uri="{FF2B5EF4-FFF2-40B4-BE49-F238E27FC236}">
                <a16:creationId xmlns:a16="http://schemas.microsoft.com/office/drawing/2014/main" id="{4C3BF4CF-5CD1-4BC3-8254-5D8782921DC3}"/>
              </a:ext>
            </a:extLst>
          </p:cNvPr>
          <p:cNvSpPr/>
          <p:nvPr/>
        </p:nvSpPr>
        <p:spPr>
          <a:xfrm>
            <a:off x="3219856" y="5356268"/>
            <a:ext cx="2469291" cy="623889"/>
          </a:xfrm>
          <a:prstGeom prst="rect">
            <a:avLst/>
          </a:prstGeom>
        </p:spPr>
        <p:txBody>
          <a:bodyPr wrap="square">
            <a:spAutoFit/>
          </a:bodyPr>
          <a:lstStyle/>
          <a:p>
            <a:pPr marL="0" marR="0" lvl="0" indent="0" algn="ctr" defTabSz="995507" rtl="0" eaLnBrk="1" fontAlgn="auto" latinLnBrk="0" hangingPunct="1">
              <a:lnSpc>
                <a:spcPct val="100000"/>
              </a:lnSpc>
              <a:spcBef>
                <a:spcPts val="0"/>
              </a:spcBef>
              <a:spcAft>
                <a:spcPts val="0"/>
              </a:spcAft>
              <a:buClrTx/>
              <a:buSzTx/>
              <a:buFontTx/>
              <a:buNone/>
              <a:tabLst/>
              <a:defRPr/>
            </a:pPr>
            <a:r>
              <a:rPr lang="fr-FR" sz="1295">
                <a:solidFill>
                  <a:srgbClr val="1A7B96"/>
                </a:solidFill>
                <a:latin typeface="Trebuchet MS"/>
              </a:rPr>
              <a:t>  </a:t>
            </a:r>
            <a:r>
              <a:rPr kumimoji="0" lang="fr-FR" sz="1295" b="0" i="0" u="none" strike="noStrike" kern="1200" cap="none" spc="0" normalizeH="0" baseline="0" noProof="0">
                <a:ln>
                  <a:noFill/>
                </a:ln>
                <a:solidFill>
                  <a:srgbClr val="1A7B96"/>
                </a:solidFill>
                <a:effectLst/>
                <a:uLnTx/>
                <a:uFillTx/>
                <a:latin typeface="Trebuchet MS"/>
                <a:ea typeface="+mn-ea"/>
                <a:cs typeface="+mn-cs"/>
              </a:rPr>
              <a:t> </a:t>
            </a:r>
            <a:r>
              <a:rPr kumimoji="0" lang="fr-FR" sz="3454" b="1" i="0" u="none" strike="noStrike" kern="1200" cap="none" spc="0" normalizeH="0" baseline="0" noProof="0">
                <a:ln>
                  <a:noFill/>
                </a:ln>
                <a:solidFill>
                  <a:srgbClr val="1A7B96"/>
                </a:solidFill>
                <a:effectLst/>
                <a:uLnTx/>
                <a:uFillTx/>
                <a:latin typeface="Trebuchet MS"/>
                <a:ea typeface="+mn-ea"/>
                <a:cs typeface="+mn-cs"/>
              </a:rPr>
              <a:t>8</a:t>
            </a:r>
            <a:endParaRPr kumimoji="0" lang="fr-FR" sz="1727" b="0" i="0" u="none" strike="noStrike" kern="1200" cap="none" spc="0" normalizeH="0" baseline="0" noProof="0">
              <a:ln>
                <a:noFill/>
              </a:ln>
              <a:solidFill>
                <a:srgbClr val="1A7B96"/>
              </a:solidFill>
              <a:effectLst/>
              <a:uLnTx/>
              <a:uFillTx/>
              <a:latin typeface="Trebuchet MS"/>
              <a:ea typeface="+mn-ea"/>
              <a:cs typeface="+mn-cs"/>
            </a:endParaRPr>
          </a:p>
        </p:txBody>
      </p:sp>
      <p:sp>
        <p:nvSpPr>
          <p:cNvPr id="35" name="Rectangle 34">
            <a:extLst>
              <a:ext uri="{FF2B5EF4-FFF2-40B4-BE49-F238E27FC236}">
                <a16:creationId xmlns:a16="http://schemas.microsoft.com/office/drawing/2014/main" id="{0ABFA276-5307-4491-9D19-88998BCD9967}"/>
              </a:ext>
            </a:extLst>
          </p:cNvPr>
          <p:cNvSpPr/>
          <p:nvPr/>
        </p:nvSpPr>
        <p:spPr>
          <a:xfrm>
            <a:off x="1382680" y="5264575"/>
            <a:ext cx="2211904" cy="850554"/>
          </a:xfrm>
          <a:prstGeom prst="rect">
            <a:avLst/>
          </a:prstGeom>
        </p:spPr>
        <p:txBody>
          <a:bodyPr wrap="square">
            <a:spAutoFit/>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kumimoji="0" lang="fr-FR" sz="1727" b="1" i="0" u="none" strike="noStrike" kern="1200" cap="none" spc="0" normalizeH="0" baseline="0" noProof="0">
                <a:ln>
                  <a:noFill/>
                </a:ln>
                <a:solidFill>
                  <a:srgbClr val="1A7B96"/>
                </a:solidFill>
                <a:effectLst/>
                <a:uLnTx/>
                <a:uFillTx/>
                <a:latin typeface="Trebuchet MS"/>
                <a:ea typeface="+mn-ea"/>
                <a:cs typeface="+mn-cs"/>
              </a:rPr>
              <a:t>Etablissements </a:t>
            </a:r>
            <a:r>
              <a:rPr kumimoji="0" lang="fr-FR" sz="1600" b="1" i="0" u="none" strike="noStrike" kern="1200" cap="none" spc="0" normalizeH="0" baseline="0" noProof="0">
                <a:ln>
                  <a:noFill/>
                </a:ln>
                <a:solidFill>
                  <a:srgbClr val="1A7B96"/>
                </a:solidFill>
                <a:effectLst/>
                <a:uLnTx/>
                <a:uFillTx/>
                <a:latin typeface="Trebuchet MS"/>
                <a:ea typeface="+mn-ea"/>
                <a:cs typeface="+mn-cs"/>
              </a:rPr>
              <a:t>ayant répondu à l’enquête en ligne</a:t>
            </a:r>
            <a:endParaRPr kumimoji="0" lang="fr-FR" sz="1600" b="0" i="0" u="none" strike="noStrike" kern="1200" cap="none" spc="0" normalizeH="0" baseline="0" noProof="0">
              <a:ln>
                <a:noFill/>
              </a:ln>
              <a:solidFill>
                <a:srgbClr val="1A7B96"/>
              </a:solidFill>
              <a:effectLst/>
              <a:uLnTx/>
              <a:uFillTx/>
              <a:latin typeface="Trebuchet MS"/>
              <a:ea typeface="+mn-ea"/>
              <a:cs typeface="+mn-cs"/>
            </a:endParaRPr>
          </a:p>
        </p:txBody>
      </p:sp>
      <p:sp>
        <p:nvSpPr>
          <p:cNvPr id="36" name="ZoneTexte 35">
            <a:extLst>
              <a:ext uri="{FF2B5EF4-FFF2-40B4-BE49-F238E27FC236}">
                <a16:creationId xmlns:a16="http://schemas.microsoft.com/office/drawing/2014/main" id="{74B4AE2A-E6A8-4586-9483-3A0D27085C07}"/>
              </a:ext>
            </a:extLst>
          </p:cNvPr>
          <p:cNvSpPr txBox="1"/>
          <p:nvPr/>
        </p:nvSpPr>
        <p:spPr>
          <a:xfrm>
            <a:off x="4712212" y="5273713"/>
            <a:ext cx="1953869" cy="788999"/>
          </a:xfrm>
          <a:prstGeom prst="rect">
            <a:avLst/>
          </a:prstGeom>
          <a:noFill/>
        </p:spPr>
        <p:txBody>
          <a:bodyPr wrap="square">
            <a:spAutoFit/>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kumimoji="0" lang="fr-FR" sz="1727" b="1" i="0" u="none" strike="noStrike" kern="1200" cap="none" spc="0" normalizeH="0" baseline="0" noProof="0" dirty="0">
                <a:ln>
                  <a:noFill/>
                </a:ln>
                <a:solidFill>
                  <a:srgbClr val="1A7B96"/>
                </a:solidFill>
                <a:effectLst/>
                <a:uLnTx/>
                <a:uFillTx/>
                <a:latin typeface="Trebuchet MS"/>
                <a:ea typeface="+mn-ea"/>
                <a:cs typeface="+mn-cs"/>
              </a:rPr>
              <a:t>Entreprises</a:t>
            </a:r>
            <a:br>
              <a:rPr kumimoji="0" lang="fr-FR" sz="1727" b="1" i="0" u="none" strike="noStrike" kern="1200" cap="none" spc="0" normalizeH="0" baseline="0" noProof="0" dirty="0">
                <a:ln>
                  <a:noFill/>
                </a:ln>
                <a:solidFill>
                  <a:srgbClr val="1A7B96"/>
                </a:solidFill>
                <a:effectLst/>
                <a:uLnTx/>
                <a:uFillTx/>
                <a:latin typeface="Trebuchet MS"/>
                <a:ea typeface="+mn-ea"/>
                <a:cs typeface="+mn-cs"/>
              </a:rPr>
            </a:br>
            <a:r>
              <a:rPr kumimoji="0" lang="fr-FR" sz="1400" b="1" i="0" u="none" strike="noStrike" kern="1200" cap="none" spc="0" normalizeH="0" baseline="0" noProof="0" dirty="0">
                <a:ln>
                  <a:noFill/>
                </a:ln>
                <a:solidFill>
                  <a:srgbClr val="1A7B96"/>
                </a:solidFill>
                <a:effectLst/>
                <a:uLnTx/>
                <a:uFillTx/>
                <a:latin typeface="Trebuchet MS"/>
                <a:ea typeface="+mn-ea"/>
                <a:cs typeface="+mn-cs"/>
              </a:rPr>
              <a:t>(PME et Airbus)</a:t>
            </a:r>
            <a:br>
              <a:rPr kumimoji="0" lang="fr-FR" sz="1400" b="1" i="0" u="none" strike="noStrike" kern="1200" cap="none" spc="0" normalizeH="0" baseline="0" noProof="0" dirty="0">
                <a:ln>
                  <a:noFill/>
                </a:ln>
                <a:solidFill>
                  <a:srgbClr val="1A7B96"/>
                </a:solidFill>
                <a:effectLst/>
                <a:uLnTx/>
                <a:uFillTx/>
                <a:latin typeface="Trebuchet MS"/>
                <a:ea typeface="+mn-ea"/>
                <a:cs typeface="+mn-cs"/>
              </a:rPr>
            </a:br>
            <a:r>
              <a:rPr kumimoji="0" lang="fr-FR" sz="1400" b="1" i="0" u="none" strike="noStrike" kern="1200" cap="none" spc="0" normalizeH="0" baseline="0" noProof="0" dirty="0">
                <a:ln>
                  <a:noFill/>
                </a:ln>
                <a:solidFill>
                  <a:srgbClr val="1A7B96"/>
                </a:solidFill>
                <a:effectLst/>
                <a:uLnTx/>
                <a:uFillTx/>
                <a:latin typeface="Trebuchet MS"/>
                <a:ea typeface="+mn-ea"/>
                <a:cs typeface="+mn-cs"/>
              </a:rPr>
              <a:t>associées en amont</a:t>
            </a:r>
            <a:endParaRPr kumimoji="0" lang="fr-FR" sz="1727" b="0" i="0" u="none" strike="noStrike" kern="1200" cap="none" spc="0" normalizeH="0" baseline="0" noProof="0" dirty="0">
              <a:ln>
                <a:noFill/>
              </a:ln>
              <a:solidFill>
                <a:srgbClr val="1A7B96"/>
              </a:solidFill>
              <a:effectLst/>
              <a:uLnTx/>
              <a:uFillTx/>
              <a:latin typeface="Trebuchet MS"/>
              <a:ea typeface="+mn-ea"/>
              <a:cs typeface="+mn-cs"/>
            </a:endParaRPr>
          </a:p>
        </p:txBody>
      </p:sp>
      <p:pic>
        <p:nvPicPr>
          <p:cNvPr id="37" name="Image 36" descr="Une image contenant dessin&#10;&#10;Description générée automatiquement">
            <a:extLst>
              <a:ext uri="{FF2B5EF4-FFF2-40B4-BE49-F238E27FC236}">
                <a16:creationId xmlns:a16="http://schemas.microsoft.com/office/drawing/2014/main" id="{678AB851-9E3C-4019-A1B0-49AB7AFDD169}"/>
              </a:ext>
            </a:extLst>
          </p:cNvPr>
          <p:cNvPicPr>
            <a:picLocks noChangeAspect="1"/>
          </p:cNvPicPr>
          <p:nvPr/>
        </p:nvPicPr>
        <p:blipFill>
          <a:blip r:embed="rId5">
            <a:duotone>
              <a:prstClr val="black"/>
              <a:schemeClr val="accent2">
                <a:tint val="45000"/>
                <a:satMod val="400000"/>
              </a:schemeClr>
            </a:duotone>
          </a:blip>
          <a:stretch>
            <a:fillRect/>
          </a:stretch>
        </p:blipFill>
        <p:spPr>
          <a:xfrm>
            <a:off x="3431434" y="5466047"/>
            <a:ext cx="556123" cy="497314"/>
          </a:xfrm>
          <a:prstGeom prst="rect">
            <a:avLst/>
          </a:prstGeom>
        </p:spPr>
      </p:pic>
      <p:pic>
        <p:nvPicPr>
          <p:cNvPr id="38" name="Image 37" descr="Une image contenant dessin&#10;&#10;Description générée automatiquement">
            <a:extLst>
              <a:ext uri="{FF2B5EF4-FFF2-40B4-BE49-F238E27FC236}">
                <a16:creationId xmlns:a16="http://schemas.microsoft.com/office/drawing/2014/main" id="{6E216359-D4D6-409A-90AE-1CCC40F5E2A0}"/>
              </a:ext>
            </a:extLst>
          </p:cNvPr>
          <p:cNvPicPr>
            <a:picLocks noChangeAspect="1"/>
          </p:cNvPicPr>
          <p:nvPr/>
        </p:nvPicPr>
        <p:blipFill>
          <a:blip r:embed="rId6">
            <a:duotone>
              <a:schemeClr val="accent2">
                <a:shade val="45000"/>
                <a:satMod val="135000"/>
              </a:schemeClr>
              <a:prstClr val="white"/>
            </a:duotone>
          </a:blip>
          <a:stretch>
            <a:fillRect/>
          </a:stretch>
        </p:blipFill>
        <p:spPr>
          <a:xfrm>
            <a:off x="3698786" y="5441527"/>
            <a:ext cx="538630" cy="538630"/>
          </a:xfrm>
          <a:prstGeom prst="rect">
            <a:avLst/>
          </a:prstGeom>
        </p:spPr>
      </p:pic>
      <p:sp>
        <p:nvSpPr>
          <p:cNvPr id="39" name="ZoneTexte 38">
            <a:extLst>
              <a:ext uri="{FF2B5EF4-FFF2-40B4-BE49-F238E27FC236}">
                <a16:creationId xmlns:a16="http://schemas.microsoft.com/office/drawing/2014/main" id="{420A5B7F-ED7C-4CBA-819F-BF1172C8EE6E}"/>
              </a:ext>
            </a:extLst>
          </p:cNvPr>
          <p:cNvSpPr txBox="1"/>
          <p:nvPr/>
        </p:nvSpPr>
        <p:spPr>
          <a:xfrm>
            <a:off x="274088" y="5325121"/>
            <a:ext cx="1056491" cy="761427"/>
          </a:xfrm>
          <a:prstGeom prst="rect">
            <a:avLst/>
          </a:prstGeom>
          <a:noFill/>
        </p:spPr>
        <p:txBody>
          <a:bodyPr wrap="square" lIns="0" tIns="0" rIns="0" bIns="0" rtlCol="0">
            <a:spAutoFit/>
          </a:bodyPr>
          <a:lstStyle/>
          <a:p>
            <a:pPr algn="r" defTabSz="995507">
              <a:lnSpc>
                <a:spcPct val="80000"/>
              </a:lnSpc>
              <a:defRPr/>
            </a:pPr>
            <a:r>
              <a:rPr kumimoji="0" lang="fr-FR" sz="3885" b="1" i="0" u="none" strike="noStrike" kern="1200" cap="none" spc="0" normalizeH="0" baseline="0" noProof="0" dirty="0">
                <a:ln>
                  <a:noFill/>
                </a:ln>
                <a:solidFill>
                  <a:srgbClr val="1A7B96"/>
                </a:solidFill>
                <a:effectLst/>
                <a:uLnTx/>
                <a:uFillTx/>
                <a:latin typeface="Trebuchet MS"/>
                <a:ea typeface="+mn-ea"/>
                <a:cs typeface="+mn-cs"/>
              </a:rPr>
              <a:t>1</a:t>
            </a:r>
            <a:r>
              <a:rPr lang="fr-FR" sz="3885" b="1" dirty="0">
                <a:solidFill>
                  <a:srgbClr val="1A7B96"/>
                </a:solidFill>
                <a:latin typeface="Trebuchet MS"/>
              </a:rPr>
              <a:t>7</a:t>
            </a:r>
            <a:r>
              <a:rPr kumimoji="0" lang="fr-FR" sz="3885" b="1" i="0" u="none" strike="noStrike" kern="1200" cap="none" spc="0" normalizeH="0" baseline="0" noProof="0" dirty="0">
                <a:ln>
                  <a:noFill/>
                </a:ln>
                <a:solidFill>
                  <a:srgbClr val="1A7B96"/>
                </a:solidFill>
                <a:effectLst/>
                <a:uLnTx/>
                <a:uFillTx/>
                <a:latin typeface="Trebuchet MS"/>
                <a:ea typeface="+mn-ea"/>
                <a:cs typeface="+mn-cs"/>
              </a:rPr>
              <a:t>0</a:t>
            </a:r>
            <a:br>
              <a:rPr kumimoji="0" lang="fr-FR" sz="3885" b="1" i="0" u="none" strike="noStrike" kern="1200" cap="none" spc="0" normalizeH="0" baseline="0" noProof="0" dirty="0">
                <a:ln>
                  <a:noFill/>
                </a:ln>
                <a:solidFill>
                  <a:srgbClr val="1A7B96"/>
                </a:solidFill>
                <a:effectLst/>
                <a:uLnTx/>
                <a:uFillTx/>
                <a:latin typeface="Trebuchet MS"/>
                <a:ea typeface="+mn-ea"/>
                <a:cs typeface="+mn-cs"/>
              </a:rPr>
            </a:br>
            <a:r>
              <a:rPr lang="fr-FR" sz="1100" dirty="0">
                <a:solidFill>
                  <a:srgbClr val="1A7B96"/>
                </a:solidFill>
                <a:latin typeface="Trebuchet MS"/>
              </a:rPr>
              <a:t>soit </a:t>
            </a:r>
            <a:r>
              <a:rPr lang="fr-FR" sz="1200" b="1" dirty="0">
                <a:solidFill>
                  <a:srgbClr val="1A7B96"/>
                </a:solidFill>
                <a:latin typeface="Trebuchet MS"/>
              </a:rPr>
              <a:t>38% </a:t>
            </a:r>
            <a:r>
              <a:rPr lang="fr-FR" sz="1100" dirty="0">
                <a:solidFill>
                  <a:srgbClr val="1A7B96"/>
                </a:solidFill>
                <a:latin typeface="Trebuchet MS"/>
              </a:rPr>
              <a:t>de la liste de diffusion</a:t>
            </a:r>
            <a:endParaRPr lang="fr-FR" sz="1400" dirty="0">
              <a:solidFill>
                <a:srgbClr val="1A7B96"/>
              </a:solidFill>
              <a:latin typeface="Trebuchet MS"/>
            </a:endParaRPr>
          </a:p>
        </p:txBody>
      </p:sp>
      <p:sp>
        <p:nvSpPr>
          <p:cNvPr id="40" name="Rectangle 39">
            <a:extLst>
              <a:ext uri="{FF2B5EF4-FFF2-40B4-BE49-F238E27FC236}">
                <a16:creationId xmlns:a16="http://schemas.microsoft.com/office/drawing/2014/main" id="{18BE35FB-B7FE-4104-968F-4C991C7947AD}"/>
              </a:ext>
            </a:extLst>
          </p:cNvPr>
          <p:cNvSpPr/>
          <p:nvPr/>
        </p:nvSpPr>
        <p:spPr>
          <a:xfrm>
            <a:off x="5566926" y="5356268"/>
            <a:ext cx="2469291" cy="623889"/>
          </a:xfrm>
          <a:prstGeom prst="rect">
            <a:avLst/>
          </a:prstGeom>
        </p:spPr>
        <p:txBody>
          <a:bodyPr wrap="square">
            <a:spAutoFit/>
          </a:bodyPr>
          <a:lstStyle/>
          <a:p>
            <a:pPr marL="0" marR="0" lvl="0" indent="0" algn="ctr" defTabSz="995507" rtl="0" eaLnBrk="1" fontAlgn="auto" latinLnBrk="0" hangingPunct="1">
              <a:lnSpc>
                <a:spcPct val="100000"/>
              </a:lnSpc>
              <a:spcBef>
                <a:spcPts val="0"/>
              </a:spcBef>
              <a:spcAft>
                <a:spcPts val="0"/>
              </a:spcAft>
              <a:buClrTx/>
              <a:buSzTx/>
              <a:buFontTx/>
              <a:buNone/>
              <a:tabLst/>
              <a:defRPr/>
            </a:pPr>
            <a:r>
              <a:rPr lang="fr-FR" sz="1295">
                <a:solidFill>
                  <a:srgbClr val="1A7B96"/>
                </a:solidFill>
                <a:latin typeface="Trebuchet MS"/>
              </a:rPr>
              <a:t>et</a:t>
            </a:r>
            <a:r>
              <a:rPr kumimoji="0" lang="fr-FR" sz="1295" b="0" i="0" u="none" strike="noStrike" kern="1200" cap="none" spc="0" normalizeH="0" baseline="0" noProof="0">
                <a:ln>
                  <a:noFill/>
                </a:ln>
                <a:solidFill>
                  <a:srgbClr val="1A7B96"/>
                </a:solidFill>
                <a:effectLst/>
                <a:uLnTx/>
                <a:uFillTx/>
                <a:latin typeface="Trebuchet MS"/>
                <a:ea typeface="+mn-ea"/>
                <a:cs typeface="+mn-cs"/>
              </a:rPr>
              <a:t> </a:t>
            </a:r>
            <a:r>
              <a:rPr kumimoji="0" lang="fr-FR" sz="3454" b="1" i="0" u="none" strike="noStrike" kern="1200" cap="none" spc="0" normalizeH="0" baseline="0" noProof="0">
                <a:ln>
                  <a:noFill/>
                </a:ln>
                <a:solidFill>
                  <a:srgbClr val="1A7B96"/>
                </a:solidFill>
                <a:effectLst/>
                <a:uLnTx/>
                <a:uFillTx/>
                <a:latin typeface="Trebuchet MS"/>
                <a:ea typeface="+mn-ea"/>
                <a:cs typeface="+mn-cs"/>
              </a:rPr>
              <a:t>4</a:t>
            </a:r>
            <a:endParaRPr kumimoji="0" lang="fr-FR" sz="1727" b="0" i="0" u="none" strike="noStrike" kern="1200" cap="none" spc="0" normalizeH="0" baseline="0" noProof="0">
              <a:ln>
                <a:noFill/>
              </a:ln>
              <a:solidFill>
                <a:srgbClr val="1A7B96"/>
              </a:solidFill>
              <a:effectLst/>
              <a:uLnTx/>
              <a:uFillTx/>
              <a:latin typeface="Trebuchet MS"/>
              <a:ea typeface="+mn-ea"/>
              <a:cs typeface="+mn-cs"/>
            </a:endParaRPr>
          </a:p>
        </p:txBody>
      </p:sp>
      <p:sp>
        <p:nvSpPr>
          <p:cNvPr id="41" name="ZoneTexte 40">
            <a:extLst>
              <a:ext uri="{FF2B5EF4-FFF2-40B4-BE49-F238E27FC236}">
                <a16:creationId xmlns:a16="http://schemas.microsoft.com/office/drawing/2014/main" id="{4C2E0B0E-C6BC-4973-A92D-63ABCBCA7324}"/>
              </a:ext>
            </a:extLst>
          </p:cNvPr>
          <p:cNvSpPr txBox="1"/>
          <p:nvPr/>
        </p:nvSpPr>
        <p:spPr>
          <a:xfrm>
            <a:off x="7078946" y="5212158"/>
            <a:ext cx="1953869" cy="912109"/>
          </a:xfrm>
          <a:prstGeom prst="rect">
            <a:avLst/>
          </a:prstGeom>
          <a:noFill/>
        </p:spPr>
        <p:txBody>
          <a:bodyPr wrap="square">
            <a:spAutoFit/>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lang="fr-FR" sz="1727" b="1">
                <a:solidFill>
                  <a:srgbClr val="1A7B96"/>
                </a:solidFill>
                <a:latin typeface="Trebuchet MS"/>
              </a:rPr>
              <a:t>Organisations</a:t>
            </a:r>
            <a:br>
              <a:rPr kumimoji="0" lang="fr-FR" sz="1727" b="1" i="0" u="none" strike="noStrike" kern="1200" cap="none" spc="0" normalizeH="0" baseline="0" noProof="0">
                <a:ln>
                  <a:noFill/>
                </a:ln>
                <a:solidFill>
                  <a:srgbClr val="1A7B96"/>
                </a:solidFill>
                <a:effectLst/>
                <a:uLnTx/>
                <a:uFillTx/>
                <a:latin typeface="Trebuchet MS"/>
                <a:ea typeface="+mn-ea"/>
                <a:cs typeface="+mn-cs"/>
              </a:rPr>
            </a:br>
            <a:r>
              <a:rPr kumimoji="0" lang="fr-FR" sz="1200" i="0" u="none" strike="noStrike" kern="1200" cap="none" spc="0" normalizeH="0" baseline="0" noProof="0">
                <a:ln>
                  <a:noFill/>
                </a:ln>
                <a:solidFill>
                  <a:srgbClr val="1A7B96"/>
                </a:solidFill>
                <a:effectLst/>
                <a:uLnTx/>
                <a:uFillTx/>
                <a:latin typeface="Trebuchet MS"/>
                <a:ea typeface="+mn-ea"/>
                <a:cs typeface="+mn-cs"/>
              </a:rPr>
              <a:t>(Région, DIRECCTE, GIFAS, </a:t>
            </a:r>
            <a:r>
              <a:rPr kumimoji="0" lang="fr-FR" sz="1200" i="0" u="none" strike="noStrike" kern="1200" cap="none" spc="0" normalizeH="0" baseline="0" noProof="0" err="1">
                <a:ln>
                  <a:noFill/>
                </a:ln>
                <a:solidFill>
                  <a:srgbClr val="1A7B96"/>
                </a:solidFill>
                <a:effectLst/>
                <a:uLnTx/>
                <a:uFillTx/>
                <a:latin typeface="Trebuchet MS"/>
                <a:ea typeface="+mn-ea"/>
                <a:cs typeface="+mn-cs"/>
              </a:rPr>
              <a:t>Aérospace</a:t>
            </a:r>
            <a:r>
              <a:rPr kumimoji="0" lang="fr-FR" sz="1200" i="0" u="none" strike="noStrike" kern="1200" cap="none" spc="0" normalizeH="0" baseline="0" noProof="0">
                <a:ln>
                  <a:noFill/>
                </a:ln>
                <a:solidFill>
                  <a:srgbClr val="1A7B96"/>
                </a:solidFill>
                <a:effectLst/>
                <a:uLnTx/>
                <a:uFillTx/>
                <a:latin typeface="Trebuchet MS"/>
                <a:ea typeface="+mn-ea"/>
                <a:cs typeface="+mn-cs"/>
              </a:rPr>
              <a:t> Valley) associées en amont</a:t>
            </a:r>
            <a:endParaRPr kumimoji="0" lang="fr-FR" sz="1727" i="0" u="none" strike="noStrike" kern="1200" cap="none" spc="0" normalizeH="0" baseline="0" noProof="0">
              <a:ln>
                <a:noFill/>
              </a:ln>
              <a:solidFill>
                <a:srgbClr val="1A7B96"/>
              </a:solidFill>
              <a:effectLst/>
              <a:uLnTx/>
              <a:uFillTx/>
              <a:latin typeface="Trebuchet MS"/>
              <a:ea typeface="+mn-ea"/>
              <a:cs typeface="+mn-cs"/>
            </a:endParaRPr>
          </a:p>
        </p:txBody>
      </p:sp>
    </p:spTree>
    <p:extLst>
      <p:ext uri="{BB962C8B-B14F-4D97-AF65-F5344CB8AC3E}">
        <p14:creationId xmlns:p14="http://schemas.microsoft.com/office/powerpoint/2010/main" val="290363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39E50A7D-35CE-4561-B8F6-C7C72C770F32}"/>
              </a:ext>
            </a:extLst>
          </p:cNvPr>
          <p:cNvSpPr/>
          <p:nvPr/>
        </p:nvSpPr>
        <p:spPr>
          <a:xfrm>
            <a:off x="0" y="1334855"/>
            <a:ext cx="9144000" cy="558846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124" name="Rectangle 123">
            <a:extLst>
              <a:ext uri="{FF2B5EF4-FFF2-40B4-BE49-F238E27FC236}">
                <a16:creationId xmlns:a16="http://schemas.microsoft.com/office/drawing/2014/main" id="{AAA1BA33-16B1-4D7A-BC5D-41498D656116}"/>
              </a:ext>
            </a:extLst>
          </p:cNvPr>
          <p:cNvSpPr/>
          <p:nvPr/>
        </p:nvSpPr>
        <p:spPr>
          <a:xfrm>
            <a:off x="4985617" y="1396211"/>
            <a:ext cx="3931368" cy="246438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46" name="Rectangle 45">
            <a:extLst>
              <a:ext uri="{FF2B5EF4-FFF2-40B4-BE49-F238E27FC236}">
                <a16:creationId xmlns:a16="http://schemas.microsoft.com/office/drawing/2014/main" id="{ED554F2C-32FB-4107-9E52-18ACF99D25B0}"/>
              </a:ext>
            </a:extLst>
          </p:cNvPr>
          <p:cNvSpPr/>
          <p:nvPr/>
        </p:nvSpPr>
        <p:spPr>
          <a:xfrm>
            <a:off x="0" y="1204032"/>
            <a:ext cx="4854816" cy="306609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2" name="Titre 1">
            <a:extLst>
              <a:ext uri="{FF2B5EF4-FFF2-40B4-BE49-F238E27FC236}">
                <a16:creationId xmlns:a16="http://schemas.microsoft.com/office/drawing/2014/main" id="{0BB8A67F-FBBD-45EB-A33A-B875CCCBC693}"/>
              </a:ext>
            </a:extLst>
          </p:cNvPr>
          <p:cNvSpPr>
            <a:spLocks noGrp="1"/>
          </p:cNvSpPr>
          <p:nvPr>
            <p:ph type="title"/>
          </p:nvPr>
        </p:nvSpPr>
        <p:spPr/>
        <p:txBody>
          <a:bodyPr/>
          <a:lstStyle/>
          <a:p>
            <a:r>
              <a:rPr lang="fr-FR" sz="2000" dirty="0"/>
              <a:t>Une enquête représentative du tissu territorial en trois cercles</a:t>
            </a:r>
          </a:p>
        </p:txBody>
      </p:sp>
      <p:sp>
        <p:nvSpPr>
          <p:cNvPr id="4" name="Espace réservé du texte 3">
            <a:extLst>
              <a:ext uri="{FF2B5EF4-FFF2-40B4-BE49-F238E27FC236}">
                <a16:creationId xmlns:a16="http://schemas.microsoft.com/office/drawing/2014/main" id="{B02BDF39-A81D-43EE-8385-DEC4EBAA1B45}"/>
              </a:ext>
            </a:extLst>
          </p:cNvPr>
          <p:cNvSpPr>
            <a:spLocks noGrp="1"/>
          </p:cNvSpPr>
          <p:nvPr>
            <p:ph type="body" sz="quarter" idx="12"/>
          </p:nvPr>
        </p:nvSpPr>
        <p:spPr/>
        <p:txBody>
          <a:bodyPr/>
          <a:lstStyle/>
          <a:p>
            <a:endParaRPr lang="fr-FR"/>
          </a:p>
        </p:txBody>
      </p:sp>
      <p:graphicFrame>
        <p:nvGraphicFramePr>
          <p:cNvPr id="14" name="Graphique 13">
            <a:extLst>
              <a:ext uri="{FF2B5EF4-FFF2-40B4-BE49-F238E27FC236}">
                <a16:creationId xmlns:a16="http://schemas.microsoft.com/office/drawing/2014/main" id="{A81BBC4A-8CA3-45EC-9E7B-943F99B5ECCF}"/>
              </a:ext>
            </a:extLst>
          </p:cNvPr>
          <p:cNvGraphicFramePr/>
          <p:nvPr/>
        </p:nvGraphicFramePr>
        <p:xfrm>
          <a:off x="5000624" y="4003675"/>
          <a:ext cx="3916360" cy="2679699"/>
        </p:xfrm>
        <a:graphic>
          <a:graphicData uri="http://schemas.openxmlformats.org/drawingml/2006/chart">
            <c:chart xmlns:c="http://schemas.openxmlformats.org/drawingml/2006/chart" xmlns:r="http://schemas.openxmlformats.org/officeDocument/2006/relationships" r:id="rId3"/>
          </a:graphicData>
        </a:graphic>
      </p:graphicFrame>
      <p:sp>
        <p:nvSpPr>
          <p:cNvPr id="24" name="ZoneTexte 23">
            <a:extLst>
              <a:ext uri="{FF2B5EF4-FFF2-40B4-BE49-F238E27FC236}">
                <a16:creationId xmlns:a16="http://schemas.microsoft.com/office/drawing/2014/main" id="{94D8297F-30D3-4BEB-A661-864E0C186815}"/>
              </a:ext>
            </a:extLst>
          </p:cNvPr>
          <p:cNvSpPr txBox="1"/>
          <p:nvPr/>
        </p:nvSpPr>
        <p:spPr>
          <a:xfrm>
            <a:off x="16067" y="4691518"/>
            <a:ext cx="1134001" cy="369332"/>
          </a:xfrm>
          <a:prstGeom prst="rect">
            <a:avLst/>
          </a:prstGeom>
          <a:noFill/>
        </p:spPr>
        <p:txBody>
          <a:bodyPr wrap="square" lIns="0" tIns="0" rIns="0" bIns="0" rtlCol="0">
            <a:spAutoFit/>
          </a:bodyPr>
          <a:lstStyle/>
          <a:p>
            <a:pPr algn="ctr"/>
            <a:r>
              <a:rPr lang="fr-FR" sz="1200"/>
              <a:t>Aéronautique </a:t>
            </a:r>
          </a:p>
          <a:p>
            <a:pPr algn="ctr"/>
            <a:r>
              <a:rPr lang="fr-FR" sz="1200" b="1"/>
              <a:t>civile</a:t>
            </a:r>
          </a:p>
        </p:txBody>
      </p:sp>
      <p:sp>
        <p:nvSpPr>
          <p:cNvPr id="25" name="ZoneTexte 24">
            <a:extLst>
              <a:ext uri="{FF2B5EF4-FFF2-40B4-BE49-F238E27FC236}">
                <a16:creationId xmlns:a16="http://schemas.microsoft.com/office/drawing/2014/main" id="{1E771A97-C88E-43AE-B0EF-6CDB3275F8AE}"/>
              </a:ext>
            </a:extLst>
          </p:cNvPr>
          <p:cNvSpPr txBox="1"/>
          <p:nvPr/>
        </p:nvSpPr>
        <p:spPr>
          <a:xfrm>
            <a:off x="895472" y="4778604"/>
            <a:ext cx="2027727" cy="369332"/>
          </a:xfrm>
          <a:prstGeom prst="rect">
            <a:avLst/>
          </a:prstGeom>
          <a:noFill/>
        </p:spPr>
        <p:txBody>
          <a:bodyPr wrap="square" lIns="0" tIns="0" rIns="0" bIns="0" rtlCol="0">
            <a:spAutoFit/>
          </a:bodyPr>
          <a:lstStyle/>
          <a:p>
            <a:pPr algn="ctr"/>
            <a:r>
              <a:rPr lang="fr-FR" sz="1200"/>
              <a:t>Aéronautique </a:t>
            </a:r>
          </a:p>
          <a:p>
            <a:pPr algn="ctr"/>
            <a:r>
              <a:rPr lang="fr-FR" sz="1200" b="1"/>
              <a:t>militaire</a:t>
            </a:r>
          </a:p>
        </p:txBody>
      </p:sp>
      <p:sp>
        <p:nvSpPr>
          <p:cNvPr id="26" name="ZoneTexte 25">
            <a:extLst>
              <a:ext uri="{FF2B5EF4-FFF2-40B4-BE49-F238E27FC236}">
                <a16:creationId xmlns:a16="http://schemas.microsoft.com/office/drawing/2014/main" id="{C483CF26-ADE5-432E-8161-C652DB4A6FC5}"/>
              </a:ext>
            </a:extLst>
          </p:cNvPr>
          <p:cNvSpPr txBox="1"/>
          <p:nvPr/>
        </p:nvSpPr>
        <p:spPr>
          <a:xfrm>
            <a:off x="2591846" y="4891387"/>
            <a:ext cx="994489" cy="184666"/>
          </a:xfrm>
          <a:prstGeom prst="rect">
            <a:avLst/>
          </a:prstGeom>
          <a:noFill/>
        </p:spPr>
        <p:txBody>
          <a:bodyPr wrap="square" lIns="0" tIns="0" rIns="0" bIns="0" rtlCol="0">
            <a:spAutoFit/>
          </a:bodyPr>
          <a:lstStyle/>
          <a:p>
            <a:pPr algn="ctr"/>
            <a:r>
              <a:rPr lang="fr-FR" sz="1200" b="1"/>
              <a:t>Spatial</a:t>
            </a:r>
          </a:p>
        </p:txBody>
      </p:sp>
      <p:sp>
        <p:nvSpPr>
          <p:cNvPr id="27" name="ZoneTexte 26">
            <a:extLst>
              <a:ext uri="{FF2B5EF4-FFF2-40B4-BE49-F238E27FC236}">
                <a16:creationId xmlns:a16="http://schemas.microsoft.com/office/drawing/2014/main" id="{BB3098C7-7AC4-4243-BC46-63D4E1E4BF79}"/>
              </a:ext>
            </a:extLst>
          </p:cNvPr>
          <p:cNvSpPr txBox="1"/>
          <p:nvPr/>
        </p:nvSpPr>
        <p:spPr>
          <a:xfrm>
            <a:off x="3534808" y="4778604"/>
            <a:ext cx="1217138" cy="369332"/>
          </a:xfrm>
          <a:prstGeom prst="rect">
            <a:avLst/>
          </a:prstGeom>
          <a:noFill/>
        </p:spPr>
        <p:txBody>
          <a:bodyPr wrap="square" lIns="0" tIns="0" rIns="0" bIns="0" rtlCol="0">
            <a:spAutoFit/>
          </a:bodyPr>
          <a:lstStyle/>
          <a:p>
            <a:pPr algn="ctr"/>
            <a:r>
              <a:rPr lang="fr-FR" sz="1200"/>
              <a:t>Autres </a:t>
            </a:r>
          </a:p>
          <a:p>
            <a:pPr algn="ctr"/>
            <a:r>
              <a:rPr lang="fr-FR" sz="1200"/>
              <a:t>secteurs*</a:t>
            </a:r>
          </a:p>
        </p:txBody>
      </p:sp>
      <p:sp>
        <p:nvSpPr>
          <p:cNvPr id="29" name="ZoneTexte 28">
            <a:extLst>
              <a:ext uri="{FF2B5EF4-FFF2-40B4-BE49-F238E27FC236}">
                <a16:creationId xmlns:a16="http://schemas.microsoft.com/office/drawing/2014/main" id="{A286DC12-BCFE-481F-8A8B-A8A675F534A5}"/>
              </a:ext>
            </a:extLst>
          </p:cNvPr>
          <p:cNvSpPr txBox="1"/>
          <p:nvPr/>
        </p:nvSpPr>
        <p:spPr>
          <a:xfrm>
            <a:off x="127142" y="4439335"/>
            <a:ext cx="4395986" cy="215444"/>
          </a:xfrm>
          <a:prstGeom prst="rect">
            <a:avLst/>
          </a:prstGeom>
          <a:noFill/>
        </p:spPr>
        <p:txBody>
          <a:bodyPr wrap="square" lIns="0" tIns="0" rIns="0" bIns="0" rtlCol="0">
            <a:spAutoFit/>
          </a:bodyPr>
          <a:lstStyle/>
          <a:p>
            <a:r>
              <a:rPr lang="fr-FR" sz="1400" dirty="0">
                <a:solidFill>
                  <a:srgbClr val="218F8B"/>
                </a:solidFill>
              </a:rPr>
              <a:t>Les établissements ayant au moins une activité dans…</a:t>
            </a:r>
          </a:p>
        </p:txBody>
      </p:sp>
      <p:cxnSp>
        <p:nvCxnSpPr>
          <p:cNvPr id="31" name="Connecteur droit 30">
            <a:extLst>
              <a:ext uri="{FF2B5EF4-FFF2-40B4-BE49-F238E27FC236}">
                <a16:creationId xmlns:a16="http://schemas.microsoft.com/office/drawing/2014/main" id="{14684C11-76EF-4CE0-B5BC-211A6F72C6CB}"/>
              </a:ext>
            </a:extLst>
          </p:cNvPr>
          <p:cNvCxnSpPr>
            <a:cxnSpLocks/>
          </p:cNvCxnSpPr>
          <p:nvPr/>
        </p:nvCxnSpPr>
        <p:spPr>
          <a:xfrm flipH="1">
            <a:off x="282576" y="5234018"/>
            <a:ext cx="7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B5B0664E-2B93-497B-B4C1-B2EAD019C235}"/>
              </a:ext>
            </a:extLst>
          </p:cNvPr>
          <p:cNvCxnSpPr>
            <a:cxnSpLocks/>
          </p:cNvCxnSpPr>
          <p:nvPr/>
        </p:nvCxnSpPr>
        <p:spPr>
          <a:xfrm>
            <a:off x="649485" y="5235646"/>
            <a:ext cx="0" cy="3205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C1BDCD2B-A0A3-4BE2-A828-BF3E786D4F7D}"/>
              </a:ext>
            </a:extLst>
          </p:cNvPr>
          <p:cNvCxnSpPr>
            <a:cxnSpLocks/>
          </p:cNvCxnSpPr>
          <p:nvPr/>
        </p:nvCxnSpPr>
        <p:spPr>
          <a:xfrm flipH="1">
            <a:off x="1617876" y="5234018"/>
            <a:ext cx="7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91FD1AE4-9C72-4708-AD13-5B13EBD787BB}"/>
              </a:ext>
            </a:extLst>
          </p:cNvPr>
          <p:cNvCxnSpPr>
            <a:cxnSpLocks/>
          </p:cNvCxnSpPr>
          <p:nvPr/>
        </p:nvCxnSpPr>
        <p:spPr>
          <a:xfrm>
            <a:off x="2003835" y="5235646"/>
            <a:ext cx="0" cy="3205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C8D8AAD7-93D7-4588-B316-C0067C41EB5B}"/>
              </a:ext>
            </a:extLst>
          </p:cNvPr>
          <p:cNvCxnSpPr>
            <a:cxnSpLocks/>
          </p:cNvCxnSpPr>
          <p:nvPr/>
        </p:nvCxnSpPr>
        <p:spPr>
          <a:xfrm flipH="1">
            <a:off x="2706379" y="5234018"/>
            <a:ext cx="7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116C2EB9-531A-46ED-89AE-48FF0A3F0368}"/>
              </a:ext>
            </a:extLst>
          </p:cNvPr>
          <p:cNvCxnSpPr>
            <a:cxnSpLocks/>
          </p:cNvCxnSpPr>
          <p:nvPr/>
        </p:nvCxnSpPr>
        <p:spPr>
          <a:xfrm>
            <a:off x="3082813" y="5235646"/>
            <a:ext cx="0" cy="39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80A88364-E6D0-4913-BEF1-10490E7FA48B}"/>
              </a:ext>
            </a:extLst>
          </p:cNvPr>
          <p:cNvCxnSpPr>
            <a:cxnSpLocks/>
          </p:cNvCxnSpPr>
          <p:nvPr/>
        </p:nvCxnSpPr>
        <p:spPr>
          <a:xfrm flipH="1">
            <a:off x="3803128" y="5234018"/>
            <a:ext cx="7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1BA3EFC1-7989-4D08-ACCB-B9569B62CBCF}"/>
              </a:ext>
            </a:extLst>
          </p:cNvPr>
          <p:cNvCxnSpPr>
            <a:cxnSpLocks/>
          </p:cNvCxnSpPr>
          <p:nvPr/>
        </p:nvCxnSpPr>
        <p:spPr>
          <a:xfrm>
            <a:off x="4179562" y="5235646"/>
            <a:ext cx="0" cy="32059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1" name="Table 4">
            <a:extLst>
              <a:ext uri="{FF2B5EF4-FFF2-40B4-BE49-F238E27FC236}">
                <a16:creationId xmlns:a16="http://schemas.microsoft.com/office/drawing/2014/main" id="{4224CC6D-EC83-4219-B60B-1CAA26C02105}"/>
              </a:ext>
            </a:extLst>
          </p:cNvPr>
          <p:cNvGraphicFramePr>
            <a:graphicFrameLocks noGrp="1"/>
          </p:cNvGraphicFramePr>
          <p:nvPr/>
        </p:nvGraphicFramePr>
        <p:xfrm>
          <a:off x="731470" y="1455643"/>
          <a:ext cx="3218253" cy="273358"/>
        </p:xfrm>
        <a:graphic>
          <a:graphicData uri="http://schemas.openxmlformats.org/drawingml/2006/table">
            <a:tbl>
              <a:tblPr firstRow="1" bandRow="1">
                <a:tableStyleId>{5C22544A-7EE6-4342-B048-85BDC9FD1C3A}</a:tableStyleId>
              </a:tblPr>
              <a:tblGrid>
                <a:gridCol w="1243782">
                  <a:extLst>
                    <a:ext uri="{9D8B030D-6E8A-4147-A177-3AD203B41FA5}">
                      <a16:colId xmlns:a16="http://schemas.microsoft.com/office/drawing/2014/main" val="1065443748"/>
                    </a:ext>
                  </a:extLst>
                </a:gridCol>
                <a:gridCol w="990329">
                  <a:extLst>
                    <a:ext uri="{9D8B030D-6E8A-4147-A177-3AD203B41FA5}">
                      <a16:colId xmlns:a16="http://schemas.microsoft.com/office/drawing/2014/main" val="1732071949"/>
                    </a:ext>
                  </a:extLst>
                </a:gridCol>
                <a:gridCol w="984142">
                  <a:extLst>
                    <a:ext uri="{9D8B030D-6E8A-4147-A177-3AD203B41FA5}">
                      <a16:colId xmlns:a16="http://schemas.microsoft.com/office/drawing/2014/main" val="2400118155"/>
                    </a:ext>
                  </a:extLst>
                </a:gridCol>
              </a:tblGrid>
              <a:tr h="273358">
                <a:tc>
                  <a:txBody>
                    <a:bodyPr/>
                    <a:lstStyle/>
                    <a:p>
                      <a:pPr algn="ctr"/>
                      <a:r>
                        <a:rPr lang="fr-FR" sz="1000">
                          <a:solidFill>
                            <a:srgbClr val="297597"/>
                          </a:solidFill>
                        </a:rPr>
                        <a:t>Total répondants</a:t>
                      </a:r>
                    </a:p>
                  </a:txBody>
                  <a:tcPr anchor="ctr">
                    <a:solidFill>
                      <a:srgbClr val="E7F0FA"/>
                    </a:solidFill>
                  </a:tcPr>
                </a:tc>
                <a:tc>
                  <a:txBody>
                    <a:bodyPr/>
                    <a:lstStyle/>
                    <a:p>
                      <a:pPr marL="0" marR="0" lvl="0" indent="0" algn="ctr" defTabSz="914112" rtl="0" eaLnBrk="1" fontAlgn="auto" latinLnBrk="0" hangingPunct="1">
                        <a:lnSpc>
                          <a:spcPct val="100000"/>
                        </a:lnSpc>
                        <a:spcBef>
                          <a:spcPts val="0"/>
                        </a:spcBef>
                        <a:spcAft>
                          <a:spcPts val="0"/>
                        </a:spcAft>
                        <a:buClrTx/>
                        <a:buSzTx/>
                        <a:buFontTx/>
                        <a:buNone/>
                        <a:tabLst/>
                        <a:defRPr/>
                      </a:pPr>
                      <a:r>
                        <a:rPr lang="fr-FR" sz="1000">
                          <a:solidFill>
                            <a:srgbClr val="297597"/>
                          </a:solidFill>
                        </a:rPr>
                        <a:t>Très avancés</a:t>
                      </a:r>
                    </a:p>
                  </a:txBody>
                  <a:tcPr anchor="ctr">
                    <a:solidFill>
                      <a:srgbClr val="E7F0FA"/>
                    </a:solidFill>
                  </a:tcPr>
                </a:tc>
                <a:tc>
                  <a:txBody>
                    <a:bodyPr/>
                    <a:lstStyle/>
                    <a:p>
                      <a:pPr marL="0" marR="0" lvl="0" indent="0" algn="ctr" defTabSz="914112" rtl="0" eaLnBrk="1" fontAlgn="auto" latinLnBrk="0" hangingPunct="1">
                        <a:lnSpc>
                          <a:spcPct val="100000"/>
                        </a:lnSpc>
                        <a:spcBef>
                          <a:spcPts val="0"/>
                        </a:spcBef>
                        <a:spcAft>
                          <a:spcPts val="0"/>
                        </a:spcAft>
                        <a:buClrTx/>
                        <a:buSzTx/>
                        <a:buFontTx/>
                        <a:buNone/>
                        <a:tabLst/>
                        <a:defRPr/>
                      </a:pPr>
                      <a:r>
                        <a:rPr lang="fr-FR" sz="1000">
                          <a:solidFill>
                            <a:srgbClr val="297597"/>
                          </a:solidFill>
                        </a:rPr>
                        <a:t>Complets</a:t>
                      </a:r>
                    </a:p>
                  </a:txBody>
                  <a:tcPr>
                    <a:solidFill>
                      <a:srgbClr val="E7F0FA"/>
                    </a:solidFill>
                  </a:tcPr>
                </a:tc>
                <a:extLst>
                  <a:ext uri="{0D108BD9-81ED-4DB2-BD59-A6C34878D82A}">
                    <a16:rowId xmlns:a16="http://schemas.microsoft.com/office/drawing/2014/main" val="3176519693"/>
                  </a:ext>
                </a:extLst>
              </a:tr>
            </a:tbl>
          </a:graphicData>
        </a:graphic>
      </p:graphicFrame>
      <p:sp>
        <p:nvSpPr>
          <p:cNvPr id="102" name="ZoneTexte 101">
            <a:extLst>
              <a:ext uri="{FF2B5EF4-FFF2-40B4-BE49-F238E27FC236}">
                <a16:creationId xmlns:a16="http://schemas.microsoft.com/office/drawing/2014/main" id="{4CBEBD1A-EA04-40A3-B266-A37E98568BFA}"/>
              </a:ext>
            </a:extLst>
          </p:cNvPr>
          <p:cNvSpPr txBox="1"/>
          <p:nvPr/>
        </p:nvSpPr>
        <p:spPr>
          <a:xfrm>
            <a:off x="762874" y="1197657"/>
            <a:ext cx="2270771" cy="169277"/>
          </a:xfrm>
          <a:prstGeom prst="rect">
            <a:avLst/>
          </a:prstGeom>
          <a:noFill/>
        </p:spPr>
        <p:txBody>
          <a:bodyPr wrap="square" lIns="0" tIns="0" rIns="0" bIns="0" rtlCol="0" anchor="t">
            <a:spAutoFit/>
          </a:bodyPr>
          <a:lstStyle/>
          <a:p>
            <a:pPr marL="0" lvl="1" defTabSz="844083" eaLnBrk="1" fontAlgn="base" hangingPunct="1">
              <a:spcAft>
                <a:spcPts val="300"/>
              </a:spcAft>
              <a:buClr>
                <a:srgbClr val="000000"/>
              </a:buClr>
              <a:buSzPct val="85000"/>
              <a:tabLst>
                <a:tab pos="670276" algn="l"/>
              </a:tabLst>
              <a:defRPr/>
            </a:pPr>
            <a:r>
              <a:rPr lang="fr-FR" sz="1100" b="1">
                <a:solidFill>
                  <a:srgbClr val="000000"/>
                </a:solidFill>
                <a:latin typeface="+mj-lt"/>
              </a:rPr>
              <a:t>Réponses obtenues</a:t>
            </a:r>
          </a:p>
        </p:txBody>
      </p:sp>
      <p:sp>
        <p:nvSpPr>
          <p:cNvPr id="104" name="ZoneTexte 103">
            <a:extLst>
              <a:ext uri="{FF2B5EF4-FFF2-40B4-BE49-F238E27FC236}">
                <a16:creationId xmlns:a16="http://schemas.microsoft.com/office/drawing/2014/main" id="{487435C8-D5F2-44E3-B81A-565FC4B59A06}"/>
              </a:ext>
            </a:extLst>
          </p:cNvPr>
          <p:cNvSpPr txBox="1"/>
          <p:nvPr/>
        </p:nvSpPr>
        <p:spPr>
          <a:xfrm>
            <a:off x="731470" y="1756100"/>
            <a:ext cx="1223782" cy="330860"/>
          </a:xfrm>
          <a:prstGeom prst="rect">
            <a:avLst/>
          </a:prstGeom>
          <a:noFill/>
        </p:spPr>
        <p:txBody>
          <a:bodyPr wrap="square" lIns="0" tIns="0" rIns="0" bIns="0" rtlCol="0" anchor="t">
            <a:spAutoFit/>
          </a:bodyPr>
          <a:lstStyle/>
          <a:p>
            <a:pPr marL="0" lvl="1" algn="ctr" defTabSz="844083" eaLnBrk="1" fontAlgn="base" hangingPunct="1">
              <a:spcAft>
                <a:spcPts val="300"/>
              </a:spcAft>
              <a:buClr>
                <a:srgbClr val="000000"/>
              </a:buClr>
              <a:buSzPct val="85000"/>
              <a:tabLst>
                <a:tab pos="670276" algn="l"/>
              </a:tabLst>
              <a:defRPr/>
            </a:pPr>
            <a:r>
              <a:rPr lang="fr-FR" sz="1000" b="1" dirty="0">
                <a:solidFill>
                  <a:srgbClr val="000000"/>
                </a:solidFill>
                <a:latin typeface="+mj-lt"/>
              </a:rPr>
              <a:t>170 </a:t>
            </a:r>
            <a:r>
              <a:rPr lang="fr-FR" sz="1000" b="1" dirty="0" err="1">
                <a:solidFill>
                  <a:srgbClr val="000000"/>
                </a:solidFill>
                <a:latin typeface="+mj-lt"/>
              </a:rPr>
              <a:t>établ</a:t>
            </a:r>
            <a:r>
              <a:rPr lang="fr-FR" sz="1000" b="1" dirty="0">
                <a:solidFill>
                  <a:srgbClr val="000000"/>
                </a:solidFill>
                <a:latin typeface="+mj-lt"/>
              </a:rPr>
              <a:t>./459</a:t>
            </a:r>
          </a:p>
          <a:p>
            <a:pPr marL="0" lvl="1" algn="ctr" defTabSz="844083" eaLnBrk="1" fontAlgn="base" hangingPunct="1">
              <a:spcAft>
                <a:spcPts val="300"/>
              </a:spcAft>
              <a:buClr>
                <a:srgbClr val="000000"/>
              </a:buClr>
              <a:buSzPct val="85000"/>
              <a:tabLst>
                <a:tab pos="670276" algn="l"/>
              </a:tabLst>
              <a:defRPr/>
            </a:pPr>
            <a:r>
              <a:rPr lang="fr-FR" sz="900" dirty="0">
                <a:solidFill>
                  <a:srgbClr val="000000"/>
                </a:solidFill>
                <a:latin typeface="+mj-lt"/>
              </a:rPr>
              <a:t>soit 38% des </a:t>
            </a:r>
            <a:r>
              <a:rPr lang="fr-FR" sz="900" dirty="0" err="1">
                <a:solidFill>
                  <a:srgbClr val="000000"/>
                </a:solidFill>
                <a:latin typeface="+mj-lt"/>
              </a:rPr>
              <a:t>établ</a:t>
            </a:r>
            <a:r>
              <a:rPr lang="fr-FR" sz="900" dirty="0">
                <a:solidFill>
                  <a:srgbClr val="000000"/>
                </a:solidFill>
                <a:latin typeface="+mj-lt"/>
              </a:rPr>
              <a:t>.</a:t>
            </a:r>
          </a:p>
        </p:txBody>
      </p:sp>
      <p:sp>
        <p:nvSpPr>
          <p:cNvPr id="106" name="ZoneTexte 105">
            <a:extLst>
              <a:ext uri="{FF2B5EF4-FFF2-40B4-BE49-F238E27FC236}">
                <a16:creationId xmlns:a16="http://schemas.microsoft.com/office/drawing/2014/main" id="{A0179341-B486-4504-BB7B-B7E2D73A0AD4}"/>
              </a:ext>
            </a:extLst>
          </p:cNvPr>
          <p:cNvSpPr txBox="1"/>
          <p:nvPr/>
        </p:nvSpPr>
        <p:spPr>
          <a:xfrm>
            <a:off x="1967319" y="1790725"/>
            <a:ext cx="1091335" cy="246221"/>
          </a:xfrm>
          <a:prstGeom prst="rect">
            <a:avLst/>
          </a:prstGeom>
          <a:noFill/>
        </p:spPr>
        <p:txBody>
          <a:bodyPr wrap="square" lIns="0" tIns="0" rIns="0" bIns="0" rtlCol="0" anchor="t">
            <a:spAutoFit/>
          </a:bodyPr>
          <a:lstStyle/>
          <a:p>
            <a:pPr marL="0" lvl="1" algn="ctr" defTabSz="844083" eaLnBrk="1" fontAlgn="base" hangingPunct="1">
              <a:spcAft>
                <a:spcPts val="300"/>
              </a:spcAft>
              <a:buClr>
                <a:srgbClr val="000000"/>
              </a:buClr>
              <a:buSzPct val="85000"/>
              <a:tabLst>
                <a:tab pos="670276" algn="l"/>
              </a:tabLst>
              <a:defRPr/>
            </a:pPr>
            <a:r>
              <a:rPr lang="fr-FR" sz="1600" b="1">
                <a:solidFill>
                  <a:schemeClr val="accent1">
                    <a:lumMod val="75000"/>
                  </a:schemeClr>
                </a:solidFill>
                <a:latin typeface="+mj-lt"/>
              </a:rPr>
              <a:t>99 </a:t>
            </a:r>
            <a:r>
              <a:rPr lang="fr-FR" sz="1600" b="1" err="1">
                <a:solidFill>
                  <a:schemeClr val="accent1">
                    <a:lumMod val="75000"/>
                  </a:schemeClr>
                </a:solidFill>
                <a:latin typeface="+mj-lt"/>
              </a:rPr>
              <a:t>établ</a:t>
            </a:r>
            <a:r>
              <a:rPr lang="fr-FR" sz="1600" b="1">
                <a:solidFill>
                  <a:schemeClr val="accent1">
                    <a:lumMod val="75000"/>
                  </a:schemeClr>
                </a:solidFill>
                <a:latin typeface="+mj-lt"/>
              </a:rPr>
              <a:t>.</a:t>
            </a:r>
          </a:p>
        </p:txBody>
      </p:sp>
      <p:sp>
        <p:nvSpPr>
          <p:cNvPr id="107" name="ZoneTexte 106">
            <a:extLst>
              <a:ext uri="{FF2B5EF4-FFF2-40B4-BE49-F238E27FC236}">
                <a16:creationId xmlns:a16="http://schemas.microsoft.com/office/drawing/2014/main" id="{29C66619-5F33-4794-B55B-3EF7353E5865}"/>
              </a:ext>
            </a:extLst>
          </p:cNvPr>
          <p:cNvSpPr txBox="1"/>
          <p:nvPr/>
        </p:nvSpPr>
        <p:spPr>
          <a:xfrm>
            <a:off x="2915158" y="1844586"/>
            <a:ext cx="1091335" cy="138499"/>
          </a:xfrm>
          <a:prstGeom prst="rect">
            <a:avLst/>
          </a:prstGeom>
          <a:noFill/>
        </p:spPr>
        <p:txBody>
          <a:bodyPr wrap="square" lIns="0" tIns="0" rIns="0" bIns="0" rtlCol="0" anchor="t">
            <a:spAutoFit/>
          </a:bodyPr>
          <a:lstStyle/>
          <a:p>
            <a:pPr marL="0" lvl="1" algn="ctr" defTabSz="844083" eaLnBrk="1" fontAlgn="base" hangingPunct="1">
              <a:spcAft>
                <a:spcPts val="300"/>
              </a:spcAft>
              <a:buClr>
                <a:srgbClr val="000000"/>
              </a:buClr>
              <a:buSzPct val="85000"/>
              <a:tabLst>
                <a:tab pos="670276" algn="l"/>
              </a:tabLst>
              <a:defRPr/>
            </a:pPr>
            <a:r>
              <a:rPr lang="fr-FR" sz="900">
                <a:solidFill>
                  <a:srgbClr val="000000"/>
                </a:solidFill>
                <a:latin typeface="+mj-lt"/>
              </a:rPr>
              <a:t>82 </a:t>
            </a:r>
            <a:r>
              <a:rPr lang="fr-FR" sz="900" err="1">
                <a:solidFill>
                  <a:srgbClr val="000000"/>
                </a:solidFill>
                <a:latin typeface="+mj-lt"/>
              </a:rPr>
              <a:t>établ</a:t>
            </a:r>
            <a:r>
              <a:rPr lang="fr-FR" sz="900">
                <a:solidFill>
                  <a:srgbClr val="000000"/>
                </a:solidFill>
                <a:latin typeface="+mj-lt"/>
              </a:rPr>
              <a:t>.</a:t>
            </a:r>
          </a:p>
        </p:txBody>
      </p:sp>
      <p:grpSp>
        <p:nvGrpSpPr>
          <p:cNvPr id="110" name="Groupe 109">
            <a:extLst>
              <a:ext uri="{FF2B5EF4-FFF2-40B4-BE49-F238E27FC236}">
                <a16:creationId xmlns:a16="http://schemas.microsoft.com/office/drawing/2014/main" id="{C74450AE-CE6F-41D4-BD7E-57073F6D45B3}"/>
              </a:ext>
            </a:extLst>
          </p:cNvPr>
          <p:cNvGrpSpPr/>
          <p:nvPr/>
        </p:nvGrpSpPr>
        <p:grpSpPr>
          <a:xfrm>
            <a:off x="108053" y="1285153"/>
            <a:ext cx="490465" cy="638898"/>
            <a:chOff x="1217540" y="1726010"/>
            <a:chExt cx="914400" cy="914400"/>
          </a:xfrm>
        </p:grpSpPr>
        <p:pic>
          <p:nvPicPr>
            <p:cNvPr id="111" name="Graphique 110" descr="Porte-bloc avec un remplissage uni">
              <a:extLst>
                <a:ext uri="{FF2B5EF4-FFF2-40B4-BE49-F238E27FC236}">
                  <a16:creationId xmlns:a16="http://schemas.microsoft.com/office/drawing/2014/main" id="{47D60493-C7FC-48F2-B340-47218CF58A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4740" y="1946357"/>
              <a:ext cx="360000" cy="360000"/>
            </a:xfrm>
            <a:prstGeom prst="rect">
              <a:avLst/>
            </a:prstGeom>
          </p:spPr>
        </p:pic>
        <p:pic>
          <p:nvPicPr>
            <p:cNvPr id="112" name="Graphique 111" descr="Ordinateur portable avec un remplissage uni">
              <a:extLst>
                <a:ext uri="{FF2B5EF4-FFF2-40B4-BE49-F238E27FC236}">
                  <a16:creationId xmlns:a16="http://schemas.microsoft.com/office/drawing/2014/main" id="{2705FD8C-67C0-4996-81CD-FB87AC04FE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17540" y="1726010"/>
              <a:ext cx="914400" cy="914400"/>
            </a:xfrm>
            <a:prstGeom prst="rect">
              <a:avLst/>
            </a:prstGeom>
          </p:spPr>
        </p:pic>
      </p:grpSp>
      <p:pic>
        <p:nvPicPr>
          <p:cNvPr id="116" name="Graphique 115" descr="Avis des clients">
            <a:extLst>
              <a:ext uri="{FF2B5EF4-FFF2-40B4-BE49-F238E27FC236}">
                <a16:creationId xmlns:a16="http://schemas.microsoft.com/office/drawing/2014/main" id="{138F89BA-D8C0-41CF-BCBB-D03D4EDD39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9285" y="2233981"/>
            <a:ext cx="468000" cy="524653"/>
          </a:xfrm>
          <a:prstGeom prst="rect">
            <a:avLst/>
          </a:prstGeom>
        </p:spPr>
      </p:pic>
      <p:sp>
        <p:nvSpPr>
          <p:cNvPr id="117" name="ZoneTexte 116">
            <a:extLst>
              <a:ext uri="{FF2B5EF4-FFF2-40B4-BE49-F238E27FC236}">
                <a16:creationId xmlns:a16="http://schemas.microsoft.com/office/drawing/2014/main" id="{AD13AD56-79A5-4518-A438-32AAAB4E781E}"/>
              </a:ext>
            </a:extLst>
          </p:cNvPr>
          <p:cNvSpPr txBox="1"/>
          <p:nvPr/>
        </p:nvSpPr>
        <p:spPr>
          <a:xfrm>
            <a:off x="3982211" y="1759947"/>
            <a:ext cx="945509" cy="307777"/>
          </a:xfrm>
          <a:prstGeom prst="rect">
            <a:avLst/>
          </a:prstGeom>
          <a:noFill/>
        </p:spPr>
        <p:txBody>
          <a:bodyPr wrap="square" lIns="0" tIns="0" rIns="0" bIns="0" rtlCol="0" anchor="t">
            <a:spAutoFit/>
          </a:bodyPr>
          <a:lstStyle/>
          <a:p>
            <a:pPr marL="0" lvl="1" defTabSz="844083" eaLnBrk="1" fontAlgn="base" hangingPunct="1">
              <a:spcAft>
                <a:spcPts val="300"/>
              </a:spcAft>
              <a:buClr>
                <a:srgbClr val="000000"/>
              </a:buClr>
              <a:buSzPct val="85000"/>
              <a:tabLst>
                <a:tab pos="670276" algn="l"/>
              </a:tabLst>
              <a:defRPr/>
            </a:pPr>
            <a:r>
              <a:rPr lang="fr-FR" sz="1000">
                <a:latin typeface="+mj-lt"/>
              </a:rPr>
              <a:t>Données exploitées</a:t>
            </a:r>
          </a:p>
        </p:txBody>
      </p:sp>
      <p:sp>
        <p:nvSpPr>
          <p:cNvPr id="18" name="Ellipse 17">
            <a:extLst>
              <a:ext uri="{FF2B5EF4-FFF2-40B4-BE49-F238E27FC236}">
                <a16:creationId xmlns:a16="http://schemas.microsoft.com/office/drawing/2014/main" id="{D5BF1C1C-D1C0-4730-AC36-EAF6E56ECBA3}"/>
              </a:ext>
            </a:extLst>
          </p:cNvPr>
          <p:cNvSpPr/>
          <p:nvPr/>
        </p:nvSpPr>
        <p:spPr>
          <a:xfrm>
            <a:off x="139570" y="5373532"/>
            <a:ext cx="1134000" cy="1134000"/>
          </a:xfrm>
          <a:prstGeom prst="ellipse">
            <a:avLst/>
          </a:prstGeom>
          <a:solidFill>
            <a:srgbClr val="26908C"/>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a:t>97%</a:t>
            </a:r>
          </a:p>
        </p:txBody>
      </p:sp>
      <p:sp>
        <p:nvSpPr>
          <p:cNvPr id="19" name="Ellipse 18">
            <a:extLst>
              <a:ext uri="{FF2B5EF4-FFF2-40B4-BE49-F238E27FC236}">
                <a16:creationId xmlns:a16="http://schemas.microsoft.com/office/drawing/2014/main" id="{21F3BFD6-2D57-4BCC-BCF2-FD6C3E286EE4}"/>
              </a:ext>
            </a:extLst>
          </p:cNvPr>
          <p:cNvSpPr/>
          <p:nvPr/>
        </p:nvSpPr>
        <p:spPr>
          <a:xfrm>
            <a:off x="1590886" y="5508532"/>
            <a:ext cx="864000" cy="864000"/>
          </a:xfrm>
          <a:prstGeom prst="ellipse">
            <a:avLst/>
          </a:prstGeom>
          <a:solidFill>
            <a:srgbClr val="26908C"/>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a:t>40%</a:t>
            </a:r>
          </a:p>
        </p:txBody>
      </p:sp>
      <p:sp>
        <p:nvSpPr>
          <p:cNvPr id="20" name="Ellipse 19">
            <a:extLst>
              <a:ext uri="{FF2B5EF4-FFF2-40B4-BE49-F238E27FC236}">
                <a16:creationId xmlns:a16="http://schemas.microsoft.com/office/drawing/2014/main" id="{160F7181-E498-4E0C-BE39-34D87460CA30}"/>
              </a:ext>
            </a:extLst>
          </p:cNvPr>
          <p:cNvSpPr/>
          <p:nvPr/>
        </p:nvSpPr>
        <p:spPr>
          <a:xfrm>
            <a:off x="2704228" y="5590352"/>
            <a:ext cx="756000" cy="756000"/>
          </a:xfrm>
          <a:prstGeom prst="ellipse">
            <a:avLst/>
          </a:prstGeom>
          <a:solidFill>
            <a:srgbClr val="26908C"/>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600"/>
          </a:p>
        </p:txBody>
      </p:sp>
      <p:sp>
        <p:nvSpPr>
          <p:cNvPr id="21" name="Ellipse 20">
            <a:extLst>
              <a:ext uri="{FF2B5EF4-FFF2-40B4-BE49-F238E27FC236}">
                <a16:creationId xmlns:a16="http://schemas.microsoft.com/office/drawing/2014/main" id="{88F22AD6-D05F-401A-A1F2-00A07D3EC26C}"/>
              </a:ext>
            </a:extLst>
          </p:cNvPr>
          <p:cNvSpPr/>
          <p:nvPr/>
        </p:nvSpPr>
        <p:spPr>
          <a:xfrm>
            <a:off x="3702264" y="5464352"/>
            <a:ext cx="1008000" cy="1008000"/>
          </a:xfrm>
          <a:prstGeom prst="ellipse">
            <a:avLst/>
          </a:prstGeom>
          <a:solidFill>
            <a:srgbClr val="A0AEB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fr-FR"/>
              <a:t>71%</a:t>
            </a:r>
          </a:p>
        </p:txBody>
      </p:sp>
      <p:sp>
        <p:nvSpPr>
          <p:cNvPr id="121" name="ZoneTexte 120">
            <a:extLst>
              <a:ext uri="{FF2B5EF4-FFF2-40B4-BE49-F238E27FC236}">
                <a16:creationId xmlns:a16="http://schemas.microsoft.com/office/drawing/2014/main" id="{4F81BE35-D099-406E-BC40-8EA2A09EAAC0}"/>
              </a:ext>
            </a:extLst>
          </p:cNvPr>
          <p:cNvSpPr txBox="1"/>
          <p:nvPr/>
        </p:nvSpPr>
        <p:spPr>
          <a:xfrm>
            <a:off x="3447882" y="6560263"/>
            <a:ext cx="1463359" cy="246221"/>
          </a:xfrm>
          <a:prstGeom prst="rect">
            <a:avLst/>
          </a:prstGeom>
          <a:noFill/>
        </p:spPr>
        <p:txBody>
          <a:bodyPr wrap="square" lIns="0" tIns="0" rIns="0" bIns="0" rtlCol="0">
            <a:spAutoFit/>
          </a:bodyPr>
          <a:lstStyle/>
          <a:p>
            <a:pPr algn="ctr"/>
            <a:r>
              <a:rPr lang="fr-FR" sz="800"/>
              <a:t>*Avec au moins une activité dans l’aéronautique</a:t>
            </a:r>
          </a:p>
        </p:txBody>
      </p:sp>
      <p:sp>
        <p:nvSpPr>
          <p:cNvPr id="122" name="ZoneTexte 121">
            <a:extLst>
              <a:ext uri="{FF2B5EF4-FFF2-40B4-BE49-F238E27FC236}">
                <a16:creationId xmlns:a16="http://schemas.microsoft.com/office/drawing/2014/main" id="{683592C6-AF91-450A-BBE5-E555D89DFD1A}"/>
              </a:ext>
            </a:extLst>
          </p:cNvPr>
          <p:cNvSpPr txBox="1"/>
          <p:nvPr/>
        </p:nvSpPr>
        <p:spPr>
          <a:xfrm>
            <a:off x="5234744" y="1593736"/>
            <a:ext cx="3618120" cy="215444"/>
          </a:xfrm>
          <a:prstGeom prst="rect">
            <a:avLst/>
          </a:prstGeom>
          <a:noFill/>
        </p:spPr>
        <p:txBody>
          <a:bodyPr wrap="square" lIns="0" tIns="0" rIns="0" bIns="0" rtlCol="0">
            <a:spAutoFit/>
          </a:bodyPr>
          <a:lstStyle/>
          <a:p>
            <a:r>
              <a:rPr lang="fr-FR" sz="1400">
                <a:solidFill>
                  <a:srgbClr val="DF8639"/>
                </a:solidFill>
              </a:rPr>
              <a:t>Répartition du CA par tranches d’effectifs</a:t>
            </a:r>
          </a:p>
        </p:txBody>
      </p:sp>
      <p:sp>
        <p:nvSpPr>
          <p:cNvPr id="123" name="ZoneTexte 122">
            <a:extLst>
              <a:ext uri="{FF2B5EF4-FFF2-40B4-BE49-F238E27FC236}">
                <a16:creationId xmlns:a16="http://schemas.microsoft.com/office/drawing/2014/main" id="{A875D9CA-269D-42C5-B856-49789BD44432}"/>
              </a:ext>
            </a:extLst>
          </p:cNvPr>
          <p:cNvSpPr txBox="1"/>
          <p:nvPr/>
        </p:nvSpPr>
        <p:spPr>
          <a:xfrm>
            <a:off x="5234744" y="4098221"/>
            <a:ext cx="3618120" cy="215444"/>
          </a:xfrm>
          <a:prstGeom prst="rect">
            <a:avLst/>
          </a:prstGeom>
          <a:noFill/>
          <a:effectLst/>
        </p:spPr>
        <p:txBody>
          <a:bodyPr wrap="square" lIns="0" tIns="0" rIns="0" bIns="0" rtlCol="0">
            <a:spAutoFit/>
          </a:bodyPr>
          <a:lstStyle/>
          <a:p>
            <a:r>
              <a:rPr lang="fr-FR" sz="1400">
                <a:solidFill>
                  <a:srgbClr val="218F8B"/>
                </a:solidFill>
              </a:rPr>
              <a:t>Rang dans la filière</a:t>
            </a:r>
          </a:p>
        </p:txBody>
      </p:sp>
      <p:graphicFrame>
        <p:nvGraphicFramePr>
          <p:cNvPr id="125" name="Graphique 124">
            <a:extLst>
              <a:ext uri="{FF2B5EF4-FFF2-40B4-BE49-F238E27FC236}">
                <a16:creationId xmlns:a16="http://schemas.microsoft.com/office/drawing/2014/main" id="{03C11B5C-CC78-4A5A-9105-36592F73A262}"/>
              </a:ext>
            </a:extLst>
          </p:cNvPr>
          <p:cNvGraphicFramePr/>
          <p:nvPr/>
        </p:nvGraphicFramePr>
        <p:xfrm>
          <a:off x="5337065" y="2043746"/>
          <a:ext cx="3463802" cy="1952074"/>
        </p:xfrm>
        <a:graphic>
          <a:graphicData uri="http://schemas.openxmlformats.org/drawingml/2006/chart">
            <c:chart xmlns:c="http://schemas.openxmlformats.org/drawingml/2006/chart" xmlns:r="http://schemas.openxmlformats.org/officeDocument/2006/relationships" r:id="rId10"/>
          </a:graphicData>
        </a:graphic>
      </p:graphicFrame>
      <p:sp>
        <p:nvSpPr>
          <p:cNvPr id="126" name="ZoneTexte 125">
            <a:extLst>
              <a:ext uri="{FF2B5EF4-FFF2-40B4-BE49-F238E27FC236}">
                <a16:creationId xmlns:a16="http://schemas.microsoft.com/office/drawing/2014/main" id="{A50F681B-B682-4357-A517-9FF9D8CDD70A}"/>
              </a:ext>
            </a:extLst>
          </p:cNvPr>
          <p:cNvSpPr txBox="1"/>
          <p:nvPr/>
        </p:nvSpPr>
        <p:spPr>
          <a:xfrm>
            <a:off x="6367279" y="1976620"/>
            <a:ext cx="534063" cy="169277"/>
          </a:xfrm>
          <a:prstGeom prst="rect">
            <a:avLst/>
          </a:prstGeom>
          <a:noFill/>
        </p:spPr>
        <p:txBody>
          <a:bodyPr wrap="square" lIns="0" tIns="0" rIns="0" bIns="0" rtlCol="0" anchor="t">
            <a:spAutoFit/>
          </a:bodyPr>
          <a:lstStyle/>
          <a:p>
            <a:pPr marL="0" lvl="1" defTabSz="844083" eaLnBrk="1" fontAlgn="base" hangingPunct="1">
              <a:spcAft>
                <a:spcPts val="300"/>
              </a:spcAft>
              <a:buClr>
                <a:srgbClr val="000000"/>
              </a:buClr>
              <a:buSzPct val="85000"/>
              <a:tabLst>
                <a:tab pos="670276" algn="l"/>
              </a:tabLst>
              <a:defRPr/>
            </a:pPr>
            <a:r>
              <a:rPr lang="fr-FR" sz="1100">
                <a:solidFill>
                  <a:srgbClr val="98002E"/>
                </a:solidFill>
                <a:latin typeface="+mj-lt"/>
              </a:rPr>
              <a:t>&lt; 2 M€</a:t>
            </a:r>
          </a:p>
        </p:txBody>
      </p:sp>
      <p:sp>
        <p:nvSpPr>
          <p:cNvPr id="127" name="ZoneTexte 126">
            <a:extLst>
              <a:ext uri="{FF2B5EF4-FFF2-40B4-BE49-F238E27FC236}">
                <a16:creationId xmlns:a16="http://schemas.microsoft.com/office/drawing/2014/main" id="{B27FD847-E2C0-41F1-B344-B253BAFD68A7}"/>
              </a:ext>
            </a:extLst>
          </p:cNvPr>
          <p:cNvSpPr txBox="1"/>
          <p:nvPr/>
        </p:nvSpPr>
        <p:spPr>
          <a:xfrm>
            <a:off x="6966318" y="1976620"/>
            <a:ext cx="1441450" cy="169277"/>
          </a:xfrm>
          <a:prstGeom prst="rect">
            <a:avLst/>
          </a:prstGeom>
          <a:noFill/>
        </p:spPr>
        <p:txBody>
          <a:bodyPr wrap="square" lIns="0" tIns="0" rIns="0" bIns="0" rtlCol="0" anchor="t">
            <a:spAutoFit/>
          </a:bodyPr>
          <a:lstStyle/>
          <a:p>
            <a:pPr marL="0" lvl="1" defTabSz="844083" eaLnBrk="1" fontAlgn="base" hangingPunct="1">
              <a:spcAft>
                <a:spcPts val="300"/>
              </a:spcAft>
              <a:buClr>
                <a:srgbClr val="000000"/>
              </a:buClr>
              <a:buSzPct val="85000"/>
              <a:tabLst>
                <a:tab pos="670276" algn="l"/>
              </a:tabLst>
              <a:defRPr/>
            </a:pPr>
            <a:r>
              <a:rPr lang="fr-FR" sz="1100">
                <a:solidFill>
                  <a:schemeClr val="accent4"/>
                </a:solidFill>
                <a:latin typeface="+mj-lt"/>
              </a:rPr>
              <a:t>Entre 2 M€ et 50 M€</a:t>
            </a:r>
          </a:p>
        </p:txBody>
      </p:sp>
      <p:sp>
        <p:nvSpPr>
          <p:cNvPr id="128" name="ZoneTexte 127">
            <a:extLst>
              <a:ext uri="{FF2B5EF4-FFF2-40B4-BE49-F238E27FC236}">
                <a16:creationId xmlns:a16="http://schemas.microsoft.com/office/drawing/2014/main" id="{B8A15A33-E12E-4309-98C5-8AFBCB8270EA}"/>
              </a:ext>
            </a:extLst>
          </p:cNvPr>
          <p:cNvSpPr txBox="1"/>
          <p:nvPr/>
        </p:nvSpPr>
        <p:spPr>
          <a:xfrm>
            <a:off x="8382342" y="1976620"/>
            <a:ext cx="534063" cy="169277"/>
          </a:xfrm>
          <a:prstGeom prst="rect">
            <a:avLst/>
          </a:prstGeom>
          <a:noFill/>
        </p:spPr>
        <p:txBody>
          <a:bodyPr wrap="square" lIns="0" tIns="0" rIns="0" bIns="0" rtlCol="0" anchor="t">
            <a:spAutoFit/>
          </a:bodyPr>
          <a:lstStyle/>
          <a:p>
            <a:pPr marL="0" lvl="1" defTabSz="844083" eaLnBrk="1" fontAlgn="base" hangingPunct="1">
              <a:spcAft>
                <a:spcPts val="300"/>
              </a:spcAft>
              <a:buClr>
                <a:srgbClr val="000000"/>
              </a:buClr>
              <a:buSzPct val="85000"/>
              <a:tabLst>
                <a:tab pos="670276" algn="l"/>
              </a:tabLst>
              <a:defRPr/>
            </a:pPr>
            <a:r>
              <a:rPr lang="fr-FR" sz="1100">
                <a:solidFill>
                  <a:schemeClr val="accent2"/>
                </a:solidFill>
                <a:latin typeface="+mj-lt"/>
              </a:rPr>
              <a:t>&gt; 50 M€</a:t>
            </a:r>
          </a:p>
        </p:txBody>
      </p:sp>
      <p:cxnSp>
        <p:nvCxnSpPr>
          <p:cNvPr id="129" name="Connecteur droit 128">
            <a:extLst>
              <a:ext uri="{FF2B5EF4-FFF2-40B4-BE49-F238E27FC236}">
                <a16:creationId xmlns:a16="http://schemas.microsoft.com/office/drawing/2014/main" id="{573E9BCC-0B65-4F99-A018-1975346BFB3E}"/>
              </a:ext>
            </a:extLst>
          </p:cNvPr>
          <p:cNvCxnSpPr>
            <a:cxnSpLocks/>
          </p:cNvCxnSpPr>
          <p:nvPr/>
        </p:nvCxnSpPr>
        <p:spPr>
          <a:xfrm flipH="1">
            <a:off x="5785780" y="2528781"/>
            <a:ext cx="28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ZoneTexte 129">
            <a:extLst>
              <a:ext uri="{FF2B5EF4-FFF2-40B4-BE49-F238E27FC236}">
                <a16:creationId xmlns:a16="http://schemas.microsoft.com/office/drawing/2014/main" id="{DC2AF1A4-DC95-492B-8218-857B82EAF6B6}"/>
              </a:ext>
            </a:extLst>
          </p:cNvPr>
          <p:cNvSpPr txBox="1"/>
          <p:nvPr/>
        </p:nvSpPr>
        <p:spPr>
          <a:xfrm>
            <a:off x="706570" y="2200055"/>
            <a:ext cx="4045376" cy="848950"/>
          </a:xfrm>
          <a:prstGeom prst="rect">
            <a:avLst/>
          </a:prstGeom>
          <a:noFill/>
        </p:spPr>
        <p:txBody>
          <a:bodyPr wrap="square" lIns="0" tIns="0" rIns="0" bIns="0" rtlCol="0">
            <a:spAutoFit/>
          </a:bodyPr>
          <a:lstStyle/>
          <a:p>
            <a:pPr>
              <a:spcBef>
                <a:spcPts val="200"/>
              </a:spcBef>
            </a:pPr>
            <a:r>
              <a:rPr lang="fr-FR" sz="1100" b="1" dirty="0"/>
              <a:t>20% </a:t>
            </a:r>
            <a:r>
              <a:rPr lang="fr-FR" sz="1000" dirty="0"/>
              <a:t>des établissements ayant répondu relèvent du secteur INSEE Construction </a:t>
            </a:r>
            <a:r>
              <a:rPr lang="fr-FR" sz="1000" dirty="0" err="1"/>
              <a:t>aéro</a:t>
            </a:r>
            <a:r>
              <a:rPr lang="fr-FR" sz="1000" dirty="0"/>
              <a:t>. et spatiale ; </a:t>
            </a:r>
            <a:br>
              <a:rPr lang="fr-FR" sz="1000" dirty="0"/>
            </a:br>
            <a:r>
              <a:rPr lang="fr-FR" sz="1100" b="1" dirty="0"/>
              <a:t>45% </a:t>
            </a:r>
            <a:r>
              <a:rPr lang="fr-FR" sz="1000" dirty="0"/>
              <a:t>du 1</a:t>
            </a:r>
            <a:r>
              <a:rPr lang="fr-FR" sz="1000" baseline="30000" dirty="0"/>
              <a:t>er</a:t>
            </a:r>
            <a:r>
              <a:rPr lang="fr-FR" sz="1000" dirty="0"/>
              <a:t> cercle de sous-traitance (2051Z, 2562B, 2651A, 3316Z) ;</a:t>
            </a:r>
          </a:p>
          <a:p>
            <a:pPr>
              <a:spcBef>
                <a:spcPts val="200"/>
              </a:spcBef>
            </a:pPr>
            <a:r>
              <a:rPr lang="fr-FR" sz="1100" b="1" dirty="0"/>
              <a:t>35% </a:t>
            </a:r>
            <a:r>
              <a:rPr lang="fr-FR" sz="1000" dirty="0"/>
              <a:t>du 2</a:t>
            </a:r>
            <a:r>
              <a:rPr lang="fr-FR" sz="1000" baseline="30000" dirty="0"/>
              <a:t>è</a:t>
            </a:r>
            <a:r>
              <a:rPr lang="fr-FR" sz="1000" dirty="0"/>
              <a:t> cercle de sous-traitance </a:t>
            </a:r>
            <a:br>
              <a:rPr lang="fr-FR" sz="1000" dirty="0"/>
            </a:br>
            <a:r>
              <a:rPr lang="fr-FR" sz="1000" dirty="0">
                <a:sym typeface="Wingdings" panose="05000000000000000000" pitchFamily="2" charset="2"/>
              </a:rPr>
              <a:t> au total, </a:t>
            </a:r>
            <a:r>
              <a:rPr lang="fr-FR" sz="1050" b="1" dirty="0">
                <a:sym typeface="Wingdings" panose="05000000000000000000" pitchFamily="2" charset="2"/>
              </a:rPr>
              <a:t>80% </a:t>
            </a:r>
            <a:r>
              <a:rPr lang="fr-FR" sz="1000" b="1" dirty="0">
                <a:sym typeface="Wingdings" panose="05000000000000000000" pitchFamily="2" charset="2"/>
              </a:rPr>
              <a:t>sont des sous-traitants</a:t>
            </a:r>
            <a:endParaRPr lang="fr-FR" sz="1000" b="1" dirty="0"/>
          </a:p>
        </p:txBody>
      </p:sp>
      <p:sp>
        <p:nvSpPr>
          <p:cNvPr id="3" name="Rectangle : coins arrondis 2">
            <a:extLst>
              <a:ext uri="{FF2B5EF4-FFF2-40B4-BE49-F238E27FC236}">
                <a16:creationId xmlns:a16="http://schemas.microsoft.com/office/drawing/2014/main" id="{0D4FF36B-9557-42B4-84FD-FC88C2D15328}"/>
              </a:ext>
            </a:extLst>
          </p:cNvPr>
          <p:cNvSpPr/>
          <p:nvPr/>
        </p:nvSpPr>
        <p:spPr>
          <a:xfrm>
            <a:off x="1945431" y="1759368"/>
            <a:ext cx="1905972" cy="315471"/>
          </a:xfrm>
          <a:prstGeom prst="roundRect">
            <a:avLst>
              <a:gd name="adj" fmla="val 32171"/>
            </a:avLst>
          </a:prstGeom>
          <a:noFill/>
          <a:ln w="6350">
            <a:solidFill>
              <a:srgbClr val="297597"/>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pic>
        <p:nvPicPr>
          <p:cNvPr id="5" name="Graphique 4" descr="Graphique à barres avec un remplissage uni">
            <a:extLst>
              <a:ext uri="{FF2B5EF4-FFF2-40B4-BE49-F238E27FC236}">
                <a16:creationId xmlns:a16="http://schemas.microsoft.com/office/drawing/2014/main" id="{63209AD5-FC15-4500-948C-7DE2B8CE698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400000">
            <a:off x="77574" y="3177375"/>
            <a:ext cx="551423" cy="551423"/>
          </a:xfrm>
          <a:prstGeom prst="rect">
            <a:avLst/>
          </a:prstGeom>
        </p:spPr>
      </p:pic>
      <p:sp>
        <p:nvSpPr>
          <p:cNvPr id="74" name="ZoneTexte 73">
            <a:extLst>
              <a:ext uri="{FF2B5EF4-FFF2-40B4-BE49-F238E27FC236}">
                <a16:creationId xmlns:a16="http://schemas.microsoft.com/office/drawing/2014/main" id="{ABF2A4FC-0934-4A02-8C78-B7C909A9AAA7}"/>
              </a:ext>
            </a:extLst>
          </p:cNvPr>
          <p:cNvSpPr txBox="1"/>
          <p:nvPr/>
        </p:nvSpPr>
        <p:spPr>
          <a:xfrm>
            <a:off x="706570" y="3180133"/>
            <a:ext cx="4045376" cy="1015663"/>
          </a:xfrm>
          <a:prstGeom prst="rect">
            <a:avLst/>
          </a:prstGeom>
          <a:noFill/>
        </p:spPr>
        <p:txBody>
          <a:bodyPr wrap="square" lIns="0" tIns="0" rIns="0" bIns="0" rtlCol="0">
            <a:spAutoFit/>
          </a:bodyPr>
          <a:lstStyle/>
          <a:p>
            <a:pPr>
              <a:spcBef>
                <a:spcPts val="200"/>
              </a:spcBef>
            </a:pPr>
            <a:r>
              <a:rPr lang="fr-FR" sz="1100" b="1"/>
              <a:t>Afin que l’enquête soit représentative du tissu industriel local, </a:t>
            </a:r>
            <a:r>
              <a:rPr lang="fr-FR" sz="1100"/>
              <a:t>les réponses ont été redressées pour rendre compte du poids relatif des types d’établissements selon leur taille au sein du cercle des donneurs d’ordre </a:t>
            </a:r>
            <a:r>
              <a:rPr lang="fr-FR" sz="1100" i="1"/>
              <a:t>versus </a:t>
            </a:r>
            <a:r>
              <a:rPr lang="fr-FR" sz="1100"/>
              <a:t>des sous-traitants </a:t>
            </a:r>
            <a:br>
              <a:rPr lang="fr-FR" sz="1100"/>
            </a:br>
            <a:r>
              <a:rPr lang="fr-FR" sz="1100"/>
              <a:t>(1-9 salariés | 10-49 salariés | 50-249 salariés | 250 et plus ; données source de référence : INSEE/REE 2018)</a:t>
            </a:r>
            <a:endParaRPr lang="fr-FR" sz="1000"/>
          </a:p>
        </p:txBody>
      </p:sp>
      <p:sp>
        <p:nvSpPr>
          <p:cNvPr id="57" name="ZoneTexte 56">
            <a:extLst>
              <a:ext uri="{FF2B5EF4-FFF2-40B4-BE49-F238E27FC236}">
                <a16:creationId xmlns:a16="http://schemas.microsoft.com/office/drawing/2014/main" id="{B061601B-4A13-456E-827B-069B27FDBC46}"/>
              </a:ext>
            </a:extLst>
          </p:cNvPr>
          <p:cNvSpPr txBox="1"/>
          <p:nvPr/>
        </p:nvSpPr>
        <p:spPr>
          <a:xfrm>
            <a:off x="5119821" y="2529680"/>
            <a:ext cx="534063" cy="184666"/>
          </a:xfrm>
          <a:prstGeom prst="rect">
            <a:avLst/>
          </a:prstGeom>
          <a:noFill/>
        </p:spPr>
        <p:txBody>
          <a:bodyPr wrap="square" lIns="0" tIns="0" rIns="0" bIns="0" rtlCol="0" anchor="t">
            <a:spAutoFit/>
          </a:bodyPr>
          <a:lstStyle/>
          <a:p>
            <a:pPr marL="0" lvl="1" defTabSz="844083" eaLnBrk="1" fontAlgn="base" hangingPunct="1">
              <a:spcAft>
                <a:spcPts val="300"/>
              </a:spcAft>
              <a:buClr>
                <a:srgbClr val="000000"/>
              </a:buClr>
              <a:buSzPct val="85000"/>
              <a:tabLst>
                <a:tab pos="670276" algn="l"/>
              </a:tabLst>
              <a:defRPr/>
            </a:pPr>
            <a:r>
              <a:rPr lang="fr-FR" sz="1200">
                <a:solidFill>
                  <a:schemeClr val="accent5">
                    <a:lumMod val="50000"/>
                  </a:schemeClr>
                </a:solidFill>
                <a:latin typeface="+mj-lt"/>
              </a:rPr>
              <a:t>53%</a:t>
            </a:r>
          </a:p>
        </p:txBody>
      </p:sp>
      <p:sp>
        <p:nvSpPr>
          <p:cNvPr id="58" name="ZoneTexte 57">
            <a:extLst>
              <a:ext uri="{FF2B5EF4-FFF2-40B4-BE49-F238E27FC236}">
                <a16:creationId xmlns:a16="http://schemas.microsoft.com/office/drawing/2014/main" id="{BFFEA0A9-74D6-417B-A3D3-8A77D3C2A493}"/>
              </a:ext>
            </a:extLst>
          </p:cNvPr>
          <p:cNvSpPr txBox="1"/>
          <p:nvPr/>
        </p:nvSpPr>
        <p:spPr>
          <a:xfrm>
            <a:off x="5119821" y="2855408"/>
            <a:ext cx="534063" cy="184666"/>
          </a:xfrm>
          <a:prstGeom prst="rect">
            <a:avLst/>
          </a:prstGeom>
          <a:noFill/>
        </p:spPr>
        <p:txBody>
          <a:bodyPr wrap="square" lIns="0" tIns="0" rIns="0" bIns="0" rtlCol="0" anchor="t">
            <a:spAutoFit/>
          </a:bodyPr>
          <a:lstStyle/>
          <a:p>
            <a:pPr marL="0" lvl="1" defTabSz="844083" eaLnBrk="1" fontAlgn="base" hangingPunct="1">
              <a:spcAft>
                <a:spcPts val="300"/>
              </a:spcAft>
              <a:buClr>
                <a:srgbClr val="000000"/>
              </a:buClr>
              <a:buSzPct val="85000"/>
              <a:tabLst>
                <a:tab pos="670276" algn="l"/>
              </a:tabLst>
              <a:defRPr/>
            </a:pPr>
            <a:r>
              <a:rPr lang="fr-FR" sz="1200">
                <a:solidFill>
                  <a:schemeClr val="accent5">
                    <a:lumMod val="50000"/>
                  </a:schemeClr>
                </a:solidFill>
                <a:latin typeface="+mj-lt"/>
              </a:rPr>
              <a:t>26%</a:t>
            </a:r>
          </a:p>
        </p:txBody>
      </p:sp>
      <p:sp>
        <p:nvSpPr>
          <p:cNvPr id="59" name="ZoneTexte 58">
            <a:extLst>
              <a:ext uri="{FF2B5EF4-FFF2-40B4-BE49-F238E27FC236}">
                <a16:creationId xmlns:a16="http://schemas.microsoft.com/office/drawing/2014/main" id="{A87904C8-0191-4530-ABE1-FB7276E3BB01}"/>
              </a:ext>
            </a:extLst>
          </p:cNvPr>
          <p:cNvSpPr txBox="1"/>
          <p:nvPr/>
        </p:nvSpPr>
        <p:spPr>
          <a:xfrm>
            <a:off x="5119821" y="3204500"/>
            <a:ext cx="534063" cy="184666"/>
          </a:xfrm>
          <a:prstGeom prst="rect">
            <a:avLst/>
          </a:prstGeom>
          <a:noFill/>
        </p:spPr>
        <p:txBody>
          <a:bodyPr wrap="square" lIns="0" tIns="0" rIns="0" bIns="0" rtlCol="0" anchor="t">
            <a:spAutoFit/>
          </a:bodyPr>
          <a:lstStyle/>
          <a:p>
            <a:pPr marL="0" lvl="1" defTabSz="844083" eaLnBrk="1" fontAlgn="base" hangingPunct="1">
              <a:spcAft>
                <a:spcPts val="300"/>
              </a:spcAft>
              <a:buClr>
                <a:srgbClr val="000000"/>
              </a:buClr>
              <a:buSzPct val="85000"/>
              <a:tabLst>
                <a:tab pos="670276" algn="l"/>
              </a:tabLst>
              <a:defRPr/>
            </a:pPr>
            <a:r>
              <a:rPr lang="fr-FR" sz="1200">
                <a:solidFill>
                  <a:schemeClr val="accent5">
                    <a:lumMod val="50000"/>
                  </a:schemeClr>
                </a:solidFill>
                <a:latin typeface="+mj-lt"/>
              </a:rPr>
              <a:t>14%</a:t>
            </a:r>
          </a:p>
        </p:txBody>
      </p:sp>
      <p:sp>
        <p:nvSpPr>
          <p:cNvPr id="60" name="ZoneTexte 59">
            <a:extLst>
              <a:ext uri="{FF2B5EF4-FFF2-40B4-BE49-F238E27FC236}">
                <a16:creationId xmlns:a16="http://schemas.microsoft.com/office/drawing/2014/main" id="{7A3567D8-B862-4085-AFAA-634D2F2C8A6F}"/>
              </a:ext>
            </a:extLst>
          </p:cNvPr>
          <p:cNvSpPr txBox="1"/>
          <p:nvPr/>
        </p:nvSpPr>
        <p:spPr>
          <a:xfrm>
            <a:off x="5119821" y="3523276"/>
            <a:ext cx="534063" cy="184666"/>
          </a:xfrm>
          <a:prstGeom prst="rect">
            <a:avLst/>
          </a:prstGeom>
          <a:noFill/>
        </p:spPr>
        <p:txBody>
          <a:bodyPr wrap="square" lIns="0" tIns="0" rIns="0" bIns="0" rtlCol="0" anchor="t">
            <a:spAutoFit/>
          </a:bodyPr>
          <a:lstStyle/>
          <a:p>
            <a:pPr marL="0" lvl="1" defTabSz="844083" eaLnBrk="1" fontAlgn="base" hangingPunct="1">
              <a:spcAft>
                <a:spcPts val="300"/>
              </a:spcAft>
              <a:buClr>
                <a:srgbClr val="000000"/>
              </a:buClr>
              <a:buSzPct val="85000"/>
              <a:tabLst>
                <a:tab pos="670276" algn="l"/>
              </a:tabLst>
              <a:defRPr/>
            </a:pPr>
            <a:r>
              <a:rPr lang="fr-FR" sz="1200">
                <a:solidFill>
                  <a:schemeClr val="accent5">
                    <a:lumMod val="50000"/>
                  </a:schemeClr>
                </a:solidFill>
                <a:latin typeface="+mj-lt"/>
              </a:rPr>
              <a:t>7%</a:t>
            </a:r>
          </a:p>
        </p:txBody>
      </p:sp>
      <p:sp>
        <p:nvSpPr>
          <p:cNvPr id="61" name="ZoneTexte 60">
            <a:extLst>
              <a:ext uri="{FF2B5EF4-FFF2-40B4-BE49-F238E27FC236}">
                <a16:creationId xmlns:a16="http://schemas.microsoft.com/office/drawing/2014/main" id="{549AA2E5-9DC6-4D6A-95EE-48B95D676FC4}"/>
              </a:ext>
            </a:extLst>
          </p:cNvPr>
          <p:cNvSpPr txBox="1"/>
          <p:nvPr/>
        </p:nvSpPr>
        <p:spPr>
          <a:xfrm>
            <a:off x="518627" y="6170236"/>
            <a:ext cx="534063" cy="230832"/>
          </a:xfrm>
          <a:prstGeom prst="rect">
            <a:avLst/>
          </a:prstGeom>
          <a:noFill/>
        </p:spPr>
        <p:txBody>
          <a:bodyPr wrap="square" lIns="0" tIns="0" rIns="0" bIns="0" rtlCol="0" anchor="t">
            <a:spAutoFit/>
          </a:bodyPr>
          <a:lstStyle/>
          <a:p>
            <a:pPr marL="0" lvl="1" defTabSz="844083" eaLnBrk="1" fontAlgn="base" hangingPunct="1">
              <a:spcAft>
                <a:spcPts val="300"/>
              </a:spcAft>
              <a:buClr>
                <a:srgbClr val="000000"/>
              </a:buClr>
              <a:buSzPct val="85000"/>
              <a:tabLst>
                <a:tab pos="670276" algn="l"/>
              </a:tabLst>
              <a:defRPr/>
            </a:pPr>
            <a:r>
              <a:rPr lang="fr-FR" sz="1500" i="1">
                <a:solidFill>
                  <a:schemeClr val="accent5">
                    <a:lumMod val="25000"/>
                  </a:schemeClr>
                </a:solidFill>
                <a:latin typeface="+mj-lt"/>
              </a:rPr>
              <a:t>61%</a:t>
            </a:r>
          </a:p>
        </p:txBody>
      </p:sp>
      <p:sp>
        <p:nvSpPr>
          <p:cNvPr id="62" name="ZoneTexte 61">
            <a:extLst>
              <a:ext uri="{FF2B5EF4-FFF2-40B4-BE49-F238E27FC236}">
                <a16:creationId xmlns:a16="http://schemas.microsoft.com/office/drawing/2014/main" id="{35615FB9-90A7-4E43-AC4B-9B16A0D756F9}"/>
              </a:ext>
            </a:extLst>
          </p:cNvPr>
          <p:cNvSpPr txBox="1"/>
          <p:nvPr/>
        </p:nvSpPr>
        <p:spPr>
          <a:xfrm>
            <a:off x="4046254" y="6144500"/>
            <a:ext cx="534063" cy="230832"/>
          </a:xfrm>
          <a:prstGeom prst="rect">
            <a:avLst/>
          </a:prstGeom>
          <a:noFill/>
        </p:spPr>
        <p:txBody>
          <a:bodyPr wrap="square" lIns="0" tIns="0" rIns="0" bIns="0" rtlCol="0" anchor="t">
            <a:spAutoFit/>
          </a:bodyPr>
          <a:lstStyle/>
          <a:p>
            <a:pPr marL="0" lvl="1" defTabSz="844083" eaLnBrk="1" fontAlgn="base" hangingPunct="1">
              <a:spcAft>
                <a:spcPts val="300"/>
              </a:spcAft>
              <a:buClr>
                <a:srgbClr val="000000"/>
              </a:buClr>
              <a:buSzPct val="85000"/>
              <a:tabLst>
                <a:tab pos="670276" algn="l"/>
              </a:tabLst>
              <a:defRPr/>
            </a:pPr>
            <a:r>
              <a:rPr lang="fr-FR" sz="1500" i="1">
                <a:solidFill>
                  <a:schemeClr val="accent5">
                    <a:lumMod val="25000"/>
                  </a:schemeClr>
                </a:solidFill>
                <a:latin typeface="+mj-lt"/>
              </a:rPr>
              <a:t>27%</a:t>
            </a:r>
          </a:p>
        </p:txBody>
      </p:sp>
      <p:sp>
        <p:nvSpPr>
          <p:cNvPr id="63" name="ZoneTexte 62">
            <a:extLst>
              <a:ext uri="{FF2B5EF4-FFF2-40B4-BE49-F238E27FC236}">
                <a16:creationId xmlns:a16="http://schemas.microsoft.com/office/drawing/2014/main" id="{695219CF-27B0-4A1B-A12E-66BBB9FEDCC9}"/>
              </a:ext>
            </a:extLst>
          </p:cNvPr>
          <p:cNvSpPr txBox="1"/>
          <p:nvPr/>
        </p:nvSpPr>
        <p:spPr>
          <a:xfrm>
            <a:off x="2954154" y="6067864"/>
            <a:ext cx="534063" cy="230832"/>
          </a:xfrm>
          <a:prstGeom prst="rect">
            <a:avLst/>
          </a:prstGeom>
          <a:noFill/>
        </p:spPr>
        <p:txBody>
          <a:bodyPr wrap="square" lIns="0" tIns="0" rIns="0" bIns="0" rtlCol="0" anchor="t">
            <a:spAutoFit/>
          </a:bodyPr>
          <a:lstStyle/>
          <a:p>
            <a:pPr marL="0" lvl="1" defTabSz="844083" eaLnBrk="1" fontAlgn="base" hangingPunct="1">
              <a:spcAft>
                <a:spcPts val="300"/>
              </a:spcAft>
              <a:buClr>
                <a:srgbClr val="000000"/>
              </a:buClr>
              <a:buSzPct val="85000"/>
              <a:tabLst>
                <a:tab pos="670276" algn="l"/>
              </a:tabLst>
              <a:defRPr/>
            </a:pPr>
            <a:r>
              <a:rPr lang="fr-FR" sz="1500" i="1">
                <a:solidFill>
                  <a:schemeClr val="accent5">
                    <a:lumMod val="25000"/>
                  </a:schemeClr>
                </a:solidFill>
                <a:latin typeface="+mj-lt"/>
              </a:rPr>
              <a:t>6%</a:t>
            </a:r>
          </a:p>
        </p:txBody>
      </p:sp>
      <p:sp>
        <p:nvSpPr>
          <p:cNvPr id="64" name="ZoneTexte 63">
            <a:extLst>
              <a:ext uri="{FF2B5EF4-FFF2-40B4-BE49-F238E27FC236}">
                <a16:creationId xmlns:a16="http://schemas.microsoft.com/office/drawing/2014/main" id="{1E0BAAE8-3C3A-43A5-AD60-42F60F33DF27}"/>
              </a:ext>
            </a:extLst>
          </p:cNvPr>
          <p:cNvSpPr txBox="1"/>
          <p:nvPr/>
        </p:nvSpPr>
        <p:spPr>
          <a:xfrm>
            <a:off x="1877915" y="6087412"/>
            <a:ext cx="534063" cy="230832"/>
          </a:xfrm>
          <a:prstGeom prst="rect">
            <a:avLst/>
          </a:prstGeom>
          <a:noFill/>
        </p:spPr>
        <p:txBody>
          <a:bodyPr wrap="square" lIns="0" tIns="0" rIns="0" bIns="0" rtlCol="0" anchor="t">
            <a:spAutoFit/>
          </a:bodyPr>
          <a:lstStyle/>
          <a:p>
            <a:pPr marL="0" lvl="1" defTabSz="844083" eaLnBrk="1" fontAlgn="base" hangingPunct="1">
              <a:spcAft>
                <a:spcPts val="300"/>
              </a:spcAft>
              <a:buClr>
                <a:srgbClr val="000000"/>
              </a:buClr>
              <a:buSzPct val="85000"/>
              <a:tabLst>
                <a:tab pos="670276" algn="l"/>
              </a:tabLst>
              <a:defRPr/>
            </a:pPr>
            <a:r>
              <a:rPr lang="fr-FR" sz="1500" i="1">
                <a:solidFill>
                  <a:schemeClr val="accent5">
                    <a:lumMod val="25000"/>
                  </a:schemeClr>
                </a:solidFill>
                <a:latin typeface="+mj-lt"/>
              </a:rPr>
              <a:t>6%</a:t>
            </a:r>
          </a:p>
        </p:txBody>
      </p:sp>
      <p:sp>
        <p:nvSpPr>
          <p:cNvPr id="65" name="ZoneTexte 64">
            <a:extLst>
              <a:ext uri="{FF2B5EF4-FFF2-40B4-BE49-F238E27FC236}">
                <a16:creationId xmlns:a16="http://schemas.microsoft.com/office/drawing/2014/main" id="{705CA9F8-8932-4BC7-AAFA-61C0C98FBCDB}"/>
              </a:ext>
            </a:extLst>
          </p:cNvPr>
          <p:cNvSpPr txBox="1"/>
          <p:nvPr/>
        </p:nvSpPr>
        <p:spPr>
          <a:xfrm>
            <a:off x="517454" y="6485158"/>
            <a:ext cx="2926717" cy="169277"/>
          </a:xfrm>
          <a:prstGeom prst="rect">
            <a:avLst/>
          </a:prstGeom>
          <a:noFill/>
        </p:spPr>
        <p:txBody>
          <a:bodyPr wrap="square" lIns="0" tIns="0" rIns="0" bIns="0" rtlCol="0">
            <a:spAutoFit/>
          </a:bodyPr>
          <a:lstStyle/>
          <a:p>
            <a:r>
              <a:rPr lang="fr-FR" sz="1100">
                <a:solidFill>
                  <a:schemeClr val="accent5">
                    <a:lumMod val="25000"/>
                  </a:schemeClr>
                </a:solidFill>
              </a:rPr>
              <a:t>Activité principale dans…</a:t>
            </a:r>
          </a:p>
        </p:txBody>
      </p:sp>
      <p:cxnSp>
        <p:nvCxnSpPr>
          <p:cNvPr id="7" name="Connecteur droit 6">
            <a:extLst>
              <a:ext uri="{FF2B5EF4-FFF2-40B4-BE49-F238E27FC236}">
                <a16:creationId xmlns:a16="http://schemas.microsoft.com/office/drawing/2014/main" id="{DEF10AFA-D27B-4FD5-BE86-DAB67744E71E}"/>
              </a:ext>
            </a:extLst>
          </p:cNvPr>
          <p:cNvCxnSpPr/>
          <p:nvPr/>
        </p:nvCxnSpPr>
        <p:spPr>
          <a:xfrm>
            <a:off x="447382" y="6229593"/>
            <a:ext cx="0" cy="41700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BB6325C7-B60E-46D4-83F6-2D42359C302E}"/>
              </a:ext>
            </a:extLst>
          </p:cNvPr>
          <p:cNvSpPr txBox="1"/>
          <p:nvPr/>
        </p:nvSpPr>
        <p:spPr>
          <a:xfrm>
            <a:off x="2806032" y="5724358"/>
            <a:ext cx="1045371" cy="369332"/>
          </a:xfrm>
          <a:prstGeom prst="rect">
            <a:avLst/>
          </a:prstGeom>
          <a:noFill/>
        </p:spPr>
        <p:txBody>
          <a:bodyPr wrap="square" rtlCol="0">
            <a:spAutoFit/>
          </a:bodyPr>
          <a:lstStyle/>
          <a:p>
            <a:pPr algn="l"/>
            <a:r>
              <a:rPr lang="fr-FR">
                <a:solidFill>
                  <a:schemeClr val="bg1"/>
                </a:solidFill>
              </a:rPr>
              <a:t>34%</a:t>
            </a:r>
          </a:p>
        </p:txBody>
      </p:sp>
    </p:spTree>
    <p:extLst>
      <p:ext uri="{BB962C8B-B14F-4D97-AF65-F5344CB8AC3E}">
        <p14:creationId xmlns:p14="http://schemas.microsoft.com/office/powerpoint/2010/main" val="424226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23E49F8-26BA-4892-9DFD-CCCCB95B2C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6" name="Object 5" hidden="1">
                        <a:extLst>
                          <a:ext uri="{FF2B5EF4-FFF2-40B4-BE49-F238E27FC236}">
                            <a16:creationId xmlns:a16="http://schemas.microsoft.com/office/drawing/2014/main" id="{B23E49F8-26BA-4892-9DFD-CCCCB95B2C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4D437835-C345-4731-BDD9-9FDA6B00E6B6}"/>
              </a:ext>
            </a:extLst>
          </p:cNvPr>
          <p:cNvSpPr>
            <a:spLocks noGrp="1"/>
          </p:cNvSpPr>
          <p:nvPr>
            <p:ph type="ctrTitle"/>
          </p:nvPr>
        </p:nvSpPr>
        <p:spPr>
          <a:xfrm>
            <a:off x="785600" y="3480760"/>
            <a:ext cx="3786400" cy="1719890"/>
          </a:xfrm>
        </p:spPr>
        <p:txBody>
          <a:bodyPr vert="horz"/>
          <a:lstStyle/>
          <a:p>
            <a:r>
              <a:rPr lang="fr-FR" sz="2800" dirty="0">
                <a:solidFill>
                  <a:srgbClr val="12B4DA"/>
                </a:solidFill>
              </a:rPr>
              <a:t>L’impact de la crise COVID sur les priorités stratégiques et RH</a:t>
            </a:r>
          </a:p>
        </p:txBody>
      </p:sp>
      <p:sp>
        <p:nvSpPr>
          <p:cNvPr id="5" name="Text Placeholder 4">
            <a:extLst>
              <a:ext uri="{FF2B5EF4-FFF2-40B4-BE49-F238E27FC236}">
                <a16:creationId xmlns:a16="http://schemas.microsoft.com/office/drawing/2014/main" id="{0A66E029-A6EC-4394-AA59-DCB8C98D19F2}"/>
              </a:ext>
            </a:extLst>
          </p:cNvPr>
          <p:cNvSpPr>
            <a:spLocks noGrp="1"/>
          </p:cNvSpPr>
          <p:nvPr>
            <p:ph type="body" sz="quarter" idx="10"/>
          </p:nvPr>
        </p:nvSpPr>
        <p:spPr>
          <a:xfrm>
            <a:off x="785600" y="2663470"/>
            <a:ext cx="1336498" cy="817289"/>
          </a:xfrm>
        </p:spPr>
        <p:txBody>
          <a:bodyPr>
            <a:normAutofit fontScale="92500" lnSpcReduction="20000"/>
          </a:bodyPr>
          <a:lstStyle/>
          <a:p>
            <a:r>
              <a:rPr lang="fr-FR"/>
              <a:t>02.</a:t>
            </a:r>
          </a:p>
        </p:txBody>
      </p:sp>
    </p:spTree>
    <p:extLst>
      <p:ext uri="{BB962C8B-B14F-4D97-AF65-F5344CB8AC3E}">
        <p14:creationId xmlns:p14="http://schemas.microsoft.com/office/powerpoint/2010/main" val="401815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B69CA6-B8AD-4B4F-A9CA-E421EED39BF8}"/>
              </a:ext>
            </a:extLst>
          </p:cNvPr>
          <p:cNvSpPr/>
          <p:nvPr/>
        </p:nvSpPr>
        <p:spPr>
          <a:xfrm>
            <a:off x="217720" y="2219324"/>
            <a:ext cx="4016823" cy="2569077"/>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2" name="Titre 1">
            <a:extLst>
              <a:ext uri="{FF2B5EF4-FFF2-40B4-BE49-F238E27FC236}">
                <a16:creationId xmlns:a16="http://schemas.microsoft.com/office/drawing/2014/main" id="{0BB8A67F-FBBD-45EB-A33A-B875CCCBC693}"/>
              </a:ext>
            </a:extLst>
          </p:cNvPr>
          <p:cNvSpPr>
            <a:spLocks noGrp="1"/>
          </p:cNvSpPr>
          <p:nvPr>
            <p:ph type="title"/>
          </p:nvPr>
        </p:nvSpPr>
        <p:spPr/>
        <p:txBody>
          <a:bodyPr/>
          <a:lstStyle/>
          <a:p>
            <a:r>
              <a:rPr lang="fr-FR" sz="2000" dirty="0"/>
              <a:t>Une filière fortement touchée par la crise, durablement, et qui recourt au soutien de l’État</a:t>
            </a:r>
          </a:p>
        </p:txBody>
      </p:sp>
      <p:sp>
        <p:nvSpPr>
          <p:cNvPr id="6" name="Espace réservé du texte 5">
            <a:extLst>
              <a:ext uri="{FF2B5EF4-FFF2-40B4-BE49-F238E27FC236}">
                <a16:creationId xmlns:a16="http://schemas.microsoft.com/office/drawing/2014/main" id="{083D6DC8-5E9C-429E-89D1-649F4ADAB3D8}"/>
              </a:ext>
            </a:extLst>
          </p:cNvPr>
          <p:cNvSpPr>
            <a:spLocks noGrp="1"/>
          </p:cNvSpPr>
          <p:nvPr>
            <p:ph type="body" sz="quarter" idx="12"/>
          </p:nvPr>
        </p:nvSpPr>
        <p:spPr/>
        <p:txBody>
          <a:bodyPr/>
          <a:lstStyle/>
          <a:p>
            <a:r>
              <a:rPr lang="fr-FR"/>
              <a:t>02</a:t>
            </a:r>
          </a:p>
        </p:txBody>
      </p:sp>
      <p:sp>
        <p:nvSpPr>
          <p:cNvPr id="17" name="ZoneTexte 16">
            <a:extLst>
              <a:ext uri="{FF2B5EF4-FFF2-40B4-BE49-F238E27FC236}">
                <a16:creationId xmlns:a16="http://schemas.microsoft.com/office/drawing/2014/main" id="{02F18E27-CC4D-4959-AF0D-628266A21462}"/>
              </a:ext>
            </a:extLst>
          </p:cNvPr>
          <p:cNvSpPr txBox="1"/>
          <p:nvPr/>
        </p:nvSpPr>
        <p:spPr>
          <a:xfrm>
            <a:off x="723656" y="3997086"/>
            <a:ext cx="3186506" cy="430887"/>
          </a:xfrm>
          <a:prstGeom prst="rect">
            <a:avLst/>
          </a:prstGeom>
          <a:noFill/>
        </p:spPr>
        <p:txBody>
          <a:bodyPr wrap="square" lIns="0" tIns="0" rIns="0" bIns="0" rtlCol="0">
            <a:spAutoFit/>
          </a:bodyPr>
          <a:lstStyle/>
          <a:p>
            <a:r>
              <a:rPr lang="fr-FR" sz="1400" b="1" dirty="0"/>
              <a:t>75%</a:t>
            </a:r>
            <a:r>
              <a:rPr lang="fr-FR" sz="1400" dirty="0"/>
              <a:t> des </a:t>
            </a:r>
            <a:r>
              <a:rPr lang="fr-FR" sz="1400" dirty="0" err="1"/>
              <a:t>établ</a:t>
            </a:r>
            <a:r>
              <a:rPr lang="fr-FR" sz="1400" dirty="0"/>
              <a:t>. avec une baisse de plus de 25% de leur CA</a:t>
            </a:r>
          </a:p>
        </p:txBody>
      </p:sp>
      <p:sp>
        <p:nvSpPr>
          <p:cNvPr id="52" name="Flèche : droite 51">
            <a:extLst>
              <a:ext uri="{FF2B5EF4-FFF2-40B4-BE49-F238E27FC236}">
                <a16:creationId xmlns:a16="http://schemas.microsoft.com/office/drawing/2014/main" id="{F668D620-978D-45C2-8AAA-45491A382011}"/>
              </a:ext>
            </a:extLst>
          </p:cNvPr>
          <p:cNvSpPr/>
          <p:nvPr/>
        </p:nvSpPr>
        <p:spPr>
          <a:xfrm rot="5400000">
            <a:off x="90842" y="3974206"/>
            <a:ext cx="720000" cy="216000"/>
          </a:xfrm>
          <a:prstGeom prst="rightArrow">
            <a:avLst/>
          </a:prstGeom>
          <a:solidFill>
            <a:srgbClr val="ED1A3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54" name="Flèche : droite 53">
            <a:extLst>
              <a:ext uri="{FF2B5EF4-FFF2-40B4-BE49-F238E27FC236}">
                <a16:creationId xmlns:a16="http://schemas.microsoft.com/office/drawing/2014/main" id="{CF130D59-382D-43B2-B84D-FD379275B5DB}"/>
              </a:ext>
            </a:extLst>
          </p:cNvPr>
          <p:cNvSpPr/>
          <p:nvPr/>
        </p:nvSpPr>
        <p:spPr>
          <a:xfrm>
            <a:off x="324842" y="3329327"/>
            <a:ext cx="252000" cy="239139"/>
          </a:xfrm>
          <a:prstGeom prst="rightArrow">
            <a:avLst>
              <a:gd name="adj1" fmla="val 50000"/>
              <a:gd name="adj2" fmla="val 42034"/>
            </a:avLst>
          </a:prstGeom>
          <a:solidFill>
            <a:srgbClr val="657C9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57" name="ZoneTexte 56">
            <a:extLst>
              <a:ext uri="{FF2B5EF4-FFF2-40B4-BE49-F238E27FC236}">
                <a16:creationId xmlns:a16="http://schemas.microsoft.com/office/drawing/2014/main" id="{612BEC51-F48D-490E-B1D7-C1C018C405FD}"/>
              </a:ext>
            </a:extLst>
          </p:cNvPr>
          <p:cNvSpPr txBox="1"/>
          <p:nvPr/>
        </p:nvSpPr>
        <p:spPr>
          <a:xfrm>
            <a:off x="705656" y="3689309"/>
            <a:ext cx="2205243" cy="307777"/>
          </a:xfrm>
          <a:prstGeom prst="rect">
            <a:avLst/>
          </a:prstGeom>
          <a:noFill/>
        </p:spPr>
        <p:txBody>
          <a:bodyPr wrap="square" lIns="0" tIns="0" rIns="0" bIns="0" rtlCol="0">
            <a:spAutoFit/>
          </a:bodyPr>
          <a:lstStyle/>
          <a:p>
            <a:r>
              <a:rPr lang="fr-FR" b="1">
                <a:solidFill>
                  <a:srgbClr val="ED1A3B"/>
                </a:solidFill>
              </a:rPr>
              <a:t>Baisse du CA : </a:t>
            </a:r>
            <a:r>
              <a:rPr lang="fr-FR" sz="2000" b="1">
                <a:solidFill>
                  <a:srgbClr val="ED1A3B"/>
                </a:solidFill>
              </a:rPr>
              <a:t>96%</a:t>
            </a:r>
            <a:endParaRPr lang="fr-FR" b="1">
              <a:solidFill>
                <a:srgbClr val="ED1A3B"/>
              </a:solidFill>
            </a:endParaRPr>
          </a:p>
        </p:txBody>
      </p:sp>
      <p:graphicFrame>
        <p:nvGraphicFramePr>
          <p:cNvPr id="69" name="Graphique 68">
            <a:extLst>
              <a:ext uri="{FF2B5EF4-FFF2-40B4-BE49-F238E27FC236}">
                <a16:creationId xmlns:a16="http://schemas.microsoft.com/office/drawing/2014/main" id="{29D5F85F-DD87-46D0-9054-AF6A2E7DC9C2}"/>
              </a:ext>
            </a:extLst>
          </p:cNvPr>
          <p:cNvGraphicFramePr/>
          <p:nvPr/>
        </p:nvGraphicFramePr>
        <p:xfrm>
          <a:off x="4735910" y="2219325"/>
          <a:ext cx="4220037" cy="3853089"/>
        </p:xfrm>
        <a:graphic>
          <a:graphicData uri="http://schemas.openxmlformats.org/drawingml/2006/chart">
            <c:chart xmlns:c="http://schemas.openxmlformats.org/drawingml/2006/chart" xmlns:r="http://schemas.openxmlformats.org/officeDocument/2006/relationships" r:id="rId2"/>
          </a:graphicData>
        </a:graphic>
      </p:graphicFrame>
      <p:sp>
        <p:nvSpPr>
          <p:cNvPr id="70" name="ZoneTexte 69">
            <a:extLst>
              <a:ext uri="{FF2B5EF4-FFF2-40B4-BE49-F238E27FC236}">
                <a16:creationId xmlns:a16="http://schemas.microsoft.com/office/drawing/2014/main" id="{0BA5BA47-5E26-4D2D-A0B8-5BB32CF72846}"/>
              </a:ext>
            </a:extLst>
          </p:cNvPr>
          <p:cNvSpPr txBox="1"/>
          <p:nvPr/>
        </p:nvSpPr>
        <p:spPr>
          <a:xfrm>
            <a:off x="1439397" y="5064083"/>
            <a:ext cx="2728464" cy="646331"/>
          </a:xfrm>
          <a:prstGeom prst="rect">
            <a:avLst/>
          </a:prstGeom>
          <a:noFill/>
        </p:spPr>
        <p:txBody>
          <a:bodyPr wrap="square" lIns="0" tIns="0" rIns="0" bIns="0" rtlCol="0">
            <a:spAutoFit/>
          </a:bodyPr>
          <a:lstStyle/>
          <a:p>
            <a:r>
              <a:rPr lang="fr-FR" sz="1400">
                <a:solidFill>
                  <a:schemeClr val="bg1">
                    <a:lumMod val="50000"/>
                  </a:schemeClr>
                </a:solidFill>
              </a:rPr>
              <a:t>des établissements estiment </a:t>
            </a:r>
            <a:br>
              <a:rPr lang="fr-FR" sz="1400">
                <a:solidFill>
                  <a:schemeClr val="bg1">
                    <a:lumMod val="50000"/>
                  </a:schemeClr>
                </a:solidFill>
              </a:rPr>
            </a:br>
            <a:r>
              <a:rPr lang="fr-FR" sz="1400">
                <a:solidFill>
                  <a:schemeClr val="bg1">
                    <a:lumMod val="50000"/>
                  </a:schemeClr>
                </a:solidFill>
              </a:rPr>
              <a:t>qu’il n’y aura pas de reprise d’activité avant 2-3 ans</a:t>
            </a:r>
          </a:p>
        </p:txBody>
      </p:sp>
      <p:sp>
        <p:nvSpPr>
          <p:cNvPr id="75" name="ZoneTexte 74">
            <a:extLst>
              <a:ext uri="{FF2B5EF4-FFF2-40B4-BE49-F238E27FC236}">
                <a16:creationId xmlns:a16="http://schemas.microsoft.com/office/drawing/2014/main" id="{F33EB402-C451-4903-B61F-ABB62A1CDE6A}"/>
              </a:ext>
            </a:extLst>
          </p:cNvPr>
          <p:cNvSpPr txBox="1"/>
          <p:nvPr/>
        </p:nvSpPr>
        <p:spPr>
          <a:xfrm>
            <a:off x="723655" y="3248295"/>
            <a:ext cx="3357117" cy="307777"/>
          </a:xfrm>
          <a:prstGeom prst="rect">
            <a:avLst/>
          </a:prstGeom>
          <a:noFill/>
        </p:spPr>
        <p:txBody>
          <a:bodyPr wrap="square" lIns="0" tIns="0" rIns="0" bIns="0" rtlCol="0">
            <a:spAutoFit/>
          </a:bodyPr>
          <a:lstStyle/>
          <a:p>
            <a:r>
              <a:rPr lang="fr-FR" b="1">
                <a:solidFill>
                  <a:srgbClr val="657C91"/>
                </a:solidFill>
              </a:rPr>
              <a:t>Stabilité (+/- 2%) : </a:t>
            </a:r>
            <a:r>
              <a:rPr lang="fr-FR" sz="2000" b="1">
                <a:solidFill>
                  <a:srgbClr val="657C91"/>
                </a:solidFill>
              </a:rPr>
              <a:t>4% </a:t>
            </a:r>
            <a:r>
              <a:rPr lang="fr-FR" sz="1400" b="1">
                <a:solidFill>
                  <a:srgbClr val="657C91"/>
                </a:solidFill>
              </a:rPr>
              <a:t>des </a:t>
            </a:r>
            <a:r>
              <a:rPr lang="fr-FR" sz="1400" b="1" err="1">
                <a:solidFill>
                  <a:srgbClr val="657C91"/>
                </a:solidFill>
              </a:rPr>
              <a:t>établ</a:t>
            </a:r>
            <a:r>
              <a:rPr lang="fr-FR" sz="1400" b="1">
                <a:solidFill>
                  <a:srgbClr val="657C91"/>
                </a:solidFill>
              </a:rPr>
              <a:t>.</a:t>
            </a:r>
            <a:endParaRPr lang="fr-FR" b="1">
              <a:solidFill>
                <a:srgbClr val="657C91"/>
              </a:solidFill>
            </a:endParaRPr>
          </a:p>
        </p:txBody>
      </p:sp>
      <p:sp>
        <p:nvSpPr>
          <p:cNvPr id="19" name="ZoneTexte 18">
            <a:extLst>
              <a:ext uri="{FF2B5EF4-FFF2-40B4-BE49-F238E27FC236}">
                <a16:creationId xmlns:a16="http://schemas.microsoft.com/office/drawing/2014/main" id="{CCE8F8F4-98C8-4388-A0E7-3BB867DC2AF4}"/>
              </a:ext>
            </a:extLst>
          </p:cNvPr>
          <p:cNvSpPr txBox="1"/>
          <p:nvPr/>
        </p:nvSpPr>
        <p:spPr>
          <a:xfrm>
            <a:off x="480967" y="1718237"/>
            <a:ext cx="3603955" cy="430887"/>
          </a:xfrm>
          <a:prstGeom prst="rect">
            <a:avLst/>
          </a:prstGeom>
          <a:noFill/>
        </p:spPr>
        <p:txBody>
          <a:bodyPr wrap="square" lIns="0" tIns="0" rIns="0" bIns="0" rtlCol="0">
            <a:spAutoFit/>
          </a:bodyPr>
          <a:lstStyle/>
          <a:p>
            <a:pPr algn="ctr"/>
            <a:r>
              <a:rPr lang="fr-FR" sz="1400" b="1">
                <a:solidFill>
                  <a:schemeClr val="bg1">
                    <a:lumMod val="50000"/>
                  </a:schemeClr>
                </a:solidFill>
              </a:rPr>
              <a:t>Evolution du CA prévisionnel 2020 par rapport au CA 2019</a:t>
            </a:r>
          </a:p>
        </p:txBody>
      </p:sp>
      <p:sp>
        <p:nvSpPr>
          <p:cNvPr id="20" name="ZoneTexte 19">
            <a:extLst>
              <a:ext uri="{FF2B5EF4-FFF2-40B4-BE49-F238E27FC236}">
                <a16:creationId xmlns:a16="http://schemas.microsoft.com/office/drawing/2014/main" id="{18880C2C-85CC-4A3A-BA46-5FE1BFE9192D}"/>
              </a:ext>
            </a:extLst>
          </p:cNvPr>
          <p:cNvSpPr txBox="1"/>
          <p:nvPr/>
        </p:nvSpPr>
        <p:spPr>
          <a:xfrm>
            <a:off x="4838751" y="1512683"/>
            <a:ext cx="4014354" cy="646331"/>
          </a:xfrm>
          <a:prstGeom prst="rect">
            <a:avLst/>
          </a:prstGeom>
          <a:noFill/>
        </p:spPr>
        <p:txBody>
          <a:bodyPr wrap="square" lIns="0" tIns="0" rIns="0" bIns="0" rtlCol="0">
            <a:spAutoFit/>
          </a:bodyPr>
          <a:lstStyle>
            <a:defPPr>
              <a:defRPr lang="fr-FR"/>
            </a:defPPr>
            <a:lvl1pPr algn="ctr">
              <a:defRPr sz="1600" b="1"/>
            </a:lvl1pPr>
          </a:lstStyle>
          <a:p>
            <a:r>
              <a:rPr lang="fr-FR" sz="1400">
                <a:solidFill>
                  <a:schemeClr val="bg1">
                    <a:lumMod val="50000"/>
                  </a:schemeClr>
                </a:solidFill>
              </a:rPr>
              <a:t>Contribution des aides de l’Etat (activité partielle, PGE et autres mesures de soutien) à la gestion de la crise</a:t>
            </a:r>
          </a:p>
        </p:txBody>
      </p:sp>
      <p:sp>
        <p:nvSpPr>
          <p:cNvPr id="21" name="ZoneTexte 20">
            <a:extLst>
              <a:ext uri="{FF2B5EF4-FFF2-40B4-BE49-F238E27FC236}">
                <a16:creationId xmlns:a16="http://schemas.microsoft.com/office/drawing/2014/main" id="{1C3D60F2-5F85-4C7A-AB97-31DA706DD916}"/>
              </a:ext>
            </a:extLst>
          </p:cNvPr>
          <p:cNvSpPr txBox="1"/>
          <p:nvPr/>
        </p:nvSpPr>
        <p:spPr>
          <a:xfrm>
            <a:off x="705656" y="2655808"/>
            <a:ext cx="2973304" cy="307777"/>
          </a:xfrm>
          <a:prstGeom prst="rect">
            <a:avLst/>
          </a:prstGeom>
          <a:noFill/>
        </p:spPr>
        <p:txBody>
          <a:bodyPr wrap="square" lIns="0" tIns="0" rIns="0" bIns="0" rtlCol="0">
            <a:spAutoFit/>
          </a:bodyPr>
          <a:lstStyle/>
          <a:p>
            <a:r>
              <a:rPr lang="fr-FR" b="1">
                <a:solidFill>
                  <a:srgbClr val="218F8B"/>
                </a:solidFill>
              </a:rPr>
              <a:t>Augmentation du CA : </a:t>
            </a:r>
            <a:r>
              <a:rPr lang="fr-FR" sz="2000" b="1">
                <a:solidFill>
                  <a:srgbClr val="218F8B"/>
                </a:solidFill>
              </a:rPr>
              <a:t>0%</a:t>
            </a:r>
            <a:endParaRPr lang="fr-FR" b="1">
              <a:solidFill>
                <a:srgbClr val="218F8B"/>
              </a:solidFill>
            </a:endParaRPr>
          </a:p>
        </p:txBody>
      </p:sp>
      <p:sp>
        <p:nvSpPr>
          <p:cNvPr id="22" name="Flèche : droite 21">
            <a:extLst>
              <a:ext uri="{FF2B5EF4-FFF2-40B4-BE49-F238E27FC236}">
                <a16:creationId xmlns:a16="http://schemas.microsoft.com/office/drawing/2014/main" id="{B1AB8316-D51D-48AF-8F3C-FD1B35784692}"/>
              </a:ext>
            </a:extLst>
          </p:cNvPr>
          <p:cNvSpPr/>
          <p:nvPr/>
        </p:nvSpPr>
        <p:spPr>
          <a:xfrm rot="16200000" flipV="1">
            <a:off x="90842" y="2695724"/>
            <a:ext cx="720000" cy="216000"/>
          </a:xfrm>
          <a:prstGeom prst="rightArrow">
            <a:avLst/>
          </a:prstGeom>
          <a:solidFill>
            <a:srgbClr val="218F8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26" name="Larme 25">
            <a:extLst>
              <a:ext uri="{FF2B5EF4-FFF2-40B4-BE49-F238E27FC236}">
                <a16:creationId xmlns:a16="http://schemas.microsoft.com/office/drawing/2014/main" id="{8668DD65-A5A6-41AD-944F-DF1F170CFA52}"/>
              </a:ext>
            </a:extLst>
          </p:cNvPr>
          <p:cNvSpPr/>
          <p:nvPr/>
        </p:nvSpPr>
        <p:spPr>
          <a:xfrm>
            <a:off x="290417" y="5042799"/>
            <a:ext cx="682579" cy="648000"/>
          </a:xfrm>
          <a:prstGeom prst="teardrop">
            <a:avLst/>
          </a:prstGeom>
          <a:solidFill>
            <a:srgbClr val="657C9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pic>
        <p:nvPicPr>
          <p:cNvPr id="4" name="Graphique 3" descr="Mégaphone1 avec un remplissage uni">
            <a:extLst>
              <a:ext uri="{FF2B5EF4-FFF2-40B4-BE49-F238E27FC236}">
                <a16:creationId xmlns:a16="http://schemas.microsoft.com/office/drawing/2014/main" id="{93AB8D77-A137-4583-A507-19F57185FD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825" y="5194354"/>
            <a:ext cx="569568" cy="646331"/>
          </a:xfrm>
          <a:prstGeom prst="rect">
            <a:avLst/>
          </a:prstGeom>
        </p:spPr>
      </p:pic>
      <p:sp>
        <p:nvSpPr>
          <p:cNvPr id="24" name="ZoneTexte 23">
            <a:extLst>
              <a:ext uri="{FF2B5EF4-FFF2-40B4-BE49-F238E27FC236}">
                <a16:creationId xmlns:a16="http://schemas.microsoft.com/office/drawing/2014/main" id="{26CFB8C5-42DC-464B-B5F1-DACD8D699F1F}"/>
              </a:ext>
            </a:extLst>
          </p:cNvPr>
          <p:cNvSpPr txBox="1"/>
          <p:nvPr/>
        </p:nvSpPr>
        <p:spPr>
          <a:xfrm>
            <a:off x="439944" y="5226240"/>
            <a:ext cx="535016" cy="276999"/>
          </a:xfrm>
          <a:prstGeom prst="rect">
            <a:avLst/>
          </a:prstGeom>
          <a:noFill/>
        </p:spPr>
        <p:txBody>
          <a:bodyPr wrap="square" lIns="0" tIns="0" rIns="0" bIns="0" rtlCol="0">
            <a:spAutoFit/>
          </a:bodyPr>
          <a:lstStyle/>
          <a:p>
            <a:r>
              <a:rPr lang="fr-FR">
                <a:solidFill>
                  <a:schemeClr val="bg1"/>
                </a:solidFill>
              </a:rPr>
              <a:t>76%</a:t>
            </a:r>
          </a:p>
        </p:txBody>
      </p:sp>
    </p:spTree>
    <p:extLst>
      <p:ext uri="{BB962C8B-B14F-4D97-AF65-F5344CB8AC3E}">
        <p14:creationId xmlns:p14="http://schemas.microsoft.com/office/powerpoint/2010/main" val="317729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8A67F-FBBD-45EB-A33A-B875CCCBC693}"/>
              </a:ext>
            </a:extLst>
          </p:cNvPr>
          <p:cNvSpPr>
            <a:spLocks noGrp="1"/>
          </p:cNvSpPr>
          <p:nvPr>
            <p:ph type="title"/>
          </p:nvPr>
        </p:nvSpPr>
        <p:spPr/>
        <p:txBody>
          <a:bodyPr/>
          <a:lstStyle/>
          <a:p>
            <a:r>
              <a:rPr lang="fr-FR" sz="2000" dirty="0"/>
              <a:t>Des effectifs en baisse pour 57% des établissements en 2020 et potentiellement 30% pour 2021</a:t>
            </a:r>
          </a:p>
        </p:txBody>
      </p:sp>
      <p:sp>
        <p:nvSpPr>
          <p:cNvPr id="3" name="Espace réservé du texte 2">
            <a:extLst>
              <a:ext uri="{FF2B5EF4-FFF2-40B4-BE49-F238E27FC236}">
                <a16:creationId xmlns:a16="http://schemas.microsoft.com/office/drawing/2014/main" id="{C4FA2B02-CE08-4185-B3D3-E44A5381310B}"/>
              </a:ext>
            </a:extLst>
          </p:cNvPr>
          <p:cNvSpPr>
            <a:spLocks noGrp="1"/>
          </p:cNvSpPr>
          <p:nvPr>
            <p:ph type="body" sz="quarter" idx="12"/>
          </p:nvPr>
        </p:nvSpPr>
        <p:spPr/>
        <p:txBody>
          <a:bodyPr/>
          <a:lstStyle/>
          <a:p>
            <a:r>
              <a:rPr lang="fr-FR"/>
              <a:t>02</a:t>
            </a:r>
          </a:p>
        </p:txBody>
      </p:sp>
      <p:graphicFrame>
        <p:nvGraphicFramePr>
          <p:cNvPr id="6" name="Graphique 5">
            <a:extLst>
              <a:ext uri="{FF2B5EF4-FFF2-40B4-BE49-F238E27FC236}">
                <a16:creationId xmlns:a16="http://schemas.microsoft.com/office/drawing/2014/main" id="{53278FC2-0D8F-4472-B58D-EAB86C62FF9F}"/>
              </a:ext>
            </a:extLst>
          </p:cNvPr>
          <p:cNvGraphicFramePr/>
          <p:nvPr/>
        </p:nvGraphicFramePr>
        <p:xfrm>
          <a:off x="258349" y="2206768"/>
          <a:ext cx="4129793" cy="29700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a:extLst>
              <a:ext uri="{FF2B5EF4-FFF2-40B4-BE49-F238E27FC236}">
                <a16:creationId xmlns:a16="http://schemas.microsoft.com/office/drawing/2014/main" id="{42F04639-6B0C-47B7-BC7C-D3D163C03316}"/>
              </a:ext>
            </a:extLst>
          </p:cNvPr>
          <p:cNvGraphicFramePr/>
          <p:nvPr/>
        </p:nvGraphicFramePr>
        <p:xfrm>
          <a:off x="4547158" y="1861624"/>
          <a:ext cx="4514850" cy="3785998"/>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a:extLst>
              <a:ext uri="{FF2B5EF4-FFF2-40B4-BE49-F238E27FC236}">
                <a16:creationId xmlns:a16="http://schemas.microsoft.com/office/drawing/2014/main" id="{B166EB1D-A43C-4897-85EC-B8D3BE23D4D3}"/>
              </a:ext>
            </a:extLst>
          </p:cNvPr>
          <p:cNvSpPr/>
          <p:nvPr/>
        </p:nvSpPr>
        <p:spPr>
          <a:xfrm>
            <a:off x="223281" y="5448941"/>
            <a:ext cx="8712000" cy="720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400"/>
          </a:p>
        </p:txBody>
      </p:sp>
      <p:sp>
        <p:nvSpPr>
          <p:cNvPr id="11" name="ZoneTexte 10">
            <a:extLst>
              <a:ext uri="{FF2B5EF4-FFF2-40B4-BE49-F238E27FC236}">
                <a16:creationId xmlns:a16="http://schemas.microsoft.com/office/drawing/2014/main" id="{FE973D2A-AC5C-43B6-B23C-7CFDAF70F97D}"/>
              </a:ext>
            </a:extLst>
          </p:cNvPr>
          <p:cNvSpPr txBox="1"/>
          <p:nvPr/>
        </p:nvSpPr>
        <p:spPr>
          <a:xfrm>
            <a:off x="258349" y="1474645"/>
            <a:ext cx="4014354" cy="430887"/>
          </a:xfrm>
          <a:prstGeom prst="rect">
            <a:avLst/>
          </a:prstGeom>
          <a:noFill/>
        </p:spPr>
        <p:txBody>
          <a:bodyPr wrap="square" lIns="0" tIns="0" rIns="0" bIns="0" rtlCol="0">
            <a:spAutoFit/>
          </a:bodyPr>
          <a:lstStyle>
            <a:defPPr>
              <a:defRPr lang="fr-FR"/>
            </a:defPPr>
            <a:lvl1pPr algn="ctr">
              <a:defRPr sz="1600" b="1"/>
            </a:lvl1pPr>
          </a:lstStyle>
          <a:p>
            <a:r>
              <a:rPr lang="fr-FR" sz="1400">
                <a:solidFill>
                  <a:schemeClr val="bg1">
                    <a:lumMod val="50000"/>
                  </a:schemeClr>
                </a:solidFill>
              </a:rPr>
              <a:t>Evolution des effectifs intérimaires depuis le 31/12/2019</a:t>
            </a:r>
          </a:p>
        </p:txBody>
      </p:sp>
      <p:sp>
        <p:nvSpPr>
          <p:cNvPr id="12" name="ZoneTexte 11">
            <a:extLst>
              <a:ext uri="{FF2B5EF4-FFF2-40B4-BE49-F238E27FC236}">
                <a16:creationId xmlns:a16="http://schemas.microsoft.com/office/drawing/2014/main" id="{1B0EAD7E-B0D3-4902-A78C-D9E39003C475}"/>
              </a:ext>
            </a:extLst>
          </p:cNvPr>
          <p:cNvSpPr txBox="1"/>
          <p:nvPr/>
        </p:nvSpPr>
        <p:spPr>
          <a:xfrm>
            <a:off x="4579816" y="1464826"/>
            <a:ext cx="4323176" cy="430887"/>
          </a:xfrm>
          <a:prstGeom prst="rect">
            <a:avLst/>
          </a:prstGeom>
          <a:noFill/>
        </p:spPr>
        <p:txBody>
          <a:bodyPr wrap="square" lIns="0" tIns="0" rIns="0" bIns="0" rtlCol="0">
            <a:spAutoFit/>
          </a:bodyPr>
          <a:lstStyle>
            <a:defPPr>
              <a:defRPr lang="fr-FR"/>
            </a:defPPr>
            <a:lvl1pPr algn="ctr">
              <a:defRPr sz="1600" b="1"/>
            </a:lvl1pPr>
          </a:lstStyle>
          <a:p>
            <a:r>
              <a:rPr lang="fr-FR" sz="1400">
                <a:solidFill>
                  <a:schemeClr val="bg1">
                    <a:lumMod val="50000"/>
                  </a:schemeClr>
                </a:solidFill>
              </a:rPr>
              <a:t>Evolution des effectifs salariés (CDI et CDD) depuis le 31/12/19 et Prévisions à 12 mois</a:t>
            </a:r>
          </a:p>
        </p:txBody>
      </p:sp>
      <p:sp>
        <p:nvSpPr>
          <p:cNvPr id="13" name="Rectangle 12">
            <a:extLst>
              <a:ext uri="{FF2B5EF4-FFF2-40B4-BE49-F238E27FC236}">
                <a16:creationId xmlns:a16="http://schemas.microsoft.com/office/drawing/2014/main" id="{3297FEE7-4D21-4BF5-9990-D80FD7AE0FE2}"/>
              </a:ext>
            </a:extLst>
          </p:cNvPr>
          <p:cNvSpPr/>
          <p:nvPr/>
        </p:nvSpPr>
        <p:spPr>
          <a:xfrm>
            <a:off x="4623936" y="1992394"/>
            <a:ext cx="4320000" cy="3355767"/>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14" name="Rectangle 13">
            <a:extLst>
              <a:ext uri="{FF2B5EF4-FFF2-40B4-BE49-F238E27FC236}">
                <a16:creationId xmlns:a16="http://schemas.microsoft.com/office/drawing/2014/main" id="{D3E5A1A2-05F0-4C38-9F95-4F994DDB9B4E}"/>
              </a:ext>
            </a:extLst>
          </p:cNvPr>
          <p:cNvSpPr/>
          <p:nvPr/>
        </p:nvSpPr>
        <p:spPr>
          <a:xfrm>
            <a:off x="233859" y="1992394"/>
            <a:ext cx="4320000" cy="3355767"/>
          </a:xfrm>
          <a:prstGeom prst="rect">
            <a:avLst/>
          </a:prstGeom>
          <a:noFill/>
          <a:ln w="19050">
            <a:solidFill>
              <a:srgbClr val="657C9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sp>
        <p:nvSpPr>
          <p:cNvPr id="15" name="ZoneTexte 14">
            <a:extLst>
              <a:ext uri="{FF2B5EF4-FFF2-40B4-BE49-F238E27FC236}">
                <a16:creationId xmlns:a16="http://schemas.microsoft.com/office/drawing/2014/main" id="{E5D882C4-3322-43E6-8E2B-F02C1BF81E3F}"/>
              </a:ext>
            </a:extLst>
          </p:cNvPr>
          <p:cNvSpPr txBox="1"/>
          <p:nvPr/>
        </p:nvSpPr>
        <p:spPr>
          <a:xfrm>
            <a:off x="2124370" y="5633877"/>
            <a:ext cx="5754060" cy="430887"/>
          </a:xfrm>
          <a:prstGeom prst="rect">
            <a:avLst/>
          </a:prstGeom>
          <a:noFill/>
        </p:spPr>
        <p:txBody>
          <a:bodyPr wrap="square" lIns="0" tIns="0" rIns="0" bIns="0" rtlCol="0">
            <a:spAutoFit/>
          </a:bodyPr>
          <a:lstStyle/>
          <a:p>
            <a:pPr algn="just"/>
            <a:r>
              <a:rPr lang="fr-FR" sz="1400" dirty="0"/>
              <a:t>des établissements déclarent que certains de leurs collaborateurs sont concernés par des compétences en recul ou en cours d’obsolescence</a:t>
            </a:r>
          </a:p>
        </p:txBody>
      </p:sp>
      <p:sp>
        <p:nvSpPr>
          <p:cNvPr id="7" name="Larme 6">
            <a:extLst>
              <a:ext uri="{FF2B5EF4-FFF2-40B4-BE49-F238E27FC236}">
                <a16:creationId xmlns:a16="http://schemas.microsoft.com/office/drawing/2014/main" id="{23531B4D-1B53-4247-8F30-23CF3CEF2247}"/>
              </a:ext>
            </a:extLst>
          </p:cNvPr>
          <p:cNvSpPr/>
          <p:nvPr/>
        </p:nvSpPr>
        <p:spPr>
          <a:xfrm>
            <a:off x="1028378" y="5503170"/>
            <a:ext cx="612000" cy="612000"/>
          </a:xfrm>
          <a:prstGeom prst="teardrop">
            <a:avLst/>
          </a:prstGeom>
          <a:solidFill>
            <a:srgbClr val="657C91"/>
          </a:solidFill>
          <a:ln w="6350">
            <a:solidFill>
              <a:srgbClr val="657C9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a:p>
        </p:txBody>
      </p:sp>
      <p:cxnSp>
        <p:nvCxnSpPr>
          <p:cNvPr id="21" name="Connecteur droit avec flèche 20">
            <a:extLst>
              <a:ext uri="{FF2B5EF4-FFF2-40B4-BE49-F238E27FC236}">
                <a16:creationId xmlns:a16="http://schemas.microsoft.com/office/drawing/2014/main" id="{2E4B74CC-EF8C-4677-BA6C-DC5576294D5C}"/>
              </a:ext>
            </a:extLst>
          </p:cNvPr>
          <p:cNvCxnSpPr/>
          <p:nvPr/>
        </p:nvCxnSpPr>
        <p:spPr>
          <a:xfrm>
            <a:off x="4917719" y="3549501"/>
            <a:ext cx="1116000" cy="0"/>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551B14C4-799A-46EB-AF18-E26790C246A7}"/>
              </a:ext>
            </a:extLst>
          </p:cNvPr>
          <p:cNvSpPr txBox="1"/>
          <p:nvPr/>
        </p:nvSpPr>
        <p:spPr>
          <a:xfrm>
            <a:off x="5034367" y="3153553"/>
            <a:ext cx="2117204" cy="384721"/>
          </a:xfrm>
          <a:prstGeom prst="rect">
            <a:avLst/>
          </a:prstGeom>
          <a:noFill/>
        </p:spPr>
        <p:txBody>
          <a:bodyPr wrap="square" lIns="0" tIns="0" rIns="0" bIns="0" rtlCol="0">
            <a:spAutoFit/>
          </a:bodyPr>
          <a:lstStyle/>
          <a:p>
            <a:r>
              <a:rPr lang="fr-FR" sz="1100" b="1" dirty="0">
                <a:solidFill>
                  <a:schemeClr val="bg2">
                    <a:lumMod val="50000"/>
                  </a:schemeClr>
                </a:solidFill>
              </a:rPr>
              <a:t>35% </a:t>
            </a:r>
            <a:r>
              <a:rPr lang="fr-FR" sz="1050" dirty="0">
                <a:solidFill>
                  <a:schemeClr val="bg2">
                    <a:lumMod val="50000"/>
                  </a:schemeClr>
                </a:solidFill>
              </a:rPr>
              <a:t>d’</a:t>
            </a:r>
            <a:r>
              <a:rPr lang="fr-FR" sz="1050" dirty="0" err="1">
                <a:solidFill>
                  <a:schemeClr val="bg2">
                    <a:lumMod val="50000"/>
                  </a:schemeClr>
                </a:solidFill>
              </a:rPr>
              <a:t>établ</a:t>
            </a:r>
            <a:r>
              <a:rPr lang="fr-FR" sz="1050" dirty="0">
                <a:solidFill>
                  <a:schemeClr val="bg2">
                    <a:lumMod val="50000"/>
                  </a:schemeClr>
                </a:solidFill>
              </a:rPr>
              <a:t>. ont connu une baisse &gt;10% et </a:t>
            </a:r>
            <a:r>
              <a:rPr lang="fr-FR" sz="1400" b="1" dirty="0">
                <a:solidFill>
                  <a:srgbClr val="0070C0"/>
                </a:solidFill>
              </a:rPr>
              <a:t>25% </a:t>
            </a:r>
            <a:r>
              <a:rPr lang="fr-FR" sz="1050" dirty="0">
                <a:solidFill>
                  <a:schemeClr val="bg2">
                    <a:lumMod val="50000"/>
                  </a:schemeClr>
                </a:solidFill>
              </a:rPr>
              <a:t>en anticipent une </a:t>
            </a:r>
            <a:endParaRPr lang="fr-FR" sz="1050" b="1" dirty="0">
              <a:solidFill>
                <a:schemeClr val="bg2">
                  <a:lumMod val="50000"/>
                </a:schemeClr>
              </a:solidFill>
            </a:endParaRPr>
          </a:p>
        </p:txBody>
      </p:sp>
      <p:pic>
        <p:nvPicPr>
          <p:cNvPr id="10" name="Graphique 9" descr="Arbre flétri avec un remplissage uni">
            <a:extLst>
              <a:ext uri="{FF2B5EF4-FFF2-40B4-BE49-F238E27FC236}">
                <a16:creationId xmlns:a16="http://schemas.microsoft.com/office/drawing/2014/main" id="{626C55AA-FC15-4B39-9EE8-5C56182CD0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8775" y="5457373"/>
            <a:ext cx="612000" cy="612000"/>
          </a:xfrm>
          <a:prstGeom prst="rect">
            <a:avLst/>
          </a:prstGeom>
        </p:spPr>
      </p:pic>
      <p:cxnSp>
        <p:nvCxnSpPr>
          <p:cNvPr id="29" name="Connecteur droit avec flèche 28">
            <a:extLst>
              <a:ext uri="{FF2B5EF4-FFF2-40B4-BE49-F238E27FC236}">
                <a16:creationId xmlns:a16="http://schemas.microsoft.com/office/drawing/2014/main" id="{EBC20F2A-D6F9-4655-AC6D-F7DDB5B6CFF1}"/>
              </a:ext>
            </a:extLst>
          </p:cNvPr>
          <p:cNvCxnSpPr>
            <a:cxnSpLocks/>
          </p:cNvCxnSpPr>
          <p:nvPr/>
        </p:nvCxnSpPr>
        <p:spPr>
          <a:xfrm>
            <a:off x="4917720" y="3021649"/>
            <a:ext cx="2233851" cy="0"/>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6B9A4A23-9399-4578-B8CE-FCD7B1907402}"/>
              </a:ext>
            </a:extLst>
          </p:cNvPr>
          <p:cNvSpPr txBox="1"/>
          <p:nvPr/>
        </p:nvSpPr>
        <p:spPr>
          <a:xfrm>
            <a:off x="5034367" y="2650743"/>
            <a:ext cx="2055057" cy="377026"/>
          </a:xfrm>
          <a:prstGeom prst="rect">
            <a:avLst/>
          </a:prstGeom>
          <a:noFill/>
        </p:spPr>
        <p:txBody>
          <a:bodyPr wrap="square" lIns="0" tIns="0" rIns="0" bIns="0" rtlCol="0">
            <a:spAutoFit/>
          </a:bodyPr>
          <a:lstStyle/>
          <a:p>
            <a:r>
              <a:rPr lang="fr-FR" sz="1400" b="1">
                <a:solidFill>
                  <a:srgbClr val="57D0FE"/>
                </a:solidFill>
              </a:rPr>
              <a:t>57%</a:t>
            </a:r>
            <a:r>
              <a:rPr lang="fr-FR" sz="1100" b="1">
                <a:solidFill>
                  <a:srgbClr val="57D0FE"/>
                </a:solidFill>
              </a:rPr>
              <a:t> </a:t>
            </a:r>
            <a:r>
              <a:rPr lang="fr-FR" sz="1050">
                <a:solidFill>
                  <a:schemeClr val="bg2">
                    <a:lumMod val="50000"/>
                  </a:schemeClr>
                </a:solidFill>
              </a:rPr>
              <a:t>d’</a:t>
            </a:r>
            <a:r>
              <a:rPr lang="fr-FR" sz="1050" err="1">
                <a:solidFill>
                  <a:schemeClr val="bg2">
                    <a:lumMod val="50000"/>
                  </a:schemeClr>
                </a:solidFill>
              </a:rPr>
              <a:t>établ</a:t>
            </a:r>
            <a:r>
              <a:rPr lang="fr-FR" sz="1050">
                <a:solidFill>
                  <a:schemeClr val="bg2">
                    <a:lumMod val="50000"/>
                  </a:schemeClr>
                </a:solidFill>
              </a:rPr>
              <a:t>. ont connu une baisse d’effectifs</a:t>
            </a:r>
            <a:endParaRPr lang="fr-FR" sz="1050" b="1">
              <a:solidFill>
                <a:schemeClr val="bg2">
                  <a:lumMod val="50000"/>
                </a:schemeClr>
              </a:solidFill>
            </a:endParaRPr>
          </a:p>
        </p:txBody>
      </p:sp>
      <p:sp>
        <p:nvSpPr>
          <p:cNvPr id="36" name="Larme 35">
            <a:extLst>
              <a:ext uri="{FF2B5EF4-FFF2-40B4-BE49-F238E27FC236}">
                <a16:creationId xmlns:a16="http://schemas.microsoft.com/office/drawing/2014/main" id="{DB3AC4F2-A017-419B-A3A8-FDFC86135034}"/>
              </a:ext>
            </a:extLst>
          </p:cNvPr>
          <p:cNvSpPr/>
          <p:nvPr/>
        </p:nvSpPr>
        <p:spPr>
          <a:xfrm>
            <a:off x="3065564" y="2730542"/>
            <a:ext cx="648371" cy="582213"/>
          </a:xfrm>
          <a:prstGeom prst="teardrop">
            <a:avLst/>
          </a:prstGeom>
          <a:solidFill>
            <a:srgbClr val="02A5E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fr-FR" sz="1400"/>
          </a:p>
        </p:txBody>
      </p:sp>
      <p:sp>
        <p:nvSpPr>
          <p:cNvPr id="37" name="ZoneTexte 36">
            <a:extLst>
              <a:ext uri="{FF2B5EF4-FFF2-40B4-BE49-F238E27FC236}">
                <a16:creationId xmlns:a16="http://schemas.microsoft.com/office/drawing/2014/main" id="{1468BBD6-5378-4E78-B6FB-41C5B02F8C91}"/>
              </a:ext>
            </a:extLst>
          </p:cNvPr>
          <p:cNvSpPr txBox="1"/>
          <p:nvPr/>
        </p:nvSpPr>
        <p:spPr>
          <a:xfrm>
            <a:off x="3065563" y="3345913"/>
            <a:ext cx="1366699" cy="692497"/>
          </a:xfrm>
          <a:prstGeom prst="rect">
            <a:avLst/>
          </a:prstGeom>
          <a:noFill/>
        </p:spPr>
        <p:txBody>
          <a:bodyPr wrap="square" lIns="0" tIns="0" rIns="0" bIns="0" rtlCol="0">
            <a:spAutoFit/>
          </a:bodyPr>
          <a:lstStyle/>
          <a:p>
            <a:r>
              <a:rPr lang="fr-FR" sz="900" b="1">
                <a:solidFill>
                  <a:schemeClr val="bg2">
                    <a:lumMod val="50000"/>
                  </a:schemeClr>
                </a:solidFill>
              </a:rPr>
              <a:t>des </a:t>
            </a:r>
            <a:r>
              <a:rPr lang="fr-FR" sz="900" b="1" err="1">
                <a:solidFill>
                  <a:schemeClr val="bg2">
                    <a:lumMod val="50000"/>
                  </a:schemeClr>
                </a:solidFill>
              </a:rPr>
              <a:t>établ</a:t>
            </a:r>
            <a:r>
              <a:rPr lang="fr-FR" sz="900" b="1">
                <a:solidFill>
                  <a:schemeClr val="bg2">
                    <a:lumMod val="50000"/>
                  </a:schemeClr>
                </a:solidFill>
              </a:rPr>
              <a:t>. ont stabilisé l’emploi &amp; l’</a:t>
            </a:r>
            <a:r>
              <a:rPr lang="fr-FR" sz="900" b="1" err="1">
                <a:solidFill>
                  <a:schemeClr val="bg2">
                    <a:lumMod val="50000"/>
                  </a:schemeClr>
                </a:solidFill>
              </a:rPr>
              <a:t>interim</a:t>
            </a:r>
            <a:r>
              <a:rPr lang="fr-FR" sz="900" b="1">
                <a:solidFill>
                  <a:schemeClr val="bg2">
                    <a:lumMod val="50000"/>
                  </a:schemeClr>
                </a:solidFill>
              </a:rPr>
              <a:t> </a:t>
            </a:r>
            <a:br>
              <a:rPr lang="fr-FR" sz="900">
                <a:solidFill>
                  <a:schemeClr val="bg2">
                    <a:lumMod val="50000"/>
                  </a:schemeClr>
                </a:solidFill>
              </a:rPr>
            </a:br>
            <a:r>
              <a:rPr lang="fr-FR" sz="900">
                <a:solidFill>
                  <a:schemeClr val="bg2">
                    <a:lumMod val="50000"/>
                  </a:schemeClr>
                </a:solidFill>
              </a:rPr>
              <a:t>(ou l’ont vu progresser) au cours des 12 derniers mois</a:t>
            </a:r>
            <a:endParaRPr lang="fr-FR" sz="900" b="1">
              <a:solidFill>
                <a:schemeClr val="bg2">
                  <a:lumMod val="50000"/>
                </a:schemeClr>
              </a:solidFill>
            </a:endParaRPr>
          </a:p>
        </p:txBody>
      </p:sp>
      <p:sp>
        <p:nvSpPr>
          <p:cNvPr id="25" name="ZoneTexte 24">
            <a:extLst>
              <a:ext uri="{FF2B5EF4-FFF2-40B4-BE49-F238E27FC236}">
                <a16:creationId xmlns:a16="http://schemas.microsoft.com/office/drawing/2014/main" id="{96D76737-C489-4977-9722-300C98631337}"/>
              </a:ext>
            </a:extLst>
          </p:cNvPr>
          <p:cNvSpPr txBox="1"/>
          <p:nvPr/>
        </p:nvSpPr>
        <p:spPr>
          <a:xfrm>
            <a:off x="3221168" y="2887353"/>
            <a:ext cx="535016" cy="246221"/>
          </a:xfrm>
          <a:prstGeom prst="rect">
            <a:avLst/>
          </a:prstGeom>
          <a:noFill/>
        </p:spPr>
        <p:txBody>
          <a:bodyPr wrap="square" lIns="0" tIns="0" rIns="0" bIns="0" rtlCol="0">
            <a:spAutoFit/>
          </a:bodyPr>
          <a:lstStyle/>
          <a:p>
            <a:r>
              <a:rPr lang="fr-FR" sz="1600">
                <a:solidFill>
                  <a:schemeClr val="bg1"/>
                </a:solidFill>
              </a:rPr>
              <a:t>30%</a:t>
            </a:r>
          </a:p>
        </p:txBody>
      </p:sp>
      <p:sp>
        <p:nvSpPr>
          <p:cNvPr id="26" name="ZoneTexte 25">
            <a:extLst>
              <a:ext uri="{FF2B5EF4-FFF2-40B4-BE49-F238E27FC236}">
                <a16:creationId xmlns:a16="http://schemas.microsoft.com/office/drawing/2014/main" id="{7E306752-DD69-464D-84DB-0F72BBC53672}"/>
              </a:ext>
            </a:extLst>
          </p:cNvPr>
          <p:cNvSpPr txBox="1"/>
          <p:nvPr/>
        </p:nvSpPr>
        <p:spPr>
          <a:xfrm>
            <a:off x="1149901" y="5682794"/>
            <a:ext cx="535016" cy="246221"/>
          </a:xfrm>
          <a:prstGeom prst="rect">
            <a:avLst/>
          </a:prstGeom>
          <a:noFill/>
        </p:spPr>
        <p:txBody>
          <a:bodyPr wrap="square" lIns="0" tIns="0" rIns="0" bIns="0" rtlCol="0">
            <a:spAutoFit/>
          </a:bodyPr>
          <a:lstStyle/>
          <a:p>
            <a:r>
              <a:rPr lang="fr-FR" sz="1600">
                <a:solidFill>
                  <a:schemeClr val="bg1"/>
                </a:solidFill>
              </a:rPr>
              <a:t>17%</a:t>
            </a:r>
          </a:p>
        </p:txBody>
      </p:sp>
    </p:spTree>
    <p:extLst>
      <p:ext uri="{BB962C8B-B14F-4D97-AF65-F5344CB8AC3E}">
        <p14:creationId xmlns:p14="http://schemas.microsoft.com/office/powerpoint/2010/main" val="39772717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BSM_MODELE_PPT">
  <a:themeElements>
    <a:clrScheme name="OBSM Colors">
      <a:dk1>
        <a:srgbClr val="46494C"/>
      </a:dk1>
      <a:lt1>
        <a:sysClr val="window" lastClr="FFFFFF"/>
      </a:lt1>
      <a:dk2>
        <a:srgbClr val="A5A5A5"/>
      </a:dk2>
      <a:lt2>
        <a:srgbClr val="E7E6E6"/>
      </a:lt2>
      <a:accent1>
        <a:srgbClr val="AA1D7C"/>
      </a:accent1>
      <a:accent2>
        <a:srgbClr val="00B6D8"/>
      </a:accent2>
      <a:accent3>
        <a:srgbClr val="85C55B"/>
      </a:accent3>
      <a:accent4>
        <a:srgbClr val="FFC000"/>
      </a:accent4>
      <a:accent5>
        <a:srgbClr val="F36F44"/>
      </a:accent5>
      <a:accent6>
        <a:srgbClr val="D42165"/>
      </a:accent6>
      <a:hlink>
        <a:srgbClr val="0563C1"/>
      </a:hlink>
      <a:folHlink>
        <a:srgbClr val="954F72"/>
      </a:folHlink>
    </a:clrScheme>
    <a:fontScheme name="OBSM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smtClean="0"/>
        </a:defPPr>
      </a:lstStyle>
    </a:txDef>
  </a:objectDefaults>
  <a:extraClrSchemeLst/>
  <a:extLst>
    <a:ext uri="{05A4C25C-085E-4340-85A3-A5531E510DB2}">
      <thm15:themeFamily xmlns:thm15="http://schemas.microsoft.com/office/thememl/2012/main" name="OBSM_MODELE_PPT_161220_V2" id="{B91D03DE-451D-4E17-8332-56A86C534D39}" vid="{8F333A6A-23B7-47D9-BEA0-E10FBB1BFA7F}"/>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EEBFF2D7CB5749B915C11921FEAF5B" ma:contentTypeVersion="14" ma:contentTypeDescription="Crée un document." ma:contentTypeScope="" ma:versionID="73dd84ed4a9fbd274f89ee2e12cfe318">
  <xsd:schema xmlns:xsd="http://www.w3.org/2001/XMLSchema" xmlns:xs="http://www.w3.org/2001/XMLSchema" xmlns:p="http://schemas.microsoft.com/office/2006/metadata/properties" xmlns:ns2="dd1a1fb9-8862-4065-af9d-085e83b24ea8" xmlns:ns3="e760a8f8-6e97-4115-9364-fd0fb8b555b8" targetNamespace="http://schemas.microsoft.com/office/2006/metadata/properties" ma:root="true" ma:fieldsID="9a20e120587d9b89f576b17d13e00fb9" ns2:_="" ns3:_="">
    <xsd:import namespace="dd1a1fb9-8862-4065-af9d-085e83b24ea8"/>
    <xsd:import namespace="e760a8f8-6e97-4115-9364-fd0fb8b555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DansAkuiteo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1a1fb9-8862-4065-af9d-085e83b24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DansAkuiteo_x003f_" ma:index="21" nillable="true" ma:displayName="Dans Akuiteo ?" ma:default="0" ma:description="La propal est enregistré sous AKuiteo ? " ma:format="Dropdown" ma:internalName="DansAkuiteo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760a8f8-6e97-4115-9364-fd0fb8b555b8"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d1a1fb9-8862-4065-af9d-085e83b24ea8" xsi:nil="true"/>
    <DansAkuiteo_x003f_ xmlns="dd1a1fb9-8862-4065-af9d-085e83b24ea8">false</DansAkuiteo_x003f_>
  </documentManagement>
</p:properties>
</file>

<file path=customXml/itemProps1.xml><?xml version="1.0" encoding="utf-8"?>
<ds:datastoreItem xmlns:ds="http://schemas.openxmlformats.org/officeDocument/2006/customXml" ds:itemID="{76E814ED-314E-42A9-9851-A54BEBBC7BDE}">
  <ds:schemaRefs>
    <ds:schemaRef ds:uri="http://schemas.microsoft.com/sharepoint/v3/contenttype/forms"/>
  </ds:schemaRefs>
</ds:datastoreItem>
</file>

<file path=customXml/itemProps2.xml><?xml version="1.0" encoding="utf-8"?>
<ds:datastoreItem xmlns:ds="http://schemas.openxmlformats.org/officeDocument/2006/customXml" ds:itemID="{7E9D3C0C-7FEC-4F68-A495-5D8B0CAD7539}">
  <ds:schemaRefs>
    <ds:schemaRef ds:uri="dd1a1fb9-8862-4065-af9d-085e83b24ea8"/>
    <ds:schemaRef ds:uri="e760a8f8-6e97-4115-9364-fd0fb8b555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AB59F7-FA8A-4519-B51A-17E6C6378B63}">
  <ds:schemaRefs>
    <ds:schemaRef ds:uri="http://purl.org/dc/dcmitype/"/>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2006/metadata/properties"/>
    <ds:schemaRef ds:uri="e760a8f8-6e97-4115-9364-fd0fb8b555b8"/>
    <ds:schemaRef ds:uri="http://schemas.microsoft.com/office/infopath/2007/PartnerControls"/>
    <ds:schemaRef ds:uri="dd1a1fb9-8862-4065-af9d-085e83b24ea8"/>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2985</TotalTime>
  <Words>4937</Words>
  <Application>Microsoft Office PowerPoint</Application>
  <PresentationFormat>Affichage à l'écran (4:3)</PresentationFormat>
  <Paragraphs>578</Paragraphs>
  <Slides>33</Slides>
  <Notes>3</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45" baseType="lpstr">
      <vt:lpstr>Arial</vt:lpstr>
      <vt:lpstr>Arial Black</vt:lpstr>
      <vt:lpstr>Calibri</vt:lpstr>
      <vt:lpstr>Century Gothic</vt:lpstr>
      <vt:lpstr>Courier New</vt:lpstr>
      <vt:lpstr>DIN Moyen</vt:lpstr>
      <vt:lpstr>Source Sans Pro</vt:lpstr>
      <vt:lpstr>Source Sans Pro Light</vt:lpstr>
      <vt:lpstr>Trebuchet MS</vt:lpstr>
      <vt:lpstr>Wingdings</vt:lpstr>
      <vt:lpstr>OBSM_MODELE_PPT</vt:lpstr>
      <vt:lpstr>think-cell Slide</vt:lpstr>
      <vt:lpstr>Enquête sur l’évolution du besoin en compétences des entreprises industrielles dans la filière aéronautique et spatiale en Occitanie </vt:lpstr>
      <vt:lpstr>Cadre d’utilisation du document</vt:lpstr>
      <vt:lpstr>Sommaire</vt:lpstr>
      <vt:lpstr>L’enquête : démarche et carte d’identité des établissements </vt:lpstr>
      <vt:lpstr>Une enquête territoriale fine qui a suscité l’intérêt - Démarche</vt:lpstr>
      <vt:lpstr>Une enquête représentative du tissu territorial en trois cercles</vt:lpstr>
      <vt:lpstr>L’impact de la crise COVID sur les priorités stratégiques et RH</vt:lpstr>
      <vt:lpstr>Une filière fortement touchée par la crise, durablement, et qui recourt au soutien de l’État</vt:lpstr>
      <vt:lpstr>Des effectifs en baisse pour 57% des établissements en 2020 et potentiellement 30% pour 2021</vt:lpstr>
      <vt:lpstr>Des compétences en recul principalement dans le domaine Technique</vt:lpstr>
      <vt:lpstr>Avec la crise, 2/3 des établissements cherchent à se diversifier dans d’autres secteurs ; gérer les effectifs et les compétences est la deuxième priorité, en corollaire </vt:lpstr>
      <vt:lpstr>Diversification hors filière pour tous, agilité et technologies de rupture pour la tête de filière</vt:lpstr>
      <vt:lpstr>L’évolution des besoins en compétences</vt:lpstr>
      <vt:lpstr>7 enjeux RH avant crise typiques d’une activité de pointe en bonne santé où les défis prioritaires sont le recrutement,  la fidélisation, la formation et la gestion de la charge</vt:lpstr>
      <vt:lpstr>Une crise COVID qui appelle à repenser les spécialisations métiers pour plus d’agilité RH : la formation, un levier clé</vt:lpstr>
      <vt:lpstr>Des besoins en compétences revus avec la COVID-19</vt:lpstr>
      <vt:lpstr>Évolution des besoins en compétences : 25 compétences montantes regroupées en trois grandes familles</vt:lpstr>
      <vt:lpstr>Des besoins diversifiés en compétences nouvelles qui concernent 90% des établissements occitans</vt:lpstr>
      <vt:lpstr>Vue détaillée par famille de compétences montantes</vt:lpstr>
      <vt:lpstr>Un fort investissement RH envisagé en interne sur les compétences numériques. Cybersécurité, big data et IA s’appuieront aussi sur l’externe</vt:lpstr>
      <vt:lpstr>Nouveaux matériaux &amp; traitements de surface, assemblages, formages, usinages innovants et fabrication additive arrivent en tête des besoins &amp; pourraient conduire à recruter</vt:lpstr>
      <vt:lpstr>De fortes attentes de formation sur les relations clients/fournisseurs et l’innovation RH, orgaelle ou produits </vt:lpstr>
      <vt:lpstr>Bilan quantitatif des anticipations de besoins en compétences par taille d’établissement en Occitanie</vt:lpstr>
      <vt:lpstr>Les besoins en compétences selon le profil d’établissements</vt:lpstr>
      <vt:lpstr>Du diagnostic à l’action : Evaluation de l’offre de formation &amp; zooms territoriaux</vt:lpstr>
      <vt:lpstr>Une offre de formation occitane plutôt satisfaisante en nombre de formations et en qualité, avec une marge de progression</vt:lpstr>
      <vt:lpstr>Principales  attentes : lisibilité de l’offre et formation au numérique en situation de travail, davantage de modularité pour les formations techniques &amp; toujours un enjeu d’opérationnalité </vt:lpstr>
      <vt:lpstr>Panorama des attentes vis-à-vis de la formation </vt:lpstr>
      <vt:lpstr>Zooms territoriaux : les Hautes-Pyrénées relativement moins impactées par la crise </vt:lpstr>
      <vt:lpstr>Zooms territoriaux : les Hautes-Pyrénées relativement moins impactées par la crise </vt:lpstr>
      <vt:lpstr>Présentation PowerPoint</vt:lpstr>
      <vt:lpstr>Le BIPE-BDO Advisory : accompagner la définition et la mise en œuvre de la stratégie de nos clients (grandes entreprises, filières, collectivités) dans tous les secteurs </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Pierre CAVE</dc:creator>
  <cp:keywords/>
  <dc:description/>
  <cp:lastModifiedBy>Marie-Laetitia des ROBERT</cp:lastModifiedBy>
  <cp:revision>10</cp:revision>
  <cp:lastPrinted>2018-10-26T12:52:55Z</cp:lastPrinted>
  <dcterms:created xsi:type="dcterms:W3CDTF">2016-10-03T14:32:05Z</dcterms:created>
  <dcterms:modified xsi:type="dcterms:W3CDTF">2021-03-16T22:11:22Z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0x0101003FEEBFF2D7CB5749B915C11921FEAF5B</vt:lpwstr>
  </property>
</Properties>
</file>