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Lst>
  <p:notesMasterIdLst>
    <p:notesMasterId r:id="rId18"/>
  </p:notesMasterIdLst>
  <p:handoutMasterIdLst>
    <p:handoutMasterId r:id="rId19"/>
  </p:handoutMasterIdLst>
  <p:sldIdLst>
    <p:sldId id="789" r:id="rId5"/>
    <p:sldId id="1036" r:id="rId6"/>
    <p:sldId id="264" r:id="rId7"/>
    <p:sldId id="1016" r:id="rId8"/>
    <p:sldId id="1017" r:id="rId9"/>
    <p:sldId id="1018" r:id="rId10"/>
    <p:sldId id="1019" r:id="rId11"/>
    <p:sldId id="999" r:id="rId12"/>
    <p:sldId id="1023" r:id="rId13"/>
    <p:sldId id="1020" r:id="rId14"/>
    <p:sldId id="1013" r:id="rId15"/>
    <p:sldId id="1014" r:id="rId16"/>
    <p:sldId id="1035" r:id="rId17"/>
  </p:sldIdLst>
  <p:sldSz cx="9906000" cy="6858000" type="A4"/>
  <p:notesSz cx="6797675" cy="9926638"/>
  <p:custDataLst>
    <p:tags r:id="rId20"/>
  </p:custDataLst>
  <p:defaultText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on VALENTIN" initials="MV" lastIdx="31" clrIdx="6">
    <p:extLst>
      <p:ext uri="{19B8F6BF-5375-455C-9EA6-DF929625EA0E}">
        <p15:presenceInfo xmlns:p15="http://schemas.microsoft.com/office/powerpoint/2012/main" userId="S-1-5-21-3203813993-1996525229-1560739347-2127" providerId="AD"/>
      </p:ext>
    </p:extLst>
  </p:cmAuthor>
  <p:cmAuthor id="1" name="Martin ORSINI - KATALYSE" initials="MO-K" lastIdx="14" clrIdx="0">
    <p:extLst>
      <p:ext uri="{19B8F6BF-5375-455C-9EA6-DF929625EA0E}">
        <p15:presenceInfo xmlns:p15="http://schemas.microsoft.com/office/powerpoint/2012/main" userId="S::morsini@katalyse.com::37ce5154-0124-4c9f-bce2-1c3b76ac981f" providerId="AD"/>
      </p:ext>
    </p:extLst>
  </p:cmAuthor>
  <p:cmAuthor id="8" name="Cécile" initials="C" lastIdx="43" clrIdx="7">
    <p:extLst>
      <p:ext uri="{19B8F6BF-5375-455C-9EA6-DF929625EA0E}">
        <p15:presenceInfo xmlns:p15="http://schemas.microsoft.com/office/powerpoint/2012/main" userId="Cécile" providerId="None"/>
      </p:ext>
    </p:extLst>
  </p:cmAuthor>
  <p:cmAuthor id="2" name="Henri VILLENEUVE" initials="HV" lastIdx="1" clrIdx="1">
    <p:extLst>
      <p:ext uri="{19B8F6BF-5375-455C-9EA6-DF929625EA0E}">
        <p15:presenceInfo xmlns:p15="http://schemas.microsoft.com/office/powerpoint/2012/main" userId="S-1-5-21-3203813993-1996525229-1560739347-1646" providerId="AD"/>
      </p:ext>
    </p:extLst>
  </p:cmAuthor>
  <p:cmAuthor id="9" name="Marion" initials="M" lastIdx="10" clrIdx="8">
    <p:extLst>
      <p:ext uri="{19B8F6BF-5375-455C-9EA6-DF929625EA0E}">
        <p15:presenceInfo xmlns:p15="http://schemas.microsoft.com/office/powerpoint/2012/main" userId="Marion" providerId="None"/>
      </p:ext>
    </p:extLst>
  </p:cmAuthor>
  <p:cmAuthor id="3" name="Fabienne Simon" initials="FS" lastIdx="137" clrIdx="2">
    <p:extLst>
      <p:ext uri="{19B8F6BF-5375-455C-9EA6-DF929625EA0E}">
        <p15:presenceInfo xmlns:p15="http://schemas.microsoft.com/office/powerpoint/2012/main" userId="18147e693976dd52" providerId="Windows Live"/>
      </p:ext>
    </p:extLst>
  </p:cmAuthor>
  <p:cmAuthor id="10" name="Cécile COLLOT - KATALYSE" initials="CK" lastIdx="4" clrIdx="9">
    <p:extLst>
      <p:ext uri="{19B8F6BF-5375-455C-9EA6-DF929625EA0E}">
        <p15:presenceInfo xmlns:p15="http://schemas.microsoft.com/office/powerpoint/2012/main" userId="S::ccollot@katalyse.com::a544a165-01be-45ec-b326-50a8bedfc082" providerId="AD"/>
      </p:ext>
    </p:extLst>
  </p:cmAuthor>
  <p:cmAuthor id="4" name="Chloé CHAMPION - KATALYSE" initials="CC-K" lastIdx="20" clrIdx="3">
    <p:extLst>
      <p:ext uri="{19B8F6BF-5375-455C-9EA6-DF929625EA0E}">
        <p15:presenceInfo xmlns:p15="http://schemas.microsoft.com/office/powerpoint/2012/main" userId="S::cchampion@katalyse.com::6b28ddcf-7cf9-4918-8551-066d42594600" providerId="AD"/>
      </p:ext>
    </p:extLst>
  </p:cmAuthor>
  <p:cmAuthor id="11" name="Marion VALENTIN - KATALYSE" initials="MK" lastIdx="19" clrIdx="10">
    <p:extLst>
      <p:ext uri="{19B8F6BF-5375-455C-9EA6-DF929625EA0E}">
        <p15:presenceInfo xmlns:p15="http://schemas.microsoft.com/office/powerpoint/2012/main" userId="S::mvalentin@katalyse.com::fc3bb2bf-f634-4cd7-b070-f451c9290058" providerId="AD"/>
      </p:ext>
    </p:extLst>
  </p:cmAuthor>
  <p:cmAuthor id="5" name="Cécile COLLOT" initials="CC" lastIdx="43" clrIdx="4">
    <p:extLst>
      <p:ext uri="{19B8F6BF-5375-455C-9EA6-DF929625EA0E}">
        <p15:presenceInfo xmlns:p15="http://schemas.microsoft.com/office/powerpoint/2012/main" userId="S-1-5-21-3203813993-1996525229-1560739347-1136" providerId="AD"/>
      </p:ext>
    </p:extLst>
  </p:cmAuthor>
  <p:cmAuthor id="12" name="Hugo POLI" initials="HP" lastIdx="15" clrIdx="11">
    <p:extLst>
      <p:ext uri="{19B8F6BF-5375-455C-9EA6-DF929625EA0E}">
        <p15:presenceInfo xmlns:p15="http://schemas.microsoft.com/office/powerpoint/2012/main" userId="S::hpoli@katalyse.com::e300d189-3e27-4cc5-af60-12e0d9d697a1" providerId="AD"/>
      </p:ext>
    </p:extLst>
  </p:cmAuthor>
  <p:cmAuthor id="6" name="Stacy Heitz - KATALYSE" initials="SH-K" lastIdx="11" clrIdx="5">
    <p:extLst>
      <p:ext uri="{19B8F6BF-5375-455C-9EA6-DF929625EA0E}">
        <p15:presenceInfo xmlns:p15="http://schemas.microsoft.com/office/powerpoint/2012/main" userId="S::sheitz@katalyse.com::b8419358-f0ad-4b58-a39d-74def3e15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41C1EE"/>
    <a:srgbClr val="EA5B18"/>
    <a:srgbClr val="767676"/>
    <a:srgbClr val="EA4D59"/>
    <a:srgbClr val="E94451"/>
    <a:srgbClr val="4F4F4F"/>
    <a:srgbClr val="8BCF43"/>
    <a:srgbClr val="D0F1F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2" autoAdjust="0"/>
    <p:restoredTop sz="94291" autoAdjust="0"/>
  </p:normalViewPr>
  <p:slideViewPr>
    <p:cSldViewPr snapToGrid="0">
      <p:cViewPr varScale="1">
        <p:scale>
          <a:sx n="97" d="100"/>
          <a:sy n="97" d="100"/>
        </p:scale>
        <p:origin x="102" y="222"/>
      </p:cViewPr>
      <p:guideLst>
        <p:guide orient="horz" pos="4156"/>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RV-VERSAILLES\Unik\MISSIONS\K-Paris\PP449B%20-%20OPCO2I%20-%20Projet%20Centre%20Val%20de%20Loire\Recherches%20doc\Mod&#233;lisation%20RH%20V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QUELLES ACTIONS AVEZ-VOUS MIS EN PLACE ENTRE LA CRISE DU COVID ET AUJOURD’HUI ? (2020)</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8895103438715206"/>
          <c:y val="0.19916754041116749"/>
          <c:w val="0.60493361434029913"/>
          <c:h val="0.78210879787659227"/>
        </c:manualLayout>
      </c:layout>
      <c:barChart>
        <c:barDir val="bar"/>
        <c:grouping val="clustered"/>
        <c:varyColors val="0"/>
        <c:ser>
          <c:idx val="2"/>
          <c:order val="0"/>
          <c:tx>
            <c:strRef>
              <c:f>Feuil1!$B$1</c:f>
              <c:strCache>
                <c:ptCount val="1"/>
                <c:pt idx="0">
                  <c:v>Région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Recours à l’activité partielle</c:v>
                </c:pt>
                <c:pt idx="1">
                  <c:v>Arrêt partiel de la production</c:v>
                </c:pt>
                <c:pt idx="2">
                  <c:v>Départs non remplacés</c:v>
                </c:pt>
                <c:pt idx="3">
                  <c:v>Recours aux dispositifs de formation</c:v>
                </c:pt>
                <c:pt idx="4">
                  <c:v>Licenciements économiques / plan social</c:v>
                </c:pt>
                <c:pt idx="5">
                  <c:v>Arrêt total de la production</c:v>
                </c:pt>
              </c:strCache>
            </c:strRef>
          </c:cat>
          <c:val>
            <c:numRef>
              <c:f>Feuil1!$B$2:$B$7</c:f>
              <c:numCache>
                <c:formatCode>0.00%</c:formatCode>
                <c:ptCount val="6"/>
                <c:pt idx="0">
                  <c:v>0.89529999999999998</c:v>
                </c:pt>
                <c:pt idx="1">
                  <c:v>0.37209999999999999</c:v>
                </c:pt>
                <c:pt idx="2">
                  <c:v>0.3256</c:v>
                </c:pt>
                <c:pt idx="3">
                  <c:v>0.20930000000000001</c:v>
                </c:pt>
                <c:pt idx="4">
                  <c:v>0.157</c:v>
                </c:pt>
                <c:pt idx="5">
                  <c:v>0.1047</c:v>
                </c:pt>
              </c:numCache>
            </c:numRef>
          </c:val>
          <c:extLst>
            <c:ext xmlns:c16="http://schemas.microsoft.com/office/drawing/2014/chart" uri="{C3380CC4-5D6E-409C-BE32-E72D297353CC}">
              <c16:uniqueId val="{00000000-2EC6-4829-8195-27A97AA38ECA}"/>
            </c:ext>
          </c:extLst>
        </c:ser>
        <c:dLbls>
          <c:dLblPos val="outEnd"/>
          <c:showLegendKey val="0"/>
          <c:showVal val="1"/>
          <c:showCatName val="0"/>
          <c:showSerName val="0"/>
          <c:showPercent val="0"/>
          <c:showBubbleSize val="0"/>
        </c:dLbls>
        <c:gapWidth val="182"/>
        <c:axId val="779829760"/>
        <c:axId val="779814016"/>
      </c:barChart>
      <c:catAx>
        <c:axId val="779829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rgbClr val="231F20"/>
                </a:solidFill>
                <a:latin typeface="+mn-lt"/>
                <a:ea typeface="+mn-ea"/>
                <a:cs typeface="+mn-cs"/>
              </a:defRPr>
            </a:pPr>
            <a:endParaRPr lang="fr-FR"/>
          </a:p>
        </c:txPr>
        <c:crossAx val="779814016"/>
        <c:crosses val="autoZero"/>
        <c:auto val="1"/>
        <c:lblAlgn val="ctr"/>
        <c:lblOffset val="100"/>
        <c:noMultiLvlLbl val="0"/>
      </c:catAx>
      <c:valAx>
        <c:axId val="779814016"/>
        <c:scaling>
          <c:orientation val="minMax"/>
          <c:max val="1"/>
          <c:min val="0"/>
        </c:scaling>
        <c:delete val="1"/>
        <c:axPos val="b"/>
        <c:numFmt formatCode="0.00%" sourceLinked="1"/>
        <c:majorTickMark val="none"/>
        <c:minorTickMark val="none"/>
        <c:tickLblPos val="low"/>
        <c:crossAx val="779829760"/>
        <c:crossesAt val="1"/>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kern="1200">
                <a:solidFill>
                  <a:srgbClr val="231F20"/>
                </a:solidFill>
                <a:effectLst/>
                <a:latin typeface="Arial" panose="020B0604020202020204" pitchFamily="34" charset="0"/>
                <a:ea typeface="+mn-ea"/>
                <a:cs typeface="+mn-cs"/>
              </a:rPr>
              <a:t>EVOLUTION</a:t>
            </a:r>
            <a:r>
              <a:rPr lang="fr-FR" sz="1000" b="1" kern="1200" baseline="0">
                <a:solidFill>
                  <a:srgbClr val="231F20"/>
                </a:solidFill>
                <a:effectLst/>
                <a:latin typeface="Arial" panose="020B0604020202020204" pitchFamily="34" charset="0"/>
                <a:ea typeface="+mn-ea"/>
                <a:cs typeface="+mn-cs"/>
              </a:rPr>
              <a:t> DES EFFECTIFS 2019-2020 POUR LES ENTREPRISES DE LA REGION</a:t>
            </a:r>
            <a:endParaRPr lang="fr-FR" sz="1000" b="0" i="1" kern="1200">
              <a:solidFill>
                <a:srgbClr val="808080"/>
              </a:solidFill>
              <a:effectLst/>
              <a:latin typeface="Arial" panose="020B0604020202020204" pitchFamily="34" charset="0"/>
              <a:ea typeface="+mn-ea"/>
              <a:cs typeface="+mn-cs"/>
            </a:endParaRPr>
          </a:p>
          <a:p>
            <a:pPr>
              <a:defRPr/>
            </a:pPr>
            <a:r>
              <a:rPr lang="fr-FR" sz="800" i="1" kern="1200">
                <a:solidFill>
                  <a:srgbClr val="808080"/>
                </a:solidFill>
                <a:effectLst/>
                <a:latin typeface="Arial" panose="020B0604020202020204" pitchFamily="34" charset="0"/>
                <a:ea typeface="+mn-ea"/>
                <a:cs typeface="+mn-cs"/>
              </a:rPr>
              <a:t>Source : Enquête en ligne</a:t>
            </a:r>
            <a:endParaRPr lang="fr-FR" sz="105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Colonne1</c:v>
                </c:pt>
              </c:strCache>
            </c:strRef>
          </c:tx>
          <c:dPt>
            <c:idx val="0"/>
            <c:bubble3D val="0"/>
            <c:spPr>
              <a:solidFill>
                <a:schemeClr val="accent1"/>
              </a:solidFill>
              <a:ln>
                <a:noFill/>
              </a:ln>
              <a:effectLst/>
            </c:spPr>
            <c:extLst>
              <c:ext xmlns:c16="http://schemas.microsoft.com/office/drawing/2014/chart" uri="{C3380CC4-5D6E-409C-BE32-E72D297353CC}">
                <c16:uniqueId val="{00000001-FFC9-41AA-855F-9D2180431865}"/>
              </c:ext>
            </c:extLst>
          </c:dPt>
          <c:dPt>
            <c:idx val="1"/>
            <c:bubble3D val="0"/>
            <c:spPr>
              <a:solidFill>
                <a:schemeClr val="accent2"/>
              </a:solidFill>
              <a:ln>
                <a:noFill/>
              </a:ln>
              <a:effectLst/>
            </c:spPr>
            <c:extLst>
              <c:ext xmlns:c16="http://schemas.microsoft.com/office/drawing/2014/chart" uri="{C3380CC4-5D6E-409C-BE32-E72D297353CC}">
                <c16:uniqueId val="{00000003-FFC9-41AA-855F-9D2180431865}"/>
              </c:ext>
            </c:extLst>
          </c:dPt>
          <c:dPt>
            <c:idx val="2"/>
            <c:bubble3D val="0"/>
            <c:spPr>
              <a:solidFill>
                <a:schemeClr val="accent3"/>
              </a:solidFill>
              <a:ln>
                <a:noFill/>
              </a:ln>
              <a:effectLst/>
            </c:spPr>
            <c:extLst>
              <c:ext xmlns:c16="http://schemas.microsoft.com/office/drawing/2014/chart" uri="{C3380CC4-5D6E-409C-BE32-E72D297353CC}">
                <c16:uniqueId val="{00000005-FFC9-41AA-855F-9D2180431865}"/>
              </c:ext>
            </c:extLst>
          </c:dPt>
          <c:dLbls>
            <c:dLbl>
              <c:idx val="0"/>
              <c:layout>
                <c:manualLayout>
                  <c:x val="-1.3229551131374924E-2"/>
                  <c:y val="-2.40815221577029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C9-41AA-855F-9D218043186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extLst>
          </c:dLbls>
          <c:cat>
            <c:strRef>
              <c:f>Feuil1!$A$2:$A$4</c:f>
              <c:strCache>
                <c:ptCount val="3"/>
                <c:pt idx="0">
                  <c:v>Baisse</c:v>
                </c:pt>
                <c:pt idx="1">
                  <c:v>Stable</c:v>
                </c:pt>
                <c:pt idx="2">
                  <c:v>Croissant</c:v>
                </c:pt>
              </c:strCache>
            </c:strRef>
          </c:cat>
          <c:val>
            <c:numRef>
              <c:f>Feuil1!$B$2:$B$4</c:f>
              <c:numCache>
                <c:formatCode>0%</c:formatCode>
                <c:ptCount val="3"/>
                <c:pt idx="0">
                  <c:v>0.35858585858585856</c:v>
                </c:pt>
                <c:pt idx="1">
                  <c:v>0.4494949494949495</c:v>
                </c:pt>
                <c:pt idx="2">
                  <c:v>0.19191919191919191</c:v>
                </c:pt>
              </c:numCache>
            </c:numRef>
          </c:val>
          <c:extLst>
            <c:ext xmlns:c16="http://schemas.microsoft.com/office/drawing/2014/chart" uri="{C3380CC4-5D6E-409C-BE32-E72D297353CC}">
              <c16:uniqueId val="{00000006-FFC9-41AA-855F-9D2180431865}"/>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b="1" i="0" baseline="0" dirty="0">
                <a:solidFill>
                  <a:schemeClr val="bg2">
                    <a:lumMod val="10000"/>
                  </a:schemeClr>
                </a:solidFill>
                <a:effectLst/>
              </a:rPr>
              <a:t>QUELLE EVOLUTION ATTENDUE DU CA A 3 ANS ? (2020)</a:t>
            </a:r>
            <a:endParaRPr lang="fr-FR" sz="1100" dirty="0">
              <a:solidFill>
                <a:schemeClr val="bg2">
                  <a:lumMod val="10000"/>
                </a:schemeClr>
              </a:solidFill>
              <a:effectLst/>
            </a:endParaRPr>
          </a:p>
          <a:p>
            <a:pPr>
              <a:defRPr sz="1100"/>
            </a:pPr>
            <a:r>
              <a:rPr lang="fr-FR" sz="1100" b="0" i="1" baseline="0" dirty="0">
                <a:solidFill>
                  <a:schemeClr val="bg1">
                    <a:lumMod val="50000"/>
                  </a:schemeClr>
                </a:solidFill>
                <a:effectLst/>
              </a:rPr>
              <a:t>Source : Enquête en ligne</a:t>
            </a:r>
            <a:endParaRPr lang="fr-FR" sz="1100" dirty="0">
              <a:solidFill>
                <a:schemeClr val="bg1">
                  <a:lumMod val="50000"/>
                </a:schemeClr>
              </a:solidFill>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52776281738884"/>
          <c:y val="0.40511847372600562"/>
          <c:w val="0.73274049634621408"/>
          <c:h val="0.39447290564184595"/>
        </c:manualLayout>
      </c:layout>
      <c:barChart>
        <c:barDir val="bar"/>
        <c:grouping val="percentStacked"/>
        <c:varyColors val="0"/>
        <c:ser>
          <c:idx val="0"/>
          <c:order val="0"/>
          <c:tx>
            <c:strRef>
              <c:f>Feuil1!$B$1</c:f>
              <c:strCache>
                <c:ptCount val="1"/>
                <c:pt idx="0">
                  <c:v>Baisse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Feuil1!$B$2</c:f>
              <c:numCache>
                <c:formatCode>0%</c:formatCode>
                <c:ptCount val="1"/>
                <c:pt idx="0">
                  <c:v>0.25</c:v>
                </c:pt>
              </c:numCache>
            </c:numRef>
          </c:val>
          <c:extLst>
            <c:ext xmlns:c16="http://schemas.microsoft.com/office/drawing/2014/chart" uri="{C3380CC4-5D6E-409C-BE32-E72D297353CC}">
              <c16:uniqueId val="{00000000-110B-4442-BD4F-30C310C2F305}"/>
            </c:ext>
          </c:extLst>
        </c:ser>
        <c:ser>
          <c:idx val="1"/>
          <c:order val="1"/>
          <c:tx>
            <c:strRef>
              <c:f>Feuil1!$C$1</c:f>
              <c:strCache>
                <c:ptCount val="1"/>
                <c:pt idx="0">
                  <c:v>Stable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Feuil1!$C$2</c:f>
              <c:numCache>
                <c:formatCode>0%</c:formatCode>
                <c:ptCount val="1"/>
                <c:pt idx="0">
                  <c:v>0.38</c:v>
                </c:pt>
              </c:numCache>
            </c:numRef>
          </c:val>
          <c:extLst>
            <c:ext xmlns:c16="http://schemas.microsoft.com/office/drawing/2014/chart" uri="{C3380CC4-5D6E-409C-BE32-E72D297353CC}">
              <c16:uniqueId val="{00000001-110B-4442-BD4F-30C310C2F305}"/>
            </c:ext>
          </c:extLst>
        </c:ser>
        <c:ser>
          <c:idx val="2"/>
          <c:order val="2"/>
          <c:tx>
            <c:strRef>
              <c:f>Feuil1!$D$1</c:f>
              <c:strCache>
                <c:ptCount val="1"/>
                <c:pt idx="0">
                  <c:v>Hausse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Région</c:v>
                </c:pt>
              </c:strCache>
            </c:strRef>
          </c:cat>
          <c:val>
            <c:numRef>
              <c:f>Feuil1!$D$2</c:f>
              <c:numCache>
                <c:formatCode>0%</c:formatCode>
                <c:ptCount val="1"/>
                <c:pt idx="0">
                  <c:v>0.36</c:v>
                </c:pt>
              </c:numCache>
            </c:numRef>
          </c:val>
          <c:extLst>
            <c:ext xmlns:c16="http://schemas.microsoft.com/office/drawing/2014/chart" uri="{C3380CC4-5D6E-409C-BE32-E72D297353CC}">
              <c16:uniqueId val="{00000002-110B-4442-BD4F-30C310C2F305}"/>
            </c:ext>
          </c:extLst>
        </c:ser>
        <c:dLbls>
          <c:dLblPos val="ctr"/>
          <c:showLegendKey val="0"/>
          <c:showVal val="1"/>
          <c:showCatName val="0"/>
          <c:showSerName val="0"/>
          <c:showPercent val="0"/>
          <c:showBubbleSize val="0"/>
        </c:dLbls>
        <c:gapWidth val="150"/>
        <c:overlap val="100"/>
        <c:axId val="826317488"/>
        <c:axId val="826319128"/>
      </c:barChart>
      <c:catAx>
        <c:axId val="82631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26319128"/>
        <c:crosses val="autoZero"/>
        <c:auto val="1"/>
        <c:lblAlgn val="ctr"/>
        <c:lblOffset val="100"/>
        <c:noMultiLvlLbl val="0"/>
      </c:catAx>
      <c:valAx>
        <c:axId val="826319128"/>
        <c:scaling>
          <c:orientation val="minMax"/>
        </c:scaling>
        <c:delete val="1"/>
        <c:axPos val="b"/>
        <c:numFmt formatCode="0%" sourceLinked="1"/>
        <c:majorTickMark val="none"/>
        <c:minorTickMark val="none"/>
        <c:tickLblPos val="nextTo"/>
        <c:crossAx val="82631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b="1" i="0" baseline="0">
                <a:solidFill>
                  <a:srgbClr val="231F20"/>
                </a:solidFill>
                <a:effectLst/>
              </a:rPr>
              <a:t>PRIORITES STRATEGIQUES DES ENTREPRISES A 3 ANS </a:t>
            </a:r>
            <a:endParaRPr lang="fr-FR" sz="1050">
              <a:solidFill>
                <a:srgbClr val="231F20"/>
              </a:solidFill>
              <a:effectLst/>
            </a:endParaRPr>
          </a:p>
          <a:p>
            <a:pPr>
              <a:defRPr/>
            </a:pPr>
            <a:r>
              <a:rPr lang="fr-FR" sz="1000" b="0" i="1" baseline="0">
                <a:effectLst/>
              </a:rPr>
              <a:t>Source : Enquête en ligne</a:t>
            </a:r>
            <a:endParaRPr lang="fr-FR" sz="1050">
              <a:effectLst/>
            </a:endParaRPr>
          </a:p>
        </c:rich>
      </c:tx>
      <c:layout>
        <c:manualLayout>
          <c:xMode val="edge"/>
          <c:yMode val="edge"/>
          <c:x val="0.13161154498676633"/>
          <c:y val="2.5612967563466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3046215541029925"/>
          <c:y val="0.1605269069088342"/>
          <c:w val="0.53597687141657768"/>
          <c:h val="0.68398421204633697"/>
        </c:manualLayout>
      </c:layout>
      <c:barChart>
        <c:barDir val="bar"/>
        <c:grouping val="percentStacked"/>
        <c:varyColors val="0"/>
        <c:ser>
          <c:idx val="0"/>
          <c:order val="0"/>
          <c:tx>
            <c:strRef>
              <c:f>Feuil1!$B$1</c:f>
              <c:strCache>
                <c:ptCount val="1"/>
                <c:pt idx="0">
                  <c:v>Priorité principale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3DB-4559-8990-DE216E5D94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Feuil1!$B$2:$B$7</c:f>
              <c:numCache>
                <c:formatCode>0%</c:formatCode>
                <c:ptCount val="6"/>
                <c:pt idx="0">
                  <c:v>2.4400000000000002E-2</c:v>
                </c:pt>
                <c:pt idx="1">
                  <c:v>0.11020000000000001</c:v>
                </c:pt>
                <c:pt idx="2">
                  <c:v>0.15559999999999999</c:v>
                </c:pt>
                <c:pt idx="3">
                  <c:v>0.21379999999999999</c:v>
                </c:pt>
                <c:pt idx="4">
                  <c:v>0.21529999999999999</c:v>
                </c:pt>
                <c:pt idx="5">
                  <c:v>0.25</c:v>
                </c:pt>
              </c:numCache>
            </c:numRef>
          </c:val>
          <c:extLst>
            <c:ext xmlns:c16="http://schemas.microsoft.com/office/drawing/2014/chart" uri="{C3380CC4-5D6E-409C-BE32-E72D297353CC}">
              <c16:uniqueId val="{00000001-B3DB-4559-8990-DE216E5D94B4}"/>
            </c:ext>
          </c:extLst>
        </c:ser>
        <c:ser>
          <c:idx val="1"/>
          <c:order val="1"/>
          <c:tx>
            <c:strRef>
              <c:f>Feuil1!$C$1</c:f>
              <c:strCache>
                <c:ptCount val="1"/>
                <c:pt idx="0">
                  <c:v>Priorité forte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Feuil1!$C$2:$C$7</c:f>
              <c:numCache>
                <c:formatCode>0%</c:formatCode>
                <c:ptCount val="6"/>
                <c:pt idx="0">
                  <c:v>0.1545</c:v>
                </c:pt>
                <c:pt idx="1">
                  <c:v>0.23730000000000001</c:v>
                </c:pt>
                <c:pt idx="2">
                  <c:v>0.56299999999999994</c:v>
                </c:pt>
                <c:pt idx="3">
                  <c:v>0.64829999999999999</c:v>
                </c:pt>
                <c:pt idx="4">
                  <c:v>0.35420000000000001</c:v>
                </c:pt>
                <c:pt idx="5">
                  <c:v>0.44440000000000002</c:v>
                </c:pt>
              </c:numCache>
            </c:numRef>
          </c:val>
          <c:extLst>
            <c:ext xmlns:c16="http://schemas.microsoft.com/office/drawing/2014/chart" uri="{C3380CC4-5D6E-409C-BE32-E72D297353CC}">
              <c16:uniqueId val="{00000002-B3DB-4559-8990-DE216E5D94B4}"/>
            </c:ext>
          </c:extLst>
        </c:ser>
        <c:ser>
          <c:idx val="2"/>
          <c:order val="2"/>
          <c:tx>
            <c:strRef>
              <c:f>Feuil1!$D$1</c:f>
              <c:strCache>
                <c:ptCount val="1"/>
                <c:pt idx="0">
                  <c:v>Priorité faible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Feuil1!$D$2:$D$7</c:f>
              <c:numCache>
                <c:formatCode>0%</c:formatCode>
                <c:ptCount val="6"/>
                <c:pt idx="0">
                  <c:v>0.1951</c:v>
                </c:pt>
                <c:pt idx="1">
                  <c:v>0.18640000000000001</c:v>
                </c:pt>
                <c:pt idx="2">
                  <c:v>0.23699999999999999</c:v>
                </c:pt>
                <c:pt idx="3">
                  <c:v>8.9700000000000002E-2</c:v>
                </c:pt>
                <c:pt idx="4">
                  <c:v>0.26390000000000002</c:v>
                </c:pt>
                <c:pt idx="5">
                  <c:v>0.1875</c:v>
                </c:pt>
              </c:numCache>
            </c:numRef>
          </c:val>
          <c:extLst>
            <c:ext xmlns:c16="http://schemas.microsoft.com/office/drawing/2014/chart" uri="{C3380CC4-5D6E-409C-BE32-E72D297353CC}">
              <c16:uniqueId val="{00000003-B3DB-4559-8990-DE216E5D94B4}"/>
            </c:ext>
          </c:extLst>
        </c:ser>
        <c:ser>
          <c:idx val="3"/>
          <c:order val="3"/>
          <c:tx>
            <c:strRef>
              <c:f>Feuil1!$E$1</c:f>
              <c:strCache>
                <c:ptCount val="1"/>
                <c:pt idx="0">
                  <c:v>N'est pas une priorité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31F2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Recherche d'alliance et de fusion (pour peser sur votre marché)</c:v>
                </c:pt>
                <c:pt idx="1">
                  <c:v>Conquête de marchés à l'international (sur le même cœur d’activité)</c:v>
                </c:pt>
                <c:pt idx="2">
                  <c:v>Réduction des coûts</c:v>
                </c:pt>
                <c:pt idx="3">
                  <c:v>Accroissement de la performance (coût, qualité, délai)</c:v>
                </c:pt>
                <c:pt idx="4">
                  <c:v>Diversification d’activités vers de nouveaux marchés</c:v>
                </c:pt>
                <c:pt idx="5">
                  <c:v>Développement de nouveaux produits et services (en restant sur le même cœur de marché)</c:v>
                </c:pt>
              </c:strCache>
            </c:strRef>
          </c:cat>
          <c:val>
            <c:numRef>
              <c:f>Feuil1!$E$2:$E$7</c:f>
              <c:numCache>
                <c:formatCode>0%</c:formatCode>
                <c:ptCount val="6"/>
                <c:pt idx="0">
                  <c:v>0.626</c:v>
                </c:pt>
                <c:pt idx="1">
                  <c:v>0.46610000000000001</c:v>
                </c:pt>
                <c:pt idx="2">
                  <c:v>4.4400000000000002E-2</c:v>
                </c:pt>
                <c:pt idx="3">
                  <c:v>4.8300000000000003E-2</c:v>
                </c:pt>
                <c:pt idx="4">
                  <c:v>0.16669999999999999</c:v>
                </c:pt>
                <c:pt idx="5">
                  <c:v>0.1181</c:v>
                </c:pt>
              </c:numCache>
            </c:numRef>
          </c:val>
          <c:extLst>
            <c:ext xmlns:c16="http://schemas.microsoft.com/office/drawing/2014/chart" uri="{C3380CC4-5D6E-409C-BE32-E72D297353CC}">
              <c16:uniqueId val="{00000004-B3DB-4559-8990-DE216E5D94B4}"/>
            </c:ext>
          </c:extLst>
        </c:ser>
        <c:dLbls>
          <c:dLblPos val="ctr"/>
          <c:showLegendKey val="0"/>
          <c:showVal val="1"/>
          <c:showCatName val="0"/>
          <c:showSerName val="0"/>
          <c:showPercent val="0"/>
          <c:showBubbleSize val="0"/>
        </c:dLbls>
        <c:gapWidth val="150"/>
        <c:overlap val="100"/>
        <c:axId val="885341336"/>
        <c:axId val="885337400"/>
      </c:barChart>
      <c:catAx>
        <c:axId val="88534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31F20"/>
                </a:solidFill>
                <a:latin typeface="+mn-lt"/>
                <a:ea typeface="+mn-ea"/>
                <a:cs typeface="+mn-cs"/>
              </a:defRPr>
            </a:pPr>
            <a:endParaRPr lang="fr-FR"/>
          </a:p>
        </c:txPr>
        <c:crossAx val="885337400"/>
        <c:crosses val="autoZero"/>
        <c:auto val="1"/>
        <c:lblAlgn val="ctr"/>
        <c:lblOffset val="100"/>
        <c:noMultiLvlLbl val="0"/>
      </c:catAx>
      <c:valAx>
        <c:axId val="8853374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85341336"/>
        <c:crosses val="autoZero"/>
        <c:crossBetween val="between"/>
      </c:valAx>
      <c:spPr>
        <a:noFill/>
        <a:ln>
          <a:noFill/>
        </a:ln>
        <a:effectLst/>
      </c:spPr>
    </c:plotArea>
    <c:legend>
      <c:legendPos val="b"/>
      <c:overlay val="0"/>
      <c:spPr>
        <a:noFill/>
        <a:ln>
          <a:solidFill>
            <a:schemeClr val="tx2"/>
          </a:solidFill>
          <a:prstDash val="sysDot"/>
        </a:ln>
        <a:effectLst/>
      </c:spPr>
      <c:txPr>
        <a:bodyPr rot="0" spcFirstLastPara="1" vertOverflow="ellipsis" vert="horz" wrap="square" anchor="ctr" anchorCtr="1"/>
        <a:lstStyle/>
        <a:p>
          <a:pPr>
            <a:defRPr sz="900" b="0" i="0" u="none" strike="noStrike" kern="1200" baseline="0">
              <a:solidFill>
                <a:srgbClr val="231F2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'[Modélisation RH V2.xlsx]Données oxford'!$F$29</c:f>
              <c:strCache>
                <c:ptCount val="1"/>
                <c:pt idx="0">
                  <c:v>Evolution prospective de l'activité de la branche</c:v>
                </c:pt>
              </c:strCache>
            </c:strRef>
          </c:tx>
          <c:spPr>
            <a:ln w="28575" cap="rnd">
              <a:solidFill>
                <a:schemeClr val="accent1"/>
              </a:solidFill>
              <a:round/>
            </a:ln>
            <a:effectLst/>
          </c:spPr>
          <c:marker>
            <c:symbol val="none"/>
          </c:marker>
          <c:cat>
            <c:strRef>
              <c:f>'[Modélisation RH V2.xlsx]Données oxford'!$G$28:$K$28</c:f>
              <c:strCache>
                <c:ptCount val="5"/>
                <c:pt idx="0">
                  <c:v>2019</c:v>
                </c:pt>
                <c:pt idx="1">
                  <c:v>2020</c:v>
                </c:pt>
                <c:pt idx="2">
                  <c:v>2021</c:v>
                </c:pt>
                <c:pt idx="3">
                  <c:v>2022</c:v>
                </c:pt>
                <c:pt idx="4">
                  <c:v>2023</c:v>
                </c:pt>
              </c:strCache>
            </c:strRef>
          </c:cat>
          <c:val>
            <c:numRef>
              <c:f>'[Modélisation RH V2.xlsx]Données oxford'!$G$29:$K$29</c:f>
              <c:numCache>
                <c:formatCode>General</c:formatCode>
                <c:ptCount val="5"/>
                <c:pt idx="0">
                  <c:v>100</c:v>
                </c:pt>
                <c:pt idx="1">
                  <c:v>82.549349027874541</c:v>
                </c:pt>
                <c:pt idx="2">
                  <c:v>90.879307539675509</c:v>
                </c:pt>
                <c:pt idx="3">
                  <c:v>96.343573927160435</c:v>
                </c:pt>
                <c:pt idx="4">
                  <c:v>99.416132295362004</c:v>
                </c:pt>
              </c:numCache>
            </c:numRef>
          </c:val>
          <c:smooth val="0"/>
          <c:extLst>
            <c:ext xmlns:c16="http://schemas.microsoft.com/office/drawing/2014/chart" uri="{C3380CC4-5D6E-409C-BE32-E72D297353CC}">
              <c16:uniqueId val="{00000000-A306-493D-A272-C7AE9EAEBEEF}"/>
            </c:ext>
          </c:extLst>
        </c:ser>
        <c:ser>
          <c:idx val="1"/>
          <c:order val="1"/>
          <c:tx>
            <c:strRef>
              <c:f>'[Modélisation RH V2.xlsx]Données oxford'!$F$30</c:f>
              <c:strCache>
                <c:ptCount val="1"/>
                <c:pt idx="0">
                  <c:v>Evolution prospective de l'emploi dans la branche</c:v>
                </c:pt>
              </c:strCache>
            </c:strRef>
          </c:tx>
          <c:spPr>
            <a:ln w="28575" cap="rnd">
              <a:solidFill>
                <a:schemeClr val="accent2"/>
              </a:solidFill>
              <a:round/>
            </a:ln>
            <a:effectLst/>
          </c:spPr>
          <c:marker>
            <c:symbol val="none"/>
          </c:marker>
          <c:cat>
            <c:strRef>
              <c:f>'[Modélisation RH V2.xlsx]Données oxford'!$G$28:$K$28</c:f>
              <c:strCache>
                <c:ptCount val="5"/>
                <c:pt idx="0">
                  <c:v>2019</c:v>
                </c:pt>
                <c:pt idx="1">
                  <c:v>2020</c:v>
                </c:pt>
                <c:pt idx="2">
                  <c:v>2021</c:v>
                </c:pt>
                <c:pt idx="3">
                  <c:v>2022</c:v>
                </c:pt>
                <c:pt idx="4">
                  <c:v>2023</c:v>
                </c:pt>
              </c:strCache>
            </c:strRef>
          </c:cat>
          <c:val>
            <c:numRef>
              <c:f>'[Modélisation RH V2.xlsx]Données oxford'!$G$30:$K$30</c:f>
              <c:numCache>
                <c:formatCode>General</c:formatCode>
                <c:ptCount val="5"/>
                <c:pt idx="0">
                  <c:v>200</c:v>
                </c:pt>
                <c:pt idx="1">
                  <c:v>190</c:v>
                </c:pt>
                <c:pt idx="2">
                  <c:v>165</c:v>
                </c:pt>
                <c:pt idx="3">
                  <c:v>175</c:v>
                </c:pt>
                <c:pt idx="4">
                  <c:v>192</c:v>
                </c:pt>
              </c:numCache>
            </c:numRef>
          </c:val>
          <c:smooth val="0"/>
          <c:extLst>
            <c:ext xmlns:c16="http://schemas.microsoft.com/office/drawing/2014/chart" uri="{C3380CC4-5D6E-409C-BE32-E72D297353CC}">
              <c16:uniqueId val="{00000001-A306-493D-A272-C7AE9EAEBEEF}"/>
            </c:ext>
          </c:extLst>
        </c:ser>
        <c:dLbls>
          <c:showLegendKey val="0"/>
          <c:showVal val="0"/>
          <c:showCatName val="0"/>
          <c:showSerName val="0"/>
          <c:showPercent val="0"/>
          <c:showBubbleSize val="0"/>
        </c:dLbls>
        <c:smooth val="0"/>
        <c:axId val="658370376"/>
        <c:axId val="658371688"/>
      </c:lineChart>
      <c:catAx>
        <c:axId val="658370376"/>
        <c:scaling>
          <c:orientation val="minMax"/>
        </c:scaling>
        <c:delete val="1"/>
        <c:axPos val="b"/>
        <c:numFmt formatCode="General" sourceLinked="1"/>
        <c:majorTickMark val="none"/>
        <c:minorTickMark val="none"/>
        <c:tickLblPos val="nextTo"/>
        <c:crossAx val="658371688"/>
        <c:crosses val="autoZero"/>
        <c:auto val="1"/>
        <c:lblAlgn val="ctr"/>
        <c:lblOffset val="100"/>
        <c:noMultiLvlLbl val="0"/>
      </c:catAx>
      <c:valAx>
        <c:axId val="658371688"/>
        <c:scaling>
          <c:orientation val="minMax"/>
        </c:scaling>
        <c:delete val="1"/>
        <c:axPos val="l"/>
        <c:numFmt formatCode="General" sourceLinked="1"/>
        <c:majorTickMark val="none"/>
        <c:minorTickMark val="none"/>
        <c:tickLblPos val="nextTo"/>
        <c:crossAx val="658370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67EAF-98E2-4EA8-B362-FBCEBEE084E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DAFC6A68-2942-417C-91B4-FF36C675CB56}">
      <dgm:prSet phldrT="[Texte]"/>
      <dgm:spPr/>
      <dgm:t>
        <a:bodyPr/>
        <a:lstStyle/>
        <a:p>
          <a:r>
            <a:rPr lang="fr-FR" dirty="0"/>
            <a:t>Automatisation et robotisation des procédés de fabrication / logistique</a:t>
          </a:r>
        </a:p>
      </dgm:t>
    </dgm:pt>
    <dgm:pt modelId="{390A3DA6-ADCD-40F1-B00F-56F2865A1083}" type="parTrans" cxnId="{0C527186-AAAA-42E0-A1B6-69B78267EB92}">
      <dgm:prSet/>
      <dgm:spPr/>
      <dgm:t>
        <a:bodyPr/>
        <a:lstStyle/>
        <a:p>
          <a:endParaRPr lang="fr-FR"/>
        </a:p>
      </dgm:t>
    </dgm:pt>
    <dgm:pt modelId="{22E5BA84-EFF3-48D6-8A62-E9377C8183E4}" type="sibTrans" cxnId="{0C527186-AAAA-42E0-A1B6-69B78267EB92}">
      <dgm:prSet/>
      <dgm:spPr/>
      <dgm:t>
        <a:bodyPr/>
        <a:lstStyle/>
        <a:p>
          <a:endParaRPr lang="fr-FR"/>
        </a:p>
      </dgm:t>
    </dgm:pt>
    <dgm:pt modelId="{44BD020B-A547-420C-9BBE-822840F46199}">
      <dgm:prSet phldrT="[Texte]"/>
      <dgm:spPr/>
      <dgm:t>
        <a:bodyPr/>
        <a:lstStyle/>
        <a:p>
          <a:r>
            <a:rPr lang="fr-FR" dirty="0"/>
            <a:t>Diversification produits / services</a:t>
          </a:r>
        </a:p>
      </dgm:t>
    </dgm:pt>
    <dgm:pt modelId="{5E57D6E3-89D2-491F-A850-561DB33C9AED}" type="parTrans" cxnId="{87D6B11C-0CBB-489E-B3A5-2C3B2AFFA09F}">
      <dgm:prSet/>
      <dgm:spPr/>
      <dgm:t>
        <a:bodyPr/>
        <a:lstStyle/>
        <a:p>
          <a:endParaRPr lang="fr-FR"/>
        </a:p>
      </dgm:t>
    </dgm:pt>
    <dgm:pt modelId="{1C46BEE4-B981-437E-81FC-2D7FB94EC670}" type="sibTrans" cxnId="{87D6B11C-0CBB-489E-B3A5-2C3B2AFFA09F}">
      <dgm:prSet/>
      <dgm:spPr/>
      <dgm:t>
        <a:bodyPr/>
        <a:lstStyle/>
        <a:p>
          <a:endParaRPr lang="fr-FR"/>
        </a:p>
      </dgm:t>
    </dgm:pt>
    <dgm:pt modelId="{DE4F8190-42DF-4752-91C1-4BA172671E00}">
      <dgm:prSet phldrT="[Texte]"/>
      <dgm:spPr/>
      <dgm:t>
        <a:bodyPr/>
        <a:lstStyle/>
        <a:p>
          <a:r>
            <a:rPr lang="fr-FR" dirty="0"/>
            <a:t>Intégration du digital dans toutes les fonctions	</a:t>
          </a:r>
        </a:p>
      </dgm:t>
    </dgm:pt>
    <dgm:pt modelId="{599B9DA4-9284-4B34-BDE2-BC0B6FEE0E0A}" type="parTrans" cxnId="{8F129687-9C81-4A88-BCA8-E4A9D69040A1}">
      <dgm:prSet/>
      <dgm:spPr/>
      <dgm:t>
        <a:bodyPr/>
        <a:lstStyle/>
        <a:p>
          <a:endParaRPr lang="fr-FR"/>
        </a:p>
      </dgm:t>
    </dgm:pt>
    <dgm:pt modelId="{FB7EDE28-1DF9-4D05-8AFE-E8E1D1962FD4}" type="sibTrans" cxnId="{8F129687-9C81-4A88-BCA8-E4A9D69040A1}">
      <dgm:prSet/>
      <dgm:spPr/>
      <dgm:t>
        <a:bodyPr/>
        <a:lstStyle/>
        <a:p>
          <a:endParaRPr lang="fr-FR"/>
        </a:p>
      </dgm:t>
    </dgm:pt>
    <dgm:pt modelId="{5F5E61C3-22D5-4FCB-8AC1-A32B154CF862}" type="pres">
      <dgm:prSet presAssocID="{74F67EAF-98E2-4EA8-B362-FBCEBEE084EE}" presName="Name0" presStyleCnt="0">
        <dgm:presLayoutVars>
          <dgm:chMax val="7"/>
          <dgm:chPref val="7"/>
          <dgm:dir/>
        </dgm:presLayoutVars>
      </dgm:prSet>
      <dgm:spPr/>
    </dgm:pt>
    <dgm:pt modelId="{B598F272-1B1A-4747-A61F-1BE7CA46CC7B}" type="pres">
      <dgm:prSet presAssocID="{74F67EAF-98E2-4EA8-B362-FBCEBEE084EE}" presName="Name1" presStyleCnt="0"/>
      <dgm:spPr/>
    </dgm:pt>
    <dgm:pt modelId="{A38CE871-05A8-4889-ACE5-247D08AA9062}" type="pres">
      <dgm:prSet presAssocID="{74F67EAF-98E2-4EA8-B362-FBCEBEE084EE}" presName="cycle" presStyleCnt="0"/>
      <dgm:spPr/>
    </dgm:pt>
    <dgm:pt modelId="{2B4CA6BB-5067-47B6-B406-A9D692318F43}" type="pres">
      <dgm:prSet presAssocID="{74F67EAF-98E2-4EA8-B362-FBCEBEE084EE}" presName="srcNode" presStyleLbl="node1" presStyleIdx="0" presStyleCnt="3"/>
      <dgm:spPr/>
    </dgm:pt>
    <dgm:pt modelId="{6D19D4EC-2061-4B9B-BDEB-65BA5C3B87E9}" type="pres">
      <dgm:prSet presAssocID="{74F67EAF-98E2-4EA8-B362-FBCEBEE084EE}" presName="conn" presStyleLbl="parChTrans1D2" presStyleIdx="0" presStyleCnt="1"/>
      <dgm:spPr/>
    </dgm:pt>
    <dgm:pt modelId="{52FFF037-300F-4811-B614-EC5D4244E787}" type="pres">
      <dgm:prSet presAssocID="{74F67EAF-98E2-4EA8-B362-FBCEBEE084EE}" presName="extraNode" presStyleLbl="node1" presStyleIdx="0" presStyleCnt="3"/>
      <dgm:spPr/>
    </dgm:pt>
    <dgm:pt modelId="{D174B93C-532A-40D9-9F40-A5C3E8634B34}" type="pres">
      <dgm:prSet presAssocID="{74F67EAF-98E2-4EA8-B362-FBCEBEE084EE}" presName="dstNode" presStyleLbl="node1" presStyleIdx="0" presStyleCnt="3"/>
      <dgm:spPr/>
    </dgm:pt>
    <dgm:pt modelId="{AD7CA783-7897-4CC1-B84C-BD7429730542}" type="pres">
      <dgm:prSet presAssocID="{DAFC6A68-2942-417C-91B4-FF36C675CB56}" presName="text_1" presStyleLbl="node1" presStyleIdx="0" presStyleCnt="3">
        <dgm:presLayoutVars>
          <dgm:bulletEnabled val="1"/>
        </dgm:presLayoutVars>
      </dgm:prSet>
      <dgm:spPr/>
    </dgm:pt>
    <dgm:pt modelId="{E7AAFD13-BA32-4291-AD96-49AB2E56AC65}" type="pres">
      <dgm:prSet presAssocID="{DAFC6A68-2942-417C-91B4-FF36C675CB56}" presName="accent_1" presStyleCnt="0"/>
      <dgm:spPr/>
    </dgm:pt>
    <dgm:pt modelId="{F6E6BCC1-1756-492D-93A0-FBAA6AFDD4FA}" type="pres">
      <dgm:prSet presAssocID="{DAFC6A68-2942-417C-91B4-FF36C675CB56}" presName="accentRepeatNode" presStyleLbl="solidFgAcc1" presStyleIdx="0" presStyleCnt="3"/>
      <dgm:spPr/>
    </dgm:pt>
    <dgm:pt modelId="{E12DFEE4-9B2D-462B-91DA-B1A1CF2D5ACF}" type="pres">
      <dgm:prSet presAssocID="{44BD020B-A547-420C-9BBE-822840F46199}" presName="text_2" presStyleLbl="node1" presStyleIdx="1" presStyleCnt="3">
        <dgm:presLayoutVars>
          <dgm:bulletEnabled val="1"/>
        </dgm:presLayoutVars>
      </dgm:prSet>
      <dgm:spPr/>
    </dgm:pt>
    <dgm:pt modelId="{B09565A3-AF29-414A-B1F8-17E0746D6C04}" type="pres">
      <dgm:prSet presAssocID="{44BD020B-A547-420C-9BBE-822840F46199}" presName="accent_2" presStyleCnt="0"/>
      <dgm:spPr/>
    </dgm:pt>
    <dgm:pt modelId="{127E064B-C4CE-4ED4-9C24-7BA034F3C89E}" type="pres">
      <dgm:prSet presAssocID="{44BD020B-A547-420C-9BBE-822840F46199}" presName="accentRepeatNode" presStyleLbl="solidFgAcc1" presStyleIdx="1" presStyleCnt="3"/>
      <dgm:spPr/>
    </dgm:pt>
    <dgm:pt modelId="{34F248FC-538D-49B1-984D-51320CE5CEBD}" type="pres">
      <dgm:prSet presAssocID="{DE4F8190-42DF-4752-91C1-4BA172671E00}" presName="text_3" presStyleLbl="node1" presStyleIdx="2" presStyleCnt="3">
        <dgm:presLayoutVars>
          <dgm:bulletEnabled val="1"/>
        </dgm:presLayoutVars>
      </dgm:prSet>
      <dgm:spPr/>
    </dgm:pt>
    <dgm:pt modelId="{E037E828-8391-4223-A52E-0446D999E8CD}" type="pres">
      <dgm:prSet presAssocID="{DE4F8190-42DF-4752-91C1-4BA172671E00}" presName="accent_3" presStyleCnt="0"/>
      <dgm:spPr/>
    </dgm:pt>
    <dgm:pt modelId="{BED631F8-01CD-4A74-8295-8A34C7DE83D3}" type="pres">
      <dgm:prSet presAssocID="{DE4F8190-42DF-4752-91C1-4BA172671E00}" presName="accentRepeatNode" presStyleLbl="solidFgAcc1" presStyleIdx="2" presStyleCnt="3"/>
      <dgm:spPr/>
    </dgm:pt>
  </dgm:ptLst>
  <dgm:cxnLst>
    <dgm:cxn modelId="{87D6B11C-0CBB-489E-B3A5-2C3B2AFFA09F}" srcId="{74F67EAF-98E2-4EA8-B362-FBCEBEE084EE}" destId="{44BD020B-A547-420C-9BBE-822840F46199}" srcOrd="1" destOrd="0" parTransId="{5E57D6E3-89D2-491F-A850-561DB33C9AED}" sibTransId="{1C46BEE4-B981-437E-81FC-2D7FB94EC670}"/>
    <dgm:cxn modelId="{572BD824-93B1-43CF-94C4-F19902E808AE}" type="presOf" srcId="{22E5BA84-EFF3-48D6-8A62-E9377C8183E4}" destId="{6D19D4EC-2061-4B9B-BDEB-65BA5C3B87E9}" srcOrd="0" destOrd="0" presId="urn:microsoft.com/office/officeart/2008/layout/VerticalCurvedList"/>
    <dgm:cxn modelId="{6BD3376E-D859-43AC-BD88-3FBFD028C52F}" type="presOf" srcId="{74F67EAF-98E2-4EA8-B362-FBCEBEE084EE}" destId="{5F5E61C3-22D5-4FCB-8AC1-A32B154CF862}" srcOrd="0" destOrd="0" presId="urn:microsoft.com/office/officeart/2008/layout/VerticalCurvedList"/>
    <dgm:cxn modelId="{48E4176F-9054-47FE-AC1E-49196835E2EE}" type="presOf" srcId="{DAFC6A68-2942-417C-91B4-FF36C675CB56}" destId="{AD7CA783-7897-4CC1-B84C-BD7429730542}" srcOrd="0" destOrd="0" presId="urn:microsoft.com/office/officeart/2008/layout/VerticalCurvedList"/>
    <dgm:cxn modelId="{0C527186-AAAA-42E0-A1B6-69B78267EB92}" srcId="{74F67EAF-98E2-4EA8-B362-FBCEBEE084EE}" destId="{DAFC6A68-2942-417C-91B4-FF36C675CB56}" srcOrd="0" destOrd="0" parTransId="{390A3DA6-ADCD-40F1-B00F-56F2865A1083}" sibTransId="{22E5BA84-EFF3-48D6-8A62-E9377C8183E4}"/>
    <dgm:cxn modelId="{8F129687-9C81-4A88-BCA8-E4A9D69040A1}" srcId="{74F67EAF-98E2-4EA8-B362-FBCEBEE084EE}" destId="{DE4F8190-42DF-4752-91C1-4BA172671E00}" srcOrd="2" destOrd="0" parTransId="{599B9DA4-9284-4B34-BDE2-BC0B6FEE0E0A}" sibTransId="{FB7EDE28-1DF9-4D05-8AFE-E8E1D1962FD4}"/>
    <dgm:cxn modelId="{6A87FD90-1CC5-4B62-B8FE-0ADA72C053E6}" type="presOf" srcId="{DE4F8190-42DF-4752-91C1-4BA172671E00}" destId="{34F248FC-538D-49B1-984D-51320CE5CEBD}" srcOrd="0" destOrd="0" presId="urn:microsoft.com/office/officeart/2008/layout/VerticalCurvedList"/>
    <dgm:cxn modelId="{E73968A1-13D8-4D12-96D4-5F49DEA7E291}" type="presOf" srcId="{44BD020B-A547-420C-9BBE-822840F46199}" destId="{E12DFEE4-9B2D-462B-91DA-B1A1CF2D5ACF}" srcOrd="0" destOrd="0" presId="urn:microsoft.com/office/officeart/2008/layout/VerticalCurvedList"/>
    <dgm:cxn modelId="{88C879DB-551A-461E-840D-978ED098A45F}" type="presParOf" srcId="{5F5E61C3-22D5-4FCB-8AC1-A32B154CF862}" destId="{B598F272-1B1A-4747-A61F-1BE7CA46CC7B}" srcOrd="0" destOrd="0" presId="urn:microsoft.com/office/officeart/2008/layout/VerticalCurvedList"/>
    <dgm:cxn modelId="{E02A1072-7F41-4C18-A8AA-F29C778E50CB}" type="presParOf" srcId="{B598F272-1B1A-4747-A61F-1BE7CA46CC7B}" destId="{A38CE871-05A8-4889-ACE5-247D08AA9062}" srcOrd="0" destOrd="0" presId="urn:microsoft.com/office/officeart/2008/layout/VerticalCurvedList"/>
    <dgm:cxn modelId="{99FDBF74-7DCB-4C46-9C39-13A4DF86C568}" type="presParOf" srcId="{A38CE871-05A8-4889-ACE5-247D08AA9062}" destId="{2B4CA6BB-5067-47B6-B406-A9D692318F43}" srcOrd="0" destOrd="0" presId="urn:microsoft.com/office/officeart/2008/layout/VerticalCurvedList"/>
    <dgm:cxn modelId="{0D39548A-E69E-4985-8989-8E3BABA85889}" type="presParOf" srcId="{A38CE871-05A8-4889-ACE5-247D08AA9062}" destId="{6D19D4EC-2061-4B9B-BDEB-65BA5C3B87E9}" srcOrd="1" destOrd="0" presId="urn:microsoft.com/office/officeart/2008/layout/VerticalCurvedList"/>
    <dgm:cxn modelId="{A8E7BA64-604D-4244-A044-82111ECD5186}" type="presParOf" srcId="{A38CE871-05A8-4889-ACE5-247D08AA9062}" destId="{52FFF037-300F-4811-B614-EC5D4244E787}" srcOrd="2" destOrd="0" presId="urn:microsoft.com/office/officeart/2008/layout/VerticalCurvedList"/>
    <dgm:cxn modelId="{661A2146-5E6D-4487-AC7C-CA84E4071BDE}" type="presParOf" srcId="{A38CE871-05A8-4889-ACE5-247D08AA9062}" destId="{D174B93C-532A-40D9-9F40-A5C3E8634B34}" srcOrd="3" destOrd="0" presId="urn:microsoft.com/office/officeart/2008/layout/VerticalCurvedList"/>
    <dgm:cxn modelId="{77BD29AD-A7B5-42C0-8F6C-B7F31D9346DD}" type="presParOf" srcId="{B598F272-1B1A-4747-A61F-1BE7CA46CC7B}" destId="{AD7CA783-7897-4CC1-B84C-BD7429730542}" srcOrd="1" destOrd="0" presId="urn:microsoft.com/office/officeart/2008/layout/VerticalCurvedList"/>
    <dgm:cxn modelId="{17A6009C-7E32-4F1E-9230-2A5911DEEB37}" type="presParOf" srcId="{B598F272-1B1A-4747-A61F-1BE7CA46CC7B}" destId="{E7AAFD13-BA32-4291-AD96-49AB2E56AC65}" srcOrd="2" destOrd="0" presId="urn:microsoft.com/office/officeart/2008/layout/VerticalCurvedList"/>
    <dgm:cxn modelId="{6D71E6B9-A076-49B8-8B20-E228E6C8A323}" type="presParOf" srcId="{E7AAFD13-BA32-4291-AD96-49AB2E56AC65}" destId="{F6E6BCC1-1756-492D-93A0-FBAA6AFDD4FA}" srcOrd="0" destOrd="0" presId="urn:microsoft.com/office/officeart/2008/layout/VerticalCurvedList"/>
    <dgm:cxn modelId="{B37AF92F-244A-45AE-9CB9-373B376E7609}" type="presParOf" srcId="{B598F272-1B1A-4747-A61F-1BE7CA46CC7B}" destId="{E12DFEE4-9B2D-462B-91DA-B1A1CF2D5ACF}" srcOrd="3" destOrd="0" presId="urn:microsoft.com/office/officeart/2008/layout/VerticalCurvedList"/>
    <dgm:cxn modelId="{C03EDED1-2475-4F8D-8AFC-8BB56DB864A8}" type="presParOf" srcId="{B598F272-1B1A-4747-A61F-1BE7CA46CC7B}" destId="{B09565A3-AF29-414A-B1F8-17E0746D6C04}" srcOrd="4" destOrd="0" presId="urn:microsoft.com/office/officeart/2008/layout/VerticalCurvedList"/>
    <dgm:cxn modelId="{66B8AB6F-A2C9-4A5D-AB27-F3AF96886A6F}" type="presParOf" srcId="{B09565A3-AF29-414A-B1F8-17E0746D6C04}" destId="{127E064B-C4CE-4ED4-9C24-7BA034F3C89E}" srcOrd="0" destOrd="0" presId="urn:microsoft.com/office/officeart/2008/layout/VerticalCurvedList"/>
    <dgm:cxn modelId="{7CAA89AB-75C1-4BD1-A199-768B13C323A3}" type="presParOf" srcId="{B598F272-1B1A-4747-A61F-1BE7CA46CC7B}" destId="{34F248FC-538D-49B1-984D-51320CE5CEBD}" srcOrd="5" destOrd="0" presId="urn:microsoft.com/office/officeart/2008/layout/VerticalCurvedList"/>
    <dgm:cxn modelId="{18815E23-6735-45CC-B8F9-13933F2EB268}" type="presParOf" srcId="{B598F272-1B1A-4747-A61F-1BE7CA46CC7B}" destId="{E037E828-8391-4223-A52E-0446D999E8CD}" srcOrd="6" destOrd="0" presId="urn:microsoft.com/office/officeart/2008/layout/VerticalCurvedList"/>
    <dgm:cxn modelId="{85B6AC7D-CEC7-48D1-BE58-51591E05E276}" type="presParOf" srcId="{E037E828-8391-4223-A52E-0446D999E8CD}" destId="{BED631F8-01CD-4A74-8295-8A34C7DE83D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D4EC-2061-4B9B-BDEB-65BA5C3B87E9}">
      <dsp:nvSpPr>
        <dsp:cNvPr id="0" name=""/>
        <dsp:cNvSpPr/>
      </dsp:nvSpPr>
      <dsp:spPr>
        <a:xfrm>
          <a:off x="-3727288" y="-572593"/>
          <a:ext cx="4442826" cy="4442826"/>
        </a:xfrm>
        <a:prstGeom prst="blockArc">
          <a:avLst>
            <a:gd name="adj1" fmla="val 18900000"/>
            <a:gd name="adj2" fmla="val 2700000"/>
            <a:gd name="adj3" fmla="val 48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7CA783-7897-4CC1-B84C-BD7429730542}">
      <dsp:nvSpPr>
        <dsp:cNvPr id="0" name=""/>
        <dsp:cNvSpPr/>
      </dsp:nvSpPr>
      <dsp:spPr>
        <a:xfrm>
          <a:off x="460137" y="329763"/>
          <a:ext cx="2963312" cy="6595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50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Automatisation et robotisation des procédés de fabrication / logistique</a:t>
          </a:r>
        </a:p>
      </dsp:txBody>
      <dsp:txXfrm>
        <a:off x="460137" y="329763"/>
        <a:ext cx="2963312" cy="659527"/>
      </dsp:txXfrm>
    </dsp:sp>
    <dsp:sp modelId="{F6E6BCC1-1756-492D-93A0-FBAA6AFDD4FA}">
      <dsp:nvSpPr>
        <dsp:cNvPr id="0" name=""/>
        <dsp:cNvSpPr/>
      </dsp:nvSpPr>
      <dsp:spPr>
        <a:xfrm>
          <a:off x="47932" y="247322"/>
          <a:ext cx="824409" cy="82440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DFEE4-9B2D-462B-91DA-B1A1CF2D5ACF}">
      <dsp:nvSpPr>
        <dsp:cNvPr id="0" name=""/>
        <dsp:cNvSpPr/>
      </dsp:nvSpPr>
      <dsp:spPr>
        <a:xfrm>
          <a:off x="699875" y="1319055"/>
          <a:ext cx="2723573" cy="6595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50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Diversification produits / services</a:t>
          </a:r>
        </a:p>
      </dsp:txBody>
      <dsp:txXfrm>
        <a:off x="699875" y="1319055"/>
        <a:ext cx="2723573" cy="659527"/>
      </dsp:txXfrm>
    </dsp:sp>
    <dsp:sp modelId="{127E064B-C4CE-4ED4-9C24-7BA034F3C89E}">
      <dsp:nvSpPr>
        <dsp:cNvPr id="0" name=""/>
        <dsp:cNvSpPr/>
      </dsp:nvSpPr>
      <dsp:spPr>
        <a:xfrm>
          <a:off x="287670" y="1236614"/>
          <a:ext cx="824409" cy="82440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248FC-538D-49B1-984D-51320CE5CEBD}">
      <dsp:nvSpPr>
        <dsp:cNvPr id="0" name=""/>
        <dsp:cNvSpPr/>
      </dsp:nvSpPr>
      <dsp:spPr>
        <a:xfrm>
          <a:off x="460137" y="2308347"/>
          <a:ext cx="2963312" cy="6595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50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Intégration du digital dans toutes les fonctions	</a:t>
          </a:r>
        </a:p>
      </dsp:txBody>
      <dsp:txXfrm>
        <a:off x="460137" y="2308347"/>
        <a:ext cx="2963312" cy="659527"/>
      </dsp:txXfrm>
    </dsp:sp>
    <dsp:sp modelId="{BED631F8-01CD-4A74-8295-8A34C7DE83D3}">
      <dsp:nvSpPr>
        <dsp:cNvPr id="0" name=""/>
        <dsp:cNvSpPr/>
      </dsp:nvSpPr>
      <dsp:spPr>
        <a:xfrm>
          <a:off x="47932" y="2225906"/>
          <a:ext cx="824409" cy="82440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0.09118</cdr:x>
      <cdr:y>0.23829</cdr:y>
    </cdr:from>
    <cdr:to>
      <cdr:x>0.1365</cdr:x>
      <cdr:y>0.26048</cdr:y>
    </cdr:to>
    <cdr:cxnSp macro="">
      <cdr:nvCxnSpPr>
        <cdr:cNvPr id="3" name="Connecteur droit 2">
          <a:extLst xmlns:a="http://schemas.openxmlformats.org/drawingml/2006/main">
            <a:ext uri="{FF2B5EF4-FFF2-40B4-BE49-F238E27FC236}">
              <a16:creationId xmlns:a16="http://schemas.microsoft.com/office/drawing/2014/main" id="{DC66E322-CB89-4F1F-A496-B4DB69DDB54E}"/>
            </a:ext>
          </a:extLst>
        </cdr:cNvPr>
        <cdr:cNvCxnSpPr/>
      </cdr:nvCxnSpPr>
      <cdr:spPr>
        <a:xfrm xmlns:a="http://schemas.openxmlformats.org/drawingml/2006/main" flipV="1">
          <a:off x="358555" y="542584"/>
          <a:ext cx="178218" cy="50526"/>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de-DE"/>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4BD2F89C-5B9E-47D5-97EA-7E94A03F3BAD}" type="datetimeFigureOut">
              <a:rPr lang="en-US" smtClean="0"/>
              <a:pPr/>
              <a:t>2/19/2021</a:t>
            </a:fld>
            <a:endParaRPr lang="de-DE"/>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de-DE"/>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9EC16AE0-9542-4D5B-AF70-A50F5AFBFBE0}" type="slidenum">
              <a:rPr lang="de-DE" smtClean="0"/>
              <a:pPr/>
              <a:t>‹N°›</a:t>
            </a:fld>
            <a:endParaRPr lang="de-DE"/>
          </a:p>
        </p:txBody>
      </p:sp>
    </p:spTree>
    <p:extLst>
      <p:ext uri="{BB962C8B-B14F-4D97-AF65-F5344CB8AC3E}">
        <p14:creationId xmlns:p14="http://schemas.microsoft.com/office/powerpoint/2010/main" val="1468771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eaLnBrk="1">
              <a:defRPr sz="1300"/>
            </a:lvl1pPr>
          </a:lstStyle>
          <a:p>
            <a:endParaRPr lang="fr-FR"/>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2FB4FF29-EE9A-4D47-9F1A-289A80693C0F}" type="datetimeFigureOut">
              <a:rPr lang="fr-FR" smtClean="0"/>
              <a:pPr/>
              <a:t>19/02/2021</a:t>
            </a:fld>
            <a:endParaRPr lang="fr-FR"/>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eaLnBrk="1">
              <a:defRPr sz="1300"/>
            </a:lvl1pPr>
          </a:lstStyle>
          <a:p>
            <a:endParaRPr lang="fr-FR"/>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71E7D22E-2FCF-4181-8686-08BDCDF94062}" type="slidenum">
              <a:rPr lang="fr-FR" smtClean="0"/>
              <a:pPr/>
              <a:t>‹N°›</a:t>
            </a:fld>
            <a:endParaRPr lang="fr-FR"/>
          </a:p>
        </p:txBody>
      </p:sp>
    </p:spTree>
    <p:extLst>
      <p:ext uri="{BB962C8B-B14F-4D97-AF65-F5344CB8AC3E}">
        <p14:creationId xmlns:p14="http://schemas.microsoft.com/office/powerpoint/2010/main" val="96986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gn="just"/>
            <a:r>
              <a:rPr lang="fr-FR" sz="1200" dirty="0"/>
              <a:t>Axe 1 : Conforter les actions d’information et de valorisation de l’image des métiers industriels</a:t>
            </a:r>
          </a:p>
          <a:p>
            <a:pPr lvl="1" algn="just"/>
            <a:r>
              <a:rPr lang="fr-FR" sz="1200" dirty="0"/>
              <a:t>Axe 2 : Accompagner les entreprises dans l’acquisition, l’adaptation, l’évolution et l’adaptation des compétences</a:t>
            </a:r>
          </a:p>
          <a:p>
            <a:pPr lvl="1" algn="just"/>
            <a:r>
              <a:rPr lang="fr-FR" sz="1200" dirty="0"/>
              <a:t>Axe 3 : Disposer sur le territoire d’une offre de formation initiale et continue adaptée aux besoins des industriels</a:t>
            </a:r>
          </a:p>
          <a:p>
            <a:endParaRPr lang="fr-FR" dirty="0"/>
          </a:p>
        </p:txBody>
      </p:sp>
      <p:sp>
        <p:nvSpPr>
          <p:cNvPr id="4" name="Espace réservé du numéro de diapositive 3"/>
          <p:cNvSpPr>
            <a:spLocks noGrp="1"/>
          </p:cNvSpPr>
          <p:nvPr>
            <p:ph type="sldNum" sz="quarter" idx="5"/>
          </p:nvPr>
        </p:nvSpPr>
        <p:spPr/>
        <p:txBody>
          <a:bodyPr/>
          <a:lstStyle/>
          <a:p>
            <a:fld id="{71E7D22E-2FCF-4181-8686-08BDCDF94062}" type="slidenum">
              <a:rPr lang="fr-FR" smtClean="0"/>
              <a:pPr/>
              <a:t>12</a:t>
            </a:fld>
            <a:endParaRPr lang="fr-FR"/>
          </a:p>
        </p:txBody>
      </p:sp>
    </p:spTree>
    <p:extLst>
      <p:ext uri="{BB962C8B-B14F-4D97-AF65-F5344CB8AC3E}">
        <p14:creationId xmlns:p14="http://schemas.microsoft.com/office/powerpoint/2010/main" val="389120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3.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de garde 1">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0"/>
            <a:ext cx="9906000" cy="6858000"/>
          </a:xfrm>
          <a:prstGeom prst="rect">
            <a:avLst/>
          </a:prstGeom>
        </p:spPr>
      </p:pic>
      <p:pic>
        <p:nvPicPr>
          <p:cNvPr id="16" name="Image 15"/>
          <p:cNvPicPr>
            <a:picLocks noChangeAspect="1"/>
          </p:cNvPicPr>
          <p:nvPr userDrawn="1"/>
        </p:nvPicPr>
        <p:blipFill>
          <a:blip r:embed="rId3"/>
          <a:stretch>
            <a:fillRect/>
          </a:stretch>
        </p:blipFill>
        <p:spPr>
          <a:xfrm>
            <a:off x="-6791" y="-167148"/>
            <a:ext cx="9906000" cy="6858000"/>
          </a:xfrm>
          <a:prstGeom prst="rect">
            <a:avLst/>
          </a:prstGeom>
        </p:spPr>
      </p:pic>
      <p:sp>
        <p:nvSpPr>
          <p:cNvPr id="2" name="Title 1"/>
          <p:cNvSpPr>
            <a:spLocks noGrp="1"/>
          </p:cNvSpPr>
          <p:nvPr>
            <p:ph type="ctrTitle" hasCustomPrompt="1"/>
          </p:nvPr>
        </p:nvSpPr>
        <p:spPr>
          <a:xfrm>
            <a:off x="4958715" y="1289685"/>
            <a:ext cx="4337684" cy="782955"/>
          </a:xfrm>
        </p:spPr>
        <p:txBody>
          <a:bodyPr anchor="b"/>
          <a:lstStyle>
            <a:lvl1pPr algn="l">
              <a:defRPr sz="2800" b="1" cap="none" baseline="0">
                <a:solidFill>
                  <a:srgbClr val="FFFFFF"/>
                </a:solidFill>
              </a:defRPr>
            </a:lvl1pPr>
          </a:lstStyle>
          <a:p>
            <a:r>
              <a:rPr lang="fr-FR"/>
              <a:t>Le titre de votre</a:t>
            </a:r>
            <a:br>
              <a:rPr lang="fr-FR"/>
            </a:br>
            <a:r>
              <a:rPr lang="fr-FR"/>
              <a:t>document</a:t>
            </a:r>
          </a:p>
        </p:txBody>
      </p:sp>
      <p:sp>
        <p:nvSpPr>
          <p:cNvPr id="3" name="Subtitle 2"/>
          <p:cNvSpPr>
            <a:spLocks noGrp="1"/>
          </p:cNvSpPr>
          <p:nvPr>
            <p:ph type="subTitle" idx="1" hasCustomPrompt="1"/>
          </p:nvPr>
        </p:nvSpPr>
        <p:spPr>
          <a:xfrm>
            <a:off x="4958715" y="2425065"/>
            <a:ext cx="4337684" cy="196215"/>
          </a:xfrm>
        </p:spPr>
        <p:txBody>
          <a:bodyPr/>
          <a:lstStyle>
            <a:lvl1pPr marL="0" indent="0" algn="l">
              <a:buNone/>
              <a:defRPr sz="1000" b="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La date de votre document</a:t>
            </a:r>
          </a:p>
        </p:txBody>
      </p:sp>
      <p:cxnSp>
        <p:nvCxnSpPr>
          <p:cNvPr id="10" name="Straight Connector 9"/>
          <p:cNvCxnSpPr/>
          <p:nvPr userDrawn="1"/>
        </p:nvCxnSpPr>
        <p:spPr>
          <a:xfrm>
            <a:off x="4958715" y="2301240"/>
            <a:ext cx="213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userDrawn="1"/>
        </p:nvPicPr>
        <p:blipFill>
          <a:blip r:embed="rId4"/>
          <a:stretch>
            <a:fillRect/>
          </a:stretch>
        </p:blipFill>
        <p:spPr>
          <a:xfrm>
            <a:off x="7747224" y="5801032"/>
            <a:ext cx="2168607" cy="1056968"/>
          </a:xfrm>
          <a:prstGeom prst="rect">
            <a:avLst/>
          </a:prstGeom>
        </p:spPr>
      </p:pic>
      <p:pic>
        <p:nvPicPr>
          <p:cNvPr id="8" name="Image 7">
            <a:extLst>
              <a:ext uri="{FF2B5EF4-FFF2-40B4-BE49-F238E27FC236}">
                <a16:creationId xmlns:a16="http://schemas.microsoft.com/office/drawing/2014/main" id="{0F91659F-E0F7-4C9E-9F81-7233105FB688}"/>
              </a:ext>
            </a:extLst>
          </p:cNvPr>
          <p:cNvPicPr/>
          <p:nvPr userDrawn="1"/>
        </p:nvPicPr>
        <p:blipFill rotWithShape="1">
          <a:blip r:embed="rId5">
            <a:extLst>
              <a:ext uri="{28A0092B-C50C-407E-A947-70E740481C1C}">
                <a14:useLocalDpi xmlns:a14="http://schemas.microsoft.com/office/drawing/2010/main" val="0"/>
              </a:ext>
            </a:extLst>
          </a:blip>
          <a:srcRect l="32420" r="33333"/>
          <a:stretch/>
        </p:blipFill>
        <p:spPr bwMode="auto">
          <a:xfrm>
            <a:off x="6933913" y="5924857"/>
            <a:ext cx="539944" cy="889819"/>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123328" y="206900"/>
            <a:ext cx="358020" cy="333819"/>
          </a:xfrm>
          <a:prstGeom prst="rect">
            <a:avLst/>
          </a:prstGeom>
          <a:noFill/>
          <a:ln w="9525">
            <a:noFill/>
            <a:miter lim="800000"/>
            <a:headEnd/>
            <a:tailEnd/>
          </a:ln>
          <a:effectLst/>
        </p:spPr>
      </p:pic>
      <p:sp>
        <p:nvSpPr>
          <p:cNvPr id="10" name="Rectangle 9"/>
          <p:cNvSpPr/>
          <p:nvPr userDrawn="1"/>
        </p:nvSpPr>
        <p:spPr>
          <a:xfrm>
            <a:off x="1880460" y="6509288"/>
            <a:ext cx="753023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410699" y="6806714"/>
            <a:ext cx="344186"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1AB3D9"/>
                </a:solidFill>
              </a:defRPr>
            </a:lvl1pPr>
          </a:lstStyle>
          <a:p>
            <a:r>
              <a:rPr lang="fr-FR"/>
              <a:t>Cliquez et modifiez le titre</a:t>
            </a:r>
          </a:p>
        </p:txBody>
      </p:sp>
      <p:sp>
        <p:nvSpPr>
          <p:cNvPr id="30" name="Espace réservé du texte 29"/>
          <p:cNvSpPr>
            <a:spLocks noGrp="1"/>
          </p:cNvSpPr>
          <p:nvPr>
            <p:ph type="body" sz="quarter" idx="17" hasCustomPrompt="1"/>
          </p:nvPr>
        </p:nvSpPr>
        <p:spPr>
          <a:xfrm>
            <a:off x="1898069" y="6539747"/>
            <a:ext cx="7512629" cy="365125"/>
          </a:xfr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200">
                <a:solidFill>
                  <a:srgbClr val="FFFFFF"/>
                </a:solidFill>
                <a:latin typeface="Century Gothic" pitchFamily="34" charset="0"/>
              </a:defRPr>
            </a:lvl1pPr>
          </a:lstStyle>
          <a:p>
            <a:r>
              <a:rPr lang="fr-FR"/>
              <a:t>UIMM CVL - Etat des lieux et analyse prospective emploi formation – Rapport complet</a:t>
            </a:r>
          </a:p>
        </p:txBody>
      </p:sp>
      <p:sp>
        <p:nvSpPr>
          <p:cNvPr id="32" name="Espace réservé pour une image  31"/>
          <p:cNvSpPr>
            <a:spLocks noGrp="1"/>
          </p:cNvSpPr>
          <p:nvPr>
            <p:ph type="pic" sz="quarter" idx="18" hasCustomPrompt="1"/>
          </p:nvPr>
        </p:nvSpPr>
        <p:spPr>
          <a:xfrm>
            <a:off x="260242" y="6508750"/>
            <a:ext cx="1519720" cy="349250"/>
          </a:xfrm>
        </p:spPr>
        <p:txBody>
          <a:bodyPr>
            <a:noAutofit/>
          </a:bodyPr>
          <a:lstStyle>
            <a:lvl1pPr>
              <a:buNone/>
              <a:defRPr sz="1200"/>
            </a:lvl1pPr>
          </a:lstStyle>
          <a:p>
            <a:r>
              <a:rPr lang="fr-FR"/>
              <a:t>Logo partenaire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5" name="Grouper 68"/>
          <p:cNvGrpSpPr>
            <a:grpSpLocks noChangeAspect="1"/>
          </p:cNvGrpSpPr>
          <p:nvPr userDrawn="1"/>
        </p:nvGrpSpPr>
        <p:grpSpPr bwMode="auto">
          <a:xfrm>
            <a:off x="481542" y="6563403"/>
            <a:ext cx="1179429" cy="263394"/>
            <a:chOff x="288000" y="6976800"/>
            <a:chExt cx="1476000" cy="376482"/>
          </a:xfrm>
        </p:grpSpPr>
        <p:sp>
          <p:nvSpPr>
            <p:cNvPr id="16" name="Freeform 3"/>
            <p:cNvSpPr/>
            <p:nvPr/>
          </p:nvSpPr>
          <p:spPr>
            <a:xfrm>
              <a:off x="288000" y="6976800"/>
              <a:ext cx="1404580" cy="295467"/>
            </a:xfrm>
            <a:custGeom>
              <a:avLst/>
              <a:gdLst>
                <a:gd name="connsiteX0" fmla="*/ 0 w 8199996"/>
                <a:gd name="connsiteY0" fmla="*/ 295199 h 295199"/>
                <a:gd name="connsiteX1" fmla="*/ 8199996 w 8199996"/>
                <a:gd name="connsiteY1" fmla="*/ 295199 h 295199"/>
                <a:gd name="connsiteX2" fmla="*/ 8199996 w 8199996"/>
                <a:gd name="connsiteY2" fmla="*/ 0 h 295199"/>
                <a:gd name="connsiteX3" fmla="*/ 0 w 8199996"/>
                <a:gd name="connsiteY3" fmla="*/ 0 h 295199"/>
                <a:gd name="connsiteX4" fmla="*/ 0 w 8199996"/>
                <a:gd name="connsiteY4" fmla="*/ 295199 h 2951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99996" h="295199">
                  <a:moveTo>
                    <a:pt x="0" y="295199"/>
                  </a:moveTo>
                  <a:lnTo>
                    <a:pt x="8199996" y="295199"/>
                  </a:lnTo>
                  <a:lnTo>
                    <a:pt x="8199996" y="0"/>
                  </a:lnTo>
                  <a:lnTo>
                    <a:pt x="0" y="0"/>
                  </a:lnTo>
                  <a:lnTo>
                    <a:pt x="0" y="295199"/>
                  </a:lnTo>
                </a:path>
              </a:pathLst>
            </a:custGeom>
            <a:solidFill>
              <a:srgbClr val="00375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ndParaRPr>
            </a:p>
          </p:txBody>
        </p:sp>
        <p:pic>
          <p:nvPicPr>
            <p:cNvPr id="18" name="Image 70" descr="Logo Katalyse-RVBsans fond.ai"/>
            <p:cNvPicPr>
              <a:picLocks noChangeAspect="1"/>
            </p:cNvPicPr>
            <p:nvPr/>
          </p:nvPicPr>
          <p:blipFill>
            <a:blip r:embed="rId3" cstate="print"/>
            <a:srcRect/>
            <a:stretch>
              <a:fillRect/>
            </a:stretch>
          </p:blipFill>
          <p:spPr bwMode="auto">
            <a:xfrm>
              <a:off x="288000" y="6976800"/>
              <a:ext cx="1476000" cy="376482"/>
            </a:xfrm>
            <a:prstGeom prst="rect">
              <a:avLst/>
            </a:prstGeom>
            <a:noFill/>
            <a:ln w="9525">
              <a:noFill/>
              <a:miter lim="800000"/>
              <a:headEnd/>
              <a:tailEnd/>
            </a:ln>
          </p:spPr>
        </p:pic>
      </p:grpSp>
    </p:spTree>
    <p:extLst>
      <p:ext uri="{BB962C8B-B14F-4D97-AF65-F5344CB8AC3E}">
        <p14:creationId xmlns:p14="http://schemas.microsoft.com/office/powerpoint/2010/main" val="267340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0" name="Rectangle 9"/>
          <p:cNvSpPr/>
          <p:nvPr userDrawn="1"/>
        </p:nvSpPr>
        <p:spPr>
          <a:xfrm>
            <a:off x="123328" y="6509288"/>
            <a:ext cx="9287371"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365242" y="6806714"/>
            <a:ext cx="389643"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005B79"/>
                </a:solidFill>
              </a:defRPr>
            </a:lvl1pPr>
          </a:lstStyle>
          <a:p>
            <a:r>
              <a:rPr lang="fr-FR"/>
              <a:t>Cliquez et modifiez le titre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vl2pPr>
              <a:buClr>
                <a:srgbClr val="ED1D29"/>
              </a:buClr>
              <a:defRPr/>
            </a:lvl2pPr>
            <a:lvl3pPr>
              <a:buClr>
                <a:srgbClr val="005B79"/>
              </a:buCl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Rectangle 19">
            <a:extLst>
              <a:ext uri="{FF2B5EF4-FFF2-40B4-BE49-F238E27FC236}">
                <a16:creationId xmlns:a16="http://schemas.microsoft.com/office/drawing/2014/main" id="{D584D70E-D047-43B0-A71A-FE5D084A8B22}"/>
              </a:ext>
            </a:extLst>
          </p:cNvPr>
          <p:cNvSpPr/>
          <p:nvPr userDrawn="1"/>
        </p:nvSpPr>
        <p:spPr>
          <a:xfrm>
            <a:off x="101781" y="251111"/>
            <a:ext cx="312000" cy="144000"/>
          </a:xfrm>
          <a:prstGeom prst="rect">
            <a:avLst/>
          </a:prstGeom>
          <a:solidFill>
            <a:srgbClr val="005B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2" name="Rectangle 21">
            <a:extLst>
              <a:ext uri="{FF2B5EF4-FFF2-40B4-BE49-F238E27FC236}">
                <a16:creationId xmlns:a16="http://schemas.microsoft.com/office/drawing/2014/main" id="{FF60FF8B-DB00-4A59-89A9-D87E4821CDE6}"/>
              </a:ext>
            </a:extLst>
          </p:cNvPr>
          <p:cNvSpPr/>
          <p:nvPr userDrawn="1"/>
        </p:nvSpPr>
        <p:spPr>
          <a:xfrm>
            <a:off x="104243" y="376215"/>
            <a:ext cx="312000" cy="144000"/>
          </a:xfrm>
          <a:prstGeom prst="rect">
            <a:avLst/>
          </a:prstGeom>
          <a:solidFill>
            <a:srgbClr val="ED1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 name="ZoneTexte 1">
            <a:extLst>
              <a:ext uri="{FF2B5EF4-FFF2-40B4-BE49-F238E27FC236}">
                <a16:creationId xmlns:a16="http://schemas.microsoft.com/office/drawing/2014/main" id="{75AAF156-9F69-4A72-975C-E3185A01F331}"/>
              </a:ext>
            </a:extLst>
          </p:cNvPr>
          <p:cNvSpPr txBox="1"/>
          <p:nvPr userDrawn="1"/>
        </p:nvSpPr>
        <p:spPr>
          <a:xfrm>
            <a:off x="174943" y="6523351"/>
            <a:ext cx="87803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bg1"/>
                </a:solidFill>
              </a:rPr>
              <a:t>UIMM Centre-Val-de-Loire - Politique régionale emploi-formation 2018-2022</a:t>
            </a:r>
          </a:p>
        </p:txBody>
      </p:sp>
    </p:spTree>
    <p:extLst>
      <p:ext uri="{BB962C8B-B14F-4D97-AF65-F5344CB8AC3E}">
        <p14:creationId xmlns:p14="http://schemas.microsoft.com/office/powerpoint/2010/main" val="349166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0" name="Rectangle 9"/>
          <p:cNvSpPr/>
          <p:nvPr userDrawn="1"/>
        </p:nvSpPr>
        <p:spPr>
          <a:xfrm>
            <a:off x="123328" y="6509288"/>
            <a:ext cx="9287371"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365242" y="6806714"/>
            <a:ext cx="389643"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005B79"/>
                </a:solidFill>
              </a:defRPr>
            </a:lvl1pPr>
          </a:lstStyle>
          <a:p>
            <a:r>
              <a:rPr lang="fr-FR"/>
              <a:t>Cliquez et modifiez le titre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vl2pPr>
              <a:buClr>
                <a:srgbClr val="ED1D29"/>
              </a:buClr>
              <a:defRPr/>
            </a:lvl2pPr>
            <a:lvl3pPr>
              <a:buClr>
                <a:srgbClr val="005B79"/>
              </a:buCl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Rectangle 19">
            <a:extLst>
              <a:ext uri="{FF2B5EF4-FFF2-40B4-BE49-F238E27FC236}">
                <a16:creationId xmlns:a16="http://schemas.microsoft.com/office/drawing/2014/main" id="{D584D70E-D047-43B0-A71A-FE5D084A8B22}"/>
              </a:ext>
            </a:extLst>
          </p:cNvPr>
          <p:cNvSpPr/>
          <p:nvPr userDrawn="1"/>
        </p:nvSpPr>
        <p:spPr>
          <a:xfrm>
            <a:off x="101781" y="251111"/>
            <a:ext cx="312000" cy="144000"/>
          </a:xfrm>
          <a:prstGeom prst="rect">
            <a:avLst/>
          </a:prstGeom>
          <a:solidFill>
            <a:srgbClr val="005B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2" name="Rectangle 21">
            <a:extLst>
              <a:ext uri="{FF2B5EF4-FFF2-40B4-BE49-F238E27FC236}">
                <a16:creationId xmlns:a16="http://schemas.microsoft.com/office/drawing/2014/main" id="{FF60FF8B-DB00-4A59-89A9-D87E4821CDE6}"/>
              </a:ext>
            </a:extLst>
          </p:cNvPr>
          <p:cNvSpPr/>
          <p:nvPr userDrawn="1"/>
        </p:nvSpPr>
        <p:spPr>
          <a:xfrm>
            <a:off x="104243" y="376215"/>
            <a:ext cx="312000" cy="144000"/>
          </a:xfrm>
          <a:prstGeom prst="rect">
            <a:avLst/>
          </a:prstGeom>
          <a:solidFill>
            <a:srgbClr val="ED1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 name="ZoneTexte 1">
            <a:extLst>
              <a:ext uri="{FF2B5EF4-FFF2-40B4-BE49-F238E27FC236}">
                <a16:creationId xmlns:a16="http://schemas.microsoft.com/office/drawing/2014/main" id="{75AAF156-9F69-4A72-975C-E3185A01F331}"/>
              </a:ext>
            </a:extLst>
          </p:cNvPr>
          <p:cNvSpPr txBox="1"/>
          <p:nvPr userDrawn="1"/>
        </p:nvSpPr>
        <p:spPr>
          <a:xfrm>
            <a:off x="174943" y="6523351"/>
            <a:ext cx="87803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bg1"/>
                </a:solidFill>
              </a:rPr>
              <a:t>UIMM Centre-Val-de-Loire - Politique régionale emploi-formation 2018-2022</a:t>
            </a:r>
          </a:p>
        </p:txBody>
      </p:sp>
    </p:spTree>
    <p:extLst>
      <p:ext uri="{BB962C8B-B14F-4D97-AF65-F5344CB8AC3E}">
        <p14:creationId xmlns:p14="http://schemas.microsoft.com/office/powerpoint/2010/main" val="365213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10" name="Rectangle 9"/>
          <p:cNvSpPr/>
          <p:nvPr userDrawn="1"/>
        </p:nvSpPr>
        <p:spPr>
          <a:xfrm>
            <a:off x="123328" y="6509288"/>
            <a:ext cx="9287371"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2" name="Rectangle 11"/>
          <p:cNvSpPr/>
          <p:nvPr userDrawn="1"/>
        </p:nvSpPr>
        <p:spPr>
          <a:xfrm flipH="1">
            <a:off x="-1" y="6509288"/>
            <a:ext cx="123328"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3" name="Rectangle 12"/>
          <p:cNvSpPr/>
          <p:nvPr userDrawn="1"/>
        </p:nvSpPr>
        <p:spPr>
          <a:xfrm flipH="1">
            <a:off x="9754890" y="6509288"/>
            <a:ext cx="151109" cy="348712"/>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14" name="Rectangle 13"/>
          <p:cNvSpPr/>
          <p:nvPr userDrawn="1"/>
        </p:nvSpPr>
        <p:spPr>
          <a:xfrm flipH="1">
            <a:off x="9365242" y="6806714"/>
            <a:ext cx="389643" cy="51286"/>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5" name="Titre 24"/>
          <p:cNvSpPr>
            <a:spLocks noGrp="1"/>
          </p:cNvSpPr>
          <p:nvPr>
            <p:ph type="title" hasCustomPrompt="1"/>
          </p:nvPr>
        </p:nvSpPr>
        <p:spPr>
          <a:xfrm>
            <a:off x="495300" y="223641"/>
            <a:ext cx="8915400" cy="333819"/>
          </a:xfrm>
        </p:spPr>
        <p:txBody>
          <a:bodyPr>
            <a:noAutofit/>
          </a:bodyPr>
          <a:lstStyle>
            <a:lvl1pPr algn="l">
              <a:defRPr sz="2400" cap="all" baseline="0">
                <a:solidFill>
                  <a:srgbClr val="005B79"/>
                </a:solidFill>
              </a:defRPr>
            </a:lvl1pPr>
          </a:lstStyle>
          <a:p>
            <a:r>
              <a:rPr lang="fr-FR"/>
              <a:t>Cliquez et modifiez le titre</a:t>
            </a:r>
          </a:p>
        </p:txBody>
      </p:sp>
      <p:sp>
        <p:nvSpPr>
          <p:cNvPr id="17" name="Espace réservé du numéro de diapositive 6"/>
          <p:cNvSpPr txBox="1">
            <a:spLocks/>
          </p:cNvSpPr>
          <p:nvPr userDrawn="1"/>
        </p:nvSpPr>
        <p:spPr>
          <a:xfrm>
            <a:off x="9299452" y="6492876"/>
            <a:ext cx="606548"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786E01C-4CD7-4BC9-874B-C763ACBC8B48}"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contenu 20"/>
          <p:cNvSpPr>
            <a:spLocks noGrp="1"/>
          </p:cNvSpPr>
          <p:nvPr>
            <p:ph sz="quarter" idx="22"/>
          </p:nvPr>
        </p:nvSpPr>
        <p:spPr>
          <a:xfrm>
            <a:off x="481542" y="750888"/>
            <a:ext cx="8929158" cy="5494929"/>
          </a:xfrm>
        </p:spPr>
        <p:txBody>
          <a:bodyPr/>
          <a:lstStyle>
            <a:lvl1pPr>
              <a:buFont typeface="Wingdings" pitchFamily="2" charset="2"/>
              <a:buChar char="§"/>
              <a:defRPr/>
            </a:lvl1pPr>
            <a:lvl2pPr>
              <a:buClr>
                <a:srgbClr val="ED1D29"/>
              </a:buClr>
              <a:defRPr/>
            </a:lvl2pPr>
            <a:lvl3pPr>
              <a:buClr>
                <a:srgbClr val="005B79"/>
              </a:buCl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Rectangle 19">
            <a:extLst>
              <a:ext uri="{FF2B5EF4-FFF2-40B4-BE49-F238E27FC236}">
                <a16:creationId xmlns:a16="http://schemas.microsoft.com/office/drawing/2014/main" id="{D584D70E-D047-43B0-A71A-FE5D084A8B22}"/>
              </a:ext>
            </a:extLst>
          </p:cNvPr>
          <p:cNvSpPr/>
          <p:nvPr userDrawn="1"/>
        </p:nvSpPr>
        <p:spPr>
          <a:xfrm>
            <a:off x="101781" y="251111"/>
            <a:ext cx="312000" cy="144000"/>
          </a:xfrm>
          <a:prstGeom prst="rect">
            <a:avLst/>
          </a:prstGeom>
          <a:solidFill>
            <a:srgbClr val="005B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2" name="Rectangle 21">
            <a:extLst>
              <a:ext uri="{FF2B5EF4-FFF2-40B4-BE49-F238E27FC236}">
                <a16:creationId xmlns:a16="http://schemas.microsoft.com/office/drawing/2014/main" id="{FF60FF8B-DB00-4A59-89A9-D87E4821CDE6}"/>
              </a:ext>
            </a:extLst>
          </p:cNvPr>
          <p:cNvSpPr/>
          <p:nvPr userDrawn="1"/>
        </p:nvSpPr>
        <p:spPr>
          <a:xfrm>
            <a:off x="104243" y="376215"/>
            <a:ext cx="312000" cy="144000"/>
          </a:xfrm>
          <a:prstGeom prst="rect">
            <a:avLst/>
          </a:prstGeom>
          <a:solidFill>
            <a:srgbClr val="ED1D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00"/>
          </a:p>
        </p:txBody>
      </p:sp>
      <p:sp>
        <p:nvSpPr>
          <p:cNvPr id="2" name="ZoneTexte 1">
            <a:extLst>
              <a:ext uri="{FF2B5EF4-FFF2-40B4-BE49-F238E27FC236}">
                <a16:creationId xmlns:a16="http://schemas.microsoft.com/office/drawing/2014/main" id="{75AAF156-9F69-4A72-975C-E3185A01F331}"/>
              </a:ext>
            </a:extLst>
          </p:cNvPr>
          <p:cNvSpPr txBox="1"/>
          <p:nvPr userDrawn="1"/>
        </p:nvSpPr>
        <p:spPr>
          <a:xfrm>
            <a:off x="174943" y="6523351"/>
            <a:ext cx="87803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a:solidFill>
                  <a:schemeClr val="bg1"/>
                </a:solidFill>
              </a:rPr>
              <a:t>UIMM Centre-Val-de-Loire - Politique régionale emploi-formation 2018-2022</a:t>
            </a:r>
          </a:p>
        </p:txBody>
      </p:sp>
    </p:spTree>
    <p:extLst>
      <p:ext uri="{BB962C8B-B14F-4D97-AF65-F5344CB8AC3E}">
        <p14:creationId xmlns:p14="http://schemas.microsoft.com/office/powerpoint/2010/main" val="103805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lassiK">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6"/>
          </p:nvPr>
        </p:nvSpPr>
        <p:spPr/>
        <p:txBody>
          <a:bodyPr/>
          <a:lstStyle/>
          <a:p>
            <a:fld id="{31F4E4D6-3E38-4145-95DA-00059EAEAF8E}" type="slidenum">
              <a:rPr lang="fr-FR" smtClean="0"/>
              <a:pPr/>
              <a:t>‹N°›</a:t>
            </a:fld>
            <a:endParaRPr lang="fr-FR"/>
          </a:p>
        </p:txBody>
      </p:sp>
      <p:sp>
        <p:nvSpPr>
          <p:cNvPr id="10" name="Espace réservé du texte 9"/>
          <p:cNvSpPr>
            <a:spLocks noGrp="1"/>
          </p:cNvSpPr>
          <p:nvPr>
            <p:ph type="body" sz="quarter" idx="18" hasCustomPrompt="1"/>
          </p:nvPr>
        </p:nvSpPr>
        <p:spPr>
          <a:xfrm>
            <a:off x="8467539" y="264493"/>
            <a:ext cx="1303103" cy="505152"/>
          </a:xfrm>
          <a:prstGeom prst="rect">
            <a:avLst/>
          </a:prstGeom>
        </p:spPr>
        <p:txBody>
          <a:bodyPr lIns="88554" tIns="44277" rIns="88554" bIns="44277" anchor="ctr"/>
          <a:lstStyle>
            <a:lvl1pPr marL="0" indent="0" algn="r">
              <a:spcBef>
                <a:spcPts val="0"/>
              </a:spcBef>
              <a:buNone/>
              <a:defRPr lang="fr-FR" altLang="zh-CN" sz="1131" kern="1200" dirty="0" smtClean="0">
                <a:solidFill>
                  <a:srgbClr val="00385F"/>
                </a:solidFill>
                <a:latin typeface="+mn-lt"/>
                <a:ea typeface="宋体" pitchFamily="2" charset="-122"/>
                <a:cs typeface="+mn-cs"/>
              </a:defRPr>
            </a:lvl1pPr>
          </a:lstStyle>
          <a:p>
            <a:pPr lvl="0"/>
            <a:r>
              <a:rPr lang="fr-FR" err="1"/>
              <a:t>Titre_partie</a:t>
            </a:r>
            <a:endParaRPr lang="fr-FR"/>
          </a:p>
        </p:txBody>
      </p:sp>
      <p:sp>
        <p:nvSpPr>
          <p:cNvPr id="12" name="Espace réservé du contenu 11"/>
          <p:cNvSpPr>
            <a:spLocks noGrp="1"/>
          </p:cNvSpPr>
          <p:nvPr>
            <p:ph sz="quarter" idx="14" hasCustomPrompt="1"/>
          </p:nvPr>
        </p:nvSpPr>
        <p:spPr>
          <a:xfrm>
            <a:off x="135358" y="909612"/>
            <a:ext cx="9635284" cy="5598159"/>
          </a:xfrm>
          <a:prstGeom prst="rect">
            <a:avLst/>
          </a:prstGeom>
        </p:spPr>
        <p:txBody>
          <a:bodyPr lIns="88554" tIns="44277" rIns="88554" bIns="44277"/>
          <a:lstStyle>
            <a:lvl1pPr>
              <a:buFontTx/>
              <a:buBlip>
                <a:blip r:embed="rId2"/>
              </a:buBlip>
              <a:defRPr lang="fr-FR" altLang="zh-CN" sz="1508" b="1" kern="1200" dirty="0" smtClean="0">
                <a:solidFill>
                  <a:srgbClr val="00385F"/>
                </a:solidFill>
                <a:latin typeface="+mn-lt"/>
                <a:ea typeface="宋体" pitchFamily="2" charset="-122"/>
                <a:cs typeface="+mn-cs"/>
              </a:defRPr>
            </a:lvl1pPr>
            <a:lvl2pPr marL="575129" indent="-260765">
              <a:buFontTx/>
              <a:buBlip>
                <a:blip r:embed="rId3"/>
              </a:buBlip>
              <a:defRPr lang="fr-FR" altLang="zh-CN" sz="1319" b="1" kern="1200" dirty="0" smtClean="0">
                <a:solidFill>
                  <a:srgbClr val="5B92A9"/>
                </a:solidFill>
                <a:latin typeface="+mn-lt"/>
                <a:ea typeface="宋体" pitchFamily="2" charset="-122"/>
                <a:cs typeface="+mn-cs"/>
              </a:defRPr>
            </a:lvl2pPr>
            <a:lvl3pPr marL="795819" indent="-207931">
              <a:buFontTx/>
              <a:buBlip>
                <a:blip r:embed="rId4"/>
              </a:buBlip>
              <a:defRPr lang="fr-FR" altLang="zh-CN" sz="1131" kern="1200" dirty="0" smtClean="0">
                <a:solidFill>
                  <a:srgbClr val="00385F"/>
                </a:solidFill>
                <a:latin typeface="+mn-lt"/>
                <a:ea typeface="宋体" pitchFamily="2" charset="-122"/>
                <a:cs typeface="+mn-cs"/>
              </a:defRPr>
            </a:lvl3pPr>
            <a:lvl4pPr marL="1017213" indent="-207931" defTabSz="981311">
              <a:buClr>
                <a:srgbClr val="DEDB00"/>
              </a:buClr>
              <a:buFont typeface="Wingdings" pitchFamily="2" charset="2"/>
              <a:buChar char=""/>
              <a:defRPr lang="fr-FR" altLang="zh-CN" sz="1131" kern="1200" dirty="0" smtClean="0">
                <a:solidFill>
                  <a:srgbClr val="231F20"/>
                </a:solidFill>
                <a:latin typeface="+mn-lt"/>
                <a:ea typeface="宋体" pitchFamily="2" charset="-122"/>
                <a:cs typeface="+mn-cs"/>
              </a:defRPr>
            </a:lvl4pPr>
            <a:lvl5pPr marL="1238606" indent="-207931" defTabSz="988005">
              <a:buClr>
                <a:srgbClr val="5B92A9"/>
              </a:buClr>
              <a:buFont typeface="Wingdings" pitchFamily="2" charset="2"/>
              <a:buChar char="ü"/>
              <a:defRPr lang="fr-FR" altLang="zh-CN" sz="1037" kern="1200" dirty="0">
                <a:solidFill>
                  <a:srgbClr val="5B92A9"/>
                </a:solidFill>
                <a:latin typeface="+mn-lt"/>
                <a:ea typeface="宋体" pitchFamily="2" charset="-122"/>
                <a:cs typeface="+mn-cs"/>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5"/>
          <p:cNvSpPr>
            <a:spLocks noGrp="1"/>
          </p:cNvSpPr>
          <p:nvPr>
            <p:ph type="title" hasCustomPrompt="1"/>
          </p:nvPr>
        </p:nvSpPr>
        <p:spPr>
          <a:xfrm>
            <a:off x="135358" y="69815"/>
            <a:ext cx="6426947" cy="699830"/>
          </a:xfrm>
          <a:prstGeom prst="rect">
            <a:avLst/>
          </a:prstGeom>
        </p:spPr>
        <p:txBody>
          <a:bodyPr anchor="ctr">
            <a:normAutofit/>
          </a:bodyPr>
          <a:lstStyle>
            <a:lvl1pPr algn="l">
              <a:defRPr sz="2262"/>
            </a:lvl1pPr>
          </a:lstStyle>
          <a:p>
            <a:r>
              <a:rPr lang="fr-FR" err="1"/>
              <a:t>Titre_page</a:t>
            </a:r>
            <a:endParaRPr lang="fr-FR"/>
          </a:p>
        </p:txBody>
      </p:sp>
    </p:spTree>
    <p:extLst>
      <p:ext uri="{BB962C8B-B14F-4D97-AF65-F5344CB8AC3E}">
        <p14:creationId xmlns:p14="http://schemas.microsoft.com/office/powerpoint/2010/main" val="253652488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age de garde 2">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0"/>
            <a:ext cx="9906000" cy="6858000"/>
          </a:xfrm>
          <a:prstGeom prst="rect">
            <a:avLst/>
          </a:prstGeom>
        </p:spPr>
      </p:pic>
      <p:sp>
        <p:nvSpPr>
          <p:cNvPr id="2" name="Title 1"/>
          <p:cNvSpPr>
            <a:spLocks noGrp="1"/>
          </p:cNvSpPr>
          <p:nvPr>
            <p:ph type="ctrTitle" hasCustomPrompt="1"/>
          </p:nvPr>
        </p:nvSpPr>
        <p:spPr>
          <a:xfrm>
            <a:off x="4951923" y="1282894"/>
            <a:ext cx="4337684" cy="782955"/>
          </a:xfrm>
        </p:spPr>
        <p:txBody>
          <a:bodyPr anchor="b"/>
          <a:lstStyle>
            <a:lvl1pPr algn="l">
              <a:defRPr sz="2800" b="1" cap="none" baseline="0">
                <a:solidFill>
                  <a:srgbClr val="FFFFFF"/>
                </a:solidFill>
              </a:defRPr>
            </a:lvl1pPr>
          </a:lstStyle>
          <a:p>
            <a:r>
              <a:rPr lang="fr-FR"/>
              <a:t>Le titre de votre</a:t>
            </a:r>
            <a:br>
              <a:rPr lang="fr-FR"/>
            </a:br>
            <a:r>
              <a:rPr lang="fr-FR"/>
              <a:t>document</a:t>
            </a:r>
          </a:p>
        </p:txBody>
      </p:sp>
      <p:sp>
        <p:nvSpPr>
          <p:cNvPr id="3" name="Subtitle 2"/>
          <p:cNvSpPr>
            <a:spLocks noGrp="1"/>
          </p:cNvSpPr>
          <p:nvPr>
            <p:ph type="subTitle" idx="1" hasCustomPrompt="1"/>
          </p:nvPr>
        </p:nvSpPr>
        <p:spPr>
          <a:xfrm>
            <a:off x="4951923" y="2418274"/>
            <a:ext cx="4337684" cy="196215"/>
          </a:xfrm>
        </p:spPr>
        <p:txBody>
          <a:bodyPr/>
          <a:lstStyle>
            <a:lvl1pPr marL="0" indent="0" algn="l">
              <a:buNone/>
              <a:defRPr sz="1000" b="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La date de votre document</a:t>
            </a:r>
          </a:p>
        </p:txBody>
      </p:sp>
      <p:cxnSp>
        <p:nvCxnSpPr>
          <p:cNvPr id="10" name="Straight Connector 9"/>
          <p:cNvCxnSpPr/>
          <p:nvPr userDrawn="1"/>
        </p:nvCxnSpPr>
        <p:spPr>
          <a:xfrm>
            <a:off x="4951923" y="2294449"/>
            <a:ext cx="213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3"/>
          <a:stretch>
            <a:fillRect/>
          </a:stretch>
        </p:blipFill>
        <p:spPr>
          <a:xfrm>
            <a:off x="6883400" y="5384800"/>
            <a:ext cx="3022600" cy="1473200"/>
          </a:xfrm>
          <a:prstGeom prst="rect">
            <a:avLst/>
          </a:prstGeom>
        </p:spPr>
      </p:pic>
      <p:pic>
        <p:nvPicPr>
          <p:cNvPr id="13" name="Image 12"/>
          <p:cNvPicPr>
            <a:picLocks noChangeAspect="1"/>
          </p:cNvPicPr>
          <p:nvPr userDrawn="1"/>
        </p:nvPicPr>
        <p:blipFill>
          <a:blip r:embed="rId4"/>
          <a:stretch>
            <a:fillRect/>
          </a:stretch>
        </p:blipFill>
        <p:spPr>
          <a:xfrm>
            <a:off x="-6791" y="0"/>
            <a:ext cx="9906000" cy="6858000"/>
          </a:xfrm>
          <a:prstGeom prst="rect">
            <a:avLst/>
          </a:prstGeom>
        </p:spPr>
      </p:pic>
      <p:sp>
        <p:nvSpPr>
          <p:cNvPr id="8" name="ZoneTexte 7"/>
          <p:cNvSpPr txBox="1"/>
          <p:nvPr userDrawn="1"/>
        </p:nvSpPr>
        <p:spPr>
          <a:xfrm>
            <a:off x="4953000" y="5782846"/>
            <a:ext cx="1358064" cy="338554"/>
          </a:xfrm>
          <a:prstGeom prst="rect">
            <a:avLst/>
          </a:prstGeom>
          <a:noFill/>
        </p:spPr>
        <p:txBody>
          <a:bodyPr wrap="none" rtlCol="0">
            <a:spAutoFit/>
          </a:bodyPr>
          <a:lstStyle/>
          <a:p>
            <a:r>
              <a:rPr lang="fr-FR" sz="1600"/>
              <a:t>Logo cabinet</a:t>
            </a:r>
          </a:p>
        </p:txBody>
      </p:sp>
    </p:spTree>
    <p:extLst>
      <p:ext uri="{BB962C8B-B14F-4D97-AF65-F5344CB8AC3E}">
        <p14:creationId xmlns:p14="http://schemas.microsoft.com/office/powerpoint/2010/main" val="36491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rcalaire 1">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0"/>
            <a:ext cx="9906000" cy="6858000"/>
          </a:xfrm>
          <a:prstGeom prst="rect">
            <a:avLst/>
          </a:prstGeom>
        </p:spPr>
      </p:pic>
      <p:pic>
        <p:nvPicPr>
          <p:cNvPr id="12" name="Image 11"/>
          <p:cNvPicPr>
            <a:picLocks noChangeAspect="1"/>
          </p:cNvPicPr>
          <p:nvPr userDrawn="1"/>
        </p:nvPicPr>
        <p:blipFill>
          <a:blip r:embed="rId3"/>
          <a:stretch>
            <a:fillRect/>
          </a:stretch>
        </p:blipFill>
        <p:spPr>
          <a:xfrm>
            <a:off x="-6791" y="0"/>
            <a:ext cx="9906000" cy="6858000"/>
          </a:xfrm>
          <a:prstGeom prst="rect">
            <a:avLst/>
          </a:prstGeom>
        </p:spPr>
      </p:pic>
      <p:sp>
        <p:nvSpPr>
          <p:cNvPr id="2" name="Title 1"/>
          <p:cNvSpPr>
            <a:spLocks noGrp="1"/>
          </p:cNvSpPr>
          <p:nvPr>
            <p:ph type="title" hasCustomPrompt="1"/>
          </p:nvPr>
        </p:nvSpPr>
        <p:spPr>
          <a:xfrm>
            <a:off x="4958714" y="1518285"/>
            <a:ext cx="4337685" cy="782955"/>
          </a:xfrm>
        </p:spPr>
        <p:txBody>
          <a:bodyPr anchor="t"/>
          <a:lstStyle>
            <a:lvl1pPr algn="l">
              <a:defRPr sz="2800" b="1" cap="none" baseline="0">
                <a:solidFill>
                  <a:srgbClr val="FFFFFF"/>
                </a:solidFill>
              </a:defRPr>
            </a:lvl1pPr>
          </a:lstStyle>
          <a:p>
            <a:r>
              <a:rPr lang="fr-FR"/>
              <a:t>Le titre</a:t>
            </a:r>
            <a:br>
              <a:rPr lang="fr-FR"/>
            </a:br>
            <a:r>
              <a:rPr lang="fr-FR"/>
              <a:t>de votre chapitre 1</a:t>
            </a:r>
          </a:p>
        </p:txBody>
      </p:sp>
      <p:sp>
        <p:nvSpPr>
          <p:cNvPr id="3" name="Text Placeholder 2"/>
          <p:cNvSpPr>
            <a:spLocks noGrp="1"/>
          </p:cNvSpPr>
          <p:nvPr>
            <p:ph type="body" idx="1" hasCustomPrompt="1"/>
          </p:nvPr>
        </p:nvSpPr>
        <p:spPr>
          <a:xfrm>
            <a:off x="660304" y="3820020"/>
            <a:ext cx="856004" cy="923330"/>
          </a:xfrm>
        </p:spPr>
        <p:txBody>
          <a:bodyPr wrap="none" anchor="b"/>
          <a:lstStyle>
            <a:lvl1pPr marL="0" indent="0" algn="ctr">
              <a:buNone/>
              <a:defRPr sz="60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01</a:t>
            </a:r>
          </a:p>
        </p:txBody>
      </p:sp>
      <p:sp>
        <p:nvSpPr>
          <p:cNvPr id="10" name="TextBox 9"/>
          <p:cNvSpPr txBox="1"/>
          <p:nvPr userDrawn="1"/>
        </p:nvSpPr>
        <p:spPr>
          <a:xfrm>
            <a:off x="713098" y="6471145"/>
            <a:ext cx="395942" cy="123111"/>
          </a:xfrm>
          <a:prstGeom prst="rect">
            <a:avLst/>
          </a:prstGeom>
          <a:noFill/>
        </p:spPr>
        <p:txBody>
          <a:bodyPr wrap="none" lIns="0" tIns="0" rIns="0" bIns="0" rtlCol="0">
            <a:spAutoFit/>
          </a:bodyPr>
          <a:lstStyle/>
          <a:p>
            <a:r>
              <a:rPr lang="en-GB" sz="800">
                <a:solidFill>
                  <a:schemeClr val="accent2"/>
                </a:solidFill>
                <a:latin typeface="Arial" panose="020B0604020202020204" pitchFamily="34" charset="0"/>
                <a:cs typeface="Arial" panose="020B0604020202020204" pitchFamily="34" charset="0"/>
              </a:rPr>
              <a:t>Page </a:t>
            </a:r>
            <a:fld id="{F8E460D5-BC3A-4851-AEFE-6297B14BA48D}" type="slidenum">
              <a:rPr lang="en-GB" sz="800" smtClean="0">
                <a:solidFill>
                  <a:schemeClr val="accent2"/>
                </a:solidFill>
                <a:latin typeface="Arial" panose="020B0604020202020204" pitchFamily="34" charset="0"/>
                <a:cs typeface="Arial" panose="020B0604020202020204" pitchFamily="34" charset="0"/>
              </a:rPr>
              <a:pPr/>
              <a:t>‹N°›</a:t>
            </a:fld>
            <a:endParaRPr lang="en-GB" sz="800">
              <a:solidFill>
                <a:schemeClr val="accent2"/>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B9A10059-AB77-4EE9-9DB6-615C5455F3D0}"/>
              </a:ext>
            </a:extLst>
          </p:cNvPr>
          <p:cNvPicPr>
            <a:picLocks noChangeAspect="1"/>
          </p:cNvPicPr>
          <p:nvPr userDrawn="1"/>
        </p:nvPicPr>
        <p:blipFill>
          <a:blip r:embed="rId4"/>
          <a:stretch>
            <a:fillRect/>
          </a:stretch>
        </p:blipFill>
        <p:spPr>
          <a:xfrm>
            <a:off x="7747224" y="5801032"/>
            <a:ext cx="2168607" cy="1056968"/>
          </a:xfrm>
          <a:prstGeom prst="rect">
            <a:avLst/>
          </a:prstGeom>
        </p:spPr>
      </p:pic>
      <p:pic>
        <p:nvPicPr>
          <p:cNvPr id="13" name="Image 12">
            <a:extLst>
              <a:ext uri="{FF2B5EF4-FFF2-40B4-BE49-F238E27FC236}">
                <a16:creationId xmlns:a16="http://schemas.microsoft.com/office/drawing/2014/main" id="{F32075B7-F3AF-43F9-A796-A74CE1D82994}"/>
              </a:ext>
            </a:extLst>
          </p:cNvPr>
          <p:cNvPicPr/>
          <p:nvPr userDrawn="1"/>
        </p:nvPicPr>
        <p:blipFill rotWithShape="1">
          <a:blip r:embed="rId5">
            <a:extLst>
              <a:ext uri="{28A0092B-C50C-407E-A947-70E740481C1C}">
                <a14:useLocalDpi xmlns:a14="http://schemas.microsoft.com/office/drawing/2010/main" val="0"/>
              </a:ext>
            </a:extLst>
          </a:blip>
          <a:srcRect l="32420" r="33333"/>
          <a:stretch/>
        </p:blipFill>
        <p:spPr bwMode="auto">
          <a:xfrm>
            <a:off x="6933913" y="5924857"/>
            <a:ext cx="539944" cy="889819"/>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 2">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0"/>
            <a:ext cx="9906000" cy="6858000"/>
          </a:xfrm>
          <a:prstGeom prst="rect">
            <a:avLst/>
          </a:prstGeom>
        </p:spPr>
      </p:pic>
      <p:pic>
        <p:nvPicPr>
          <p:cNvPr id="12" name="Image 11"/>
          <p:cNvPicPr>
            <a:picLocks noChangeAspect="1"/>
          </p:cNvPicPr>
          <p:nvPr userDrawn="1"/>
        </p:nvPicPr>
        <p:blipFill>
          <a:blip r:embed="rId3"/>
          <a:stretch>
            <a:fillRect/>
          </a:stretch>
        </p:blipFill>
        <p:spPr>
          <a:xfrm>
            <a:off x="-6791" y="0"/>
            <a:ext cx="9906000" cy="6858000"/>
          </a:xfrm>
          <a:prstGeom prst="rect">
            <a:avLst/>
          </a:prstGeom>
        </p:spPr>
      </p:pic>
      <p:sp>
        <p:nvSpPr>
          <p:cNvPr id="2" name="Title 1"/>
          <p:cNvSpPr>
            <a:spLocks noGrp="1"/>
          </p:cNvSpPr>
          <p:nvPr>
            <p:ph type="title" hasCustomPrompt="1"/>
          </p:nvPr>
        </p:nvSpPr>
        <p:spPr>
          <a:xfrm>
            <a:off x="4958714" y="1518285"/>
            <a:ext cx="4337685" cy="782955"/>
          </a:xfrm>
        </p:spPr>
        <p:txBody>
          <a:bodyPr anchor="t"/>
          <a:lstStyle>
            <a:lvl1pPr algn="l">
              <a:defRPr sz="2800" b="1" cap="none" baseline="0">
                <a:solidFill>
                  <a:srgbClr val="FFFFFF"/>
                </a:solidFill>
              </a:defRPr>
            </a:lvl1pPr>
          </a:lstStyle>
          <a:p>
            <a:r>
              <a:rPr lang="fr-FR"/>
              <a:t>Le titre</a:t>
            </a:r>
            <a:br>
              <a:rPr lang="fr-FR"/>
            </a:br>
            <a:r>
              <a:rPr lang="fr-FR"/>
              <a:t>de votre chapitre 2</a:t>
            </a:r>
          </a:p>
        </p:txBody>
      </p:sp>
      <p:sp>
        <p:nvSpPr>
          <p:cNvPr id="3" name="Text Placeholder 2"/>
          <p:cNvSpPr>
            <a:spLocks noGrp="1"/>
          </p:cNvSpPr>
          <p:nvPr>
            <p:ph type="body" idx="1" hasCustomPrompt="1"/>
          </p:nvPr>
        </p:nvSpPr>
        <p:spPr>
          <a:xfrm>
            <a:off x="660304" y="3820020"/>
            <a:ext cx="856004" cy="923330"/>
          </a:xfrm>
        </p:spPr>
        <p:txBody>
          <a:bodyPr wrap="none" anchor="b"/>
          <a:lstStyle>
            <a:lvl1pPr marL="0" indent="0" algn="ctr">
              <a:buNone/>
              <a:defRPr sz="6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02</a:t>
            </a:r>
          </a:p>
        </p:txBody>
      </p:sp>
      <p:sp>
        <p:nvSpPr>
          <p:cNvPr id="10" name="TextBox 9"/>
          <p:cNvSpPr txBox="1"/>
          <p:nvPr userDrawn="1"/>
        </p:nvSpPr>
        <p:spPr>
          <a:xfrm>
            <a:off x="713098" y="6471145"/>
            <a:ext cx="395942" cy="123111"/>
          </a:xfrm>
          <a:prstGeom prst="rect">
            <a:avLst/>
          </a:prstGeom>
          <a:noFill/>
        </p:spPr>
        <p:txBody>
          <a:bodyPr wrap="none" lIns="0" tIns="0" rIns="0" bIns="0" rtlCol="0">
            <a:spAutoFit/>
          </a:bodyPr>
          <a:lstStyle/>
          <a:p>
            <a:r>
              <a:rPr lang="en-GB" sz="800">
                <a:solidFill>
                  <a:schemeClr val="accent1"/>
                </a:solidFill>
                <a:latin typeface="Arial" panose="020B0604020202020204" pitchFamily="34" charset="0"/>
                <a:cs typeface="Arial" panose="020B0604020202020204" pitchFamily="34" charset="0"/>
              </a:rPr>
              <a:t>Page </a:t>
            </a:r>
            <a:fld id="{F8E460D5-BC3A-4851-AEFE-6297B14BA48D}" type="slidenum">
              <a:rPr lang="en-GB" sz="800" smtClean="0">
                <a:solidFill>
                  <a:schemeClr val="accent1"/>
                </a:solidFill>
                <a:latin typeface="Arial" panose="020B0604020202020204" pitchFamily="34" charset="0"/>
                <a:cs typeface="Arial" panose="020B0604020202020204" pitchFamily="34" charset="0"/>
              </a:rPr>
              <a:pPr/>
              <a:t>‹N°›</a:t>
            </a:fld>
            <a:endParaRPr lang="en-GB" sz="800">
              <a:solidFill>
                <a:schemeClr val="accent1"/>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7977026F-8592-45A1-9AEF-E755B0ED2C34}"/>
              </a:ext>
            </a:extLst>
          </p:cNvPr>
          <p:cNvPicPr>
            <a:picLocks noChangeAspect="1"/>
          </p:cNvPicPr>
          <p:nvPr userDrawn="1"/>
        </p:nvPicPr>
        <p:blipFill>
          <a:blip r:embed="rId4"/>
          <a:stretch>
            <a:fillRect/>
          </a:stretch>
        </p:blipFill>
        <p:spPr>
          <a:xfrm>
            <a:off x="7747224" y="5801032"/>
            <a:ext cx="2168607" cy="1056968"/>
          </a:xfrm>
          <a:prstGeom prst="rect">
            <a:avLst/>
          </a:prstGeom>
        </p:spPr>
      </p:pic>
      <p:pic>
        <p:nvPicPr>
          <p:cNvPr id="13" name="Image 12">
            <a:extLst>
              <a:ext uri="{FF2B5EF4-FFF2-40B4-BE49-F238E27FC236}">
                <a16:creationId xmlns:a16="http://schemas.microsoft.com/office/drawing/2014/main" id="{DA8846AA-9EF1-45BE-8CAD-8F1FB1202339}"/>
              </a:ext>
            </a:extLst>
          </p:cNvPr>
          <p:cNvPicPr/>
          <p:nvPr userDrawn="1"/>
        </p:nvPicPr>
        <p:blipFill rotWithShape="1">
          <a:blip r:embed="rId5">
            <a:extLst>
              <a:ext uri="{28A0092B-C50C-407E-A947-70E740481C1C}">
                <a14:useLocalDpi xmlns:a14="http://schemas.microsoft.com/office/drawing/2010/main" val="0"/>
              </a:ext>
            </a:extLst>
          </a:blip>
          <a:srcRect l="32420" r="33333"/>
          <a:stretch/>
        </p:blipFill>
        <p:spPr bwMode="auto">
          <a:xfrm>
            <a:off x="6933913" y="5924857"/>
            <a:ext cx="539944" cy="889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32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amp;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fr-FR" sz="2000" b="1" i="0" u="none" strike="noStrike" baseline="0" smtClean="0"/>
            </a:lvl1pPr>
          </a:lstStyle>
          <a:p>
            <a:r>
              <a:rPr lang="fr-FR" sz="2000" b="1" i="0" u="none" strike="noStrike" baseline="0">
                <a:solidFill>
                  <a:srgbClr val="13B3D9"/>
                </a:solidFill>
                <a:latin typeface="Arial-BoldMT"/>
              </a:rPr>
              <a:t>LE TITRE DE VOTRE SLIDE</a:t>
            </a:r>
            <a:endParaRPr lang="fr-FR"/>
          </a:p>
        </p:txBody>
      </p:sp>
      <p:sp>
        <p:nvSpPr>
          <p:cNvPr id="3" name="Content Placeholder 2"/>
          <p:cNvSpPr>
            <a:spLocks noGrp="1"/>
          </p:cNvSpPr>
          <p:nvPr>
            <p:ph idx="1" hasCustomPrompt="1"/>
          </p:nvPr>
        </p:nvSpPr>
        <p:spPr/>
        <p:txBody>
          <a:bodyPr/>
          <a:lstStyle>
            <a:lvl1pPr>
              <a:defRPr/>
            </a:lvl1pPr>
            <a:lvl2pPr>
              <a:defRPr baseline="0"/>
            </a:lvl2pPr>
            <a:lvl3pPr>
              <a:defRPr/>
            </a:lvl3pPr>
            <a:lvl4pPr>
              <a:defRPr/>
            </a:lvl4pPr>
            <a:lvl5pPr>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a:t>LE TITRE DE VOTRE SLIDE</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Tree>
    <p:extLst>
      <p:ext uri="{BB962C8B-B14F-4D97-AF65-F5344CB8AC3E}">
        <p14:creationId xmlns:p14="http://schemas.microsoft.com/office/powerpoint/2010/main" val="15678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Contenu &amp; deux photo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592485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fr-FR"/>
              <a:t>LE TITRE DE VOTRE SLIDE</a:t>
            </a:r>
          </a:p>
        </p:txBody>
      </p:sp>
      <p:sp>
        <p:nvSpPr>
          <p:cNvPr id="3" name="Content Placeholder 2"/>
          <p:cNvSpPr>
            <a:spLocks noGrp="1"/>
          </p:cNvSpPr>
          <p:nvPr>
            <p:ph idx="1" hasCustomPrompt="1"/>
          </p:nvPr>
        </p:nvSpPr>
        <p:spPr>
          <a:xfrm>
            <a:off x="3505199" y="1711325"/>
            <a:ext cx="5691633" cy="4136836"/>
          </a:xfrm>
        </p:spPr>
        <p:txBody>
          <a:bodyPr/>
          <a:lstStyle>
            <a:lvl1pPr>
              <a:defRPr/>
            </a:lvl1pPr>
            <a:lvl2pPr>
              <a:defRPr/>
            </a:lvl2pPr>
            <a:lvl3pPr>
              <a:defRPr/>
            </a:lvl3pPr>
            <a:lvl4pPr>
              <a:defRPr/>
            </a:lvl4pPr>
            <a:lvl5pPr>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
        <p:nvSpPr>
          <p:cNvPr id="19" name="Picture Placeholder 18"/>
          <p:cNvSpPr>
            <a:spLocks noGrp="1"/>
          </p:cNvSpPr>
          <p:nvPr>
            <p:ph type="pic" sz="quarter" idx="14" hasCustomPrompt="1"/>
          </p:nvPr>
        </p:nvSpPr>
        <p:spPr>
          <a:xfrm>
            <a:off x="716757" y="1750217"/>
            <a:ext cx="2412206" cy="1964533"/>
          </a:xfrm>
          <a:custGeom>
            <a:avLst/>
            <a:gdLst>
              <a:gd name="connsiteX0" fmla="*/ 0 w 2412206"/>
              <a:gd name="connsiteY0" fmla="*/ 0 h 1964533"/>
              <a:gd name="connsiteX1" fmla="*/ 1900622 w 2412206"/>
              <a:gd name="connsiteY1" fmla="*/ 0 h 1964533"/>
              <a:gd name="connsiteX2" fmla="*/ 2412206 w 2412206"/>
              <a:gd name="connsiteY2" fmla="*/ 511584 h 1964533"/>
              <a:gd name="connsiteX3" fmla="*/ 2412206 w 2412206"/>
              <a:gd name="connsiteY3" fmla="*/ 1964533 h 1964533"/>
              <a:gd name="connsiteX4" fmla="*/ 511584 w 2412206"/>
              <a:gd name="connsiteY4" fmla="*/ 1964533 h 1964533"/>
              <a:gd name="connsiteX5" fmla="*/ 0 w 2412206"/>
              <a:gd name="connsiteY5" fmla="*/ 1452949 h 19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206" h="1964533">
                <a:moveTo>
                  <a:pt x="0" y="0"/>
                </a:moveTo>
                <a:lnTo>
                  <a:pt x="1900622" y="0"/>
                </a:lnTo>
                <a:cubicBezTo>
                  <a:pt x="2183162" y="0"/>
                  <a:pt x="2412206" y="229044"/>
                  <a:pt x="2412206" y="511584"/>
                </a:cubicBezTo>
                <a:lnTo>
                  <a:pt x="2412206" y="1964533"/>
                </a:lnTo>
                <a:lnTo>
                  <a:pt x="511584" y="1964533"/>
                </a:lnTo>
                <a:cubicBezTo>
                  <a:pt x="229044" y="1964533"/>
                  <a:pt x="0" y="1735489"/>
                  <a:pt x="0" y="1452949"/>
                </a:cubicBezTo>
                <a:close/>
              </a:path>
            </a:pathLst>
          </a:custGeom>
        </p:spPr>
        <p:txBody>
          <a:bodyPr wrap="square" anchor="ctr">
            <a:noAutofit/>
          </a:bodyPr>
          <a:lstStyle>
            <a:lvl1pPr marL="0" indent="0" algn="ctr">
              <a:buNone/>
              <a:defRPr/>
            </a:lvl1pPr>
          </a:lstStyle>
          <a:p>
            <a:r>
              <a:rPr lang="en-GB"/>
              <a:t>photo</a:t>
            </a:r>
          </a:p>
        </p:txBody>
      </p:sp>
      <p:sp>
        <p:nvSpPr>
          <p:cNvPr id="21" name="Picture Placeholder 20"/>
          <p:cNvSpPr>
            <a:spLocks noGrp="1"/>
          </p:cNvSpPr>
          <p:nvPr>
            <p:ph type="pic" sz="quarter" idx="13" hasCustomPrompt="1"/>
          </p:nvPr>
        </p:nvSpPr>
        <p:spPr>
          <a:xfrm>
            <a:off x="716757" y="3883628"/>
            <a:ext cx="2412206" cy="1964533"/>
          </a:xfrm>
          <a:custGeom>
            <a:avLst/>
            <a:gdLst>
              <a:gd name="connsiteX0" fmla="*/ 457599 w 2412206"/>
              <a:gd name="connsiteY0" fmla="*/ 0 h 1964533"/>
              <a:gd name="connsiteX1" fmla="*/ 2412206 w 2412206"/>
              <a:gd name="connsiteY1" fmla="*/ 0 h 1964533"/>
              <a:gd name="connsiteX2" fmla="*/ 2412206 w 2412206"/>
              <a:gd name="connsiteY2" fmla="*/ 1506934 h 1964533"/>
              <a:gd name="connsiteX3" fmla="*/ 1954607 w 2412206"/>
              <a:gd name="connsiteY3" fmla="*/ 1964533 h 1964533"/>
              <a:gd name="connsiteX4" fmla="*/ 0 w 2412206"/>
              <a:gd name="connsiteY4" fmla="*/ 1964533 h 1964533"/>
              <a:gd name="connsiteX5" fmla="*/ 0 w 2412206"/>
              <a:gd name="connsiteY5" fmla="*/ 457599 h 1964533"/>
              <a:gd name="connsiteX6" fmla="*/ 457599 w 2412206"/>
              <a:gd name="connsiteY6" fmla="*/ 0 h 19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206" h="1964533">
                <a:moveTo>
                  <a:pt x="457599" y="0"/>
                </a:moveTo>
                <a:lnTo>
                  <a:pt x="2412206" y="0"/>
                </a:lnTo>
                <a:lnTo>
                  <a:pt x="2412206" y="1506934"/>
                </a:lnTo>
                <a:cubicBezTo>
                  <a:pt x="2412206" y="1759659"/>
                  <a:pt x="2207332" y="1964533"/>
                  <a:pt x="1954607" y="1964533"/>
                </a:cubicBezTo>
                <a:lnTo>
                  <a:pt x="0" y="1964533"/>
                </a:lnTo>
                <a:lnTo>
                  <a:pt x="0" y="457599"/>
                </a:lnTo>
                <a:cubicBezTo>
                  <a:pt x="0" y="204874"/>
                  <a:pt x="204874" y="0"/>
                  <a:pt x="457599" y="0"/>
                </a:cubicBezTo>
                <a:close/>
              </a:path>
            </a:pathLst>
          </a:custGeom>
        </p:spPr>
        <p:txBody>
          <a:bodyPr wrap="square" anchor="ctr">
            <a:noAutofit/>
          </a:bodyPr>
          <a:lstStyle>
            <a:lvl1pPr marL="0" indent="0" algn="ctr">
              <a:buNone/>
              <a:defRPr/>
            </a:lvl1pPr>
          </a:lstStyle>
          <a:p>
            <a:r>
              <a:rPr lang="en-GB"/>
              <a:t>photo</a:t>
            </a:r>
          </a:p>
        </p:txBody>
      </p:sp>
    </p:spTree>
    <p:extLst>
      <p:ext uri="{BB962C8B-B14F-4D97-AF65-F5344CB8AC3E}">
        <p14:creationId xmlns:p14="http://schemas.microsoft.com/office/powerpoint/2010/main" val="10445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Contenu &amp; une phot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667666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fr-FR"/>
              <a:t>LE TITRE DE VOTRE SLIDE</a:t>
            </a:r>
          </a:p>
        </p:txBody>
      </p:sp>
      <p:sp>
        <p:nvSpPr>
          <p:cNvPr id="3" name="Content Placeholder 2"/>
          <p:cNvSpPr>
            <a:spLocks noGrp="1"/>
          </p:cNvSpPr>
          <p:nvPr>
            <p:ph idx="1" hasCustomPrompt="1"/>
          </p:nvPr>
        </p:nvSpPr>
        <p:spPr>
          <a:xfrm>
            <a:off x="3505199" y="1711325"/>
            <a:ext cx="5691633" cy="4136836"/>
          </a:xfrm>
        </p:spPr>
        <p:txBody>
          <a:bodyPr/>
          <a:lstStyle>
            <a:lvl1pPr>
              <a:defRPr/>
            </a:lvl1pPr>
            <a:lvl2pPr>
              <a:defRPr/>
            </a:lvl2pPr>
            <a:lvl3pPr>
              <a:defRPr/>
            </a:lvl3pPr>
            <a:lvl4pPr>
              <a:defRPr/>
            </a:lvl4pPr>
            <a:lvl5pPr>
              <a:defRPr/>
            </a:lvl5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ext Placeholder 5"/>
          <p:cNvSpPr>
            <a:spLocks noGrp="1"/>
          </p:cNvSpPr>
          <p:nvPr>
            <p:ph type="body" sz="quarter" idx="10" hasCustomPrompt="1"/>
          </p:nvPr>
        </p:nvSpPr>
        <p:spPr>
          <a:xfrm>
            <a:off x="1415414" y="863600"/>
            <a:ext cx="7781925" cy="393065"/>
          </a:xfrm>
        </p:spPr>
        <p:txBody>
          <a:bodyPr/>
          <a:lstStyle>
            <a:lvl1pPr marL="0" indent="0">
              <a:buNone/>
              <a:defRPr cap="none" baseline="0">
                <a:solidFill>
                  <a:schemeClr val="accent2"/>
                </a:solidFill>
              </a:defRPr>
            </a:lvl1pPr>
          </a:lstStyle>
          <a:p>
            <a:pPr lvl="0"/>
            <a:r>
              <a:rPr lang="fr-FR"/>
              <a:t>Le sous-titre de votre slide</a:t>
            </a:r>
            <a:endParaRPr lang="en-US"/>
          </a:p>
        </p:txBody>
      </p:sp>
      <p:sp>
        <p:nvSpPr>
          <p:cNvPr id="9" name="Round Diagonal Corner Rectangle 8"/>
          <p:cNvSpPr/>
          <p:nvPr userDrawn="1"/>
        </p:nvSpPr>
        <p:spPr>
          <a:xfrm>
            <a:off x="707231" y="650080"/>
            <a:ext cx="490537" cy="450057"/>
          </a:xfrm>
          <a:prstGeom prst="round2DiagRect">
            <a:avLst>
              <a:gd name="adj1" fmla="val 20371"/>
              <a:gd name="adj2" fmla="val 0"/>
            </a:avLst>
          </a:prstGeom>
          <a:solidFill>
            <a:srgbClr val="90C047"/>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1" hasCustomPrompt="1"/>
          </p:nvPr>
        </p:nvSpPr>
        <p:spPr>
          <a:xfrm>
            <a:off x="707231" y="650080"/>
            <a:ext cx="490537" cy="450057"/>
          </a:xfrm>
        </p:spPr>
        <p:txBody>
          <a:bodyPr wrap="none" anchor="ctr"/>
          <a:lstStyle>
            <a:lvl1pPr marL="0" indent="0" algn="ctr">
              <a:buNone/>
              <a:defRPr>
                <a:solidFill>
                  <a:srgbClr val="FFFFFF"/>
                </a:solidFill>
              </a:defRPr>
            </a:lvl1pPr>
          </a:lstStyle>
          <a:p>
            <a:pPr lvl="0"/>
            <a:r>
              <a:rPr lang="en-US"/>
              <a:t>01</a:t>
            </a:r>
            <a:endParaRPr lang="en-GB"/>
          </a:p>
        </p:txBody>
      </p:sp>
      <p:sp>
        <p:nvSpPr>
          <p:cNvPr id="15" name="Picture Placeholder 14"/>
          <p:cNvSpPr>
            <a:spLocks noGrp="1"/>
          </p:cNvSpPr>
          <p:nvPr>
            <p:ph type="pic" sz="quarter" idx="15" hasCustomPrompt="1"/>
          </p:nvPr>
        </p:nvSpPr>
        <p:spPr>
          <a:xfrm>
            <a:off x="716757" y="1750217"/>
            <a:ext cx="2412206" cy="4097944"/>
          </a:xfrm>
          <a:custGeom>
            <a:avLst/>
            <a:gdLst>
              <a:gd name="connsiteX0" fmla="*/ 0 w 2412206"/>
              <a:gd name="connsiteY0" fmla="*/ 0 h 4097944"/>
              <a:gd name="connsiteX1" fmla="*/ 1910154 w 2412206"/>
              <a:gd name="connsiteY1" fmla="*/ 0 h 4097944"/>
              <a:gd name="connsiteX2" fmla="*/ 2412206 w 2412206"/>
              <a:gd name="connsiteY2" fmla="*/ 502052 h 4097944"/>
              <a:gd name="connsiteX3" fmla="*/ 2412206 w 2412206"/>
              <a:gd name="connsiteY3" fmla="*/ 4097944 h 4097944"/>
              <a:gd name="connsiteX4" fmla="*/ 502052 w 2412206"/>
              <a:gd name="connsiteY4" fmla="*/ 4097944 h 4097944"/>
              <a:gd name="connsiteX5" fmla="*/ 0 w 2412206"/>
              <a:gd name="connsiteY5" fmla="*/ 3595892 h 409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206" h="4097944">
                <a:moveTo>
                  <a:pt x="0" y="0"/>
                </a:moveTo>
                <a:lnTo>
                  <a:pt x="1910154" y="0"/>
                </a:lnTo>
                <a:cubicBezTo>
                  <a:pt x="2187430" y="0"/>
                  <a:pt x="2412206" y="224776"/>
                  <a:pt x="2412206" y="502052"/>
                </a:cubicBezTo>
                <a:lnTo>
                  <a:pt x="2412206" y="4097944"/>
                </a:lnTo>
                <a:lnTo>
                  <a:pt x="502052" y="4097944"/>
                </a:lnTo>
                <a:cubicBezTo>
                  <a:pt x="224776" y="4097944"/>
                  <a:pt x="0" y="3873168"/>
                  <a:pt x="0" y="3595892"/>
                </a:cubicBezTo>
                <a:close/>
              </a:path>
            </a:pathLst>
          </a:custGeom>
        </p:spPr>
        <p:txBody>
          <a:bodyPr wrap="square" anchor="ctr">
            <a:noAutofit/>
          </a:bodyPr>
          <a:lstStyle>
            <a:lvl1pPr marL="0" indent="0" algn="ctr">
              <a:buNone/>
              <a:defRPr/>
            </a:lvl1pPr>
          </a:lstStyle>
          <a:p>
            <a:r>
              <a:rPr lang="en-GB"/>
              <a:t>photo</a:t>
            </a:r>
          </a:p>
        </p:txBody>
      </p:sp>
    </p:spTree>
    <p:extLst>
      <p:ext uri="{BB962C8B-B14F-4D97-AF65-F5344CB8AC3E}">
        <p14:creationId xmlns:p14="http://schemas.microsoft.com/office/powerpoint/2010/main" val="192132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263101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 Placeholder 14"/>
          <p:cNvSpPr>
            <a:spLocks noGrp="1"/>
          </p:cNvSpPr>
          <p:nvPr>
            <p:ph type="body" sz="quarter" idx="15" hasCustomPrompt="1"/>
          </p:nvPr>
        </p:nvSpPr>
        <p:spPr>
          <a:xfrm>
            <a:off x="-1" y="4866640"/>
            <a:ext cx="7679362" cy="1817575"/>
          </a:xfrm>
          <a:custGeom>
            <a:avLst/>
            <a:gdLst>
              <a:gd name="connsiteX0" fmla="*/ 0 w 7679362"/>
              <a:gd name="connsiteY0" fmla="*/ 0 h 1817575"/>
              <a:gd name="connsiteX1" fmla="*/ 548312 w 7679362"/>
              <a:gd name="connsiteY1" fmla="*/ 0 h 1817575"/>
              <a:gd name="connsiteX2" fmla="*/ 561100 w 7679362"/>
              <a:gd name="connsiteY2" fmla="*/ 0 h 1817575"/>
              <a:gd name="connsiteX3" fmla="*/ 591471 w 7679362"/>
              <a:gd name="connsiteY3" fmla="*/ 0 h 1817575"/>
              <a:gd name="connsiteX4" fmla="*/ 650615 w 7679362"/>
              <a:gd name="connsiteY4" fmla="*/ 0 h 1817575"/>
              <a:gd name="connsiteX5" fmla="*/ 689307 w 7679362"/>
              <a:gd name="connsiteY5" fmla="*/ 0 h 1817575"/>
              <a:gd name="connsiteX6" fmla="*/ 748123 w 7679362"/>
              <a:gd name="connsiteY6" fmla="*/ 0 h 1817575"/>
              <a:gd name="connsiteX7" fmla="*/ 962454 w 7679362"/>
              <a:gd name="connsiteY7" fmla="*/ 0 h 1817575"/>
              <a:gd name="connsiteX8" fmla="*/ 1111410 w 7679362"/>
              <a:gd name="connsiteY8" fmla="*/ 0 h 1817575"/>
              <a:gd name="connsiteX9" fmla="*/ 1292382 w 7679362"/>
              <a:gd name="connsiteY9" fmla="*/ 0 h 1817575"/>
              <a:gd name="connsiteX10" fmla="*/ 1508486 w 7679362"/>
              <a:gd name="connsiteY10" fmla="*/ 0 h 1817575"/>
              <a:gd name="connsiteX11" fmla="*/ 1762839 w 7679362"/>
              <a:gd name="connsiteY11" fmla="*/ 0 h 1817575"/>
              <a:gd name="connsiteX12" fmla="*/ 2058557 w 7679362"/>
              <a:gd name="connsiteY12" fmla="*/ 0 h 1817575"/>
              <a:gd name="connsiteX13" fmla="*/ 2398758 w 7679362"/>
              <a:gd name="connsiteY13" fmla="*/ 0 h 1817575"/>
              <a:gd name="connsiteX14" fmla="*/ 2786557 w 7679362"/>
              <a:gd name="connsiteY14" fmla="*/ 0 h 1817575"/>
              <a:gd name="connsiteX15" fmla="*/ 3225071 w 7679362"/>
              <a:gd name="connsiteY15" fmla="*/ 0 h 1817575"/>
              <a:gd name="connsiteX16" fmla="*/ 3717417 w 7679362"/>
              <a:gd name="connsiteY16" fmla="*/ 0 h 1817575"/>
              <a:gd name="connsiteX17" fmla="*/ 4266711 w 7679362"/>
              <a:gd name="connsiteY17" fmla="*/ 0 h 1817575"/>
              <a:gd name="connsiteX18" fmla="*/ 4876070 w 7679362"/>
              <a:gd name="connsiteY18" fmla="*/ 0 h 1817575"/>
              <a:gd name="connsiteX19" fmla="*/ 5548611 w 7679362"/>
              <a:gd name="connsiteY19" fmla="*/ 0 h 1817575"/>
              <a:gd name="connsiteX20" fmla="*/ 6287450 w 7679362"/>
              <a:gd name="connsiteY20" fmla="*/ 0 h 1817575"/>
              <a:gd name="connsiteX21" fmla="*/ 7095703 w 7679362"/>
              <a:gd name="connsiteY21" fmla="*/ 0 h 1817575"/>
              <a:gd name="connsiteX22" fmla="*/ 7112678 w 7679362"/>
              <a:gd name="connsiteY22" fmla="*/ 0 h 1817575"/>
              <a:gd name="connsiteX23" fmla="*/ 7152995 w 7679362"/>
              <a:gd name="connsiteY23" fmla="*/ 0 h 1817575"/>
              <a:gd name="connsiteX24" fmla="*/ 7231505 w 7679362"/>
              <a:gd name="connsiteY24" fmla="*/ 0 h 1817575"/>
              <a:gd name="connsiteX25" fmla="*/ 7453989 w 7679362"/>
              <a:gd name="connsiteY25" fmla="*/ 223211 h 1817575"/>
              <a:gd name="connsiteX26" fmla="*/ 7453989 w 7679362"/>
              <a:gd name="connsiteY26" fmla="*/ 684127 h 1817575"/>
              <a:gd name="connsiteX27" fmla="*/ 7679362 w 7679362"/>
              <a:gd name="connsiteY27" fmla="*/ 907338 h 1817575"/>
              <a:gd name="connsiteX28" fmla="*/ 7679362 w 7679362"/>
              <a:gd name="connsiteY28" fmla="*/ 910237 h 1817575"/>
              <a:gd name="connsiteX29" fmla="*/ 7453989 w 7679362"/>
              <a:gd name="connsiteY29" fmla="*/ 1133448 h 1817575"/>
              <a:gd name="connsiteX30" fmla="*/ 7453989 w 7679362"/>
              <a:gd name="connsiteY30" fmla="*/ 1594364 h 1817575"/>
              <a:gd name="connsiteX31" fmla="*/ 7231505 w 7679362"/>
              <a:gd name="connsiteY31" fmla="*/ 1817575 h 1817575"/>
              <a:gd name="connsiteX32" fmla="*/ 7214530 w 7679362"/>
              <a:gd name="connsiteY32" fmla="*/ 1817575 h 1817575"/>
              <a:gd name="connsiteX33" fmla="*/ 7174214 w 7679362"/>
              <a:gd name="connsiteY33" fmla="*/ 1817575 h 1817575"/>
              <a:gd name="connsiteX34" fmla="*/ 7095703 w 7679362"/>
              <a:gd name="connsiteY34" fmla="*/ 1817575 h 1817575"/>
              <a:gd name="connsiteX35" fmla="*/ 7084077 w 7679362"/>
              <a:gd name="connsiteY35" fmla="*/ 1817575 h 1817575"/>
              <a:gd name="connsiteX36" fmla="*/ 7056465 w 7679362"/>
              <a:gd name="connsiteY36" fmla="*/ 1817575 h 1817575"/>
              <a:gd name="connsiteX37" fmla="*/ 7002695 w 7679362"/>
              <a:gd name="connsiteY37" fmla="*/ 1817575 h 1817575"/>
              <a:gd name="connsiteX38" fmla="*/ 6914046 w 7679362"/>
              <a:gd name="connsiteY38" fmla="*/ 1817575 h 1817575"/>
              <a:gd name="connsiteX39" fmla="*/ 6781799 w 7679362"/>
              <a:gd name="connsiteY39" fmla="*/ 1817575 h 1817575"/>
              <a:gd name="connsiteX40" fmla="*/ 6597235 w 7679362"/>
              <a:gd name="connsiteY40" fmla="*/ 1817575 h 1817575"/>
              <a:gd name="connsiteX41" fmla="*/ 6351634 w 7679362"/>
              <a:gd name="connsiteY41" fmla="*/ 1817575 h 1817575"/>
              <a:gd name="connsiteX42" fmla="*/ 6036276 w 7679362"/>
              <a:gd name="connsiteY42" fmla="*/ 1817575 h 1817575"/>
              <a:gd name="connsiteX43" fmla="*/ 5642443 w 7679362"/>
              <a:gd name="connsiteY43" fmla="*/ 1817575 h 1817575"/>
              <a:gd name="connsiteX44" fmla="*/ 5161413 w 7679362"/>
              <a:gd name="connsiteY44" fmla="*/ 1817575 h 1817575"/>
              <a:gd name="connsiteX45" fmla="*/ 4584469 w 7679362"/>
              <a:gd name="connsiteY45" fmla="*/ 1817575 h 1817575"/>
              <a:gd name="connsiteX46" fmla="*/ 3902890 w 7679362"/>
              <a:gd name="connsiteY46" fmla="*/ 1817575 h 1817575"/>
              <a:gd name="connsiteX47" fmla="*/ 3107957 w 7679362"/>
              <a:gd name="connsiteY47" fmla="*/ 1817575 h 1817575"/>
              <a:gd name="connsiteX48" fmla="*/ 2665257 w 7679362"/>
              <a:gd name="connsiteY48" fmla="*/ 1817575 h 1817575"/>
              <a:gd name="connsiteX49" fmla="*/ 2190949 w 7679362"/>
              <a:gd name="connsiteY49" fmla="*/ 1817575 h 1817575"/>
              <a:gd name="connsiteX50" fmla="*/ 1683943 w 7679362"/>
              <a:gd name="connsiteY50" fmla="*/ 1817575 h 1817575"/>
              <a:gd name="connsiteX51" fmla="*/ 1143148 w 7679362"/>
              <a:gd name="connsiteY51" fmla="*/ 1817575 h 1817575"/>
              <a:gd name="connsiteX52" fmla="*/ 689307 w 7679362"/>
              <a:gd name="connsiteY52" fmla="*/ 1817575 h 1817575"/>
              <a:gd name="connsiteX53" fmla="*/ 548312 w 7679362"/>
              <a:gd name="connsiteY53" fmla="*/ 1817575 h 1817575"/>
              <a:gd name="connsiteX54" fmla="*/ 0 w 7679362"/>
              <a:gd name="connsiteY54" fmla="*/ 1817575 h 18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679362" h="1817575">
                <a:moveTo>
                  <a:pt x="0" y="0"/>
                </a:moveTo>
                <a:lnTo>
                  <a:pt x="548312" y="0"/>
                </a:lnTo>
                <a:lnTo>
                  <a:pt x="561100" y="0"/>
                </a:lnTo>
                <a:lnTo>
                  <a:pt x="591471" y="0"/>
                </a:lnTo>
                <a:lnTo>
                  <a:pt x="650615" y="0"/>
                </a:lnTo>
                <a:lnTo>
                  <a:pt x="689307" y="0"/>
                </a:lnTo>
                <a:lnTo>
                  <a:pt x="748123" y="0"/>
                </a:lnTo>
                <a:lnTo>
                  <a:pt x="962454" y="0"/>
                </a:lnTo>
                <a:lnTo>
                  <a:pt x="1111410" y="0"/>
                </a:lnTo>
                <a:lnTo>
                  <a:pt x="1292382" y="0"/>
                </a:lnTo>
                <a:lnTo>
                  <a:pt x="1508486" y="0"/>
                </a:lnTo>
                <a:lnTo>
                  <a:pt x="1762839" y="0"/>
                </a:lnTo>
                <a:lnTo>
                  <a:pt x="2058557" y="0"/>
                </a:lnTo>
                <a:lnTo>
                  <a:pt x="2398758" y="0"/>
                </a:lnTo>
                <a:lnTo>
                  <a:pt x="2786557" y="0"/>
                </a:lnTo>
                <a:lnTo>
                  <a:pt x="3225071" y="0"/>
                </a:lnTo>
                <a:lnTo>
                  <a:pt x="3717417" y="0"/>
                </a:lnTo>
                <a:lnTo>
                  <a:pt x="4266711" y="0"/>
                </a:lnTo>
                <a:lnTo>
                  <a:pt x="4876070" y="0"/>
                </a:lnTo>
                <a:lnTo>
                  <a:pt x="5548611" y="0"/>
                </a:lnTo>
                <a:lnTo>
                  <a:pt x="6287450" y="0"/>
                </a:lnTo>
                <a:lnTo>
                  <a:pt x="7095703" y="0"/>
                </a:lnTo>
                <a:lnTo>
                  <a:pt x="7112678" y="0"/>
                </a:lnTo>
                <a:lnTo>
                  <a:pt x="7152995" y="0"/>
                </a:lnTo>
                <a:lnTo>
                  <a:pt x="7231505" y="0"/>
                </a:lnTo>
                <a:cubicBezTo>
                  <a:pt x="7355749" y="0"/>
                  <a:pt x="7453989" y="98561"/>
                  <a:pt x="7453989" y="223211"/>
                </a:cubicBezTo>
                <a:cubicBezTo>
                  <a:pt x="7453989" y="223211"/>
                  <a:pt x="7453989" y="223211"/>
                  <a:pt x="7453989" y="684127"/>
                </a:cubicBezTo>
                <a:cubicBezTo>
                  <a:pt x="7453989" y="808778"/>
                  <a:pt x="7555118" y="907338"/>
                  <a:pt x="7679362" y="907338"/>
                </a:cubicBezTo>
                <a:lnTo>
                  <a:pt x="7679362" y="910237"/>
                </a:lnTo>
                <a:cubicBezTo>
                  <a:pt x="7555118" y="910237"/>
                  <a:pt x="7453989" y="1008798"/>
                  <a:pt x="7453989" y="1133448"/>
                </a:cubicBezTo>
                <a:cubicBezTo>
                  <a:pt x="7453989" y="1133448"/>
                  <a:pt x="7453989" y="1133448"/>
                  <a:pt x="7453989" y="1594364"/>
                </a:cubicBezTo>
                <a:cubicBezTo>
                  <a:pt x="7453989" y="1719015"/>
                  <a:pt x="7355749" y="1817575"/>
                  <a:pt x="7231505" y="1817575"/>
                </a:cubicBezTo>
                <a:lnTo>
                  <a:pt x="7214530" y="1817575"/>
                </a:lnTo>
                <a:lnTo>
                  <a:pt x="7174214" y="1817575"/>
                </a:lnTo>
                <a:lnTo>
                  <a:pt x="7095703" y="1817575"/>
                </a:lnTo>
                <a:lnTo>
                  <a:pt x="7084077" y="1817575"/>
                </a:lnTo>
                <a:lnTo>
                  <a:pt x="7056465" y="1817575"/>
                </a:lnTo>
                <a:lnTo>
                  <a:pt x="7002695" y="1817575"/>
                </a:lnTo>
                <a:lnTo>
                  <a:pt x="6914046" y="1817575"/>
                </a:lnTo>
                <a:lnTo>
                  <a:pt x="6781799" y="1817575"/>
                </a:lnTo>
                <a:lnTo>
                  <a:pt x="6597235" y="1817575"/>
                </a:lnTo>
                <a:lnTo>
                  <a:pt x="6351634" y="1817575"/>
                </a:lnTo>
                <a:lnTo>
                  <a:pt x="6036276" y="1817575"/>
                </a:lnTo>
                <a:lnTo>
                  <a:pt x="5642443" y="1817575"/>
                </a:lnTo>
                <a:lnTo>
                  <a:pt x="5161413" y="1817575"/>
                </a:lnTo>
                <a:lnTo>
                  <a:pt x="4584469" y="1817575"/>
                </a:lnTo>
                <a:lnTo>
                  <a:pt x="3902890" y="1817575"/>
                </a:lnTo>
                <a:lnTo>
                  <a:pt x="3107957" y="1817575"/>
                </a:lnTo>
                <a:lnTo>
                  <a:pt x="2665257" y="1817575"/>
                </a:lnTo>
                <a:lnTo>
                  <a:pt x="2190949" y="1817575"/>
                </a:lnTo>
                <a:lnTo>
                  <a:pt x="1683943" y="1817575"/>
                </a:lnTo>
                <a:lnTo>
                  <a:pt x="1143148" y="1817575"/>
                </a:lnTo>
                <a:lnTo>
                  <a:pt x="689307" y="1817575"/>
                </a:lnTo>
                <a:lnTo>
                  <a:pt x="548312" y="1817575"/>
                </a:lnTo>
                <a:lnTo>
                  <a:pt x="0" y="1817575"/>
                </a:lnTo>
                <a:close/>
              </a:path>
            </a:pathLst>
          </a:custGeom>
          <a:solidFill>
            <a:schemeClr val="accent3"/>
          </a:solidFill>
        </p:spPr>
        <p:txBody>
          <a:bodyPr wrap="square">
            <a:noAutofit/>
          </a:bodyPr>
          <a:lstStyle>
            <a:lvl1pPr marL="0" indent="0">
              <a:buNone/>
              <a:defRPr/>
            </a:lvl1pPr>
          </a:lstStyle>
          <a:p>
            <a:pPr lvl="0"/>
            <a:r>
              <a:rPr lang="en-US"/>
              <a:t> </a:t>
            </a:r>
            <a:endParaRPr lang="en-GB"/>
          </a:p>
        </p:txBody>
      </p:sp>
      <p:sp>
        <p:nvSpPr>
          <p:cNvPr id="34" name="Picture Placeholder 33"/>
          <p:cNvSpPr>
            <a:spLocks noGrp="1"/>
          </p:cNvSpPr>
          <p:nvPr>
            <p:ph type="pic" sz="quarter" idx="14" hasCustomPrompt="1"/>
          </p:nvPr>
        </p:nvSpPr>
        <p:spPr>
          <a:xfrm>
            <a:off x="169863" y="161925"/>
            <a:ext cx="9566275" cy="5607050"/>
          </a:xfrm>
          <a:custGeom>
            <a:avLst/>
            <a:gdLst>
              <a:gd name="connsiteX0" fmla="*/ 1327021 w 9566275"/>
              <a:gd name="connsiteY0" fmla="*/ 0 h 5607050"/>
              <a:gd name="connsiteX1" fmla="*/ 9566275 w 9566275"/>
              <a:gd name="connsiteY1" fmla="*/ 0 h 5607050"/>
              <a:gd name="connsiteX2" fmla="*/ 9566275 w 9566275"/>
              <a:gd name="connsiteY2" fmla="*/ 5607050 h 5607050"/>
              <a:gd name="connsiteX3" fmla="*/ 7462420 w 9566275"/>
              <a:gd name="connsiteY3" fmla="*/ 5607050 h 5607050"/>
              <a:gd name="connsiteX4" fmla="*/ 7421868 w 9566275"/>
              <a:gd name="connsiteY4" fmla="*/ 5594706 h 5607050"/>
              <a:gd name="connsiteX5" fmla="*/ 7284125 w 9566275"/>
              <a:gd name="connsiteY5" fmla="*/ 5388842 h 5607050"/>
              <a:gd name="connsiteX6" fmla="*/ 7284125 w 9566275"/>
              <a:gd name="connsiteY6" fmla="*/ 4927926 h 5607050"/>
              <a:gd name="connsiteX7" fmla="*/ 7061641 w 9566275"/>
              <a:gd name="connsiteY7" fmla="*/ 4704715 h 5607050"/>
              <a:gd name="connsiteX8" fmla="*/ 6925839 w 9566275"/>
              <a:gd name="connsiteY8" fmla="*/ 4704715 h 5607050"/>
              <a:gd name="connsiteX9" fmla="*/ 578259 w 9566275"/>
              <a:gd name="connsiteY9" fmla="*/ 4704715 h 5607050"/>
              <a:gd name="connsiteX10" fmla="*/ 519443 w 9566275"/>
              <a:gd name="connsiteY10" fmla="*/ 4704715 h 5607050"/>
              <a:gd name="connsiteX11" fmla="*/ 480751 w 9566275"/>
              <a:gd name="connsiteY11" fmla="*/ 4704715 h 5607050"/>
              <a:gd name="connsiteX12" fmla="*/ 421607 w 9566275"/>
              <a:gd name="connsiteY12" fmla="*/ 4704715 h 5607050"/>
              <a:gd name="connsiteX13" fmla="*/ 391236 w 9566275"/>
              <a:gd name="connsiteY13" fmla="*/ 4704715 h 5607050"/>
              <a:gd name="connsiteX14" fmla="*/ 378448 w 9566275"/>
              <a:gd name="connsiteY14" fmla="*/ 4704715 h 5607050"/>
              <a:gd name="connsiteX15" fmla="*/ 0 w 9566275"/>
              <a:gd name="connsiteY15" fmla="*/ 4704715 h 5607050"/>
              <a:gd name="connsiteX16" fmla="*/ 0 w 9566275"/>
              <a:gd name="connsiteY16" fmla="*/ 1327021 h 5607050"/>
              <a:gd name="connsiteX17" fmla="*/ 1327021 w 9566275"/>
              <a:gd name="connsiteY17" fmla="*/ 0 h 56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6275" h="5607050">
                <a:moveTo>
                  <a:pt x="1327021" y="0"/>
                </a:moveTo>
                <a:lnTo>
                  <a:pt x="9566275" y="0"/>
                </a:lnTo>
                <a:lnTo>
                  <a:pt x="9566275" y="5607050"/>
                </a:lnTo>
                <a:lnTo>
                  <a:pt x="7462420" y="5607050"/>
                </a:lnTo>
                <a:lnTo>
                  <a:pt x="7421868" y="5594706"/>
                </a:lnTo>
                <a:cubicBezTo>
                  <a:pt x="7341010" y="5561143"/>
                  <a:pt x="7284125" y="5482330"/>
                  <a:pt x="7284125" y="5388842"/>
                </a:cubicBezTo>
                <a:cubicBezTo>
                  <a:pt x="7284125" y="4927926"/>
                  <a:pt x="7284125" y="4927926"/>
                  <a:pt x="7284125" y="4927926"/>
                </a:cubicBezTo>
                <a:cubicBezTo>
                  <a:pt x="7284125" y="4803276"/>
                  <a:pt x="7185885" y="4704715"/>
                  <a:pt x="7061641" y="4704715"/>
                </a:cubicBezTo>
                <a:cubicBezTo>
                  <a:pt x="6925839" y="4704715"/>
                  <a:pt x="6925839" y="4704715"/>
                  <a:pt x="6925839" y="4704715"/>
                </a:cubicBezTo>
                <a:cubicBezTo>
                  <a:pt x="2424508" y="4704715"/>
                  <a:pt x="1017842" y="4704715"/>
                  <a:pt x="578259" y="4704715"/>
                </a:cubicBezTo>
                <a:lnTo>
                  <a:pt x="519443" y="4704715"/>
                </a:lnTo>
                <a:lnTo>
                  <a:pt x="480751" y="4704715"/>
                </a:lnTo>
                <a:lnTo>
                  <a:pt x="421607" y="4704715"/>
                </a:lnTo>
                <a:lnTo>
                  <a:pt x="391236" y="4704715"/>
                </a:lnTo>
                <a:lnTo>
                  <a:pt x="378448" y="4704715"/>
                </a:lnTo>
                <a:lnTo>
                  <a:pt x="0" y="4704715"/>
                </a:lnTo>
                <a:lnTo>
                  <a:pt x="0" y="1327021"/>
                </a:lnTo>
                <a:cubicBezTo>
                  <a:pt x="0" y="594128"/>
                  <a:pt x="594128" y="0"/>
                  <a:pt x="1327021" y="0"/>
                </a:cubicBezTo>
                <a:close/>
              </a:path>
            </a:pathLst>
          </a:custGeom>
        </p:spPr>
        <p:txBody>
          <a:bodyPr wrap="square" anchor="ctr">
            <a:noAutofit/>
          </a:bodyPr>
          <a:lstStyle>
            <a:lvl1pPr marL="0" indent="0" algn="ctr">
              <a:buNone/>
              <a:defRPr/>
            </a:lvl1pPr>
          </a:lstStyle>
          <a:p>
            <a:r>
              <a:rPr lang="en-GB"/>
              <a:t>Photo</a:t>
            </a:r>
          </a:p>
        </p:txBody>
      </p:sp>
      <p:sp>
        <p:nvSpPr>
          <p:cNvPr id="24" name="Text Placeholder 23"/>
          <p:cNvSpPr>
            <a:spLocks noGrp="1"/>
          </p:cNvSpPr>
          <p:nvPr>
            <p:ph type="body" sz="quarter" idx="16" hasCustomPrompt="1"/>
          </p:nvPr>
        </p:nvSpPr>
        <p:spPr>
          <a:xfrm>
            <a:off x="710565" y="6079221"/>
            <a:ext cx="216000" cy="18000"/>
          </a:xfrm>
          <a:custGeom>
            <a:avLst/>
            <a:gdLst>
              <a:gd name="connsiteX0" fmla="*/ 0 w 216000"/>
              <a:gd name="connsiteY0" fmla="*/ 0 h 18000"/>
              <a:gd name="connsiteX1" fmla="*/ 216000 w 216000"/>
              <a:gd name="connsiteY1" fmla="*/ 0 h 18000"/>
              <a:gd name="connsiteX2" fmla="*/ 216000 w 216000"/>
              <a:gd name="connsiteY2" fmla="*/ 18000 h 18000"/>
              <a:gd name="connsiteX3" fmla="*/ 0 w 216000"/>
              <a:gd name="connsiteY3" fmla="*/ 18000 h 18000"/>
            </a:gdLst>
            <a:ahLst/>
            <a:cxnLst>
              <a:cxn ang="0">
                <a:pos x="connsiteX0" y="connsiteY0"/>
              </a:cxn>
              <a:cxn ang="0">
                <a:pos x="connsiteX1" y="connsiteY1"/>
              </a:cxn>
              <a:cxn ang="0">
                <a:pos x="connsiteX2" y="connsiteY2"/>
              </a:cxn>
              <a:cxn ang="0">
                <a:pos x="connsiteX3" y="connsiteY3"/>
              </a:cxn>
            </a:cxnLst>
            <a:rect l="l" t="t" r="r" b="b"/>
            <a:pathLst>
              <a:path w="216000" h="18000">
                <a:moveTo>
                  <a:pt x="0" y="0"/>
                </a:moveTo>
                <a:lnTo>
                  <a:pt x="216000" y="0"/>
                </a:lnTo>
                <a:lnTo>
                  <a:pt x="216000" y="18000"/>
                </a:lnTo>
                <a:lnTo>
                  <a:pt x="0" y="18000"/>
                </a:lnTo>
                <a:close/>
              </a:path>
            </a:pathLst>
          </a:custGeom>
          <a:solidFill>
            <a:schemeClr val="bg1"/>
          </a:solidFill>
        </p:spPr>
        <p:txBody>
          <a:bodyPr wrap="square">
            <a:noAutofit/>
          </a:bodyPr>
          <a:lstStyle>
            <a:lvl1pPr marL="0" indent="0">
              <a:buNone/>
              <a:defRPr/>
            </a:lvl1pPr>
          </a:lstStyle>
          <a:p>
            <a:pPr lvl="0"/>
            <a:r>
              <a:rPr lang="en-US"/>
              <a:t> </a:t>
            </a:r>
            <a:endParaRPr lang="en-GB"/>
          </a:p>
        </p:txBody>
      </p:sp>
      <p:sp>
        <p:nvSpPr>
          <p:cNvPr id="10" name="Text Placeholder 9"/>
          <p:cNvSpPr>
            <a:spLocks noGrp="1"/>
          </p:cNvSpPr>
          <p:nvPr>
            <p:ph type="body" sz="quarter" idx="10" hasCustomPrompt="1"/>
          </p:nvPr>
        </p:nvSpPr>
        <p:spPr>
          <a:xfrm>
            <a:off x="710565" y="5010150"/>
            <a:ext cx="6477636" cy="393065"/>
          </a:xfrm>
        </p:spPr>
        <p:txBody>
          <a:bodyPr anchor="b"/>
          <a:lstStyle>
            <a:lvl1pPr marL="0" indent="0">
              <a:buNone/>
              <a:defRPr baseline="0">
                <a:solidFill>
                  <a:srgbClr val="FFFFFF"/>
                </a:solidFill>
              </a:defRPr>
            </a:lvl1pPr>
          </a:lstStyle>
          <a:p>
            <a:pPr lvl="0"/>
            <a:r>
              <a:rPr lang="fr-FR" noProof="0"/>
              <a:t>Cliquez pour ajouter du texte</a:t>
            </a:r>
          </a:p>
        </p:txBody>
      </p:sp>
      <p:sp>
        <p:nvSpPr>
          <p:cNvPr id="12" name="Text Placeholder 11"/>
          <p:cNvSpPr>
            <a:spLocks noGrp="1"/>
          </p:cNvSpPr>
          <p:nvPr>
            <p:ph type="body" sz="quarter" idx="11" hasCustomPrompt="1"/>
          </p:nvPr>
        </p:nvSpPr>
        <p:spPr>
          <a:xfrm>
            <a:off x="710565" y="5597842"/>
            <a:ext cx="6477636" cy="393065"/>
          </a:xfrm>
        </p:spPr>
        <p:txBody>
          <a:bodyPr/>
          <a:lstStyle>
            <a:lvl1pPr marL="0" indent="0">
              <a:buNone/>
              <a:defRPr sz="1100" b="0" baseline="0">
                <a:solidFill>
                  <a:srgbClr val="FFFFFF"/>
                </a:solidFill>
              </a:defRPr>
            </a:lvl1pPr>
          </a:lstStyle>
          <a:p>
            <a:pPr lvl="0"/>
            <a:r>
              <a:rPr lang="fr-FR" noProof="0"/>
              <a:t>Cliquez pour ajouter du texte</a:t>
            </a:r>
          </a:p>
        </p:txBody>
      </p:sp>
      <p:sp>
        <p:nvSpPr>
          <p:cNvPr id="14" name="Content Placeholder 13"/>
          <p:cNvSpPr>
            <a:spLocks noGrp="1"/>
          </p:cNvSpPr>
          <p:nvPr>
            <p:ph sz="quarter" idx="12" hasCustomPrompt="1"/>
          </p:nvPr>
        </p:nvSpPr>
        <p:spPr>
          <a:xfrm>
            <a:off x="710565" y="6185535"/>
            <a:ext cx="6477636" cy="177166"/>
          </a:xfrm>
        </p:spPr>
        <p:txBody>
          <a:bodyPr/>
          <a:lstStyle>
            <a:lvl1pPr marL="0" indent="0">
              <a:buNone/>
              <a:defRPr sz="1000" b="0" cap="none" baseline="0">
                <a:solidFill>
                  <a:srgbClr val="FFFFFF"/>
                </a:solidFill>
              </a:defRPr>
            </a:lvl1pPr>
          </a:lstStyle>
          <a:p>
            <a:pPr lvl="0"/>
            <a:r>
              <a:rPr lang="fr-FR" noProof="0"/>
              <a:t>Cliquez pour ajouter du texte</a:t>
            </a:r>
          </a:p>
        </p:txBody>
      </p:sp>
      <p:sp>
        <p:nvSpPr>
          <p:cNvPr id="25" name="Text Placeholder 24"/>
          <p:cNvSpPr>
            <a:spLocks noGrp="1"/>
          </p:cNvSpPr>
          <p:nvPr>
            <p:ph type="body" sz="quarter" idx="17" hasCustomPrompt="1"/>
          </p:nvPr>
        </p:nvSpPr>
        <p:spPr>
          <a:xfrm>
            <a:off x="710565" y="5491529"/>
            <a:ext cx="216000" cy="18000"/>
          </a:xfrm>
          <a:custGeom>
            <a:avLst/>
            <a:gdLst>
              <a:gd name="connsiteX0" fmla="*/ 0 w 216000"/>
              <a:gd name="connsiteY0" fmla="*/ 0 h 18000"/>
              <a:gd name="connsiteX1" fmla="*/ 216000 w 216000"/>
              <a:gd name="connsiteY1" fmla="*/ 0 h 18000"/>
              <a:gd name="connsiteX2" fmla="*/ 216000 w 216000"/>
              <a:gd name="connsiteY2" fmla="*/ 18000 h 18000"/>
              <a:gd name="connsiteX3" fmla="*/ 0 w 216000"/>
              <a:gd name="connsiteY3" fmla="*/ 18000 h 18000"/>
            </a:gdLst>
            <a:ahLst/>
            <a:cxnLst>
              <a:cxn ang="0">
                <a:pos x="connsiteX0" y="connsiteY0"/>
              </a:cxn>
              <a:cxn ang="0">
                <a:pos x="connsiteX1" y="connsiteY1"/>
              </a:cxn>
              <a:cxn ang="0">
                <a:pos x="connsiteX2" y="connsiteY2"/>
              </a:cxn>
              <a:cxn ang="0">
                <a:pos x="connsiteX3" y="connsiteY3"/>
              </a:cxn>
            </a:cxnLst>
            <a:rect l="l" t="t" r="r" b="b"/>
            <a:pathLst>
              <a:path w="216000" h="18000">
                <a:moveTo>
                  <a:pt x="0" y="0"/>
                </a:moveTo>
                <a:lnTo>
                  <a:pt x="216000" y="0"/>
                </a:lnTo>
                <a:lnTo>
                  <a:pt x="216000" y="18000"/>
                </a:lnTo>
                <a:lnTo>
                  <a:pt x="0" y="18000"/>
                </a:lnTo>
                <a:close/>
              </a:path>
            </a:pathLst>
          </a:custGeom>
          <a:solidFill>
            <a:schemeClr val="bg1"/>
          </a:solidFill>
        </p:spPr>
        <p:txBody>
          <a:bodyPr wrap="square">
            <a:noAutofit/>
          </a:bodyPr>
          <a:lstStyle>
            <a:lvl1pPr marL="0" indent="0">
              <a:buNone/>
              <a:defRPr/>
            </a:lvl1pPr>
          </a:lstStyle>
          <a:p>
            <a:pPr lvl="0"/>
            <a:r>
              <a:rPr lang="en-US"/>
              <a:t> </a:t>
            </a:r>
            <a:endParaRPr lang="en-GB"/>
          </a:p>
        </p:txBody>
      </p:sp>
      <p:pic>
        <p:nvPicPr>
          <p:cNvPr id="2" name="Image 1"/>
          <p:cNvPicPr>
            <a:picLocks noChangeAspect="1"/>
          </p:cNvPicPr>
          <p:nvPr userDrawn="1"/>
        </p:nvPicPr>
        <p:blipFill>
          <a:blip r:embed="rId5"/>
          <a:stretch>
            <a:fillRect/>
          </a:stretch>
        </p:blipFill>
        <p:spPr>
          <a:xfrm>
            <a:off x="7581900" y="5727700"/>
            <a:ext cx="2324100" cy="1130300"/>
          </a:xfrm>
          <a:prstGeom prst="rect">
            <a:avLst/>
          </a:prstGeom>
        </p:spPr>
      </p:pic>
    </p:spTree>
    <p:extLst>
      <p:ext uri="{BB962C8B-B14F-4D97-AF65-F5344CB8AC3E}">
        <p14:creationId xmlns:p14="http://schemas.microsoft.com/office/powerpoint/2010/main" val="350301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6"/>
            </p:custDataLst>
            <p:extLst>
              <p:ext uri="{D42A27DB-BD31-4B8C-83A1-F6EECF244321}">
                <p14:modId xmlns:p14="http://schemas.microsoft.com/office/powerpoint/2010/main" val="3138310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360" imgH="360" progId="TCLayout.ActiveDocument.1">
                  <p:embed/>
                </p:oleObj>
              </mc:Choice>
              <mc:Fallback>
                <p:oleObj name="think-cell Slide" r:id="rId17" imgW="360" imgH="360" progId="TCLayout.ActiveDocument.1">
                  <p:embed/>
                  <p:pic>
                    <p:nvPicPr>
                      <p:cNvPr id="4" name="Object 3"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700881" y="1711325"/>
            <a:ext cx="8495951" cy="3965575"/>
          </a:xfrm>
          <a:prstGeom prst="rect">
            <a:avLst/>
          </a:prstGeom>
        </p:spPr>
        <p:txBody>
          <a:bodyPr vert="horz" lIns="0" tIns="0" rIns="0" bIns="0" rtlCol="0">
            <a:noAutofit/>
          </a:body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le Placeholder 1"/>
          <p:cNvSpPr>
            <a:spLocks noGrp="1"/>
          </p:cNvSpPr>
          <p:nvPr>
            <p:ph type="title"/>
          </p:nvPr>
        </p:nvSpPr>
        <p:spPr>
          <a:xfrm>
            <a:off x="1415414" y="482600"/>
            <a:ext cx="7781925" cy="393065"/>
          </a:xfrm>
          <a:prstGeom prst="rect">
            <a:avLst/>
          </a:prstGeom>
        </p:spPr>
        <p:txBody>
          <a:bodyPr vert="horz" lIns="0" tIns="0" rIns="0" bIns="0" rtlCol="0" anchor="b">
            <a:noAutofit/>
          </a:bodyPr>
          <a:lstStyle/>
          <a:p>
            <a:r>
              <a:rPr lang="fr-FR" sz="2000" b="1" i="0" u="none" strike="noStrike" baseline="0">
                <a:solidFill>
                  <a:srgbClr val="13B3D9"/>
                </a:solidFill>
                <a:latin typeface="Arial-BoldMT"/>
              </a:rPr>
              <a:t>LE TITRE DE VOTRE SLIDE</a:t>
            </a:r>
            <a:endParaRPr lang="fr-FR"/>
          </a:p>
        </p:txBody>
      </p:sp>
      <p:sp>
        <p:nvSpPr>
          <p:cNvPr id="26" name="TextBox 25"/>
          <p:cNvSpPr txBox="1"/>
          <p:nvPr/>
        </p:nvSpPr>
        <p:spPr>
          <a:xfrm>
            <a:off x="2613604" y="6615472"/>
            <a:ext cx="989725" cy="123111"/>
          </a:xfrm>
          <a:prstGeom prst="rect">
            <a:avLst/>
          </a:prstGeom>
          <a:noFill/>
        </p:spPr>
        <p:txBody>
          <a:bodyPr wrap="square" lIns="0" tIns="0" rIns="0" bIns="0" rtlCol="0">
            <a:spAutoFit/>
          </a:bodyPr>
          <a:lstStyle/>
          <a:p>
            <a:r>
              <a:rPr lang="en-GB" sz="800">
                <a:solidFill>
                  <a:schemeClr val="bg1">
                    <a:lumMod val="50000"/>
                  </a:schemeClr>
                </a:solidFill>
                <a:latin typeface="Arial" panose="020B0604020202020204" pitchFamily="34" charset="0"/>
                <a:cs typeface="Arial" panose="020B0604020202020204" pitchFamily="34" charset="0"/>
              </a:rPr>
              <a:t>page </a:t>
            </a:r>
            <a:fld id="{934DCB69-F962-48E3-878B-AEFCD7A289FA}" type="slidenum">
              <a:rPr lang="en-GB" sz="800" smtClean="0">
                <a:solidFill>
                  <a:schemeClr val="bg1">
                    <a:lumMod val="50000"/>
                  </a:schemeClr>
                </a:solidFill>
                <a:latin typeface="Arial" panose="020B0604020202020204" pitchFamily="34" charset="0"/>
                <a:cs typeface="Arial" panose="020B0604020202020204" pitchFamily="34" charset="0"/>
              </a:rPr>
              <a:pPr/>
              <a:t>‹N°›</a:t>
            </a:fld>
            <a:endParaRPr lang="en-GB" sz="800">
              <a:solidFill>
                <a:schemeClr val="bg1">
                  <a:lumMod val="50000"/>
                </a:schemeClr>
              </a:solidFill>
              <a:latin typeface="Arial" panose="020B0604020202020204" pitchFamily="34" charset="0"/>
              <a:cs typeface="Arial" panose="020B0604020202020204" pitchFamily="34" charset="0"/>
            </a:endParaRPr>
          </a:p>
        </p:txBody>
      </p:sp>
      <p:sp>
        <p:nvSpPr>
          <p:cNvPr id="8" name="Espace réservé du pied de page 10">
            <a:extLst>
              <a:ext uri="{FF2B5EF4-FFF2-40B4-BE49-F238E27FC236}">
                <a16:creationId xmlns:a16="http://schemas.microsoft.com/office/drawing/2014/main" id="{BE5F0A1C-9BC4-2343-B0FE-4B07F6E9B779}"/>
              </a:ext>
            </a:extLst>
          </p:cNvPr>
          <p:cNvSpPr txBox="1">
            <a:spLocks/>
          </p:cNvSpPr>
          <p:nvPr userDrawn="1"/>
        </p:nvSpPr>
        <p:spPr>
          <a:xfrm>
            <a:off x="889366" y="6625639"/>
            <a:ext cx="1710590"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r>
              <a:rPr lang="en-US" dirty="0"/>
              <a:t>Date de publication : </a:t>
            </a:r>
            <a:r>
              <a:rPr lang="en-US" dirty="0" err="1"/>
              <a:t>février</a:t>
            </a:r>
            <a:r>
              <a:rPr lang="en-US" dirty="0"/>
              <a:t> 2021</a:t>
            </a:r>
          </a:p>
        </p:txBody>
      </p:sp>
      <p:sp>
        <p:nvSpPr>
          <p:cNvPr id="9" name="Espace réservé du pied de page 10">
            <a:extLst>
              <a:ext uri="{FF2B5EF4-FFF2-40B4-BE49-F238E27FC236}">
                <a16:creationId xmlns:a16="http://schemas.microsoft.com/office/drawing/2014/main" id="{1B1794DD-3348-EB4A-AEDD-2A318C69777F}"/>
              </a:ext>
            </a:extLst>
          </p:cNvPr>
          <p:cNvSpPr txBox="1">
            <a:spLocks/>
          </p:cNvSpPr>
          <p:nvPr userDrawn="1"/>
        </p:nvSpPr>
        <p:spPr>
          <a:xfrm>
            <a:off x="786396" y="6462495"/>
            <a:ext cx="7197544"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r>
              <a:rPr lang="fr-FR" dirty="0"/>
              <a:t>OPCO2I – GPEC de la branche métallurgie en Centre-Val-de-Loire 2020-2023 – Document support de présentation</a:t>
            </a:r>
            <a:endParaRPr lang="en-US" dirty="0"/>
          </a:p>
        </p:txBody>
      </p:sp>
      <p:sp>
        <p:nvSpPr>
          <p:cNvPr id="15" name="Espace réservé du pied de page 10">
            <a:extLst>
              <a:ext uri="{FF2B5EF4-FFF2-40B4-BE49-F238E27FC236}">
                <a16:creationId xmlns:a16="http://schemas.microsoft.com/office/drawing/2014/main" id="{4F550A0F-B85A-9A42-8857-A0FF93F00FD3}"/>
              </a:ext>
            </a:extLst>
          </p:cNvPr>
          <p:cNvSpPr txBox="1">
            <a:spLocks/>
          </p:cNvSpPr>
          <p:nvPr userDrawn="1"/>
        </p:nvSpPr>
        <p:spPr>
          <a:xfrm>
            <a:off x="700881" y="6615472"/>
            <a:ext cx="193884"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pPr algn="ctr"/>
            <a:r>
              <a:rPr lang="en-GB" sz="800">
                <a:solidFill>
                  <a:schemeClr val="bg1">
                    <a:lumMod val="50000"/>
                  </a:schemeClr>
                </a:solidFill>
                <a:latin typeface="Arial" panose="020B0604020202020204" pitchFamily="34" charset="0"/>
                <a:cs typeface="Arial" panose="020B0604020202020204" pitchFamily="34" charset="0"/>
              </a:rPr>
              <a:t>•</a:t>
            </a:r>
            <a:endParaRPr lang="en-US"/>
          </a:p>
        </p:txBody>
      </p:sp>
      <p:sp>
        <p:nvSpPr>
          <p:cNvPr id="17" name="Espace réservé du pied de page 10">
            <a:extLst>
              <a:ext uri="{FF2B5EF4-FFF2-40B4-BE49-F238E27FC236}">
                <a16:creationId xmlns:a16="http://schemas.microsoft.com/office/drawing/2014/main" id="{F6A65565-4D6A-A64A-97D4-F0C0B97E32A0}"/>
              </a:ext>
            </a:extLst>
          </p:cNvPr>
          <p:cNvSpPr txBox="1">
            <a:spLocks/>
          </p:cNvSpPr>
          <p:nvPr userDrawn="1"/>
        </p:nvSpPr>
        <p:spPr>
          <a:xfrm>
            <a:off x="2424721" y="6615472"/>
            <a:ext cx="193884" cy="123111"/>
          </a:xfrm>
          <a:prstGeom prst="rect">
            <a:avLst/>
          </a:prstGeom>
        </p:spPr>
        <p:txBody>
          <a:bodyPr vert="horz" wrap="square" lIns="0" tIns="0" rIns="0" bIns="0" rtlCol="0" anchor="ctr">
            <a:spAutoFit/>
          </a:bodyPr>
          <a:lstStyle>
            <a:defPPr>
              <a:defRPr lang="de-DE"/>
            </a:defPPr>
            <a:lvl1pPr marL="0" algn="l" defTabSz="914400" rtl="0" eaLnBrk="1" latinLnBrk="0" hangingPunct="1">
              <a:defRPr lang="fr-FR" sz="800" kern="1200" cap="none" spc="0" baseline="0" smtClean="0">
                <a:solidFill>
                  <a:schemeClr val="bg1">
                    <a:lumMod val="50000"/>
                  </a:schemeClr>
                </a:solidFill>
                <a:latin typeface="Arial"/>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a:lstStyle>
          <a:p>
            <a:pPr algn="ctr"/>
            <a:r>
              <a:rPr lang="en-GB" sz="800">
                <a:solidFill>
                  <a:schemeClr val="bg1">
                    <a:lumMod val="50000"/>
                  </a:schemeClr>
                </a:solidFill>
                <a:latin typeface="Arial" panose="020B0604020202020204" pitchFamily="34" charset="0"/>
                <a:cs typeface="Arial" panose="020B0604020202020204" pitchFamily="34" charset="0"/>
              </a:rPr>
              <a:t>•</a:t>
            </a:r>
            <a:endParaRPr lang="en-US"/>
          </a:p>
        </p:txBody>
      </p:sp>
      <p:pic>
        <p:nvPicPr>
          <p:cNvPr id="18" name="Picture 15">
            <a:extLst>
              <a:ext uri="{FF2B5EF4-FFF2-40B4-BE49-F238E27FC236}">
                <a16:creationId xmlns:a16="http://schemas.microsoft.com/office/drawing/2014/main" id="{3E760A77-EA95-4851-AE1D-FA1F8662FCD3}"/>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13459" t="23842" r="12316" b="33803"/>
          <a:stretch/>
        </p:blipFill>
        <p:spPr>
          <a:xfrm>
            <a:off x="8625387" y="6322920"/>
            <a:ext cx="1199244" cy="483904"/>
          </a:xfrm>
          <a:prstGeom prst="rect">
            <a:avLst/>
          </a:prstGeom>
        </p:spPr>
      </p:pic>
      <p:pic>
        <p:nvPicPr>
          <p:cNvPr id="19" name="Image 18">
            <a:extLst>
              <a:ext uri="{FF2B5EF4-FFF2-40B4-BE49-F238E27FC236}">
                <a16:creationId xmlns:a16="http://schemas.microsoft.com/office/drawing/2014/main" id="{372D0B91-55C3-45DA-8A49-56BD4CB04521}"/>
              </a:ext>
            </a:extLst>
          </p:cNvPr>
          <p:cNvPicPr/>
          <p:nvPr userDrawn="1"/>
        </p:nvPicPr>
        <p:blipFill rotWithShape="1">
          <a:blip r:embed="rId20">
            <a:extLst>
              <a:ext uri="{28A0092B-C50C-407E-A947-70E740481C1C}">
                <a14:useLocalDpi xmlns:a14="http://schemas.microsoft.com/office/drawing/2010/main" val="0"/>
              </a:ext>
            </a:extLst>
          </a:blip>
          <a:srcRect l="32420" r="33333"/>
          <a:stretch/>
        </p:blipFill>
        <p:spPr bwMode="auto">
          <a:xfrm>
            <a:off x="8234101" y="6309272"/>
            <a:ext cx="304120" cy="519052"/>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928" r:id="rId1"/>
    <p:sldLayoutId id="2147483935" r:id="rId2"/>
    <p:sldLayoutId id="2147483930" r:id="rId3"/>
    <p:sldLayoutId id="2147483936" r:id="rId4"/>
    <p:sldLayoutId id="2147483929"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lang="fr-FR" sz="2000" b="1" i="0" u="none" strike="noStrike" kern="1200" cap="all" baseline="0" smtClean="0">
          <a:solidFill>
            <a:schemeClr val="accent2"/>
          </a:solidFill>
          <a:latin typeface="+mj-lt"/>
          <a:ea typeface="+mj-ea"/>
          <a:cs typeface="+mj-cs"/>
        </a:defRPr>
      </a:lvl1pPr>
    </p:titleStyle>
    <p:body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946069" y="1386670"/>
            <a:ext cx="4337684" cy="788494"/>
          </a:xfrm>
        </p:spPr>
        <p:txBody>
          <a:bodyPr/>
          <a:lstStyle/>
          <a:p>
            <a:r>
              <a:rPr lang="fr-FR" sz="1800" dirty="0"/>
              <a:t>Gestion Prévisionnelle des Emplois et Compétences de la branche métallurgie en Centre-Val-de-Loire 2020-2023</a:t>
            </a:r>
            <a:br>
              <a:rPr lang="fr-FR" sz="1800" dirty="0"/>
            </a:br>
            <a:r>
              <a:rPr lang="fr-FR" sz="1050" dirty="0"/>
              <a:t> </a:t>
            </a:r>
            <a:r>
              <a:rPr lang="fr-FR" sz="800" dirty="0"/>
              <a:t>  </a:t>
            </a:r>
            <a:endParaRPr lang="en-GB" sz="1800" dirty="0"/>
          </a:p>
        </p:txBody>
      </p:sp>
      <p:sp>
        <p:nvSpPr>
          <p:cNvPr id="8" name="Subtitle 7"/>
          <p:cNvSpPr>
            <a:spLocks noGrp="1"/>
          </p:cNvSpPr>
          <p:nvPr>
            <p:ph type="subTitle" idx="1"/>
          </p:nvPr>
        </p:nvSpPr>
        <p:spPr>
          <a:xfrm>
            <a:off x="4958715" y="2425065"/>
            <a:ext cx="4337684" cy="196215"/>
          </a:xfrm>
        </p:spPr>
        <p:txBody>
          <a:bodyPr/>
          <a:lstStyle/>
          <a:p>
            <a:r>
              <a:rPr lang="fr-FR" sz="1200" dirty="0"/>
              <a:t>Document support de présentation orale</a:t>
            </a:r>
          </a:p>
        </p:txBody>
      </p:sp>
      <p:pic>
        <p:nvPicPr>
          <p:cNvPr id="15" name="Image 8">
            <a:extLst>
              <a:ext uri="{FF2B5EF4-FFF2-40B4-BE49-F238E27FC236}">
                <a16:creationId xmlns:a16="http://schemas.microsoft.com/office/drawing/2014/main" id="{B20A0529-8A70-43D8-A0D2-F6302B61C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249068" y="6226430"/>
            <a:ext cx="1407864" cy="358607"/>
          </a:xfrm>
          <a:prstGeom prst="rect">
            <a:avLst/>
          </a:prstGeom>
          <a:noFill/>
          <a:ln w="9525">
            <a:noFill/>
            <a:miter lim="800000"/>
            <a:headEnd/>
            <a:tailEnd/>
          </a:ln>
        </p:spPr>
      </p:pic>
      <p:pic>
        <p:nvPicPr>
          <p:cNvPr id="6" name="Image 5">
            <a:extLst>
              <a:ext uri="{FF2B5EF4-FFF2-40B4-BE49-F238E27FC236}">
                <a16:creationId xmlns:a16="http://schemas.microsoft.com/office/drawing/2014/main" id="{97908194-95B8-4EA6-8935-56D854198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25" y="3250974"/>
            <a:ext cx="2355273" cy="28887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93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5414" y="673670"/>
            <a:ext cx="7781925" cy="393065"/>
          </a:xfrm>
        </p:spPr>
        <p:txBody>
          <a:bodyPr/>
          <a:lstStyle/>
          <a:p>
            <a:r>
              <a:rPr lang="fr-FR" dirty="0"/>
              <a:t>Les besoins en formation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701060" y="1733632"/>
            <a:ext cx="4901094" cy="3965575"/>
          </a:xfrm>
        </p:spPr>
        <p:txBody>
          <a:bodyPr/>
          <a:lstStyle/>
          <a:p>
            <a:pPr lvl="1" algn="just"/>
            <a:r>
              <a:rPr lang="fr-FR" sz="1800" dirty="0">
                <a:solidFill>
                  <a:schemeClr val="accent4">
                    <a:lumMod val="75000"/>
                  </a:schemeClr>
                </a:solidFill>
              </a:rPr>
              <a:t>Une diminution du recours à l’alternance en 2020 mais le souhait d’un « retour à la normale » pour 2021</a:t>
            </a:r>
            <a:endParaRPr lang="fr-FR" sz="1400" dirty="0">
              <a:solidFill>
                <a:schemeClr val="accent4">
                  <a:lumMod val="75000"/>
                </a:schemeClr>
              </a:solidFill>
            </a:endParaRPr>
          </a:p>
          <a:p>
            <a:pPr lvl="1" algn="just"/>
            <a:r>
              <a:rPr lang="fr-FR" sz="1400" dirty="0"/>
              <a:t>Le recours à l’alternance a été impacté en 2020 par la crise du </a:t>
            </a:r>
            <a:r>
              <a:rPr lang="fr-FR" sz="1400" dirty="0" err="1"/>
              <a:t>Covid</a:t>
            </a:r>
            <a:r>
              <a:rPr lang="fr-FR" sz="1400" dirty="0"/>
              <a:t> ; ainsi les alternants représentaient 3,6% des effectifs des entreprises interrogées en 2019 contre 2,6% en 2020. </a:t>
            </a:r>
          </a:p>
          <a:p>
            <a:pPr lvl="1" algn="just"/>
            <a:endParaRPr lang="fr-FR" sz="1400" dirty="0"/>
          </a:p>
          <a:p>
            <a:pPr lvl="1" algn="just"/>
            <a:r>
              <a:rPr lang="fr-FR" sz="1800" dirty="0">
                <a:solidFill>
                  <a:schemeClr val="accent4">
                    <a:lumMod val="75000"/>
                  </a:schemeClr>
                </a:solidFill>
              </a:rPr>
              <a:t>Pour préparer l’avenir les entreprises envisagent d’accroitre leur recours à la formation continue</a:t>
            </a:r>
          </a:p>
          <a:p>
            <a:pPr lvl="1" algn="just"/>
            <a:r>
              <a:rPr lang="fr-FR" sz="1400" dirty="0"/>
              <a:t>68% des entreprises interrogées envisagent d’augmenter la part de chiffre d’affaires consacrée à la formation continue dans les 3 ans à venir. Conformément à la répartition des effectifs, ce sont pour les métiers de la production que les entreprises envisagent particulièrement le recours à la formation continue.</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grpSp>
        <p:nvGrpSpPr>
          <p:cNvPr id="22" name="Groupe 21">
            <a:extLst>
              <a:ext uri="{FF2B5EF4-FFF2-40B4-BE49-F238E27FC236}">
                <a16:creationId xmlns:a16="http://schemas.microsoft.com/office/drawing/2014/main" id="{9D69310E-103F-44FF-89D9-741149842C9D}"/>
              </a:ext>
            </a:extLst>
          </p:cNvPr>
          <p:cNvGrpSpPr/>
          <p:nvPr/>
        </p:nvGrpSpPr>
        <p:grpSpPr>
          <a:xfrm>
            <a:off x="5637965" y="3701958"/>
            <a:ext cx="4268035" cy="2544452"/>
            <a:chOff x="5637965" y="3701958"/>
            <a:chExt cx="4268035" cy="2544452"/>
          </a:xfrm>
        </p:grpSpPr>
        <p:pic>
          <p:nvPicPr>
            <p:cNvPr id="6" name="Image 5">
              <a:extLst>
                <a:ext uri="{FF2B5EF4-FFF2-40B4-BE49-F238E27FC236}">
                  <a16:creationId xmlns:a16="http://schemas.microsoft.com/office/drawing/2014/main" id="{8331F8A9-22FA-4E4B-896A-30899C3B8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366" y="4142884"/>
              <a:ext cx="1545771" cy="1538976"/>
            </a:xfrm>
            <a:prstGeom prst="rect">
              <a:avLst/>
            </a:prstGeom>
          </p:spPr>
        </p:pic>
        <p:cxnSp>
          <p:nvCxnSpPr>
            <p:cNvPr id="7" name="Connecteur droit 6">
              <a:extLst>
                <a:ext uri="{FF2B5EF4-FFF2-40B4-BE49-F238E27FC236}">
                  <a16:creationId xmlns:a16="http://schemas.microsoft.com/office/drawing/2014/main" id="{0642F59B-5EEC-42F0-AC56-6DB40B489041}"/>
                </a:ext>
              </a:extLst>
            </p:cNvPr>
            <p:cNvCxnSpPr>
              <a:cxnSpLocks/>
            </p:cNvCxnSpPr>
            <p:nvPr/>
          </p:nvCxnSpPr>
          <p:spPr>
            <a:xfrm flipH="1">
              <a:off x="7396661" y="3761680"/>
              <a:ext cx="15901" cy="22563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5F3ACCDA-B682-41A6-8154-69583A23D3A7}"/>
                </a:ext>
              </a:extLst>
            </p:cNvPr>
            <p:cNvCxnSpPr>
              <a:cxnSpLocks/>
            </p:cNvCxnSpPr>
            <p:nvPr/>
          </p:nvCxnSpPr>
          <p:spPr>
            <a:xfrm>
              <a:off x="6531170" y="4427641"/>
              <a:ext cx="1921857" cy="108266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D108F352-A394-4BD6-8EE5-24F0AD11205B}"/>
                </a:ext>
              </a:extLst>
            </p:cNvPr>
            <p:cNvSpPr txBox="1"/>
            <p:nvPr/>
          </p:nvSpPr>
          <p:spPr>
            <a:xfrm>
              <a:off x="5975801" y="3701958"/>
              <a:ext cx="1612170" cy="707886"/>
            </a:xfrm>
            <a:prstGeom prst="rect">
              <a:avLst/>
            </a:prstGeom>
            <a:noFill/>
          </p:spPr>
          <p:txBody>
            <a:bodyPr wrap="square" rtlCol="0">
              <a:spAutoFit/>
            </a:bodyPr>
            <a:lstStyle/>
            <a:p>
              <a:pPr marL="171450" indent="-171450">
                <a:buFont typeface="Arial" panose="020B0604020202020204" pitchFamily="34" charset="0"/>
                <a:buChar char="•"/>
              </a:pPr>
              <a:r>
                <a:rPr lang="fr-FR" sz="1000" dirty="0"/>
                <a:t>Logiciels CAO, robotique, ERP</a:t>
              </a:r>
            </a:p>
            <a:p>
              <a:pPr marL="171450" indent="-171450">
                <a:buFont typeface="Arial" panose="020B0604020202020204" pitchFamily="34" charset="0"/>
                <a:buChar char="•"/>
              </a:pPr>
              <a:r>
                <a:rPr lang="fr-FR" sz="1000" dirty="0"/>
                <a:t>Méthodes de calcul</a:t>
              </a:r>
            </a:p>
            <a:p>
              <a:pPr marL="171450" indent="-171450">
                <a:buFont typeface="Arial" panose="020B0604020202020204" pitchFamily="34" charset="0"/>
                <a:buChar char="•"/>
              </a:pPr>
              <a:r>
                <a:rPr lang="fr-FR" sz="1000" dirty="0"/>
                <a:t>Simulation</a:t>
              </a:r>
            </a:p>
          </p:txBody>
        </p:sp>
        <p:sp>
          <p:nvSpPr>
            <p:cNvPr id="10" name="ZoneTexte 9">
              <a:extLst>
                <a:ext uri="{FF2B5EF4-FFF2-40B4-BE49-F238E27FC236}">
                  <a16:creationId xmlns:a16="http://schemas.microsoft.com/office/drawing/2014/main" id="{F493653F-06D2-4CFB-9994-EE410FFD384E}"/>
                </a:ext>
              </a:extLst>
            </p:cNvPr>
            <p:cNvSpPr txBox="1"/>
            <p:nvPr/>
          </p:nvSpPr>
          <p:spPr>
            <a:xfrm>
              <a:off x="7581822" y="3761680"/>
              <a:ext cx="2149527" cy="677108"/>
            </a:xfrm>
            <a:prstGeom prst="rect">
              <a:avLst/>
            </a:prstGeom>
            <a:noFill/>
          </p:spPr>
          <p:txBody>
            <a:bodyPr wrap="square" rtlCol="0">
              <a:spAutoFit/>
            </a:bodyPr>
            <a:lstStyle/>
            <a:p>
              <a:pPr marL="171450" indent="-171450">
                <a:buFont typeface="Arial" panose="020B0604020202020204" pitchFamily="34" charset="0"/>
                <a:buChar char="•"/>
              </a:pPr>
              <a:r>
                <a:rPr lang="fr-FR" sz="1000" dirty="0"/>
                <a:t>ERP </a:t>
              </a:r>
              <a:r>
                <a:rPr lang="fr-FR" sz="900" dirty="0"/>
                <a:t>(</a:t>
              </a:r>
              <a:r>
                <a:rPr lang="fr-FR" sz="800" dirty="0"/>
                <a:t>Enterprise Resource Planning = Progiciel de Gestion Intégré)</a:t>
              </a:r>
              <a:endParaRPr lang="fr-FR" sz="900" dirty="0"/>
            </a:p>
            <a:p>
              <a:pPr marL="171450" indent="-171450">
                <a:buFont typeface="Arial" panose="020B0604020202020204" pitchFamily="34" charset="0"/>
                <a:buChar char="•"/>
              </a:pPr>
              <a:r>
                <a:rPr lang="fr-FR" sz="1000" dirty="0"/>
                <a:t>Lean</a:t>
              </a:r>
            </a:p>
            <a:p>
              <a:pPr marL="171450" indent="-171450">
                <a:buFont typeface="Arial" panose="020B0604020202020204" pitchFamily="34" charset="0"/>
                <a:buChar char="•"/>
              </a:pPr>
              <a:r>
                <a:rPr lang="fr-FR" sz="1000" dirty="0"/>
                <a:t>Management</a:t>
              </a:r>
            </a:p>
          </p:txBody>
        </p:sp>
        <p:sp>
          <p:nvSpPr>
            <p:cNvPr id="11" name="ZoneTexte 10">
              <a:extLst>
                <a:ext uri="{FF2B5EF4-FFF2-40B4-BE49-F238E27FC236}">
                  <a16:creationId xmlns:a16="http://schemas.microsoft.com/office/drawing/2014/main" id="{4BC8488F-94F9-4735-954F-CBEBA35CD9B4}"/>
                </a:ext>
              </a:extLst>
            </p:cNvPr>
            <p:cNvSpPr txBox="1"/>
            <p:nvPr/>
          </p:nvSpPr>
          <p:spPr>
            <a:xfrm>
              <a:off x="8144061" y="4473964"/>
              <a:ext cx="1761939"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t>Formation sur machine</a:t>
              </a:r>
            </a:p>
            <a:p>
              <a:pPr marL="171450" indent="-171450">
                <a:buFont typeface="Arial" panose="020B0604020202020204" pitchFamily="34" charset="0"/>
                <a:buChar char="•"/>
              </a:pPr>
              <a:r>
                <a:rPr lang="fr-FR" sz="1000" dirty="0"/>
                <a:t>Management</a:t>
              </a:r>
            </a:p>
            <a:p>
              <a:pPr marL="171450" indent="-171450">
                <a:buFont typeface="Arial" panose="020B0604020202020204" pitchFamily="34" charset="0"/>
                <a:buChar char="•"/>
              </a:pPr>
              <a:r>
                <a:rPr lang="fr-FR" sz="1000" dirty="0"/>
                <a:t>Adaptabilité</a:t>
              </a:r>
            </a:p>
            <a:p>
              <a:pPr marL="171450" indent="-171450">
                <a:buFont typeface="Arial" panose="020B0604020202020204" pitchFamily="34" charset="0"/>
                <a:buChar char="•"/>
              </a:pPr>
              <a:r>
                <a:rPr lang="fr-FR" sz="1000" dirty="0"/>
                <a:t>Programmation, langage machine</a:t>
              </a:r>
            </a:p>
          </p:txBody>
        </p:sp>
        <p:sp>
          <p:nvSpPr>
            <p:cNvPr id="12" name="ZoneTexte 11">
              <a:extLst>
                <a:ext uri="{FF2B5EF4-FFF2-40B4-BE49-F238E27FC236}">
                  <a16:creationId xmlns:a16="http://schemas.microsoft.com/office/drawing/2014/main" id="{2EA7FFF2-0748-47D6-B9EA-17A7A869F18A}"/>
                </a:ext>
              </a:extLst>
            </p:cNvPr>
            <p:cNvSpPr txBox="1"/>
            <p:nvPr/>
          </p:nvSpPr>
          <p:spPr>
            <a:xfrm>
              <a:off x="7396661" y="5569302"/>
              <a:ext cx="2477226" cy="677108"/>
            </a:xfrm>
            <a:prstGeom prst="rect">
              <a:avLst/>
            </a:prstGeom>
            <a:noFill/>
          </p:spPr>
          <p:txBody>
            <a:bodyPr wrap="square" rtlCol="0">
              <a:spAutoFit/>
            </a:bodyPr>
            <a:lstStyle/>
            <a:p>
              <a:pPr marL="171450" indent="-171450">
                <a:buFont typeface="Arial" panose="020B0604020202020204" pitchFamily="34" charset="0"/>
                <a:buChar char="•"/>
              </a:pPr>
              <a:r>
                <a:rPr lang="fr-FR" sz="1000" dirty="0"/>
                <a:t>GMAO </a:t>
              </a:r>
              <a:r>
                <a:rPr lang="fr-FR" sz="800" dirty="0"/>
                <a:t>(Gestion de Maintenance Assistée par Ordinateur)</a:t>
              </a:r>
            </a:p>
            <a:p>
              <a:pPr marL="171450" indent="-171450">
                <a:buFont typeface="Arial" panose="020B0604020202020204" pitchFamily="34" charset="0"/>
                <a:buChar char="•"/>
              </a:pPr>
              <a:r>
                <a:rPr lang="fr-FR" sz="1000" dirty="0"/>
                <a:t>Formation techniciens de maintenance </a:t>
              </a:r>
              <a:r>
                <a:rPr lang="fr-FR" sz="900" dirty="0"/>
                <a:t>(montée en compétence)</a:t>
              </a:r>
              <a:endParaRPr lang="fr-FR" sz="1000" dirty="0"/>
            </a:p>
          </p:txBody>
        </p:sp>
        <p:sp>
          <p:nvSpPr>
            <p:cNvPr id="13" name="ZoneTexte 12">
              <a:extLst>
                <a:ext uri="{FF2B5EF4-FFF2-40B4-BE49-F238E27FC236}">
                  <a16:creationId xmlns:a16="http://schemas.microsoft.com/office/drawing/2014/main" id="{C3F5C842-1965-4340-9B31-4089B081DD28}"/>
                </a:ext>
              </a:extLst>
            </p:cNvPr>
            <p:cNvSpPr txBox="1"/>
            <p:nvPr/>
          </p:nvSpPr>
          <p:spPr>
            <a:xfrm>
              <a:off x="6024917" y="5554565"/>
              <a:ext cx="1454301" cy="646331"/>
            </a:xfrm>
            <a:prstGeom prst="rect">
              <a:avLst/>
            </a:prstGeom>
            <a:noFill/>
          </p:spPr>
          <p:txBody>
            <a:bodyPr wrap="square" rtlCol="0">
              <a:spAutoFit/>
            </a:bodyPr>
            <a:lstStyle/>
            <a:p>
              <a:pPr marL="171450" indent="-171450">
                <a:buFont typeface="Arial" panose="020B0604020202020204" pitchFamily="34" charset="0"/>
                <a:buChar char="•"/>
              </a:pPr>
              <a:r>
                <a:rPr lang="fr-FR" sz="1000" dirty="0"/>
                <a:t>AFEST </a:t>
              </a:r>
              <a:r>
                <a:rPr lang="fr-FR" sz="800" dirty="0"/>
                <a:t>(Action de Formation en Situation de Travail)</a:t>
              </a:r>
            </a:p>
            <a:p>
              <a:pPr marL="171450" indent="-171450">
                <a:buFont typeface="Arial" panose="020B0604020202020204" pitchFamily="34" charset="0"/>
                <a:buChar char="•"/>
              </a:pPr>
              <a:r>
                <a:rPr lang="fr-FR" sz="1000" dirty="0"/>
                <a:t>ERP</a:t>
              </a:r>
            </a:p>
          </p:txBody>
        </p:sp>
        <p:sp>
          <p:nvSpPr>
            <p:cNvPr id="14" name="ZoneTexte 13">
              <a:extLst>
                <a:ext uri="{FF2B5EF4-FFF2-40B4-BE49-F238E27FC236}">
                  <a16:creationId xmlns:a16="http://schemas.microsoft.com/office/drawing/2014/main" id="{BE67277A-46E8-47C0-BB91-5F1AD1B96D9F}"/>
                </a:ext>
              </a:extLst>
            </p:cNvPr>
            <p:cNvSpPr txBox="1"/>
            <p:nvPr/>
          </p:nvSpPr>
          <p:spPr>
            <a:xfrm>
              <a:off x="5637965" y="4791048"/>
              <a:ext cx="1283889" cy="400110"/>
            </a:xfrm>
            <a:prstGeom prst="rect">
              <a:avLst/>
            </a:prstGeom>
            <a:noFill/>
          </p:spPr>
          <p:txBody>
            <a:bodyPr wrap="square" rtlCol="0">
              <a:spAutoFit/>
            </a:bodyPr>
            <a:lstStyle/>
            <a:p>
              <a:pPr marL="171450" indent="-171450">
                <a:buFont typeface="Arial" panose="020B0604020202020204" pitchFamily="34" charset="0"/>
                <a:buChar char="•"/>
              </a:pPr>
              <a:r>
                <a:rPr lang="fr-FR" sz="1000" dirty="0"/>
                <a:t>ERP</a:t>
              </a:r>
            </a:p>
            <a:p>
              <a:pPr marL="171450" indent="-171450">
                <a:buFont typeface="Arial" panose="020B0604020202020204" pitchFamily="34" charset="0"/>
                <a:buChar char="•"/>
              </a:pPr>
              <a:r>
                <a:rPr lang="fr-FR" sz="1000" dirty="0"/>
                <a:t>Digitalisation</a:t>
              </a:r>
            </a:p>
          </p:txBody>
        </p:sp>
        <p:cxnSp>
          <p:nvCxnSpPr>
            <p:cNvPr id="15" name="Connecteur droit 14">
              <a:extLst>
                <a:ext uri="{FF2B5EF4-FFF2-40B4-BE49-F238E27FC236}">
                  <a16:creationId xmlns:a16="http://schemas.microsoft.com/office/drawing/2014/main" id="{59EECF71-84F2-47DF-A4CB-0A41AF77ADB1}"/>
                </a:ext>
              </a:extLst>
            </p:cNvPr>
            <p:cNvCxnSpPr>
              <a:cxnSpLocks/>
            </p:cNvCxnSpPr>
            <p:nvPr/>
          </p:nvCxnSpPr>
          <p:spPr>
            <a:xfrm flipV="1">
              <a:off x="6531170" y="4240203"/>
              <a:ext cx="2037792" cy="119219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3" name="Image 22">
            <a:extLst>
              <a:ext uri="{FF2B5EF4-FFF2-40B4-BE49-F238E27FC236}">
                <a16:creationId xmlns:a16="http://schemas.microsoft.com/office/drawing/2014/main" id="{9BD412A1-3E91-4721-A638-D3C180A48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398" y="2141008"/>
            <a:ext cx="665149" cy="665149"/>
          </a:xfrm>
          <a:prstGeom prst="rect">
            <a:avLst/>
          </a:prstGeom>
        </p:spPr>
      </p:pic>
      <p:pic>
        <p:nvPicPr>
          <p:cNvPr id="24" name="Image 23">
            <a:extLst>
              <a:ext uri="{FF2B5EF4-FFF2-40B4-BE49-F238E27FC236}">
                <a16:creationId xmlns:a16="http://schemas.microsoft.com/office/drawing/2014/main" id="{E8C03E19-6A0E-49FD-A426-8DF645228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8650" y="2117484"/>
            <a:ext cx="665149" cy="665149"/>
          </a:xfrm>
          <a:prstGeom prst="rect">
            <a:avLst/>
          </a:prstGeom>
        </p:spPr>
      </p:pic>
      <p:sp>
        <p:nvSpPr>
          <p:cNvPr id="25" name="ZoneTexte 24">
            <a:extLst>
              <a:ext uri="{FF2B5EF4-FFF2-40B4-BE49-F238E27FC236}">
                <a16:creationId xmlns:a16="http://schemas.microsoft.com/office/drawing/2014/main" id="{38A87153-5214-4BC3-BF1D-FE527FD9A6EF}"/>
              </a:ext>
            </a:extLst>
          </p:cNvPr>
          <p:cNvSpPr txBox="1"/>
          <p:nvPr/>
        </p:nvSpPr>
        <p:spPr>
          <a:xfrm>
            <a:off x="6175569" y="2695909"/>
            <a:ext cx="1558226" cy="276999"/>
          </a:xfrm>
          <a:prstGeom prst="rect">
            <a:avLst/>
          </a:prstGeom>
          <a:noFill/>
        </p:spPr>
        <p:txBody>
          <a:bodyPr wrap="square" rtlCol="0">
            <a:spAutoFit/>
          </a:bodyPr>
          <a:lstStyle/>
          <a:p>
            <a:pPr algn="ctr"/>
            <a:r>
              <a:rPr lang="fr-FR" sz="1200" dirty="0"/>
              <a:t>Effectif 2019</a:t>
            </a:r>
          </a:p>
        </p:txBody>
      </p:sp>
      <p:sp>
        <p:nvSpPr>
          <p:cNvPr id="26" name="ZoneTexte 25">
            <a:extLst>
              <a:ext uri="{FF2B5EF4-FFF2-40B4-BE49-F238E27FC236}">
                <a16:creationId xmlns:a16="http://schemas.microsoft.com/office/drawing/2014/main" id="{1361DE7B-8E90-492F-841A-C9D27F55775C}"/>
              </a:ext>
            </a:extLst>
          </p:cNvPr>
          <p:cNvSpPr txBox="1"/>
          <p:nvPr/>
        </p:nvSpPr>
        <p:spPr>
          <a:xfrm>
            <a:off x="7466835" y="2723487"/>
            <a:ext cx="1558226" cy="276999"/>
          </a:xfrm>
          <a:prstGeom prst="rect">
            <a:avLst/>
          </a:prstGeom>
          <a:noFill/>
        </p:spPr>
        <p:txBody>
          <a:bodyPr wrap="square" rtlCol="0">
            <a:spAutoFit/>
          </a:bodyPr>
          <a:lstStyle/>
          <a:p>
            <a:pPr algn="ctr"/>
            <a:r>
              <a:rPr lang="fr-FR" sz="1200" dirty="0"/>
              <a:t>Effectif 2020</a:t>
            </a:r>
          </a:p>
        </p:txBody>
      </p:sp>
      <p:sp>
        <p:nvSpPr>
          <p:cNvPr id="27" name="ZoneTexte 26">
            <a:extLst>
              <a:ext uri="{FF2B5EF4-FFF2-40B4-BE49-F238E27FC236}">
                <a16:creationId xmlns:a16="http://schemas.microsoft.com/office/drawing/2014/main" id="{8C357C01-A56F-4730-99C1-231F48FE502E}"/>
              </a:ext>
            </a:extLst>
          </p:cNvPr>
          <p:cNvSpPr txBox="1"/>
          <p:nvPr/>
        </p:nvSpPr>
        <p:spPr>
          <a:xfrm>
            <a:off x="6504381" y="1823481"/>
            <a:ext cx="1052344" cy="461665"/>
          </a:xfrm>
          <a:prstGeom prst="rect">
            <a:avLst/>
          </a:prstGeom>
          <a:noFill/>
        </p:spPr>
        <p:txBody>
          <a:bodyPr wrap="square" rtlCol="0">
            <a:spAutoFit/>
          </a:bodyPr>
          <a:lstStyle/>
          <a:p>
            <a:r>
              <a:rPr lang="fr-FR" sz="1200" dirty="0"/>
              <a:t>3,6% des effectifs</a:t>
            </a:r>
          </a:p>
        </p:txBody>
      </p:sp>
      <p:sp>
        <p:nvSpPr>
          <p:cNvPr id="28" name="ZoneTexte 27">
            <a:extLst>
              <a:ext uri="{FF2B5EF4-FFF2-40B4-BE49-F238E27FC236}">
                <a16:creationId xmlns:a16="http://schemas.microsoft.com/office/drawing/2014/main" id="{49B497AA-9135-4BF4-A0D6-DC671D38ACDD}"/>
              </a:ext>
            </a:extLst>
          </p:cNvPr>
          <p:cNvSpPr txBox="1"/>
          <p:nvPr/>
        </p:nvSpPr>
        <p:spPr>
          <a:xfrm>
            <a:off x="7857584" y="1846758"/>
            <a:ext cx="1052344" cy="461665"/>
          </a:xfrm>
          <a:prstGeom prst="rect">
            <a:avLst/>
          </a:prstGeom>
          <a:noFill/>
        </p:spPr>
        <p:txBody>
          <a:bodyPr wrap="square" rtlCol="0">
            <a:spAutoFit/>
          </a:bodyPr>
          <a:lstStyle/>
          <a:p>
            <a:r>
              <a:rPr lang="fr-FR" sz="1200" dirty="0"/>
              <a:t>2,6% des effectifs</a:t>
            </a:r>
          </a:p>
        </p:txBody>
      </p:sp>
      <p:sp>
        <p:nvSpPr>
          <p:cNvPr id="29" name="ZoneTexte 28">
            <a:extLst>
              <a:ext uri="{FF2B5EF4-FFF2-40B4-BE49-F238E27FC236}">
                <a16:creationId xmlns:a16="http://schemas.microsoft.com/office/drawing/2014/main" id="{72B63CEA-2CBF-467A-B0E7-B2329AFD6751}"/>
              </a:ext>
            </a:extLst>
          </p:cNvPr>
          <p:cNvSpPr txBox="1"/>
          <p:nvPr/>
        </p:nvSpPr>
        <p:spPr>
          <a:xfrm>
            <a:off x="6175569" y="1157520"/>
            <a:ext cx="2834343" cy="553998"/>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kern="1200" dirty="0">
                <a:solidFill>
                  <a:srgbClr val="231F20"/>
                </a:solidFill>
                <a:effectLst/>
                <a:latin typeface="Arial" panose="020B0604020202020204" pitchFamily="34" charset="0"/>
                <a:ea typeface="+mn-ea"/>
                <a:cs typeface="+mn-cs"/>
              </a:rPr>
              <a:t>PART DES ALTERNANTS DANS LES EFFECTIFS DES ENTREPRISES</a:t>
            </a:r>
            <a:endParaRPr lang="fr-FR" sz="1050" b="1" kern="1200" baseline="0" dirty="0">
              <a:solidFill>
                <a:srgbClr val="231F20"/>
              </a:solidFill>
              <a:effectLst/>
              <a:latin typeface="Arial" panose="020B0604020202020204" pitchFamily="34" charset="0"/>
              <a:ea typeface="+mn-ea"/>
              <a:cs typeface="+mn-cs"/>
            </a:endParaRPr>
          </a:p>
          <a:p>
            <a:pPr algn="ctr" rtl="0">
              <a:defRPr sz="1862" b="0" i="0" u="none" strike="noStrike" kern="1200" spc="0" baseline="0">
                <a:solidFill>
                  <a:srgbClr val="4F4F4F">
                    <a:lumMod val="65000"/>
                    <a:lumOff val="35000"/>
                  </a:srgbClr>
                </a:solidFill>
                <a:latin typeface="+mn-lt"/>
                <a:ea typeface="+mn-ea"/>
                <a:cs typeface="+mn-cs"/>
              </a:defRPr>
            </a:pPr>
            <a:r>
              <a:rPr lang="fr-FR" sz="900" i="1" kern="1200" dirty="0">
                <a:solidFill>
                  <a:srgbClr val="808080"/>
                </a:solidFill>
                <a:effectLst/>
                <a:latin typeface="Arial" panose="020B0604020202020204" pitchFamily="34" charset="0"/>
                <a:ea typeface="+mn-ea"/>
                <a:cs typeface="+mn-cs"/>
              </a:rPr>
              <a:t>Source : Enquête en ligne</a:t>
            </a:r>
            <a:endParaRPr lang="fr-FR" sz="1050" dirty="0"/>
          </a:p>
        </p:txBody>
      </p:sp>
      <p:sp>
        <p:nvSpPr>
          <p:cNvPr id="30" name="ZoneTexte 29">
            <a:extLst>
              <a:ext uri="{FF2B5EF4-FFF2-40B4-BE49-F238E27FC236}">
                <a16:creationId xmlns:a16="http://schemas.microsoft.com/office/drawing/2014/main" id="{B5CC590D-0312-44E9-82D2-DD677D932B08}"/>
              </a:ext>
            </a:extLst>
          </p:cNvPr>
          <p:cNvSpPr txBox="1"/>
          <p:nvPr/>
        </p:nvSpPr>
        <p:spPr>
          <a:xfrm>
            <a:off x="5859396" y="3344425"/>
            <a:ext cx="3444853" cy="415498"/>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kern="1200" dirty="0">
                <a:solidFill>
                  <a:srgbClr val="231F20"/>
                </a:solidFill>
                <a:effectLst/>
                <a:latin typeface="Arial" panose="020B0604020202020204" pitchFamily="34" charset="0"/>
                <a:ea typeface="+mn-ea"/>
                <a:cs typeface="+mn-cs"/>
              </a:rPr>
              <a:t>PRINCIPAUX BESOINS DE FORMATION EXPRIMES PAR FAMILLE DE METIERS</a:t>
            </a:r>
            <a:endParaRPr lang="fr-FR" sz="1050" b="1" kern="1200" baseline="0" dirty="0">
              <a:solidFill>
                <a:srgbClr val="231F20"/>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87419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FA577-C133-4275-83CF-7C5F00E497DA}"/>
              </a:ext>
            </a:extLst>
          </p:cNvPr>
          <p:cNvSpPr>
            <a:spLocks noGrp="1"/>
          </p:cNvSpPr>
          <p:nvPr>
            <p:ph type="title"/>
          </p:nvPr>
        </p:nvSpPr>
        <p:spPr>
          <a:xfrm>
            <a:off x="1415414" y="660024"/>
            <a:ext cx="7781925" cy="393065"/>
          </a:xfrm>
        </p:spPr>
        <p:txBody>
          <a:bodyPr/>
          <a:lstStyle/>
          <a:p>
            <a:r>
              <a:rPr lang="fr-FR" dirty="0"/>
              <a:t>Analyse FFOM de la branche</a:t>
            </a:r>
          </a:p>
        </p:txBody>
      </p:sp>
      <p:sp>
        <p:nvSpPr>
          <p:cNvPr id="5" name="Espace réservé du texte 4">
            <a:extLst>
              <a:ext uri="{FF2B5EF4-FFF2-40B4-BE49-F238E27FC236}">
                <a16:creationId xmlns:a16="http://schemas.microsoft.com/office/drawing/2014/main" id="{DDA45467-8073-4D22-ACA3-CBFE38FEA43D}"/>
              </a:ext>
            </a:extLst>
          </p:cNvPr>
          <p:cNvSpPr>
            <a:spLocks noGrp="1"/>
          </p:cNvSpPr>
          <p:nvPr>
            <p:ph type="body" sz="quarter" idx="11"/>
          </p:nvPr>
        </p:nvSpPr>
        <p:spPr/>
        <p:txBody>
          <a:bodyPr/>
          <a:lstStyle/>
          <a:p>
            <a:endParaRPr lang="fr-FR" dirty="0"/>
          </a:p>
        </p:txBody>
      </p:sp>
      <p:pic>
        <p:nvPicPr>
          <p:cNvPr id="7" name="Image 6">
            <a:extLst>
              <a:ext uri="{FF2B5EF4-FFF2-40B4-BE49-F238E27FC236}">
                <a16:creationId xmlns:a16="http://schemas.microsoft.com/office/drawing/2014/main" id="{B12112C3-DE55-417A-8B48-C15D3C125AF8}"/>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8877" t="17085" r="53180" b="54434"/>
          <a:stretch/>
        </p:blipFill>
        <p:spPr>
          <a:xfrm>
            <a:off x="1546906" y="967215"/>
            <a:ext cx="615001" cy="626829"/>
          </a:xfrm>
          <a:prstGeom prst="rect">
            <a:avLst/>
          </a:prstGeom>
        </p:spPr>
      </p:pic>
      <p:pic>
        <p:nvPicPr>
          <p:cNvPr id="8" name="Image 7">
            <a:extLst>
              <a:ext uri="{FF2B5EF4-FFF2-40B4-BE49-F238E27FC236}">
                <a16:creationId xmlns:a16="http://schemas.microsoft.com/office/drawing/2014/main" id="{D0A52B48-1CC8-4603-A743-5924EB8A55D9}"/>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53717" t="18608" r="18339" b="52911"/>
          <a:stretch/>
        </p:blipFill>
        <p:spPr>
          <a:xfrm>
            <a:off x="6050004" y="943028"/>
            <a:ext cx="615001" cy="626829"/>
          </a:xfrm>
          <a:prstGeom prst="rect">
            <a:avLst/>
          </a:prstGeom>
        </p:spPr>
      </p:pic>
      <p:pic>
        <p:nvPicPr>
          <p:cNvPr id="9" name="Image 8">
            <a:extLst>
              <a:ext uri="{FF2B5EF4-FFF2-40B4-BE49-F238E27FC236}">
                <a16:creationId xmlns:a16="http://schemas.microsoft.com/office/drawing/2014/main" id="{7C737CF3-A841-4781-9461-C7DA6A141B07}"/>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8249" t="54358" r="53270" b="17161"/>
          <a:stretch/>
        </p:blipFill>
        <p:spPr>
          <a:xfrm>
            <a:off x="1498269" y="2914301"/>
            <a:ext cx="626828" cy="626829"/>
          </a:xfrm>
          <a:prstGeom prst="rect">
            <a:avLst/>
          </a:prstGeom>
        </p:spPr>
      </p:pic>
      <p:pic>
        <p:nvPicPr>
          <p:cNvPr id="10" name="Image 9">
            <a:extLst>
              <a:ext uri="{FF2B5EF4-FFF2-40B4-BE49-F238E27FC236}">
                <a16:creationId xmlns:a16="http://schemas.microsoft.com/office/drawing/2014/main" id="{6EA4E103-F166-41ED-9942-FA10BE5FA241}"/>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54210" t="53387" r="17309" b="18132"/>
          <a:stretch/>
        </p:blipFill>
        <p:spPr>
          <a:xfrm>
            <a:off x="6121572" y="2908308"/>
            <a:ext cx="543433" cy="543434"/>
          </a:xfrm>
          <a:prstGeom prst="rect">
            <a:avLst/>
          </a:prstGeom>
        </p:spPr>
      </p:pic>
      <p:sp>
        <p:nvSpPr>
          <p:cNvPr id="11" name="ZoneTexte 10">
            <a:extLst>
              <a:ext uri="{FF2B5EF4-FFF2-40B4-BE49-F238E27FC236}">
                <a16:creationId xmlns:a16="http://schemas.microsoft.com/office/drawing/2014/main" id="{332FAC29-5D46-4CFD-915D-927B5D237C77}"/>
              </a:ext>
            </a:extLst>
          </p:cNvPr>
          <p:cNvSpPr txBox="1"/>
          <p:nvPr/>
        </p:nvSpPr>
        <p:spPr>
          <a:xfrm>
            <a:off x="2224585" y="1140255"/>
            <a:ext cx="1733266" cy="338554"/>
          </a:xfrm>
          <a:prstGeom prst="rect">
            <a:avLst/>
          </a:prstGeom>
          <a:noFill/>
        </p:spPr>
        <p:txBody>
          <a:bodyPr wrap="square" rtlCol="0">
            <a:spAutoFit/>
          </a:bodyPr>
          <a:lstStyle/>
          <a:p>
            <a:r>
              <a:rPr lang="fr-FR" sz="1600" dirty="0">
                <a:solidFill>
                  <a:srgbClr val="FF0000"/>
                </a:solidFill>
              </a:rPr>
              <a:t>Forces</a:t>
            </a:r>
          </a:p>
        </p:txBody>
      </p:sp>
      <p:sp>
        <p:nvSpPr>
          <p:cNvPr id="12" name="ZoneTexte 11">
            <a:extLst>
              <a:ext uri="{FF2B5EF4-FFF2-40B4-BE49-F238E27FC236}">
                <a16:creationId xmlns:a16="http://schemas.microsoft.com/office/drawing/2014/main" id="{EE13B192-94D6-4CD2-B02C-DB81CF513A40}"/>
              </a:ext>
            </a:extLst>
          </p:cNvPr>
          <p:cNvSpPr txBox="1"/>
          <p:nvPr/>
        </p:nvSpPr>
        <p:spPr>
          <a:xfrm>
            <a:off x="6837527" y="1140255"/>
            <a:ext cx="1733266" cy="338554"/>
          </a:xfrm>
          <a:prstGeom prst="rect">
            <a:avLst/>
          </a:prstGeom>
          <a:noFill/>
        </p:spPr>
        <p:txBody>
          <a:bodyPr wrap="square" rtlCol="0">
            <a:spAutoFit/>
          </a:bodyPr>
          <a:lstStyle/>
          <a:p>
            <a:r>
              <a:rPr lang="fr-FR" sz="1600" dirty="0">
                <a:solidFill>
                  <a:srgbClr val="FF0000"/>
                </a:solidFill>
              </a:rPr>
              <a:t>Faiblesses</a:t>
            </a:r>
          </a:p>
        </p:txBody>
      </p:sp>
      <p:cxnSp>
        <p:nvCxnSpPr>
          <p:cNvPr id="14" name="Connecteur droit avec flèche 13">
            <a:extLst>
              <a:ext uri="{FF2B5EF4-FFF2-40B4-BE49-F238E27FC236}">
                <a16:creationId xmlns:a16="http://schemas.microsoft.com/office/drawing/2014/main" id="{12B9F563-8868-49B0-AB1F-93889BEAB549}"/>
              </a:ext>
            </a:extLst>
          </p:cNvPr>
          <p:cNvCxnSpPr/>
          <p:nvPr/>
        </p:nvCxnSpPr>
        <p:spPr>
          <a:xfrm>
            <a:off x="4953000" y="1228743"/>
            <a:ext cx="0" cy="4792257"/>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6" name="Connecteur droit avec flèche 15">
            <a:extLst>
              <a:ext uri="{FF2B5EF4-FFF2-40B4-BE49-F238E27FC236}">
                <a16:creationId xmlns:a16="http://schemas.microsoft.com/office/drawing/2014/main" id="{AC9BBE72-6D50-47BC-B055-AD5E4D8162C5}"/>
              </a:ext>
            </a:extLst>
          </p:cNvPr>
          <p:cNvCxnSpPr/>
          <p:nvPr/>
        </p:nvCxnSpPr>
        <p:spPr>
          <a:xfrm>
            <a:off x="423083" y="2911467"/>
            <a:ext cx="9171296"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A3AFAAA-4FC3-405B-B990-EE1B18FA756E}"/>
              </a:ext>
            </a:extLst>
          </p:cNvPr>
          <p:cNvSpPr txBox="1"/>
          <p:nvPr/>
        </p:nvSpPr>
        <p:spPr>
          <a:xfrm>
            <a:off x="2224584" y="3083792"/>
            <a:ext cx="1733266" cy="338554"/>
          </a:xfrm>
          <a:prstGeom prst="rect">
            <a:avLst/>
          </a:prstGeom>
          <a:noFill/>
        </p:spPr>
        <p:txBody>
          <a:bodyPr wrap="square" rtlCol="0">
            <a:spAutoFit/>
          </a:bodyPr>
          <a:lstStyle/>
          <a:p>
            <a:r>
              <a:rPr lang="fr-FR" sz="1600" dirty="0">
                <a:solidFill>
                  <a:srgbClr val="FF0000"/>
                </a:solidFill>
              </a:rPr>
              <a:t>Opportunités</a:t>
            </a:r>
          </a:p>
        </p:txBody>
      </p:sp>
      <p:sp>
        <p:nvSpPr>
          <p:cNvPr id="18" name="ZoneTexte 17">
            <a:extLst>
              <a:ext uri="{FF2B5EF4-FFF2-40B4-BE49-F238E27FC236}">
                <a16:creationId xmlns:a16="http://schemas.microsoft.com/office/drawing/2014/main" id="{71A88938-7950-4CC5-92BA-602B314FA16C}"/>
              </a:ext>
            </a:extLst>
          </p:cNvPr>
          <p:cNvSpPr txBox="1"/>
          <p:nvPr/>
        </p:nvSpPr>
        <p:spPr>
          <a:xfrm>
            <a:off x="6842052" y="3059131"/>
            <a:ext cx="1733266" cy="338554"/>
          </a:xfrm>
          <a:prstGeom prst="rect">
            <a:avLst/>
          </a:prstGeom>
          <a:noFill/>
        </p:spPr>
        <p:txBody>
          <a:bodyPr wrap="square" rtlCol="0">
            <a:spAutoFit/>
          </a:bodyPr>
          <a:lstStyle/>
          <a:p>
            <a:r>
              <a:rPr lang="fr-FR" sz="1600" dirty="0">
                <a:solidFill>
                  <a:srgbClr val="FF0000"/>
                </a:solidFill>
              </a:rPr>
              <a:t>Menaces</a:t>
            </a:r>
          </a:p>
        </p:txBody>
      </p:sp>
      <p:sp>
        <p:nvSpPr>
          <p:cNvPr id="19" name="ZoneTexte 18">
            <a:extLst>
              <a:ext uri="{FF2B5EF4-FFF2-40B4-BE49-F238E27FC236}">
                <a16:creationId xmlns:a16="http://schemas.microsoft.com/office/drawing/2014/main" id="{39D0D137-BE5D-4FAC-B9C0-04430AA224AC}"/>
              </a:ext>
            </a:extLst>
          </p:cNvPr>
          <p:cNvSpPr txBox="1"/>
          <p:nvPr/>
        </p:nvSpPr>
        <p:spPr>
          <a:xfrm>
            <a:off x="96984" y="1581606"/>
            <a:ext cx="4753958" cy="1292662"/>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Des entreprises qui s</a:t>
            </a:r>
            <a:r>
              <a:rPr lang="fr-FR" sz="1300" b="1" dirty="0"/>
              <a:t>’adaptent</a:t>
            </a:r>
            <a:r>
              <a:rPr lang="fr-FR" sz="1300" dirty="0"/>
              <a:t> et font évoluer leurs produits / clientèles… </a:t>
            </a:r>
          </a:p>
          <a:p>
            <a:pPr marL="285750" indent="-285750" algn="just">
              <a:buFont typeface="Arial" panose="020B0604020202020204" pitchFamily="34" charset="0"/>
              <a:buChar char="•"/>
            </a:pPr>
            <a:r>
              <a:rPr lang="fr-FR" sz="1300" dirty="0"/>
              <a:t>Un </a:t>
            </a:r>
            <a:r>
              <a:rPr lang="fr-FR" sz="1300" b="1" dirty="0"/>
              <a:t>bon maintien de l’emploi salarié </a:t>
            </a:r>
            <a:r>
              <a:rPr lang="fr-FR" sz="1300" dirty="0"/>
              <a:t>dans la branche dans un contexte de crise</a:t>
            </a:r>
          </a:p>
          <a:p>
            <a:pPr marL="285750" indent="-285750" algn="just">
              <a:buFont typeface="Arial" panose="020B0604020202020204" pitchFamily="34" charset="0"/>
              <a:buChar char="•"/>
            </a:pPr>
            <a:r>
              <a:rPr lang="fr-FR" sz="1300" dirty="0"/>
              <a:t>Une diversité d’activités et des </a:t>
            </a:r>
            <a:r>
              <a:rPr lang="fr-FR" sz="1300" b="1" dirty="0"/>
              <a:t>passerelles possibles </a:t>
            </a:r>
            <a:r>
              <a:rPr lang="fr-FR" sz="1300" dirty="0"/>
              <a:t>vers d’autres secteurs de la branche qui se portent mieux</a:t>
            </a:r>
          </a:p>
        </p:txBody>
      </p:sp>
      <p:sp>
        <p:nvSpPr>
          <p:cNvPr id="15" name="ZoneTexte 14">
            <a:extLst>
              <a:ext uri="{FF2B5EF4-FFF2-40B4-BE49-F238E27FC236}">
                <a16:creationId xmlns:a16="http://schemas.microsoft.com/office/drawing/2014/main" id="{56106AB4-189B-4E92-960D-97536A058B97}"/>
              </a:ext>
            </a:extLst>
          </p:cNvPr>
          <p:cNvSpPr txBox="1"/>
          <p:nvPr/>
        </p:nvSpPr>
        <p:spPr>
          <a:xfrm>
            <a:off x="5055053" y="1565724"/>
            <a:ext cx="4653734" cy="1292662"/>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Une </a:t>
            </a:r>
            <a:r>
              <a:rPr lang="fr-FR" sz="1300" b="1" dirty="0"/>
              <a:t>diminution  à venir des effectifs </a:t>
            </a:r>
            <a:r>
              <a:rPr lang="fr-FR" sz="1300" dirty="0"/>
              <a:t>et un ralentissement des besoins de renouvellement</a:t>
            </a:r>
          </a:p>
          <a:p>
            <a:pPr marL="285750" indent="-285750" algn="just">
              <a:buFont typeface="Arial" panose="020B0604020202020204" pitchFamily="34" charset="0"/>
              <a:buChar char="•"/>
            </a:pPr>
            <a:r>
              <a:rPr lang="fr-FR" sz="1300" dirty="0"/>
              <a:t>Une diminution du </a:t>
            </a:r>
            <a:r>
              <a:rPr lang="fr-FR" sz="1300" b="1" dirty="0"/>
              <a:t>recours à l’alternance </a:t>
            </a:r>
            <a:r>
              <a:rPr lang="fr-FR" sz="1300" dirty="0"/>
              <a:t>(même si souhait exprimé par les entreprises d’une reprise)</a:t>
            </a:r>
          </a:p>
          <a:p>
            <a:pPr marL="285750" indent="-285750" algn="just">
              <a:buFont typeface="Arial" panose="020B0604020202020204" pitchFamily="34" charset="0"/>
              <a:buChar char="•"/>
            </a:pPr>
            <a:r>
              <a:rPr lang="fr-FR" sz="1300" dirty="0"/>
              <a:t>Une </a:t>
            </a:r>
            <a:r>
              <a:rPr lang="fr-FR" sz="1300" b="1" dirty="0"/>
              <a:t>baisse du recours à l’intérim</a:t>
            </a:r>
            <a:r>
              <a:rPr lang="fr-FR" sz="1300" dirty="0"/>
              <a:t>, de fait un « vivier » de main d’œuvre qui risque de s’amenuiser</a:t>
            </a:r>
          </a:p>
        </p:txBody>
      </p:sp>
      <p:sp>
        <p:nvSpPr>
          <p:cNvPr id="20" name="ZoneTexte 19">
            <a:extLst>
              <a:ext uri="{FF2B5EF4-FFF2-40B4-BE49-F238E27FC236}">
                <a16:creationId xmlns:a16="http://schemas.microsoft.com/office/drawing/2014/main" id="{68ADED63-C03D-45F6-8A92-D3BAA39A3419}"/>
              </a:ext>
            </a:extLst>
          </p:cNvPr>
          <p:cNvSpPr txBox="1"/>
          <p:nvPr/>
        </p:nvSpPr>
        <p:spPr>
          <a:xfrm>
            <a:off x="156384" y="3471868"/>
            <a:ext cx="4671260" cy="2092881"/>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Des </a:t>
            </a:r>
            <a:r>
              <a:rPr lang="fr-FR" sz="1300" b="1" dirty="0"/>
              <a:t>dispositifs de soutien d’Etat </a:t>
            </a:r>
            <a:r>
              <a:rPr lang="fr-FR" sz="1300" dirty="0"/>
              <a:t>(PGE, activité partielle longue durée, soutien à l’alternance…) et de la branche (prêt de main d’œuvre…)</a:t>
            </a:r>
          </a:p>
          <a:p>
            <a:pPr marL="285750" indent="-285750" algn="just">
              <a:buFont typeface="Arial" panose="020B0604020202020204" pitchFamily="34" charset="0"/>
              <a:buChar char="•"/>
            </a:pPr>
            <a:r>
              <a:rPr lang="fr-FR" sz="1300" dirty="0"/>
              <a:t>Quelques </a:t>
            </a:r>
            <a:r>
              <a:rPr lang="fr-FR" sz="1300" b="1" dirty="0"/>
              <a:t>secteurs clients </a:t>
            </a:r>
            <a:r>
              <a:rPr lang="fr-FR" sz="1300" dirty="0"/>
              <a:t>qui se portent bien : industrie pharmaceutique, énergie, agroalimentaire, défense…</a:t>
            </a:r>
          </a:p>
          <a:p>
            <a:pPr marL="285750" indent="-285750" algn="just">
              <a:buFont typeface="Arial" panose="020B0604020202020204" pitchFamily="34" charset="0"/>
              <a:buChar char="•"/>
            </a:pPr>
            <a:r>
              <a:rPr lang="fr-FR" sz="1300" dirty="0"/>
              <a:t>Quelques entreprises qui « profitent » de la crise pour prendre le temps de </a:t>
            </a:r>
            <a:r>
              <a:rPr lang="fr-FR" sz="1300" b="1" dirty="0"/>
              <a:t>former leurs salariés et de préparer la suite</a:t>
            </a:r>
            <a:r>
              <a:rPr lang="fr-FR" sz="1300" dirty="0"/>
              <a:t> = stratégie de rebond</a:t>
            </a:r>
          </a:p>
          <a:p>
            <a:pPr marL="285750" indent="-285750" algn="just">
              <a:buFont typeface="Arial" panose="020B0604020202020204" pitchFamily="34" charset="0"/>
              <a:buChar char="•"/>
            </a:pPr>
            <a:r>
              <a:rPr lang="fr-FR" sz="1300" dirty="0"/>
              <a:t>Une stratégie de </a:t>
            </a:r>
            <a:r>
              <a:rPr lang="fr-FR" sz="1300" b="1" dirty="0"/>
              <a:t>relocalisation industrielle </a:t>
            </a:r>
            <a:r>
              <a:rPr lang="fr-FR" sz="1300" dirty="0"/>
              <a:t>?</a:t>
            </a:r>
          </a:p>
          <a:p>
            <a:pPr marL="285750" indent="-285750" algn="just">
              <a:buFont typeface="Arial" panose="020B0604020202020204" pitchFamily="34" charset="0"/>
              <a:buChar char="•"/>
            </a:pPr>
            <a:endParaRPr lang="fr-FR" sz="1300" dirty="0"/>
          </a:p>
        </p:txBody>
      </p:sp>
      <p:sp>
        <p:nvSpPr>
          <p:cNvPr id="21" name="ZoneTexte 20">
            <a:extLst>
              <a:ext uri="{FF2B5EF4-FFF2-40B4-BE49-F238E27FC236}">
                <a16:creationId xmlns:a16="http://schemas.microsoft.com/office/drawing/2014/main" id="{7C8BECCD-F3C9-43CC-B2D2-FC8B213FAD86}"/>
              </a:ext>
            </a:extLst>
          </p:cNvPr>
          <p:cNvSpPr txBox="1"/>
          <p:nvPr/>
        </p:nvSpPr>
        <p:spPr>
          <a:xfrm>
            <a:off x="5055053" y="3435052"/>
            <a:ext cx="4692038" cy="2693045"/>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De </a:t>
            </a:r>
            <a:r>
              <a:rPr lang="fr-FR" sz="1300" b="1" dirty="0"/>
              <a:t>fortes incertitudes </a:t>
            </a:r>
            <a:r>
              <a:rPr lang="fr-FR" sz="1300" dirty="0"/>
              <a:t>sur les évolutions et marchés, leur niveau de reprise, en particulier sur le secteur aéronautique</a:t>
            </a:r>
          </a:p>
          <a:p>
            <a:pPr marL="285750" indent="-285750" algn="just">
              <a:buFont typeface="Arial" panose="020B0604020202020204" pitchFamily="34" charset="0"/>
              <a:buChar char="•"/>
            </a:pPr>
            <a:r>
              <a:rPr lang="fr-FR" sz="1300" dirty="0"/>
              <a:t>Des </a:t>
            </a:r>
            <a:r>
              <a:rPr lang="fr-FR" sz="1300" b="1" dirty="0"/>
              <a:t>entreprises fragilisées</a:t>
            </a:r>
            <a:r>
              <a:rPr lang="fr-FR" sz="1300" dirty="0"/>
              <a:t>, un risque de décrochage avec la fin des dispositifs d’aide</a:t>
            </a:r>
          </a:p>
          <a:p>
            <a:pPr marL="285750" indent="-285750" algn="just">
              <a:buFont typeface="Arial" panose="020B0604020202020204" pitchFamily="34" charset="0"/>
              <a:buChar char="•"/>
            </a:pPr>
            <a:r>
              <a:rPr lang="fr-FR" sz="1300" dirty="0"/>
              <a:t>Un risque de </a:t>
            </a:r>
            <a:r>
              <a:rPr lang="fr-FR" sz="1300" b="1" dirty="0"/>
              <a:t>baisse des effectifs en formation </a:t>
            </a:r>
            <a:r>
              <a:rPr lang="fr-FR" sz="1300" dirty="0"/>
              <a:t>(crainte de ne pas avoir de débouchés, difficultés à trouver une alternance) qui conforterait les tensions sur les métiers </a:t>
            </a:r>
          </a:p>
          <a:p>
            <a:pPr marL="285750" indent="-285750" algn="just">
              <a:buFont typeface="Arial" panose="020B0604020202020204" pitchFamily="34" charset="0"/>
              <a:buChar char="•"/>
            </a:pPr>
            <a:r>
              <a:rPr lang="fr-FR" sz="1300" dirty="0"/>
              <a:t>Une hausse des </a:t>
            </a:r>
            <a:r>
              <a:rPr lang="fr-FR" sz="1300" b="1" dirty="0"/>
              <a:t>risques psycho-sociaux </a:t>
            </a:r>
            <a:r>
              <a:rPr lang="fr-FR" sz="1300" dirty="0"/>
              <a:t>en entreprises (télétravail, incertitudes)</a:t>
            </a:r>
          </a:p>
          <a:p>
            <a:pPr marL="285750" indent="-285750" algn="just">
              <a:buFont typeface="Arial" panose="020B0604020202020204" pitchFamily="34" charset="0"/>
              <a:buChar char="•"/>
            </a:pPr>
            <a:r>
              <a:rPr lang="fr-FR" sz="1300" dirty="0"/>
              <a:t>Une diversification marché qui peut </a:t>
            </a:r>
            <a:r>
              <a:rPr lang="fr-FR" sz="1300" b="1" dirty="0"/>
              <a:t>accroitre la concurrence</a:t>
            </a:r>
            <a:r>
              <a:rPr lang="fr-FR" sz="1300" dirty="0"/>
              <a:t> pour les entreprises déjà positionnées dessus (avec risque de tension sur les prix)</a:t>
            </a:r>
          </a:p>
        </p:txBody>
      </p:sp>
      <p:sp>
        <p:nvSpPr>
          <p:cNvPr id="4" name="ZoneTexte 3">
            <a:extLst>
              <a:ext uri="{FF2B5EF4-FFF2-40B4-BE49-F238E27FC236}">
                <a16:creationId xmlns:a16="http://schemas.microsoft.com/office/drawing/2014/main" id="{DF3F790B-41E0-46BE-A5E9-3A1FE489F4D5}"/>
              </a:ext>
            </a:extLst>
          </p:cNvPr>
          <p:cNvSpPr txBox="1"/>
          <p:nvPr/>
        </p:nvSpPr>
        <p:spPr>
          <a:xfrm>
            <a:off x="2355874" y="6098232"/>
            <a:ext cx="4936396" cy="292388"/>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t>Question de la </a:t>
            </a:r>
            <a:r>
              <a:rPr lang="fr-FR" sz="1300" b="1" dirty="0"/>
              <a:t>capacité des entreprises à investir</a:t>
            </a:r>
          </a:p>
        </p:txBody>
      </p:sp>
    </p:spTree>
    <p:extLst>
      <p:ext uri="{BB962C8B-B14F-4D97-AF65-F5344CB8AC3E}">
        <p14:creationId xmlns:p14="http://schemas.microsoft.com/office/powerpoint/2010/main" val="383421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0E7E19-D680-450F-8A32-1525735BA63E}"/>
              </a:ext>
            </a:extLst>
          </p:cNvPr>
          <p:cNvSpPr>
            <a:spLocks noGrp="1"/>
          </p:cNvSpPr>
          <p:nvPr>
            <p:ph type="title"/>
          </p:nvPr>
        </p:nvSpPr>
        <p:spPr>
          <a:xfrm>
            <a:off x="1415414" y="687320"/>
            <a:ext cx="7781925" cy="393065"/>
          </a:xfrm>
        </p:spPr>
        <p:txBody>
          <a:bodyPr/>
          <a:lstStyle/>
          <a:p>
            <a:r>
              <a:rPr lang="fr-FR" dirty="0"/>
              <a:t>Les enjeux à court et moyen termes</a:t>
            </a:r>
          </a:p>
        </p:txBody>
      </p:sp>
      <p:sp>
        <p:nvSpPr>
          <p:cNvPr id="3" name="Espace réservé du contenu 2">
            <a:extLst>
              <a:ext uri="{FF2B5EF4-FFF2-40B4-BE49-F238E27FC236}">
                <a16:creationId xmlns:a16="http://schemas.microsoft.com/office/drawing/2014/main" id="{D5871E59-C91A-42F5-BD99-E0315CBEB58D}"/>
              </a:ext>
            </a:extLst>
          </p:cNvPr>
          <p:cNvSpPr>
            <a:spLocks noGrp="1"/>
          </p:cNvSpPr>
          <p:nvPr>
            <p:ph idx="1"/>
          </p:nvPr>
        </p:nvSpPr>
        <p:spPr>
          <a:xfrm>
            <a:off x="1578077" y="1711325"/>
            <a:ext cx="7618755" cy="3965575"/>
          </a:xfrm>
        </p:spPr>
        <p:txBody>
          <a:bodyPr/>
          <a:lstStyle/>
          <a:p>
            <a:pPr lvl="1"/>
            <a:r>
              <a:rPr lang="fr-FR" dirty="0">
                <a:solidFill>
                  <a:srgbClr val="FF0000"/>
                </a:solidFill>
              </a:rPr>
              <a:t>Accompagner les entreprises dans leur mutation pour favoriser leur rebond : </a:t>
            </a:r>
            <a:r>
              <a:rPr lang="fr-FR" dirty="0"/>
              <a:t>mutation pour diversifier leur clientèle / produit et mutation digitale pour rester performantes</a:t>
            </a:r>
          </a:p>
          <a:p>
            <a:pPr lvl="1"/>
            <a:endParaRPr lang="fr-FR" dirty="0"/>
          </a:p>
          <a:p>
            <a:pPr lvl="1"/>
            <a:endParaRPr lang="fr-FR" dirty="0"/>
          </a:p>
          <a:p>
            <a:pPr lvl="1"/>
            <a:r>
              <a:rPr lang="fr-FR" dirty="0">
                <a:solidFill>
                  <a:srgbClr val="FF0000"/>
                </a:solidFill>
              </a:rPr>
              <a:t>Préserver les compétences, en particulier sur les métiers cœur de la métallurgie </a:t>
            </a:r>
            <a:r>
              <a:rPr lang="fr-FR" dirty="0"/>
              <a:t>pour éviter de générer des tensions (mais aussi sur les emplois indirects)</a:t>
            </a:r>
          </a:p>
          <a:p>
            <a:pPr lvl="1"/>
            <a:endParaRPr lang="fr-FR" dirty="0"/>
          </a:p>
          <a:p>
            <a:pPr lvl="1"/>
            <a:r>
              <a:rPr lang="fr-FR" dirty="0"/>
              <a:t>	</a:t>
            </a:r>
          </a:p>
          <a:p>
            <a:pPr lvl="1"/>
            <a:r>
              <a:rPr lang="fr-FR" dirty="0">
                <a:solidFill>
                  <a:srgbClr val="FF0000"/>
                </a:solidFill>
              </a:rPr>
              <a:t>Continuer de contribuer aux actions de valorisation des entreprises de la branche</a:t>
            </a:r>
            <a:r>
              <a:rPr lang="fr-FR" dirty="0"/>
              <a:t>, pour continuer à rester attractif pour les jeunes et les actifs dont anticiper les risques psycho-sociaux</a:t>
            </a:r>
          </a:p>
          <a:p>
            <a:pPr lvl="1"/>
            <a:endParaRPr lang="fr-FR" dirty="0"/>
          </a:p>
          <a:p>
            <a:pPr lvl="1"/>
            <a:endParaRPr lang="fr-FR" dirty="0"/>
          </a:p>
          <a:p>
            <a:pPr lvl="1"/>
            <a:r>
              <a:rPr lang="fr-FR" dirty="0">
                <a:solidFill>
                  <a:srgbClr val="FF0000"/>
                </a:solidFill>
              </a:rPr>
              <a:t>Renforcer l’industrie en Centre Val de Loire </a:t>
            </a:r>
            <a:endParaRPr lang="fr-FR" dirty="0"/>
          </a:p>
          <a:p>
            <a:pPr lvl="1"/>
            <a:endParaRPr lang="fr-FR" dirty="0"/>
          </a:p>
          <a:p>
            <a:pPr lvl="1"/>
            <a:endParaRPr lang="fr-FR" dirty="0"/>
          </a:p>
          <a:p>
            <a:pPr lvl="1"/>
            <a:endParaRPr lang="fr-FR" dirty="0"/>
          </a:p>
          <a:p>
            <a:pPr lvl="1"/>
            <a:endParaRPr lang="fr-FR" dirty="0"/>
          </a:p>
        </p:txBody>
      </p:sp>
      <p:sp>
        <p:nvSpPr>
          <p:cNvPr id="4" name="Rectangle 3">
            <a:extLst>
              <a:ext uri="{FF2B5EF4-FFF2-40B4-BE49-F238E27FC236}">
                <a16:creationId xmlns:a16="http://schemas.microsoft.com/office/drawing/2014/main" id="{BF2DF5B9-3798-490B-8DCF-356EC32B5F23}"/>
              </a:ext>
            </a:extLst>
          </p:cNvPr>
          <p:cNvSpPr/>
          <p:nvPr/>
        </p:nvSpPr>
        <p:spPr>
          <a:xfrm>
            <a:off x="436021" y="1521993"/>
            <a:ext cx="761747"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1.</a:t>
            </a:r>
          </a:p>
        </p:txBody>
      </p:sp>
      <p:sp>
        <p:nvSpPr>
          <p:cNvPr id="6" name="Rectangle 5">
            <a:extLst>
              <a:ext uri="{FF2B5EF4-FFF2-40B4-BE49-F238E27FC236}">
                <a16:creationId xmlns:a16="http://schemas.microsoft.com/office/drawing/2014/main" id="{101BD1B3-9A7E-4CC3-9DC2-F91FB0BB11E9}"/>
              </a:ext>
            </a:extLst>
          </p:cNvPr>
          <p:cNvSpPr/>
          <p:nvPr/>
        </p:nvSpPr>
        <p:spPr>
          <a:xfrm>
            <a:off x="450767" y="2565176"/>
            <a:ext cx="761748" cy="923330"/>
          </a:xfrm>
          <a:prstGeom prst="rect">
            <a:avLst/>
          </a:prstGeom>
          <a:noFill/>
        </p:spPr>
        <p:txBody>
          <a:bodyPr wrap="none" lIns="91440" tIns="45720" rIns="91440" bIns="45720">
            <a:spAutoFit/>
          </a:bodyPr>
          <a:lstStyle/>
          <a:p>
            <a:pPr algn="ctr"/>
            <a:r>
              <a:rPr lang="fr-FR" sz="5400" dirty="0">
                <a:ln w="0"/>
                <a:solidFill>
                  <a:schemeClr val="accent1"/>
                </a:solidFill>
                <a:effectLst>
                  <a:outerShdw blurRad="38100" dist="25400" dir="5400000" algn="ctr" rotWithShape="0">
                    <a:srgbClr val="6E747A">
                      <a:alpha val="43000"/>
                    </a:srgbClr>
                  </a:outerShdw>
                </a:effectLst>
              </a:rPr>
              <a:t>2</a:t>
            </a:r>
            <a:r>
              <a:rPr lang="fr-FR" sz="5400" b="0" cap="none" spc="0" dirty="0">
                <a:ln w="0"/>
                <a:solidFill>
                  <a:schemeClr val="accent1"/>
                </a:solidFill>
                <a:effectLst>
                  <a:outerShdw blurRad="38100" dist="25400" dir="5400000" algn="ctr" rotWithShape="0">
                    <a:srgbClr val="6E747A">
                      <a:alpha val="43000"/>
                    </a:srgbClr>
                  </a:outerShdw>
                </a:effectLst>
              </a:rPr>
              <a:t>.</a:t>
            </a:r>
          </a:p>
        </p:txBody>
      </p:sp>
      <p:sp>
        <p:nvSpPr>
          <p:cNvPr id="7" name="Rectangle 6">
            <a:extLst>
              <a:ext uri="{FF2B5EF4-FFF2-40B4-BE49-F238E27FC236}">
                <a16:creationId xmlns:a16="http://schemas.microsoft.com/office/drawing/2014/main" id="{30B1FE97-1E38-4A79-AC1D-1231561E2EDF}"/>
              </a:ext>
            </a:extLst>
          </p:cNvPr>
          <p:cNvSpPr/>
          <p:nvPr/>
        </p:nvSpPr>
        <p:spPr>
          <a:xfrm>
            <a:off x="450769" y="3675259"/>
            <a:ext cx="761748"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3.</a:t>
            </a:r>
          </a:p>
        </p:txBody>
      </p:sp>
      <p:sp>
        <p:nvSpPr>
          <p:cNvPr id="9" name="Espace réservé du texte 8">
            <a:extLst>
              <a:ext uri="{FF2B5EF4-FFF2-40B4-BE49-F238E27FC236}">
                <a16:creationId xmlns:a16="http://schemas.microsoft.com/office/drawing/2014/main" id="{65C7B6BD-3A55-4541-96E1-7B796AE0475F}"/>
              </a:ext>
            </a:extLst>
          </p:cNvPr>
          <p:cNvSpPr>
            <a:spLocks noGrp="1"/>
          </p:cNvSpPr>
          <p:nvPr>
            <p:ph type="body" sz="quarter" idx="11"/>
          </p:nvPr>
        </p:nvSpPr>
        <p:spPr/>
        <p:txBody>
          <a:bodyPr/>
          <a:lstStyle/>
          <a:p>
            <a:endParaRPr lang="fr-FR"/>
          </a:p>
        </p:txBody>
      </p:sp>
      <p:sp>
        <p:nvSpPr>
          <p:cNvPr id="11" name="Espace réservé du contenu 2">
            <a:extLst>
              <a:ext uri="{FF2B5EF4-FFF2-40B4-BE49-F238E27FC236}">
                <a16:creationId xmlns:a16="http://schemas.microsoft.com/office/drawing/2014/main" id="{81A80A7E-49CE-4815-AD72-DA07AA4117DA}"/>
              </a:ext>
            </a:extLst>
          </p:cNvPr>
          <p:cNvSpPr txBox="1">
            <a:spLocks/>
          </p:cNvSpPr>
          <p:nvPr/>
        </p:nvSpPr>
        <p:spPr>
          <a:xfrm>
            <a:off x="2190469" y="5068466"/>
            <a:ext cx="5758912" cy="1316705"/>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400" dirty="0"/>
          </a:p>
          <a:p>
            <a:pPr lvl="1"/>
            <a:endParaRPr lang="fr-FR" sz="1400" dirty="0"/>
          </a:p>
        </p:txBody>
      </p:sp>
      <p:sp>
        <p:nvSpPr>
          <p:cNvPr id="12" name="Rectangle 11">
            <a:extLst>
              <a:ext uri="{FF2B5EF4-FFF2-40B4-BE49-F238E27FC236}">
                <a16:creationId xmlns:a16="http://schemas.microsoft.com/office/drawing/2014/main" id="{BC670A2A-4BA1-45C4-8382-1657FDD6059D}"/>
              </a:ext>
            </a:extLst>
          </p:cNvPr>
          <p:cNvSpPr/>
          <p:nvPr/>
        </p:nvSpPr>
        <p:spPr>
          <a:xfrm>
            <a:off x="450767" y="4753570"/>
            <a:ext cx="761748" cy="923330"/>
          </a:xfrm>
          <a:prstGeom prst="rect">
            <a:avLst/>
          </a:prstGeom>
          <a:noFill/>
        </p:spPr>
        <p:txBody>
          <a:bodyPr wrap="none" lIns="91440" tIns="45720" rIns="91440" bIns="45720">
            <a:spAutoFit/>
          </a:bodyPr>
          <a:lstStyle/>
          <a:p>
            <a:pPr algn="ctr"/>
            <a:r>
              <a:rPr lang="fr-FR" sz="5400" dirty="0">
                <a:ln w="0"/>
                <a:solidFill>
                  <a:schemeClr val="accent1"/>
                </a:solidFill>
                <a:effectLst>
                  <a:outerShdw blurRad="38100" dist="25400" dir="5400000" algn="ctr" rotWithShape="0">
                    <a:srgbClr val="6E747A">
                      <a:alpha val="43000"/>
                    </a:srgbClr>
                  </a:outerShdw>
                </a:effectLst>
              </a:rPr>
              <a:t>4</a:t>
            </a:r>
            <a:r>
              <a:rPr lang="fr-FR" sz="5400" b="0" cap="none" spc="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4724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984AD-C13D-4A5B-AF8B-3792F648DAFC}"/>
              </a:ext>
            </a:extLst>
          </p:cNvPr>
          <p:cNvSpPr>
            <a:spLocks noGrp="1"/>
          </p:cNvSpPr>
          <p:nvPr>
            <p:ph type="title"/>
          </p:nvPr>
        </p:nvSpPr>
        <p:spPr>
          <a:xfrm>
            <a:off x="1415414" y="662715"/>
            <a:ext cx="7781925" cy="393065"/>
          </a:xfrm>
        </p:spPr>
        <p:txBody>
          <a:bodyPr/>
          <a:lstStyle/>
          <a:p>
            <a:r>
              <a:rPr lang="fr-FR" dirty="0"/>
              <a:t>Les actions proposées pour répondre à ces enjeux</a:t>
            </a:r>
          </a:p>
        </p:txBody>
      </p:sp>
      <p:sp>
        <p:nvSpPr>
          <p:cNvPr id="5" name="Espace réservé du texte 4">
            <a:extLst>
              <a:ext uri="{FF2B5EF4-FFF2-40B4-BE49-F238E27FC236}">
                <a16:creationId xmlns:a16="http://schemas.microsoft.com/office/drawing/2014/main" id="{ED5E945B-A29A-4BAF-B72C-72E8588DF685}"/>
              </a:ext>
            </a:extLst>
          </p:cNvPr>
          <p:cNvSpPr>
            <a:spLocks noGrp="1"/>
          </p:cNvSpPr>
          <p:nvPr>
            <p:ph type="body" sz="quarter" idx="11"/>
          </p:nvPr>
        </p:nvSpPr>
        <p:spPr/>
        <p:txBody>
          <a:bodyPr/>
          <a:lstStyle/>
          <a:p>
            <a:endParaRPr lang="fr-FR"/>
          </a:p>
        </p:txBody>
      </p:sp>
      <p:sp>
        <p:nvSpPr>
          <p:cNvPr id="6" name="Espace réservé du contenu 2">
            <a:extLst>
              <a:ext uri="{FF2B5EF4-FFF2-40B4-BE49-F238E27FC236}">
                <a16:creationId xmlns:a16="http://schemas.microsoft.com/office/drawing/2014/main" id="{D92583A5-CA31-497E-AE33-587E990C03B7}"/>
              </a:ext>
            </a:extLst>
          </p:cNvPr>
          <p:cNvSpPr txBox="1">
            <a:spLocks/>
          </p:cNvSpPr>
          <p:nvPr/>
        </p:nvSpPr>
        <p:spPr>
          <a:xfrm>
            <a:off x="993603" y="1362274"/>
            <a:ext cx="2141111" cy="1159245"/>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dirty="0">
                <a:solidFill>
                  <a:srgbClr val="FF0000"/>
                </a:solidFill>
              </a:rPr>
              <a:t>Accompagner les entreprises dans leur mutation pour favoriser leur rebond</a:t>
            </a:r>
            <a:endParaRPr lang="fr-FR" dirty="0"/>
          </a:p>
          <a:p>
            <a:pPr lvl="1" algn="ctr"/>
            <a:endParaRPr lang="fr-FR" dirty="0"/>
          </a:p>
          <a:p>
            <a:pPr lvl="1" algn="ctr"/>
            <a:endParaRPr lang="fr-FR" dirty="0"/>
          </a:p>
          <a:p>
            <a:pPr lvl="1" algn="ctr"/>
            <a:endParaRPr lang="fr-FR" dirty="0"/>
          </a:p>
        </p:txBody>
      </p:sp>
      <p:sp>
        <p:nvSpPr>
          <p:cNvPr id="7" name="Rectangle 6">
            <a:extLst>
              <a:ext uri="{FF2B5EF4-FFF2-40B4-BE49-F238E27FC236}">
                <a16:creationId xmlns:a16="http://schemas.microsoft.com/office/drawing/2014/main" id="{F9934A3B-1973-4061-8CB7-16BC747C0E38}"/>
              </a:ext>
            </a:extLst>
          </p:cNvPr>
          <p:cNvSpPr/>
          <p:nvPr/>
        </p:nvSpPr>
        <p:spPr>
          <a:xfrm>
            <a:off x="173952" y="1293676"/>
            <a:ext cx="761747"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1.</a:t>
            </a:r>
          </a:p>
        </p:txBody>
      </p:sp>
      <p:sp>
        <p:nvSpPr>
          <p:cNvPr id="8" name="Espace réservé du contenu 2">
            <a:extLst>
              <a:ext uri="{FF2B5EF4-FFF2-40B4-BE49-F238E27FC236}">
                <a16:creationId xmlns:a16="http://schemas.microsoft.com/office/drawing/2014/main" id="{40181397-988B-47EB-8C1F-E294645C6531}"/>
              </a:ext>
            </a:extLst>
          </p:cNvPr>
          <p:cNvSpPr>
            <a:spLocks noGrp="1"/>
          </p:cNvSpPr>
          <p:nvPr>
            <p:ph idx="1"/>
          </p:nvPr>
        </p:nvSpPr>
        <p:spPr>
          <a:xfrm>
            <a:off x="2964873" y="1362275"/>
            <a:ext cx="6816433" cy="1475511"/>
          </a:xfrm>
        </p:spPr>
        <p:txBody>
          <a:bodyPr/>
          <a:lstStyle/>
          <a:p>
            <a:pPr marL="633413" lvl="1" indent="-285750" algn="just">
              <a:buFont typeface="Wingdings" panose="05000000000000000000" pitchFamily="2" charset="2"/>
              <a:buChar char="q"/>
            </a:pPr>
            <a:r>
              <a:rPr lang="fr-FR" sz="1400" dirty="0"/>
              <a:t>Permettre à l’AR2i de faire réaliser plus de diagnostics stratégiques d’entreprises</a:t>
            </a:r>
          </a:p>
          <a:p>
            <a:pPr marL="633413" lvl="1" indent="-285750" algn="just">
              <a:buFont typeface="Wingdings" panose="05000000000000000000" pitchFamily="2" charset="2"/>
              <a:buChar char="q"/>
            </a:pPr>
            <a:r>
              <a:rPr lang="fr-FR" sz="1400" dirty="0"/>
              <a:t>Identifier les projets d’entreprises non retenus dans le plan de relance et leur proposer un accompagnement spécifique</a:t>
            </a:r>
          </a:p>
          <a:p>
            <a:pPr marL="633413" lvl="1" indent="-285750" algn="just">
              <a:buFont typeface="Wingdings" panose="05000000000000000000" pitchFamily="2" charset="2"/>
              <a:buChar char="q"/>
            </a:pPr>
            <a:r>
              <a:rPr lang="fr-FR" sz="1400" dirty="0"/>
              <a:t>Accompagner l’acculturation digitale des salariés</a:t>
            </a:r>
          </a:p>
        </p:txBody>
      </p:sp>
      <p:sp>
        <p:nvSpPr>
          <p:cNvPr id="9" name="Espace réservé du contenu 2">
            <a:extLst>
              <a:ext uri="{FF2B5EF4-FFF2-40B4-BE49-F238E27FC236}">
                <a16:creationId xmlns:a16="http://schemas.microsoft.com/office/drawing/2014/main" id="{D5391A06-8887-4F69-B5C6-983845FE7484}"/>
              </a:ext>
            </a:extLst>
          </p:cNvPr>
          <p:cNvSpPr txBox="1">
            <a:spLocks/>
          </p:cNvSpPr>
          <p:nvPr/>
        </p:nvSpPr>
        <p:spPr>
          <a:xfrm>
            <a:off x="776368" y="3034145"/>
            <a:ext cx="2315447" cy="396852"/>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dirty="0">
                <a:solidFill>
                  <a:srgbClr val="FF0000"/>
                </a:solidFill>
              </a:rPr>
              <a:t>Préserver les compétences</a:t>
            </a:r>
            <a:endParaRPr lang="fr-FR" dirty="0"/>
          </a:p>
          <a:p>
            <a:pPr lvl="1" algn="ctr"/>
            <a:endParaRPr lang="fr-FR" dirty="0"/>
          </a:p>
          <a:p>
            <a:pPr lvl="1" algn="ctr"/>
            <a:endParaRPr lang="fr-FR" dirty="0"/>
          </a:p>
          <a:p>
            <a:pPr lvl="1" algn="ctr"/>
            <a:endParaRPr lang="fr-FR" dirty="0"/>
          </a:p>
        </p:txBody>
      </p:sp>
      <p:sp>
        <p:nvSpPr>
          <p:cNvPr id="10" name="Rectangle 9">
            <a:extLst>
              <a:ext uri="{FF2B5EF4-FFF2-40B4-BE49-F238E27FC236}">
                <a16:creationId xmlns:a16="http://schemas.microsoft.com/office/drawing/2014/main" id="{BCE4756D-D29B-4677-A2F8-3713EA9D4E72}"/>
              </a:ext>
            </a:extLst>
          </p:cNvPr>
          <p:cNvSpPr/>
          <p:nvPr/>
        </p:nvSpPr>
        <p:spPr>
          <a:xfrm>
            <a:off x="219109" y="2770906"/>
            <a:ext cx="761748" cy="923330"/>
          </a:xfrm>
          <a:prstGeom prst="rect">
            <a:avLst/>
          </a:prstGeom>
          <a:noFill/>
        </p:spPr>
        <p:txBody>
          <a:bodyPr wrap="none" lIns="91440" tIns="45720" rIns="91440" bIns="45720">
            <a:spAutoFit/>
          </a:bodyPr>
          <a:lstStyle/>
          <a:p>
            <a:pPr algn="ctr"/>
            <a:r>
              <a:rPr lang="fr-FR" sz="5400" dirty="0">
                <a:ln w="0"/>
                <a:solidFill>
                  <a:schemeClr val="accent1"/>
                </a:solidFill>
                <a:effectLst>
                  <a:outerShdw blurRad="38100" dist="25400" dir="5400000" algn="ctr" rotWithShape="0">
                    <a:srgbClr val="6E747A">
                      <a:alpha val="43000"/>
                    </a:srgbClr>
                  </a:outerShdw>
                </a:effectLst>
              </a:rPr>
              <a:t>2</a:t>
            </a:r>
            <a:r>
              <a:rPr lang="fr-FR" sz="5400" b="0" cap="none" spc="0" dirty="0">
                <a:ln w="0"/>
                <a:solidFill>
                  <a:schemeClr val="accent1"/>
                </a:solidFill>
                <a:effectLst>
                  <a:outerShdw blurRad="38100" dist="25400" dir="5400000" algn="ctr" rotWithShape="0">
                    <a:srgbClr val="6E747A">
                      <a:alpha val="43000"/>
                    </a:srgbClr>
                  </a:outerShdw>
                </a:effectLst>
              </a:rPr>
              <a:t>.</a:t>
            </a:r>
          </a:p>
        </p:txBody>
      </p:sp>
      <p:sp>
        <p:nvSpPr>
          <p:cNvPr id="11" name="Espace réservé du contenu 2">
            <a:extLst>
              <a:ext uri="{FF2B5EF4-FFF2-40B4-BE49-F238E27FC236}">
                <a16:creationId xmlns:a16="http://schemas.microsoft.com/office/drawing/2014/main" id="{E2787061-09C6-483A-B521-C7CDD1EF531B}"/>
              </a:ext>
            </a:extLst>
          </p:cNvPr>
          <p:cNvSpPr txBox="1">
            <a:spLocks/>
          </p:cNvSpPr>
          <p:nvPr/>
        </p:nvSpPr>
        <p:spPr>
          <a:xfrm>
            <a:off x="2964874" y="2701628"/>
            <a:ext cx="6816432" cy="1510148"/>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3413" lvl="1" indent="-285750" algn="just">
              <a:buFont typeface="Wingdings" panose="05000000000000000000" pitchFamily="2" charset="2"/>
              <a:buChar char="q"/>
            </a:pPr>
            <a:r>
              <a:rPr lang="fr-FR" sz="1400" dirty="0"/>
              <a:t>Analyser l’opportunité de disposer d’un GEIQ (Groupement d’employeurs pour l’Insertion et la qualification) sur d’autres territoires ou d’étendre le périmètre d’intervention du GEIQ Industrie 28</a:t>
            </a:r>
          </a:p>
          <a:p>
            <a:pPr marL="633413" lvl="1" indent="-285750" algn="just">
              <a:buFont typeface="Wingdings" panose="05000000000000000000" pitchFamily="2" charset="2"/>
              <a:buChar char="q"/>
            </a:pPr>
            <a:r>
              <a:rPr lang="fr-FR" sz="1400" dirty="0"/>
              <a:t>Mobiliser les diagnostics RH OPCO2i</a:t>
            </a:r>
          </a:p>
          <a:p>
            <a:pPr marL="633413" lvl="1" indent="-285750" algn="just">
              <a:buFont typeface="Wingdings" panose="05000000000000000000" pitchFamily="2" charset="2"/>
              <a:buChar char="q"/>
            </a:pPr>
            <a:r>
              <a:rPr lang="fr-FR" sz="1400" dirty="0"/>
              <a:t>Anticiper et accompagner la transmission des savoir-faire </a:t>
            </a:r>
          </a:p>
          <a:p>
            <a:pPr marL="633413" lvl="1" indent="-285750" algn="just">
              <a:buFont typeface="Wingdings" panose="05000000000000000000" pitchFamily="2" charset="2"/>
              <a:buChar char="q"/>
            </a:pPr>
            <a:r>
              <a:rPr lang="fr-FR" sz="1400" dirty="0"/>
              <a:t>Conforter l’offre de formation existante en continuant à favoriser la mutualisation et coopération</a:t>
            </a:r>
          </a:p>
        </p:txBody>
      </p:sp>
      <p:sp>
        <p:nvSpPr>
          <p:cNvPr id="12" name="Espace réservé du contenu 2">
            <a:extLst>
              <a:ext uri="{FF2B5EF4-FFF2-40B4-BE49-F238E27FC236}">
                <a16:creationId xmlns:a16="http://schemas.microsoft.com/office/drawing/2014/main" id="{32BC93B3-C6E6-406E-B8A0-B94FDACE1A49}"/>
              </a:ext>
            </a:extLst>
          </p:cNvPr>
          <p:cNvSpPr txBox="1">
            <a:spLocks/>
          </p:cNvSpPr>
          <p:nvPr/>
        </p:nvSpPr>
        <p:spPr>
          <a:xfrm>
            <a:off x="984981" y="4378426"/>
            <a:ext cx="2021456" cy="923329"/>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dirty="0">
                <a:solidFill>
                  <a:srgbClr val="FF0000"/>
                </a:solidFill>
              </a:rPr>
              <a:t>Contribuer aux actions de valorisation des entreprises</a:t>
            </a:r>
            <a:endParaRPr lang="fr-FR" dirty="0"/>
          </a:p>
          <a:p>
            <a:pPr lvl="1" algn="ctr"/>
            <a:endParaRPr lang="fr-FR" dirty="0"/>
          </a:p>
          <a:p>
            <a:pPr lvl="1" algn="ctr"/>
            <a:endParaRPr lang="fr-FR" dirty="0"/>
          </a:p>
        </p:txBody>
      </p:sp>
      <p:sp>
        <p:nvSpPr>
          <p:cNvPr id="13" name="Rectangle 12">
            <a:extLst>
              <a:ext uri="{FF2B5EF4-FFF2-40B4-BE49-F238E27FC236}">
                <a16:creationId xmlns:a16="http://schemas.microsoft.com/office/drawing/2014/main" id="{1FE77AC3-1088-4D86-9468-FB109632FCDB}"/>
              </a:ext>
            </a:extLst>
          </p:cNvPr>
          <p:cNvSpPr/>
          <p:nvPr/>
        </p:nvSpPr>
        <p:spPr>
          <a:xfrm>
            <a:off x="173952" y="4179330"/>
            <a:ext cx="761748"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3.</a:t>
            </a:r>
          </a:p>
        </p:txBody>
      </p:sp>
      <p:sp>
        <p:nvSpPr>
          <p:cNvPr id="14" name="Espace réservé du contenu 2">
            <a:extLst>
              <a:ext uri="{FF2B5EF4-FFF2-40B4-BE49-F238E27FC236}">
                <a16:creationId xmlns:a16="http://schemas.microsoft.com/office/drawing/2014/main" id="{1853B10B-4FEC-4859-B884-368C92CB89DE}"/>
              </a:ext>
            </a:extLst>
          </p:cNvPr>
          <p:cNvSpPr txBox="1">
            <a:spLocks/>
          </p:cNvSpPr>
          <p:nvPr/>
        </p:nvSpPr>
        <p:spPr>
          <a:xfrm>
            <a:off x="2964873" y="4172418"/>
            <a:ext cx="6816433" cy="2258673"/>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lgn="just">
              <a:buFont typeface="Arial" panose="020B0604020202020204" pitchFamily="34" charset="0"/>
              <a:buChar char="•"/>
            </a:pPr>
            <a:endParaRPr lang="fr-FR" sz="1400" dirty="0">
              <a:solidFill>
                <a:srgbClr val="FF0000"/>
              </a:solidFill>
            </a:endParaRPr>
          </a:p>
          <a:p>
            <a:pPr marL="633413" lvl="1" indent="-285750" algn="just">
              <a:buFont typeface="Wingdings" panose="05000000000000000000" pitchFamily="2" charset="2"/>
              <a:buChar char="q"/>
            </a:pPr>
            <a:r>
              <a:rPr lang="fr-FR" sz="1400" dirty="0"/>
              <a:t>Continuer les actions de communication</a:t>
            </a:r>
            <a:endParaRPr lang="fr-FR" sz="1200" dirty="0">
              <a:solidFill>
                <a:srgbClr val="231F20"/>
              </a:solidFill>
            </a:endParaRPr>
          </a:p>
          <a:p>
            <a:pPr marL="633413" lvl="1" indent="-285750" algn="just">
              <a:buFont typeface="Wingdings" panose="05000000000000000000" pitchFamily="2" charset="2"/>
              <a:buChar char="q"/>
            </a:pPr>
            <a:r>
              <a:rPr lang="fr-FR" sz="1400" dirty="0"/>
              <a:t>Proposer un accompagnement / formation des dirigeants et RH face à l’accroissement des risques psycho-sociaux</a:t>
            </a:r>
          </a:p>
          <a:p>
            <a:pPr marL="633413" lvl="1" indent="-285750" algn="just">
              <a:buFont typeface="Wingdings" panose="05000000000000000000" pitchFamily="2" charset="2"/>
              <a:buChar char="q"/>
            </a:pPr>
            <a:r>
              <a:rPr lang="fr-FR" sz="1400" dirty="0"/>
              <a:t>Développer avec l’OPCO2i / AR2i une offre coordonnée de communication</a:t>
            </a:r>
          </a:p>
          <a:p>
            <a:pPr marL="919163" lvl="2" algn="just">
              <a:buFont typeface="Arial" panose="020B0604020202020204" pitchFamily="34" charset="0"/>
              <a:buChar char="•"/>
            </a:pPr>
            <a:endParaRPr lang="fr-FR" sz="1200" b="0" dirty="0">
              <a:solidFill>
                <a:srgbClr val="231F20"/>
              </a:solidFill>
            </a:endParaRPr>
          </a:p>
          <a:p>
            <a:pPr marL="633413" lvl="1" indent="-285750" algn="just">
              <a:buFont typeface="Wingdings" panose="05000000000000000000" pitchFamily="2" charset="2"/>
              <a:buChar char="q"/>
            </a:pPr>
            <a:endParaRPr lang="fr-FR" sz="1400" dirty="0"/>
          </a:p>
        </p:txBody>
      </p:sp>
      <p:sp>
        <p:nvSpPr>
          <p:cNvPr id="15" name="Espace réservé du contenu 2">
            <a:extLst>
              <a:ext uri="{FF2B5EF4-FFF2-40B4-BE49-F238E27FC236}">
                <a16:creationId xmlns:a16="http://schemas.microsoft.com/office/drawing/2014/main" id="{35697BD7-B4BF-487B-9EE8-9073619590E7}"/>
              </a:ext>
            </a:extLst>
          </p:cNvPr>
          <p:cNvSpPr txBox="1">
            <a:spLocks/>
          </p:cNvSpPr>
          <p:nvPr/>
        </p:nvSpPr>
        <p:spPr>
          <a:xfrm>
            <a:off x="935699" y="5614395"/>
            <a:ext cx="2199015" cy="58868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fr-FR" dirty="0">
                <a:solidFill>
                  <a:srgbClr val="FF0000"/>
                </a:solidFill>
              </a:rPr>
              <a:t>Renforcer l’industrie en Centre Val de Loire </a:t>
            </a:r>
            <a:endParaRPr lang="fr-FR" dirty="0"/>
          </a:p>
          <a:p>
            <a:pPr lvl="1" algn="ctr"/>
            <a:endParaRPr lang="fr-FR" dirty="0"/>
          </a:p>
          <a:p>
            <a:pPr lvl="1" algn="ctr"/>
            <a:endParaRPr lang="fr-FR" dirty="0"/>
          </a:p>
          <a:p>
            <a:pPr lvl="1" algn="ctr"/>
            <a:endParaRPr lang="fr-FR" dirty="0"/>
          </a:p>
          <a:p>
            <a:pPr lvl="1" algn="ctr"/>
            <a:endParaRPr lang="fr-FR" dirty="0"/>
          </a:p>
        </p:txBody>
      </p:sp>
      <p:sp>
        <p:nvSpPr>
          <p:cNvPr id="16" name="Rectangle 15">
            <a:extLst>
              <a:ext uri="{FF2B5EF4-FFF2-40B4-BE49-F238E27FC236}">
                <a16:creationId xmlns:a16="http://schemas.microsoft.com/office/drawing/2014/main" id="{82E39FEB-1EE9-4B43-83B8-3CE80DB3CA8B}"/>
              </a:ext>
            </a:extLst>
          </p:cNvPr>
          <p:cNvSpPr/>
          <p:nvPr/>
        </p:nvSpPr>
        <p:spPr>
          <a:xfrm>
            <a:off x="173950" y="5348053"/>
            <a:ext cx="761748" cy="923330"/>
          </a:xfrm>
          <a:prstGeom prst="rect">
            <a:avLst/>
          </a:prstGeom>
          <a:noFill/>
        </p:spPr>
        <p:txBody>
          <a:bodyPr wrap="none" lIns="91440" tIns="45720" rIns="91440" bIns="45720">
            <a:spAutoFit/>
          </a:bodyPr>
          <a:lstStyle/>
          <a:p>
            <a:pPr algn="ctr"/>
            <a:r>
              <a:rPr lang="fr-FR" sz="5400" dirty="0">
                <a:ln w="0"/>
                <a:solidFill>
                  <a:schemeClr val="accent1"/>
                </a:solidFill>
                <a:effectLst>
                  <a:outerShdw blurRad="38100" dist="25400" dir="5400000" algn="ctr" rotWithShape="0">
                    <a:srgbClr val="6E747A">
                      <a:alpha val="43000"/>
                    </a:srgbClr>
                  </a:outerShdw>
                </a:effectLst>
              </a:rPr>
              <a:t>4</a:t>
            </a:r>
            <a:r>
              <a:rPr lang="fr-FR" sz="5400" b="0" cap="none" spc="0" dirty="0">
                <a:ln w="0"/>
                <a:solidFill>
                  <a:schemeClr val="accent1"/>
                </a:solidFill>
                <a:effectLst>
                  <a:outerShdw blurRad="38100" dist="25400" dir="5400000" algn="ctr" rotWithShape="0">
                    <a:srgbClr val="6E747A">
                      <a:alpha val="43000"/>
                    </a:srgbClr>
                  </a:outerShdw>
                </a:effectLst>
              </a:rPr>
              <a:t>.</a:t>
            </a:r>
          </a:p>
        </p:txBody>
      </p:sp>
      <p:sp>
        <p:nvSpPr>
          <p:cNvPr id="17" name="Espace réservé du contenu 2">
            <a:extLst>
              <a:ext uri="{FF2B5EF4-FFF2-40B4-BE49-F238E27FC236}">
                <a16:creationId xmlns:a16="http://schemas.microsoft.com/office/drawing/2014/main" id="{788EC7E1-7C91-409B-A4FA-C622011AC513}"/>
              </a:ext>
            </a:extLst>
          </p:cNvPr>
          <p:cNvSpPr txBox="1">
            <a:spLocks/>
          </p:cNvSpPr>
          <p:nvPr/>
        </p:nvSpPr>
        <p:spPr>
          <a:xfrm>
            <a:off x="2952127" y="5219471"/>
            <a:ext cx="6734764" cy="1347157"/>
          </a:xfrm>
          <a:prstGeom prst="rect">
            <a:avLst/>
          </a:prstGeom>
        </p:spPr>
        <p:txBody>
          <a:bodyPr vert="horz" lIns="0" tIns="0" rIns="0" bIns="0" rtlCol="0">
            <a:noAutofit/>
          </a:bodyPr>
          <a:lstStyle>
            <a:lvl1pPr marL="165100" indent="-165100" algn="l" defTabSz="914400" rtl="0" eaLnBrk="1" latinLnBrk="0" hangingPunct="1">
              <a:spcBef>
                <a:spcPts val="0"/>
              </a:spcBef>
              <a:spcAft>
                <a:spcPts val="100"/>
              </a:spcAft>
              <a:buClr>
                <a:schemeClr val="accent3"/>
              </a:buClr>
              <a:buFont typeface="Arial" panose="020B0604020202020204" pitchFamily="34" charset="0"/>
              <a:buChar char="◊"/>
              <a:defRPr sz="1800" b="1" kern="1200" cap="all" baseline="0">
                <a:solidFill>
                  <a:schemeClr val="accent3"/>
                </a:solidFill>
                <a:latin typeface="+mn-lt"/>
                <a:ea typeface="+mn-ea"/>
                <a:cs typeface="+mn-cs"/>
              </a:defRPr>
            </a:lvl1pPr>
            <a:lvl2pPr marL="0" indent="0" algn="l" defTabSz="914400" rtl="0" eaLnBrk="1" latinLnBrk="0" hangingPunct="1">
              <a:spcBef>
                <a:spcPts val="0"/>
              </a:spcBef>
              <a:spcAft>
                <a:spcPts val="100"/>
              </a:spcAft>
              <a:buFont typeface="Arial" pitchFamily="34" charset="0"/>
              <a:buNone/>
              <a:defRPr sz="1600" kern="1200" baseline="0">
                <a:solidFill>
                  <a:schemeClr val="tx1"/>
                </a:solidFill>
                <a:latin typeface="+mn-lt"/>
                <a:ea typeface="+mn-ea"/>
                <a:cs typeface="+mn-cs"/>
              </a:defRPr>
            </a:lvl2pPr>
            <a:lvl3pPr marL="285750" indent="-285750" algn="l" defTabSz="914400" rtl="0" eaLnBrk="1" latinLnBrk="0" hangingPunct="1">
              <a:spcBef>
                <a:spcPts val="0"/>
              </a:spcBef>
              <a:spcAft>
                <a:spcPts val="100"/>
              </a:spcAft>
              <a:buFont typeface="+mj-lt"/>
              <a:buAutoNum type="arabicPeriod"/>
              <a:defRPr sz="1600" b="1" kern="1200">
                <a:solidFill>
                  <a:schemeClr val="accent2"/>
                </a:solidFill>
                <a:latin typeface="+mn-lt"/>
                <a:ea typeface="+mn-ea"/>
                <a:cs typeface="+mn-cs"/>
              </a:defRPr>
            </a:lvl3pPr>
            <a:lvl4pPr marL="295275" indent="0" algn="l" defTabSz="914400" rtl="0" eaLnBrk="1" latinLnBrk="0" hangingPunct="1">
              <a:spcBef>
                <a:spcPts val="0"/>
              </a:spcBef>
              <a:spcAft>
                <a:spcPts val="100"/>
              </a:spcAft>
              <a:buFont typeface="Arial" pitchFamily="34" charset="0"/>
              <a:buNone/>
              <a:defRPr sz="1600" kern="1200">
                <a:solidFill>
                  <a:schemeClr val="tx1"/>
                </a:solidFill>
                <a:latin typeface="+mn-lt"/>
                <a:ea typeface="+mn-ea"/>
                <a:cs typeface="+mn-cs"/>
              </a:defRPr>
            </a:lvl4pPr>
            <a:lvl5pPr marL="514350" indent="-228600" algn="l" defTabSz="914400" rtl="0" eaLnBrk="1" latinLnBrk="0" hangingPunct="1">
              <a:spcBef>
                <a:spcPts val="0"/>
              </a:spcBef>
              <a:spcAft>
                <a:spcPts val="100"/>
              </a:spcAft>
              <a:buClr>
                <a:schemeClr val="accent2"/>
              </a:buClr>
              <a:buFont typeface="Arial" panose="020B0604020202020204" pitchFamily="34" charset="0"/>
              <a:buChar char="»"/>
              <a:defRPr sz="1600" b="1"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buFont typeface="Arial" panose="020B0604020202020204" pitchFamily="34" charset="0"/>
              <a:buChar char="•"/>
            </a:pPr>
            <a:endParaRPr lang="fr-FR" sz="1400" dirty="0">
              <a:solidFill>
                <a:srgbClr val="FF0000"/>
              </a:solidFill>
            </a:endParaRPr>
          </a:p>
          <a:p>
            <a:pPr marL="633413" lvl="1" indent="-285750">
              <a:buFont typeface="Wingdings" panose="05000000000000000000" pitchFamily="2" charset="2"/>
              <a:buChar char="q"/>
            </a:pPr>
            <a:r>
              <a:rPr lang="fr-FR" sz="1400" dirty="0"/>
              <a:t>Diffuser le dispositif « industriels solidaires »</a:t>
            </a:r>
          </a:p>
          <a:p>
            <a:pPr marL="633413" lvl="1" indent="-285750">
              <a:buFont typeface="Wingdings" panose="05000000000000000000" pitchFamily="2" charset="2"/>
              <a:buChar char="q"/>
            </a:pPr>
            <a:r>
              <a:rPr lang="fr-FR" sz="1400" dirty="0"/>
              <a:t>Participer avec le Conseil Régional à une stratégie de réindustrialisation du Centre-Val-de-Loire</a:t>
            </a:r>
          </a:p>
          <a:p>
            <a:pPr marL="633413" lvl="1" indent="-285750">
              <a:buFont typeface="Wingdings" panose="05000000000000000000" pitchFamily="2" charset="2"/>
              <a:buChar char="q"/>
            </a:pPr>
            <a:r>
              <a:rPr lang="fr-FR" sz="1400" dirty="0"/>
              <a:t>Structurer France Industrie en Centre-Val-de-Loire</a:t>
            </a:r>
          </a:p>
          <a:p>
            <a:pPr marL="633413" lvl="1" indent="-285750">
              <a:buFont typeface="Wingdings" panose="05000000000000000000" pitchFamily="2" charset="2"/>
              <a:buChar char="q"/>
            </a:pPr>
            <a:endParaRPr lang="fr-FR" sz="1400" dirty="0"/>
          </a:p>
          <a:p>
            <a:pPr marL="633413" lvl="1" indent="-285750">
              <a:buFont typeface="Wingdings" panose="05000000000000000000" pitchFamily="2" charset="2"/>
              <a:buChar char="q"/>
            </a:pPr>
            <a:endParaRPr lang="fr-FR" sz="1400" dirty="0"/>
          </a:p>
        </p:txBody>
      </p:sp>
      <p:cxnSp>
        <p:nvCxnSpPr>
          <p:cNvPr id="19" name="Connecteur droit 18">
            <a:extLst>
              <a:ext uri="{FF2B5EF4-FFF2-40B4-BE49-F238E27FC236}">
                <a16:creationId xmlns:a16="http://schemas.microsoft.com/office/drawing/2014/main" id="{3A41AAAC-84B9-45B2-9BAC-C30914124519}"/>
              </a:ext>
            </a:extLst>
          </p:cNvPr>
          <p:cNvCxnSpPr/>
          <p:nvPr/>
        </p:nvCxnSpPr>
        <p:spPr>
          <a:xfrm>
            <a:off x="3134714" y="1362274"/>
            <a:ext cx="0" cy="115924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9C4BBA8-452C-4969-B2D5-B67E6B2A2BFA}"/>
              </a:ext>
            </a:extLst>
          </p:cNvPr>
          <p:cNvCxnSpPr>
            <a:cxnSpLocks/>
          </p:cNvCxnSpPr>
          <p:nvPr/>
        </p:nvCxnSpPr>
        <p:spPr>
          <a:xfrm>
            <a:off x="3124446" y="2701628"/>
            <a:ext cx="0" cy="136626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80842AD-9EE1-4A93-85B4-41AA0E1BE85D}"/>
              </a:ext>
            </a:extLst>
          </p:cNvPr>
          <p:cNvCxnSpPr/>
          <p:nvPr/>
        </p:nvCxnSpPr>
        <p:spPr>
          <a:xfrm>
            <a:off x="3134714" y="4378426"/>
            <a:ext cx="0" cy="90000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61DA53CA-2756-45B9-A4F6-3325EB80DD38}"/>
              </a:ext>
            </a:extLst>
          </p:cNvPr>
          <p:cNvCxnSpPr/>
          <p:nvPr/>
        </p:nvCxnSpPr>
        <p:spPr>
          <a:xfrm>
            <a:off x="3134714" y="5407383"/>
            <a:ext cx="0" cy="86400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7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B426EB3C-2F7C-4FD2-8CD4-30DA14B21D29}"/>
              </a:ext>
            </a:extLst>
          </p:cNvPr>
          <p:cNvSpPr>
            <a:spLocks noGrp="1"/>
          </p:cNvSpPr>
          <p:nvPr>
            <p:ph idx="1"/>
          </p:nvPr>
        </p:nvSpPr>
        <p:spPr/>
        <p:txBody>
          <a:bodyPr/>
          <a:lstStyle/>
          <a:p>
            <a:endParaRPr lang="fr-FR" sz="1800" dirty="0"/>
          </a:p>
          <a:p>
            <a:endParaRPr lang="fr-FR" dirty="0"/>
          </a:p>
          <a:p>
            <a:endParaRPr lang="fr-FR" sz="1800" dirty="0"/>
          </a:p>
          <a:p>
            <a:r>
              <a:rPr lang="fr-FR" sz="1800" dirty="0"/>
              <a:t>Cette synthèse a été validée avec soin par un groupe paritaire</a:t>
            </a:r>
          </a:p>
          <a:p>
            <a:endParaRPr lang="fr-FR" sz="1800" dirty="0"/>
          </a:p>
          <a:p>
            <a:r>
              <a:rPr lang="fr-FR" sz="1800" dirty="0"/>
              <a:t>Il est de la responsabilité de chacun de l’utiliser en toutes circonstances dans son intégralité et sans aucune modification</a:t>
            </a:r>
          </a:p>
          <a:p>
            <a:endParaRPr lang="fr-FR" dirty="0"/>
          </a:p>
        </p:txBody>
      </p:sp>
      <p:sp>
        <p:nvSpPr>
          <p:cNvPr id="9" name="Rectangle 8">
            <a:extLst>
              <a:ext uri="{FF2B5EF4-FFF2-40B4-BE49-F238E27FC236}">
                <a16:creationId xmlns:a16="http://schemas.microsoft.com/office/drawing/2014/main" id="{3C523E2A-F3FD-4F64-9FCA-932FCD0CE500}"/>
              </a:ext>
            </a:extLst>
          </p:cNvPr>
          <p:cNvSpPr/>
          <p:nvPr/>
        </p:nvSpPr>
        <p:spPr>
          <a:xfrm>
            <a:off x="383458" y="530942"/>
            <a:ext cx="1592826" cy="1042219"/>
          </a:xfrm>
          <a:prstGeom prst="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Tree>
    <p:extLst>
      <p:ext uri="{BB962C8B-B14F-4D97-AF65-F5344CB8AC3E}">
        <p14:creationId xmlns:p14="http://schemas.microsoft.com/office/powerpoint/2010/main" val="2108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FC999E2-64BD-4C3D-B74E-0F7C3262DD8F}"/>
              </a:ext>
            </a:extLst>
          </p:cNvPr>
          <p:cNvSpPr>
            <a:spLocks noGrp="1"/>
          </p:cNvSpPr>
          <p:nvPr>
            <p:ph type="title"/>
          </p:nvPr>
        </p:nvSpPr>
        <p:spPr>
          <a:xfrm>
            <a:off x="1415414" y="621151"/>
            <a:ext cx="7781925" cy="393065"/>
          </a:xfrm>
        </p:spPr>
        <p:txBody>
          <a:bodyPr/>
          <a:lstStyle/>
          <a:p>
            <a:r>
              <a:rPr lang="fr-FR"/>
              <a:t>Rappel des objectifs de la mission</a:t>
            </a:r>
          </a:p>
        </p:txBody>
      </p:sp>
      <p:sp>
        <p:nvSpPr>
          <p:cNvPr id="4" name="Espace réservé du contenu 3">
            <a:extLst>
              <a:ext uri="{FF2B5EF4-FFF2-40B4-BE49-F238E27FC236}">
                <a16:creationId xmlns:a16="http://schemas.microsoft.com/office/drawing/2014/main" id="{E32B389B-EB68-4E0B-8BA9-1388BD62F952}"/>
              </a:ext>
            </a:extLst>
          </p:cNvPr>
          <p:cNvSpPr>
            <a:spLocks noGrp="1"/>
          </p:cNvSpPr>
          <p:nvPr>
            <p:ph idx="1"/>
          </p:nvPr>
        </p:nvSpPr>
        <p:spPr>
          <a:xfrm>
            <a:off x="700882" y="1711325"/>
            <a:ext cx="4546074" cy="3965575"/>
          </a:xfrm>
        </p:spPr>
        <p:txBody>
          <a:bodyPr/>
          <a:lstStyle/>
          <a:p>
            <a:r>
              <a:rPr lang="fr-FR" altLang="zh-CN" sz="1400" dirty="0"/>
              <a:t>Une GPEC conduite en 2016-2017 en Centre-Val-de-Loire sur la branche métallurgie et ayant donné lieu à un Programme Régional Emploi Formation.</a:t>
            </a:r>
          </a:p>
          <a:p>
            <a:endParaRPr lang="fr-FR" altLang="zh-CN" sz="1400" dirty="0"/>
          </a:p>
          <a:p>
            <a:r>
              <a:rPr lang="fr-FR" altLang="zh-CN" sz="1400" dirty="0"/>
              <a:t>La nécessité de réviser les prévisions au regard des évolutions récentes :</a:t>
            </a:r>
          </a:p>
          <a:p>
            <a:pPr marL="171450" lvl="1" indent="-171450">
              <a:buFont typeface="Arial" panose="020B0604020202020204" pitchFamily="34" charset="0"/>
              <a:buChar char="•"/>
            </a:pPr>
            <a:r>
              <a:rPr lang="fr-FR" altLang="zh-CN" sz="1200" dirty="0"/>
              <a:t>Evolutions fortes d’activité (en particulier automobile) avant </a:t>
            </a:r>
            <a:r>
              <a:rPr lang="fr-FR" altLang="zh-CN" sz="1200" dirty="0" err="1"/>
              <a:t>Covid</a:t>
            </a:r>
            <a:endParaRPr lang="fr-FR" altLang="zh-CN" sz="1200" dirty="0"/>
          </a:p>
          <a:p>
            <a:pPr marL="171450" lvl="1" indent="-171450">
              <a:buFont typeface="Arial" panose="020B0604020202020204" pitchFamily="34" charset="0"/>
              <a:buChar char="•"/>
            </a:pPr>
            <a:r>
              <a:rPr lang="fr-FR" altLang="zh-CN" sz="1200" dirty="0"/>
              <a:t>Impact du </a:t>
            </a:r>
            <a:r>
              <a:rPr lang="fr-FR" altLang="zh-CN" sz="1200" dirty="0" err="1"/>
              <a:t>Covid</a:t>
            </a:r>
            <a:r>
              <a:rPr lang="fr-FR" altLang="zh-CN" sz="1200" dirty="0"/>
              <a:t> sur l’ensemble de la branche, et en particulier sur les secteurs automobile et aéronautique.</a:t>
            </a:r>
          </a:p>
          <a:p>
            <a:endParaRPr lang="fr-FR" altLang="zh-CN" sz="1400" dirty="0"/>
          </a:p>
          <a:p>
            <a:r>
              <a:rPr lang="fr-FR" altLang="zh-CN" sz="1400" dirty="0"/>
              <a:t>Une mise à jour de cette GPEC pour aider les entreprises à préparer la suite en proposant des ressources humaines adaptées à leurs besoins</a:t>
            </a:r>
          </a:p>
          <a:p>
            <a:pPr lvl="1"/>
            <a:endParaRPr lang="fr-FR" altLang="zh-CN" sz="1200" dirty="0"/>
          </a:p>
          <a:p>
            <a:pPr lvl="4"/>
            <a:endParaRPr lang="fr-FR" sz="1200" dirty="0"/>
          </a:p>
        </p:txBody>
      </p:sp>
      <p:grpSp>
        <p:nvGrpSpPr>
          <p:cNvPr id="6" name="Groupe 5">
            <a:extLst>
              <a:ext uri="{FF2B5EF4-FFF2-40B4-BE49-F238E27FC236}">
                <a16:creationId xmlns:a16="http://schemas.microsoft.com/office/drawing/2014/main" id="{8136B84E-A6AC-4BC9-8126-5FCFEC45FAB8}"/>
              </a:ext>
            </a:extLst>
          </p:cNvPr>
          <p:cNvGrpSpPr/>
          <p:nvPr/>
        </p:nvGrpSpPr>
        <p:grpSpPr>
          <a:xfrm>
            <a:off x="6253329" y="965637"/>
            <a:ext cx="2906626" cy="2463363"/>
            <a:chOff x="5279818" y="94913"/>
            <a:chExt cx="2144469" cy="2922729"/>
          </a:xfrm>
        </p:grpSpPr>
        <p:sp>
          <p:nvSpPr>
            <p:cNvPr id="7" name="Rectangle à coins arrondis 7">
              <a:extLst>
                <a:ext uri="{FF2B5EF4-FFF2-40B4-BE49-F238E27FC236}">
                  <a16:creationId xmlns:a16="http://schemas.microsoft.com/office/drawing/2014/main" id="{D5123044-DD80-4E65-BA3D-54E3A43EAE90}"/>
                </a:ext>
              </a:extLst>
            </p:cNvPr>
            <p:cNvSpPr/>
            <p:nvPr/>
          </p:nvSpPr>
          <p:spPr>
            <a:xfrm>
              <a:off x="5279818" y="94913"/>
              <a:ext cx="2144469" cy="28549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8CA12C4C-B06C-4C78-B24C-D6F3C17F2D2A}"/>
                </a:ext>
              </a:extLst>
            </p:cNvPr>
            <p:cNvSpPr/>
            <p:nvPr/>
          </p:nvSpPr>
          <p:spPr>
            <a:xfrm>
              <a:off x="5314557" y="185421"/>
              <a:ext cx="2060723" cy="2832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683" tIns="57683" rIns="57683" bIns="57683" numCol="1" spcCol="1270" anchor="ctr" anchorCtr="0">
              <a:noAutofit/>
            </a:bodyPr>
            <a:lstStyle/>
            <a:p>
              <a:pPr algn="ctr" defTabSz="672935">
                <a:lnSpc>
                  <a:spcPct val="90000"/>
                </a:lnSpc>
                <a:spcAft>
                  <a:spcPct val="35000"/>
                </a:spcAft>
              </a:pPr>
              <a:r>
                <a:rPr lang="fr-FR" altLang="zh-CN" sz="1508" b="1"/>
                <a:t>Actualiser la GPEC en précisant l’évolution des besoins en emplois et en compétences pour chaque secteur d’activités de la branche </a:t>
              </a:r>
              <a:endParaRPr lang="fr-FR" altLang="zh-CN" sz="1696"/>
            </a:p>
          </p:txBody>
        </p:sp>
      </p:grpSp>
      <p:grpSp>
        <p:nvGrpSpPr>
          <p:cNvPr id="9" name="Groupe 8">
            <a:extLst>
              <a:ext uri="{FF2B5EF4-FFF2-40B4-BE49-F238E27FC236}">
                <a16:creationId xmlns:a16="http://schemas.microsoft.com/office/drawing/2014/main" id="{EC99FCF9-0817-49B2-B922-4C8CA69E35E6}"/>
              </a:ext>
            </a:extLst>
          </p:cNvPr>
          <p:cNvGrpSpPr/>
          <p:nvPr/>
        </p:nvGrpSpPr>
        <p:grpSpPr>
          <a:xfrm>
            <a:off x="5967998" y="3601829"/>
            <a:ext cx="3178042" cy="2510602"/>
            <a:chOff x="5061548" y="77624"/>
            <a:chExt cx="2351656" cy="1439061"/>
          </a:xfrm>
        </p:grpSpPr>
        <p:sp>
          <p:nvSpPr>
            <p:cNvPr id="10" name="Rectangle à coins arrondis 7">
              <a:extLst>
                <a:ext uri="{FF2B5EF4-FFF2-40B4-BE49-F238E27FC236}">
                  <a16:creationId xmlns:a16="http://schemas.microsoft.com/office/drawing/2014/main" id="{3C025FA9-50E5-4F41-BC4F-B87BE2F0B267}"/>
                </a:ext>
              </a:extLst>
            </p:cNvPr>
            <p:cNvSpPr/>
            <p:nvPr/>
          </p:nvSpPr>
          <p:spPr>
            <a:xfrm>
              <a:off x="5262388" y="82332"/>
              <a:ext cx="2150816" cy="1429646"/>
            </a:xfrm>
            <a:prstGeom prst="roundRect">
              <a:avLst>
                <a:gd name="adj" fmla="val 10000"/>
              </a:avLst>
            </a:prstGeom>
            <a:solidFill>
              <a:schemeClr val="accent4"/>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a:extLst>
                <a:ext uri="{FF2B5EF4-FFF2-40B4-BE49-F238E27FC236}">
                  <a16:creationId xmlns:a16="http://schemas.microsoft.com/office/drawing/2014/main" id="{BA5B6916-0376-4569-84EA-65560D05EE88}"/>
                </a:ext>
              </a:extLst>
            </p:cNvPr>
            <p:cNvSpPr/>
            <p:nvPr/>
          </p:nvSpPr>
          <p:spPr>
            <a:xfrm>
              <a:off x="5061548" y="77624"/>
              <a:ext cx="2197817" cy="1439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683" tIns="57683" rIns="57683" bIns="57683" numCol="1" spcCol="1270" anchor="ctr" anchorCtr="0">
              <a:noAutofit/>
            </a:bodyPr>
            <a:lstStyle/>
            <a:p>
              <a:pPr lvl="1" algn="ctr"/>
              <a:r>
                <a:rPr lang="fr-FR" sz="1508" b="1"/>
                <a:t>Proposer des recommandations, sur les priorités du Programme Régional Emploi Formation. </a:t>
              </a:r>
            </a:p>
          </p:txBody>
        </p:sp>
      </p:grpSp>
      <p:pic>
        <p:nvPicPr>
          <p:cNvPr id="12" name="Image 11">
            <a:extLst>
              <a:ext uri="{FF2B5EF4-FFF2-40B4-BE49-F238E27FC236}">
                <a16:creationId xmlns:a16="http://schemas.microsoft.com/office/drawing/2014/main" id="{C8A92AE9-72AF-426F-9825-9C5BF7C84AA9}"/>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4488" t="11949" r="23468" b="30611"/>
          <a:stretch/>
        </p:blipFill>
        <p:spPr>
          <a:xfrm>
            <a:off x="5393094" y="4369029"/>
            <a:ext cx="734010" cy="810125"/>
          </a:xfrm>
          <a:prstGeom prst="rect">
            <a:avLst/>
          </a:prstGeom>
        </p:spPr>
      </p:pic>
      <p:pic>
        <p:nvPicPr>
          <p:cNvPr id="13" name="Image 12">
            <a:extLst>
              <a:ext uri="{FF2B5EF4-FFF2-40B4-BE49-F238E27FC236}">
                <a16:creationId xmlns:a16="http://schemas.microsoft.com/office/drawing/2014/main" id="{AFB33FF4-17E3-43F5-AB74-0774E49723DB}"/>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6121" t="16325" r="5100" b="30785"/>
          <a:stretch/>
        </p:blipFill>
        <p:spPr>
          <a:xfrm>
            <a:off x="5359265" y="1730108"/>
            <a:ext cx="848394" cy="505420"/>
          </a:xfrm>
          <a:prstGeom prst="rect">
            <a:avLst/>
          </a:prstGeom>
        </p:spPr>
      </p:pic>
    </p:spTree>
    <p:extLst>
      <p:ext uri="{BB962C8B-B14F-4D97-AF65-F5344CB8AC3E}">
        <p14:creationId xmlns:p14="http://schemas.microsoft.com/office/powerpoint/2010/main" val="7889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EC9850-5669-4BEF-8519-EF3EC2B67D06}"/>
              </a:ext>
            </a:extLst>
          </p:cNvPr>
          <p:cNvSpPr>
            <a:spLocks noGrp="1"/>
          </p:cNvSpPr>
          <p:nvPr>
            <p:ph type="title"/>
          </p:nvPr>
        </p:nvSpPr>
        <p:spPr>
          <a:xfrm>
            <a:off x="1415414" y="700968"/>
            <a:ext cx="7781925" cy="393065"/>
          </a:xfrm>
        </p:spPr>
        <p:txBody>
          <a:bodyPr/>
          <a:lstStyle/>
          <a:p>
            <a:r>
              <a:rPr lang="fr-FR" dirty="0"/>
              <a:t>Etat des lieux de la branche métallurgie en centre-val-de-</a:t>
            </a:r>
            <a:r>
              <a:rPr lang="fr-FR" dirty="0" err="1"/>
              <a:t>loire</a:t>
            </a:r>
            <a:r>
              <a:rPr lang="fr-FR" dirty="0"/>
              <a:t> en 2019</a:t>
            </a:r>
          </a:p>
        </p:txBody>
      </p:sp>
      <p:sp>
        <p:nvSpPr>
          <p:cNvPr id="3" name="Espace réservé du contenu 2">
            <a:extLst>
              <a:ext uri="{FF2B5EF4-FFF2-40B4-BE49-F238E27FC236}">
                <a16:creationId xmlns:a16="http://schemas.microsoft.com/office/drawing/2014/main" id="{2AFE63A9-117D-4832-A5CE-33E9163CDAE2}"/>
              </a:ext>
            </a:extLst>
          </p:cNvPr>
          <p:cNvSpPr>
            <a:spLocks noGrp="1"/>
          </p:cNvSpPr>
          <p:nvPr>
            <p:ph idx="1"/>
          </p:nvPr>
        </p:nvSpPr>
        <p:spPr>
          <a:xfrm>
            <a:off x="700882" y="1460090"/>
            <a:ext cx="4897770" cy="4899767"/>
          </a:xfrm>
        </p:spPr>
        <p:txBody>
          <a:bodyPr/>
          <a:lstStyle/>
          <a:p>
            <a:pPr lvl="1" algn="just"/>
            <a:r>
              <a:rPr lang="fr-FR" sz="1800" dirty="0">
                <a:solidFill>
                  <a:schemeClr val="accent4">
                    <a:lumMod val="75000"/>
                  </a:schemeClr>
                </a:solidFill>
              </a:rPr>
              <a:t>60 300 emplois en 2019, soit 10% de l’emploi régional</a:t>
            </a:r>
          </a:p>
          <a:p>
            <a:pPr lvl="1" algn="just"/>
            <a:r>
              <a:rPr lang="fr-FR" sz="1400" dirty="0"/>
              <a:t>Après une baisse régulière entre 2008 et 2018, la branche avait renoué avec la hausse de ses effectifs en 2019.</a:t>
            </a:r>
          </a:p>
          <a:p>
            <a:pPr lvl="1" algn="just"/>
            <a:endParaRPr lang="fr-FR" sz="1400" dirty="0"/>
          </a:p>
          <a:p>
            <a:pPr lvl="1" algn="just"/>
            <a:r>
              <a:rPr lang="fr-FR" sz="1800" dirty="0">
                <a:solidFill>
                  <a:schemeClr val="accent4">
                    <a:lumMod val="75000"/>
                  </a:schemeClr>
                </a:solidFill>
              </a:rPr>
              <a:t>Des spécificités régionales fortes</a:t>
            </a:r>
          </a:p>
          <a:p>
            <a:pPr lvl="1" algn="just"/>
            <a:r>
              <a:rPr lang="fr-FR" sz="1400" dirty="0"/>
              <a:t>La branche dispose d’un tissu diversifié et composé essentiellement de sous-traitants. Quelques secteurs d’activité sont plus représentés comme l’industrie aéronautique, l’industrie automobile, la fabrication d’armes et de munition.</a:t>
            </a:r>
          </a:p>
          <a:p>
            <a:pPr lvl="1" algn="just"/>
            <a:endParaRPr lang="fr-FR" sz="1400" dirty="0"/>
          </a:p>
          <a:p>
            <a:pPr lvl="1" algn="just"/>
            <a:r>
              <a:rPr lang="fr-FR" sz="1800" dirty="0">
                <a:solidFill>
                  <a:schemeClr val="accent4">
                    <a:lumMod val="75000"/>
                  </a:schemeClr>
                </a:solidFill>
              </a:rPr>
              <a:t>Des métiers métallurgiques mobilisés dans d’autres secteurs d’activités en Région</a:t>
            </a:r>
          </a:p>
          <a:p>
            <a:pPr lvl="1" algn="just"/>
            <a:r>
              <a:rPr lang="fr-FR" sz="1400" dirty="0"/>
              <a:t>Le territoire compte près de 104 000 salariés dans un métier de la métallurgie, dont 40% travaillent hors de la branche métallurgie ; il s’agit notamment de salariés dans des métiers de process ou de la maintenance.</a:t>
            </a:r>
          </a:p>
        </p:txBody>
      </p:sp>
      <p:sp>
        <p:nvSpPr>
          <p:cNvPr id="5" name="Espace réservé du texte 4">
            <a:extLst>
              <a:ext uri="{FF2B5EF4-FFF2-40B4-BE49-F238E27FC236}">
                <a16:creationId xmlns:a16="http://schemas.microsoft.com/office/drawing/2014/main" id="{E9D064CB-CDB4-4D26-AD45-1396FD3FFD04}"/>
              </a:ext>
            </a:extLst>
          </p:cNvPr>
          <p:cNvSpPr>
            <a:spLocks noGrp="1"/>
          </p:cNvSpPr>
          <p:nvPr>
            <p:ph type="body" sz="quarter" idx="11"/>
          </p:nvPr>
        </p:nvSpPr>
        <p:spPr/>
        <p:txBody>
          <a:bodyPr/>
          <a:lstStyle/>
          <a:p>
            <a:endParaRPr lang="fr-FR" dirty="0"/>
          </a:p>
        </p:txBody>
      </p:sp>
      <p:sp>
        <p:nvSpPr>
          <p:cNvPr id="7" name="ZoneTexte 6">
            <a:extLst>
              <a:ext uri="{FF2B5EF4-FFF2-40B4-BE49-F238E27FC236}">
                <a16:creationId xmlns:a16="http://schemas.microsoft.com/office/drawing/2014/main" id="{5652282E-9707-49EA-8E8E-E1F6CDDE25DB}"/>
              </a:ext>
            </a:extLst>
          </p:cNvPr>
          <p:cNvSpPr txBox="1"/>
          <p:nvPr/>
        </p:nvSpPr>
        <p:spPr>
          <a:xfrm>
            <a:off x="5797905" y="1205324"/>
            <a:ext cx="3788547" cy="884858"/>
          </a:xfrm>
          <a:prstGeom prst="rect">
            <a:avLst/>
          </a:prstGeom>
          <a:noFill/>
        </p:spPr>
        <p:txBody>
          <a:bodyPr wrap="square" rtlCol="0">
            <a:spAutoFit/>
          </a:bodyPr>
          <a:lstStyle/>
          <a:p>
            <a:pPr algn="ctr"/>
            <a:r>
              <a:rPr lang="fr-FR" sz="1050" b="1" dirty="0"/>
              <a:t>NOMBRE D’EMPLOIS DANS LA BRANCHE MÉTALLURGIE </a:t>
            </a:r>
          </a:p>
          <a:p>
            <a:pPr algn="ctr"/>
            <a:r>
              <a:rPr lang="fr-FR" sz="1050" b="1" dirty="0"/>
              <a:t>PAR ZONE D’EMPLOI EN 2019</a:t>
            </a:r>
          </a:p>
          <a:p>
            <a:pPr algn="ctr"/>
            <a:r>
              <a:rPr lang="fr-FR" sz="1000" i="1" dirty="0">
                <a:solidFill>
                  <a:schemeClr val="tx1">
                    <a:lumMod val="60000"/>
                    <a:lumOff val="40000"/>
                  </a:schemeClr>
                </a:solidFill>
              </a:rPr>
              <a:t>Source: Données de l’Observatoire, ACOSS (2020); retraitements Katalyse</a:t>
            </a:r>
          </a:p>
        </p:txBody>
      </p:sp>
      <p:sp>
        <p:nvSpPr>
          <p:cNvPr id="8" name="Rectangle 7">
            <a:extLst>
              <a:ext uri="{FF2B5EF4-FFF2-40B4-BE49-F238E27FC236}">
                <a16:creationId xmlns:a16="http://schemas.microsoft.com/office/drawing/2014/main" id="{FC6D5FE5-98DD-45E1-A887-7343871537AD}"/>
              </a:ext>
            </a:extLst>
          </p:cNvPr>
          <p:cNvSpPr/>
          <p:nvPr/>
        </p:nvSpPr>
        <p:spPr>
          <a:xfrm>
            <a:off x="5797905" y="2094830"/>
            <a:ext cx="1952452" cy="253916"/>
          </a:xfrm>
          <a:prstGeom prst="rect">
            <a:avLst/>
          </a:prstGeom>
          <a:ln>
            <a:noFill/>
          </a:ln>
        </p:spPr>
        <p:txBody>
          <a:bodyPr wrap="square">
            <a:spAutoFit/>
          </a:bodyPr>
          <a:lstStyle/>
          <a:p>
            <a:r>
              <a:rPr lang="fr-FR" sz="1050" b="1" dirty="0">
                <a:latin typeface="Calibri" panose="020F0502020204030204" pitchFamily="34" charset="0"/>
              </a:rPr>
              <a:t> Région : 60 300 emplois </a:t>
            </a:r>
            <a:endParaRPr lang="fr-FR" sz="1050" b="1" dirty="0"/>
          </a:p>
        </p:txBody>
      </p:sp>
      <p:grpSp>
        <p:nvGrpSpPr>
          <p:cNvPr id="26" name="Groupe 25">
            <a:extLst>
              <a:ext uri="{FF2B5EF4-FFF2-40B4-BE49-F238E27FC236}">
                <a16:creationId xmlns:a16="http://schemas.microsoft.com/office/drawing/2014/main" id="{3A6ACAF1-6F70-49EE-B9B9-75DD71A332BB}"/>
              </a:ext>
            </a:extLst>
          </p:cNvPr>
          <p:cNvGrpSpPr>
            <a:grpSpLocks noChangeAspect="1"/>
          </p:cNvGrpSpPr>
          <p:nvPr/>
        </p:nvGrpSpPr>
        <p:grpSpPr>
          <a:xfrm>
            <a:off x="6330427" y="2249472"/>
            <a:ext cx="3472414" cy="3403204"/>
            <a:chOff x="3139440" y="919425"/>
            <a:chExt cx="5086869" cy="5165145"/>
          </a:xfrm>
        </p:grpSpPr>
        <p:sp>
          <p:nvSpPr>
            <p:cNvPr id="45" name="Forme libre : forme 44">
              <a:extLst>
                <a:ext uri="{FF2B5EF4-FFF2-40B4-BE49-F238E27FC236}">
                  <a16:creationId xmlns:a16="http://schemas.microsoft.com/office/drawing/2014/main" id="{7C6FA6EA-9C77-43B5-924F-1E23D8AED87F}"/>
                </a:ext>
              </a:extLst>
            </p:cNvPr>
            <p:cNvSpPr/>
            <p:nvPr/>
          </p:nvSpPr>
          <p:spPr>
            <a:xfrm>
              <a:off x="4255477" y="919425"/>
              <a:ext cx="1105319" cy="741126"/>
            </a:xfrm>
            <a:custGeom>
              <a:avLst/>
              <a:gdLst>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47635 w 1105319"/>
                <a:gd name="connsiteY15" fmla="*/ 351692 h 718457"/>
                <a:gd name="connsiteX16" fmla="*/ 577780 w 1105319"/>
                <a:gd name="connsiteY16" fmla="*/ 316523 h 718457"/>
                <a:gd name="connsiteX17" fmla="*/ 617974 w 1105319"/>
                <a:gd name="connsiteY17" fmla="*/ 361741 h 718457"/>
                <a:gd name="connsiteX18" fmla="*/ 663191 w 1105319"/>
                <a:gd name="connsiteY18" fmla="*/ 351692 h 718457"/>
                <a:gd name="connsiteX19" fmla="*/ 703385 w 1105319"/>
                <a:gd name="connsiteY19" fmla="*/ 341644 h 718457"/>
                <a:gd name="connsiteX20" fmla="*/ 748602 w 1105319"/>
                <a:gd name="connsiteY20" fmla="*/ 306475 h 718457"/>
                <a:gd name="connsiteX21" fmla="*/ 748602 w 1105319"/>
                <a:gd name="connsiteY21" fmla="*/ 256233 h 718457"/>
                <a:gd name="connsiteX22" fmla="*/ 728505 w 1105319"/>
                <a:gd name="connsiteY22" fmla="*/ 246185 h 718457"/>
                <a:gd name="connsiteX23" fmla="*/ 803868 w 1105319"/>
                <a:gd name="connsiteY23" fmla="*/ 155750 h 718457"/>
                <a:gd name="connsiteX24" fmla="*/ 859134 w 1105319"/>
                <a:gd name="connsiteY24" fmla="*/ 145701 h 718457"/>
                <a:gd name="connsiteX25" fmla="*/ 874207 w 1105319"/>
                <a:gd name="connsiteY25" fmla="*/ 85411 h 718457"/>
                <a:gd name="connsiteX26" fmla="*/ 859134 w 1105319"/>
                <a:gd name="connsiteY26" fmla="*/ 40194 h 718457"/>
                <a:gd name="connsiteX27" fmla="*/ 869182 w 1105319"/>
                <a:gd name="connsiteY27" fmla="*/ 5024 h 718457"/>
                <a:gd name="connsiteX28" fmla="*/ 894303 w 1105319"/>
                <a:gd name="connsiteY28" fmla="*/ 0 h 718457"/>
                <a:gd name="connsiteX29" fmla="*/ 944545 w 1105319"/>
                <a:gd name="connsiteY29" fmla="*/ 25121 h 718457"/>
                <a:gd name="connsiteX30" fmla="*/ 984738 w 1105319"/>
                <a:gd name="connsiteY30" fmla="*/ 65314 h 718457"/>
                <a:gd name="connsiteX31" fmla="*/ 984738 w 1105319"/>
                <a:gd name="connsiteY31" fmla="*/ 65314 h 718457"/>
                <a:gd name="connsiteX32" fmla="*/ 994787 w 1105319"/>
                <a:gd name="connsiteY32" fmla="*/ 125605 h 718457"/>
                <a:gd name="connsiteX33" fmla="*/ 1029956 w 1105319"/>
                <a:gd name="connsiteY33" fmla="*/ 170822 h 718457"/>
                <a:gd name="connsiteX34" fmla="*/ 1024932 w 1105319"/>
                <a:gd name="connsiteY34" fmla="*/ 205991 h 718457"/>
                <a:gd name="connsiteX35" fmla="*/ 1050053 w 1105319"/>
                <a:gd name="connsiteY35" fmla="*/ 211016 h 718457"/>
                <a:gd name="connsiteX36" fmla="*/ 1024932 w 1105319"/>
                <a:gd name="connsiteY36" fmla="*/ 246185 h 718457"/>
                <a:gd name="connsiteX37" fmla="*/ 1009859 w 1105319"/>
                <a:gd name="connsiteY37" fmla="*/ 281354 h 718457"/>
                <a:gd name="connsiteX38" fmla="*/ 1019908 w 1105319"/>
                <a:gd name="connsiteY38" fmla="*/ 331596 h 718457"/>
                <a:gd name="connsiteX39" fmla="*/ 1075174 w 1105319"/>
                <a:gd name="connsiteY39" fmla="*/ 381838 h 718457"/>
                <a:gd name="connsiteX40" fmla="*/ 1019908 w 1105319"/>
                <a:gd name="connsiteY40" fmla="*/ 477297 h 718457"/>
                <a:gd name="connsiteX41" fmla="*/ 1055077 w 1105319"/>
                <a:gd name="connsiteY41" fmla="*/ 547635 h 718457"/>
                <a:gd name="connsiteX42" fmla="*/ 1060101 w 1105319"/>
                <a:gd name="connsiteY42" fmla="*/ 587829 h 718457"/>
                <a:gd name="connsiteX43" fmla="*/ 1105319 w 1105319"/>
                <a:gd name="connsiteY43" fmla="*/ 628022 h 718457"/>
                <a:gd name="connsiteX44" fmla="*/ 1090246 w 1105319"/>
                <a:gd name="connsiteY44" fmla="*/ 643095 h 718457"/>
                <a:gd name="connsiteX45" fmla="*/ 1045028 w 1105319"/>
                <a:gd name="connsiteY45" fmla="*/ 622998 h 718457"/>
                <a:gd name="connsiteX46" fmla="*/ 1009859 w 1105319"/>
                <a:gd name="connsiteY46" fmla="*/ 648119 h 718457"/>
                <a:gd name="connsiteX47" fmla="*/ 1034980 w 1105319"/>
                <a:gd name="connsiteY47" fmla="*/ 673240 h 718457"/>
                <a:gd name="connsiteX48" fmla="*/ 989763 w 1105319"/>
                <a:gd name="connsiteY48" fmla="*/ 663191 h 718457"/>
                <a:gd name="connsiteX49" fmla="*/ 954593 w 1105319"/>
                <a:gd name="connsiteY49" fmla="*/ 688312 h 718457"/>
                <a:gd name="connsiteX50" fmla="*/ 959618 w 1105319"/>
                <a:gd name="connsiteY50" fmla="*/ 718457 h 718457"/>
                <a:gd name="connsiteX51" fmla="*/ 854110 w 1105319"/>
                <a:gd name="connsiteY51" fmla="*/ 713433 h 718457"/>
                <a:gd name="connsiteX52" fmla="*/ 874207 w 1105319"/>
                <a:gd name="connsiteY52" fmla="*/ 663191 h 718457"/>
                <a:gd name="connsiteX53" fmla="*/ 854110 w 1105319"/>
                <a:gd name="connsiteY53" fmla="*/ 638071 h 718457"/>
                <a:gd name="connsiteX54" fmla="*/ 808892 w 1105319"/>
                <a:gd name="connsiteY54" fmla="*/ 658167 h 718457"/>
                <a:gd name="connsiteX55" fmla="*/ 788796 w 1105319"/>
                <a:gd name="connsiteY55" fmla="*/ 612950 h 718457"/>
                <a:gd name="connsiteX56" fmla="*/ 743578 w 1105319"/>
                <a:gd name="connsiteY56" fmla="*/ 617974 h 718457"/>
                <a:gd name="connsiteX57" fmla="*/ 708409 w 1105319"/>
                <a:gd name="connsiteY57" fmla="*/ 658167 h 718457"/>
                <a:gd name="connsiteX58" fmla="*/ 708409 w 1105319"/>
                <a:gd name="connsiteY58" fmla="*/ 658167 h 718457"/>
                <a:gd name="connsiteX59" fmla="*/ 683288 w 1105319"/>
                <a:gd name="connsiteY59" fmla="*/ 718457 h 718457"/>
                <a:gd name="connsiteX60" fmla="*/ 683288 w 1105319"/>
                <a:gd name="connsiteY60" fmla="*/ 718457 h 718457"/>
                <a:gd name="connsiteX61" fmla="*/ 633046 w 1105319"/>
                <a:gd name="connsiteY61" fmla="*/ 693336 h 718457"/>
                <a:gd name="connsiteX62" fmla="*/ 592853 w 1105319"/>
                <a:gd name="connsiteY62" fmla="*/ 703385 h 718457"/>
                <a:gd name="connsiteX63" fmla="*/ 557683 w 1105319"/>
                <a:gd name="connsiteY63" fmla="*/ 643095 h 718457"/>
                <a:gd name="connsiteX64" fmla="*/ 497393 w 1105319"/>
                <a:gd name="connsiteY64" fmla="*/ 617974 h 718457"/>
                <a:gd name="connsiteX65" fmla="*/ 477297 w 1105319"/>
                <a:gd name="connsiteY65" fmla="*/ 638071 h 718457"/>
                <a:gd name="connsiteX66" fmla="*/ 432079 w 1105319"/>
                <a:gd name="connsiteY66" fmla="*/ 673240 h 718457"/>
                <a:gd name="connsiteX67" fmla="*/ 366765 w 1105319"/>
                <a:gd name="connsiteY67" fmla="*/ 653143 h 718457"/>
                <a:gd name="connsiteX68" fmla="*/ 311499 w 1105319"/>
                <a:gd name="connsiteY68" fmla="*/ 678264 h 718457"/>
                <a:gd name="connsiteX69" fmla="*/ 311499 w 1105319"/>
                <a:gd name="connsiteY69" fmla="*/ 678264 h 718457"/>
                <a:gd name="connsiteX70" fmla="*/ 200967 w 1105319"/>
                <a:gd name="connsiteY70" fmla="*/ 597877 h 718457"/>
                <a:gd name="connsiteX71" fmla="*/ 175846 w 1105319"/>
                <a:gd name="connsiteY71" fmla="*/ 607925 h 718457"/>
                <a:gd name="connsiteX72" fmla="*/ 125604 w 1105319"/>
                <a:gd name="connsiteY72" fmla="*/ 577780 h 718457"/>
                <a:gd name="connsiteX73" fmla="*/ 125604 w 1105319"/>
                <a:gd name="connsiteY73" fmla="*/ 577780 h 718457"/>
                <a:gd name="connsiteX74" fmla="*/ 105508 w 1105319"/>
                <a:gd name="connsiteY74" fmla="*/ 532563 h 718457"/>
                <a:gd name="connsiteX75" fmla="*/ 65314 w 1105319"/>
                <a:gd name="connsiteY75" fmla="*/ 527539 h 718457"/>
                <a:gd name="connsiteX76" fmla="*/ 50242 w 1105319"/>
                <a:gd name="connsiteY76" fmla="*/ 547635 h 718457"/>
                <a:gd name="connsiteX77" fmla="*/ 25121 w 1105319"/>
                <a:gd name="connsiteY77" fmla="*/ 557684 h 718457"/>
                <a:gd name="connsiteX78" fmla="*/ 0 w 1105319"/>
                <a:gd name="connsiteY78" fmla="*/ 527539 h 718457"/>
                <a:gd name="connsiteX79" fmla="*/ 60290 w 1105319"/>
                <a:gd name="connsiteY79"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60290 w 1105319"/>
                <a:gd name="connsiteY80"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17974 w 1105319"/>
                <a:gd name="connsiteY18" fmla="*/ 361741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060101 w 1105319"/>
                <a:gd name="connsiteY43" fmla="*/ 5878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18457"/>
                <a:gd name="connsiteX1" fmla="*/ 60290 w 1105319"/>
                <a:gd name="connsiteY1" fmla="*/ 472273 h 718457"/>
                <a:gd name="connsiteX2" fmla="*/ 75363 w 1105319"/>
                <a:gd name="connsiteY2" fmla="*/ 432079 h 718457"/>
                <a:gd name="connsiteX3" fmla="*/ 85411 w 1105319"/>
                <a:gd name="connsiteY3" fmla="*/ 417007 h 718457"/>
                <a:gd name="connsiteX4" fmla="*/ 95459 w 1105319"/>
                <a:gd name="connsiteY4" fmla="*/ 422031 h 718457"/>
                <a:gd name="connsiteX5" fmla="*/ 120580 w 1105319"/>
                <a:gd name="connsiteY5" fmla="*/ 442128 h 718457"/>
                <a:gd name="connsiteX6" fmla="*/ 155749 w 1105319"/>
                <a:gd name="connsiteY6" fmla="*/ 452176 h 718457"/>
                <a:gd name="connsiteX7" fmla="*/ 200967 w 1105319"/>
                <a:gd name="connsiteY7" fmla="*/ 417007 h 718457"/>
                <a:gd name="connsiteX8" fmla="*/ 281354 w 1105319"/>
                <a:gd name="connsiteY8" fmla="*/ 401934 h 718457"/>
                <a:gd name="connsiteX9" fmla="*/ 351692 w 1105319"/>
                <a:gd name="connsiteY9" fmla="*/ 351692 h 718457"/>
                <a:gd name="connsiteX10" fmla="*/ 391886 w 1105319"/>
                <a:gd name="connsiteY10" fmla="*/ 386862 h 718457"/>
                <a:gd name="connsiteX11" fmla="*/ 422031 w 1105319"/>
                <a:gd name="connsiteY11" fmla="*/ 286378 h 718457"/>
                <a:gd name="connsiteX12" fmla="*/ 457200 w 1105319"/>
                <a:gd name="connsiteY12" fmla="*/ 286378 h 718457"/>
                <a:gd name="connsiteX13" fmla="*/ 462224 w 1105319"/>
                <a:gd name="connsiteY13" fmla="*/ 336620 h 718457"/>
                <a:gd name="connsiteX14" fmla="*/ 462224 w 1105319"/>
                <a:gd name="connsiteY14" fmla="*/ 336620 h 718457"/>
                <a:gd name="connsiteX15" fmla="*/ 500673 w 1105319"/>
                <a:gd name="connsiteY15" fmla="*/ 322001 h 718457"/>
                <a:gd name="connsiteX16" fmla="*/ 547635 w 1105319"/>
                <a:gd name="connsiteY16" fmla="*/ 351692 h 718457"/>
                <a:gd name="connsiteX17" fmla="*/ 577780 w 1105319"/>
                <a:gd name="connsiteY17" fmla="*/ 316523 h 718457"/>
                <a:gd name="connsiteX18" fmla="*/ 627499 w 1105319"/>
                <a:gd name="connsiteY18" fmla="*/ 345866 h 718457"/>
                <a:gd name="connsiteX19" fmla="*/ 663191 w 1105319"/>
                <a:gd name="connsiteY19" fmla="*/ 351692 h 718457"/>
                <a:gd name="connsiteX20" fmla="*/ 703385 w 1105319"/>
                <a:gd name="connsiteY20" fmla="*/ 341644 h 718457"/>
                <a:gd name="connsiteX21" fmla="*/ 748602 w 1105319"/>
                <a:gd name="connsiteY21" fmla="*/ 306475 h 718457"/>
                <a:gd name="connsiteX22" fmla="*/ 748602 w 1105319"/>
                <a:gd name="connsiteY22" fmla="*/ 256233 h 718457"/>
                <a:gd name="connsiteX23" fmla="*/ 728505 w 1105319"/>
                <a:gd name="connsiteY23" fmla="*/ 246185 h 718457"/>
                <a:gd name="connsiteX24" fmla="*/ 803868 w 1105319"/>
                <a:gd name="connsiteY24" fmla="*/ 155750 h 718457"/>
                <a:gd name="connsiteX25" fmla="*/ 859134 w 1105319"/>
                <a:gd name="connsiteY25" fmla="*/ 145701 h 718457"/>
                <a:gd name="connsiteX26" fmla="*/ 874207 w 1105319"/>
                <a:gd name="connsiteY26" fmla="*/ 85411 h 718457"/>
                <a:gd name="connsiteX27" fmla="*/ 859134 w 1105319"/>
                <a:gd name="connsiteY27" fmla="*/ 40194 h 718457"/>
                <a:gd name="connsiteX28" fmla="*/ 869182 w 1105319"/>
                <a:gd name="connsiteY28" fmla="*/ 5024 h 718457"/>
                <a:gd name="connsiteX29" fmla="*/ 894303 w 1105319"/>
                <a:gd name="connsiteY29" fmla="*/ 0 h 718457"/>
                <a:gd name="connsiteX30" fmla="*/ 944545 w 1105319"/>
                <a:gd name="connsiteY30" fmla="*/ 25121 h 718457"/>
                <a:gd name="connsiteX31" fmla="*/ 984738 w 1105319"/>
                <a:gd name="connsiteY31" fmla="*/ 65314 h 718457"/>
                <a:gd name="connsiteX32" fmla="*/ 984738 w 1105319"/>
                <a:gd name="connsiteY32" fmla="*/ 65314 h 718457"/>
                <a:gd name="connsiteX33" fmla="*/ 994787 w 1105319"/>
                <a:gd name="connsiteY33" fmla="*/ 125605 h 718457"/>
                <a:gd name="connsiteX34" fmla="*/ 1029956 w 1105319"/>
                <a:gd name="connsiteY34" fmla="*/ 170822 h 718457"/>
                <a:gd name="connsiteX35" fmla="*/ 1024932 w 1105319"/>
                <a:gd name="connsiteY35" fmla="*/ 205991 h 718457"/>
                <a:gd name="connsiteX36" fmla="*/ 1050053 w 1105319"/>
                <a:gd name="connsiteY36" fmla="*/ 211016 h 718457"/>
                <a:gd name="connsiteX37" fmla="*/ 1024932 w 1105319"/>
                <a:gd name="connsiteY37" fmla="*/ 246185 h 718457"/>
                <a:gd name="connsiteX38" fmla="*/ 1009859 w 1105319"/>
                <a:gd name="connsiteY38" fmla="*/ 281354 h 718457"/>
                <a:gd name="connsiteX39" fmla="*/ 1019908 w 1105319"/>
                <a:gd name="connsiteY39" fmla="*/ 331596 h 718457"/>
                <a:gd name="connsiteX40" fmla="*/ 1075174 w 1105319"/>
                <a:gd name="connsiteY40" fmla="*/ 381838 h 718457"/>
                <a:gd name="connsiteX41" fmla="*/ 1019908 w 1105319"/>
                <a:gd name="connsiteY41" fmla="*/ 477297 h 718457"/>
                <a:gd name="connsiteX42" fmla="*/ 1055077 w 1105319"/>
                <a:gd name="connsiteY42" fmla="*/ 547635 h 718457"/>
                <a:gd name="connsiteX43" fmla="*/ 1101376 w 1105319"/>
                <a:gd name="connsiteY43" fmla="*/ 575129 h 718457"/>
                <a:gd name="connsiteX44" fmla="*/ 1105319 w 1105319"/>
                <a:gd name="connsiteY44" fmla="*/ 628022 h 718457"/>
                <a:gd name="connsiteX45" fmla="*/ 1090246 w 1105319"/>
                <a:gd name="connsiteY45" fmla="*/ 643095 h 718457"/>
                <a:gd name="connsiteX46" fmla="*/ 1045028 w 1105319"/>
                <a:gd name="connsiteY46" fmla="*/ 622998 h 718457"/>
                <a:gd name="connsiteX47" fmla="*/ 1009859 w 1105319"/>
                <a:gd name="connsiteY47" fmla="*/ 648119 h 718457"/>
                <a:gd name="connsiteX48" fmla="*/ 1034980 w 1105319"/>
                <a:gd name="connsiteY48" fmla="*/ 673240 h 718457"/>
                <a:gd name="connsiteX49" fmla="*/ 989763 w 1105319"/>
                <a:gd name="connsiteY49" fmla="*/ 663191 h 718457"/>
                <a:gd name="connsiteX50" fmla="*/ 954593 w 1105319"/>
                <a:gd name="connsiteY50" fmla="*/ 688312 h 718457"/>
                <a:gd name="connsiteX51" fmla="*/ 959618 w 1105319"/>
                <a:gd name="connsiteY51" fmla="*/ 718457 h 718457"/>
                <a:gd name="connsiteX52" fmla="*/ 854110 w 1105319"/>
                <a:gd name="connsiteY52" fmla="*/ 713433 h 718457"/>
                <a:gd name="connsiteX53" fmla="*/ 874207 w 1105319"/>
                <a:gd name="connsiteY53" fmla="*/ 663191 h 718457"/>
                <a:gd name="connsiteX54" fmla="*/ 854110 w 1105319"/>
                <a:gd name="connsiteY54" fmla="*/ 638071 h 718457"/>
                <a:gd name="connsiteX55" fmla="*/ 808892 w 1105319"/>
                <a:gd name="connsiteY55" fmla="*/ 658167 h 718457"/>
                <a:gd name="connsiteX56" fmla="*/ 788796 w 1105319"/>
                <a:gd name="connsiteY56" fmla="*/ 612950 h 718457"/>
                <a:gd name="connsiteX57" fmla="*/ 743578 w 1105319"/>
                <a:gd name="connsiteY57" fmla="*/ 617974 h 718457"/>
                <a:gd name="connsiteX58" fmla="*/ 708409 w 1105319"/>
                <a:gd name="connsiteY58" fmla="*/ 658167 h 718457"/>
                <a:gd name="connsiteX59" fmla="*/ 708409 w 1105319"/>
                <a:gd name="connsiteY59" fmla="*/ 658167 h 718457"/>
                <a:gd name="connsiteX60" fmla="*/ 683288 w 1105319"/>
                <a:gd name="connsiteY60" fmla="*/ 718457 h 718457"/>
                <a:gd name="connsiteX61" fmla="*/ 683288 w 1105319"/>
                <a:gd name="connsiteY61" fmla="*/ 718457 h 718457"/>
                <a:gd name="connsiteX62" fmla="*/ 633046 w 1105319"/>
                <a:gd name="connsiteY62" fmla="*/ 693336 h 718457"/>
                <a:gd name="connsiteX63" fmla="*/ 592853 w 1105319"/>
                <a:gd name="connsiteY63" fmla="*/ 703385 h 718457"/>
                <a:gd name="connsiteX64" fmla="*/ 557683 w 1105319"/>
                <a:gd name="connsiteY64" fmla="*/ 643095 h 718457"/>
                <a:gd name="connsiteX65" fmla="*/ 497393 w 1105319"/>
                <a:gd name="connsiteY65" fmla="*/ 617974 h 718457"/>
                <a:gd name="connsiteX66" fmla="*/ 477297 w 1105319"/>
                <a:gd name="connsiteY66" fmla="*/ 638071 h 718457"/>
                <a:gd name="connsiteX67" fmla="*/ 432079 w 1105319"/>
                <a:gd name="connsiteY67" fmla="*/ 673240 h 718457"/>
                <a:gd name="connsiteX68" fmla="*/ 366765 w 1105319"/>
                <a:gd name="connsiteY68" fmla="*/ 653143 h 718457"/>
                <a:gd name="connsiteX69" fmla="*/ 311499 w 1105319"/>
                <a:gd name="connsiteY69" fmla="*/ 678264 h 718457"/>
                <a:gd name="connsiteX70" fmla="*/ 311499 w 1105319"/>
                <a:gd name="connsiteY70" fmla="*/ 678264 h 718457"/>
                <a:gd name="connsiteX71" fmla="*/ 200967 w 1105319"/>
                <a:gd name="connsiteY71" fmla="*/ 597877 h 718457"/>
                <a:gd name="connsiteX72" fmla="*/ 175846 w 1105319"/>
                <a:gd name="connsiteY72" fmla="*/ 607925 h 718457"/>
                <a:gd name="connsiteX73" fmla="*/ 125604 w 1105319"/>
                <a:gd name="connsiteY73" fmla="*/ 577780 h 718457"/>
                <a:gd name="connsiteX74" fmla="*/ 125604 w 1105319"/>
                <a:gd name="connsiteY74" fmla="*/ 577780 h 718457"/>
                <a:gd name="connsiteX75" fmla="*/ 105508 w 1105319"/>
                <a:gd name="connsiteY75" fmla="*/ 532563 h 718457"/>
                <a:gd name="connsiteX76" fmla="*/ 65314 w 1105319"/>
                <a:gd name="connsiteY76" fmla="*/ 527539 h 718457"/>
                <a:gd name="connsiteX77" fmla="*/ 50242 w 1105319"/>
                <a:gd name="connsiteY77" fmla="*/ 547635 h 718457"/>
                <a:gd name="connsiteX78" fmla="*/ 25121 w 1105319"/>
                <a:gd name="connsiteY78" fmla="*/ 557684 h 718457"/>
                <a:gd name="connsiteX79" fmla="*/ 0 w 1105319"/>
                <a:gd name="connsiteY79" fmla="*/ 527539 h 718457"/>
                <a:gd name="connsiteX80" fmla="*/ 8548 w 1105319"/>
                <a:gd name="connsiteY80" fmla="*/ 490276 h 718457"/>
                <a:gd name="connsiteX81" fmla="*/ 60290 w 1105319"/>
                <a:gd name="connsiteY81" fmla="*/ 472273 h 718457"/>
                <a:gd name="connsiteX0" fmla="*/ 60290 w 1105319"/>
                <a:gd name="connsiteY0" fmla="*/ 472273 h 741126"/>
                <a:gd name="connsiteX1" fmla="*/ 60290 w 1105319"/>
                <a:gd name="connsiteY1" fmla="*/ 472273 h 741126"/>
                <a:gd name="connsiteX2" fmla="*/ 75363 w 1105319"/>
                <a:gd name="connsiteY2" fmla="*/ 432079 h 741126"/>
                <a:gd name="connsiteX3" fmla="*/ 85411 w 1105319"/>
                <a:gd name="connsiteY3" fmla="*/ 417007 h 741126"/>
                <a:gd name="connsiteX4" fmla="*/ 95459 w 1105319"/>
                <a:gd name="connsiteY4" fmla="*/ 422031 h 741126"/>
                <a:gd name="connsiteX5" fmla="*/ 120580 w 1105319"/>
                <a:gd name="connsiteY5" fmla="*/ 442128 h 741126"/>
                <a:gd name="connsiteX6" fmla="*/ 155749 w 1105319"/>
                <a:gd name="connsiteY6" fmla="*/ 452176 h 741126"/>
                <a:gd name="connsiteX7" fmla="*/ 200967 w 1105319"/>
                <a:gd name="connsiteY7" fmla="*/ 417007 h 741126"/>
                <a:gd name="connsiteX8" fmla="*/ 281354 w 1105319"/>
                <a:gd name="connsiteY8" fmla="*/ 401934 h 741126"/>
                <a:gd name="connsiteX9" fmla="*/ 351692 w 1105319"/>
                <a:gd name="connsiteY9" fmla="*/ 351692 h 741126"/>
                <a:gd name="connsiteX10" fmla="*/ 391886 w 1105319"/>
                <a:gd name="connsiteY10" fmla="*/ 386862 h 741126"/>
                <a:gd name="connsiteX11" fmla="*/ 422031 w 1105319"/>
                <a:gd name="connsiteY11" fmla="*/ 286378 h 741126"/>
                <a:gd name="connsiteX12" fmla="*/ 457200 w 1105319"/>
                <a:gd name="connsiteY12" fmla="*/ 286378 h 741126"/>
                <a:gd name="connsiteX13" fmla="*/ 462224 w 1105319"/>
                <a:gd name="connsiteY13" fmla="*/ 336620 h 741126"/>
                <a:gd name="connsiteX14" fmla="*/ 462224 w 1105319"/>
                <a:gd name="connsiteY14" fmla="*/ 336620 h 741126"/>
                <a:gd name="connsiteX15" fmla="*/ 500673 w 1105319"/>
                <a:gd name="connsiteY15" fmla="*/ 322001 h 741126"/>
                <a:gd name="connsiteX16" fmla="*/ 547635 w 1105319"/>
                <a:gd name="connsiteY16" fmla="*/ 351692 h 741126"/>
                <a:gd name="connsiteX17" fmla="*/ 577780 w 1105319"/>
                <a:gd name="connsiteY17" fmla="*/ 316523 h 741126"/>
                <a:gd name="connsiteX18" fmla="*/ 627499 w 1105319"/>
                <a:gd name="connsiteY18" fmla="*/ 345866 h 741126"/>
                <a:gd name="connsiteX19" fmla="*/ 663191 w 1105319"/>
                <a:gd name="connsiteY19" fmla="*/ 351692 h 741126"/>
                <a:gd name="connsiteX20" fmla="*/ 703385 w 1105319"/>
                <a:gd name="connsiteY20" fmla="*/ 341644 h 741126"/>
                <a:gd name="connsiteX21" fmla="*/ 748602 w 1105319"/>
                <a:gd name="connsiteY21" fmla="*/ 306475 h 741126"/>
                <a:gd name="connsiteX22" fmla="*/ 748602 w 1105319"/>
                <a:gd name="connsiteY22" fmla="*/ 256233 h 741126"/>
                <a:gd name="connsiteX23" fmla="*/ 728505 w 1105319"/>
                <a:gd name="connsiteY23" fmla="*/ 246185 h 741126"/>
                <a:gd name="connsiteX24" fmla="*/ 803868 w 1105319"/>
                <a:gd name="connsiteY24" fmla="*/ 155750 h 741126"/>
                <a:gd name="connsiteX25" fmla="*/ 859134 w 1105319"/>
                <a:gd name="connsiteY25" fmla="*/ 145701 h 741126"/>
                <a:gd name="connsiteX26" fmla="*/ 874207 w 1105319"/>
                <a:gd name="connsiteY26" fmla="*/ 85411 h 741126"/>
                <a:gd name="connsiteX27" fmla="*/ 859134 w 1105319"/>
                <a:gd name="connsiteY27" fmla="*/ 40194 h 741126"/>
                <a:gd name="connsiteX28" fmla="*/ 869182 w 1105319"/>
                <a:gd name="connsiteY28" fmla="*/ 5024 h 741126"/>
                <a:gd name="connsiteX29" fmla="*/ 894303 w 1105319"/>
                <a:gd name="connsiteY29" fmla="*/ 0 h 741126"/>
                <a:gd name="connsiteX30" fmla="*/ 944545 w 1105319"/>
                <a:gd name="connsiteY30" fmla="*/ 25121 h 741126"/>
                <a:gd name="connsiteX31" fmla="*/ 984738 w 1105319"/>
                <a:gd name="connsiteY31" fmla="*/ 65314 h 741126"/>
                <a:gd name="connsiteX32" fmla="*/ 984738 w 1105319"/>
                <a:gd name="connsiteY32" fmla="*/ 65314 h 741126"/>
                <a:gd name="connsiteX33" fmla="*/ 994787 w 1105319"/>
                <a:gd name="connsiteY33" fmla="*/ 125605 h 741126"/>
                <a:gd name="connsiteX34" fmla="*/ 1029956 w 1105319"/>
                <a:gd name="connsiteY34" fmla="*/ 170822 h 741126"/>
                <a:gd name="connsiteX35" fmla="*/ 1024932 w 1105319"/>
                <a:gd name="connsiteY35" fmla="*/ 205991 h 741126"/>
                <a:gd name="connsiteX36" fmla="*/ 1050053 w 1105319"/>
                <a:gd name="connsiteY36" fmla="*/ 211016 h 741126"/>
                <a:gd name="connsiteX37" fmla="*/ 1024932 w 1105319"/>
                <a:gd name="connsiteY37" fmla="*/ 246185 h 741126"/>
                <a:gd name="connsiteX38" fmla="*/ 1009859 w 1105319"/>
                <a:gd name="connsiteY38" fmla="*/ 281354 h 741126"/>
                <a:gd name="connsiteX39" fmla="*/ 1019908 w 1105319"/>
                <a:gd name="connsiteY39" fmla="*/ 331596 h 741126"/>
                <a:gd name="connsiteX40" fmla="*/ 1075174 w 1105319"/>
                <a:gd name="connsiteY40" fmla="*/ 381838 h 741126"/>
                <a:gd name="connsiteX41" fmla="*/ 1019908 w 1105319"/>
                <a:gd name="connsiteY41" fmla="*/ 477297 h 741126"/>
                <a:gd name="connsiteX42" fmla="*/ 1055077 w 1105319"/>
                <a:gd name="connsiteY42" fmla="*/ 547635 h 741126"/>
                <a:gd name="connsiteX43" fmla="*/ 1101376 w 1105319"/>
                <a:gd name="connsiteY43" fmla="*/ 575129 h 741126"/>
                <a:gd name="connsiteX44" fmla="*/ 1105319 w 1105319"/>
                <a:gd name="connsiteY44" fmla="*/ 628022 h 741126"/>
                <a:gd name="connsiteX45" fmla="*/ 1090246 w 1105319"/>
                <a:gd name="connsiteY45" fmla="*/ 643095 h 741126"/>
                <a:gd name="connsiteX46" fmla="*/ 1045028 w 1105319"/>
                <a:gd name="connsiteY46" fmla="*/ 622998 h 741126"/>
                <a:gd name="connsiteX47" fmla="*/ 1009859 w 1105319"/>
                <a:gd name="connsiteY47" fmla="*/ 648119 h 741126"/>
                <a:gd name="connsiteX48" fmla="*/ 1034980 w 1105319"/>
                <a:gd name="connsiteY48" fmla="*/ 673240 h 741126"/>
                <a:gd name="connsiteX49" fmla="*/ 989763 w 1105319"/>
                <a:gd name="connsiteY49" fmla="*/ 663191 h 741126"/>
                <a:gd name="connsiteX50" fmla="*/ 954593 w 1105319"/>
                <a:gd name="connsiteY50" fmla="*/ 688312 h 741126"/>
                <a:gd name="connsiteX51" fmla="*/ 959618 w 1105319"/>
                <a:gd name="connsiteY51" fmla="*/ 718457 h 741126"/>
                <a:gd name="connsiteX52" fmla="*/ 903898 w 1105319"/>
                <a:gd name="connsiteY52" fmla="*/ 741101 h 741126"/>
                <a:gd name="connsiteX53" fmla="*/ 854110 w 1105319"/>
                <a:gd name="connsiteY53" fmla="*/ 713433 h 741126"/>
                <a:gd name="connsiteX54" fmla="*/ 874207 w 1105319"/>
                <a:gd name="connsiteY54" fmla="*/ 663191 h 741126"/>
                <a:gd name="connsiteX55" fmla="*/ 854110 w 1105319"/>
                <a:gd name="connsiteY55" fmla="*/ 638071 h 741126"/>
                <a:gd name="connsiteX56" fmla="*/ 808892 w 1105319"/>
                <a:gd name="connsiteY56" fmla="*/ 658167 h 741126"/>
                <a:gd name="connsiteX57" fmla="*/ 788796 w 1105319"/>
                <a:gd name="connsiteY57" fmla="*/ 612950 h 741126"/>
                <a:gd name="connsiteX58" fmla="*/ 743578 w 1105319"/>
                <a:gd name="connsiteY58" fmla="*/ 617974 h 741126"/>
                <a:gd name="connsiteX59" fmla="*/ 708409 w 1105319"/>
                <a:gd name="connsiteY59" fmla="*/ 658167 h 741126"/>
                <a:gd name="connsiteX60" fmla="*/ 708409 w 1105319"/>
                <a:gd name="connsiteY60" fmla="*/ 658167 h 741126"/>
                <a:gd name="connsiteX61" fmla="*/ 683288 w 1105319"/>
                <a:gd name="connsiteY61" fmla="*/ 718457 h 741126"/>
                <a:gd name="connsiteX62" fmla="*/ 683288 w 1105319"/>
                <a:gd name="connsiteY62" fmla="*/ 718457 h 741126"/>
                <a:gd name="connsiteX63" fmla="*/ 633046 w 1105319"/>
                <a:gd name="connsiteY63" fmla="*/ 693336 h 741126"/>
                <a:gd name="connsiteX64" fmla="*/ 592853 w 1105319"/>
                <a:gd name="connsiteY64" fmla="*/ 703385 h 741126"/>
                <a:gd name="connsiteX65" fmla="*/ 557683 w 1105319"/>
                <a:gd name="connsiteY65" fmla="*/ 643095 h 741126"/>
                <a:gd name="connsiteX66" fmla="*/ 497393 w 1105319"/>
                <a:gd name="connsiteY66" fmla="*/ 617974 h 741126"/>
                <a:gd name="connsiteX67" fmla="*/ 477297 w 1105319"/>
                <a:gd name="connsiteY67" fmla="*/ 638071 h 741126"/>
                <a:gd name="connsiteX68" fmla="*/ 432079 w 1105319"/>
                <a:gd name="connsiteY68" fmla="*/ 673240 h 741126"/>
                <a:gd name="connsiteX69" fmla="*/ 366765 w 1105319"/>
                <a:gd name="connsiteY69" fmla="*/ 653143 h 741126"/>
                <a:gd name="connsiteX70" fmla="*/ 311499 w 1105319"/>
                <a:gd name="connsiteY70" fmla="*/ 678264 h 741126"/>
                <a:gd name="connsiteX71" fmla="*/ 311499 w 1105319"/>
                <a:gd name="connsiteY71" fmla="*/ 678264 h 741126"/>
                <a:gd name="connsiteX72" fmla="*/ 200967 w 1105319"/>
                <a:gd name="connsiteY72" fmla="*/ 597877 h 741126"/>
                <a:gd name="connsiteX73" fmla="*/ 175846 w 1105319"/>
                <a:gd name="connsiteY73" fmla="*/ 607925 h 741126"/>
                <a:gd name="connsiteX74" fmla="*/ 125604 w 1105319"/>
                <a:gd name="connsiteY74" fmla="*/ 577780 h 741126"/>
                <a:gd name="connsiteX75" fmla="*/ 125604 w 1105319"/>
                <a:gd name="connsiteY75" fmla="*/ 577780 h 741126"/>
                <a:gd name="connsiteX76" fmla="*/ 105508 w 1105319"/>
                <a:gd name="connsiteY76" fmla="*/ 532563 h 741126"/>
                <a:gd name="connsiteX77" fmla="*/ 65314 w 1105319"/>
                <a:gd name="connsiteY77" fmla="*/ 527539 h 741126"/>
                <a:gd name="connsiteX78" fmla="*/ 50242 w 1105319"/>
                <a:gd name="connsiteY78" fmla="*/ 547635 h 741126"/>
                <a:gd name="connsiteX79" fmla="*/ 25121 w 1105319"/>
                <a:gd name="connsiteY79" fmla="*/ 557684 h 741126"/>
                <a:gd name="connsiteX80" fmla="*/ 0 w 1105319"/>
                <a:gd name="connsiteY80" fmla="*/ 527539 h 741126"/>
                <a:gd name="connsiteX81" fmla="*/ 8548 w 1105319"/>
                <a:gd name="connsiteY81" fmla="*/ 490276 h 741126"/>
                <a:gd name="connsiteX82" fmla="*/ 60290 w 1105319"/>
                <a:gd name="connsiteY82" fmla="*/ 472273 h 7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05319" h="741126">
                  <a:moveTo>
                    <a:pt x="60290" y="472273"/>
                  </a:moveTo>
                  <a:lnTo>
                    <a:pt x="60290" y="472273"/>
                  </a:lnTo>
                  <a:cubicBezTo>
                    <a:pt x="65314" y="458875"/>
                    <a:pt x="69442" y="445106"/>
                    <a:pt x="75363" y="432079"/>
                  </a:cubicBezTo>
                  <a:cubicBezTo>
                    <a:pt x="77862" y="426582"/>
                    <a:pt x="80010" y="419707"/>
                    <a:pt x="85411" y="417007"/>
                  </a:cubicBezTo>
                  <a:lnTo>
                    <a:pt x="95459" y="422031"/>
                  </a:lnTo>
                  <a:lnTo>
                    <a:pt x="120580" y="442128"/>
                  </a:lnTo>
                  <a:lnTo>
                    <a:pt x="155749" y="452176"/>
                  </a:lnTo>
                  <a:lnTo>
                    <a:pt x="200967" y="417007"/>
                  </a:lnTo>
                  <a:lnTo>
                    <a:pt x="281354" y="401934"/>
                  </a:lnTo>
                  <a:lnTo>
                    <a:pt x="351692" y="351692"/>
                  </a:lnTo>
                  <a:lnTo>
                    <a:pt x="391886" y="386862"/>
                  </a:lnTo>
                  <a:lnTo>
                    <a:pt x="422031" y="286378"/>
                  </a:lnTo>
                  <a:lnTo>
                    <a:pt x="457200" y="286378"/>
                  </a:lnTo>
                  <a:lnTo>
                    <a:pt x="462224" y="336620"/>
                  </a:lnTo>
                  <a:lnTo>
                    <a:pt x="462224" y="336620"/>
                  </a:lnTo>
                  <a:cubicBezTo>
                    <a:pt x="472924" y="338097"/>
                    <a:pt x="489973" y="320524"/>
                    <a:pt x="500673" y="322001"/>
                  </a:cubicBezTo>
                  <a:lnTo>
                    <a:pt x="547635" y="351692"/>
                  </a:lnTo>
                  <a:lnTo>
                    <a:pt x="577780" y="316523"/>
                  </a:lnTo>
                  <a:lnTo>
                    <a:pt x="627499" y="345866"/>
                  </a:lnTo>
                  <a:lnTo>
                    <a:pt x="663191" y="351692"/>
                  </a:lnTo>
                  <a:lnTo>
                    <a:pt x="703385" y="341644"/>
                  </a:lnTo>
                  <a:lnTo>
                    <a:pt x="748602" y="306475"/>
                  </a:lnTo>
                  <a:lnTo>
                    <a:pt x="748602" y="256233"/>
                  </a:lnTo>
                  <a:lnTo>
                    <a:pt x="728505" y="246185"/>
                  </a:lnTo>
                  <a:lnTo>
                    <a:pt x="803868" y="155750"/>
                  </a:lnTo>
                  <a:lnTo>
                    <a:pt x="859134" y="145701"/>
                  </a:lnTo>
                  <a:lnTo>
                    <a:pt x="874207" y="85411"/>
                  </a:lnTo>
                  <a:lnTo>
                    <a:pt x="859134" y="40194"/>
                  </a:lnTo>
                  <a:lnTo>
                    <a:pt x="869182" y="5024"/>
                  </a:lnTo>
                  <a:lnTo>
                    <a:pt x="894303" y="0"/>
                  </a:lnTo>
                  <a:lnTo>
                    <a:pt x="944545" y="25121"/>
                  </a:lnTo>
                  <a:lnTo>
                    <a:pt x="984738" y="65314"/>
                  </a:lnTo>
                  <a:lnTo>
                    <a:pt x="984738" y="65314"/>
                  </a:lnTo>
                  <a:lnTo>
                    <a:pt x="994787" y="125605"/>
                  </a:lnTo>
                  <a:lnTo>
                    <a:pt x="1029956" y="170822"/>
                  </a:lnTo>
                  <a:lnTo>
                    <a:pt x="1024932" y="205991"/>
                  </a:lnTo>
                  <a:lnTo>
                    <a:pt x="1050053" y="211016"/>
                  </a:lnTo>
                  <a:lnTo>
                    <a:pt x="1024932" y="246185"/>
                  </a:lnTo>
                  <a:lnTo>
                    <a:pt x="1009859" y="281354"/>
                  </a:lnTo>
                  <a:lnTo>
                    <a:pt x="1019908" y="331596"/>
                  </a:lnTo>
                  <a:lnTo>
                    <a:pt x="1075174" y="381838"/>
                  </a:lnTo>
                  <a:lnTo>
                    <a:pt x="1019908" y="477297"/>
                  </a:lnTo>
                  <a:lnTo>
                    <a:pt x="1055077" y="547635"/>
                  </a:lnTo>
                  <a:lnTo>
                    <a:pt x="1101376" y="575129"/>
                  </a:lnTo>
                  <a:lnTo>
                    <a:pt x="1105319" y="628022"/>
                  </a:lnTo>
                  <a:lnTo>
                    <a:pt x="1090246" y="643095"/>
                  </a:lnTo>
                  <a:lnTo>
                    <a:pt x="1045028" y="622998"/>
                  </a:lnTo>
                  <a:lnTo>
                    <a:pt x="1009859" y="648119"/>
                  </a:lnTo>
                  <a:lnTo>
                    <a:pt x="1034980" y="673240"/>
                  </a:lnTo>
                  <a:lnTo>
                    <a:pt x="989763" y="663191"/>
                  </a:lnTo>
                  <a:lnTo>
                    <a:pt x="954593" y="688312"/>
                  </a:lnTo>
                  <a:lnTo>
                    <a:pt x="959618" y="718457"/>
                  </a:lnTo>
                  <a:cubicBezTo>
                    <a:pt x="939986" y="717538"/>
                    <a:pt x="923530" y="742020"/>
                    <a:pt x="903898" y="741101"/>
                  </a:cubicBezTo>
                  <a:lnTo>
                    <a:pt x="854110" y="713433"/>
                  </a:lnTo>
                  <a:lnTo>
                    <a:pt x="874207" y="663191"/>
                  </a:lnTo>
                  <a:lnTo>
                    <a:pt x="854110" y="638071"/>
                  </a:lnTo>
                  <a:lnTo>
                    <a:pt x="808892" y="658167"/>
                  </a:lnTo>
                  <a:lnTo>
                    <a:pt x="788796" y="612950"/>
                  </a:lnTo>
                  <a:lnTo>
                    <a:pt x="743578" y="617974"/>
                  </a:lnTo>
                  <a:lnTo>
                    <a:pt x="708409" y="658167"/>
                  </a:lnTo>
                  <a:lnTo>
                    <a:pt x="708409" y="658167"/>
                  </a:lnTo>
                  <a:lnTo>
                    <a:pt x="683288" y="718457"/>
                  </a:lnTo>
                  <a:lnTo>
                    <a:pt x="683288" y="718457"/>
                  </a:lnTo>
                  <a:lnTo>
                    <a:pt x="633046" y="693336"/>
                  </a:lnTo>
                  <a:lnTo>
                    <a:pt x="592853" y="703385"/>
                  </a:lnTo>
                  <a:lnTo>
                    <a:pt x="557683" y="643095"/>
                  </a:lnTo>
                  <a:lnTo>
                    <a:pt x="497393" y="617974"/>
                  </a:lnTo>
                  <a:lnTo>
                    <a:pt x="477297" y="638071"/>
                  </a:lnTo>
                  <a:lnTo>
                    <a:pt x="432079" y="673240"/>
                  </a:lnTo>
                  <a:lnTo>
                    <a:pt x="366765" y="653143"/>
                  </a:lnTo>
                  <a:lnTo>
                    <a:pt x="311499" y="678264"/>
                  </a:lnTo>
                  <a:lnTo>
                    <a:pt x="311499" y="678264"/>
                  </a:lnTo>
                  <a:lnTo>
                    <a:pt x="200967" y="597877"/>
                  </a:lnTo>
                  <a:lnTo>
                    <a:pt x="175846" y="607925"/>
                  </a:lnTo>
                  <a:lnTo>
                    <a:pt x="125604" y="577780"/>
                  </a:lnTo>
                  <a:lnTo>
                    <a:pt x="125604" y="577780"/>
                  </a:lnTo>
                  <a:lnTo>
                    <a:pt x="105508" y="532563"/>
                  </a:lnTo>
                  <a:lnTo>
                    <a:pt x="65314" y="527539"/>
                  </a:lnTo>
                  <a:lnTo>
                    <a:pt x="50242" y="547635"/>
                  </a:lnTo>
                  <a:lnTo>
                    <a:pt x="25121" y="557684"/>
                  </a:lnTo>
                  <a:lnTo>
                    <a:pt x="0" y="527539"/>
                  </a:lnTo>
                  <a:cubicBezTo>
                    <a:pt x="8141" y="518293"/>
                    <a:pt x="407" y="499522"/>
                    <a:pt x="8548" y="490276"/>
                  </a:cubicBezTo>
                  <a:lnTo>
                    <a:pt x="60290" y="472273"/>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6" name="Forme libre : forme 45">
              <a:extLst>
                <a:ext uri="{FF2B5EF4-FFF2-40B4-BE49-F238E27FC236}">
                  <a16:creationId xmlns:a16="http://schemas.microsoft.com/office/drawing/2014/main" id="{EE332AA0-EBAC-4DF3-BC16-8341E234075D}"/>
                </a:ext>
              </a:extLst>
            </p:cNvPr>
            <p:cNvSpPr/>
            <p:nvPr/>
          </p:nvSpPr>
          <p:spPr>
            <a:xfrm>
              <a:off x="4248150" y="1447800"/>
              <a:ext cx="1549400" cy="1098549"/>
            </a:xfrm>
            <a:custGeom>
              <a:avLst/>
              <a:gdLst>
                <a:gd name="connsiteX0" fmla="*/ 15875 w 1549400"/>
                <a:gd name="connsiteY0" fmla="*/ 19050 h 1098550"/>
                <a:gd name="connsiteX1" fmla="*/ 0 w 1549400"/>
                <a:gd name="connsiteY1" fmla="*/ 92075 h 1098550"/>
                <a:gd name="connsiteX2" fmla="*/ 25400 w 1549400"/>
                <a:gd name="connsiteY2" fmla="*/ 117475 h 1098550"/>
                <a:gd name="connsiteX3" fmla="*/ 66675 w 1549400"/>
                <a:gd name="connsiteY3" fmla="*/ 111125 h 1098550"/>
                <a:gd name="connsiteX4" fmla="*/ 60325 w 1549400"/>
                <a:gd name="connsiteY4" fmla="*/ 168275 h 1098550"/>
                <a:gd name="connsiteX5" fmla="*/ 107950 w 1549400"/>
                <a:gd name="connsiteY5" fmla="*/ 193675 h 1098550"/>
                <a:gd name="connsiteX6" fmla="*/ 139700 w 1549400"/>
                <a:gd name="connsiteY6" fmla="*/ 187325 h 1098550"/>
                <a:gd name="connsiteX7" fmla="*/ 180975 w 1549400"/>
                <a:gd name="connsiteY7" fmla="*/ 238125 h 1098550"/>
                <a:gd name="connsiteX8" fmla="*/ 155575 w 1549400"/>
                <a:gd name="connsiteY8" fmla="*/ 254000 h 1098550"/>
                <a:gd name="connsiteX9" fmla="*/ 206375 w 1549400"/>
                <a:gd name="connsiteY9" fmla="*/ 304800 h 1098550"/>
                <a:gd name="connsiteX10" fmla="*/ 174625 w 1549400"/>
                <a:gd name="connsiteY10" fmla="*/ 342900 h 1098550"/>
                <a:gd name="connsiteX11" fmla="*/ 184150 w 1549400"/>
                <a:gd name="connsiteY11" fmla="*/ 365125 h 1098550"/>
                <a:gd name="connsiteX12" fmla="*/ 158750 w 1549400"/>
                <a:gd name="connsiteY12" fmla="*/ 390525 h 1098550"/>
                <a:gd name="connsiteX13" fmla="*/ 174625 w 1549400"/>
                <a:gd name="connsiteY13" fmla="*/ 450850 h 1098550"/>
                <a:gd name="connsiteX14" fmla="*/ 196850 w 1549400"/>
                <a:gd name="connsiteY14" fmla="*/ 463550 h 1098550"/>
                <a:gd name="connsiteX15" fmla="*/ 165100 w 1549400"/>
                <a:gd name="connsiteY15" fmla="*/ 495300 h 1098550"/>
                <a:gd name="connsiteX16" fmla="*/ 171450 w 1549400"/>
                <a:gd name="connsiteY16" fmla="*/ 542925 h 1098550"/>
                <a:gd name="connsiteX17" fmla="*/ 136525 w 1549400"/>
                <a:gd name="connsiteY17" fmla="*/ 568325 h 1098550"/>
                <a:gd name="connsiteX18" fmla="*/ 177800 w 1549400"/>
                <a:gd name="connsiteY18" fmla="*/ 574675 h 1098550"/>
                <a:gd name="connsiteX19" fmla="*/ 206375 w 1549400"/>
                <a:gd name="connsiteY19" fmla="*/ 622300 h 1098550"/>
                <a:gd name="connsiteX20" fmla="*/ 225425 w 1549400"/>
                <a:gd name="connsiteY20" fmla="*/ 615950 h 1098550"/>
                <a:gd name="connsiteX21" fmla="*/ 295275 w 1549400"/>
                <a:gd name="connsiteY21" fmla="*/ 682625 h 1098550"/>
                <a:gd name="connsiteX22" fmla="*/ 282575 w 1549400"/>
                <a:gd name="connsiteY22" fmla="*/ 704850 h 1098550"/>
                <a:gd name="connsiteX23" fmla="*/ 323850 w 1549400"/>
                <a:gd name="connsiteY23" fmla="*/ 736600 h 1098550"/>
                <a:gd name="connsiteX24" fmla="*/ 301625 w 1549400"/>
                <a:gd name="connsiteY24" fmla="*/ 752475 h 1098550"/>
                <a:gd name="connsiteX25" fmla="*/ 355600 w 1549400"/>
                <a:gd name="connsiteY25" fmla="*/ 771525 h 1098550"/>
                <a:gd name="connsiteX26" fmla="*/ 352425 w 1549400"/>
                <a:gd name="connsiteY26" fmla="*/ 812800 h 1098550"/>
                <a:gd name="connsiteX27" fmla="*/ 269875 w 1549400"/>
                <a:gd name="connsiteY27" fmla="*/ 800100 h 1098550"/>
                <a:gd name="connsiteX28" fmla="*/ 298450 w 1549400"/>
                <a:gd name="connsiteY28" fmla="*/ 835025 h 1098550"/>
                <a:gd name="connsiteX29" fmla="*/ 301625 w 1549400"/>
                <a:gd name="connsiteY29" fmla="*/ 879475 h 1098550"/>
                <a:gd name="connsiteX30" fmla="*/ 314325 w 1549400"/>
                <a:gd name="connsiteY30" fmla="*/ 908050 h 1098550"/>
                <a:gd name="connsiteX31" fmla="*/ 161925 w 1549400"/>
                <a:gd name="connsiteY31" fmla="*/ 904875 h 1098550"/>
                <a:gd name="connsiteX32" fmla="*/ 155575 w 1549400"/>
                <a:gd name="connsiteY32" fmla="*/ 917575 h 1098550"/>
                <a:gd name="connsiteX33" fmla="*/ 200025 w 1549400"/>
                <a:gd name="connsiteY33" fmla="*/ 923925 h 1098550"/>
                <a:gd name="connsiteX34" fmla="*/ 184150 w 1549400"/>
                <a:gd name="connsiteY34" fmla="*/ 949325 h 1098550"/>
                <a:gd name="connsiteX35" fmla="*/ 209550 w 1549400"/>
                <a:gd name="connsiteY35" fmla="*/ 965200 h 1098550"/>
                <a:gd name="connsiteX36" fmla="*/ 266700 w 1549400"/>
                <a:gd name="connsiteY36" fmla="*/ 965200 h 1098550"/>
                <a:gd name="connsiteX37" fmla="*/ 263525 w 1549400"/>
                <a:gd name="connsiteY37" fmla="*/ 981075 h 1098550"/>
                <a:gd name="connsiteX38" fmla="*/ 250825 w 1549400"/>
                <a:gd name="connsiteY38" fmla="*/ 1016000 h 1098550"/>
                <a:gd name="connsiteX39" fmla="*/ 307975 w 1549400"/>
                <a:gd name="connsiteY39" fmla="*/ 1006475 h 1098550"/>
                <a:gd name="connsiteX40" fmla="*/ 346075 w 1549400"/>
                <a:gd name="connsiteY40" fmla="*/ 1035050 h 1098550"/>
                <a:gd name="connsiteX41" fmla="*/ 368300 w 1549400"/>
                <a:gd name="connsiteY41" fmla="*/ 1028700 h 1098550"/>
                <a:gd name="connsiteX42" fmla="*/ 393700 w 1549400"/>
                <a:gd name="connsiteY42" fmla="*/ 1047750 h 1098550"/>
                <a:gd name="connsiteX43" fmla="*/ 415925 w 1549400"/>
                <a:gd name="connsiteY43" fmla="*/ 1047750 h 1098550"/>
                <a:gd name="connsiteX44" fmla="*/ 425450 w 1549400"/>
                <a:gd name="connsiteY44" fmla="*/ 1028700 h 1098550"/>
                <a:gd name="connsiteX45" fmla="*/ 488950 w 1549400"/>
                <a:gd name="connsiteY45" fmla="*/ 1031875 h 1098550"/>
                <a:gd name="connsiteX46" fmla="*/ 504825 w 1549400"/>
                <a:gd name="connsiteY46" fmla="*/ 987425 h 1098550"/>
                <a:gd name="connsiteX47" fmla="*/ 536575 w 1549400"/>
                <a:gd name="connsiteY47" fmla="*/ 981075 h 1098550"/>
                <a:gd name="connsiteX48" fmla="*/ 571500 w 1549400"/>
                <a:gd name="connsiteY48" fmla="*/ 1003300 h 1098550"/>
                <a:gd name="connsiteX49" fmla="*/ 593725 w 1549400"/>
                <a:gd name="connsiteY49" fmla="*/ 1003300 h 1098550"/>
                <a:gd name="connsiteX50" fmla="*/ 628650 w 1549400"/>
                <a:gd name="connsiteY50" fmla="*/ 1038225 h 1098550"/>
                <a:gd name="connsiteX51" fmla="*/ 644525 w 1549400"/>
                <a:gd name="connsiteY51" fmla="*/ 1006475 h 1098550"/>
                <a:gd name="connsiteX52" fmla="*/ 698500 w 1549400"/>
                <a:gd name="connsiteY52" fmla="*/ 1003300 h 1098550"/>
                <a:gd name="connsiteX53" fmla="*/ 695325 w 1549400"/>
                <a:gd name="connsiteY53" fmla="*/ 1041400 h 1098550"/>
                <a:gd name="connsiteX54" fmla="*/ 727075 w 1549400"/>
                <a:gd name="connsiteY54" fmla="*/ 1047750 h 1098550"/>
                <a:gd name="connsiteX55" fmla="*/ 784225 w 1549400"/>
                <a:gd name="connsiteY55" fmla="*/ 1098550 h 1098550"/>
                <a:gd name="connsiteX56" fmla="*/ 812800 w 1549400"/>
                <a:gd name="connsiteY56" fmla="*/ 1076325 h 1098550"/>
                <a:gd name="connsiteX57" fmla="*/ 844550 w 1549400"/>
                <a:gd name="connsiteY57" fmla="*/ 1076325 h 1098550"/>
                <a:gd name="connsiteX58" fmla="*/ 885825 w 1549400"/>
                <a:gd name="connsiteY58" fmla="*/ 1028700 h 1098550"/>
                <a:gd name="connsiteX59" fmla="*/ 889000 w 1549400"/>
                <a:gd name="connsiteY59" fmla="*/ 971550 h 1098550"/>
                <a:gd name="connsiteX60" fmla="*/ 930275 w 1549400"/>
                <a:gd name="connsiteY60" fmla="*/ 971550 h 1098550"/>
                <a:gd name="connsiteX61" fmla="*/ 930275 w 1549400"/>
                <a:gd name="connsiteY61" fmla="*/ 1006475 h 1098550"/>
                <a:gd name="connsiteX62" fmla="*/ 930275 w 1549400"/>
                <a:gd name="connsiteY62" fmla="*/ 1006475 h 1098550"/>
                <a:gd name="connsiteX63" fmla="*/ 942975 w 1549400"/>
                <a:gd name="connsiteY63" fmla="*/ 1031875 h 1098550"/>
                <a:gd name="connsiteX64" fmla="*/ 958850 w 1549400"/>
                <a:gd name="connsiteY64" fmla="*/ 1050925 h 1098550"/>
                <a:gd name="connsiteX65" fmla="*/ 1016000 w 1549400"/>
                <a:gd name="connsiteY65" fmla="*/ 1009650 h 1098550"/>
                <a:gd name="connsiteX66" fmla="*/ 1082675 w 1549400"/>
                <a:gd name="connsiteY66" fmla="*/ 1025525 h 1098550"/>
                <a:gd name="connsiteX67" fmla="*/ 1111250 w 1549400"/>
                <a:gd name="connsiteY67" fmla="*/ 996950 h 1098550"/>
                <a:gd name="connsiteX68" fmla="*/ 1139825 w 1549400"/>
                <a:gd name="connsiteY68" fmla="*/ 1006475 h 1098550"/>
                <a:gd name="connsiteX69" fmla="*/ 1155700 w 1549400"/>
                <a:gd name="connsiteY69" fmla="*/ 993775 h 1098550"/>
                <a:gd name="connsiteX70" fmla="*/ 1212850 w 1549400"/>
                <a:gd name="connsiteY70" fmla="*/ 1028700 h 1098550"/>
                <a:gd name="connsiteX71" fmla="*/ 1222375 w 1549400"/>
                <a:gd name="connsiteY71" fmla="*/ 993775 h 1098550"/>
                <a:gd name="connsiteX72" fmla="*/ 1285875 w 1549400"/>
                <a:gd name="connsiteY72" fmla="*/ 984250 h 1098550"/>
                <a:gd name="connsiteX73" fmla="*/ 1260475 w 1549400"/>
                <a:gd name="connsiteY73" fmla="*/ 939800 h 1098550"/>
                <a:gd name="connsiteX74" fmla="*/ 1247775 w 1549400"/>
                <a:gd name="connsiteY74" fmla="*/ 917575 h 1098550"/>
                <a:gd name="connsiteX75" fmla="*/ 1247775 w 1549400"/>
                <a:gd name="connsiteY75" fmla="*/ 917575 h 1098550"/>
                <a:gd name="connsiteX76" fmla="*/ 1247775 w 1549400"/>
                <a:gd name="connsiteY76" fmla="*/ 879475 h 1098550"/>
                <a:gd name="connsiteX77" fmla="*/ 1270000 w 1549400"/>
                <a:gd name="connsiteY77" fmla="*/ 844550 h 1098550"/>
                <a:gd name="connsiteX78" fmla="*/ 1266825 w 1549400"/>
                <a:gd name="connsiteY78" fmla="*/ 815975 h 1098550"/>
                <a:gd name="connsiteX79" fmla="*/ 1292225 w 1549400"/>
                <a:gd name="connsiteY79" fmla="*/ 793750 h 1098550"/>
                <a:gd name="connsiteX80" fmla="*/ 1314450 w 1549400"/>
                <a:gd name="connsiteY80" fmla="*/ 793750 h 1098550"/>
                <a:gd name="connsiteX81" fmla="*/ 1308100 w 1549400"/>
                <a:gd name="connsiteY81" fmla="*/ 771525 h 1098550"/>
                <a:gd name="connsiteX82" fmla="*/ 1336675 w 1549400"/>
                <a:gd name="connsiteY82" fmla="*/ 733425 h 1098550"/>
                <a:gd name="connsiteX83" fmla="*/ 1349375 w 1549400"/>
                <a:gd name="connsiteY83" fmla="*/ 704850 h 1098550"/>
                <a:gd name="connsiteX84" fmla="*/ 1403350 w 1549400"/>
                <a:gd name="connsiteY84" fmla="*/ 749300 h 1098550"/>
                <a:gd name="connsiteX85" fmla="*/ 1460500 w 1549400"/>
                <a:gd name="connsiteY85" fmla="*/ 708025 h 1098550"/>
                <a:gd name="connsiteX86" fmla="*/ 1444625 w 1549400"/>
                <a:gd name="connsiteY86" fmla="*/ 685800 h 1098550"/>
                <a:gd name="connsiteX87" fmla="*/ 1482725 w 1549400"/>
                <a:gd name="connsiteY87" fmla="*/ 635000 h 1098550"/>
                <a:gd name="connsiteX88" fmla="*/ 1504950 w 1549400"/>
                <a:gd name="connsiteY88" fmla="*/ 609600 h 1098550"/>
                <a:gd name="connsiteX89" fmla="*/ 1543050 w 1549400"/>
                <a:gd name="connsiteY89" fmla="*/ 590550 h 1098550"/>
                <a:gd name="connsiteX90" fmla="*/ 1549400 w 1549400"/>
                <a:gd name="connsiteY90" fmla="*/ 546100 h 1098550"/>
                <a:gd name="connsiteX91" fmla="*/ 1476375 w 1549400"/>
                <a:gd name="connsiteY91" fmla="*/ 549275 h 1098550"/>
                <a:gd name="connsiteX92" fmla="*/ 1495425 w 1549400"/>
                <a:gd name="connsiteY92" fmla="*/ 523875 h 1098550"/>
                <a:gd name="connsiteX93" fmla="*/ 1495425 w 1549400"/>
                <a:gd name="connsiteY93" fmla="*/ 476250 h 1098550"/>
                <a:gd name="connsiteX94" fmla="*/ 1365250 w 1549400"/>
                <a:gd name="connsiteY94" fmla="*/ 473075 h 1098550"/>
                <a:gd name="connsiteX95" fmla="*/ 1358900 w 1549400"/>
                <a:gd name="connsiteY95" fmla="*/ 441325 h 1098550"/>
                <a:gd name="connsiteX96" fmla="*/ 1314450 w 1549400"/>
                <a:gd name="connsiteY96" fmla="*/ 422275 h 1098550"/>
                <a:gd name="connsiteX97" fmla="*/ 1279525 w 1549400"/>
                <a:gd name="connsiteY97" fmla="*/ 317500 h 1098550"/>
                <a:gd name="connsiteX98" fmla="*/ 1292225 w 1549400"/>
                <a:gd name="connsiteY98" fmla="*/ 273050 h 1098550"/>
                <a:gd name="connsiteX99" fmla="*/ 1263650 w 1549400"/>
                <a:gd name="connsiteY99" fmla="*/ 219075 h 1098550"/>
                <a:gd name="connsiteX100" fmla="*/ 1184275 w 1549400"/>
                <a:gd name="connsiteY100" fmla="*/ 209550 h 1098550"/>
                <a:gd name="connsiteX101" fmla="*/ 1196975 w 1549400"/>
                <a:gd name="connsiteY101" fmla="*/ 149225 h 1098550"/>
                <a:gd name="connsiteX102" fmla="*/ 1203325 w 1549400"/>
                <a:gd name="connsiteY102" fmla="*/ 130175 h 1098550"/>
                <a:gd name="connsiteX103" fmla="*/ 1139825 w 1549400"/>
                <a:gd name="connsiteY103" fmla="*/ 120650 h 1098550"/>
                <a:gd name="connsiteX104" fmla="*/ 1095375 w 1549400"/>
                <a:gd name="connsiteY104" fmla="*/ 114300 h 1098550"/>
                <a:gd name="connsiteX105" fmla="*/ 1057275 w 1549400"/>
                <a:gd name="connsiteY105" fmla="*/ 98425 h 1098550"/>
                <a:gd name="connsiteX106" fmla="*/ 1022350 w 1549400"/>
                <a:gd name="connsiteY106" fmla="*/ 114300 h 1098550"/>
                <a:gd name="connsiteX107" fmla="*/ 1038225 w 1549400"/>
                <a:gd name="connsiteY107" fmla="*/ 149225 h 1098550"/>
                <a:gd name="connsiteX108" fmla="*/ 977900 w 1549400"/>
                <a:gd name="connsiteY108" fmla="*/ 142875 h 1098550"/>
                <a:gd name="connsiteX109" fmla="*/ 962025 w 1549400"/>
                <a:gd name="connsiteY109" fmla="*/ 161925 h 1098550"/>
                <a:gd name="connsiteX110" fmla="*/ 962025 w 1549400"/>
                <a:gd name="connsiteY110" fmla="*/ 190500 h 1098550"/>
                <a:gd name="connsiteX111" fmla="*/ 923925 w 1549400"/>
                <a:gd name="connsiteY111" fmla="*/ 209550 h 1098550"/>
                <a:gd name="connsiteX112" fmla="*/ 860425 w 1549400"/>
                <a:gd name="connsiteY112" fmla="*/ 180975 h 1098550"/>
                <a:gd name="connsiteX113" fmla="*/ 876300 w 1549400"/>
                <a:gd name="connsiteY113" fmla="*/ 139700 h 1098550"/>
                <a:gd name="connsiteX114" fmla="*/ 860425 w 1549400"/>
                <a:gd name="connsiteY114" fmla="*/ 111125 h 1098550"/>
                <a:gd name="connsiteX115" fmla="*/ 812800 w 1549400"/>
                <a:gd name="connsiteY115" fmla="*/ 123825 h 1098550"/>
                <a:gd name="connsiteX116" fmla="*/ 803275 w 1549400"/>
                <a:gd name="connsiteY116" fmla="*/ 88900 h 1098550"/>
                <a:gd name="connsiteX117" fmla="*/ 749300 w 1549400"/>
                <a:gd name="connsiteY117" fmla="*/ 95250 h 1098550"/>
                <a:gd name="connsiteX118" fmla="*/ 704850 w 1549400"/>
                <a:gd name="connsiteY118" fmla="*/ 133350 h 1098550"/>
                <a:gd name="connsiteX119" fmla="*/ 695325 w 1549400"/>
                <a:gd name="connsiteY119" fmla="*/ 193675 h 1098550"/>
                <a:gd name="connsiteX120" fmla="*/ 635000 w 1549400"/>
                <a:gd name="connsiteY120" fmla="*/ 168275 h 1098550"/>
                <a:gd name="connsiteX121" fmla="*/ 593725 w 1549400"/>
                <a:gd name="connsiteY121" fmla="*/ 177800 h 1098550"/>
                <a:gd name="connsiteX122" fmla="*/ 561975 w 1549400"/>
                <a:gd name="connsiteY122" fmla="*/ 107950 h 1098550"/>
                <a:gd name="connsiteX123" fmla="*/ 495300 w 1549400"/>
                <a:gd name="connsiteY123" fmla="*/ 92075 h 1098550"/>
                <a:gd name="connsiteX124" fmla="*/ 415925 w 1549400"/>
                <a:gd name="connsiteY124" fmla="*/ 142875 h 1098550"/>
                <a:gd name="connsiteX125" fmla="*/ 374650 w 1549400"/>
                <a:gd name="connsiteY125" fmla="*/ 133350 h 1098550"/>
                <a:gd name="connsiteX126" fmla="*/ 314325 w 1549400"/>
                <a:gd name="connsiteY126" fmla="*/ 149225 h 1098550"/>
                <a:gd name="connsiteX127" fmla="*/ 212725 w 1549400"/>
                <a:gd name="connsiteY127" fmla="*/ 66675 h 1098550"/>
                <a:gd name="connsiteX128" fmla="*/ 180975 w 1549400"/>
                <a:gd name="connsiteY128" fmla="*/ 82550 h 1098550"/>
                <a:gd name="connsiteX129" fmla="*/ 123825 w 1549400"/>
                <a:gd name="connsiteY129" fmla="*/ 25400 h 1098550"/>
                <a:gd name="connsiteX130" fmla="*/ 114300 w 1549400"/>
                <a:gd name="connsiteY130" fmla="*/ 6350 h 1098550"/>
                <a:gd name="connsiteX131" fmla="*/ 82550 w 1549400"/>
                <a:gd name="connsiteY131" fmla="*/ 0 h 1098550"/>
                <a:gd name="connsiteX132" fmla="*/ 63500 w 1549400"/>
                <a:gd name="connsiteY132" fmla="*/ 3175 h 1098550"/>
                <a:gd name="connsiteX133" fmla="*/ 15875 w 1549400"/>
                <a:gd name="connsiteY133" fmla="*/ 190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49400" h="1098550">
                  <a:moveTo>
                    <a:pt x="15875" y="19050"/>
                  </a:moveTo>
                  <a:lnTo>
                    <a:pt x="0" y="92075"/>
                  </a:lnTo>
                  <a:lnTo>
                    <a:pt x="25400" y="117475"/>
                  </a:lnTo>
                  <a:lnTo>
                    <a:pt x="66675" y="111125"/>
                  </a:lnTo>
                  <a:lnTo>
                    <a:pt x="60325" y="168275"/>
                  </a:lnTo>
                  <a:lnTo>
                    <a:pt x="107950" y="193675"/>
                  </a:lnTo>
                  <a:lnTo>
                    <a:pt x="139700" y="187325"/>
                  </a:lnTo>
                  <a:lnTo>
                    <a:pt x="180975" y="238125"/>
                  </a:lnTo>
                  <a:lnTo>
                    <a:pt x="155575" y="254000"/>
                  </a:lnTo>
                  <a:lnTo>
                    <a:pt x="206375" y="304800"/>
                  </a:lnTo>
                  <a:lnTo>
                    <a:pt x="174625" y="342900"/>
                  </a:lnTo>
                  <a:lnTo>
                    <a:pt x="184150" y="365125"/>
                  </a:lnTo>
                  <a:lnTo>
                    <a:pt x="158750" y="390525"/>
                  </a:lnTo>
                  <a:lnTo>
                    <a:pt x="174625" y="450850"/>
                  </a:lnTo>
                  <a:lnTo>
                    <a:pt x="196850" y="463550"/>
                  </a:lnTo>
                  <a:lnTo>
                    <a:pt x="165100" y="495300"/>
                  </a:lnTo>
                  <a:lnTo>
                    <a:pt x="171450" y="542925"/>
                  </a:lnTo>
                  <a:lnTo>
                    <a:pt x="136525" y="568325"/>
                  </a:lnTo>
                  <a:lnTo>
                    <a:pt x="177800" y="574675"/>
                  </a:lnTo>
                  <a:lnTo>
                    <a:pt x="206375" y="622300"/>
                  </a:lnTo>
                  <a:lnTo>
                    <a:pt x="225425" y="615950"/>
                  </a:lnTo>
                  <a:lnTo>
                    <a:pt x="295275" y="682625"/>
                  </a:lnTo>
                  <a:lnTo>
                    <a:pt x="282575" y="704850"/>
                  </a:lnTo>
                  <a:lnTo>
                    <a:pt x="323850" y="736600"/>
                  </a:lnTo>
                  <a:lnTo>
                    <a:pt x="301625" y="752475"/>
                  </a:lnTo>
                  <a:lnTo>
                    <a:pt x="355600" y="771525"/>
                  </a:lnTo>
                  <a:lnTo>
                    <a:pt x="352425" y="812800"/>
                  </a:lnTo>
                  <a:lnTo>
                    <a:pt x="269875" y="800100"/>
                  </a:lnTo>
                  <a:lnTo>
                    <a:pt x="298450" y="835025"/>
                  </a:lnTo>
                  <a:lnTo>
                    <a:pt x="301625" y="879475"/>
                  </a:lnTo>
                  <a:lnTo>
                    <a:pt x="314325" y="908050"/>
                  </a:lnTo>
                  <a:lnTo>
                    <a:pt x="161925" y="904875"/>
                  </a:lnTo>
                  <a:lnTo>
                    <a:pt x="155575" y="917575"/>
                  </a:lnTo>
                  <a:lnTo>
                    <a:pt x="200025" y="923925"/>
                  </a:lnTo>
                  <a:lnTo>
                    <a:pt x="184150" y="949325"/>
                  </a:lnTo>
                  <a:lnTo>
                    <a:pt x="209550" y="965200"/>
                  </a:lnTo>
                  <a:lnTo>
                    <a:pt x="266700" y="965200"/>
                  </a:lnTo>
                  <a:lnTo>
                    <a:pt x="263525" y="981075"/>
                  </a:lnTo>
                  <a:lnTo>
                    <a:pt x="250825" y="1016000"/>
                  </a:lnTo>
                  <a:lnTo>
                    <a:pt x="307975" y="1006475"/>
                  </a:lnTo>
                  <a:lnTo>
                    <a:pt x="346075" y="1035050"/>
                  </a:lnTo>
                  <a:lnTo>
                    <a:pt x="368300" y="1028700"/>
                  </a:lnTo>
                  <a:lnTo>
                    <a:pt x="393700" y="1047750"/>
                  </a:lnTo>
                  <a:lnTo>
                    <a:pt x="415925" y="1047750"/>
                  </a:lnTo>
                  <a:lnTo>
                    <a:pt x="425450" y="1028700"/>
                  </a:lnTo>
                  <a:lnTo>
                    <a:pt x="488950" y="1031875"/>
                  </a:lnTo>
                  <a:lnTo>
                    <a:pt x="504825" y="987425"/>
                  </a:lnTo>
                  <a:lnTo>
                    <a:pt x="536575" y="981075"/>
                  </a:lnTo>
                  <a:lnTo>
                    <a:pt x="571500" y="1003300"/>
                  </a:lnTo>
                  <a:lnTo>
                    <a:pt x="593725" y="1003300"/>
                  </a:lnTo>
                  <a:lnTo>
                    <a:pt x="628650" y="1038225"/>
                  </a:lnTo>
                  <a:lnTo>
                    <a:pt x="644525" y="1006475"/>
                  </a:lnTo>
                  <a:lnTo>
                    <a:pt x="698500" y="1003300"/>
                  </a:lnTo>
                  <a:lnTo>
                    <a:pt x="695325" y="1041400"/>
                  </a:lnTo>
                  <a:lnTo>
                    <a:pt x="727075" y="1047750"/>
                  </a:lnTo>
                  <a:lnTo>
                    <a:pt x="784225" y="1098550"/>
                  </a:lnTo>
                  <a:lnTo>
                    <a:pt x="812800" y="1076325"/>
                  </a:lnTo>
                  <a:lnTo>
                    <a:pt x="844550" y="1076325"/>
                  </a:lnTo>
                  <a:lnTo>
                    <a:pt x="885825" y="1028700"/>
                  </a:lnTo>
                  <a:lnTo>
                    <a:pt x="889000" y="971550"/>
                  </a:lnTo>
                  <a:lnTo>
                    <a:pt x="930275" y="971550"/>
                  </a:lnTo>
                  <a:lnTo>
                    <a:pt x="930275" y="1006475"/>
                  </a:lnTo>
                  <a:lnTo>
                    <a:pt x="930275" y="1006475"/>
                  </a:lnTo>
                  <a:lnTo>
                    <a:pt x="942975" y="1031875"/>
                  </a:lnTo>
                  <a:lnTo>
                    <a:pt x="958850" y="1050925"/>
                  </a:lnTo>
                  <a:lnTo>
                    <a:pt x="1016000" y="1009650"/>
                  </a:lnTo>
                  <a:lnTo>
                    <a:pt x="1082675" y="1025525"/>
                  </a:lnTo>
                  <a:lnTo>
                    <a:pt x="1111250" y="996950"/>
                  </a:lnTo>
                  <a:lnTo>
                    <a:pt x="1139825" y="1006475"/>
                  </a:lnTo>
                  <a:lnTo>
                    <a:pt x="1155700" y="993775"/>
                  </a:lnTo>
                  <a:lnTo>
                    <a:pt x="1212850" y="1028700"/>
                  </a:lnTo>
                  <a:lnTo>
                    <a:pt x="1222375" y="993775"/>
                  </a:lnTo>
                  <a:lnTo>
                    <a:pt x="1285875" y="984250"/>
                  </a:lnTo>
                  <a:lnTo>
                    <a:pt x="1260475" y="939800"/>
                  </a:lnTo>
                  <a:lnTo>
                    <a:pt x="1247775" y="917575"/>
                  </a:lnTo>
                  <a:lnTo>
                    <a:pt x="1247775" y="917575"/>
                  </a:lnTo>
                  <a:lnTo>
                    <a:pt x="1247775" y="879475"/>
                  </a:lnTo>
                  <a:lnTo>
                    <a:pt x="1270000" y="844550"/>
                  </a:lnTo>
                  <a:lnTo>
                    <a:pt x="1266825" y="815975"/>
                  </a:lnTo>
                  <a:lnTo>
                    <a:pt x="1292225" y="793750"/>
                  </a:lnTo>
                  <a:lnTo>
                    <a:pt x="1314450" y="793750"/>
                  </a:lnTo>
                  <a:lnTo>
                    <a:pt x="1308100" y="771525"/>
                  </a:lnTo>
                  <a:lnTo>
                    <a:pt x="1336675" y="733425"/>
                  </a:lnTo>
                  <a:lnTo>
                    <a:pt x="1349375" y="704850"/>
                  </a:lnTo>
                  <a:lnTo>
                    <a:pt x="1403350" y="749300"/>
                  </a:lnTo>
                  <a:lnTo>
                    <a:pt x="1460500" y="708025"/>
                  </a:lnTo>
                  <a:lnTo>
                    <a:pt x="1444625" y="685800"/>
                  </a:lnTo>
                  <a:lnTo>
                    <a:pt x="1482725" y="635000"/>
                  </a:lnTo>
                  <a:lnTo>
                    <a:pt x="1504950" y="609600"/>
                  </a:lnTo>
                  <a:lnTo>
                    <a:pt x="1543050" y="590550"/>
                  </a:lnTo>
                  <a:lnTo>
                    <a:pt x="1549400" y="546100"/>
                  </a:lnTo>
                  <a:lnTo>
                    <a:pt x="1476375" y="549275"/>
                  </a:lnTo>
                  <a:lnTo>
                    <a:pt x="1495425" y="523875"/>
                  </a:lnTo>
                  <a:lnTo>
                    <a:pt x="1495425" y="476250"/>
                  </a:lnTo>
                  <a:lnTo>
                    <a:pt x="1365250" y="473075"/>
                  </a:lnTo>
                  <a:lnTo>
                    <a:pt x="1358900" y="441325"/>
                  </a:lnTo>
                  <a:lnTo>
                    <a:pt x="1314450" y="422275"/>
                  </a:lnTo>
                  <a:lnTo>
                    <a:pt x="1279525" y="317500"/>
                  </a:lnTo>
                  <a:lnTo>
                    <a:pt x="1292225" y="273050"/>
                  </a:lnTo>
                  <a:lnTo>
                    <a:pt x="1263650" y="219075"/>
                  </a:lnTo>
                  <a:lnTo>
                    <a:pt x="1184275" y="209550"/>
                  </a:lnTo>
                  <a:lnTo>
                    <a:pt x="1196975" y="149225"/>
                  </a:lnTo>
                  <a:lnTo>
                    <a:pt x="1203325" y="130175"/>
                  </a:lnTo>
                  <a:lnTo>
                    <a:pt x="1139825" y="120650"/>
                  </a:lnTo>
                  <a:lnTo>
                    <a:pt x="1095375" y="114300"/>
                  </a:lnTo>
                  <a:lnTo>
                    <a:pt x="1057275" y="98425"/>
                  </a:lnTo>
                  <a:lnTo>
                    <a:pt x="1022350" y="114300"/>
                  </a:lnTo>
                  <a:lnTo>
                    <a:pt x="1038225" y="149225"/>
                  </a:lnTo>
                  <a:lnTo>
                    <a:pt x="977900" y="142875"/>
                  </a:lnTo>
                  <a:lnTo>
                    <a:pt x="962025" y="161925"/>
                  </a:lnTo>
                  <a:lnTo>
                    <a:pt x="962025" y="190500"/>
                  </a:lnTo>
                  <a:lnTo>
                    <a:pt x="923925" y="209550"/>
                  </a:lnTo>
                  <a:lnTo>
                    <a:pt x="860425" y="180975"/>
                  </a:lnTo>
                  <a:lnTo>
                    <a:pt x="876300" y="139700"/>
                  </a:lnTo>
                  <a:lnTo>
                    <a:pt x="860425" y="111125"/>
                  </a:lnTo>
                  <a:lnTo>
                    <a:pt x="812800" y="123825"/>
                  </a:lnTo>
                  <a:lnTo>
                    <a:pt x="803275" y="88900"/>
                  </a:lnTo>
                  <a:lnTo>
                    <a:pt x="749300" y="95250"/>
                  </a:lnTo>
                  <a:lnTo>
                    <a:pt x="704850" y="133350"/>
                  </a:lnTo>
                  <a:lnTo>
                    <a:pt x="695325" y="193675"/>
                  </a:lnTo>
                  <a:lnTo>
                    <a:pt x="635000" y="168275"/>
                  </a:lnTo>
                  <a:lnTo>
                    <a:pt x="593725" y="177800"/>
                  </a:lnTo>
                  <a:lnTo>
                    <a:pt x="561975" y="107950"/>
                  </a:lnTo>
                  <a:lnTo>
                    <a:pt x="495300" y="92075"/>
                  </a:lnTo>
                  <a:lnTo>
                    <a:pt x="415925" y="142875"/>
                  </a:lnTo>
                  <a:lnTo>
                    <a:pt x="374650" y="133350"/>
                  </a:lnTo>
                  <a:lnTo>
                    <a:pt x="314325" y="149225"/>
                  </a:lnTo>
                  <a:lnTo>
                    <a:pt x="212725" y="66675"/>
                  </a:lnTo>
                  <a:lnTo>
                    <a:pt x="180975" y="82550"/>
                  </a:lnTo>
                  <a:lnTo>
                    <a:pt x="123825" y="25400"/>
                  </a:lnTo>
                  <a:lnTo>
                    <a:pt x="114300" y="6350"/>
                  </a:lnTo>
                  <a:lnTo>
                    <a:pt x="82550" y="0"/>
                  </a:lnTo>
                  <a:lnTo>
                    <a:pt x="63500" y="3175"/>
                  </a:lnTo>
                  <a:lnTo>
                    <a:pt x="15875" y="19050"/>
                  </a:lnTo>
                  <a:close/>
                </a:path>
              </a:pathLst>
            </a:cu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7" name="Forme libre : forme 46">
              <a:extLst>
                <a:ext uri="{FF2B5EF4-FFF2-40B4-BE49-F238E27FC236}">
                  <a16:creationId xmlns:a16="http://schemas.microsoft.com/office/drawing/2014/main" id="{C4D805A5-ECA3-4655-A281-1694676B4AC5}"/>
                </a:ext>
              </a:extLst>
            </p:cNvPr>
            <p:cNvSpPr/>
            <p:nvPr/>
          </p:nvSpPr>
          <p:spPr>
            <a:xfrm>
              <a:off x="4949190" y="2049780"/>
              <a:ext cx="1508760" cy="2045970"/>
            </a:xfrm>
            <a:custGeom>
              <a:avLst/>
              <a:gdLst>
                <a:gd name="connsiteX0" fmla="*/ 750570 w 1508760"/>
                <a:gd name="connsiteY0" fmla="*/ 68580 h 2045970"/>
                <a:gd name="connsiteX1" fmla="*/ 842010 w 1508760"/>
                <a:gd name="connsiteY1" fmla="*/ 0 h 2045970"/>
                <a:gd name="connsiteX2" fmla="*/ 853440 w 1508760"/>
                <a:gd name="connsiteY2" fmla="*/ 34290 h 2045970"/>
                <a:gd name="connsiteX3" fmla="*/ 834390 w 1508760"/>
                <a:gd name="connsiteY3" fmla="*/ 57150 h 2045970"/>
                <a:gd name="connsiteX4" fmla="*/ 849630 w 1508760"/>
                <a:gd name="connsiteY4" fmla="*/ 99060 h 2045970"/>
                <a:gd name="connsiteX5" fmla="*/ 849630 w 1508760"/>
                <a:gd name="connsiteY5" fmla="*/ 133350 h 2045970"/>
                <a:gd name="connsiteX6" fmla="*/ 815340 w 1508760"/>
                <a:gd name="connsiteY6" fmla="*/ 163830 h 2045970"/>
                <a:gd name="connsiteX7" fmla="*/ 842010 w 1508760"/>
                <a:gd name="connsiteY7" fmla="*/ 190500 h 2045970"/>
                <a:gd name="connsiteX8" fmla="*/ 941070 w 1508760"/>
                <a:gd name="connsiteY8" fmla="*/ 179070 h 2045970"/>
                <a:gd name="connsiteX9" fmla="*/ 941070 w 1508760"/>
                <a:gd name="connsiteY9" fmla="*/ 220980 h 2045970"/>
                <a:gd name="connsiteX10" fmla="*/ 922020 w 1508760"/>
                <a:gd name="connsiteY10" fmla="*/ 243840 h 2045970"/>
                <a:gd name="connsiteX11" fmla="*/ 986790 w 1508760"/>
                <a:gd name="connsiteY11" fmla="*/ 262890 h 2045970"/>
                <a:gd name="connsiteX12" fmla="*/ 979170 w 1508760"/>
                <a:gd name="connsiteY12" fmla="*/ 312420 h 2045970"/>
                <a:gd name="connsiteX13" fmla="*/ 967740 w 1508760"/>
                <a:gd name="connsiteY13" fmla="*/ 323850 h 2045970"/>
                <a:gd name="connsiteX14" fmla="*/ 998220 w 1508760"/>
                <a:gd name="connsiteY14" fmla="*/ 346710 h 2045970"/>
                <a:gd name="connsiteX15" fmla="*/ 975360 w 1508760"/>
                <a:gd name="connsiteY15" fmla="*/ 388620 h 2045970"/>
                <a:gd name="connsiteX16" fmla="*/ 979170 w 1508760"/>
                <a:gd name="connsiteY16" fmla="*/ 426720 h 2045970"/>
                <a:gd name="connsiteX17" fmla="*/ 1005840 w 1508760"/>
                <a:gd name="connsiteY17" fmla="*/ 457200 h 2045970"/>
                <a:gd name="connsiteX18" fmla="*/ 1043940 w 1508760"/>
                <a:gd name="connsiteY18" fmla="*/ 453390 h 2045970"/>
                <a:gd name="connsiteX19" fmla="*/ 1002030 w 1508760"/>
                <a:gd name="connsiteY19" fmla="*/ 480060 h 2045970"/>
                <a:gd name="connsiteX20" fmla="*/ 1028700 w 1508760"/>
                <a:gd name="connsiteY20" fmla="*/ 510540 h 2045970"/>
                <a:gd name="connsiteX21" fmla="*/ 1066800 w 1508760"/>
                <a:gd name="connsiteY21" fmla="*/ 499110 h 2045970"/>
                <a:gd name="connsiteX22" fmla="*/ 1066800 w 1508760"/>
                <a:gd name="connsiteY22" fmla="*/ 483870 h 2045970"/>
                <a:gd name="connsiteX23" fmla="*/ 1112520 w 1508760"/>
                <a:gd name="connsiteY23" fmla="*/ 521970 h 2045970"/>
                <a:gd name="connsiteX24" fmla="*/ 1101090 w 1508760"/>
                <a:gd name="connsiteY24" fmla="*/ 537210 h 2045970"/>
                <a:gd name="connsiteX25" fmla="*/ 1112520 w 1508760"/>
                <a:gd name="connsiteY25" fmla="*/ 636270 h 2045970"/>
                <a:gd name="connsiteX26" fmla="*/ 1154430 w 1508760"/>
                <a:gd name="connsiteY26" fmla="*/ 601980 h 2045970"/>
                <a:gd name="connsiteX27" fmla="*/ 1196340 w 1508760"/>
                <a:gd name="connsiteY27" fmla="*/ 613410 h 2045970"/>
                <a:gd name="connsiteX28" fmla="*/ 1188720 w 1508760"/>
                <a:gd name="connsiteY28" fmla="*/ 697230 h 2045970"/>
                <a:gd name="connsiteX29" fmla="*/ 1223010 w 1508760"/>
                <a:gd name="connsiteY29" fmla="*/ 727710 h 2045970"/>
                <a:gd name="connsiteX30" fmla="*/ 1299210 w 1508760"/>
                <a:gd name="connsiteY30" fmla="*/ 693420 h 2045970"/>
                <a:gd name="connsiteX31" fmla="*/ 1348740 w 1508760"/>
                <a:gd name="connsiteY31" fmla="*/ 701040 h 2045970"/>
                <a:gd name="connsiteX32" fmla="*/ 1333500 w 1508760"/>
                <a:gd name="connsiteY32" fmla="*/ 746760 h 2045970"/>
                <a:gd name="connsiteX33" fmla="*/ 1371600 w 1508760"/>
                <a:gd name="connsiteY33" fmla="*/ 758190 h 2045970"/>
                <a:gd name="connsiteX34" fmla="*/ 1402080 w 1508760"/>
                <a:gd name="connsiteY34" fmla="*/ 769620 h 2045970"/>
                <a:gd name="connsiteX35" fmla="*/ 1363980 w 1508760"/>
                <a:gd name="connsiteY35" fmla="*/ 800100 h 2045970"/>
                <a:gd name="connsiteX36" fmla="*/ 1363980 w 1508760"/>
                <a:gd name="connsiteY36" fmla="*/ 800100 h 2045970"/>
                <a:gd name="connsiteX37" fmla="*/ 1413510 w 1508760"/>
                <a:gd name="connsiteY37" fmla="*/ 826770 h 2045970"/>
                <a:gd name="connsiteX38" fmla="*/ 1428750 w 1508760"/>
                <a:gd name="connsiteY38" fmla="*/ 876300 h 2045970"/>
                <a:gd name="connsiteX39" fmla="*/ 1436370 w 1508760"/>
                <a:gd name="connsiteY39" fmla="*/ 918210 h 2045970"/>
                <a:gd name="connsiteX40" fmla="*/ 1508760 w 1508760"/>
                <a:gd name="connsiteY40" fmla="*/ 902970 h 2045970"/>
                <a:gd name="connsiteX41" fmla="*/ 1451610 w 1508760"/>
                <a:gd name="connsiteY41" fmla="*/ 952500 h 2045970"/>
                <a:gd name="connsiteX42" fmla="*/ 1485900 w 1508760"/>
                <a:gd name="connsiteY42" fmla="*/ 982980 h 2045970"/>
                <a:gd name="connsiteX43" fmla="*/ 1485900 w 1508760"/>
                <a:gd name="connsiteY43" fmla="*/ 1021080 h 2045970"/>
                <a:gd name="connsiteX44" fmla="*/ 1455420 w 1508760"/>
                <a:gd name="connsiteY44" fmla="*/ 1055370 h 2045970"/>
                <a:gd name="connsiteX45" fmla="*/ 1455420 w 1508760"/>
                <a:gd name="connsiteY45" fmla="*/ 1085850 h 2045970"/>
                <a:gd name="connsiteX46" fmla="*/ 1383030 w 1508760"/>
                <a:gd name="connsiteY46" fmla="*/ 1135380 h 2045970"/>
                <a:gd name="connsiteX47" fmla="*/ 1394460 w 1508760"/>
                <a:gd name="connsiteY47" fmla="*/ 1154430 h 2045970"/>
                <a:gd name="connsiteX48" fmla="*/ 1318260 w 1508760"/>
                <a:gd name="connsiteY48" fmla="*/ 1143000 h 2045970"/>
                <a:gd name="connsiteX49" fmla="*/ 1329690 w 1508760"/>
                <a:gd name="connsiteY49" fmla="*/ 1173480 h 2045970"/>
                <a:gd name="connsiteX50" fmla="*/ 1310640 w 1508760"/>
                <a:gd name="connsiteY50" fmla="*/ 1200150 h 2045970"/>
                <a:gd name="connsiteX51" fmla="*/ 1261110 w 1508760"/>
                <a:gd name="connsiteY51" fmla="*/ 1177290 h 2045970"/>
                <a:gd name="connsiteX52" fmla="*/ 1234440 w 1508760"/>
                <a:gd name="connsiteY52" fmla="*/ 1196340 h 2045970"/>
                <a:gd name="connsiteX53" fmla="*/ 1188720 w 1508760"/>
                <a:gd name="connsiteY53" fmla="*/ 1287780 h 2045970"/>
                <a:gd name="connsiteX54" fmla="*/ 1211580 w 1508760"/>
                <a:gd name="connsiteY54" fmla="*/ 1356360 h 2045970"/>
                <a:gd name="connsiteX55" fmla="*/ 1234440 w 1508760"/>
                <a:gd name="connsiteY55" fmla="*/ 1363980 h 2045970"/>
                <a:gd name="connsiteX56" fmla="*/ 1272540 w 1508760"/>
                <a:gd name="connsiteY56" fmla="*/ 1421130 h 2045970"/>
                <a:gd name="connsiteX57" fmla="*/ 1264920 w 1508760"/>
                <a:gd name="connsiteY57" fmla="*/ 1482090 h 2045970"/>
                <a:gd name="connsiteX58" fmla="*/ 1264920 w 1508760"/>
                <a:gd name="connsiteY58" fmla="*/ 1512570 h 2045970"/>
                <a:gd name="connsiteX59" fmla="*/ 1253490 w 1508760"/>
                <a:gd name="connsiteY59" fmla="*/ 1581150 h 2045970"/>
                <a:gd name="connsiteX60" fmla="*/ 1234440 w 1508760"/>
                <a:gd name="connsiteY60" fmla="*/ 1619250 h 2045970"/>
                <a:gd name="connsiteX61" fmla="*/ 1245870 w 1508760"/>
                <a:gd name="connsiteY61" fmla="*/ 1687830 h 2045970"/>
                <a:gd name="connsiteX62" fmla="*/ 1238250 w 1508760"/>
                <a:gd name="connsiteY62" fmla="*/ 1733550 h 2045970"/>
                <a:gd name="connsiteX63" fmla="*/ 1181100 w 1508760"/>
                <a:gd name="connsiteY63" fmla="*/ 1741170 h 2045970"/>
                <a:gd name="connsiteX64" fmla="*/ 1169670 w 1508760"/>
                <a:gd name="connsiteY64" fmla="*/ 1863090 h 2045970"/>
                <a:gd name="connsiteX65" fmla="*/ 1203960 w 1508760"/>
                <a:gd name="connsiteY65" fmla="*/ 1901190 h 2045970"/>
                <a:gd name="connsiteX66" fmla="*/ 1162050 w 1508760"/>
                <a:gd name="connsiteY66" fmla="*/ 1962150 h 2045970"/>
                <a:gd name="connsiteX67" fmla="*/ 1123950 w 1508760"/>
                <a:gd name="connsiteY67" fmla="*/ 1950720 h 2045970"/>
                <a:gd name="connsiteX68" fmla="*/ 1108710 w 1508760"/>
                <a:gd name="connsiteY68" fmla="*/ 1889760 h 2045970"/>
                <a:gd name="connsiteX69" fmla="*/ 1028700 w 1508760"/>
                <a:gd name="connsiteY69" fmla="*/ 1946910 h 2045970"/>
                <a:gd name="connsiteX70" fmla="*/ 994410 w 1508760"/>
                <a:gd name="connsiteY70" fmla="*/ 1927860 h 2045970"/>
                <a:gd name="connsiteX71" fmla="*/ 975360 w 1508760"/>
                <a:gd name="connsiteY71" fmla="*/ 2023110 h 2045970"/>
                <a:gd name="connsiteX72" fmla="*/ 899160 w 1508760"/>
                <a:gd name="connsiteY72" fmla="*/ 2045970 h 2045970"/>
                <a:gd name="connsiteX73" fmla="*/ 834390 w 1508760"/>
                <a:gd name="connsiteY73" fmla="*/ 2030730 h 2045970"/>
                <a:gd name="connsiteX74" fmla="*/ 822960 w 1508760"/>
                <a:gd name="connsiteY74" fmla="*/ 1996440 h 2045970"/>
                <a:gd name="connsiteX75" fmla="*/ 834390 w 1508760"/>
                <a:gd name="connsiteY75" fmla="*/ 1946910 h 2045970"/>
                <a:gd name="connsiteX76" fmla="*/ 815340 w 1508760"/>
                <a:gd name="connsiteY76" fmla="*/ 1931670 h 2045970"/>
                <a:gd name="connsiteX77" fmla="*/ 853440 w 1508760"/>
                <a:gd name="connsiteY77" fmla="*/ 1874520 h 2045970"/>
                <a:gd name="connsiteX78" fmla="*/ 762000 w 1508760"/>
                <a:gd name="connsiteY78" fmla="*/ 1813560 h 2045970"/>
                <a:gd name="connsiteX79" fmla="*/ 647700 w 1508760"/>
                <a:gd name="connsiteY79" fmla="*/ 1737360 h 2045970"/>
                <a:gd name="connsiteX80" fmla="*/ 579120 w 1508760"/>
                <a:gd name="connsiteY80" fmla="*/ 1752600 h 2045970"/>
                <a:gd name="connsiteX81" fmla="*/ 514350 w 1508760"/>
                <a:gd name="connsiteY81" fmla="*/ 1764030 h 2045970"/>
                <a:gd name="connsiteX82" fmla="*/ 476250 w 1508760"/>
                <a:gd name="connsiteY82" fmla="*/ 1725930 h 2045970"/>
                <a:gd name="connsiteX83" fmla="*/ 449580 w 1508760"/>
                <a:gd name="connsiteY83" fmla="*/ 1680210 h 2045970"/>
                <a:gd name="connsiteX84" fmla="*/ 403860 w 1508760"/>
                <a:gd name="connsiteY84" fmla="*/ 1703070 h 2045970"/>
                <a:gd name="connsiteX85" fmla="*/ 354330 w 1508760"/>
                <a:gd name="connsiteY85" fmla="*/ 1607820 h 2045970"/>
                <a:gd name="connsiteX86" fmla="*/ 358140 w 1508760"/>
                <a:gd name="connsiteY86" fmla="*/ 1558290 h 2045970"/>
                <a:gd name="connsiteX87" fmla="*/ 365760 w 1508760"/>
                <a:gd name="connsiteY87" fmla="*/ 1497330 h 2045970"/>
                <a:gd name="connsiteX88" fmla="*/ 350520 w 1508760"/>
                <a:gd name="connsiteY88" fmla="*/ 1474470 h 2045970"/>
                <a:gd name="connsiteX89" fmla="*/ 304800 w 1508760"/>
                <a:gd name="connsiteY89" fmla="*/ 1466850 h 2045970"/>
                <a:gd name="connsiteX90" fmla="*/ 270510 w 1508760"/>
                <a:gd name="connsiteY90" fmla="*/ 1421130 h 2045970"/>
                <a:gd name="connsiteX91" fmla="*/ 224790 w 1508760"/>
                <a:gd name="connsiteY91" fmla="*/ 1394460 h 2045970"/>
                <a:gd name="connsiteX92" fmla="*/ 240030 w 1508760"/>
                <a:gd name="connsiteY92" fmla="*/ 1363980 h 2045970"/>
                <a:gd name="connsiteX93" fmla="*/ 232410 w 1508760"/>
                <a:gd name="connsiteY93" fmla="*/ 1287780 h 2045970"/>
                <a:gd name="connsiteX94" fmla="*/ 198120 w 1508760"/>
                <a:gd name="connsiteY94" fmla="*/ 1249680 h 2045970"/>
                <a:gd name="connsiteX95" fmla="*/ 160020 w 1508760"/>
                <a:gd name="connsiteY95" fmla="*/ 1257300 h 2045970"/>
                <a:gd name="connsiteX96" fmla="*/ 137160 w 1508760"/>
                <a:gd name="connsiteY96" fmla="*/ 1192530 h 2045970"/>
                <a:gd name="connsiteX97" fmla="*/ 91440 w 1508760"/>
                <a:gd name="connsiteY97" fmla="*/ 1162050 h 2045970"/>
                <a:gd name="connsiteX98" fmla="*/ 144780 w 1508760"/>
                <a:gd name="connsiteY98" fmla="*/ 1089660 h 2045970"/>
                <a:gd name="connsiteX99" fmla="*/ 53340 w 1508760"/>
                <a:gd name="connsiteY99" fmla="*/ 1013460 h 2045970"/>
                <a:gd name="connsiteX100" fmla="*/ 57150 w 1508760"/>
                <a:gd name="connsiteY100" fmla="*/ 914400 h 2045970"/>
                <a:gd name="connsiteX101" fmla="*/ 7620 w 1508760"/>
                <a:gd name="connsiteY101" fmla="*/ 891540 h 2045970"/>
                <a:gd name="connsiteX102" fmla="*/ 30480 w 1508760"/>
                <a:gd name="connsiteY102" fmla="*/ 861060 h 2045970"/>
                <a:gd name="connsiteX103" fmla="*/ 0 w 1508760"/>
                <a:gd name="connsiteY103" fmla="*/ 819150 h 2045970"/>
                <a:gd name="connsiteX104" fmla="*/ 49530 w 1508760"/>
                <a:gd name="connsiteY104" fmla="*/ 788670 h 2045970"/>
                <a:gd name="connsiteX105" fmla="*/ 91440 w 1508760"/>
                <a:gd name="connsiteY105" fmla="*/ 807720 h 2045970"/>
                <a:gd name="connsiteX106" fmla="*/ 110490 w 1508760"/>
                <a:gd name="connsiteY106" fmla="*/ 788670 h 2045970"/>
                <a:gd name="connsiteX107" fmla="*/ 133350 w 1508760"/>
                <a:gd name="connsiteY107" fmla="*/ 819150 h 2045970"/>
                <a:gd name="connsiteX108" fmla="*/ 190500 w 1508760"/>
                <a:gd name="connsiteY108" fmla="*/ 822960 h 2045970"/>
                <a:gd name="connsiteX109" fmla="*/ 201930 w 1508760"/>
                <a:gd name="connsiteY109" fmla="*/ 773430 h 2045970"/>
                <a:gd name="connsiteX110" fmla="*/ 232410 w 1508760"/>
                <a:gd name="connsiteY110" fmla="*/ 788670 h 2045970"/>
                <a:gd name="connsiteX111" fmla="*/ 232410 w 1508760"/>
                <a:gd name="connsiteY111" fmla="*/ 731520 h 2045970"/>
                <a:gd name="connsiteX112" fmla="*/ 186690 w 1508760"/>
                <a:gd name="connsiteY112" fmla="*/ 716280 h 2045970"/>
                <a:gd name="connsiteX113" fmla="*/ 167640 w 1508760"/>
                <a:gd name="connsiteY113" fmla="*/ 670560 h 2045970"/>
                <a:gd name="connsiteX114" fmla="*/ 194310 w 1508760"/>
                <a:gd name="connsiteY114" fmla="*/ 605790 h 2045970"/>
                <a:gd name="connsiteX115" fmla="*/ 217170 w 1508760"/>
                <a:gd name="connsiteY115" fmla="*/ 632460 h 2045970"/>
                <a:gd name="connsiteX116" fmla="*/ 285750 w 1508760"/>
                <a:gd name="connsiteY116" fmla="*/ 560070 h 2045970"/>
                <a:gd name="connsiteX117" fmla="*/ 255270 w 1508760"/>
                <a:gd name="connsiteY117" fmla="*/ 533400 h 2045970"/>
                <a:gd name="connsiteX118" fmla="*/ 281940 w 1508760"/>
                <a:gd name="connsiteY118" fmla="*/ 495300 h 2045970"/>
                <a:gd name="connsiteX119" fmla="*/ 259080 w 1508760"/>
                <a:gd name="connsiteY119" fmla="*/ 453390 h 2045970"/>
                <a:gd name="connsiteX120" fmla="*/ 327660 w 1508760"/>
                <a:gd name="connsiteY120" fmla="*/ 411480 h 2045970"/>
                <a:gd name="connsiteX121" fmla="*/ 373380 w 1508760"/>
                <a:gd name="connsiteY121" fmla="*/ 430530 h 2045970"/>
                <a:gd name="connsiteX122" fmla="*/ 426720 w 1508760"/>
                <a:gd name="connsiteY122" fmla="*/ 396240 h 2045970"/>
                <a:gd name="connsiteX123" fmla="*/ 441960 w 1508760"/>
                <a:gd name="connsiteY123" fmla="*/ 407670 h 2045970"/>
                <a:gd name="connsiteX124" fmla="*/ 461010 w 1508760"/>
                <a:gd name="connsiteY124" fmla="*/ 400050 h 2045970"/>
                <a:gd name="connsiteX125" fmla="*/ 514350 w 1508760"/>
                <a:gd name="connsiteY125" fmla="*/ 430530 h 2045970"/>
                <a:gd name="connsiteX126" fmla="*/ 525780 w 1508760"/>
                <a:gd name="connsiteY126" fmla="*/ 388620 h 2045970"/>
                <a:gd name="connsiteX127" fmla="*/ 586740 w 1508760"/>
                <a:gd name="connsiteY127" fmla="*/ 388620 h 2045970"/>
                <a:gd name="connsiteX128" fmla="*/ 556260 w 1508760"/>
                <a:gd name="connsiteY128" fmla="*/ 304800 h 2045970"/>
                <a:gd name="connsiteX129" fmla="*/ 575310 w 1508760"/>
                <a:gd name="connsiteY129" fmla="*/ 236220 h 2045970"/>
                <a:gd name="connsiteX130" fmla="*/ 579120 w 1508760"/>
                <a:gd name="connsiteY130" fmla="*/ 201930 h 2045970"/>
                <a:gd name="connsiteX131" fmla="*/ 617220 w 1508760"/>
                <a:gd name="connsiteY131" fmla="*/ 190500 h 2045970"/>
                <a:gd name="connsiteX132" fmla="*/ 647700 w 1508760"/>
                <a:gd name="connsiteY132" fmla="*/ 102870 h 2045970"/>
                <a:gd name="connsiteX133" fmla="*/ 701040 w 1508760"/>
                <a:gd name="connsiteY133" fmla="*/ 148590 h 2045970"/>
                <a:gd name="connsiteX134" fmla="*/ 750570 w 1508760"/>
                <a:gd name="connsiteY134" fmla="*/ 68580 h 20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08760" h="2045970">
                  <a:moveTo>
                    <a:pt x="750570" y="68580"/>
                  </a:moveTo>
                  <a:lnTo>
                    <a:pt x="842010" y="0"/>
                  </a:lnTo>
                  <a:lnTo>
                    <a:pt x="853440" y="34290"/>
                  </a:lnTo>
                  <a:lnTo>
                    <a:pt x="834390" y="57150"/>
                  </a:lnTo>
                  <a:lnTo>
                    <a:pt x="849630" y="99060"/>
                  </a:lnTo>
                  <a:lnTo>
                    <a:pt x="849630" y="133350"/>
                  </a:lnTo>
                  <a:lnTo>
                    <a:pt x="815340" y="163830"/>
                  </a:lnTo>
                  <a:lnTo>
                    <a:pt x="842010" y="190500"/>
                  </a:lnTo>
                  <a:lnTo>
                    <a:pt x="941070" y="179070"/>
                  </a:lnTo>
                  <a:lnTo>
                    <a:pt x="941070" y="220980"/>
                  </a:lnTo>
                  <a:lnTo>
                    <a:pt x="922020" y="243840"/>
                  </a:lnTo>
                  <a:lnTo>
                    <a:pt x="986790" y="262890"/>
                  </a:lnTo>
                  <a:lnTo>
                    <a:pt x="979170" y="312420"/>
                  </a:lnTo>
                  <a:lnTo>
                    <a:pt x="967740" y="323850"/>
                  </a:lnTo>
                  <a:lnTo>
                    <a:pt x="998220" y="346710"/>
                  </a:lnTo>
                  <a:lnTo>
                    <a:pt x="975360" y="388620"/>
                  </a:lnTo>
                  <a:lnTo>
                    <a:pt x="979170" y="426720"/>
                  </a:lnTo>
                  <a:lnTo>
                    <a:pt x="1005840" y="457200"/>
                  </a:lnTo>
                  <a:lnTo>
                    <a:pt x="1043940" y="453390"/>
                  </a:lnTo>
                  <a:lnTo>
                    <a:pt x="1002030" y="480060"/>
                  </a:lnTo>
                  <a:lnTo>
                    <a:pt x="1028700" y="510540"/>
                  </a:lnTo>
                  <a:lnTo>
                    <a:pt x="1066800" y="499110"/>
                  </a:lnTo>
                  <a:lnTo>
                    <a:pt x="1066800" y="483870"/>
                  </a:lnTo>
                  <a:lnTo>
                    <a:pt x="1112520" y="521970"/>
                  </a:lnTo>
                  <a:lnTo>
                    <a:pt x="1101090" y="537210"/>
                  </a:lnTo>
                  <a:lnTo>
                    <a:pt x="1112520" y="636270"/>
                  </a:lnTo>
                  <a:lnTo>
                    <a:pt x="1154430" y="601980"/>
                  </a:lnTo>
                  <a:lnTo>
                    <a:pt x="1196340" y="613410"/>
                  </a:lnTo>
                  <a:lnTo>
                    <a:pt x="1188720" y="697230"/>
                  </a:lnTo>
                  <a:lnTo>
                    <a:pt x="1223010" y="727710"/>
                  </a:lnTo>
                  <a:lnTo>
                    <a:pt x="1299210" y="693420"/>
                  </a:lnTo>
                  <a:lnTo>
                    <a:pt x="1348740" y="701040"/>
                  </a:lnTo>
                  <a:lnTo>
                    <a:pt x="1333500" y="746760"/>
                  </a:lnTo>
                  <a:lnTo>
                    <a:pt x="1371600" y="758190"/>
                  </a:lnTo>
                  <a:lnTo>
                    <a:pt x="1402080" y="769620"/>
                  </a:lnTo>
                  <a:lnTo>
                    <a:pt x="1363980" y="800100"/>
                  </a:lnTo>
                  <a:lnTo>
                    <a:pt x="1363980" y="800100"/>
                  </a:lnTo>
                  <a:lnTo>
                    <a:pt x="1413510" y="826770"/>
                  </a:lnTo>
                  <a:lnTo>
                    <a:pt x="1428750" y="876300"/>
                  </a:lnTo>
                  <a:lnTo>
                    <a:pt x="1436370" y="918210"/>
                  </a:lnTo>
                  <a:lnTo>
                    <a:pt x="1508760" y="902970"/>
                  </a:lnTo>
                  <a:lnTo>
                    <a:pt x="1451610" y="952500"/>
                  </a:lnTo>
                  <a:lnTo>
                    <a:pt x="1485900" y="982980"/>
                  </a:lnTo>
                  <a:lnTo>
                    <a:pt x="1485900" y="1021080"/>
                  </a:lnTo>
                  <a:lnTo>
                    <a:pt x="1455420" y="1055370"/>
                  </a:lnTo>
                  <a:lnTo>
                    <a:pt x="1455420" y="1085850"/>
                  </a:lnTo>
                  <a:lnTo>
                    <a:pt x="1383030" y="1135380"/>
                  </a:lnTo>
                  <a:lnTo>
                    <a:pt x="1394460" y="1154430"/>
                  </a:lnTo>
                  <a:lnTo>
                    <a:pt x="1318260" y="1143000"/>
                  </a:lnTo>
                  <a:lnTo>
                    <a:pt x="1329690" y="1173480"/>
                  </a:lnTo>
                  <a:lnTo>
                    <a:pt x="1310640" y="1200150"/>
                  </a:lnTo>
                  <a:lnTo>
                    <a:pt x="1261110" y="1177290"/>
                  </a:lnTo>
                  <a:lnTo>
                    <a:pt x="1234440" y="1196340"/>
                  </a:lnTo>
                  <a:lnTo>
                    <a:pt x="1188720" y="1287780"/>
                  </a:lnTo>
                  <a:lnTo>
                    <a:pt x="1211580" y="1356360"/>
                  </a:lnTo>
                  <a:lnTo>
                    <a:pt x="1234440" y="1363980"/>
                  </a:lnTo>
                  <a:lnTo>
                    <a:pt x="1272540" y="1421130"/>
                  </a:lnTo>
                  <a:lnTo>
                    <a:pt x="1264920" y="1482090"/>
                  </a:lnTo>
                  <a:lnTo>
                    <a:pt x="1264920" y="1512570"/>
                  </a:lnTo>
                  <a:lnTo>
                    <a:pt x="1253490" y="1581150"/>
                  </a:lnTo>
                  <a:lnTo>
                    <a:pt x="1234440" y="1619250"/>
                  </a:lnTo>
                  <a:lnTo>
                    <a:pt x="1245870" y="1687830"/>
                  </a:lnTo>
                  <a:lnTo>
                    <a:pt x="1238250" y="1733550"/>
                  </a:lnTo>
                  <a:lnTo>
                    <a:pt x="1181100" y="1741170"/>
                  </a:lnTo>
                  <a:lnTo>
                    <a:pt x="1169670" y="1863090"/>
                  </a:lnTo>
                  <a:lnTo>
                    <a:pt x="1203960" y="1901190"/>
                  </a:lnTo>
                  <a:lnTo>
                    <a:pt x="1162050" y="1962150"/>
                  </a:lnTo>
                  <a:lnTo>
                    <a:pt x="1123950" y="1950720"/>
                  </a:lnTo>
                  <a:lnTo>
                    <a:pt x="1108710" y="1889760"/>
                  </a:lnTo>
                  <a:lnTo>
                    <a:pt x="1028700" y="1946910"/>
                  </a:lnTo>
                  <a:lnTo>
                    <a:pt x="994410" y="1927860"/>
                  </a:lnTo>
                  <a:lnTo>
                    <a:pt x="975360" y="2023110"/>
                  </a:lnTo>
                  <a:lnTo>
                    <a:pt x="899160" y="2045970"/>
                  </a:lnTo>
                  <a:lnTo>
                    <a:pt x="834390" y="2030730"/>
                  </a:lnTo>
                  <a:lnTo>
                    <a:pt x="822960" y="1996440"/>
                  </a:lnTo>
                  <a:lnTo>
                    <a:pt x="834390" y="1946910"/>
                  </a:lnTo>
                  <a:lnTo>
                    <a:pt x="815340" y="1931670"/>
                  </a:lnTo>
                  <a:lnTo>
                    <a:pt x="853440" y="1874520"/>
                  </a:lnTo>
                  <a:lnTo>
                    <a:pt x="762000" y="1813560"/>
                  </a:lnTo>
                  <a:lnTo>
                    <a:pt x="647700" y="1737360"/>
                  </a:lnTo>
                  <a:lnTo>
                    <a:pt x="579120" y="1752600"/>
                  </a:lnTo>
                  <a:lnTo>
                    <a:pt x="514350" y="1764030"/>
                  </a:lnTo>
                  <a:lnTo>
                    <a:pt x="476250" y="1725930"/>
                  </a:lnTo>
                  <a:lnTo>
                    <a:pt x="449580" y="1680210"/>
                  </a:lnTo>
                  <a:lnTo>
                    <a:pt x="403860" y="1703070"/>
                  </a:lnTo>
                  <a:lnTo>
                    <a:pt x="354330" y="1607820"/>
                  </a:lnTo>
                  <a:lnTo>
                    <a:pt x="358140" y="1558290"/>
                  </a:lnTo>
                  <a:lnTo>
                    <a:pt x="365760" y="1497330"/>
                  </a:lnTo>
                  <a:lnTo>
                    <a:pt x="350520" y="1474470"/>
                  </a:lnTo>
                  <a:lnTo>
                    <a:pt x="304800" y="1466850"/>
                  </a:lnTo>
                  <a:lnTo>
                    <a:pt x="270510" y="1421130"/>
                  </a:lnTo>
                  <a:lnTo>
                    <a:pt x="224790" y="1394460"/>
                  </a:lnTo>
                  <a:lnTo>
                    <a:pt x="240030" y="1363980"/>
                  </a:lnTo>
                  <a:lnTo>
                    <a:pt x="232410" y="1287780"/>
                  </a:lnTo>
                  <a:lnTo>
                    <a:pt x="198120" y="1249680"/>
                  </a:lnTo>
                  <a:lnTo>
                    <a:pt x="160020" y="1257300"/>
                  </a:lnTo>
                  <a:lnTo>
                    <a:pt x="137160" y="1192530"/>
                  </a:lnTo>
                  <a:lnTo>
                    <a:pt x="91440" y="1162050"/>
                  </a:lnTo>
                  <a:lnTo>
                    <a:pt x="144780" y="1089660"/>
                  </a:lnTo>
                  <a:lnTo>
                    <a:pt x="53340" y="1013460"/>
                  </a:lnTo>
                  <a:lnTo>
                    <a:pt x="57150" y="914400"/>
                  </a:lnTo>
                  <a:lnTo>
                    <a:pt x="7620" y="891540"/>
                  </a:lnTo>
                  <a:lnTo>
                    <a:pt x="30480" y="861060"/>
                  </a:lnTo>
                  <a:lnTo>
                    <a:pt x="0" y="819150"/>
                  </a:lnTo>
                  <a:lnTo>
                    <a:pt x="49530" y="788670"/>
                  </a:lnTo>
                  <a:lnTo>
                    <a:pt x="91440" y="807720"/>
                  </a:lnTo>
                  <a:lnTo>
                    <a:pt x="110490" y="788670"/>
                  </a:lnTo>
                  <a:lnTo>
                    <a:pt x="133350" y="819150"/>
                  </a:lnTo>
                  <a:lnTo>
                    <a:pt x="190500" y="822960"/>
                  </a:lnTo>
                  <a:lnTo>
                    <a:pt x="201930" y="773430"/>
                  </a:lnTo>
                  <a:lnTo>
                    <a:pt x="232410" y="788670"/>
                  </a:lnTo>
                  <a:lnTo>
                    <a:pt x="232410" y="731520"/>
                  </a:lnTo>
                  <a:lnTo>
                    <a:pt x="186690" y="716280"/>
                  </a:lnTo>
                  <a:lnTo>
                    <a:pt x="167640" y="670560"/>
                  </a:lnTo>
                  <a:lnTo>
                    <a:pt x="194310" y="605790"/>
                  </a:lnTo>
                  <a:lnTo>
                    <a:pt x="217170" y="632460"/>
                  </a:lnTo>
                  <a:lnTo>
                    <a:pt x="285750" y="560070"/>
                  </a:lnTo>
                  <a:lnTo>
                    <a:pt x="255270" y="533400"/>
                  </a:lnTo>
                  <a:lnTo>
                    <a:pt x="281940" y="495300"/>
                  </a:lnTo>
                  <a:lnTo>
                    <a:pt x="259080" y="453390"/>
                  </a:lnTo>
                  <a:lnTo>
                    <a:pt x="327660" y="411480"/>
                  </a:lnTo>
                  <a:lnTo>
                    <a:pt x="373380" y="430530"/>
                  </a:lnTo>
                  <a:lnTo>
                    <a:pt x="426720" y="396240"/>
                  </a:lnTo>
                  <a:lnTo>
                    <a:pt x="441960" y="407670"/>
                  </a:lnTo>
                  <a:lnTo>
                    <a:pt x="461010" y="400050"/>
                  </a:lnTo>
                  <a:lnTo>
                    <a:pt x="514350" y="430530"/>
                  </a:lnTo>
                  <a:lnTo>
                    <a:pt x="525780" y="388620"/>
                  </a:lnTo>
                  <a:lnTo>
                    <a:pt x="586740" y="388620"/>
                  </a:lnTo>
                  <a:lnTo>
                    <a:pt x="556260" y="304800"/>
                  </a:lnTo>
                  <a:lnTo>
                    <a:pt x="575310" y="236220"/>
                  </a:lnTo>
                  <a:lnTo>
                    <a:pt x="579120" y="201930"/>
                  </a:lnTo>
                  <a:lnTo>
                    <a:pt x="617220" y="190500"/>
                  </a:lnTo>
                  <a:lnTo>
                    <a:pt x="647700" y="102870"/>
                  </a:lnTo>
                  <a:lnTo>
                    <a:pt x="701040" y="148590"/>
                  </a:lnTo>
                  <a:lnTo>
                    <a:pt x="750570" y="68580"/>
                  </a:lnTo>
                  <a:close/>
                </a:path>
              </a:pathLst>
            </a:cu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8" name="Forme libre : forme 47">
              <a:extLst>
                <a:ext uri="{FF2B5EF4-FFF2-40B4-BE49-F238E27FC236}">
                  <a16:creationId xmlns:a16="http://schemas.microsoft.com/office/drawing/2014/main" id="{9762BE5C-6DAE-4733-B465-6028C3DB0CDC}"/>
                </a:ext>
              </a:extLst>
            </p:cNvPr>
            <p:cNvSpPr/>
            <p:nvPr/>
          </p:nvSpPr>
          <p:spPr>
            <a:xfrm>
              <a:off x="5882640" y="2122170"/>
              <a:ext cx="701040" cy="693420"/>
            </a:xfrm>
            <a:custGeom>
              <a:avLst/>
              <a:gdLst>
                <a:gd name="connsiteX0" fmla="*/ 7620 w 701040"/>
                <a:gd name="connsiteY0" fmla="*/ 95250 h 693420"/>
                <a:gd name="connsiteX1" fmla="*/ 60960 w 701040"/>
                <a:gd name="connsiteY1" fmla="*/ 95250 h 693420"/>
                <a:gd name="connsiteX2" fmla="*/ 91440 w 701040"/>
                <a:gd name="connsiteY2" fmla="*/ 60960 h 693420"/>
                <a:gd name="connsiteX3" fmla="*/ 102870 w 701040"/>
                <a:gd name="connsiteY3" fmla="*/ 102870 h 693420"/>
                <a:gd name="connsiteX4" fmla="*/ 160020 w 701040"/>
                <a:gd name="connsiteY4" fmla="*/ 95250 h 693420"/>
                <a:gd name="connsiteX5" fmla="*/ 137160 w 701040"/>
                <a:gd name="connsiteY5" fmla="*/ 68580 h 693420"/>
                <a:gd name="connsiteX6" fmla="*/ 171450 w 701040"/>
                <a:gd name="connsiteY6" fmla="*/ 57150 h 693420"/>
                <a:gd name="connsiteX7" fmla="*/ 198120 w 701040"/>
                <a:gd name="connsiteY7" fmla="*/ 0 h 693420"/>
                <a:gd name="connsiteX8" fmla="*/ 243840 w 701040"/>
                <a:gd name="connsiteY8" fmla="*/ 34290 h 693420"/>
                <a:gd name="connsiteX9" fmla="*/ 266700 w 701040"/>
                <a:gd name="connsiteY9" fmla="*/ 30480 h 693420"/>
                <a:gd name="connsiteX10" fmla="*/ 266700 w 701040"/>
                <a:gd name="connsiteY10" fmla="*/ 30480 h 693420"/>
                <a:gd name="connsiteX11" fmla="*/ 255270 w 701040"/>
                <a:gd name="connsiteY11" fmla="*/ 87630 h 693420"/>
                <a:gd name="connsiteX12" fmla="*/ 259080 w 701040"/>
                <a:gd name="connsiteY12" fmla="*/ 99060 h 693420"/>
                <a:gd name="connsiteX13" fmla="*/ 297180 w 701040"/>
                <a:gd name="connsiteY13" fmla="*/ 64770 h 693420"/>
                <a:gd name="connsiteX14" fmla="*/ 339090 w 701040"/>
                <a:gd name="connsiteY14" fmla="*/ 72390 h 693420"/>
                <a:gd name="connsiteX15" fmla="*/ 361950 w 701040"/>
                <a:gd name="connsiteY15" fmla="*/ 34290 h 693420"/>
                <a:gd name="connsiteX16" fmla="*/ 381000 w 701040"/>
                <a:gd name="connsiteY16" fmla="*/ 38100 h 693420"/>
                <a:gd name="connsiteX17" fmla="*/ 388620 w 701040"/>
                <a:gd name="connsiteY17" fmla="*/ 64770 h 693420"/>
                <a:gd name="connsiteX18" fmla="*/ 445770 w 701040"/>
                <a:gd name="connsiteY18" fmla="*/ 80010 h 693420"/>
                <a:gd name="connsiteX19" fmla="*/ 476250 w 701040"/>
                <a:gd name="connsiteY19" fmla="*/ 64770 h 693420"/>
                <a:gd name="connsiteX20" fmla="*/ 480060 w 701040"/>
                <a:gd name="connsiteY20" fmla="*/ 45720 h 693420"/>
                <a:gd name="connsiteX21" fmla="*/ 510540 w 701040"/>
                <a:gd name="connsiteY21" fmla="*/ 87630 h 693420"/>
                <a:gd name="connsiteX22" fmla="*/ 521970 w 701040"/>
                <a:gd name="connsiteY22" fmla="*/ 175260 h 693420"/>
                <a:gd name="connsiteX23" fmla="*/ 552450 w 701040"/>
                <a:gd name="connsiteY23" fmla="*/ 213360 h 693420"/>
                <a:gd name="connsiteX24" fmla="*/ 586740 w 701040"/>
                <a:gd name="connsiteY24" fmla="*/ 198120 h 693420"/>
                <a:gd name="connsiteX25" fmla="*/ 586740 w 701040"/>
                <a:gd name="connsiteY25" fmla="*/ 198120 h 693420"/>
                <a:gd name="connsiteX26" fmla="*/ 621030 w 701040"/>
                <a:gd name="connsiteY26" fmla="*/ 224790 h 693420"/>
                <a:gd name="connsiteX27" fmla="*/ 621030 w 701040"/>
                <a:gd name="connsiteY27" fmla="*/ 262890 h 693420"/>
                <a:gd name="connsiteX28" fmla="*/ 636270 w 701040"/>
                <a:gd name="connsiteY28" fmla="*/ 285750 h 693420"/>
                <a:gd name="connsiteX29" fmla="*/ 624840 w 701040"/>
                <a:gd name="connsiteY29" fmla="*/ 316230 h 693420"/>
                <a:gd name="connsiteX30" fmla="*/ 613410 w 701040"/>
                <a:gd name="connsiteY30" fmla="*/ 373380 h 693420"/>
                <a:gd name="connsiteX31" fmla="*/ 571500 w 701040"/>
                <a:gd name="connsiteY31" fmla="*/ 388620 h 693420"/>
                <a:gd name="connsiteX32" fmla="*/ 521970 w 701040"/>
                <a:gd name="connsiteY32" fmla="*/ 438150 h 693420"/>
                <a:gd name="connsiteX33" fmla="*/ 533400 w 701040"/>
                <a:gd name="connsiteY33" fmla="*/ 449580 h 693420"/>
                <a:gd name="connsiteX34" fmla="*/ 567690 w 701040"/>
                <a:gd name="connsiteY34" fmla="*/ 434340 h 693420"/>
                <a:gd name="connsiteX35" fmla="*/ 643890 w 701040"/>
                <a:gd name="connsiteY35" fmla="*/ 434340 h 693420"/>
                <a:gd name="connsiteX36" fmla="*/ 662940 w 701040"/>
                <a:gd name="connsiteY36" fmla="*/ 476250 h 693420"/>
                <a:gd name="connsiteX37" fmla="*/ 701040 w 701040"/>
                <a:gd name="connsiteY37" fmla="*/ 487680 h 693420"/>
                <a:gd name="connsiteX38" fmla="*/ 693420 w 701040"/>
                <a:gd name="connsiteY38" fmla="*/ 502920 h 693420"/>
                <a:gd name="connsiteX39" fmla="*/ 617220 w 701040"/>
                <a:gd name="connsiteY39" fmla="*/ 514350 h 693420"/>
                <a:gd name="connsiteX40" fmla="*/ 621030 w 701040"/>
                <a:gd name="connsiteY40" fmla="*/ 541020 h 693420"/>
                <a:gd name="connsiteX41" fmla="*/ 613410 w 701040"/>
                <a:gd name="connsiteY41" fmla="*/ 560070 h 693420"/>
                <a:gd name="connsiteX42" fmla="*/ 628650 w 701040"/>
                <a:gd name="connsiteY42" fmla="*/ 590550 h 693420"/>
                <a:gd name="connsiteX43" fmla="*/ 613410 w 701040"/>
                <a:gd name="connsiteY43" fmla="*/ 632460 h 693420"/>
                <a:gd name="connsiteX44" fmla="*/ 544830 w 701040"/>
                <a:gd name="connsiteY44" fmla="*/ 601980 h 693420"/>
                <a:gd name="connsiteX45" fmla="*/ 544830 w 701040"/>
                <a:gd name="connsiteY45" fmla="*/ 621030 h 693420"/>
                <a:gd name="connsiteX46" fmla="*/ 579120 w 701040"/>
                <a:gd name="connsiteY46" fmla="*/ 643890 h 693420"/>
                <a:gd name="connsiteX47" fmla="*/ 579120 w 701040"/>
                <a:gd name="connsiteY47" fmla="*/ 643890 h 693420"/>
                <a:gd name="connsiteX48" fmla="*/ 556260 w 701040"/>
                <a:gd name="connsiteY48" fmla="*/ 689610 h 693420"/>
                <a:gd name="connsiteX49" fmla="*/ 514350 w 701040"/>
                <a:gd name="connsiteY49" fmla="*/ 674370 h 693420"/>
                <a:gd name="connsiteX50" fmla="*/ 461010 w 701040"/>
                <a:gd name="connsiteY50" fmla="*/ 693420 h 693420"/>
                <a:gd name="connsiteX51" fmla="*/ 396240 w 701040"/>
                <a:gd name="connsiteY51" fmla="*/ 670560 h 693420"/>
                <a:gd name="connsiteX52" fmla="*/ 422910 w 701040"/>
                <a:gd name="connsiteY52" fmla="*/ 632460 h 693420"/>
                <a:gd name="connsiteX53" fmla="*/ 369570 w 701040"/>
                <a:gd name="connsiteY53" fmla="*/ 628650 h 693420"/>
                <a:gd name="connsiteX54" fmla="*/ 293370 w 701040"/>
                <a:gd name="connsiteY54" fmla="*/ 651510 h 693420"/>
                <a:gd name="connsiteX55" fmla="*/ 255270 w 701040"/>
                <a:gd name="connsiteY55" fmla="*/ 624840 h 693420"/>
                <a:gd name="connsiteX56" fmla="*/ 266700 w 701040"/>
                <a:gd name="connsiteY56" fmla="*/ 533400 h 693420"/>
                <a:gd name="connsiteX57" fmla="*/ 232410 w 701040"/>
                <a:gd name="connsiteY57" fmla="*/ 521970 h 693420"/>
                <a:gd name="connsiteX58" fmla="*/ 182880 w 701040"/>
                <a:gd name="connsiteY58" fmla="*/ 556260 h 693420"/>
                <a:gd name="connsiteX59" fmla="*/ 171450 w 701040"/>
                <a:gd name="connsiteY59" fmla="*/ 445770 h 693420"/>
                <a:gd name="connsiteX60" fmla="*/ 137160 w 701040"/>
                <a:gd name="connsiteY60" fmla="*/ 422910 h 693420"/>
                <a:gd name="connsiteX61" fmla="*/ 91440 w 701040"/>
                <a:gd name="connsiteY61" fmla="*/ 434340 h 693420"/>
                <a:gd name="connsiteX62" fmla="*/ 76200 w 701040"/>
                <a:gd name="connsiteY62" fmla="*/ 411480 h 693420"/>
                <a:gd name="connsiteX63" fmla="*/ 106680 w 701040"/>
                <a:gd name="connsiteY63" fmla="*/ 384810 h 693420"/>
                <a:gd name="connsiteX64" fmla="*/ 72390 w 701040"/>
                <a:gd name="connsiteY64" fmla="*/ 381000 h 693420"/>
                <a:gd name="connsiteX65" fmla="*/ 41910 w 701040"/>
                <a:gd name="connsiteY65" fmla="*/ 323850 h 693420"/>
                <a:gd name="connsiteX66" fmla="*/ 64770 w 701040"/>
                <a:gd name="connsiteY66" fmla="*/ 274320 h 693420"/>
                <a:gd name="connsiteX67" fmla="*/ 38100 w 701040"/>
                <a:gd name="connsiteY67" fmla="*/ 247650 h 693420"/>
                <a:gd name="connsiteX68" fmla="*/ 57150 w 701040"/>
                <a:gd name="connsiteY68" fmla="*/ 182880 h 693420"/>
                <a:gd name="connsiteX69" fmla="*/ 0 w 701040"/>
                <a:gd name="connsiteY69" fmla="*/ 167640 h 693420"/>
                <a:gd name="connsiteX70" fmla="*/ 7620 w 701040"/>
                <a:gd name="connsiteY70" fmla="*/ 9525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1040" h="693420">
                  <a:moveTo>
                    <a:pt x="7620" y="95250"/>
                  </a:moveTo>
                  <a:lnTo>
                    <a:pt x="60960" y="95250"/>
                  </a:lnTo>
                  <a:lnTo>
                    <a:pt x="91440" y="60960"/>
                  </a:lnTo>
                  <a:lnTo>
                    <a:pt x="102870" y="102870"/>
                  </a:lnTo>
                  <a:lnTo>
                    <a:pt x="160020" y="95250"/>
                  </a:lnTo>
                  <a:lnTo>
                    <a:pt x="137160" y="68580"/>
                  </a:lnTo>
                  <a:lnTo>
                    <a:pt x="171450" y="57150"/>
                  </a:lnTo>
                  <a:lnTo>
                    <a:pt x="198120" y="0"/>
                  </a:lnTo>
                  <a:lnTo>
                    <a:pt x="243840" y="34290"/>
                  </a:lnTo>
                  <a:lnTo>
                    <a:pt x="266700" y="30480"/>
                  </a:lnTo>
                  <a:lnTo>
                    <a:pt x="266700" y="30480"/>
                  </a:lnTo>
                  <a:lnTo>
                    <a:pt x="255270" y="87630"/>
                  </a:lnTo>
                  <a:lnTo>
                    <a:pt x="259080" y="99060"/>
                  </a:lnTo>
                  <a:lnTo>
                    <a:pt x="297180" y="64770"/>
                  </a:lnTo>
                  <a:lnTo>
                    <a:pt x="339090" y="72390"/>
                  </a:lnTo>
                  <a:lnTo>
                    <a:pt x="361950" y="34290"/>
                  </a:lnTo>
                  <a:lnTo>
                    <a:pt x="381000" y="38100"/>
                  </a:lnTo>
                  <a:lnTo>
                    <a:pt x="388620" y="64770"/>
                  </a:lnTo>
                  <a:lnTo>
                    <a:pt x="445770" y="80010"/>
                  </a:lnTo>
                  <a:lnTo>
                    <a:pt x="476250" y="64770"/>
                  </a:lnTo>
                  <a:lnTo>
                    <a:pt x="480060" y="45720"/>
                  </a:lnTo>
                  <a:lnTo>
                    <a:pt x="510540" y="87630"/>
                  </a:lnTo>
                  <a:lnTo>
                    <a:pt x="521970" y="175260"/>
                  </a:lnTo>
                  <a:lnTo>
                    <a:pt x="552450" y="213360"/>
                  </a:lnTo>
                  <a:lnTo>
                    <a:pt x="586740" y="198120"/>
                  </a:lnTo>
                  <a:lnTo>
                    <a:pt x="586740" y="198120"/>
                  </a:lnTo>
                  <a:lnTo>
                    <a:pt x="621030" y="224790"/>
                  </a:lnTo>
                  <a:lnTo>
                    <a:pt x="621030" y="262890"/>
                  </a:lnTo>
                  <a:lnTo>
                    <a:pt x="636270" y="285750"/>
                  </a:lnTo>
                  <a:lnTo>
                    <a:pt x="624840" y="316230"/>
                  </a:lnTo>
                  <a:lnTo>
                    <a:pt x="613410" y="373380"/>
                  </a:lnTo>
                  <a:lnTo>
                    <a:pt x="571500" y="388620"/>
                  </a:lnTo>
                  <a:lnTo>
                    <a:pt x="521970" y="438150"/>
                  </a:lnTo>
                  <a:lnTo>
                    <a:pt x="533400" y="449580"/>
                  </a:lnTo>
                  <a:lnTo>
                    <a:pt x="567690" y="434340"/>
                  </a:lnTo>
                  <a:lnTo>
                    <a:pt x="643890" y="434340"/>
                  </a:lnTo>
                  <a:lnTo>
                    <a:pt x="662940" y="476250"/>
                  </a:lnTo>
                  <a:lnTo>
                    <a:pt x="701040" y="487680"/>
                  </a:lnTo>
                  <a:lnTo>
                    <a:pt x="693420" y="502920"/>
                  </a:lnTo>
                  <a:lnTo>
                    <a:pt x="617220" y="514350"/>
                  </a:lnTo>
                  <a:lnTo>
                    <a:pt x="621030" y="541020"/>
                  </a:lnTo>
                  <a:lnTo>
                    <a:pt x="613410" y="560070"/>
                  </a:lnTo>
                  <a:lnTo>
                    <a:pt x="628650" y="590550"/>
                  </a:lnTo>
                  <a:lnTo>
                    <a:pt x="613410" y="632460"/>
                  </a:lnTo>
                  <a:lnTo>
                    <a:pt x="544830" y="601980"/>
                  </a:lnTo>
                  <a:lnTo>
                    <a:pt x="544830" y="621030"/>
                  </a:lnTo>
                  <a:lnTo>
                    <a:pt x="579120" y="643890"/>
                  </a:lnTo>
                  <a:lnTo>
                    <a:pt x="579120" y="643890"/>
                  </a:lnTo>
                  <a:lnTo>
                    <a:pt x="556260" y="689610"/>
                  </a:lnTo>
                  <a:lnTo>
                    <a:pt x="514350" y="674370"/>
                  </a:lnTo>
                  <a:lnTo>
                    <a:pt x="461010" y="693420"/>
                  </a:lnTo>
                  <a:lnTo>
                    <a:pt x="396240" y="670560"/>
                  </a:lnTo>
                  <a:lnTo>
                    <a:pt x="422910" y="632460"/>
                  </a:lnTo>
                  <a:lnTo>
                    <a:pt x="369570" y="628650"/>
                  </a:lnTo>
                  <a:lnTo>
                    <a:pt x="293370" y="651510"/>
                  </a:lnTo>
                  <a:lnTo>
                    <a:pt x="255270" y="624840"/>
                  </a:lnTo>
                  <a:lnTo>
                    <a:pt x="266700" y="533400"/>
                  </a:lnTo>
                  <a:lnTo>
                    <a:pt x="232410" y="521970"/>
                  </a:lnTo>
                  <a:lnTo>
                    <a:pt x="182880" y="556260"/>
                  </a:lnTo>
                  <a:lnTo>
                    <a:pt x="171450" y="445770"/>
                  </a:lnTo>
                  <a:lnTo>
                    <a:pt x="137160" y="422910"/>
                  </a:lnTo>
                  <a:lnTo>
                    <a:pt x="91440" y="434340"/>
                  </a:lnTo>
                  <a:lnTo>
                    <a:pt x="76200" y="411480"/>
                  </a:lnTo>
                  <a:lnTo>
                    <a:pt x="106680" y="384810"/>
                  </a:lnTo>
                  <a:lnTo>
                    <a:pt x="72390" y="381000"/>
                  </a:lnTo>
                  <a:lnTo>
                    <a:pt x="41910" y="323850"/>
                  </a:lnTo>
                  <a:lnTo>
                    <a:pt x="64770" y="274320"/>
                  </a:lnTo>
                  <a:lnTo>
                    <a:pt x="38100" y="247650"/>
                  </a:lnTo>
                  <a:lnTo>
                    <a:pt x="57150" y="182880"/>
                  </a:lnTo>
                  <a:lnTo>
                    <a:pt x="0" y="167640"/>
                  </a:lnTo>
                  <a:lnTo>
                    <a:pt x="7620" y="9525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9" name="Forme libre : forme 48">
              <a:extLst>
                <a:ext uri="{FF2B5EF4-FFF2-40B4-BE49-F238E27FC236}">
                  <a16:creationId xmlns:a16="http://schemas.microsoft.com/office/drawing/2014/main" id="{DC2FFD6A-130A-4478-BB1D-E51952A81461}"/>
                </a:ext>
              </a:extLst>
            </p:cNvPr>
            <p:cNvSpPr/>
            <p:nvPr/>
          </p:nvSpPr>
          <p:spPr>
            <a:xfrm>
              <a:off x="3657600" y="1725930"/>
              <a:ext cx="941070" cy="857250"/>
            </a:xfrm>
            <a:custGeom>
              <a:avLst/>
              <a:gdLst>
                <a:gd name="connsiteX0" fmla="*/ 0 w 941070"/>
                <a:gd name="connsiteY0" fmla="*/ 171450 h 857250"/>
                <a:gd name="connsiteX1" fmla="*/ 76200 w 941070"/>
                <a:gd name="connsiteY1" fmla="*/ 209550 h 857250"/>
                <a:gd name="connsiteX2" fmla="*/ 102870 w 941070"/>
                <a:gd name="connsiteY2" fmla="*/ 167640 h 857250"/>
                <a:gd name="connsiteX3" fmla="*/ 121920 w 941070"/>
                <a:gd name="connsiteY3" fmla="*/ 194310 h 857250"/>
                <a:gd name="connsiteX4" fmla="*/ 121920 w 941070"/>
                <a:gd name="connsiteY4" fmla="*/ 232410 h 857250"/>
                <a:gd name="connsiteX5" fmla="*/ 182880 w 941070"/>
                <a:gd name="connsiteY5" fmla="*/ 243840 h 857250"/>
                <a:gd name="connsiteX6" fmla="*/ 209550 w 941070"/>
                <a:gd name="connsiteY6" fmla="*/ 198120 h 857250"/>
                <a:gd name="connsiteX7" fmla="*/ 266700 w 941070"/>
                <a:gd name="connsiteY7" fmla="*/ 156210 h 857250"/>
                <a:gd name="connsiteX8" fmla="*/ 274320 w 941070"/>
                <a:gd name="connsiteY8" fmla="*/ 179070 h 857250"/>
                <a:gd name="connsiteX9" fmla="*/ 251460 w 941070"/>
                <a:gd name="connsiteY9" fmla="*/ 224790 h 857250"/>
                <a:gd name="connsiteX10" fmla="*/ 278130 w 941070"/>
                <a:gd name="connsiteY10" fmla="*/ 251460 h 857250"/>
                <a:gd name="connsiteX11" fmla="*/ 358140 w 941070"/>
                <a:gd name="connsiteY11" fmla="*/ 217170 h 857250"/>
                <a:gd name="connsiteX12" fmla="*/ 464820 w 941070"/>
                <a:gd name="connsiteY12" fmla="*/ 163830 h 857250"/>
                <a:gd name="connsiteX13" fmla="*/ 438150 w 941070"/>
                <a:gd name="connsiteY13" fmla="*/ 99060 h 857250"/>
                <a:gd name="connsiteX14" fmla="*/ 472440 w 941070"/>
                <a:gd name="connsiteY14" fmla="*/ 45720 h 857250"/>
                <a:gd name="connsiteX15" fmla="*/ 495300 w 941070"/>
                <a:gd name="connsiteY15" fmla="*/ 91440 h 857250"/>
                <a:gd name="connsiteX16" fmla="*/ 495300 w 941070"/>
                <a:gd name="connsiteY16" fmla="*/ 91440 h 857250"/>
                <a:gd name="connsiteX17" fmla="*/ 533400 w 941070"/>
                <a:gd name="connsiteY17" fmla="*/ 95250 h 857250"/>
                <a:gd name="connsiteX18" fmla="*/ 586740 w 941070"/>
                <a:gd name="connsiteY18" fmla="*/ 102870 h 857250"/>
                <a:gd name="connsiteX19" fmla="*/ 579120 w 941070"/>
                <a:gd name="connsiteY19" fmla="*/ 129540 h 857250"/>
                <a:gd name="connsiteX20" fmla="*/ 605790 w 941070"/>
                <a:gd name="connsiteY20" fmla="*/ 129540 h 857250"/>
                <a:gd name="connsiteX21" fmla="*/ 601980 w 941070"/>
                <a:gd name="connsiteY21" fmla="*/ 53340 h 857250"/>
                <a:gd name="connsiteX22" fmla="*/ 689610 w 941070"/>
                <a:gd name="connsiteY22" fmla="*/ 0 h 857250"/>
                <a:gd name="connsiteX23" fmla="*/ 739140 w 941070"/>
                <a:gd name="connsiteY23" fmla="*/ 83820 h 857250"/>
                <a:gd name="connsiteX24" fmla="*/ 746760 w 941070"/>
                <a:gd name="connsiteY24" fmla="*/ 110490 h 857250"/>
                <a:gd name="connsiteX25" fmla="*/ 781050 w 941070"/>
                <a:gd name="connsiteY25" fmla="*/ 179070 h 857250"/>
                <a:gd name="connsiteX26" fmla="*/ 754380 w 941070"/>
                <a:gd name="connsiteY26" fmla="*/ 220980 h 857250"/>
                <a:gd name="connsiteX27" fmla="*/ 765810 w 941070"/>
                <a:gd name="connsiteY27" fmla="*/ 255270 h 857250"/>
                <a:gd name="connsiteX28" fmla="*/ 731520 w 941070"/>
                <a:gd name="connsiteY28" fmla="*/ 293370 h 857250"/>
                <a:gd name="connsiteX29" fmla="*/ 765810 w 941070"/>
                <a:gd name="connsiteY29" fmla="*/ 297180 h 857250"/>
                <a:gd name="connsiteX30" fmla="*/ 800100 w 941070"/>
                <a:gd name="connsiteY30" fmla="*/ 358140 h 857250"/>
                <a:gd name="connsiteX31" fmla="*/ 800100 w 941070"/>
                <a:gd name="connsiteY31" fmla="*/ 358140 h 857250"/>
                <a:gd name="connsiteX32" fmla="*/ 822960 w 941070"/>
                <a:gd name="connsiteY32" fmla="*/ 346710 h 857250"/>
                <a:gd name="connsiteX33" fmla="*/ 883920 w 941070"/>
                <a:gd name="connsiteY33" fmla="*/ 400050 h 857250"/>
                <a:gd name="connsiteX34" fmla="*/ 872490 w 941070"/>
                <a:gd name="connsiteY34" fmla="*/ 422910 h 857250"/>
                <a:gd name="connsiteX35" fmla="*/ 906780 w 941070"/>
                <a:gd name="connsiteY35" fmla="*/ 457200 h 857250"/>
                <a:gd name="connsiteX36" fmla="*/ 887730 w 941070"/>
                <a:gd name="connsiteY36" fmla="*/ 472440 h 857250"/>
                <a:gd name="connsiteX37" fmla="*/ 941070 w 941070"/>
                <a:gd name="connsiteY37" fmla="*/ 495300 h 857250"/>
                <a:gd name="connsiteX38" fmla="*/ 941070 w 941070"/>
                <a:gd name="connsiteY38" fmla="*/ 541020 h 857250"/>
                <a:gd name="connsiteX39" fmla="*/ 868680 w 941070"/>
                <a:gd name="connsiteY39" fmla="*/ 518160 h 857250"/>
                <a:gd name="connsiteX40" fmla="*/ 880110 w 941070"/>
                <a:gd name="connsiteY40" fmla="*/ 552450 h 857250"/>
                <a:gd name="connsiteX41" fmla="*/ 895350 w 941070"/>
                <a:gd name="connsiteY41" fmla="*/ 621030 h 857250"/>
                <a:gd name="connsiteX42" fmla="*/ 762000 w 941070"/>
                <a:gd name="connsiteY42" fmla="*/ 624840 h 857250"/>
                <a:gd name="connsiteX43" fmla="*/ 769620 w 941070"/>
                <a:gd name="connsiteY43" fmla="*/ 643890 h 857250"/>
                <a:gd name="connsiteX44" fmla="*/ 792480 w 941070"/>
                <a:gd name="connsiteY44" fmla="*/ 666750 h 857250"/>
                <a:gd name="connsiteX45" fmla="*/ 853440 w 941070"/>
                <a:gd name="connsiteY45" fmla="*/ 689610 h 857250"/>
                <a:gd name="connsiteX46" fmla="*/ 845820 w 941070"/>
                <a:gd name="connsiteY46" fmla="*/ 742950 h 857250"/>
                <a:gd name="connsiteX47" fmla="*/ 838200 w 941070"/>
                <a:gd name="connsiteY47" fmla="*/ 773430 h 857250"/>
                <a:gd name="connsiteX48" fmla="*/ 872490 w 941070"/>
                <a:gd name="connsiteY48" fmla="*/ 784860 h 857250"/>
                <a:gd name="connsiteX49" fmla="*/ 807720 w 941070"/>
                <a:gd name="connsiteY49" fmla="*/ 800100 h 857250"/>
                <a:gd name="connsiteX50" fmla="*/ 750570 w 941070"/>
                <a:gd name="connsiteY50" fmla="*/ 849630 h 857250"/>
                <a:gd name="connsiteX51" fmla="*/ 731520 w 941070"/>
                <a:gd name="connsiteY51" fmla="*/ 838200 h 857250"/>
                <a:gd name="connsiteX52" fmla="*/ 689610 w 941070"/>
                <a:gd name="connsiteY52" fmla="*/ 857250 h 857250"/>
                <a:gd name="connsiteX53" fmla="*/ 651510 w 941070"/>
                <a:gd name="connsiteY53" fmla="*/ 838200 h 857250"/>
                <a:gd name="connsiteX54" fmla="*/ 605790 w 941070"/>
                <a:gd name="connsiteY54" fmla="*/ 849630 h 857250"/>
                <a:gd name="connsiteX55" fmla="*/ 621030 w 941070"/>
                <a:gd name="connsiteY55" fmla="*/ 784860 h 857250"/>
                <a:gd name="connsiteX56" fmla="*/ 720090 w 941070"/>
                <a:gd name="connsiteY56" fmla="*/ 784860 h 857250"/>
                <a:gd name="connsiteX57" fmla="*/ 697230 w 941070"/>
                <a:gd name="connsiteY57" fmla="*/ 742950 h 857250"/>
                <a:gd name="connsiteX58" fmla="*/ 605790 w 941070"/>
                <a:gd name="connsiteY58" fmla="*/ 712470 h 857250"/>
                <a:gd name="connsiteX59" fmla="*/ 582930 w 941070"/>
                <a:gd name="connsiteY59" fmla="*/ 674370 h 857250"/>
                <a:gd name="connsiteX60" fmla="*/ 560070 w 941070"/>
                <a:gd name="connsiteY60" fmla="*/ 670560 h 857250"/>
                <a:gd name="connsiteX61" fmla="*/ 487680 w 941070"/>
                <a:gd name="connsiteY61" fmla="*/ 681990 h 857250"/>
                <a:gd name="connsiteX62" fmla="*/ 388620 w 941070"/>
                <a:gd name="connsiteY62" fmla="*/ 567690 h 857250"/>
                <a:gd name="connsiteX63" fmla="*/ 396240 w 941070"/>
                <a:gd name="connsiteY63" fmla="*/ 548640 h 857250"/>
                <a:gd name="connsiteX64" fmla="*/ 350520 w 941070"/>
                <a:gd name="connsiteY64" fmla="*/ 533400 h 857250"/>
                <a:gd name="connsiteX65" fmla="*/ 331470 w 941070"/>
                <a:gd name="connsiteY65" fmla="*/ 548640 h 857250"/>
                <a:gd name="connsiteX66" fmla="*/ 240030 w 941070"/>
                <a:gd name="connsiteY66" fmla="*/ 548640 h 857250"/>
                <a:gd name="connsiteX67" fmla="*/ 213360 w 941070"/>
                <a:gd name="connsiteY67" fmla="*/ 533400 h 857250"/>
                <a:gd name="connsiteX68" fmla="*/ 209550 w 941070"/>
                <a:gd name="connsiteY68" fmla="*/ 506730 h 857250"/>
                <a:gd name="connsiteX69" fmla="*/ 160020 w 941070"/>
                <a:gd name="connsiteY69" fmla="*/ 499110 h 857250"/>
                <a:gd name="connsiteX70" fmla="*/ 160020 w 941070"/>
                <a:gd name="connsiteY70" fmla="*/ 461010 h 857250"/>
                <a:gd name="connsiteX71" fmla="*/ 171450 w 941070"/>
                <a:gd name="connsiteY71" fmla="*/ 441960 h 857250"/>
                <a:gd name="connsiteX72" fmla="*/ 152400 w 941070"/>
                <a:gd name="connsiteY72" fmla="*/ 415290 h 857250"/>
                <a:gd name="connsiteX73" fmla="*/ 125730 w 941070"/>
                <a:gd name="connsiteY73" fmla="*/ 438150 h 857250"/>
                <a:gd name="connsiteX74" fmla="*/ 83820 w 941070"/>
                <a:gd name="connsiteY74" fmla="*/ 422910 h 857250"/>
                <a:gd name="connsiteX75" fmla="*/ 76200 w 941070"/>
                <a:gd name="connsiteY75" fmla="*/ 392430 h 857250"/>
                <a:gd name="connsiteX76" fmla="*/ 45720 w 941070"/>
                <a:gd name="connsiteY76" fmla="*/ 400050 h 857250"/>
                <a:gd name="connsiteX77" fmla="*/ 15240 w 941070"/>
                <a:gd name="connsiteY77" fmla="*/ 369570 h 857250"/>
                <a:gd name="connsiteX78" fmla="*/ 0 w 941070"/>
                <a:gd name="connsiteY78" fmla="*/ 1714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41070" h="857250">
                  <a:moveTo>
                    <a:pt x="0" y="171450"/>
                  </a:moveTo>
                  <a:lnTo>
                    <a:pt x="76200" y="209550"/>
                  </a:lnTo>
                  <a:lnTo>
                    <a:pt x="102870" y="167640"/>
                  </a:lnTo>
                  <a:lnTo>
                    <a:pt x="121920" y="194310"/>
                  </a:lnTo>
                  <a:lnTo>
                    <a:pt x="121920" y="232410"/>
                  </a:lnTo>
                  <a:lnTo>
                    <a:pt x="182880" y="243840"/>
                  </a:lnTo>
                  <a:lnTo>
                    <a:pt x="209550" y="198120"/>
                  </a:lnTo>
                  <a:lnTo>
                    <a:pt x="266700" y="156210"/>
                  </a:lnTo>
                  <a:lnTo>
                    <a:pt x="274320" y="179070"/>
                  </a:lnTo>
                  <a:lnTo>
                    <a:pt x="251460" y="224790"/>
                  </a:lnTo>
                  <a:lnTo>
                    <a:pt x="278130" y="251460"/>
                  </a:lnTo>
                  <a:lnTo>
                    <a:pt x="358140" y="217170"/>
                  </a:lnTo>
                  <a:lnTo>
                    <a:pt x="464820" y="163830"/>
                  </a:lnTo>
                  <a:lnTo>
                    <a:pt x="438150" y="99060"/>
                  </a:lnTo>
                  <a:lnTo>
                    <a:pt x="472440" y="45720"/>
                  </a:lnTo>
                  <a:lnTo>
                    <a:pt x="495300" y="91440"/>
                  </a:lnTo>
                  <a:lnTo>
                    <a:pt x="495300" y="91440"/>
                  </a:lnTo>
                  <a:lnTo>
                    <a:pt x="533400" y="95250"/>
                  </a:lnTo>
                  <a:lnTo>
                    <a:pt x="586740" y="102870"/>
                  </a:lnTo>
                  <a:lnTo>
                    <a:pt x="579120" y="129540"/>
                  </a:lnTo>
                  <a:lnTo>
                    <a:pt x="605790" y="129540"/>
                  </a:lnTo>
                  <a:lnTo>
                    <a:pt x="601980" y="53340"/>
                  </a:lnTo>
                  <a:lnTo>
                    <a:pt x="689610" y="0"/>
                  </a:lnTo>
                  <a:lnTo>
                    <a:pt x="739140" y="83820"/>
                  </a:lnTo>
                  <a:lnTo>
                    <a:pt x="746760" y="110490"/>
                  </a:lnTo>
                  <a:lnTo>
                    <a:pt x="781050" y="179070"/>
                  </a:lnTo>
                  <a:lnTo>
                    <a:pt x="754380" y="220980"/>
                  </a:lnTo>
                  <a:lnTo>
                    <a:pt x="765810" y="255270"/>
                  </a:lnTo>
                  <a:lnTo>
                    <a:pt x="731520" y="293370"/>
                  </a:lnTo>
                  <a:lnTo>
                    <a:pt x="765810" y="297180"/>
                  </a:lnTo>
                  <a:lnTo>
                    <a:pt x="800100" y="358140"/>
                  </a:lnTo>
                  <a:lnTo>
                    <a:pt x="800100" y="358140"/>
                  </a:lnTo>
                  <a:lnTo>
                    <a:pt x="822960" y="346710"/>
                  </a:lnTo>
                  <a:lnTo>
                    <a:pt x="883920" y="400050"/>
                  </a:lnTo>
                  <a:lnTo>
                    <a:pt x="872490" y="422910"/>
                  </a:lnTo>
                  <a:lnTo>
                    <a:pt x="906780" y="457200"/>
                  </a:lnTo>
                  <a:lnTo>
                    <a:pt x="887730" y="472440"/>
                  </a:lnTo>
                  <a:lnTo>
                    <a:pt x="941070" y="495300"/>
                  </a:lnTo>
                  <a:lnTo>
                    <a:pt x="941070" y="541020"/>
                  </a:lnTo>
                  <a:lnTo>
                    <a:pt x="868680" y="518160"/>
                  </a:lnTo>
                  <a:lnTo>
                    <a:pt x="880110" y="552450"/>
                  </a:lnTo>
                  <a:lnTo>
                    <a:pt x="895350" y="621030"/>
                  </a:lnTo>
                  <a:lnTo>
                    <a:pt x="762000" y="624840"/>
                  </a:lnTo>
                  <a:lnTo>
                    <a:pt x="769620" y="643890"/>
                  </a:lnTo>
                  <a:lnTo>
                    <a:pt x="792480" y="666750"/>
                  </a:lnTo>
                  <a:lnTo>
                    <a:pt x="853440" y="689610"/>
                  </a:lnTo>
                  <a:lnTo>
                    <a:pt x="845820" y="742950"/>
                  </a:lnTo>
                  <a:lnTo>
                    <a:pt x="838200" y="773430"/>
                  </a:lnTo>
                  <a:lnTo>
                    <a:pt x="872490" y="784860"/>
                  </a:lnTo>
                  <a:lnTo>
                    <a:pt x="807720" y="800100"/>
                  </a:lnTo>
                  <a:lnTo>
                    <a:pt x="750570" y="849630"/>
                  </a:lnTo>
                  <a:lnTo>
                    <a:pt x="731520" y="838200"/>
                  </a:lnTo>
                  <a:lnTo>
                    <a:pt x="689610" y="857250"/>
                  </a:lnTo>
                  <a:lnTo>
                    <a:pt x="651510" y="838200"/>
                  </a:lnTo>
                  <a:lnTo>
                    <a:pt x="605790" y="849630"/>
                  </a:lnTo>
                  <a:lnTo>
                    <a:pt x="621030" y="784860"/>
                  </a:lnTo>
                  <a:lnTo>
                    <a:pt x="720090" y="784860"/>
                  </a:lnTo>
                  <a:lnTo>
                    <a:pt x="697230" y="742950"/>
                  </a:lnTo>
                  <a:lnTo>
                    <a:pt x="605790" y="712470"/>
                  </a:lnTo>
                  <a:lnTo>
                    <a:pt x="582930" y="674370"/>
                  </a:lnTo>
                  <a:lnTo>
                    <a:pt x="560070" y="670560"/>
                  </a:lnTo>
                  <a:lnTo>
                    <a:pt x="487680" y="681990"/>
                  </a:lnTo>
                  <a:lnTo>
                    <a:pt x="388620" y="567690"/>
                  </a:lnTo>
                  <a:lnTo>
                    <a:pt x="396240" y="548640"/>
                  </a:lnTo>
                  <a:lnTo>
                    <a:pt x="350520" y="533400"/>
                  </a:lnTo>
                  <a:lnTo>
                    <a:pt x="331470" y="548640"/>
                  </a:lnTo>
                  <a:lnTo>
                    <a:pt x="240030" y="548640"/>
                  </a:lnTo>
                  <a:lnTo>
                    <a:pt x="213360" y="533400"/>
                  </a:lnTo>
                  <a:lnTo>
                    <a:pt x="209550" y="506730"/>
                  </a:lnTo>
                  <a:lnTo>
                    <a:pt x="160020" y="499110"/>
                  </a:lnTo>
                  <a:lnTo>
                    <a:pt x="160020" y="461010"/>
                  </a:lnTo>
                  <a:lnTo>
                    <a:pt x="171450" y="441960"/>
                  </a:lnTo>
                  <a:lnTo>
                    <a:pt x="152400" y="415290"/>
                  </a:lnTo>
                  <a:lnTo>
                    <a:pt x="125730" y="438150"/>
                  </a:lnTo>
                  <a:lnTo>
                    <a:pt x="83820" y="422910"/>
                  </a:lnTo>
                  <a:lnTo>
                    <a:pt x="76200" y="392430"/>
                  </a:lnTo>
                  <a:lnTo>
                    <a:pt x="45720" y="400050"/>
                  </a:lnTo>
                  <a:lnTo>
                    <a:pt x="15240" y="369570"/>
                  </a:lnTo>
                  <a:lnTo>
                    <a:pt x="0" y="17145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0" name="Forme libre : forme 49">
              <a:extLst>
                <a:ext uri="{FF2B5EF4-FFF2-40B4-BE49-F238E27FC236}">
                  <a16:creationId xmlns:a16="http://schemas.microsoft.com/office/drawing/2014/main" id="{3DCF9990-B322-4D3F-9128-E870126D7DAC}"/>
                </a:ext>
              </a:extLst>
            </p:cNvPr>
            <p:cNvSpPr/>
            <p:nvPr/>
          </p:nvSpPr>
          <p:spPr>
            <a:xfrm>
              <a:off x="4434840" y="2419350"/>
              <a:ext cx="796290" cy="586740"/>
            </a:xfrm>
            <a:custGeom>
              <a:avLst/>
              <a:gdLst>
                <a:gd name="connsiteX0" fmla="*/ 30480 w 796290"/>
                <a:gd name="connsiteY0" fmla="*/ 167640 h 586740"/>
                <a:gd name="connsiteX1" fmla="*/ 102870 w 796290"/>
                <a:gd name="connsiteY1" fmla="*/ 125730 h 586740"/>
                <a:gd name="connsiteX2" fmla="*/ 106680 w 796290"/>
                <a:gd name="connsiteY2" fmla="*/ 83820 h 586740"/>
                <a:gd name="connsiteX3" fmla="*/ 87630 w 796290"/>
                <a:gd name="connsiteY3" fmla="*/ 60960 h 586740"/>
                <a:gd name="connsiteX4" fmla="*/ 110490 w 796290"/>
                <a:gd name="connsiteY4" fmla="*/ 38100 h 586740"/>
                <a:gd name="connsiteX5" fmla="*/ 160020 w 796290"/>
                <a:gd name="connsiteY5" fmla="*/ 76200 h 586740"/>
                <a:gd name="connsiteX6" fmla="*/ 179070 w 796290"/>
                <a:gd name="connsiteY6" fmla="*/ 60960 h 586740"/>
                <a:gd name="connsiteX7" fmla="*/ 220980 w 796290"/>
                <a:gd name="connsiteY7" fmla="*/ 99060 h 586740"/>
                <a:gd name="connsiteX8" fmla="*/ 247650 w 796290"/>
                <a:gd name="connsiteY8" fmla="*/ 57150 h 586740"/>
                <a:gd name="connsiteX9" fmla="*/ 300990 w 796290"/>
                <a:gd name="connsiteY9" fmla="*/ 68580 h 586740"/>
                <a:gd name="connsiteX10" fmla="*/ 335280 w 796290"/>
                <a:gd name="connsiteY10" fmla="*/ 7620 h 586740"/>
                <a:gd name="connsiteX11" fmla="*/ 384810 w 796290"/>
                <a:gd name="connsiteY11" fmla="*/ 34290 h 586740"/>
                <a:gd name="connsiteX12" fmla="*/ 400050 w 796290"/>
                <a:gd name="connsiteY12" fmla="*/ 34290 h 586740"/>
                <a:gd name="connsiteX13" fmla="*/ 445770 w 796290"/>
                <a:gd name="connsiteY13" fmla="*/ 76200 h 586740"/>
                <a:gd name="connsiteX14" fmla="*/ 461010 w 796290"/>
                <a:gd name="connsiteY14" fmla="*/ 26670 h 586740"/>
                <a:gd name="connsiteX15" fmla="*/ 514350 w 796290"/>
                <a:gd name="connsiteY15" fmla="*/ 26670 h 586740"/>
                <a:gd name="connsiteX16" fmla="*/ 510540 w 796290"/>
                <a:gd name="connsiteY16" fmla="*/ 64770 h 586740"/>
                <a:gd name="connsiteX17" fmla="*/ 541020 w 796290"/>
                <a:gd name="connsiteY17" fmla="*/ 76200 h 586740"/>
                <a:gd name="connsiteX18" fmla="*/ 598170 w 796290"/>
                <a:gd name="connsiteY18" fmla="*/ 133350 h 586740"/>
                <a:gd name="connsiteX19" fmla="*/ 624840 w 796290"/>
                <a:gd name="connsiteY19" fmla="*/ 99060 h 586740"/>
                <a:gd name="connsiteX20" fmla="*/ 651510 w 796290"/>
                <a:gd name="connsiteY20" fmla="*/ 102870 h 586740"/>
                <a:gd name="connsiteX21" fmla="*/ 701040 w 796290"/>
                <a:gd name="connsiteY21" fmla="*/ 49530 h 586740"/>
                <a:gd name="connsiteX22" fmla="*/ 708660 w 796290"/>
                <a:gd name="connsiteY22" fmla="*/ 0 h 586740"/>
                <a:gd name="connsiteX23" fmla="*/ 750570 w 796290"/>
                <a:gd name="connsiteY23" fmla="*/ 7620 h 586740"/>
                <a:gd name="connsiteX24" fmla="*/ 762000 w 796290"/>
                <a:gd name="connsiteY24" fmla="*/ 83820 h 586740"/>
                <a:gd name="connsiteX25" fmla="*/ 796290 w 796290"/>
                <a:gd name="connsiteY25" fmla="*/ 148590 h 586740"/>
                <a:gd name="connsiteX26" fmla="*/ 796290 w 796290"/>
                <a:gd name="connsiteY26" fmla="*/ 148590 h 586740"/>
                <a:gd name="connsiteX27" fmla="*/ 792480 w 796290"/>
                <a:gd name="connsiteY27" fmla="*/ 213360 h 586740"/>
                <a:gd name="connsiteX28" fmla="*/ 731520 w 796290"/>
                <a:gd name="connsiteY28" fmla="*/ 255270 h 586740"/>
                <a:gd name="connsiteX29" fmla="*/ 712470 w 796290"/>
                <a:gd name="connsiteY29" fmla="*/ 236220 h 586740"/>
                <a:gd name="connsiteX30" fmla="*/ 693420 w 796290"/>
                <a:gd name="connsiteY30" fmla="*/ 281940 h 586740"/>
                <a:gd name="connsiteX31" fmla="*/ 708660 w 796290"/>
                <a:gd name="connsiteY31" fmla="*/ 350520 h 586740"/>
                <a:gd name="connsiteX32" fmla="*/ 742950 w 796290"/>
                <a:gd name="connsiteY32" fmla="*/ 377190 h 586740"/>
                <a:gd name="connsiteX33" fmla="*/ 746760 w 796290"/>
                <a:gd name="connsiteY33" fmla="*/ 422910 h 586740"/>
                <a:gd name="connsiteX34" fmla="*/ 720090 w 796290"/>
                <a:gd name="connsiteY34" fmla="*/ 403860 h 586740"/>
                <a:gd name="connsiteX35" fmla="*/ 708660 w 796290"/>
                <a:gd name="connsiteY35" fmla="*/ 457200 h 586740"/>
                <a:gd name="connsiteX36" fmla="*/ 636270 w 796290"/>
                <a:gd name="connsiteY36" fmla="*/ 445770 h 586740"/>
                <a:gd name="connsiteX37" fmla="*/ 613410 w 796290"/>
                <a:gd name="connsiteY37" fmla="*/ 430530 h 586740"/>
                <a:gd name="connsiteX38" fmla="*/ 537210 w 796290"/>
                <a:gd name="connsiteY38" fmla="*/ 430530 h 586740"/>
                <a:gd name="connsiteX39" fmla="*/ 533400 w 796290"/>
                <a:gd name="connsiteY39" fmla="*/ 461010 h 586740"/>
                <a:gd name="connsiteX40" fmla="*/ 544830 w 796290"/>
                <a:gd name="connsiteY40" fmla="*/ 514350 h 586740"/>
                <a:gd name="connsiteX41" fmla="*/ 544830 w 796290"/>
                <a:gd name="connsiteY41" fmla="*/ 514350 h 586740"/>
                <a:gd name="connsiteX42" fmla="*/ 502920 w 796290"/>
                <a:gd name="connsiteY42" fmla="*/ 552450 h 586740"/>
                <a:gd name="connsiteX43" fmla="*/ 464820 w 796290"/>
                <a:gd name="connsiteY43" fmla="*/ 586740 h 586740"/>
                <a:gd name="connsiteX44" fmla="*/ 426720 w 796290"/>
                <a:gd name="connsiteY44" fmla="*/ 560070 h 586740"/>
                <a:gd name="connsiteX45" fmla="*/ 407670 w 796290"/>
                <a:gd name="connsiteY45" fmla="*/ 514350 h 586740"/>
                <a:gd name="connsiteX46" fmla="*/ 308610 w 796290"/>
                <a:gd name="connsiteY46" fmla="*/ 480060 h 586740"/>
                <a:gd name="connsiteX47" fmla="*/ 266700 w 796290"/>
                <a:gd name="connsiteY47" fmla="*/ 487680 h 586740"/>
                <a:gd name="connsiteX48" fmla="*/ 217170 w 796290"/>
                <a:gd name="connsiteY48" fmla="*/ 487680 h 586740"/>
                <a:gd name="connsiteX49" fmla="*/ 198120 w 796290"/>
                <a:gd name="connsiteY49" fmla="*/ 430530 h 586740"/>
                <a:gd name="connsiteX50" fmla="*/ 148590 w 796290"/>
                <a:gd name="connsiteY50" fmla="*/ 419100 h 586740"/>
                <a:gd name="connsiteX51" fmla="*/ 148590 w 796290"/>
                <a:gd name="connsiteY51" fmla="*/ 396240 h 586740"/>
                <a:gd name="connsiteX52" fmla="*/ 171450 w 796290"/>
                <a:gd name="connsiteY52" fmla="*/ 373380 h 586740"/>
                <a:gd name="connsiteX53" fmla="*/ 152400 w 796290"/>
                <a:gd name="connsiteY53" fmla="*/ 346710 h 586740"/>
                <a:gd name="connsiteX54" fmla="*/ 64770 w 796290"/>
                <a:gd name="connsiteY54" fmla="*/ 361950 h 586740"/>
                <a:gd name="connsiteX55" fmla="*/ 76200 w 796290"/>
                <a:gd name="connsiteY55" fmla="*/ 316230 h 586740"/>
                <a:gd name="connsiteX56" fmla="*/ 0 w 796290"/>
                <a:gd name="connsiteY56" fmla="*/ 259080 h 586740"/>
                <a:gd name="connsiteX57" fmla="*/ 22860 w 796290"/>
                <a:gd name="connsiteY57" fmla="*/ 232410 h 586740"/>
                <a:gd name="connsiteX58" fmla="*/ 76200 w 796290"/>
                <a:gd name="connsiteY58" fmla="*/ 247650 h 586740"/>
                <a:gd name="connsiteX59" fmla="*/ 91440 w 796290"/>
                <a:gd name="connsiteY59" fmla="*/ 190500 h 586740"/>
                <a:gd name="connsiteX60" fmla="*/ 30480 w 796290"/>
                <a:gd name="connsiteY60" fmla="*/ 16764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290" h="586740">
                  <a:moveTo>
                    <a:pt x="30480" y="167640"/>
                  </a:moveTo>
                  <a:lnTo>
                    <a:pt x="102870" y="125730"/>
                  </a:lnTo>
                  <a:lnTo>
                    <a:pt x="106680" y="83820"/>
                  </a:lnTo>
                  <a:lnTo>
                    <a:pt x="87630" y="60960"/>
                  </a:lnTo>
                  <a:lnTo>
                    <a:pt x="110490" y="38100"/>
                  </a:lnTo>
                  <a:lnTo>
                    <a:pt x="160020" y="76200"/>
                  </a:lnTo>
                  <a:lnTo>
                    <a:pt x="179070" y="60960"/>
                  </a:lnTo>
                  <a:lnTo>
                    <a:pt x="220980" y="99060"/>
                  </a:lnTo>
                  <a:lnTo>
                    <a:pt x="247650" y="57150"/>
                  </a:lnTo>
                  <a:lnTo>
                    <a:pt x="300990" y="68580"/>
                  </a:lnTo>
                  <a:lnTo>
                    <a:pt x="335280" y="7620"/>
                  </a:lnTo>
                  <a:lnTo>
                    <a:pt x="384810" y="34290"/>
                  </a:lnTo>
                  <a:lnTo>
                    <a:pt x="400050" y="34290"/>
                  </a:lnTo>
                  <a:lnTo>
                    <a:pt x="445770" y="76200"/>
                  </a:lnTo>
                  <a:lnTo>
                    <a:pt x="461010" y="26670"/>
                  </a:lnTo>
                  <a:lnTo>
                    <a:pt x="514350" y="26670"/>
                  </a:lnTo>
                  <a:lnTo>
                    <a:pt x="510540" y="64770"/>
                  </a:lnTo>
                  <a:lnTo>
                    <a:pt x="541020" y="76200"/>
                  </a:lnTo>
                  <a:lnTo>
                    <a:pt x="598170" y="133350"/>
                  </a:lnTo>
                  <a:lnTo>
                    <a:pt x="624840" y="99060"/>
                  </a:lnTo>
                  <a:lnTo>
                    <a:pt x="651510" y="102870"/>
                  </a:lnTo>
                  <a:lnTo>
                    <a:pt x="701040" y="49530"/>
                  </a:lnTo>
                  <a:lnTo>
                    <a:pt x="708660" y="0"/>
                  </a:lnTo>
                  <a:lnTo>
                    <a:pt x="750570" y="7620"/>
                  </a:lnTo>
                  <a:lnTo>
                    <a:pt x="762000" y="83820"/>
                  </a:lnTo>
                  <a:lnTo>
                    <a:pt x="796290" y="148590"/>
                  </a:lnTo>
                  <a:lnTo>
                    <a:pt x="796290" y="148590"/>
                  </a:lnTo>
                  <a:lnTo>
                    <a:pt x="792480" y="213360"/>
                  </a:lnTo>
                  <a:lnTo>
                    <a:pt x="731520" y="255270"/>
                  </a:lnTo>
                  <a:lnTo>
                    <a:pt x="712470" y="236220"/>
                  </a:lnTo>
                  <a:lnTo>
                    <a:pt x="693420" y="281940"/>
                  </a:lnTo>
                  <a:lnTo>
                    <a:pt x="708660" y="350520"/>
                  </a:lnTo>
                  <a:lnTo>
                    <a:pt x="742950" y="377190"/>
                  </a:lnTo>
                  <a:lnTo>
                    <a:pt x="746760" y="422910"/>
                  </a:lnTo>
                  <a:lnTo>
                    <a:pt x="720090" y="403860"/>
                  </a:lnTo>
                  <a:lnTo>
                    <a:pt x="708660" y="457200"/>
                  </a:lnTo>
                  <a:lnTo>
                    <a:pt x="636270" y="445770"/>
                  </a:lnTo>
                  <a:lnTo>
                    <a:pt x="613410" y="430530"/>
                  </a:lnTo>
                  <a:lnTo>
                    <a:pt x="537210" y="430530"/>
                  </a:lnTo>
                  <a:lnTo>
                    <a:pt x="533400" y="461010"/>
                  </a:lnTo>
                  <a:lnTo>
                    <a:pt x="544830" y="514350"/>
                  </a:lnTo>
                  <a:lnTo>
                    <a:pt x="544830" y="514350"/>
                  </a:lnTo>
                  <a:lnTo>
                    <a:pt x="502920" y="552450"/>
                  </a:lnTo>
                  <a:lnTo>
                    <a:pt x="464820" y="586740"/>
                  </a:lnTo>
                  <a:lnTo>
                    <a:pt x="426720" y="560070"/>
                  </a:lnTo>
                  <a:lnTo>
                    <a:pt x="407670" y="514350"/>
                  </a:lnTo>
                  <a:lnTo>
                    <a:pt x="308610" y="480060"/>
                  </a:lnTo>
                  <a:lnTo>
                    <a:pt x="266700" y="487680"/>
                  </a:lnTo>
                  <a:lnTo>
                    <a:pt x="217170" y="487680"/>
                  </a:lnTo>
                  <a:lnTo>
                    <a:pt x="198120" y="430530"/>
                  </a:lnTo>
                  <a:lnTo>
                    <a:pt x="148590" y="419100"/>
                  </a:lnTo>
                  <a:lnTo>
                    <a:pt x="148590" y="396240"/>
                  </a:lnTo>
                  <a:lnTo>
                    <a:pt x="171450" y="373380"/>
                  </a:lnTo>
                  <a:lnTo>
                    <a:pt x="152400" y="346710"/>
                  </a:lnTo>
                  <a:lnTo>
                    <a:pt x="64770" y="361950"/>
                  </a:lnTo>
                  <a:lnTo>
                    <a:pt x="76200" y="316230"/>
                  </a:lnTo>
                  <a:lnTo>
                    <a:pt x="0" y="259080"/>
                  </a:lnTo>
                  <a:lnTo>
                    <a:pt x="22860" y="232410"/>
                  </a:lnTo>
                  <a:lnTo>
                    <a:pt x="76200" y="247650"/>
                  </a:lnTo>
                  <a:lnTo>
                    <a:pt x="91440" y="190500"/>
                  </a:lnTo>
                  <a:lnTo>
                    <a:pt x="30480" y="16764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1" name="Forme libre : forme 50">
              <a:extLst>
                <a:ext uri="{FF2B5EF4-FFF2-40B4-BE49-F238E27FC236}">
                  <a16:creationId xmlns:a16="http://schemas.microsoft.com/office/drawing/2014/main" id="{0F97E8D4-E24E-47E6-8E6A-34A44E657701}"/>
                </a:ext>
              </a:extLst>
            </p:cNvPr>
            <p:cNvSpPr/>
            <p:nvPr/>
          </p:nvSpPr>
          <p:spPr>
            <a:xfrm>
              <a:off x="6320790" y="2480310"/>
              <a:ext cx="1009650" cy="826770"/>
            </a:xfrm>
            <a:custGeom>
              <a:avLst/>
              <a:gdLst>
                <a:gd name="connsiteX0" fmla="*/ 213360 w 1009650"/>
                <a:gd name="connsiteY0" fmla="*/ 60960 h 826770"/>
                <a:gd name="connsiteX1" fmla="*/ 266700 w 1009650"/>
                <a:gd name="connsiteY1" fmla="*/ 57150 h 826770"/>
                <a:gd name="connsiteX2" fmla="*/ 278130 w 1009650"/>
                <a:gd name="connsiteY2" fmla="*/ 83820 h 826770"/>
                <a:gd name="connsiteX3" fmla="*/ 350520 w 1009650"/>
                <a:gd name="connsiteY3" fmla="*/ 60960 h 826770"/>
                <a:gd name="connsiteX4" fmla="*/ 388620 w 1009650"/>
                <a:gd name="connsiteY4" fmla="*/ 95250 h 826770"/>
                <a:gd name="connsiteX5" fmla="*/ 396240 w 1009650"/>
                <a:gd name="connsiteY5" fmla="*/ 80010 h 826770"/>
                <a:gd name="connsiteX6" fmla="*/ 430530 w 1009650"/>
                <a:gd name="connsiteY6" fmla="*/ 102870 h 826770"/>
                <a:gd name="connsiteX7" fmla="*/ 457200 w 1009650"/>
                <a:gd name="connsiteY7" fmla="*/ 53340 h 826770"/>
                <a:gd name="connsiteX8" fmla="*/ 502920 w 1009650"/>
                <a:gd name="connsiteY8" fmla="*/ 30480 h 826770"/>
                <a:gd name="connsiteX9" fmla="*/ 476250 w 1009650"/>
                <a:gd name="connsiteY9" fmla="*/ 0 h 826770"/>
                <a:gd name="connsiteX10" fmla="*/ 586740 w 1009650"/>
                <a:gd name="connsiteY10" fmla="*/ 3810 h 826770"/>
                <a:gd name="connsiteX11" fmla="*/ 575310 w 1009650"/>
                <a:gd name="connsiteY11" fmla="*/ 57150 h 826770"/>
                <a:gd name="connsiteX12" fmla="*/ 586740 w 1009650"/>
                <a:gd name="connsiteY12" fmla="*/ 80010 h 826770"/>
                <a:gd name="connsiteX13" fmla="*/ 678180 w 1009650"/>
                <a:gd name="connsiteY13" fmla="*/ 19050 h 826770"/>
                <a:gd name="connsiteX14" fmla="*/ 792480 w 1009650"/>
                <a:gd name="connsiteY14" fmla="*/ 19050 h 826770"/>
                <a:gd name="connsiteX15" fmla="*/ 853440 w 1009650"/>
                <a:gd name="connsiteY15" fmla="*/ 45720 h 826770"/>
                <a:gd name="connsiteX16" fmla="*/ 853440 w 1009650"/>
                <a:gd name="connsiteY16" fmla="*/ 110490 h 826770"/>
                <a:gd name="connsiteX17" fmla="*/ 853440 w 1009650"/>
                <a:gd name="connsiteY17" fmla="*/ 110490 h 826770"/>
                <a:gd name="connsiteX18" fmla="*/ 910590 w 1009650"/>
                <a:gd name="connsiteY18" fmla="*/ 175260 h 826770"/>
                <a:gd name="connsiteX19" fmla="*/ 914400 w 1009650"/>
                <a:gd name="connsiteY19" fmla="*/ 205740 h 826770"/>
                <a:gd name="connsiteX20" fmla="*/ 948690 w 1009650"/>
                <a:gd name="connsiteY20" fmla="*/ 217170 h 826770"/>
                <a:gd name="connsiteX21" fmla="*/ 1005840 w 1009650"/>
                <a:gd name="connsiteY21" fmla="*/ 281940 h 826770"/>
                <a:gd name="connsiteX22" fmla="*/ 982980 w 1009650"/>
                <a:gd name="connsiteY22" fmla="*/ 289560 h 826770"/>
                <a:gd name="connsiteX23" fmla="*/ 1009650 w 1009650"/>
                <a:gd name="connsiteY23" fmla="*/ 335280 h 826770"/>
                <a:gd name="connsiteX24" fmla="*/ 986790 w 1009650"/>
                <a:gd name="connsiteY24" fmla="*/ 396240 h 826770"/>
                <a:gd name="connsiteX25" fmla="*/ 986790 w 1009650"/>
                <a:gd name="connsiteY25" fmla="*/ 434340 h 826770"/>
                <a:gd name="connsiteX26" fmla="*/ 895350 w 1009650"/>
                <a:gd name="connsiteY26" fmla="*/ 502920 h 826770"/>
                <a:gd name="connsiteX27" fmla="*/ 899160 w 1009650"/>
                <a:gd name="connsiteY27" fmla="*/ 544830 h 826770"/>
                <a:gd name="connsiteX28" fmla="*/ 861060 w 1009650"/>
                <a:gd name="connsiteY28" fmla="*/ 525780 h 826770"/>
                <a:gd name="connsiteX29" fmla="*/ 853440 w 1009650"/>
                <a:gd name="connsiteY29" fmla="*/ 590550 h 826770"/>
                <a:gd name="connsiteX30" fmla="*/ 868680 w 1009650"/>
                <a:gd name="connsiteY30" fmla="*/ 632460 h 826770"/>
                <a:gd name="connsiteX31" fmla="*/ 864870 w 1009650"/>
                <a:gd name="connsiteY31" fmla="*/ 678180 h 826770"/>
                <a:gd name="connsiteX32" fmla="*/ 849630 w 1009650"/>
                <a:gd name="connsiteY32" fmla="*/ 693420 h 826770"/>
                <a:gd name="connsiteX33" fmla="*/ 872490 w 1009650"/>
                <a:gd name="connsiteY33" fmla="*/ 769620 h 826770"/>
                <a:gd name="connsiteX34" fmla="*/ 815340 w 1009650"/>
                <a:gd name="connsiteY34" fmla="*/ 769620 h 826770"/>
                <a:gd name="connsiteX35" fmla="*/ 746760 w 1009650"/>
                <a:gd name="connsiteY35" fmla="*/ 826770 h 826770"/>
                <a:gd name="connsiteX36" fmla="*/ 716280 w 1009650"/>
                <a:gd name="connsiteY36" fmla="*/ 800100 h 826770"/>
                <a:gd name="connsiteX37" fmla="*/ 624840 w 1009650"/>
                <a:gd name="connsiteY37" fmla="*/ 819150 h 826770"/>
                <a:gd name="connsiteX38" fmla="*/ 575310 w 1009650"/>
                <a:gd name="connsiteY38" fmla="*/ 754380 h 826770"/>
                <a:gd name="connsiteX39" fmla="*/ 525780 w 1009650"/>
                <a:gd name="connsiteY39" fmla="*/ 781050 h 826770"/>
                <a:gd name="connsiteX40" fmla="*/ 476250 w 1009650"/>
                <a:gd name="connsiteY40" fmla="*/ 750570 h 826770"/>
                <a:gd name="connsiteX41" fmla="*/ 487680 w 1009650"/>
                <a:gd name="connsiteY41" fmla="*/ 716280 h 826770"/>
                <a:gd name="connsiteX42" fmla="*/ 453390 w 1009650"/>
                <a:gd name="connsiteY42" fmla="*/ 723900 h 826770"/>
                <a:gd name="connsiteX43" fmla="*/ 388620 w 1009650"/>
                <a:gd name="connsiteY43" fmla="*/ 689610 h 826770"/>
                <a:gd name="connsiteX44" fmla="*/ 339090 w 1009650"/>
                <a:gd name="connsiteY44" fmla="*/ 727710 h 826770"/>
                <a:gd name="connsiteX45" fmla="*/ 278130 w 1009650"/>
                <a:gd name="connsiteY45" fmla="*/ 765810 h 826770"/>
                <a:gd name="connsiteX46" fmla="*/ 247650 w 1009650"/>
                <a:gd name="connsiteY46" fmla="*/ 750570 h 826770"/>
                <a:gd name="connsiteX47" fmla="*/ 194310 w 1009650"/>
                <a:gd name="connsiteY47" fmla="*/ 746760 h 826770"/>
                <a:gd name="connsiteX48" fmla="*/ 91440 w 1009650"/>
                <a:gd name="connsiteY48" fmla="*/ 666750 h 826770"/>
                <a:gd name="connsiteX49" fmla="*/ 87630 w 1009650"/>
                <a:gd name="connsiteY49" fmla="*/ 613410 h 826770"/>
                <a:gd name="connsiteX50" fmla="*/ 114300 w 1009650"/>
                <a:gd name="connsiteY50" fmla="*/ 579120 h 826770"/>
                <a:gd name="connsiteX51" fmla="*/ 99060 w 1009650"/>
                <a:gd name="connsiteY51" fmla="*/ 544830 h 826770"/>
                <a:gd name="connsiteX52" fmla="*/ 83820 w 1009650"/>
                <a:gd name="connsiteY52" fmla="*/ 518160 h 826770"/>
                <a:gd name="connsiteX53" fmla="*/ 140970 w 1009650"/>
                <a:gd name="connsiteY53" fmla="*/ 468630 h 826770"/>
                <a:gd name="connsiteX54" fmla="*/ 60960 w 1009650"/>
                <a:gd name="connsiteY54" fmla="*/ 480060 h 826770"/>
                <a:gd name="connsiteX55" fmla="*/ 41910 w 1009650"/>
                <a:gd name="connsiteY55" fmla="*/ 396240 h 826770"/>
                <a:gd name="connsiteX56" fmla="*/ 0 w 1009650"/>
                <a:gd name="connsiteY56" fmla="*/ 369570 h 826770"/>
                <a:gd name="connsiteX57" fmla="*/ 38100 w 1009650"/>
                <a:gd name="connsiteY57" fmla="*/ 323850 h 826770"/>
                <a:gd name="connsiteX58" fmla="*/ 91440 w 1009650"/>
                <a:gd name="connsiteY58" fmla="*/ 320040 h 826770"/>
                <a:gd name="connsiteX59" fmla="*/ 137160 w 1009650"/>
                <a:gd name="connsiteY59" fmla="*/ 327660 h 826770"/>
                <a:gd name="connsiteX60" fmla="*/ 144780 w 1009650"/>
                <a:gd name="connsiteY60" fmla="*/ 266700 h 826770"/>
                <a:gd name="connsiteX61" fmla="*/ 110490 w 1009650"/>
                <a:gd name="connsiteY61" fmla="*/ 251460 h 826770"/>
                <a:gd name="connsiteX62" fmla="*/ 179070 w 1009650"/>
                <a:gd name="connsiteY62" fmla="*/ 262890 h 826770"/>
                <a:gd name="connsiteX63" fmla="*/ 190500 w 1009650"/>
                <a:gd name="connsiteY63" fmla="*/ 232410 h 826770"/>
                <a:gd name="connsiteX64" fmla="*/ 179070 w 1009650"/>
                <a:gd name="connsiteY64" fmla="*/ 194310 h 826770"/>
                <a:gd name="connsiteX65" fmla="*/ 186690 w 1009650"/>
                <a:gd name="connsiteY65" fmla="*/ 148590 h 826770"/>
                <a:gd name="connsiteX66" fmla="*/ 259080 w 1009650"/>
                <a:gd name="connsiteY66" fmla="*/ 133350 h 826770"/>
                <a:gd name="connsiteX67" fmla="*/ 213360 w 1009650"/>
                <a:gd name="connsiteY67" fmla="*/ 6096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9650" h="826770">
                  <a:moveTo>
                    <a:pt x="213360" y="60960"/>
                  </a:moveTo>
                  <a:lnTo>
                    <a:pt x="266700" y="57150"/>
                  </a:lnTo>
                  <a:lnTo>
                    <a:pt x="278130" y="83820"/>
                  </a:lnTo>
                  <a:lnTo>
                    <a:pt x="350520" y="60960"/>
                  </a:lnTo>
                  <a:lnTo>
                    <a:pt x="388620" y="95250"/>
                  </a:lnTo>
                  <a:lnTo>
                    <a:pt x="396240" y="80010"/>
                  </a:lnTo>
                  <a:lnTo>
                    <a:pt x="430530" y="102870"/>
                  </a:lnTo>
                  <a:lnTo>
                    <a:pt x="457200" y="53340"/>
                  </a:lnTo>
                  <a:lnTo>
                    <a:pt x="502920" y="30480"/>
                  </a:lnTo>
                  <a:lnTo>
                    <a:pt x="476250" y="0"/>
                  </a:lnTo>
                  <a:lnTo>
                    <a:pt x="586740" y="3810"/>
                  </a:lnTo>
                  <a:lnTo>
                    <a:pt x="575310" y="57150"/>
                  </a:lnTo>
                  <a:lnTo>
                    <a:pt x="586740" y="80010"/>
                  </a:lnTo>
                  <a:lnTo>
                    <a:pt x="678180" y="19050"/>
                  </a:lnTo>
                  <a:lnTo>
                    <a:pt x="792480" y="19050"/>
                  </a:lnTo>
                  <a:lnTo>
                    <a:pt x="853440" y="45720"/>
                  </a:lnTo>
                  <a:lnTo>
                    <a:pt x="853440" y="110490"/>
                  </a:lnTo>
                  <a:lnTo>
                    <a:pt x="853440" y="110490"/>
                  </a:lnTo>
                  <a:lnTo>
                    <a:pt x="910590" y="175260"/>
                  </a:lnTo>
                  <a:lnTo>
                    <a:pt x="914400" y="205740"/>
                  </a:lnTo>
                  <a:lnTo>
                    <a:pt x="948690" y="217170"/>
                  </a:lnTo>
                  <a:lnTo>
                    <a:pt x="1005840" y="281940"/>
                  </a:lnTo>
                  <a:lnTo>
                    <a:pt x="982980" y="289560"/>
                  </a:lnTo>
                  <a:lnTo>
                    <a:pt x="1009650" y="335280"/>
                  </a:lnTo>
                  <a:lnTo>
                    <a:pt x="986790" y="396240"/>
                  </a:lnTo>
                  <a:lnTo>
                    <a:pt x="986790" y="434340"/>
                  </a:lnTo>
                  <a:lnTo>
                    <a:pt x="895350" y="502920"/>
                  </a:lnTo>
                  <a:lnTo>
                    <a:pt x="899160" y="544830"/>
                  </a:lnTo>
                  <a:lnTo>
                    <a:pt x="861060" y="525780"/>
                  </a:lnTo>
                  <a:lnTo>
                    <a:pt x="853440" y="590550"/>
                  </a:lnTo>
                  <a:lnTo>
                    <a:pt x="868680" y="632460"/>
                  </a:lnTo>
                  <a:lnTo>
                    <a:pt x="864870" y="678180"/>
                  </a:lnTo>
                  <a:lnTo>
                    <a:pt x="849630" y="693420"/>
                  </a:lnTo>
                  <a:lnTo>
                    <a:pt x="872490" y="769620"/>
                  </a:lnTo>
                  <a:lnTo>
                    <a:pt x="815340" y="769620"/>
                  </a:lnTo>
                  <a:lnTo>
                    <a:pt x="746760" y="826770"/>
                  </a:lnTo>
                  <a:lnTo>
                    <a:pt x="716280" y="800100"/>
                  </a:lnTo>
                  <a:lnTo>
                    <a:pt x="624840" y="819150"/>
                  </a:lnTo>
                  <a:lnTo>
                    <a:pt x="575310" y="754380"/>
                  </a:lnTo>
                  <a:lnTo>
                    <a:pt x="525780" y="781050"/>
                  </a:lnTo>
                  <a:lnTo>
                    <a:pt x="476250" y="750570"/>
                  </a:lnTo>
                  <a:lnTo>
                    <a:pt x="487680" y="716280"/>
                  </a:lnTo>
                  <a:lnTo>
                    <a:pt x="453390" y="723900"/>
                  </a:lnTo>
                  <a:lnTo>
                    <a:pt x="388620" y="689610"/>
                  </a:lnTo>
                  <a:lnTo>
                    <a:pt x="339090" y="727710"/>
                  </a:lnTo>
                  <a:lnTo>
                    <a:pt x="278130" y="765810"/>
                  </a:lnTo>
                  <a:lnTo>
                    <a:pt x="247650" y="750570"/>
                  </a:lnTo>
                  <a:lnTo>
                    <a:pt x="194310" y="746760"/>
                  </a:lnTo>
                  <a:lnTo>
                    <a:pt x="91440" y="666750"/>
                  </a:lnTo>
                  <a:lnTo>
                    <a:pt x="87630" y="613410"/>
                  </a:lnTo>
                  <a:lnTo>
                    <a:pt x="114300" y="579120"/>
                  </a:lnTo>
                  <a:lnTo>
                    <a:pt x="99060" y="544830"/>
                  </a:lnTo>
                  <a:lnTo>
                    <a:pt x="83820" y="518160"/>
                  </a:lnTo>
                  <a:lnTo>
                    <a:pt x="140970" y="468630"/>
                  </a:lnTo>
                  <a:lnTo>
                    <a:pt x="60960" y="480060"/>
                  </a:lnTo>
                  <a:lnTo>
                    <a:pt x="41910" y="396240"/>
                  </a:lnTo>
                  <a:lnTo>
                    <a:pt x="0" y="369570"/>
                  </a:lnTo>
                  <a:lnTo>
                    <a:pt x="38100" y="323850"/>
                  </a:lnTo>
                  <a:lnTo>
                    <a:pt x="91440" y="320040"/>
                  </a:lnTo>
                  <a:lnTo>
                    <a:pt x="137160" y="327660"/>
                  </a:lnTo>
                  <a:lnTo>
                    <a:pt x="144780" y="266700"/>
                  </a:lnTo>
                  <a:lnTo>
                    <a:pt x="110490" y="251460"/>
                  </a:lnTo>
                  <a:lnTo>
                    <a:pt x="179070" y="262890"/>
                  </a:lnTo>
                  <a:lnTo>
                    <a:pt x="190500" y="232410"/>
                  </a:lnTo>
                  <a:lnTo>
                    <a:pt x="179070" y="194310"/>
                  </a:lnTo>
                  <a:lnTo>
                    <a:pt x="186690" y="148590"/>
                  </a:lnTo>
                  <a:lnTo>
                    <a:pt x="259080" y="133350"/>
                  </a:lnTo>
                  <a:lnTo>
                    <a:pt x="213360" y="6096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2" name="Forme libre : forme 51">
              <a:extLst>
                <a:ext uri="{FF2B5EF4-FFF2-40B4-BE49-F238E27FC236}">
                  <a16:creationId xmlns:a16="http://schemas.microsoft.com/office/drawing/2014/main" id="{DC36F2E0-32BB-4287-B5C3-4B05A916228E}"/>
                </a:ext>
              </a:extLst>
            </p:cNvPr>
            <p:cNvSpPr/>
            <p:nvPr/>
          </p:nvSpPr>
          <p:spPr>
            <a:xfrm>
              <a:off x="6118860" y="3147060"/>
              <a:ext cx="1017270" cy="960120"/>
            </a:xfrm>
            <a:custGeom>
              <a:avLst/>
              <a:gdLst>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3048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4572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 name="connsiteX0" fmla="*/ 3810 w 1017270"/>
                <a:gd name="connsiteY0" fmla="*/ 876300 h 960120"/>
                <a:gd name="connsiteX1" fmla="*/ 45720 w 1017270"/>
                <a:gd name="connsiteY1" fmla="*/ 929640 h 960120"/>
                <a:gd name="connsiteX2" fmla="*/ 95250 w 1017270"/>
                <a:gd name="connsiteY2" fmla="*/ 941070 h 960120"/>
                <a:gd name="connsiteX3" fmla="*/ 175260 w 1017270"/>
                <a:gd name="connsiteY3" fmla="*/ 960120 h 960120"/>
                <a:gd name="connsiteX4" fmla="*/ 220980 w 1017270"/>
                <a:gd name="connsiteY4" fmla="*/ 956310 h 960120"/>
                <a:gd name="connsiteX5" fmla="*/ 316230 w 1017270"/>
                <a:gd name="connsiteY5" fmla="*/ 849630 h 960120"/>
                <a:gd name="connsiteX6" fmla="*/ 361950 w 1017270"/>
                <a:gd name="connsiteY6" fmla="*/ 872490 h 960120"/>
                <a:gd name="connsiteX7" fmla="*/ 335280 w 1017270"/>
                <a:gd name="connsiteY7" fmla="*/ 830580 h 960120"/>
                <a:gd name="connsiteX8" fmla="*/ 354330 w 1017270"/>
                <a:gd name="connsiteY8" fmla="*/ 815340 h 960120"/>
                <a:gd name="connsiteX9" fmla="*/ 392430 w 1017270"/>
                <a:gd name="connsiteY9" fmla="*/ 861060 h 960120"/>
                <a:gd name="connsiteX10" fmla="*/ 392430 w 1017270"/>
                <a:gd name="connsiteY10" fmla="*/ 861060 h 960120"/>
                <a:gd name="connsiteX11" fmla="*/ 449580 w 1017270"/>
                <a:gd name="connsiteY11" fmla="*/ 864870 h 960120"/>
                <a:gd name="connsiteX12" fmla="*/ 499110 w 1017270"/>
                <a:gd name="connsiteY12" fmla="*/ 895350 h 960120"/>
                <a:gd name="connsiteX13" fmla="*/ 525780 w 1017270"/>
                <a:gd name="connsiteY13" fmla="*/ 842010 h 960120"/>
                <a:gd name="connsiteX14" fmla="*/ 560070 w 1017270"/>
                <a:gd name="connsiteY14" fmla="*/ 838200 h 960120"/>
                <a:gd name="connsiteX15" fmla="*/ 590550 w 1017270"/>
                <a:gd name="connsiteY15" fmla="*/ 849630 h 960120"/>
                <a:gd name="connsiteX16" fmla="*/ 643890 w 1017270"/>
                <a:gd name="connsiteY16" fmla="*/ 819150 h 960120"/>
                <a:gd name="connsiteX17" fmla="*/ 685800 w 1017270"/>
                <a:gd name="connsiteY17" fmla="*/ 792480 h 960120"/>
                <a:gd name="connsiteX18" fmla="*/ 704850 w 1017270"/>
                <a:gd name="connsiteY18" fmla="*/ 720090 h 960120"/>
                <a:gd name="connsiteX19" fmla="*/ 887730 w 1017270"/>
                <a:gd name="connsiteY19" fmla="*/ 647700 h 960120"/>
                <a:gd name="connsiteX20" fmla="*/ 880110 w 1017270"/>
                <a:gd name="connsiteY20" fmla="*/ 624840 h 960120"/>
                <a:gd name="connsiteX21" fmla="*/ 819150 w 1017270"/>
                <a:gd name="connsiteY21" fmla="*/ 590550 h 960120"/>
                <a:gd name="connsiteX22" fmla="*/ 834390 w 1017270"/>
                <a:gd name="connsiteY22" fmla="*/ 575310 h 960120"/>
                <a:gd name="connsiteX23" fmla="*/ 891540 w 1017270"/>
                <a:gd name="connsiteY23" fmla="*/ 552450 h 960120"/>
                <a:gd name="connsiteX24" fmla="*/ 967740 w 1017270"/>
                <a:gd name="connsiteY24" fmla="*/ 548640 h 960120"/>
                <a:gd name="connsiteX25" fmla="*/ 1005840 w 1017270"/>
                <a:gd name="connsiteY25" fmla="*/ 533400 h 960120"/>
                <a:gd name="connsiteX26" fmla="*/ 1017270 w 1017270"/>
                <a:gd name="connsiteY26" fmla="*/ 518160 h 960120"/>
                <a:gd name="connsiteX27" fmla="*/ 979170 w 1017270"/>
                <a:gd name="connsiteY27" fmla="*/ 491490 h 960120"/>
                <a:gd name="connsiteX28" fmla="*/ 944880 w 1017270"/>
                <a:gd name="connsiteY28" fmla="*/ 487680 h 960120"/>
                <a:gd name="connsiteX29" fmla="*/ 941070 w 1017270"/>
                <a:gd name="connsiteY29" fmla="*/ 407670 h 960120"/>
                <a:gd name="connsiteX30" fmla="*/ 971550 w 1017270"/>
                <a:gd name="connsiteY30" fmla="*/ 373380 h 960120"/>
                <a:gd name="connsiteX31" fmla="*/ 910590 w 1017270"/>
                <a:gd name="connsiteY31" fmla="*/ 331470 h 960120"/>
                <a:gd name="connsiteX32" fmla="*/ 941070 w 1017270"/>
                <a:gd name="connsiteY32" fmla="*/ 320040 h 960120"/>
                <a:gd name="connsiteX33" fmla="*/ 880110 w 1017270"/>
                <a:gd name="connsiteY33" fmla="*/ 278130 h 960120"/>
                <a:gd name="connsiteX34" fmla="*/ 872490 w 1017270"/>
                <a:gd name="connsiteY34" fmla="*/ 228600 h 960120"/>
                <a:gd name="connsiteX35" fmla="*/ 872490 w 1017270"/>
                <a:gd name="connsiteY35" fmla="*/ 228600 h 960120"/>
                <a:gd name="connsiteX36" fmla="*/ 822960 w 1017270"/>
                <a:gd name="connsiteY36" fmla="*/ 224790 h 960120"/>
                <a:gd name="connsiteX37" fmla="*/ 845820 w 1017270"/>
                <a:gd name="connsiteY37" fmla="*/ 160020 h 960120"/>
                <a:gd name="connsiteX38" fmla="*/ 781050 w 1017270"/>
                <a:gd name="connsiteY38" fmla="*/ 95250 h 960120"/>
                <a:gd name="connsiteX39" fmla="*/ 739140 w 1017270"/>
                <a:gd name="connsiteY39" fmla="*/ 102870 h 960120"/>
                <a:gd name="connsiteX40" fmla="*/ 689610 w 1017270"/>
                <a:gd name="connsiteY40" fmla="*/ 83820 h 960120"/>
                <a:gd name="connsiteX41" fmla="*/ 689610 w 1017270"/>
                <a:gd name="connsiteY41" fmla="*/ 53340 h 960120"/>
                <a:gd name="connsiteX42" fmla="*/ 601980 w 1017270"/>
                <a:gd name="connsiteY42" fmla="*/ 22860 h 960120"/>
                <a:gd name="connsiteX43" fmla="*/ 480060 w 1017270"/>
                <a:gd name="connsiteY43" fmla="*/ 95250 h 960120"/>
                <a:gd name="connsiteX44" fmla="*/ 445770 w 1017270"/>
                <a:gd name="connsiteY44" fmla="*/ 72390 h 960120"/>
                <a:gd name="connsiteX45" fmla="*/ 415290 w 1017270"/>
                <a:gd name="connsiteY45" fmla="*/ 91440 h 960120"/>
                <a:gd name="connsiteX46" fmla="*/ 285750 w 1017270"/>
                <a:gd name="connsiteY46" fmla="*/ 0 h 960120"/>
                <a:gd name="connsiteX47" fmla="*/ 217170 w 1017270"/>
                <a:gd name="connsiteY47" fmla="*/ 22860 h 960120"/>
                <a:gd name="connsiteX48" fmla="*/ 220980 w 1017270"/>
                <a:gd name="connsiteY48" fmla="*/ 64770 h 960120"/>
                <a:gd name="connsiteX49" fmla="*/ 160020 w 1017270"/>
                <a:gd name="connsiteY49" fmla="*/ 49530 h 960120"/>
                <a:gd name="connsiteX50" fmla="*/ 148590 w 1017270"/>
                <a:gd name="connsiteY50" fmla="*/ 83820 h 960120"/>
                <a:gd name="connsiteX51" fmla="*/ 133350 w 1017270"/>
                <a:gd name="connsiteY51" fmla="*/ 106680 h 960120"/>
                <a:gd name="connsiteX52" fmla="*/ 102870 w 1017270"/>
                <a:gd name="connsiteY52" fmla="*/ 83820 h 960120"/>
                <a:gd name="connsiteX53" fmla="*/ 19050 w 1017270"/>
                <a:gd name="connsiteY53" fmla="*/ 171450 h 960120"/>
                <a:gd name="connsiteX54" fmla="*/ 60960 w 1017270"/>
                <a:gd name="connsiteY54" fmla="*/ 281940 h 960120"/>
                <a:gd name="connsiteX55" fmla="*/ 114300 w 1017270"/>
                <a:gd name="connsiteY55" fmla="*/ 327660 h 960120"/>
                <a:gd name="connsiteX56" fmla="*/ 99060 w 1017270"/>
                <a:gd name="connsiteY56" fmla="*/ 445770 h 960120"/>
                <a:gd name="connsiteX57" fmla="*/ 76200 w 1017270"/>
                <a:gd name="connsiteY57" fmla="*/ 525780 h 960120"/>
                <a:gd name="connsiteX58" fmla="*/ 76200 w 1017270"/>
                <a:gd name="connsiteY58" fmla="*/ 624840 h 960120"/>
                <a:gd name="connsiteX59" fmla="*/ 11430 w 1017270"/>
                <a:gd name="connsiteY59" fmla="*/ 640080 h 960120"/>
                <a:gd name="connsiteX60" fmla="*/ 0 w 1017270"/>
                <a:gd name="connsiteY60" fmla="*/ 773430 h 960120"/>
                <a:gd name="connsiteX61" fmla="*/ 34290 w 1017270"/>
                <a:gd name="connsiteY61" fmla="*/ 826770 h 960120"/>
                <a:gd name="connsiteX62" fmla="*/ 3810 w 1017270"/>
                <a:gd name="connsiteY62" fmla="*/ 87630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17270" h="960120">
                  <a:moveTo>
                    <a:pt x="3810" y="876300"/>
                  </a:moveTo>
                  <a:lnTo>
                    <a:pt x="45720" y="929640"/>
                  </a:lnTo>
                  <a:lnTo>
                    <a:pt x="95250" y="941070"/>
                  </a:lnTo>
                  <a:lnTo>
                    <a:pt x="175260" y="960120"/>
                  </a:lnTo>
                  <a:lnTo>
                    <a:pt x="220980" y="956310"/>
                  </a:lnTo>
                  <a:lnTo>
                    <a:pt x="316230" y="849630"/>
                  </a:lnTo>
                  <a:lnTo>
                    <a:pt x="361950" y="872490"/>
                  </a:lnTo>
                  <a:lnTo>
                    <a:pt x="335280" y="830580"/>
                  </a:lnTo>
                  <a:lnTo>
                    <a:pt x="354330" y="815340"/>
                  </a:lnTo>
                  <a:lnTo>
                    <a:pt x="392430" y="861060"/>
                  </a:lnTo>
                  <a:lnTo>
                    <a:pt x="392430" y="861060"/>
                  </a:lnTo>
                  <a:lnTo>
                    <a:pt x="449580" y="864870"/>
                  </a:lnTo>
                  <a:lnTo>
                    <a:pt x="499110" y="895350"/>
                  </a:lnTo>
                  <a:lnTo>
                    <a:pt x="525780" y="842010"/>
                  </a:lnTo>
                  <a:lnTo>
                    <a:pt x="560070" y="838200"/>
                  </a:lnTo>
                  <a:lnTo>
                    <a:pt x="590550" y="849630"/>
                  </a:lnTo>
                  <a:lnTo>
                    <a:pt x="643890" y="819150"/>
                  </a:lnTo>
                  <a:lnTo>
                    <a:pt x="685800" y="792480"/>
                  </a:lnTo>
                  <a:lnTo>
                    <a:pt x="704850" y="720090"/>
                  </a:lnTo>
                  <a:lnTo>
                    <a:pt x="887730" y="647700"/>
                  </a:lnTo>
                  <a:lnTo>
                    <a:pt x="880110" y="624840"/>
                  </a:lnTo>
                  <a:lnTo>
                    <a:pt x="819150" y="590550"/>
                  </a:lnTo>
                  <a:lnTo>
                    <a:pt x="834390" y="575310"/>
                  </a:lnTo>
                  <a:lnTo>
                    <a:pt x="891540" y="552450"/>
                  </a:lnTo>
                  <a:lnTo>
                    <a:pt x="967740" y="548640"/>
                  </a:lnTo>
                  <a:lnTo>
                    <a:pt x="1005840" y="533400"/>
                  </a:lnTo>
                  <a:lnTo>
                    <a:pt x="1017270" y="518160"/>
                  </a:lnTo>
                  <a:lnTo>
                    <a:pt x="979170" y="491490"/>
                  </a:lnTo>
                  <a:lnTo>
                    <a:pt x="944880" y="487680"/>
                  </a:lnTo>
                  <a:lnTo>
                    <a:pt x="941070" y="407670"/>
                  </a:lnTo>
                  <a:lnTo>
                    <a:pt x="971550" y="373380"/>
                  </a:lnTo>
                  <a:lnTo>
                    <a:pt x="910590" y="331470"/>
                  </a:lnTo>
                  <a:lnTo>
                    <a:pt x="941070" y="320040"/>
                  </a:lnTo>
                  <a:lnTo>
                    <a:pt x="880110" y="278130"/>
                  </a:lnTo>
                  <a:lnTo>
                    <a:pt x="872490" y="228600"/>
                  </a:lnTo>
                  <a:lnTo>
                    <a:pt x="872490" y="228600"/>
                  </a:lnTo>
                  <a:lnTo>
                    <a:pt x="822960" y="224790"/>
                  </a:lnTo>
                  <a:lnTo>
                    <a:pt x="845820" y="160020"/>
                  </a:lnTo>
                  <a:lnTo>
                    <a:pt x="781050" y="95250"/>
                  </a:lnTo>
                  <a:lnTo>
                    <a:pt x="739140" y="102870"/>
                  </a:lnTo>
                  <a:lnTo>
                    <a:pt x="689610" y="83820"/>
                  </a:lnTo>
                  <a:lnTo>
                    <a:pt x="689610" y="53340"/>
                  </a:lnTo>
                  <a:lnTo>
                    <a:pt x="601980" y="22860"/>
                  </a:lnTo>
                  <a:lnTo>
                    <a:pt x="480060" y="95250"/>
                  </a:lnTo>
                  <a:lnTo>
                    <a:pt x="445770" y="72390"/>
                  </a:lnTo>
                  <a:lnTo>
                    <a:pt x="415290" y="91440"/>
                  </a:lnTo>
                  <a:lnTo>
                    <a:pt x="285750" y="0"/>
                  </a:lnTo>
                  <a:lnTo>
                    <a:pt x="217170" y="22860"/>
                  </a:lnTo>
                  <a:lnTo>
                    <a:pt x="220980" y="64770"/>
                  </a:lnTo>
                  <a:lnTo>
                    <a:pt x="160020" y="49530"/>
                  </a:lnTo>
                  <a:lnTo>
                    <a:pt x="148590" y="83820"/>
                  </a:lnTo>
                  <a:lnTo>
                    <a:pt x="133350" y="106680"/>
                  </a:lnTo>
                  <a:lnTo>
                    <a:pt x="102870" y="83820"/>
                  </a:lnTo>
                  <a:lnTo>
                    <a:pt x="19050" y="171450"/>
                  </a:lnTo>
                  <a:lnTo>
                    <a:pt x="60960" y="281940"/>
                  </a:lnTo>
                  <a:lnTo>
                    <a:pt x="114300" y="327660"/>
                  </a:lnTo>
                  <a:lnTo>
                    <a:pt x="99060" y="445770"/>
                  </a:lnTo>
                  <a:lnTo>
                    <a:pt x="76200" y="525780"/>
                  </a:lnTo>
                  <a:lnTo>
                    <a:pt x="76200" y="624840"/>
                  </a:lnTo>
                  <a:lnTo>
                    <a:pt x="11430" y="640080"/>
                  </a:lnTo>
                  <a:lnTo>
                    <a:pt x="0" y="773430"/>
                  </a:lnTo>
                  <a:lnTo>
                    <a:pt x="34290" y="826770"/>
                  </a:lnTo>
                  <a:lnTo>
                    <a:pt x="3810" y="87630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3" name="Forme libre : forme 52">
              <a:extLst>
                <a:ext uri="{FF2B5EF4-FFF2-40B4-BE49-F238E27FC236}">
                  <a16:creationId xmlns:a16="http://schemas.microsoft.com/office/drawing/2014/main" id="{2BD132A9-C40E-42EC-88AD-FBA3EC8F0D74}"/>
                </a:ext>
              </a:extLst>
            </p:cNvPr>
            <p:cNvSpPr/>
            <p:nvPr/>
          </p:nvSpPr>
          <p:spPr>
            <a:xfrm>
              <a:off x="4480560" y="2956560"/>
              <a:ext cx="975360" cy="1451610"/>
            </a:xfrm>
            <a:custGeom>
              <a:avLst/>
              <a:gdLst>
                <a:gd name="connsiteX0" fmla="*/ 26670 w 975360"/>
                <a:gd name="connsiteY0" fmla="*/ 609600 h 1451610"/>
                <a:gd name="connsiteX1" fmla="*/ 64770 w 975360"/>
                <a:gd name="connsiteY1" fmla="*/ 571500 h 1451610"/>
                <a:gd name="connsiteX2" fmla="*/ 34290 w 975360"/>
                <a:gd name="connsiteY2" fmla="*/ 548640 h 1451610"/>
                <a:gd name="connsiteX3" fmla="*/ 22860 w 975360"/>
                <a:gd name="connsiteY3" fmla="*/ 495300 h 1451610"/>
                <a:gd name="connsiteX4" fmla="*/ 83820 w 975360"/>
                <a:gd name="connsiteY4" fmla="*/ 483870 h 1451610"/>
                <a:gd name="connsiteX5" fmla="*/ 118110 w 975360"/>
                <a:gd name="connsiteY5" fmla="*/ 441960 h 1451610"/>
                <a:gd name="connsiteX6" fmla="*/ 133350 w 975360"/>
                <a:gd name="connsiteY6" fmla="*/ 407670 h 1451610"/>
                <a:gd name="connsiteX7" fmla="*/ 167640 w 975360"/>
                <a:gd name="connsiteY7" fmla="*/ 438150 h 1451610"/>
                <a:gd name="connsiteX8" fmla="*/ 213360 w 975360"/>
                <a:gd name="connsiteY8" fmla="*/ 411480 h 1451610"/>
                <a:gd name="connsiteX9" fmla="*/ 201930 w 975360"/>
                <a:gd name="connsiteY9" fmla="*/ 320040 h 1451610"/>
                <a:gd name="connsiteX10" fmla="*/ 266700 w 975360"/>
                <a:gd name="connsiteY10" fmla="*/ 335280 h 1451610"/>
                <a:gd name="connsiteX11" fmla="*/ 266700 w 975360"/>
                <a:gd name="connsiteY11" fmla="*/ 365760 h 1451610"/>
                <a:gd name="connsiteX12" fmla="*/ 335280 w 975360"/>
                <a:gd name="connsiteY12" fmla="*/ 278130 h 1451610"/>
                <a:gd name="connsiteX13" fmla="*/ 270510 w 975360"/>
                <a:gd name="connsiteY13" fmla="*/ 217170 h 1451610"/>
                <a:gd name="connsiteX14" fmla="*/ 297180 w 975360"/>
                <a:gd name="connsiteY14" fmla="*/ 179070 h 1451610"/>
                <a:gd name="connsiteX15" fmla="*/ 354330 w 975360"/>
                <a:gd name="connsiteY15" fmla="*/ 171450 h 1451610"/>
                <a:gd name="connsiteX16" fmla="*/ 358140 w 975360"/>
                <a:gd name="connsiteY16" fmla="*/ 140970 h 1451610"/>
                <a:gd name="connsiteX17" fmla="*/ 312420 w 975360"/>
                <a:gd name="connsiteY17" fmla="*/ 137160 h 1451610"/>
                <a:gd name="connsiteX18" fmla="*/ 297180 w 975360"/>
                <a:gd name="connsiteY18" fmla="*/ 110490 h 1451610"/>
                <a:gd name="connsiteX19" fmla="*/ 323850 w 975360"/>
                <a:gd name="connsiteY19" fmla="*/ 49530 h 1451610"/>
                <a:gd name="connsiteX20" fmla="*/ 377190 w 975360"/>
                <a:gd name="connsiteY20" fmla="*/ 26670 h 1451610"/>
                <a:gd name="connsiteX21" fmla="*/ 422910 w 975360"/>
                <a:gd name="connsiteY21" fmla="*/ 45720 h 1451610"/>
                <a:gd name="connsiteX22" fmla="*/ 491490 w 975360"/>
                <a:gd name="connsiteY22" fmla="*/ 0 h 1451610"/>
                <a:gd name="connsiteX23" fmla="*/ 529590 w 975360"/>
                <a:gd name="connsiteY23" fmla="*/ 22860 h 1451610"/>
                <a:gd name="connsiteX24" fmla="*/ 525780 w 975360"/>
                <a:gd name="connsiteY24" fmla="*/ 106680 h 1451610"/>
                <a:gd name="connsiteX25" fmla="*/ 609600 w 975360"/>
                <a:gd name="connsiteY25" fmla="*/ 179070 h 1451610"/>
                <a:gd name="connsiteX26" fmla="*/ 560070 w 975360"/>
                <a:gd name="connsiteY26" fmla="*/ 240030 h 1451610"/>
                <a:gd name="connsiteX27" fmla="*/ 601980 w 975360"/>
                <a:gd name="connsiteY27" fmla="*/ 289560 h 1451610"/>
                <a:gd name="connsiteX28" fmla="*/ 632460 w 975360"/>
                <a:gd name="connsiteY28" fmla="*/ 354330 h 1451610"/>
                <a:gd name="connsiteX29" fmla="*/ 666750 w 975360"/>
                <a:gd name="connsiteY29" fmla="*/ 350520 h 1451610"/>
                <a:gd name="connsiteX30" fmla="*/ 708660 w 975360"/>
                <a:gd name="connsiteY30" fmla="*/ 388620 h 1451610"/>
                <a:gd name="connsiteX31" fmla="*/ 720090 w 975360"/>
                <a:gd name="connsiteY31" fmla="*/ 449580 h 1451610"/>
                <a:gd name="connsiteX32" fmla="*/ 693420 w 975360"/>
                <a:gd name="connsiteY32" fmla="*/ 476250 h 1451610"/>
                <a:gd name="connsiteX33" fmla="*/ 750570 w 975360"/>
                <a:gd name="connsiteY33" fmla="*/ 529590 h 1451610"/>
                <a:gd name="connsiteX34" fmla="*/ 788670 w 975360"/>
                <a:gd name="connsiteY34" fmla="*/ 571500 h 1451610"/>
                <a:gd name="connsiteX35" fmla="*/ 826770 w 975360"/>
                <a:gd name="connsiteY35" fmla="*/ 571500 h 1451610"/>
                <a:gd name="connsiteX36" fmla="*/ 826770 w 975360"/>
                <a:gd name="connsiteY36" fmla="*/ 571500 h 1451610"/>
                <a:gd name="connsiteX37" fmla="*/ 826770 w 975360"/>
                <a:gd name="connsiteY37" fmla="*/ 704850 h 1451610"/>
                <a:gd name="connsiteX38" fmla="*/ 891540 w 975360"/>
                <a:gd name="connsiteY38" fmla="*/ 800100 h 1451610"/>
                <a:gd name="connsiteX39" fmla="*/ 914400 w 975360"/>
                <a:gd name="connsiteY39" fmla="*/ 788670 h 1451610"/>
                <a:gd name="connsiteX40" fmla="*/ 975360 w 975360"/>
                <a:gd name="connsiteY40" fmla="*/ 868680 h 1451610"/>
                <a:gd name="connsiteX41" fmla="*/ 956310 w 975360"/>
                <a:gd name="connsiteY41" fmla="*/ 914400 h 1451610"/>
                <a:gd name="connsiteX42" fmla="*/ 914400 w 975360"/>
                <a:gd name="connsiteY42" fmla="*/ 910590 h 1451610"/>
                <a:gd name="connsiteX43" fmla="*/ 853440 w 975360"/>
                <a:gd name="connsiteY43" fmla="*/ 933450 h 1451610"/>
                <a:gd name="connsiteX44" fmla="*/ 842010 w 975360"/>
                <a:gd name="connsiteY44" fmla="*/ 963930 h 1451610"/>
                <a:gd name="connsiteX45" fmla="*/ 849630 w 975360"/>
                <a:gd name="connsiteY45" fmla="*/ 1089660 h 1451610"/>
                <a:gd name="connsiteX46" fmla="*/ 830580 w 975360"/>
                <a:gd name="connsiteY46" fmla="*/ 1066800 h 1451610"/>
                <a:gd name="connsiteX47" fmla="*/ 769620 w 975360"/>
                <a:gd name="connsiteY47" fmla="*/ 1074420 h 1451610"/>
                <a:gd name="connsiteX48" fmla="*/ 742950 w 975360"/>
                <a:gd name="connsiteY48" fmla="*/ 1066800 h 1451610"/>
                <a:gd name="connsiteX49" fmla="*/ 727710 w 975360"/>
                <a:gd name="connsiteY49" fmla="*/ 1131570 h 1451610"/>
                <a:gd name="connsiteX50" fmla="*/ 674370 w 975360"/>
                <a:gd name="connsiteY50" fmla="*/ 1173480 h 1451610"/>
                <a:gd name="connsiteX51" fmla="*/ 594360 w 975360"/>
                <a:gd name="connsiteY51" fmla="*/ 1219200 h 1451610"/>
                <a:gd name="connsiteX52" fmla="*/ 537210 w 975360"/>
                <a:gd name="connsiteY52" fmla="*/ 1226820 h 1451610"/>
                <a:gd name="connsiteX53" fmla="*/ 533400 w 975360"/>
                <a:gd name="connsiteY53" fmla="*/ 1253490 h 1451610"/>
                <a:gd name="connsiteX54" fmla="*/ 567690 w 975360"/>
                <a:gd name="connsiteY54" fmla="*/ 1257300 h 1451610"/>
                <a:gd name="connsiteX55" fmla="*/ 575310 w 975360"/>
                <a:gd name="connsiteY55" fmla="*/ 1303020 h 1451610"/>
                <a:gd name="connsiteX56" fmla="*/ 617220 w 975360"/>
                <a:gd name="connsiteY56" fmla="*/ 1337310 h 1451610"/>
                <a:gd name="connsiteX57" fmla="*/ 403860 w 975360"/>
                <a:gd name="connsiteY57" fmla="*/ 1451610 h 1451610"/>
                <a:gd name="connsiteX58" fmla="*/ 403860 w 975360"/>
                <a:gd name="connsiteY58" fmla="*/ 1451610 h 1451610"/>
                <a:gd name="connsiteX59" fmla="*/ 339090 w 975360"/>
                <a:gd name="connsiteY59" fmla="*/ 1329690 h 1451610"/>
                <a:gd name="connsiteX60" fmla="*/ 281940 w 975360"/>
                <a:gd name="connsiteY60" fmla="*/ 1299210 h 1451610"/>
                <a:gd name="connsiteX61" fmla="*/ 281940 w 975360"/>
                <a:gd name="connsiteY61" fmla="*/ 1249680 h 1451610"/>
                <a:gd name="connsiteX62" fmla="*/ 281940 w 975360"/>
                <a:gd name="connsiteY62" fmla="*/ 1249680 h 1451610"/>
                <a:gd name="connsiteX63" fmla="*/ 205740 w 975360"/>
                <a:gd name="connsiteY63" fmla="*/ 1257300 h 1451610"/>
                <a:gd name="connsiteX64" fmla="*/ 160020 w 975360"/>
                <a:gd name="connsiteY64" fmla="*/ 1272540 h 1451610"/>
                <a:gd name="connsiteX65" fmla="*/ 125730 w 975360"/>
                <a:gd name="connsiteY65" fmla="*/ 1238250 h 1451610"/>
                <a:gd name="connsiteX66" fmla="*/ 95250 w 975360"/>
                <a:gd name="connsiteY66" fmla="*/ 1257300 h 1451610"/>
                <a:gd name="connsiteX67" fmla="*/ 80010 w 975360"/>
                <a:gd name="connsiteY67" fmla="*/ 1165860 h 1451610"/>
                <a:gd name="connsiteX68" fmla="*/ 114300 w 975360"/>
                <a:gd name="connsiteY68" fmla="*/ 1112520 h 1451610"/>
                <a:gd name="connsiteX69" fmla="*/ 106680 w 975360"/>
                <a:gd name="connsiteY69" fmla="*/ 1085850 h 1451610"/>
                <a:gd name="connsiteX70" fmla="*/ 114300 w 975360"/>
                <a:gd name="connsiteY70" fmla="*/ 1055370 h 1451610"/>
                <a:gd name="connsiteX71" fmla="*/ 118110 w 975360"/>
                <a:gd name="connsiteY71" fmla="*/ 1009650 h 1451610"/>
                <a:gd name="connsiteX72" fmla="*/ 72390 w 975360"/>
                <a:gd name="connsiteY72" fmla="*/ 960120 h 1451610"/>
                <a:gd name="connsiteX73" fmla="*/ 118110 w 975360"/>
                <a:gd name="connsiteY73" fmla="*/ 967740 h 1451610"/>
                <a:gd name="connsiteX74" fmla="*/ 160020 w 975360"/>
                <a:gd name="connsiteY74" fmla="*/ 925830 h 1451610"/>
                <a:gd name="connsiteX75" fmla="*/ 121920 w 975360"/>
                <a:gd name="connsiteY75" fmla="*/ 880110 h 1451610"/>
                <a:gd name="connsiteX76" fmla="*/ 76200 w 975360"/>
                <a:gd name="connsiteY76" fmla="*/ 895350 h 1451610"/>
                <a:gd name="connsiteX77" fmla="*/ 80010 w 975360"/>
                <a:gd name="connsiteY77" fmla="*/ 864870 h 1451610"/>
                <a:gd name="connsiteX78" fmla="*/ 45720 w 975360"/>
                <a:gd name="connsiteY78" fmla="*/ 792480 h 1451610"/>
                <a:gd name="connsiteX79" fmla="*/ 0 w 975360"/>
                <a:gd name="connsiteY79" fmla="*/ 765810 h 1451610"/>
                <a:gd name="connsiteX80" fmla="*/ 68580 w 975360"/>
                <a:gd name="connsiteY80" fmla="*/ 704850 h 1451610"/>
                <a:gd name="connsiteX81" fmla="*/ 60960 w 975360"/>
                <a:gd name="connsiteY81" fmla="*/ 678180 h 1451610"/>
                <a:gd name="connsiteX82" fmla="*/ 26670 w 975360"/>
                <a:gd name="connsiteY82" fmla="*/ 60960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5360" h="1451610">
                  <a:moveTo>
                    <a:pt x="26670" y="609600"/>
                  </a:moveTo>
                  <a:lnTo>
                    <a:pt x="64770" y="571500"/>
                  </a:lnTo>
                  <a:lnTo>
                    <a:pt x="34290" y="548640"/>
                  </a:lnTo>
                  <a:lnTo>
                    <a:pt x="22860" y="495300"/>
                  </a:lnTo>
                  <a:lnTo>
                    <a:pt x="83820" y="483870"/>
                  </a:lnTo>
                  <a:lnTo>
                    <a:pt x="118110" y="441960"/>
                  </a:lnTo>
                  <a:lnTo>
                    <a:pt x="133350" y="407670"/>
                  </a:lnTo>
                  <a:lnTo>
                    <a:pt x="167640" y="438150"/>
                  </a:lnTo>
                  <a:lnTo>
                    <a:pt x="213360" y="411480"/>
                  </a:lnTo>
                  <a:lnTo>
                    <a:pt x="201930" y="320040"/>
                  </a:lnTo>
                  <a:lnTo>
                    <a:pt x="266700" y="335280"/>
                  </a:lnTo>
                  <a:lnTo>
                    <a:pt x="266700" y="365760"/>
                  </a:lnTo>
                  <a:lnTo>
                    <a:pt x="335280" y="278130"/>
                  </a:lnTo>
                  <a:lnTo>
                    <a:pt x="270510" y="217170"/>
                  </a:lnTo>
                  <a:lnTo>
                    <a:pt x="297180" y="179070"/>
                  </a:lnTo>
                  <a:lnTo>
                    <a:pt x="354330" y="171450"/>
                  </a:lnTo>
                  <a:lnTo>
                    <a:pt x="358140" y="140970"/>
                  </a:lnTo>
                  <a:lnTo>
                    <a:pt x="312420" y="137160"/>
                  </a:lnTo>
                  <a:lnTo>
                    <a:pt x="297180" y="110490"/>
                  </a:lnTo>
                  <a:lnTo>
                    <a:pt x="323850" y="49530"/>
                  </a:lnTo>
                  <a:lnTo>
                    <a:pt x="377190" y="26670"/>
                  </a:lnTo>
                  <a:lnTo>
                    <a:pt x="422910" y="45720"/>
                  </a:lnTo>
                  <a:lnTo>
                    <a:pt x="491490" y="0"/>
                  </a:lnTo>
                  <a:lnTo>
                    <a:pt x="529590" y="22860"/>
                  </a:lnTo>
                  <a:lnTo>
                    <a:pt x="525780" y="106680"/>
                  </a:lnTo>
                  <a:lnTo>
                    <a:pt x="609600" y="179070"/>
                  </a:lnTo>
                  <a:lnTo>
                    <a:pt x="560070" y="240030"/>
                  </a:lnTo>
                  <a:lnTo>
                    <a:pt x="601980" y="289560"/>
                  </a:lnTo>
                  <a:lnTo>
                    <a:pt x="632460" y="354330"/>
                  </a:lnTo>
                  <a:lnTo>
                    <a:pt x="666750" y="350520"/>
                  </a:lnTo>
                  <a:lnTo>
                    <a:pt x="708660" y="388620"/>
                  </a:lnTo>
                  <a:lnTo>
                    <a:pt x="720090" y="449580"/>
                  </a:lnTo>
                  <a:lnTo>
                    <a:pt x="693420" y="476250"/>
                  </a:lnTo>
                  <a:lnTo>
                    <a:pt x="750570" y="529590"/>
                  </a:lnTo>
                  <a:lnTo>
                    <a:pt x="788670" y="571500"/>
                  </a:lnTo>
                  <a:lnTo>
                    <a:pt x="826770" y="571500"/>
                  </a:lnTo>
                  <a:lnTo>
                    <a:pt x="826770" y="571500"/>
                  </a:lnTo>
                  <a:lnTo>
                    <a:pt x="826770" y="704850"/>
                  </a:lnTo>
                  <a:lnTo>
                    <a:pt x="891540" y="800100"/>
                  </a:lnTo>
                  <a:lnTo>
                    <a:pt x="914400" y="788670"/>
                  </a:lnTo>
                  <a:lnTo>
                    <a:pt x="975360" y="868680"/>
                  </a:lnTo>
                  <a:lnTo>
                    <a:pt x="956310" y="914400"/>
                  </a:lnTo>
                  <a:lnTo>
                    <a:pt x="914400" y="910590"/>
                  </a:lnTo>
                  <a:lnTo>
                    <a:pt x="853440" y="933450"/>
                  </a:lnTo>
                  <a:lnTo>
                    <a:pt x="842010" y="963930"/>
                  </a:lnTo>
                  <a:lnTo>
                    <a:pt x="849630" y="1089660"/>
                  </a:lnTo>
                  <a:lnTo>
                    <a:pt x="830580" y="1066800"/>
                  </a:lnTo>
                  <a:lnTo>
                    <a:pt x="769620" y="1074420"/>
                  </a:lnTo>
                  <a:lnTo>
                    <a:pt x="742950" y="1066800"/>
                  </a:lnTo>
                  <a:lnTo>
                    <a:pt x="727710" y="1131570"/>
                  </a:lnTo>
                  <a:lnTo>
                    <a:pt x="674370" y="1173480"/>
                  </a:lnTo>
                  <a:lnTo>
                    <a:pt x="594360" y="1219200"/>
                  </a:lnTo>
                  <a:lnTo>
                    <a:pt x="537210" y="1226820"/>
                  </a:lnTo>
                  <a:lnTo>
                    <a:pt x="533400" y="1253490"/>
                  </a:lnTo>
                  <a:lnTo>
                    <a:pt x="567690" y="1257300"/>
                  </a:lnTo>
                  <a:lnTo>
                    <a:pt x="575310" y="1303020"/>
                  </a:lnTo>
                  <a:lnTo>
                    <a:pt x="617220" y="1337310"/>
                  </a:lnTo>
                  <a:lnTo>
                    <a:pt x="403860" y="1451610"/>
                  </a:lnTo>
                  <a:lnTo>
                    <a:pt x="403860" y="1451610"/>
                  </a:lnTo>
                  <a:lnTo>
                    <a:pt x="339090" y="1329690"/>
                  </a:lnTo>
                  <a:lnTo>
                    <a:pt x="281940" y="1299210"/>
                  </a:lnTo>
                  <a:lnTo>
                    <a:pt x="281940" y="1249680"/>
                  </a:lnTo>
                  <a:lnTo>
                    <a:pt x="281940" y="1249680"/>
                  </a:lnTo>
                  <a:lnTo>
                    <a:pt x="205740" y="1257300"/>
                  </a:lnTo>
                  <a:lnTo>
                    <a:pt x="160020" y="1272540"/>
                  </a:lnTo>
                  <a:lnTo>
                    <a:pt x="125730" y="1238250"/>
                  </a:lnTo>
                  <a:lnTo>
                    <a:pt x="95250" y="1257300"/>
                  </a:lnTo>
                  <a:lnTo>
                    <a:pt x="80010" y="1165860"/>
                  </a:lnTo>
                  <a:lnTo>
                    <a:pt x="114300" y="1112520"/>
                  </a:lnTo>
                  <a:lnTo>
                    <a:pt x="106680" y="1085850"/>
                  </a:lnTo>
                  <a:lnTo>
                    <a:pt x="114300" y="1055370"/>
                  </a:lnTo>
                  <a:lnTo>
                    <a:pt x="118110" y="1009650"/>
                  </a:lnTo>
                  <a:lnTo>
                    <a:pt x="72390" y="960120"/>
                  </a:lnTo>
                  <a:lnTo>
                    <a:pt x="118110" y="967740"/>
                  </a:lnTo>
                  <a:lnTo>
                    <a:pt x="160020" y="925830"/>
                  </a:lnTo>
                  <a:lnTo>
                    <a:pt x="121920" y="880110"/>
                  </a:lnTo>
                  <a:lnTo>
                    <a:pt x="76200" y="895350"/>
                  </a:lnTo>
                  <a:lnTo>
                    <a:pt x="80010" y="864870"/>
                  </a:lnTo>
                  <a:lnTo>
                    <a:pt x="45720" y="792480"/>
                  </a:lnTo>
                  <a:lnTo>
                    <a:pt x="0" y="765810"/>
                  </a:lnTo>
                  <a:lnTo>
                    <a:pt x="68580" y="704850"/>
                  </a:lnTo>
                  <a:lnTo>
                    <a:pt x="60960" y="678180"/>
                  </a:lnTo>
                  <a:lnTo>
                    <a:pt x="26670" y="60960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4" name="Forme libre : forme 53">
              <a:extLst>
                <a:ext uri="{FF2B5EF4-FFF2-40B4-BE49-F238E27FC236}">
                  <a16:creationId xmlns:a16="http://schemas.microsoft.com/office/drawing/2014/main" id="{4CA26089-AB4B-4650-88A4-1F30AE1716FD}"/>
                </a:ext>
              </a:extLst>
            </p:cNvPr>
            <p:cNvSpPr/>
            <p:nvPr/>
          </p:nvSpPr>
          <p:spPr>
            <a:xfrm>
              <a:off x="3897630" y="2510790"/>
              <a:ext cx="971550" cy="1104900"/>
            </a:xfrm>
            <a:custGeom>
              <a:avLst/>
              <a:gdLst>
                <a:gd name="connsiteX0" fmla="*/ 0 w 971550"/>
                <a:gd name="connsiteY0" fmla="*/ 822960 h 1104900"/>
                <a:gd name="connsiteX1" fmla="*/ 53340 w 971550"/>
                <a:gd name="connsiteY1" fmla="*/ 777240 h 1104900"/>
                <a:gd name="connsiteX2" fmla="*/ 57150 w 971550"/>
                <a:gd name="connsiteY2" fmla="*/ 750570 h 1104900"/>
                <a:gd name="connsiteX3" fmla="*/ 106680 w 971550"/>
                <a:gd name="connsiteY3" fmla="*/ 746760 h 1104900"/>
                <a:gd name="connsiteX4" fmla="*/ 121920 w 971550"/>
                <a:gd name="connsiteY4" fmla="*/ 723900 h 1104900"/>
                <a:gd name="connsiteX5" fmla="*/ 160020 w 971550"/>
                <a:gd name="connsiteY5" fmla="*/ 750570 h 1104900"/>
                <a:gd name="connsiteX6" fmla="*/ 171450 w 971550"/>
                <a:gd name="connsiteY6" fmla="*/ 708660 h 1104900"/>
                <a:gd name="connsiteX7" fmla="*/ 148590 w 971550"/>
                <a:gd name="connsiteY7" fmla="*/ 689610 h 1104900"/>
                <a:gd name="connsiteX8" fmla="*/ 198120 w 971550"/>
                <a:gd name="connsiteY8" fmla="*/ 670560 h 1104900"/>
                <a:gd name="connsiteX9" fmla="*/ 255270 w 971550"/>
                <a:gd name="connsiteY9" fmla="*/ 598170 h 1104900"/>
                <a:gd name="connsiteX10" fmla="*/ 243840 w 971550"/>
                <a:gd name="connsiteY10" fmla="*/ 472440 h 1104900"/>
                <a:gd name="connsiteX11" fmla="*/ 285750 w 971550"/>
                <a:gd name="connsiteY11" fmla="*/ 445770 h 1104900"/>
                <a:gd name="connsiteX12" fmla="*/ 297180 w 971550"/>
                <a:gd name="connsiteY12" fmla="*/ 487680 h 1104900"/>
                <a:gd name="connsiteX13" fmla="*/ 323850 w 971550"/>
                <a:gd name="connsiteY13" fmla="*/ 499110 h 1104900"/>
                <a:gd name="connsiteX14" fmla="*/ 323850 w 971550"/>
                <a:gd name="connsiteY14" fmla="*/ 461010 h 1104900"/>
                <a:gd name="connsiteX15" fmla="*/ 312420 w 971550"/>
                <a:gd name="connsiteY15" fmla="*/ 445770 h 1104900"/>
                <a:gd name="connsiteX16" fmla="*/ 331470 w 971550"/>
                <a:gd name="connsiteY16" fmla="*/ 392430 h 1104900"/>
                <a:gd name="connsiteX17" fmla="*/ 373380 w 971550"/>
                <a:gd name="connsiteY17" fmla="*/ 388620 h 1104900"/>
                <a:gd name="connsiteX18" fmla="*/ 335280 w 971550"/>
                <a:gd name="connsiteY18" fmla="*/ 285750 h 1104900"/>
                <a:gd name="connsiteX19" fmla="*/ 354330 w 971550"/>
                <a:gd name="connsiteY19" fmla="*/ 236220 h 1104900"/>
                <a:gd name="connsiteX20" fmla="*/ 358140 w 971550"/>
                <a:gd name="connsiteY20" fmla="*/ 186690 h 1104900"/>
                <a:gd name="connsiteX21" fmla="*/ 300990 w 971550"/>
                <a:gd name="connsiteY21" fmla="*/ 186690 h 1104900"/>
                <a:gd name="connsiteX22" fmla="*/ 316230 w 971550"/>
                <a:gd name="connsiteY22" fmla="*/ 125730 h 1104900"/>
                <a:gd name="connsiteX23" fmla="*/ 384810 w 971550"/>
                <a:gd name="connsiteY23" fmla="*/ 129540 h 1104900"/>
                <a:gd name="connsiteX24" fmla="*/ 388620 w 971550"/>
                <a:gd name="connsiteY24" fmla="*/ 72390 h 1104900"/>
                <a:gd name="connsiteX25" fmla="*/ 422910 w 971550"/>
                <a:gd name="connsiteY25" fmla="*/ 60960 h 1104900"/>
                <a:gd name="connsiteX26" fmla="*/ 453390 w 971550"/>
                <a:gd name="connsiteY26" fmla="*/ 80010 h 1104900"/>
                <a:gd name="connsiteX27" fmla="*/ 483870 w 971550"/>
                <a:gd name="connsiteY27" fmla="*/ 57150 h 1104900"/>
                <a:gd name="connsiteX28" fmla="*/ 525780 w 971550"/>
                <a:gd name="connsiteY28" fmla="*/ 80010 h 1104900"/>
                <a:gd name="connsiteX29" fmla="*/ 632460 w 971550"/>
                <a:gd name="connsiteY29" fmla="*/ 0 h 1104900"/>
                <a:gd name="connsiteX30" fmla="*/ 640080 w 971550"/>
                <a:gd name="connsiteY30" fmla="*/ 15240 h 1104900"/>
                <a:gd name="connsiteX31" fmla="*/ 575310 w 971550"/>
                <a:gd name="connsiteY31" fmla="*/ 72390 h 1104900"/>
                <a:gd name="connsiteX32" fmla="*/ 628650 w 971550"/>
                <a:gd name="connsiteY32" fmla="*/ 106680 h 1104900"/>
                <a:gd name="connsiteX33" fmla="*/ 617220 w 971550"/>
                <a:gd name="connsiteY33" fmla="*/ 152400 h 1104900"/>
                <a:gd name="connsiteX34" fmla="*/ 563880 w 971550"/>
                <a:gd name="connsiteY34" fmla="*/ 137160 h 1104900"/>
                <a:gd name="connsiteX35" fmla="*/ 544830 w 971550"/>
                <a:gd name="connsiteY35" fmla="*/ 163830 h 1104900"/>
                <a:gd name="connsiteX36" fmla="*/ 609600 w 971550"/>
                <a:gd name="connsiteY36" fmla="*/ 205740 h 1104900"/>
                <a:gd name="connsiteX37" fmla="*/ 613410 w 971550"/>
                <a:gd name="connsiteY37" fmla="*/ 274320 h 1104900"/>
                <a:gd name="connsiteX38" fmla="*/ 689610 w 971550"/>
                <a:gd name="connsiteY38" fmla="*/ 259080 h 1104900"/>
                <a:gd name="connsiteX39" fmla="*/ 720090 w 971550"/>
                <a:gd name="connsiteY39" fmla="*/ 281940 h 1104900"/>
                <a:gd name="connsiteX40" fmla="*/ 697230 w 971550"/>
                <a:gd name="connsiteY40" fmla="*/ 304800 h 1104900"/>
                <a:gd name="connsiteX41" fmla="*/ 701040 w 971550"/>
                <a:gd name="connsiteY41" fmla="*/ 335280 h 1104900"/>
                <a:gd name="connsiteX42" fmla="*/ 739140 w 971550"/>
                <a:gd name="connsiteY42" fmla="*/ 335280 h 1104900"/>
                <a:gd name="connsiteX43" fmla="*/ 762000 w 971550"/>
                <a:gd name="connsiteY43" fmla="*/ 411480 h 1104900"/>
                <a:gd name="connsiteX44" fmla="*/ 861060 w 971550"/>
                <a:gd name="connsiteY44" fmla="*/ 392430 h 1104900"/>
                <a:gd name="connsiteX45" fmla="*/ 952500 w 971550"/>
                <a:gd name="connsiteY45" fmla="*/ 426720 h 1104900"/>
                <a:gd name="connsiteX46" fmla="*/ 971550 w 971550"/>
                <a:gd name="connsiteY46" fmla="*/ 476250 h 1104900"/>
                <a:gd name="connsiteX47" fmla="*/ 902970 w 971550"/>
                <a:gd name="connsiteY47" fmla="*/ 487680 h 1104900"/>
                <a:gd name="connsiteX48" fmla="*/ 880110 w 971550"/>
                <a:gd name="connsiteY48" fmla="*/ 560070 h 1104900"/>
                <a:gd name="connsiteX49" fmla="*/ 895350 w 971550"/>
                <a:gd name="connsiteY49" fmla="*/ 594360 h 1104900"/>
                <a:gd name="connsiteX50" fmla="*/ 937260 w 971550"/>
                <a:gd name="connsiteY50" fmla="*/ 594360 h 1104900"/>
                <a:gd name="connsiteX51" fmla="*/ 941070 w 971550"/>
                <a:gd name="connsiteY51" fmla="*/ 621030 h 1104900"/>
                <a:gd name="connsiteX52" fmla="*/ 891540 w 971550"/>
                <a:gd name="connsiteY52" fmla="*/ 621030 h 1104900"/>
                <a:gd name="connsiteX53" fmla="*/ 868680 w 971550"/>
                <a:gd name="connsiteY53" fmla="*/ 659130 h 1104900"/>
                <a:gd name="connsiteX54" fmla="*/ 906780 w 971550"/>
                <a:gd name="connsiteY54" fmla="*/ 731520 h 1104900"/>
                <a:gd name="connsiteX55" fmla="*/ 853440 w 971550"/>
                <a:gd name="connsiteY55" fmla="*/ 807720 h 1104900"/>
                <a:gd name="connsiteX56" fmla="*/ 842010 w 971550"/>
                <a:gd name="connsiteY56" fmla="*/ 777240 h 1104900"/>
                <a:gd name="connsiteX57" fmla="*/ 784860 w 971550"/>
                <a:gd name="connsiteY57" fmla="*/ 773430 h 1104900"/>
                <a:gd name="connsiteX58" fmla="*/ 796290 w 971550"/>
                <a:gd name="connsiteY58" fmla="*/ 857250 h 1104900"/>
                <a:gd name="connsiteX59" fmla="*/ 742950 w 971550"/>
                <a:gd name="connsiteY59" fmla="*/ 887730 h 1104900"/>
                <a:gd name="connsiteX60" fmla="*/ 720090 w 971550"/>
                <a:gd name="connsiteY60" fmla="*/ 853440 h 1104900"/>
                <a:gd name="connsiteX61" fmla="*/ 674370 w 971550"/>
                <a:gd name="connsiteY61" fmla="*/ 925830 h 1104900"/>
                <a:gd name="connsiteX62" fmla="*/ 605790 w 971550"/>
                <a:gd name="connsiteY62" fmla="*/ 948690 h 1104900"/>
                <a:gd name="connsiteX63" fmla="*/ 624840 w 971550"/>
                <a:gd name="connsiteY63" fmla="*/ 1005840 h 1104900"/>
                <a:gd name="connsiteX64" fmla="*/ 624840 w 971550"/>
                <a:gd name="connsiteY64" fmla="*/ 1005840 h 1104900"/>
                <a:gd name="connsiteX65" fmla="*/ 609600 w 971550"/>
                <a:gd name="connsiteY65" fmla="*/ 1059180 h 1104900"/>
                <a:gd name="connsiteX66" fmla="*/ 567690 w 971550"/>
                <a:gd name="connsiteY66" fmla="*/ 1062990 h 1104900"/>
                <a:gd name="connsiteX67" fmla="*/ 541020 w 971550"/>
                <a:gd name="connsiteY67" fmla="*/ 1104900 h 1104900"/>
                <a:gd name="connsiteX68" fmla="*/ 521970 w 971550"/>
                <a:gd name="connsiteY68" fmla="*/ 1017270 h 1104900"/>
                <a:gd name="connsiteX69" fmla="*/ 422910 w 971550"/>
                <a:gd name="connsiteY69" fmla="*/ 1002030 h 1104900"/>
                <a:gd name="connsiteX70" fmla="*/ 381000 w 971550"/>
                <a:gd name="connsiteY70" fmla="*/ 1062990 h 1104900"/>
                <a:gd name="connsiteX71" fmla="*/ 339090 w 971550"/>
                <a:gd name="connsiteY71" fmla="*/ 1021080 h 1104900"/>
                <a:gd name="connsiteX72" fmla="*/ 369570 w 971550"/>
                <a:gd name="connsiteY72" fmla="*/ 1005840 h 1104900"/>
                <a:gd name="connsiteX73" fmla="*/ 350520 w 971550"/>
                <a:gd name="connsiteY73" fmla="*/ 971550 h 1104900"/>
                <a:gd name="connsiteX74" fmla="*/ 377190 w 971550"/>
                <a:gd name="connsiteY74" fmla="*/ 883920 h 1104900"/>
                <a:gd name="connsiteX75" fmla="*/ 361950 w 971550"/>
                <a:gd name="connsiteY75" fmla="*/ 876300 h 1104900"/>
                <a:gd name="connsiteX76" fmla="*/ 312420 w 971550"/>
                <a:gd name="connsiteY76" fmla="*/ 914400 h 1104900"/>
                <a:gd name="connsiteX77" fmla="*/ 300990 w 971550"/>
                <a:gd name="connsiteY77" fmla="*/ 899160 h 1104900"/>
                <a:gd name="connsiteX78" fmla="*/ 198120 w 971550"/>
                <a:gd name="connsiteY78" fmla="*/ 857250 h 1104900"/>
                <a:gd name="connsiteX79" fmla="*/ 175260 w 971550"/>
                <a:gd name="connsiteY79" fmla="*/ 887730 h 1104900"/>
                <a:gd name="connsiteX80" fmla="*/ 125730 w 971550"/>
                <a:gd name="connsiteY80" fmla="*/ 883920 h 1104900"/>
                <a:gd name="connsiteX81" fmla="*/ 91440 w 971550"/>
                <a:gd name="connsiteY81" fmla="*/ 845820 h 1104900"/>
                <a:gd name="connsiteX82" fmla="*/ 0 w 971550"/>
                <a:gd name="connsiteY82" fmla="*/ 82296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1550" h="1104900">
                  <a:moveTo>
                    <a:pt x="0" y="822960"/>
                  </a:moveTo>
                  <a:lnTo>
                    <a:pt x="53340" y="777240"/>
                  </a:lnTo>
                  <a:lnTo>
                    <a:pt x="57150" y="750570"/>
                  </a:lnTo>
                  <a:lnTo>
                    <a:pt x="106680" y="746760"/>
                  </a:lnTo>
                  <a:lnTo>
                    <a:pt x="121920" y="723900"/>
                  </a:lnTo>
                  <a:lnTo>
                    <a:pt x="160020" y="750570"/>
                  </a:lnTo>
                  <a:lnTo>
                    <a:pt x="171450" y="708660"/>
                  </a:lnTo>
                  <a:lnTo>
                    <a:pt x="148590" y="689610"/>
                  </a:lnTo>
                  <a:lnTo>
                    <a:pt x="198120" y="670560"/>
                  </a:lnTo>
                  <a:lnTo>
                    <a:pt x="255270" y="598170"/>
                  </a:lnTo>
                  <a:lnTo>
                    <a:pt x="243840" y="472440"/>
                  </a:lnTo>
                  <a:lnTo>
                    <a:pt x="285750" y="445770"/>
                  </a:lnTo>
                  <a:lnTo>
                    <a:pt x="297180" y="487680"/>
                  </a:lnTo>
                  <a:lnTo>
                    <a:pt x="323850" y="499110"/>
                  </a:lnTo>
                  <a:lnTo>
                    <a:pt x="323850" y="461010"/>
                  </a:lnTo>
                  <a:lnTo>
                    <a:pt x="312420" y="445770"/>
                  </a:lnTo>
                  <a:lnTo>
                    <a:pt x="331470" y="392430"/>
                  </a:lnTo>
                  <a:lnTo>
                    <a:pt x="373380" y="388620"/>
                  </a:lnTo>
                  <a:lnTo>
                    <a:pt x="335280" y="285750"/>
                  </a:lnTo>
                  <a:lnTo>
                    <a:pt x="354330" y="236220"/>
                  </a:lnTo>
                  <a:lnTo>
                    <a:pt x="358140" y="186690"/>
                  </a:lnTo>
                  <a:lnTo>
                    <a:pt x="300990" y="186690"/>
                  </a:lnTo>
                  <a:lnTo>
                    <a:pt x="316230" y="125730"/>
                  </a:lnTo>
                  <a:lnTo>
                    <a:pt x="384810" y="129540"/>
                  </a:lnTo>
                  <a:lnTo>
                    <a:pt x="388620" y="72390"/>
                  </a:lnTo>
                  <a:lnTo>
                    <a:pt x="422910" y="60960"/>
                  </a:lnTo>
                  <a:lnTo>
                    <a:pt x="453390" y="80010"/>
                  </a:lnTo>
                  <a:lnTo>
                    <a:pt x="483870" y="57150"/>
                  </a:lnTo>
                  <a:lnTo>
                    <a:pt x="525780" y="80010"/>
                  </a:lnTo>
                  <a:lnTo>
                    <a:pt x="632460" y="0"/>
                  </a:lnTo>
                  <a:lnTo>
                    <a:pt x="640080" y="15240"/>
                  </a:lnTo>
                  <a:lnTo>
                    <a:pt x="575310" y="72390"/>
                  </a:lnTo>
                  <a:lnTo>
                    <a:pt x="628650" y="106680"/>
                  </a:lnTo>
                  <a:lnTo>
                    <a:pt x="617220" y="152400"/>
                  </a:lnTo>
                  <a:lnTo>
                    <a:pt x="563880" y="137160"/>
                  </a:lnTo>
                  <a:lnTo>
                    <a:pt x="544830" y="163830"/>
                  </a:lnTo>
                  <a:lnTo>
                    <a:pt x="609600" y="205740"/>
                  </a:lnTo>
                  <a:lnTo>
                    <a:pt x="613410" y="274320"/>
                  </a:lnTo>
                  <a:lnTo>
                    <a:pt x="689610" y="259080"/>
                  </a:lnTo>
                  <a:lnTo>
                    <a:pt x="720090" y="281940"/>
                  </a:lnTo>
                  <a:lnTo>
                    <a:pt x="697230" y="304800"/>
                  </a:lnTo>
                  <a:lnTo>
                    <a:pt x="701040" y="335280"/>
                  </a:lnTo>
                  <a:lnTo>
                    <a:pt x="739140" y="335280"/>
                  </a:lnTo>
                  <a:lnTo>
                    <a:pt x="762000" y="411480"/>
                  </a:lnTo>
                  <a:lnTo>
                    <a:pt x="861060" y="392430"/>
                  </a:lnTo>
                  <a:lnTo>
                    <a:pt x="952500" y="426720"/>
                  </a:lnTo>
                  <a:lnTo>
                    <a:pt x="971550" y="476250"/>
                  </a:lnTo>
                  <a:lnTo>
                    <a:pt x="902970" y="487680"/>
                  </a:lnTo>
                  <a:lnTo>
                    <a:pt x="880110" y="560070"/>
                  </a:lnTo>
                  <a:lnTo>
                    <a:pt x="895350" y="594360"/>
                  </a:lnTo>
                  <a:lnTo>
                    <a:pt x="937260" y="594360"/>
                  </a:lnTo>
                  <a:lnTo>
                    <a:pt x="941070" y="621030"/>
                  </a:lnTo>
                  <a:lnTo>
                    <a:pt x="891540" y="621030"/>
                  </a:lnTo>
                  <a:lnTo>
                    <a:pt x="868680" y="659130"/>
                  </a:lnTo>
                  <a:lnTo>
                    <a:pt x="906780" y="731520"/>
                  </a:lnTo>
                  <a:lnTo>
                    <a:pt x="853440" y="807720"/>
                  </a:lnTo>
                  <a:lnTo>
                    <a:pt x="842010" y="777240"/>
                  </a:lnTo>
                  <a:lnTo>
                    <a:pt x="784860" y="773430"/>
                  </a:lnTo>
                  <a:lnTo>
                    <a:pt x="796290" y="857250"/>
                  </a:lnTo>
                  <a:lnTo>
                    <a:pt x="742950" y="887730"/>
                  </a:lnTo>
                  <a:lnTo>
                    <a:pt x="720090" y="853440"/>
                  </a:lnTo>
                  <a:lnTo>
                    <a:pt x="674370" y="925830"/>
                  </a:lnTo>
                  <a:lnTo>
                    <a:pt x="605790" y="948690"/>
                  </a:lnTo>
                  <a:lnTo>
                    <a:pt x="624840" y="1005840"/>
                  </a:lnTo>
                  <a:lnTo>
                    <a:pt x="624840" y="1005840"/>
                  </a:lnTo>
                  <a:lnTo>
                    <a:pt x="609600" y="1059180"/>
                  </a:lnTo>
                  <a:lnTo>
                    <a:pt x="567690" y="1062990"/>
                  </a:lnTo>
                  <a:lnTo>
                    <a:pt x="541020" y="1104900"/>
                  </a:lnTo>
                  <a:lnTo>
                    <a:pt x="521970" y="1017270"/>
                  </a:lnTo>
                  <a:lnTo>
                    <a:pt x="422910" y="1002030"/>
                  </a:lnTo>
                  <a:lnTo>
                    <a:pt x="381000" y="1062990"/>
                  </a:lnTo>
                  <a:lnTo>
                    <a:pt x="339090" y="1021080"/>
                  </a:lnTo>
                  <a:lnTo>
                    <a:pt x="369570" y="1005840"/>
                  </a:lnTo>
                  <a:lnTo>
                    <a:pt x="350520" y="971550"/>
                  </a:lnTo>
                  <a:lnTo>
                    <a:pt x="377190" y="883920"/>
                  </a:lnTo>
                  <a:lnTo>
                    <a:pt x="361950" y="876300"/>
                  </a:lnTo>
                  <a:lnTo>
                    <a:pt x="312420" y="914400"/>
                  </a:lnTo>
                  <a:lnTo>
                    <a:pt x="300990" y="899160"/>
                  </a:lnTo>
                  <a:lnTo>
                    <a:pt x="198120" y="857250"/>
                  </a:lnTo>
                  <a:lnTo>
                    <a:pt x="175260" y="887730"/>
                  </a:lnTo>
                  <a:lnTo>
                    <a:pt x="125730" y="883920"/>
                  </a:lnTo>
                  <a:lnTo>
                    <a:pt x="91440" y="845820"/>
                  </a:lnTo>
                  <a:lnTo>
                    <a:pt x="0" y="82296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5" name="Forme libre : forme 54">
              <a:extLst>
                <a:ext uri="{FF2B5EF4-FFF2-40B4-BE49-F238E27FC236}">
                  <a16:creationId xmlns:a16="http://schemas.microsoft.com/office/drawing/2014/main" id="{83CE00F3-1C89-4A26-BC1F-5456C1584C1D}"/>
                </a:ext>
              </a:extLst>
            </p:cNvPr>
            <p:cNvSpPr/>
            <p:nvPr/>
          </p:nvSpPr>
          <p:spPr>
            <a:xfrm>
              <a:off x="3295650" y="3352800"/>
              <a:ext cx="1348740" cy="1722120"/>
            </a:xfrm>
            <a:custGeom>
              <a:avLst/>
              <a:gdLst>
                <a:gd name="connsiteX0" fmla="*/ 110490 w 1348740"/>
                <a:gd name="connsiteY0" fmla="*/ 175260 h 1722120"/>
                <a:gd name="connsiteX1" fmla="*/ 171450 w 1348740"/>
                <a:gd name="connsiteY1" fmla="*/ 220980 h 1722120"/>
                <a:gd name="connsiteX2" fmla="*/ 243840 w 1348740"/>
                <a:gd name="connsiteY2" fmla="*/ 198120 h 1722120"/>
                <a:gd name="connsiteX3" fmla="*/ 320040 w 1348740"/>
                <a:gd name="connsiteY3" fmla="*/ 289560 h 1722120"/>
                <a:gd name="connsiteX4" fmla="*/ 369570 w 1348740"/>
                <a:gd name="connsiteY4" fmla="*/ 259080 h 1722120"/>
                <a:gd name="connsiteX5" fmla="*/ 331470 w 1348740"/>
                <a:gd name="connsiteY5" fmla="*/ 171450 h 1722120"/>
                <a:gd name="connsiteX6" fmla="*/ 304800 w 1348740"/>
                <a:gd name="connsiteY6" fmla="*/ 160020 h 1722120"/>
                <a:gd name="connsiteX7" fmla="*/ 331470 w 1348740"/>
                <a:gd name="connsiteY7" fmla="*/ 129540 h 1722120"/>
                <a:gd name="connsiteX8" fmla="*/ 381000 w 1348740"/>
                <a:gd name="connsiteY8" fmla="*/ 179070 h 1722120"/>
                <a:gd name="connsiteX9" fmla="*/ 422910 w 1348740"/>
                <a:gd name="connsiteY9" fmla="*/ 190500 h 1722120"/>
                <a:gd name="connsiteX10" fmla="*/ 441960 w 1348740"/>
                <a:gd name="connsiteY10" fmla="*/ 121920 h 1722120"/>
                <a:gd name="connsiteX11" fmla="*/ 502920 w 1348740"/>
                <a:gd name="connsiteY11" fmla="*/ 129540 h 1722120"/>
                <a:gd name="connsiteX12" fmla="*/ 518160 w 1348740"/>
                <a:gd name="connsiteY12" fmla="*/ 114300 h 1722120"/>
                <a:gd name="connsiteX13" fmla="*/ 571500 w 1348740"/>
                <a:gd name="connsiteY13" fmla="*/ 83820 h 1722120"/>
                <a:gd name="connsiteX14" fmla="*/ 609600 w 1348740"/>
                <a:gd name="connsiteY14" fmla="*/ 68580 h 1722120"/>
                <a:gd name="connsiteX15" fmla="*/ 636270 w 1348740"/>
                <a:gd name="connsiteY15" fmla="*/ 57150 h 1722120"/>
                <a:gd name="connsiteX16" fmla="*/ 628650 w 1348740"/>
                <a:gd name="connsiteY16" fmla="*/ 0 h 1722120"/>
                <a:gd name="connsiteX17" fmla="*/ 685800 w 1348740"/>
                <a:gd name="connsiteY17" fmla="*/ 0 h 1722120"/>
                <a:gd name="connsiteX18" fmla="*/ 735330 w 1348740"/>
                <a:gd name="connsiteY18" fmla="*/ 49530 h 1722120"/>
                <a:gd name="connsiteX19" fmla="*/ 777240 w 1348740"/>
                <a:gd name="connsiteY19" fmla="*/ 45720 h 1722120"/>
                <a:gd name="connsiteX20" fmla="*/ 811530 w 1348740"/>
                <a:gd name="connsiteY20" fmla="*/ 19050 h 1722120"/>
                <a:gd name="connsiteX21" fmla="*/ 914400 w 1348740"/>
                <a:gd name="connsiteY21" fmla="*/ 76200 h 1722120"/>
                <a:gd name="connsiteX22" fmla="*/ 967740 w 1348740"/>
                <a:gd name="connsiteY22" fmla="*/ 34290 h 1722120"/>
                <a:gd name="connsiteX23" fmla="*/ 952500 w 1348740"/>
                <a:gd name="connsiteY23" fmla="*/ 114300 h 1722120"/>
                <a:gd name="connsiteX24" fmla="*/ 967740 w 1348740"/>
                <a:gd name="connsiteY24" fmla="*/ 167640 h 1722120"/>
                <a:gd name="connsiteX25" fmla="*/ 944880 w 1348740"/>
                <a:gd name="connsiteY25" fmla="*/ 179070 h 1722120"/>
                <a:gd name="connsiteX26" fmla="*/ 982980 w 1348740"/>
                <a:gd name="connsiteY26" fmla="*/ 232410 h 1722120"/>
                <a:gd name="connsiteX27" fmla="*/ 1024890 w 1348740"/>
                <a:gd name="connsiteY27" fmla="*/ 171450 h 1722120"/>
                <a:gd name="connsiteX28" fmla="*/ 1123950 w 1348740"/>
                <a:gd name="connsiteY28" fmla="*/ 175260 h 1722120"/>
                <a:gd name="connsiteX29" fmla="*/ 1139190 w 1348740"/>
                <a:gd name="connsiteY29" fmla="*/ 262890 h 1722120"/>
                <a:gd name="connsiteX30" fmla="*/ 1165860 w 1348740"/>
                <a:gd name="connsiteY30" fmla="*/ 228600 h 1722120"/>
                <a:gd name="connsiteX31" fmla="*/ 1215390 w 1348740"/>
                <a:gd name="connsiteY31" fmla="*/ 220980 h 1722120"/>
                <a:gd name="connsiteX32" fmla="*/ 1253490 w 1348740"/>
                <a:gd name="connsiteY32" fmla="*/ 316230 h 1722120"/>
                <a:gd name="connsiteX33" fmla="*/ 1192530 w 1348740"/>
                <a:gd name="connsiteY33" fmla="*/ 369570 h 1722120"/>
                <a:gd name="connsiteX34" fmla="*/ 1219200 w 1348740"/>
                <a:gd name="connsiteY34" fmla="*/ 400050 h 1722120"/>
                <a:gd name="connsiteX35" fmla="*/ 1276350 w 1348740"/>
                <a:gd name="connsiteY35" fmla="*/ 499110 h 1722120"/>
                <a:gd name="connsiteX36" fmla="*/ 1322070 w 1348740"/>
                <a:gd name="connsiteY36" fmla="*/ 491490 h 1722120"/>
                <a:gd name="connsiteX37" fmla="*/ 1341120 w 1348740"/>
                <a:gd name="connsiteY37" fmla="*/ 541020 h 1722120"/>
                <a:gd name="connsiteX38" fmla="*/ 1299210 w 1348740"/>
                <a:gd name="connsiteY38" fmla="*/ 571500 h 1722120"/>
                <a:gd name="connsiteX39" fmla="*/ 1299210 w 1348740"/>
                <a:gd name="connsiteY39" fmla="*/ 571500 h 1722120"/>
                <a:gd name="connsiteX40" fmla="*/ 1295400 w 1348740"/>
                <a:gd name="connsiteY40" fmla="*/ 632460 h 1722120"/>
                <a:gd name="connsiteX41" fmla="*/ 1295400 w 1348740"/>
                <a:gd name="connsiteY41" fmla="*/ 704850 h 1722120"/>
                <a:gd name="connsiteX42" fmla="*/ 1299210 w 1348740"/>
                <a:gd name="connsiteY42" fmla="*/ 735330 h 1722120"/>
                <a:gd name="connsiteX43" fmla="*/ 1268730 w 1348740"/>
                <a:gd name="connsiteY43" fmla="*/ 773430 h 1722120"/>
                <a:gd name="connsiteX44" fmla="*/ 1280160 w 1348740"/>
                <a:gd name="connsiteY44" fmla="*/ 872490 h 1722120"/>
                <a:gd name="connsiteX45" fmla="*/ 1299210 w 1348740"/>
                <a:gd name="connsiteY45" fmla="*/ 853440 h 1722120"/>
                <a:gd name="connsiteX46" fmla="*/ 1348740 w 1348740"/>
                <a:gd name="connsiteY46" fmla="*/ 876300 h 1722120"/>
                <a:gd name="connsiteX47" fmla="*/ 1341120 w 1348740"/>
                <a:gd name="connsiteY47" fmla="*/ 910590 h 1722120"/>
                <a:gd name="connsiteX48" fmla="*/ 1283970 w 1348740"/>
                <a:gd name="connsiteY48" fmla="*/ 922020 h 1722120"/>
                <a:gd name="connsiteX49" fmla="*/ 1333500 w 1348740"/>
                <a:gd name="connsiteY49" fmla="*/ 1005840 h 1722120"/>
                <a:gd name="connsiteX50" fmla="*/ 1329690 w 1348740"/>
                <a:gd name="connsiteY50" fmla="*/ 1024890 h 1722120"/>
                <a:gd name="connsiteX51" fmla="*/ 1280160 w 1348740"/>
                <a:gd name="connsiteY51" fmla="*/ 1002030 h 1722120"/>
                <a:gd name="connsiteX52" fmla="*/ 1223010 w 1348740"/>
                <a:gd name="connsiteY52" fmla="*/ 967740 h 1722120"/>
                <a:gd name="connsiteX53" fmla="*/ 1234440 w 1348740"/>
                <a:gd name="connsiteY53" fmla="*/ 1028700 h 1722120"/>
                <a:gd name="connsiteX54" fmla="*/ 1211580 w 1348740"/>
                <a:gd name="connsiteY54" fmla="*/ 1040130 h 1722120"/>
                <a:gd name="connsiteX55" fmla="*/ 1207770 w 1348740"/>
                <a:gd name="connsiteY55" fmla="*/ 1089660 h 1722120"/>
                <a:gd name="connsiteX56" fmla="*/ 1085850 w 1348740"/>
                <a:gd name="connsiteY56" fmla="*/ 1032510 h 1722120"/>
                <a:gd name="connsiteX57" fmla="*/ 1085850 w 1348740"/>
                <a:gd name="connsiteY57" fmla="*/ 1032510 h 1722120"/>
                <a:gd name="connsiteX58" fmla="*/ 1013460 w 1348740"/>
                <a:gd name="connsiteY58" fmla="*/ 1047750 h 1722120"/>
                <a:gd name="connsiteX59" fmla="*/ 1036320 w 1348740"/>
                <a:gd name="connsiteY59" fmla="*/ 1108710 h 1722120"/>
                <a:gd name="connsiteX60" fmla="*/ 952500 w 1348740"/>
                <a:gd name="connsiteY60" fmla="*/ 1177290 h 1722120"/>
                <a:gd name="connsiteX61" fmla="*/ 956310 w 1348740"/>
                <a:gd name="connsiteY61" fmla="*/ 1272540 h 1722120"/>
                <a:gd name="connsiteX62" fmla="*/ 929640 w 1348740"/>
                <a:gd name="connsiteY62" fmla="*/ 1318260 h 1722120"/>
                <a:gd name="connsiteX63" fmla="*/ 929640 w 1348740"/>
                <a:gd name="connsiteY63" fmla="*/ 1363980 h 1722120"/>
                <a:gd name="connsiteX64" fmla="*/ 918210 w 1348740"/>
                <a:gd name="connsiteY64" fmla="*/ 1417320 h 1722120"/>
                <a:gd name="connsiteX65" fmla="*/ 922020 w 1348740"/>
                <a:gd name="connsiteY65" fmla="*/ 1485900 h 1722120"/>
                <a:gd name="connsiteX66" fmla="*/ 956310 w 1348740"/>
                <a:gd name="connsiteY66" fmla="*/ 1489710 h 1722120"/>
                <a:gd name="connsiteX67" fmla="*/ 1070610 w 1348740"/>
                <a:gd name="connsiteY67" fmla="*/ 1482090 h 1722120"/>
                <a:gd name="connsiteX68" fmla="*/ 1104900 w 1348740"/>
                <a:gd name="connsiteY68" fmla="*/ 1527810 h 1722120"/>
                <a:gd name="connsiteX69" fmla="*/ 1188720 w 1348740"/>
                <a:gd name="connsiteY69" fmla="*/ 1562100 h 1722120"/>
                <a:gd name="connsiteX70" fmla="*/ 1150620 w 1348740"/>
                <a:gd name="connsiteY70" fmla="*/ 1672590 h 1722120"/>
                <a:gd name="connsiteX71" fmla="*/ 1078230 w 1348740"/>
                <a:gd name="connsiteY71" fmla="*/ 1672590 h 1722120"/>
                <a:gd name="connsiteX72" fmla="*/ 975360 w 1348740"/>
                <a:gd name="connsiteY72" fmla="*/ 1668780 h 1722120"/>
                <a:gd name="connsiteX73" fmla="*/ 929640 w 1348740"/>
                <a:gd name="connsiteY73" fmla="*/ 1661160 h 1722120"/>
                <a:gd name="connsiteX74" fmla="*/ 933450 w 1348740"/>
                <a:gd name="connsiteY74" fmla="*/ 1623060 h 1722120"/>
                <a:gd name="connsiteX75" fmla="*/ 864870 w 1348740"/>
                <a:gd name="connsiteY75" fmla="*/ 1634490 h 1722120"/>
                <a:gd name="connsiteX76" fmla="*/ 883920 w 1348740"/>
                <a:gd name="connsiteY76" fmla="*/ 1699260 h 1722120"/>
                <a:gd name="connsiteX77" fmla="*/ 853440 w 1348740"/>
                <a:gd name="connsiteY77" fmla="*/ 1722120 h 1722120"/>
                <a:gd name="connsiteX78" fmla="*/ 712470 w 1348740"/>
                <a:gd name="connsiteY78" fmla="*/ 1638300 h 1722120"/>
                <a:gd name="connsiteX79" fmla="*/ 720090 w 1348740"/>
                <a:gd name="connsiteY79" fmla="*/ 1459230 h 1722120"/>
                <a:gd name="connsiteX80" fmla="*/ 624840 w 1348740"/>
                <a:gd name="connsiteY80" fmla="*/ 1440180 h 1722120"/>
                <a:gd name="connsiteX81" fmla="*/ 598170 w 1348740"/>
                <a:gd name="connsiteY81" fmla="*/ 1386840 h 1722120"/>
                <a:gd name="connsiteX82" fmla="*/ 537210 w 1348740"/>
                <a:gd name="connsiteY82" fmla="*/ 1398270 h 1722120"/>
                <a:gd name="connsiteX83" fmla="*/ 541020 w 1348740"/>
                <a:gd name="connsiteY83" fmla="*/ 1447800 h 1722120"/>
                <a:gd name="connsiteX84" fmla="*/ 579120 w 1348740"/>
                <a:gd name="connsiteY84" fmla="*/ 1493520 h 1722120"/>
                <a:gd name="connsiteX85" fmla="*/ 457200 w 1348740"/>
                <a:gd name="connsiteY85" fmla="*/ 1501140 h 1722120"/>
                <a:gd name="connsiteX86" fmla="*/ 350520 w 1348740"/>
                <a:gd name="connsiteY86" fmla="*/ 1535430 h 1722120"/>
                <a:gd name="connsiteX87" fmla="*/ 270510 w 1348740"/>
                <a:gd name="connsiteY87" fmla="*/ 1501140 h 1722120"/>
                <a:gd name="connsiteX88" fmla="*/ 213360 w 1348740"/>
                <a:gd name="connsiteY88" fmla="*/ 1527810 h 1722120"/>
                <a:gd name="connsiteX89" fmla="*/ 171450 w 1348740"/>
                <a:gd name="connsiteY89" fmla="*/ 1520190 h 1722120"/>
                <a:gd name="connsiteX90" fmla="*/ 179070 w 1348740"/>
                <a:gd name="connsiteY90" fmla="*/ 1348740 h 1722120"/>
                <a:gd name="connsiteX91" fmla="*/ 232410 w 1348740"/>
                <a:gd name="connsiteY91" fmla="*/ 1329690 h 1722120"/>
                <a:gd name="connsiteX92" fmla="*/ 285750 w 1348740"/>
                <a:gd name="connsiteY92" fmla="*/ 1242060 h 1722120"/>
                <a:gd name="connsiteX93" fmla="*/ 240030 w 1348740"/>
                <a:gd name="connsiteY93" fmla="*/ 1238250 h 1722120"/>
                <a:gd name="connsiteX94" fmla="*/ 247650 w 1348740"/>
                <a:gd name="connsiteY94" fmla="*/ 1162050 h 1722120"/>
                <a:gd name="connsiteX95" fmla="*/ 293370 w 1348740"/>
                <a:gd name="connsiteY95" fmla="*/ 1158240 h 1722120"/>
                <a:gd name="connsiteX96" fmla="*/ 270510 w 1348740"/>
                <a:gd name="connsiteY96" fmla="*/ 937260 h 1722120"/>
                <a:gd name="connsiteX97" fmla="*/ 232410 w 1348740"/>
                <a:gd name="connsiteY97" fmla="*/ 925830 h 1722120"/>
                <a:gd name="connsiteX98" fmla="*/ 175260 w 1348740"/>
                <a:gd name="connsiteY98" fmla="*/ 952500 h 1722120"/>
                <a:gd name="connsiteX99" fmla="*/ 152400 w 1348740"/>
                <a:gd name="connsiteY99" fmla="*/ 876300 h 1722120"/>
                <a:gd name="connsiteX100" fmla="*/ 125730 w 1348740"/>
                <a:gd name="connsiteY100" fmla="*/ 822960 h 1722120"/>
                <a:gd name="connsiteX101" fmla="*/ 167640 w 1348740"/>
                <a:gd name="connsiteY101" fmla="*/ 750570 h 1722120"/>
                <a:gd name="connsiteX102" fmla="*/ 83820 w 1348740"/>
                <a:gd name="connsiteY102" fmla="*/ 723900 h 1722120"/>
                <a:gd name="connsiteX103" fmla="*/ 11430 w 1348740"/>
                <a:gd name="connsiteY103" fmla="*/ 655320 h 1722120"/>
                <a:gd name="connsiteX104" fmla="*/ 38100 w 1348740"/>
                <a:gd name="connsiteY104" fmla="*/ 640080 h 1722120"/>
                <a:gd name="connsiteX105" fmla="*/ 0 w 1348740"/>
                <a:gd name="connsiteY105" fmla="*/ 613410 h 1722120"/>
                <a:gd name="connsiteX106" fmla="*/ 3810 w 1348740"/>
                <a:gd name="connsiteY106" fmla="*/ 598170 h 1722120"/>
                <a:gd name="connsiteX107" fmla="*/ 49530 w 1348740"/>
                <a:gd name="connsiteY107" fmla="*/ 544830 h 1722120"/>
                <a:gd name="connsiteX108" fmla="*/ 38100 w 1348740"/>
                <a:gd name="connsiteY108" fmla="*/ 464820 h 1722120"/>
                <a:gd name="connsiteX109" fmla="*/ 110490 w 1348740"/>
                <a:gd name="connsiteY109" fmla="*/ 346710 h 1722120"/>
                <a:gd name="connsiteX110" fmla="*/ 68580 w 1348740"/>
                <a:gd name="connsiteY110" fmla="*/ 320040 h 1722120"/>
                <a:gd name="connsiteX111" fmla="*/ 110490 w 1348740"/>
                <a:gd name="connsiteY111" fmla="*/ 17526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8740" h="1722120">
                  <a:moveTo>
                    <a:pt x="110490" y="175260"/>
                  </a:moveTo>
                  <a:lnTo>
                    <a:pt x="171450" y="220980"/>
                  </a:lnTo>
                  <a:lnTo>
                    <a:pt x="243840" y="198120"/>
                  </a:lnTo>
                  <a:lnTo>
                    <a:pt x="320040" y="289560"/>
                  </a:lnTo>
                  <a:lnTo>
                    <a:pt x="369570" y="259080"/>
                  </a:lnTo>
                  <a:lnTo>
                    <a:pt x="331470" y="171450"/>
                  </a:lnTo>
                  <a:lnTo>
                    <a:pt x="304800" y="160020"/>
                  </a:lnTo>
                  <a:lnTo>
                    <a:pt x="331470" y="129540"/>
                  </a:lnTo>
                  <a:lnTo>
                    <a:pt x="381000" y="179070"/>
                  </a:lnTo>
                  <a:lnTo>
                    <a:pt x="422910" y="190500"/>
                  </a:lnTo>
                  <a:lnTo>
                    <a:pt x="441960" y="121920"/>
                  </a:lnTo>
                  <a:lnTo>
                    <a:pt x="502920" y="129540"/>
                  </a:lnTo>
                  <a:lnTo>
                    <a:pt x="518160" y="114300"/>
                  </a:lnTo>
                  <a:lnTo>
                    <a:pt x="571500" y="83820"/>
                  </a:lnTo>
                  <a:lnTo>
                    <a:pt x="609600" y="68580"/>
                  </a:lnTo>
                  <a:lnTo>
                    <a:pt x="636270" y="57150"/>
                  </a:lnTo>
                  <a:lnTo>
                    <a:pt x="628650" y="0"/>
                  </a:lnTo>
                  <a:lnTo>
                    <a:pt x="685800" y="0"/>
                  </a:lnTo>
                  <a:lnTo>
                    <a:pt x="735330" y="49530"/>
                  </a:lnTo>
                  <a:lnTo>
                    <a:pt x="777240" y="45720"/>
                  </a:lnTo>
                  <a:lnTo>
                    <a:pt x="811530" y="19050"/>
                  </a:lnTo>
                  <a:lnTo>
                    <a:pt x="914400" y="76200"/>
                  </a:lnTo>
                  <a:lnTo>
                    <a:pt x="967740" y="34290"/>
                  </a:lnTo>
                  <a:lnTo>
                    <a:pt x="952500" y="114300"/>
                  </a:lnTo>
                  <a:lnTo>
                    <a:pt x="967740" y="167640"/>
                  </a:lnTo>
                  <a:lnTo>
                    <a:pt x="944880" y="179070"/>
                  </a:lnTo>
                  <a:lnTo>
                    <a:pt x="982980" y="232410"/>
                  </a:lnTo>
                  <a:lnTo>
                    <a:pt x="1024890" y="171450"/>
                  </a:lnTo>
                  <a:lnTo>
                    <a:pt x="1123950" y="175260"/>
                  </a:lnTo>
                  <a:lnTo>
                    <a:pt x="1139190" y="262890"/>
                  </a:lnTo>
                  <a:lnTo>
                    <a:pt x="1165860" y="228600"/>
                  </a:lnTo>
                  <a:lnTo>
                    <a:pt x="1215390" y="220980"/>
                  </a:lnTo>
                  <a:lnTo>
                    <a:pt x="1253490" y="316230"/>
                  </a:lnTo>
                  <a:lnTo>
                    <a:pt x="1192530" y="369570"/>
                  </a:lnTo>
                  <a:lnTo>
                    <a:pt x="1219200" y="400050"/>
                  </a:lnTo>
                  <a:lnTo>
                    <a:pt x="1276350" y="499110"/>
                  </a:lnTo>
                  <a:lnTo>
                    <a:pt x="1322070" y="491490"/>
                  </a:lnTo>
                  <a:lnTo>
                    <a:pt x="1341120" y="541020"/>
                  </a:lnTo>
                  <a:lnTo>
                    <a:pt x="1299210" y="571500"/>
                  </a:lnTo>
                  <a:lnTo>
                    <a:pt x="1299210" y="571500"/>
                  </a:lnTo>
                  <a:lnTo>
                    <a:pt x="1295400" y="632460"/>
                  </a:lnTo>
                  <a:lnTo>
                    <a:pt x="1295400" y="704850"/>
                  </a:lnTo>
                  <a:lnTo>
                    <a:pt x="1299210" y="735330"/>
                  </a:lnTo>
                  <a:lnTo>
                    <a:pt x="1268730" y="773430"/>
                  </a:lnTo>
                  <a:lnTo>
                    <a:pt x="1280160" y="872490"/>
                  </a:lnTo>
                  <a:lnTo>
                    <a:pt x="1299210" y="853440"/>
                  </a:lnTo>
                  <a:lnTo>
                    <a:pt x="1348740" y="876300"/>
                  </a:lnTo>
                  <a:lnTo>
                    <a:pt x="1341120" y="910590"/>
                  </a:lnTo>
                  <a:lnTo>
                    <a:pt x="1283970" y="922020"/>
                  </a:lnTo>
                  <a:lnTo>
                    <a:pt x="1333500" y="1005840"/>
                  </a:lnTo>
                  <a:lnTo>
                    <a:pt x="1329690" y="1024890"/>
                  </a:lnTo>
                  <a:lnTo>
                    <a:pt x="1280160" y="1002030"/>
                  </a:lnTo>
                  <a:lnTo>
                    <a:pt x="1223010" y="967740"/>
                  </a:lnTo>
                  <a:lnTo>
                    <a:pt x="1234440" y="1028700"/>
                  </a:lnTo>
                  <a:lnTo>
                    <a:pt x="1211580" y="1040130"/>
                  </a:lnTo>
                  <a:lnTo>
                    <a:pt x="1207770" y="1089660"/>
                  </a:lnTo>
                  <a:lnTo>
                    <a:pt x="1085850" y="1032510"/>
                  </a:lnTo>
                  <a:lnTo>
                    <a:pt x="1085850" y="1032510"/>
                  </a:lnTo>
                  <a:lnTo>
                    <a:pt x="1013460" y="1047750"/>
                  </a:lnTo>
                  <a:lnTo>
                    <a:pt x="1036320" y="1108710"/>
                  </a:lnTo>
                  <a:lnTo>
                    <a:pt x="952500" y="1177290"/>
                  </a:lnTo>
                  <a:lnTo>
                    <a:pt x="956310" y="1272540"/>
                  </a:lnTo>
                  <a:lnTo>
                    <a:pt x="929640" y="1318260"/>
                  </a:lnTo>
                  <a:lnTo>
                    <a:pt x="929640" y="1363980"/>
                  </a:lnTo>
                  <a:lnTo>
                    <a:pt x="918210" y="1417320"/>
                  </a:lnTo>
                  <a:lnTo>
                    <a:pt x="922020" y="1485900"/>
                  </a:lnTo>
                  <a:lnTo>
                    <a:pt x="956310" y="1489710"/>
                  </a:lnTo>
                  <a:lnTo>
                    <a:pt x="1070610" y="1482090"/>
                  </a:lnTo>
                  <a:lnTo>
                    <a:pt x="1104900" y="1527810"/>
                  </a:lnTo>
                  <a:lnTo>
                    <a:pt x="1188720" y="1562100"/>
                  </a:lnTo>
                  <a:lnTo>
                    <a:pt x="1150620" y="1672590"/>
                  </a:lnTo>
                  <a:lnTo>
                    <a:pt x="1078230" y="1672590"/>
                  </a:lnTo>
                  <a:lnTo>
                    <a:pt x="975360" y="1668780"/>
                  </a:lnTo>
                  <a:lnTo>
                    <a:pt x="929640" y="1661160"/>
                  </a:lnTo>
                  <a:lnTo>
                    <a:pt x="933450" y="1623060"/>
                  </a:lnTo>
                  <a:lnTo>
                    <a:pt x="864870" y="1634490"/>
                  </a:lnTo>
                  <a:lnTo>
                    <a:pt x="883920" y="1699260"/>
                  </a:lnTo>
                  <a:lnTo>
                    <a:pt x="853440" y="1722120"/>
                  </a:lnTo>
                  <a:lnTo>
                    <a:pt x="712470" y="1638300"/>
                  </a:lnTo>
                  <a:lnTo>
                    <a:pt x="720090" y="1459230"/>
                  </a:lnTo>
                  <a:lnTo>
                    <a:pt x="624840" y="1440180"/>
                  </a:lnTo>
                  <a:lnTo>
                    <a:pt x="598170" y="1386840"/>
                  </a:lnTo>
                  <a:lnTo>
                    <a:pt x="537210" y="1398270"/>
                  </a:lnTo>
                  <a:lnTo>
                    <a:pt x="541020" y="1447800"/>
                  </a:lnTo>
                  <a:lnTo>
                    <a:pt x="579120" y="1493520"/>
                  </a:lnTo>
                  <a:lnTo>
                    <a:pt x="457200" y="1501140"/>
                  </a:lnTo>
                  <a:lnTo>
                    <a:pt x="350520" y="1535430"/>
                  </a:lnTo>
                  <a:lnTo>
                    <a:pt x="270510" y="1501140"/>
                  </a:lnTo>
                  <a:lnTo>
                    <a:pt x="213360" y="1527810"/>
                  </a:lnTo>
                  <a:lnTo>
                    <a:pt x="171450" y="1520190"/>
                  </a:lnTo>
                  <a:lnTo>
                    <a:pt x="179070" y="1348740"/>
                  </a:lnTo>
                  <a:lnTo>
                    <a:pt x="232410" y="1329690"/>
                  </a:lnTo>
                  <a:lnTo>
                    <a:pt x="285750" y="1242060"/>
                  </a:lnTo>
                  <a:lnTo>
                    <a:pt x="240030" y="1238250"/>
                  </a:lnTo>
                  <a:lnTo>
                    <a:pt x="247650" y="1162050"/>
                  </a:lnTo>
                  <a:lnTo>
                    <a:pt x="293370" y="1158240"/>
                  </a:lnTo>
                  <a:lnTo>
                    <a:pt x="270510" y="937260"/>
                  </a:lnTo>
                  <a:lnTo>
                    <a:pt x="232410" y="925830"/>
                  </a:lnTo>
                  <a:lnTo>
                    <a:pt x="175260" y="952500"/>
                  </a:lnTo>
                  <a:lnTo>
                    <a:pt x="152400" y="876300"/>
                  </a:lnTo>
                  <a:lnTo>
                    <a:pt x="125730" y="822960"/>
                  </a:lnTo>
                  <a:lnTo>
                    <a:pt x="167640" y="750570"/>
                  </a:lnTo>
                  <a:lnTo>
                    <a:pt x="83820" y="723900"/>
                  </a:lnTo>
                  <a:lnTo>
                    <a:pt x="11430" y="655320"/>
                  </a:lnTo>
                  <a:lnTo>
                    <a:pt x="38100" y="640080"/>
                  </a:lnTo>
                  <a:lnTo>
                    <a:pt x="0" y="613410"/>
                  </a:lnTo>
                  <a:lnTo>
                    <a:pt x="3810" y="598170"/>
                  </a:lnTo>
                  <a:lnTo>
                    <a:pt x="49530" y="544830"/>
                  </a:lnTo>
                  <a:lnTo>
                    <a:pt x="38100" y="464820"/>
                  </a:lnTo>
                  <a:lnTo>
                    <a:pt x="110490" y="346710"/>
                  </a:lnTo>
                  <a:lnTo>
                    <a:pt x="68580" y="320040"/>
                  </a:lnTo>
                  <a:lnTo>
                    <a:pt x="110490" y="175260"/>
                  </a:lnTo>
                  <a:close/>
                </a:path>
              </a:pathLst>
            </a:cu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6" name="Forme libre : forme 55">
              <a:extLst>
                <a:ext uri="{FF2B5EF4-FFF2-40B4-BE49-F238E27FC236}">
                  <a16:creationId xmlns:a16="http://schemas.microsoft.com/office/drawing/2014/main" id="{D6C111AA-CE9D-45CC-8C4C-24FEA7ACDCC7}"/>
                </a:ext>
              </a:extLst>
            </p:cNvPr>
            <p:cNvSpPr/>
            <p:nvPr/>
          </p:nvSpPr>
          <p:spPr>
            <a:xfrm>
              <a:off x="3139440" y="4019550"/>
              <a:ext cx="449580" cy="670560"/>
            </a:xfrm>
            <a:custGeom>
              <a:avLst/>
              <a:gdLst>
                <a:gd name="connsiteX0" fmla="*/ 34290 w 449580"/>
                <a:gd name="connsiteY0" fmla="*/ 369570 h 670560"/>
                <a:gd name="connsiteX1" fmla="*/ 0 w 449580"/>
                <a:gd name="connsiteY1" fmla="*/ 320040 h 670560"/>
                <a:gd name="connsiteX2" fmla="*/ 34290 w 449580"/>
                <a:gd name="connsiteY2" fmla="*/ 293370 h 670560"/>
                <a:gd name="connsiteX3" fmla="*/ 41910 w 449580"/>
                <a:gd name="connsiteY3" fmla="*/ 220980 h 670560"/>
                <a:gd name="connsiteX4" fmla="*/ 68580 w 449580"/>
                <a:gd name="connsiteY4" fmla="*/ 186690 h 670560"/>
                <a:gd name="connsiteX5" fmla="*/ 64770 w 449580"/>
                <a:gd name="connsiteY5" fmla="*/ 137160 h 670560"/>
                <a:gd name="connsiteX6" fmla="*/ 114300 w 449580"/>
                <a:gd name="connsiteY6" fmla="*/ 72390 h 670560"/>
                <a:gd name="connsiteX7" fmla="*/ 148590 w 449580"/>
                <a:gd name="connsiteY7" fmla="*/ 64770 h 670560"/>
                <a:gd name="connsiteX8" fmla="*/ 137160 w 449580"/>
                <a:gd name="connsiteY8" fmla="*/ 0 h 670560"/>
                <a:gd name="connsiteX9" fmla="*/ 182880 w 449580"/>
                <a:gd name="connsiteY9" fmla="*/ 0 h 670560"/>
                <a:gd name="connsiteX10" fmla="*/ 232410 w 449580"/>
                <a:gd name="connsiteY10" fmla="*/ 60960 h 670560"/>
                <a:gd name="connsiteX11" fmla="*/ 323850 w 449580"/>
                <a:gd name="connsiteY11" fmla="*/ 87630 h 670560"/>
                <a:gd name="connsiteX12" fmla="*/ 281940 w 449580"/>
                <a:gd name="connsiteY12" fmla="*/ 160020 h 670560"/>
                <a:gd name="connsiteX13" fmla="*/ 308610 w 449580"/>
                <a:gd name="connsiteY13" fmla="*/ 232410 h 670560"/>
                <a:gd name="connsiteX14" fmla="*/ 335280 w 449580"/>
                <a:gd name="connsiteY14" fmla="*/ 293370 h 670560"/>
                <a:gd name="connsiteX15" fmla="*/ 384810 w 449580"/>
                <a:gd name="connsiteY15" fmla="*/ 262890 h 670560"/>
                <a:gd name="connsiteX16" fmla="*/ 422910 w 449580"/>
                <a:gd name="connsiteY16" fmla="*/ 281940 h 670560"/>
                <a:gd name="connsiteX17" fmla="*/ 449580 w 449580"/>
                <a:gd name="connsiteY17" fmla="*/ 499110 h 670560"/>
                <a:gd name="connsiteX18" fmla="*/ 400050 w 449580"/>
                <a:gd name="connsiteY18" fmla="*/ 491490 h 670560"/>
                <a:gd name="connsiteX19" fmla="*/ 396240 w 449580"/>
                <a:gd name="connsiteY19" fmla="*/ 567690 h 670560"/>
                <a:gd name="connsiteX20" fmla="*/ 438150 w 449580"/>
                <a:gd name="connsiteY20" fmla="*/ 605790 h 670560"/>
                <a:gd name="connsiteX21" fmla="*/ 384810 w 449580"/>
                <a:gd name="connsiteY21" fmla="*/ 670560 h 670560"/>
                <a:gd name="connsiteX22" fmla="*/ 342900 w 449580"/>
                <a:gd name="connsiteY22" fmla="*/ 670560 h 670560"/>
                <a:gd name="connsiteX23" fmla="*/ 342900 w 449580"/>
                <a:gd name="connsiteY23" fmla="*/ 621030 h 670560"/>
                <a:gd name="connsiteX24" fmla="*/ 304800 w 449580"/>
                <a:gd name="connsiteY24" fmla="*/ 632460 h 670560"/>
                <a:gd name="connsiteX25" fmla="*/ 289560 w 449580"/>
                <a:gd name="connsiteY25" fmla="*/ 621030 h 670560"/>
                <a:gd name="connsiteX26" fmla="*/ 289560 w 449580"/>
                <a:gd name="connsiteY26" fmla="*/ 590550 h 670560"/>
                <a:gd name="connsiteX27" fmla="*/ 289560 w 449580"/>
                <a:gd name="connsiteY27" fmla="*/ 590550 h 670560"/>
                <a:gd name="connsiteX28" fmla="*/ 194310 w 449580"/>
                <a:gd name="connsiteY28" fmla="*/ 628650 h 670560"/>
                <a:gd name="connsiteX29" fmla="*/ 171450 w 449580"/>
                <a:gd name="connsiteY29" fmla="*/ 601980 h 670560"/>
                <a:gd name="connsiteX30" fmla="*/ 209550 w 449580"/>
                <a:gd name="connsiteY30" fmla="*/ 537210 h 670560"/>
                <a:gd name="connsiteX31" fmla="*/ 179070 w 449580"/>
                <a:gd name="connsiteY31" fmla="*/ 495300 h 670560"/>
                <a:gd name="connsiteX32" fmla="*/ 140970 w 449580"/>
                <a:gd name="connsiteY32" fmla="*/ 537210 h 670560"/>
                <a:gd name="connsiteX33" fmla="*/ 110490 w 449580"/>
                <a:gd name="connsiteY33" fmla="*/ 502920 h 670560"/>
                <a:gd name="connsiteX34" fmla="*/ 99060 w 449580"/>
                <a:gd name="connsiteY34" fmla="*/ 472440 h 670560"/>
                <a:gd name="connsiteX35" fmla="*/ 41910 w 449580"/>
                <a:gd name="connsiteY35" fmla="*/ 476250 h 670560"/>
                <a:gd name="connsiteX36" fmla="*/ 45720 w 449580"/>
                <a:gd name="connsiteY36" fmla="*/ 426720 h 670560"/>
                <a:gd name="connsiteX37" fmla="*/ 34290 w 449580"/>
                <a:gd name="connsiteY37" fmla="*/ 36957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9580" h="670560">
                  <a:moveTo>
                    <a:pt x="34290" y="369570"/>
                  </a:moveTo>
                  <a:lnTo>
                    <a:pt x="0" y="320040"/>
                  </a:lnTo>
                  <a:lnTo>
                    <a:pt x="34290" y="293370"/>
                  </a:lnTo>
                  <a:lnTo>
                    <a:pt x="41910" y="220980"/>
                  </a:lnTo>
                  <a:lnTo>
                    <a:pt x="68580" y="186690"/>
                  </a:lnTo>
                  <a:lnTo>
                    <a:pt x="64770" y="137160"/>
                  </a:lnTo>
                  <a:lnTo>
                    <a:pt x="114300" y="72390"/>
                  </a:lnTo>
                  <a:lnTo>
                    <a:pt x="148590" y="64770"/>
                  </a:lnTo>
                  <a:lnTo>
                    <a:pt x="137160" y="0"/>
                  </a:lnTo>
                  <a:lnTo>
                    <a:pt x="182880" y="0"/>
                  </a:lnTo>
                  <a:lnTo>
                    <a:pt x="232410" y="60960"/>
                  </a:lnTo>
                  <a:lnTo>
                    <a:pt x="323850" y="87630"/>
                  </a:lnTo>
                  <a:lnTo>
                    <a:pt x="281940" y="160020"/>
                  </a:lnTo>
                  <a:lnTo>
                    <a:pt x="308610" y="232410"/>
                  </a:lnTo>
                  <a:lnTo>
                    <a:pt x="335280" y="293370"/>
                  </a:lnTo>
                  <a:lnTo>
                    <a:pt x="384810" y="262890"/>
                  </a:lnTo>
                  <a:lnTo>
                    <a:pt x="422910" y="281940"/>
                  </a:lnTo>
                  <a:lnTo>
                    <a:pt x="449580" y="499110"/>
                  </a:lnTo>
                  <a:lnTo>
                    <a:pt x="400050" y="491490"/>
                  </a:lnTo>
                  <a:lnTo>
                    <a:pt x="396240" y="567690"/>
                  </a:lnTo>
                  <a:lnTo>
                    <a:pt x="438150" y="605790"/>
                  </a:lnTo>
                  <a:lnTo>
                    <a:pt x="384810" y="670560"/>
                  </a:lnTo>
                  <a:lnTo>
                    <a:pt x="342900" y="670560"/>
                  </a:lnTo>
                  <a:lnTo>
                    <a:pt x="342900" y="621030"/>
                  </a:lnTo>
                  <a:lnTo>
                    <a:pt x="304800" y="632460"/>
                  </a:lnTo>
                  <a:lnTo>
                    <a:pt x="289560" y="621030"/>
                  </a:lnTo>
                  <a:lnTo>
                    <a:pt x="289560" y="590550"/>
                  </a:lnTo>
                  <a:lnTo>
                    <a:pt x="289560" y="590550"/>
                  </a:lnTo>
                  <a:lnTo>
                    <a:pt x="194310" y="628650"/>
                  </a:lnTo>
                  <a:lnTo>
                    <a:pt x="171450" y="601980"/>
                  </a:lnTo>
                  <a:lnTo>
                    <a:pt x="209550" y="537210"/>
                  </a:lnTo>
                  <a:lnTo>
                    <a:pt x="179070" y="495300"/>
                  </a:lnTo>
                  <a:lnTo>
                    <a:pt x="140970" y="537210"/>
                  </a:lnTo>
                  <a:lnTo>
                    <a:pt x="110490" y="502920"/>
                  </a:lnTo>
                  <a:lnTo>
                    <a:pt x="99060" y="472440"/>
                  </a:lnTo>
                  <a:lnTo>
                    <a:pt x="41910" y="476250"/>
                  </a:lnTo>
                  <a:lnTo>
                    <a:pt x="45720" y="426720"/>
                  </a:lnTo>
                  <a:lnTo>
                    <a:pt x="34290" y="369570"/>
                  </a:lnTo>
                  <a:close/>
                </a:path>
              </a:pathLst>
            </a:custGeom>
            <a:solidFill>
              <a:srgbClr val="D0F1F9"/>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7" name="Forme libre : forme 56">
              <a:extLst>
                <a:ext uri="{FF2B5EF4-FFF2-40B4-BE49-F238E27FC236}">
                  <a16:creationId xmlns:a16="http://schemas.microsoft.com/office/drawing/2014/main" id="{F7A00F76-8603-4940-AAC9-186CFC6FBB84}"/>
                </a:ext>
              </a:extLst>
            </p:cNvPr>
            <p:cNvSpPr/>
            <p:nvPr/>
          </p:nvSpPr>
          <p:spPr>
            <a:xfrm>
              <a:off x="4118610" y="4983480"/>
              <a:ext cx="666750" cy="822960"/>
            </a:xfrm>
            <a:custGeom>
              <a:avLst/>
              <a:gdLst>
                <a:gd name="connsiteX0" fmla="*/ 0 w 666750"/>
                <a:gd name="connsiteY0" fmla="*/ 106680 h 822960"/>
                <a:gd name="connsiteX1" fmla="*/ 34290 w 666750"/>
                <a:gd name="connsiteY1" fmla="*/ 171450 h 822960"/>
                <a:gd name="connsiteX2" fmla="*/ 53340 w 666750"/>
                <a:gd name="connsiteY2" fmla="*/ 236220 h 822960"/>
                <a:gd name="connsiteX3" fmla="*/ 106680 w 666750"/>
                <a:gd name="connsiteY3" fmla="*/ 293370 h 822960"/>
                <a:gd name="connsiteX4" fmla="*/ 163830 w 666750"/>
                <a:gd name="connsiteY4" fmla="*/ 342900 h 822960"/>
                <a:gd name="connsiteX5" fmla="*/ 182880 w 666750"/>
                <a:gd name="connsiteY5" fmla="*/ 381000 h 822960"/>
                <a:gd name="connsiteX6" fmla="*/ 186690 w 666750"/>
                <a:gd name="connsiteY6" fmla="*/ 415290 h 822960"/>
                <a:gd name="connsiteX7" fmla="*/ 152400 w 666750"/>
                <a:gd name="connsiteY7" fmla="*/ 434340 h 822960"/>
                <a:gd name="connsiteX8" fmla="*/ 163830 w 666750"/>
                <a:gd name="connsiteY8" fmla="*/ 495300 h 822960"/>
                <a:gd name="connsiteX9" fmla="*/ 133350 w 666750"/>
                <a:gd name="connsiteY9" fmla="*/ 525780 h 822960"/>
                <a:gd name="connsiteX10" fmla="*/ 163830 w 666750"/>
                <a:gd name="connsiteY10" fmla="*/ 598170 h 822960"/>
                <a:gd name="connsiteX11" fmla="*/ 255270 w 666750"/>
                <a:gd name="connsiteY11" fmla="*/ 659130 h 822960"/>
                <a:gd name="connsiteX12" fmla="*/ 274320 w 666750"/>
                <a:gd name="connsiteY12" fmla="*/ 674370 h 822960"/>
                <a:gd name="connsiteX13" fmla="*/ 297180 w 666750"/>
                <a:gd name="connsiteY13" fmla="*/ 655320 h 822960"/>
                <a:gd name="connsiteX14" fmla="*/ 323850 w 666750"/>
                <a:gd name="connsiteY14" fmla="*/ 697230 h 822960"/>
                <a:gd name="connsiteX15" fmla="*/ 312420 w 666750"/>
                <a:gd name="connsiteY15" fmla="*/ 720090 h 822960"/>
                <a:gd name="connsiteX16" fmla="*/ 419100 w 666750"/>
                <a:gd name="connsiteY16" fmla="*/ 735330 h 822960"/>
                <a:gd name="connsiteX17" fmla="*/ 480060 w 666750"/>
                <a:gd name="connsiteY17" fmla="*/ 800100 h 822960"/>
                <a:gd name="connsiteX18" fmla="*/ 541020 w 666750"/>
                <a:gd name="connsiteY18" fmla="*/ 773430 h 822960"/>
                <a:gd name="connsiteX19" fmla="*/ 582930 w 666750"/>
                <a:gd name="connsiteY19" fmla="*/ 796290 h 822960"/>
                <a:gd name="connsiteX20" fmla="*/ 613410 w 666750"/>
                <a:gd name="connsiteY20" fmla="*/ 822960 h 822960"/>
                <a:gd name="connsiteX21" fmla="*/ 636270 w 666750"/>
                <a:gd name="connsiteY21" fmla="*/ 796290 h 822960"/>
                <a:gd name="connsiteX22" fmla="*/ 621030 w 666750"/>
                <a:gd name="connsiteY22" fmla="*/ 765810 h 822960"/>
                <a:gd name="connsiteX23" fmla="*/ 666750 w 666750"/>
                <a:gd name="connsiteY23" fmla="*/ 670560 h 822960"/>
                <a:gd name="connsiteX24" fmla="*/ 628650 w 666750"/>
                <a:gd name="connsiteY24" fmla="*/ 662940 h 822960"/>
                <a:gd name="connsiteX25" fmla="*/ 605790 w 666750"/>
                <a:gd name="connsiteY25" fmla="*/ 601980 h 822960"/>
                <a:gd name="connsiteX26" fmla="*/ 563880 w 666750"/>
                <a:gd name="connsiteY26" fmla="*/ 567690 h 822960"/>
                <a:gd name="connsiteX27" fmla="*/ 579120 w 666750"/>
                <a:gd name="connsiteY27" fmla="*/ 499110 h 822960"/>
                <a:gd name="connsiteX28" fmla="*/ 636270 w 666750"/>
                <a:gd name="connsiteY28" fmla="*/ 449580 h 822960"/>
                <a:gd name="connsiteX29" fmla="*/ 666750 w 666750"/>
                <a:gd name="connsiteY29" fmla="*/ 419100 h 822960"/>
                <a:gd name="connsiteX30" fmla="*/ 621030 w 666750"/>
                <a:gd name="connsiteY30" fmla="*/ 308610 h 822960"/>
                <a:gd name="connsiteX31" fmla="*/ 544830 w 666750"/>
                <a:gd name="connsiteY31" fmla="*/ 270510 h 822960"/>
                <a:gd name="connsiteX32" fmla="*/ 472440 w 666750"/>
                <a:gd name="connsiteY32" fmla="*/ 251460 h 822960"/>
                <a:gd name="connsiteX33" fmla="*/ 419100 w 666750"/>
                <a:gd name="connsiteY33" fmla="*/ 224790 h 822960"/>
                <a:gd name="connsiteX34" fmla="*/ 434340 w 666750"/>
                <a:gd name="connsiteY34" fmla="*/ 194310 h 822960"/>
                <a:gd name="connsiteX35" fmla="*/ 472440 w 666750"/>
                <a:gd name="connsiteY35" fmla="*/ 194310 h 822960"/>
                <a:gd name="connsiteX36" fmla="*/ 506730 w 666750"/>
                <a:gd name="connsiteY36" fmla="*/ 148590 h 822960"/>
                <a:gd name="connsiteX37" fmla="*/ 449580 w 666750"/>
                <a:gd name="connsiteY37" fmla="*/ 72390 h 822960"/>
                <a:gd name="connsiteX38" fmla="*/ 449580 w 666750"/>
                <a:gd name="connsiteY38" fmla="*/ 19050 h 822960"/>
                <a:gd name="connsiteX39" fmla="*/ 388620 w 666750"/>
                <a:gd name="connsiteY39" fmla="*/ 38100 h 822960"/>
                <a:gd name="connsiteX40" fmla="*/ 293370 w 666750"/>
                <a:gd name="connsiteY40" fmla="*/ 45720 h 822960"/>
                <a:gd name="connsiteX41" fmla="*/ 99060 w 666750"/>
                <a:gd name="connsiteY41" fmla="*/ 26670 h 822960"/>
                <a:gd name="connsiteX42" fmla="*/ 106680 w 666750"/>
                <a:gd name="connsiteY42" fmla="*/ 0 h 822960"/>
                <a:gd name="connsiteX43" fmla="*/ 38100 w 666750"/>
                <a:gd name="connsiteY43" fmla="*/ 7620 h 822960"/>
                <a:gd name="connsiteX44" fmla="*/ 53340 w 666750"/>
                <a:gd name="connsiteY44" fmla="*/ 80010 h 822960"/>
                <a:gd name="connsiteX45" fmla="*/ 0 w 666750"/>
                <a:gd name="connsiteY45" fmla="*/ 1066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822960">
                  <a:moveTo>
                    <a:pt x="0" y="106680"/>
                  </a:moveTo>
                  <a:lnTo>
                    <a:pt x="34290" y="171450"/>
                  </a:lnTo>
                  <a:lnTo>
                    <a:pt x="53340" y="236220"/>
                  </a:lnTo>
                  <a:lnTo>
                    <a:pt x="106680" y="293370"/>
                  </a:lnTo>
                  <a:lnTo>
                    <a:pt x="163830" y="342900"/>
                  </a:lnTo>
                  <a:lnTo>
                    <a:pt x="182880" y="381000"/>
                  </a:lnTo>
                  <a:lnTo>
                    <a:pt x="186690" y="415290"/>
                  </a:lnTo>
                  <a:lnTo>
                    <a:pt x="152400" y="434340"/>
                  </a:lnTo>
                  <a:lnTo>
                    <a:pt x="163830" y="495300"/>
                  </a:lnTo>
                  <a:lnTo>
                    <a:pt x="133350" y="525780"/>
                  </a:lnTo>
                  <a:lnTo>
                    <a:pt x="163830" y="598170"/>
                  </a:lnTo>
                  <a:lnTo>
                    <a:pt x="255270" y="659130"/>
                  </a:lnTo>
                  <a:lnTo>
                    <a:pt x="274320" y="674370"/>
                  </a:lnTo>
                  <a:lnTo>
                    <a:pt x="297180" y="655320"/>
                  </a:lnTo>
                  <a:lnTo>
                    <a:pt x="323850" y="697230"/>
                  </a:lnTo>
                  <a:lnTo>
                    <a:pt x="312420" y="720090"/>
                  </a:lnTo>
                  <a:lnTo>
                    <a:pt x="419100" y="735330"/>
                  </a:lnTo>
                  <a:lnTo>
                    <a:pt x="480060" y="800100"/>
                  </a:lnTo>
                  <a:lnTo>
                    <a:pt x="541020" y="773430"/>
                  </a:lnTo>
                  <a:lnTo>
                    <a:pt x="582930" y="796290"/>
                  </a:lnTo>
                  <a:lnTo>
                    <a:pt x="613410" y="822960"/>
                  </a:lnTo>
                  <a:lnTo>
                    <a:pt x="636270" y="796290"/>
                  </a:lnTo>
                  <a:lnTo>
                    <a:pt x="621030" y="765810"/>
                  </a:lnTo>
                  <a:lnTo>
                    <a:pt x="666750" y="670560"/>
                  </a:lnTo>
                  <a:lnTo>
                    <a:pt x="628650" y="662940"/>
                  </a:lnTo>
                  <a:lnTo>
                    <a:pt x="605790" y="601980"/>
                  </a:lnTo>
                  <a:lnTo>
                    <a:pt x="563880" y="567690"/>
                  </a:lnTo>
                  <a:lnTo>
                    <a:pt x="579120" y="499110"/>
                  </a:lnTo>
                  <a:lnTo>
                    <a:pt x="636270" y="449580"/>
                  </a:lnTo>
                  <a:lnTo>
                    <a:pt x="666750" y="419100"/>
                  </a:lnTo>
                  <a:lnTo>
                    <a:pt x="621030" y="308610"/>
                  </a:lnTo>
                  <a:lnTo>
                    <a:pt x="544830" y="270510"/>
                  </a:lnTo>
                  <a:lnTo>
                    <a:pt x="472440" y="251460"/>
                  </a:lnTo>
                  <a:lnTo>
                    <a:pt x="419100" y="224790"/>
                  </a:lnTo>
                  <a:lnTo>
                    <a:pt x="434340" y="194310"/>
                  </a:lnTo>
                  <a:lnTo>
                    <a:pt x="472440" y="194310"/>
                  </a:lnTo>
                  <a:lnTo>
                    <a:pt x="506730" y="148590"/>
                  </a:lnTo>
                  <a:lnTo>
                    <a:pt x="449580" y="72390"/>
                  </a:lnTo>
                  <a:lnTo>
                    <a:pt x="449580" y="19050"/>
                  </a:lnTo>
                  <a:lnTo>
                    <a:pt x="388620" y="38100"/>
                  </a:lnTo>
                  <a:lnTo>
                    <a:pt x="293370" y="45720"/>
                  </a:lnTo>
                  <a:lnTo>
                    <a:pt x="99060" y="26670"/>
                  </a:lnTo>
                  <a:lnTo>
                    <a:pt x="106680" y="0"/>
                  </a:lnTo>
                  <a:lnTo>
                    <a:pt x="38100" y="7620"/>
                  </a:lnTo>
                  <a:lnTo>
                    <a:pt x="53340" y="80010"/>
                  </a:lnTo>
                  <a:lnTo>
                    <a:pt x="0" y="106680"/>
                  </a:lnTo>
                  <a:close/>
                </a:path>
              </a:pathLst>
            </a:cu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8" name="Forme libre : forme 57">
              <a:extLst>
                <a:ext uri="{FF2B5EF4-FFF2-40B4-BE49-F238E27FC236}">
                  <a16:creationId xmlns:a16="http://schemas.microsoft.com/office/drawing/2014/main" id="{1197D10A-1E8F-4B3F-88E1-B1D372C67D4A}"/>
                </a:ext>
              </a:extLst>
            </p:cNvPr>
            <p:cNvSpPr/>
            <p:nvPr/>
          </p:nvSpPr>
          <p:spPr>
            <a:xfrm>
              <a:off x="4206240" y="4206240"/>
              <a:ext cx="720090" cy="689610"/>
            </a:xfrm>
            <a:custGeom>
              <a:avLst/>
              <a:gdLst>
                <a:gd name="connsiteX0" fmla="*/ 266700 w 720090"/>
                <a:gd name="connsiteY0" fmla="*/ 689610 h 689610"/>
                <a:gd name="connsiteX1" fmla="*/ 316230 w 720090"/>
                <a:gd name="connsiteY1" fmla="*/ 651510 h 689610"/>
                <a:gd name="connsiteX2" fmla="*/ 285750 w 720090"/>
                <a:gd name="connsiteY2" fmla="*/ 609600 h 689610"/>
                <a:gd name="connsiteX3" fmla="*/ 369570 w 720090"/>
                <a:gd name="connsiteY3" fmla="*/ 525780 h 689610"/>
                <a:gd name="connsiteX4" fmla="*/ 388620 w 720090"/>
                <a:gd name="connsiteY4" fmla="*/ 525780 h 689610"/>
                <a:gd name="connsiteX5" fmla="*/ 457200 w 720090"/>
                <a:gd name="connsiteY5" fmla="*/ 499110 h 689610"/>
                <a:gd name="connsiteX6" fmla="*/ 487680 w 720090"/>
                <a:gd name="connsiteY6" fmla="*/ 521970 h 689610"/>
                <a:gd name="connsiteX7" fmla="*/ 529590 w 720090"/>
                <a:gd name="connsiteY7" fmla="*/ 525780 h 689610"/>
                <a:gd name="connsiteX8" fmla="*/ 579120 w 720090"/>
                <a:gd name="connsiteY8" fmla="*/ 556260 h 689610"/>
                <a:gd name="connsiteX9" fmla="*/ 647700 w 720090"/>
                <a:gd name="connsiteY9" fmla="*/ 419100 h 689610"/>
                <a:gd name="connsiteX10" fmla="*/ 643890 w 720090"/>
                <a:gd name="connsiteY10" fmla="*/ 384810 h 689610"/>
                <a:gd name="connsiteX11" fmla="*/ 712470 w 720090"/>
                <a:gd name="connsiteY11" fmla="*/ 369570 h 689610"/>
                <a:gd name="connsiteX12" fmla="*/ 720090 w 720090"/>
                <a:gd name="connsiteY12" fmla="*/ 308610 h 689610"/>
                <a:gd name="connsiteX13" fmla="*/ 685800 w 720090"/>
                <a:gd name="connsiteY13" fmla="*/ 201930 h 689610"/>
                <a:gd name="connsiteX14" fmla="*/ 617220 w 720090"/>
                <a:gd name="connsiteY14" fmla="*/ 76200 h 689610"/>
                <a:gd name="connsiteX15" fmla="*/ 560070 w 720090"/>
                <a:gd name="connsiteY15" fmla="*/ 41910 h 689610"/>
                <a:gd name="connsiteX16" fmla="*/ 560070 w 720090"/>
                <a:gd name="connsiteY16" fmla="*/ 0 h 689610"/>
                <a:gd name="connsiteX17" fmla="*/ 453390 w 720090"/>
                <a:gd name="connsiteY17" fmla="*/ 7620 h 689610"/>
                <a:gd name="connsiteX18" fmla="*/ 438150 w 720090"/>
                <a:gd name="connsiteY18" fmla="*/ 49530 h 689610"/>
                <a:gd name="connsiteX19" fmla="*/ 388620 w 720090"/>
                <a:gd name="connsiteY19" fmla="*/ 60960 h 689610"/>
                <a:gd name="connsiteX20" fmla="*/ 415290 w 720090"/>
                <a:gd name="connsiteY20" fmla="*/ 171450 h 689610"/>
                <a:gd name="connsiteX21" fmla="*/ 312420 w 720090"/>
                <a:gd name="connsiteY21" fmla="*/ 125730 h 689610"/>
                <a:gd name="connsiteX22" fmla="*/ 320040 w 720090"/>
                <a:gd name="connsiteY22" fmla="*/ 160020 h 689610"/>
                <a:gd name="connsiteX23" fmla="*/ 297180 w 720090"/>
                <a:gd name="connsiteY23" fmla="*/ 182880 h 689610"/>
                <a:gd name="connsiteX24" fmla="*/ 285750 w 720090"/>
                <a:gd name="connsiteY24" fmla="*/ 232410 h 689610"/>
                <a:gd name="connsiteX25" fmla="*/ 175260 w 720090"/>
                <a:gd name="connsiteY25" fmla="*/ 175260 h 689610"/>
                <a:gd name="connsiteX26" fmla="*/ 83820 w 720090"/>
                <a:gd name="connsiteY26" fmla="*/ 194310 h 689610"/>
                <a:gd name="connsiteX27" fmla="*/ 125730 w 720090"/>
                <a:gd name="connsiteY27" fmla="*/ 251460 h 689610"/>
                <a:gd name="connsiteX28" fmla="*/ 34290 w 720090"/>
                <a:gd name="connsiteY28" fmla="*/ 331470 h 689610"/>
                <a:gd name="connsiteX29" fmla="*/ 45720 w 720090"/>
                <a:gd name="connsiteY29" fmla="*/ 419100 h 689610"/>
                <a:gd name="connsiteX30" fmla="*/ 19050 w 720090"/>
                <a:gd name="connsiteY30" fmla="*/ 468630 h 689610"/>
                <a:gd name="connsiteX31" fmla="*/ 0 w 720090"/>
                <a:gd name="connsiteY31" fmla="*/ 636270 h 689610"/>
                <a:gd name="connsiteX32" fmla="*/ 11430 w 720090"/>
                <a:gd name="connsiteY32" fmla="*/ 643890 h 689610"/>
                <a:gd name="connsiteX33" fmla="*/ 179070 w 720090"/>
                <a:gd name="connsiteY33" fmla="*/ 636270 h 689610"/>
                <a:gd name="connsiteX34" fmla="*/ 266700 w 720090"/>
                <a:gd name="connsiteY34" fmla="*/ 689610 h 6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090" h="689610">
                  <a:moveTo>
                    <a:pt x="266700" y="689610"/>
                  </a:moveTo>
                  <a:lnTo>
                    <a:pt x="316230" y="651510"/>
                  </a:lnTo>
                  <a:lnTo>
                    <a:pt x="285750" y="609600"/>
                  </a:lnTo>
                  <a:lnTo>
                    <a:pt x="369570" y="525780"/>
                  </a:lnTo>
                  <a:lnTo>
                    <a:pt x="388620" y="525780"/>
                  </a:lnTo>
                  <a:lnTo>
                    <a:pt x="457200" y="499110"/>
                  </a:lnTo>
                  <a:lnTo>
                    <a:pt x="487680" y="521970"/>
                  </a:lnTo>
                  <a:lnTo>
                    <a:pt x="529590" y="525780"/>
                  </a:lnTo>
                  <a:lnTo>
                    <a:pt x="579120" y="556260"/>
                  </a:lnTo>
                  <a:lnTo>
                    <a:pt x="647700" y="419100"/>
                  </a:lnTo>
                  <a:lnTo>
                    <a:pt x="643890" y="384810"/>
                  </a:lnTo>
                  <a:lnTo>
                    <a:pt x="712470" y="369570"/>
                  </a:lnTo>
                  <a:lnTo>
                    <a:pt x="720090" y="308610"/>
                  </a:lnTo>
                  <a:lnTo>
                    <a:pt x="685800" y="201930"/>
                  </a:lnTo>
                  <a:lnTo>
                    <a:pt x="617220" y="76200"/>
                  </a:lnTo>
                  <a:lnTo>
                    <a:pt x="560070" y="41910"/>
                  </a:lnTo>
                  <a:lnTo>
                    <a:pt x="560070" y="0"/>
                  </a:lnTo>
                  <a:lnTo>
                    <a:pt x="453390" y="7620"/>
                  </a:lnTo>
                  <a:lnTo>
                    <a:pt x="438150" y="49530"/>
                  </a:lnTo>
                  <a:lnTo>
                    <a:pt x="388620" y="60960"/>
                  </a:lnTo>
                  <a:lnTo>
                    <a:pt x="415290" y="171450"/>
                  </a:lnTo>
                  <a:lnTo>
                    <a:pt x="312420" y="125730"/>
                  </a:lnTo>
                  <a:lnTo>
                    <a:pt x="320040" y="160020"/>
                  </a:lnTo>
                  <a:lnTo>
                    <a:pt x="297180" y="182880"/>
                  </a:lnTo>
                  <a:lnTo>
                    <a:pt x="285750" y="232410"/>
                  </a:lnTo>
                  <a:lnTo>
                    <a:pt x="175260" y="175260"/>
                  </a:lnTo>
                  <a:lnTo>
                    <a:pt x="83820" y="194310"/>
                  </a:lnTo>
                  <a:lnTo>
                    <a:pt x="125730" y="251460"/>
                  </a:lnTo>
                  <a:lnTo>
                    <a:pt x="34290" y="331470"/>
                  </a:lnTo>
                  <a:lnTo>
                    <a:pt x="45720" y="419100"/>
                  </a:lnTo>
                  <a:lnTo>
                    <a:pt x="19050" y="468630"/>
                  </a:lnTo>
                  <a:lnTo>
                    <a:pt x="0" y="636270"/>
                  </a:lnTo>
                  <a:lnTo>
                    <a:pt x="11430" y="643890"/>
                  </a:lnTo>
                  <a:lnTo>
                    <a:pt x="179070" y="636270"/>
                  </a:lnTo>
                  <a:lnTo>
                    <a:pt x="266700" y="689610"/>
                  </a:lnTo>
                  <a:close/>
                </a:path>
              </a:pathLst>
            </a:cu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9" name="Forme libre : forme 58">
              <a:extLst>
                <a:ext uri="{FF2B5EF4-FFF2-40B4-BE49-F238E27FC236}">
                  <a16:creationId xmlns:a16="http://schemas.microsoft.com/office/drawing/2014/main" id="{F486F108-0F3D-46EE-B879-3C0B615C6823}"/>
                </a:ext>
              </a:extLst>
            </p:cNvPr>
            <p:cNvSpPr/>
            <p:nvPr/>
          </p:nvSpPr>
          <p:spPr>
            <a:xfrm>
              <a:off x="4903470" y="3790950"/>
              <a:ext cx="899160" cy="895350"/>
            </a:xfrm>
            <a:custGeom>
              <a:avLst/>
              <a:gdLst>
                <a:gd name="connsiteX0" fmla="*/ 541020 w 899160"/>
                <a:gd name="connsiteY0" fmla="*/ 773430 h 895350"/>
                <a:gd name="connsiteX1" fmla="*/ 674370 w 899160"/>
                <a:gd name="connsiteY1" fmla="*/ 651510 h 895350"/>
                <a:gd name="connsiteX2" fmla="*/ 655320 w 899160"/>
                <a:gd name="connsiteY2" fmla="*/ 586740 h 895350"/>
                <a:gd name="connsiteX3" fmla="*/ 655320 w 899160"/>
                <a:gd name="connsiteY3" fmla="*/ 586740 h 895350"/>
                <a:gd name="connsiteX4" fmla="*/ 712470 w 899160"/>
                <a:gd name="connsiteY4" fmla="*/ 571500 h 895350"/>
                <a:gd name="connsiteX5" fmla="*/ 723900 w 899160"/>
                <a:gd name="connsiteY5" fmla="*/ 605790 h 895350"/>
                <a:gd name="connsiteX6" fmla="*/ 762000 w 899160"/>
                <a:gd name="connsiteY6" fmla="*/ 567690 h 895350"/>
                <a:gd name="connsiteX7" fmla="*/ 762000 w 899160"/>
                <a:gd name="connsiteY7" fmla="*/ 544830 h 895350"/>
                <a:gd name="connsiteX8" fmla="*/ 762000 w 899160"/>
                <a:gd name="connsiteY8" fmla="*/ 544830 h 895350"/>
                <a:gd name="connsiteX9" fmla="*/ 800100 w 899160"/>
                <a:gd name="connsiteY9" fmla="*/ 445770 h 895350"/>
                <a:gd name="connsiteX10" fmla="*/ 853440 w 899160"/>
                <a:gd name="connsiteY10" fmla="*/ 461010 h 895350"/>
                <a:gd name="connsiteX11" fmla="*/ 845820 w 899160"/>
                <a:gd name="connsiteY11" fmla="*/ 373380 h 895350"/>
                <a:gd name="connsiteX12" fmla="*/ 830580 w 899160"/>
                <a:gd name="connsiteY12" fmla="*/ 350520 h 895350"/>
                <a:gd name="connsiteX13" fmla="*/ 868680 w 899160"/>
                <a:gd name="connsiteY13" fmla="*/ 289560 h 895350"/>
                <a:gd name="connsiteX14" fmla="*/ 880110 w 899160"/>
                <a:gd name="connsiteY14" fmla="*/ 209550 h 895350"/>
                <a:gd name="connsiteX15" fmla="*/ 883920 w 899160"/>
                <a:gd name="connsiteY15" fmla="*/ 198120 h 895350"/>
                <a:gd name="connsiteX16" fmla="*/ 899160 w 899160"/>
                <a:gd name="connsiteY16" fmla="*/ 137160 h 895350"/>
                <a:gd name="connsiteX17" fmla="*/ 689610 w 899160"/>
                <a:gd name="connsiteY17" fmla="*/ 0 h 895350"/>
                <a:gd name="connsiteX18" fmla="*/ 548640 w 899160"/>
                <a:gd name="connsiteY18" fmla="*/ 22860 h 895350"/>
                <a:gd name="connsiteX19" fmla="*/ 533400 w 899160"/>
                <a:gd name="connsiteY19" fmla="*/ 91440 h 895350"/>
                <a:gd name="connsiteX20" fmla="*/ 461010 w 899160"/>
                <a:gd name="connsiteY20" fmla="*/ 83820 h 895350"/>
                <a:gd name="connsiteX21" fmla="*/ 438150 w 899160"/>
                <a:gd name="connsiteY21" fmla="*/ 102870 h 895350"/>
                <a:gd name="connsiteX22" fmla="*/ 422910 w 899160"/>
                <a:gd name="connsiteY22" fmla="*/ 137160 h 895350"/>
                <a:gd name="connsiteX23" fmla="*/ 426720 w 899160"/>
                <a:gd name="connsiteY23" fmla="*/ 259080 h 895350"/>
                <a:gd name="connsiteX24" fmla="*/ 327660 w 899160"/>
                <a:gd name="connsiteY24" fmla="*/ 240030 h 895350"/>
                <a:gd name="connsiteX25" fmla="*/ 308610 w 899160"/>
                <a:gd name="connsiteY25" fmla="*/ 300990 h 895350"/>
                <a:gd name="connsiteX26" fmla="*/ 171450 w 899160"/>
                <a:gd name="connsiteY26" fmla="*/ 384810 h 895350"/>
                <a:gd name="connsiteX27" fmla="*/ 106680 w 899160"/>
                <a:gd name="connsiteY27" fmla="*/ 396240 h 895350"/>
                <a:gd name="connsiteX28" fmla="*/ 110490 w 899160"/>
                <a:gd name="connsiteY28" fmla="*/ 419100 h 895350"/>
                <a:gd name="connsiteX29" fmla="*/ 148590 w 899160"/>
                <a:gd name="connsiteY29" fmla="*/ 426720 h 895350"/>
                <a:gd name="connsiteX30" fmla="*/ 144780 w 899160"/>
                <a:gd name="connsiteY30" fmla="*/ 468630 h 895350"/>
                <a:gd name="connsiteX31" fmla="*/ 190500 w 899160"/>
                <a:gd name="connsiteY31" fmla="*/ 510540 h 895350"/>
                <a:gd name="connsiteX32" fmla="*/ 0 w 899160"/>
                <a:gd name="connsiteY32" fmla="*/ 609600 h 895350"/>
                <a:gd name="connsiteX33" fmla="*/ 19050 w 899160"/>
                <a:gd name="connsiteY33" fmla="*/ 746760 h 895350"/>
                <a:gd name="connsiteX34" fmla="*/ 15240 w 899160"/>
                <a:gd name="connsiteY34" fmla="*/ 800100 h 895350"/>
                <a:gd name="connsiteX35" fmla="*/ 68580 w 899160"/>
                <a:gd name="connsiteY35" fmla="*/ 857250 h 895350"/>
                <a:gd name="connsiteX36" fmla="*/ 156210 w 899160"/>
                <a:gd name="connsiteY36" fmla="*/ 868680 h 895350"/>
                <a:gd name="connsiteX37" fmla="*/ 201930 w 899160"/>
                <a:gd name="connsiteY37" fmla="*/ 834390 h 895350"/>
                <a:gd name="connsiteX38" fmla="*/ 213360 w 899160"/>
                <a:gd name="connsiteY38" fmla="*/ 811530 h 895350"/>
                <a:gd name="connsiteX39" fmla="*/ 293370 w 899160"/>
                <a:gd name="connsiteY39" fmla="*/ 872490 h 895350"/>
                <a:gd name="connsiteX40" fmla="*/ 293370 w 899160"/>
                <a:gd name="connsiteY40" fmla="*/ 872490 h 895350"/>
                <a:gd name="connsiteX41" fmla="*/ 342900 w 899160"/>
                <a:gd name="connsiteY41" fmla="*/ 895350 h 895350"/>
                <a:gd name="connsiteX42" fmla="*/ 392430 w 899160"/>
                <a:gd name="connsiteY42" fmla="*/ 811530 h 895350"/>
                <a:gd name="connsiteX43" fmla="*/ 434340 w 899160"/>
                <a:gd name="connsiteY43" fmla="*/ 803910 h 895350"/>
                <a:gd name="connsiteX44" fmla="*/ 430530 w 899160"/>
                <a:gd name="connsiteY44" fmla="*/ 781050 h 895350"/>
                <a:gd name="connsiteX45" fmla="*/ 502920 w 899160"/>
                <a:gd name="connsiteY45" fmla="*/ 697230 h 895350"/>
                <a:gd name="connsiteX46" fmla="*/ 529590 w 899160"/>
                <a:gd name="connsiteY46" fmla="*/ 723900 h 895350"/>
                <a:gd name="connsiteX47" fmla="*/ 541020 w 899160"/>
                <a:gd name="connsiteY47" fmla="*/ 77343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9160" h="895350">
                  <a:moveTo>
                    <a:pt x="541020" y="773430"/>
                  </a:moveTo>
                  <a:lnTo>
                    <a:pt x="674370" y="651510"/>
                  </a:lnTo>
                  <a:lnTo>
                    <a:pt x="655320" y="586740"/>
                  </a:lnTo>
                  <a:lnTo>
                    <a:pt x="655320" y="586740"/>
                  </a:lnTo>
                  <a:lnTo>
                    <a:pt x="712470" y="571500"/>
                  </a:lnTo>
                  <a:lnTo>
                    <a:pt x="723900" y="605790"/>
                  </a:lnTo>
                  <a:lnTo>
                    <a:pt x="762000" y="567690"/>
                  </a:lnTo>
                  <a:lnTo>
                    <a:pt x="762000" y="544830"/>
                  </a:lnTo>
                  <a:lnTo>
                    <a:pt x="762000" y="544830"/>
                  </a:lnTo>
                  <a:lnTo>
                    <a:pt x="800100" y="445770"/>
                  </a:lnTo>
                  <a:lnTo>
                    <a:pt x="853440" y="461010"/>
                  </a:lnTo>
                  <a:lnTo>
                    <a:pt x="845820" y="373380"/>
                  </a:lnTo>
                  <a:lnTo>
                    <a:pt x="830580" y="350520"/>
                  </a:lnTo>
                  <a:lnTo>
                    <a:pt x="868680" y="289560"/>
                  </a:lnTo>
                  <a:lnTo>
                    <a:pt x="880110" y="209550"/>
                  </a:lnTo>
                  <a:lnTo>
                    <a:pt x="883920" y="198120"/>
                  </a:lnTo>
                  <a:lnTo>
                    <a:pt x="899160" y="137160"/>
                  </a:lnTo>
                  <a:lnTo>
                    <a:pt x="689610" y="0"/>
                  </a:lnTo>
                  <a:lnTo>
                    <a:pt x="548640" y="22860"/>
                  </a:lnTo>
                  <a:lnTo>
                    <a:pt x="533400" y="91440"/>
                  </a:lnTo>
                  <a:lnTo>
                    <a:pt x="461010" y="83820"/>
                  </a:lnTo>
                  <a:lnTo>
                    <a:pt x="438150" y="102870"/>
                  </a:lnTo>
                  <a:lnTo>
                    <a:pt x="422910" y="137160"/>
                  </a:lnTo>
                  <a:lnTo>
                    <a:pt x="426720" y="259080"/>
                  </a:lnTo>
                  <a:lnTo>
                    <a:pt x="327660" y="240030"/>
                  </a:lnTo>
                  <a:lnTo>
                    <a:pt x="308610" y="300990"/>
                  </a:lnTo>
                  <a:lnTo>
                    <a:pt x="171450" y="384810"/>
                  </a:lnTo>
                  <a:lnTo>
                    <a:pt x="106680" y="396240"/>
                  </a:lnTo>
                  <a:lnTo>
                    <a:pt x="110490" y="419100"/>
                  </a:lnTo>
                  <a:lnTo>
                    <a:pt x="148590" y="426720"/>
                  </a:lnTo>
                  <a:lnTo>
                    <a:pt x="144780" y="468630"/>
                  </a:lnTo>
                  <a:lnTo>
                    <a:pt x="190500" y="510540"/>
                  </a:lnTo>
                  <a:lnTo>
                    <a:pt x="0" y="609600"/>
                  </a:lnTo>
                  <a:lnTo>
                    <a:pt x="19050" y="746760"/>
                  </a:lnTo>
                  <a:lnTo>
                    <a:pt x="15240" y="800100"/>
                  </a:lnTo>
                  <a:lnTo>
                    <a:pt x="68580" y="857250"/>
                  </a:lnTo>
                  <a:lnTo>
                    <a:pt x="156210" y="868680"/>
                  </a:lnTo>
                  <a:lnTo>
                    <a:pt x="201930" y="834390"/>
                  </a:lnTo>
                  <a:lnTo>
                    <a:pt x="213360" y="811530"/>
                  </a:lnTo>
                  <a:lnTo>
                    <a:pt x="293370" y="872490"/>
                  </a:lnTo>
                  <a:lnTo>
                    <a:pt x="293370" y="872490"/>
                  </a:lnTo>
                  <a:lnTo>
                    <a:pt x="342900" y="895350"/>
                  </a:lnTo>
                  <a:lnTo>
                    <a:pt x="392430" y="811530"/>
                  </a:lnTo>
                  <a:lnTo>
                    <a:pt x="434340" y="803910"/>
                  </a:lnTo>
                  <a:lnTo>
                    <a:pt x="430530" y="781050"/>
                  </a:lnTo>
                  <a:lnTo>
                    <a:pt x="502920" y="697230"/>
                  </a:lnTo>
                  <a:lnTo>
                    <a:pt x="529590" y="723900"/>
                  </a:lnTo>
                  <a:lnTo>
                    <a:pt x="541020" y="773430"/>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0" name="Forme libre : forme 59">
              <a:extLst>
                <a:ext uri="{FF2B5EF4-FFF2-40B4-BE49-F238E27FC236}">
                  <a16:creationId xmlns:a16="http://schemas.microsoft.com/office/drawing/2014/main" id="{B66D8A5E-E48F-4759-B686-66DE12329FA9}"/>
                </a:ext>
              </a:extLst>
            </p:cNvPr>
            <p:cNvSpPr/>
            <p:nvPr/>
          </p:nvSpPr>
          <p:spPr>
            <a:xfrm>
              <a:off x="4453890" y="4491990"/>
              <a:ext cx="1600200" cy="1592580"/>
            </a:xfrm>
            <a:custGeom>
              <a:avLst/>
              <a:gdLst>
                <a:gd name="connsiteX0" fmla="*/ 1257300 w 1600200"/>
                <a:gd name="connsiteY0" fmla="*/ 678180 h 1592580"/>
                <a:gd name="connsiteX1" fmla="*/ 1314450 w 1600200"/>
                <a:gd name="connsiteY1" fmla="*/ 670560 h 1592580"/>
                <a:gd name="connsiteX2" fmla="*/ 1371600 w 1600200"/>
                <a:gd name="connsiteY2" fmla="*/ 689610 h 1592580"/>
                <a:gd name="connsiteX3" fmla="*/ 1394460 w 1600200"/>
                <a:gd name="connsiteY3" fmla="*/ 655320 h 1592580"/>
                <a:gd name="connsiteX4" fmla="*/ 1428750 w 1600200"/>
                <a:gd name="connsiteY4" fmla="*/ 697230 h 1592580"/>
                <a:gd name="connsiteX5" fmla="*/ 1493520 w 1600200"/>
                <a:gd name="connsiteY5" fmla="*/ 723900 h 1592580"/>
                <a:gd name="connsiteX6" fmla="*/ 1493520 w 1600200"/>
                <a:gd name="connsiteY6" fmla="*/ 769620 h 1592580"/>
                <a:gd name="connsiteX7" fmla="*/ 1440180 w 1600200"/>
                <a:gd name="connsiteY7" fmla="*/ 815340 h 1592580"/>
                <a:gd name="connsiteX8" fmla="*/ 1459230 w 1600200"/>
                <a:gd name="connsiteY8" fmla="*/ 887730 h 1592580"/>
                <a:gd name="connsiteX9" fmla="*/ 1497330 w 1600200"/>
                <a:gd name="connsiteY9" fmla="*/ 906780 h 1592580"/>
                <a:gd name="connsiteX10" fmla="*/ 1535430 w 1600200"/>
                <a:gd name="connsiteY10" fmla="*/ 952500 h 1592580"/>
                <a:gd name="connsiteX11" fmla="*/ 1543050 w 1600200"/>
                <a:gd name="connsiteY11" fmla="*/ 998220 h 1592580"/>
                <a:gd name="connsiteX12" fmla="*/ 1588770 w 1600200"/>
                <a:gd name="connsiteY12" fmla="*/ 1013460 h 1592580"/>
                <a:gd name="connsiteX13" fmla="*/ 1596390 w 1600200"/>
                <a:gd name="connsiteY13" fmla="*/ 1059180 h 1592580"/>
                <a:gd name="connsiteX14" fmla="*/ 1562100 w 1600200"/>
                <a:gd name="connsiteY14" fmla="*/ 1188720 h 1592580"/>
                <a:gd name="connsiteX15" fmla="*/ 1539240 w 1600200"/>
                <a:gd name="connsiteY15" fmla="*/ 1200150 h 1592580"/>
                <a:gd name="connsiteX16" fmla="*/ 1539240 w 1600200"/>
                <a:gd name="connsiteY16" fmla="*/ 1200150 h 1592580"/>
                <a:gd name="connsiteX17" fmla="*/ 1573530 w 1600200"/>
                <a:gd name="connsiteY17" fmla="*/ 1245870 h 1592580"/>
                <a:gd name="connsiteX18" fmla="*/ 1569720 w 1600200"/>
                <a:gd name="connsiteY18" fmla="*/ 1291590 h 1592580"/>
                <a:gd name="connsiteX19" fmla="*/ 1600200 w 1600200"/>
                <a:gd name="connsiteY19" fmla="*/ 1348740 h 1592580"/>
                <a:gd name="connsiteX20" fmla="*/ 1577340 w 1600200"/>
                <a:gd name="connsiteY20" fmla="*/ 1386840 h 1592580"/>
                <a:gd name="connsiteX21" fmla="*/ 1524000 w 1600200"/>
                <a:gd name="connsiteY21" fmla="*/ 1417320 h 1592580"/>
                <a:gd name="connsiteX22" fmla="*/ 1558290 w 1600200"/>
                <a:gd name="connsiteY22" fmla="*/ 1474470 h 1592580"/>
                <a:gd name="connsiteX23" fmla="*/ 1470660 w 1600200"/>
                <a:gd name="connsiteY23" fmla="*/ 1482090 h 1592580"/>
                <a:gd name="connsiteX24" fmla="*/ 1413510 w 1600200"/>
                <a:gd name="connsiteY24" fmla="*/ 1466850 h 1592580"/>
                <a:gd name="connsiteX25" fmla="*/ 1325880 w 1600200"/>
                <a:gd name="connsiteY25" fmla="*/ 1455420 h 1592580"/>
                <a:gd name="connsiteX26" fmla="*/ 1303020 w 1600200"/>
                <a:gd name="connsiteY26" fmla="*/ 1432560 h 1592580"/>
                <a:gd name="connsiteX27" fmla="*/ 1219200 w 1600200"/>
                <a:gd name="connsiteY27" fmla="*/ 1451610 h 1592580"/>
                <a:gd name="connsiteX28" fmla="*/ 1192530 w 1600200"/>
                <a:gd name="connsiteY28" fmla="*/ 1413510 h 1592580"/>
                <a:gd name="connsiteX29" fmla="*/ 1162050 w 1600200"/>
                <a:gd name="connsiteY29" fmla="*/ 1451610 h 1592580"/>
                <a:gd name="connsiteX30" fmla="*/ 1085850 w 1600200"/>
                <a:gd name="connsiteY30" fmla="*/ 1447800 h 1592580"/>
                <a:gd name="connsiteX31" fmla="*/ 1028700 w 1600200"/>
                <a:gd name="connsiteY31" fmla="*/ 1390650 h 1592580"/>
                <a:gd name="connsiteX32" fmla="*/ 998220 w 1600200"/>
                <a:gd name="connsiteY32" fmla="*/ 1413510 h 1592580"/>
                <a:gd name="connsiteX33" fmla="*/ 960120 w 1600200"/>
                <a:gd name="connsiteY33" fmla="*/ 1508760 h 1592580"/>
                <a:gd name="connsiteX34" fmla="*/ 918210 w 1600200"/>
                <a:gd name="connsiteY34" fmla="*/ 1520190 h 1592580"/>
                <a:gd name="connsiteX35" fmla="*/ 883920 w 1600200"/>
                <a:gd name="connsiteY35" fmla="*/ 1474470 h 1592580"/>
                <a:gd name="connsiteX36" fmla="*/ 826770 w 1600200"/>
                <a:gd name="connsiteY36" fmla="*/ 1539240 h 1592580"/>
                <a:gd name="connsiteX37" fmla="*/ 788670 w 1600200"/>
                <a:gd name="connsiteY37" fmla="*/ 1508760 h 1592580"/>
                <a:gd name="connsiteX38" fmla="*/ 796290 w 1600200"/>
                <a:gd name="connsiteY38" fmla="*/ 1466850 h 1592580"/>
                <a:gd name="connsiteX39" fmla="*/ 762000 w 1600200"/>
                <a:gd name="connsiteY39" fmla="*/ 1455420 h 1592580"/>
                <a:gd name="connsiteX40" fmla="*/ 762000 w 1600200"/>
                <a:gd name="connsiteY40" fmla="*/ 1485900 h 1592580"/>
                <a:gd name="connsiteX41" fmla="*/ 689610 w 1600200"/>
                <a:gd name="connsiteY41" fmla="*/ 1501140 h 1592580"/>
                <a:gd name="connsiteX42" fmla="*/ 674370 w 1600200"/>
                <a:gd name="connsiteY42" fmla="*/ 1459230 h 1592580"/>
                <a:gd name="connsiteX43" fmla="*/ 674370 w 1600200"/>
                <a:gd name="connsiteY43" fmla="*/ 1459230 h 1592580"/>
                <a:gd name="connsiteX44" fmla="*/ 529590 w 1600200"/>
                <a:gd name="connsiteY44" fmla="*/ 1592580 h 1592580"/>
                <a:gd name="connsiteX45" fmla="*/ 483870 w 1600200"/>
                <a:gd name="connsiteY45" fmla="*/ 1554480 h 1592580"/>
                <a:gd name="connsiteX46" fmla="*/ 449580 w 1600200"/>
                <a:gd name="connsiteY46" fmla="*/ 1535430 h 1592580"/>
                <a:gd name="connsiteX47" fmla="*/ 400050 w 1600200"/>
                <a:gd name="connsiteY47" fmla="*/ 1497330 h 1592580"/>
                <a:gd name="connsiteX48" fmla="*/ 358140 w 1600200"/>
                <a:gd name="connsiteY48" fmla="*/ 1546860 h 1592580"/>
                <a:gd name="connsiteX49" fmla="*/ 304800 w 1600200"/>
                <a:gd name="connsiteY49" fmla="*/ 1539240 h 1592580"/>
                <a:gd name="connsiteX50" fmla="*/ 251460 w 1600200"/>
                <a:gd name="connsiteY50" fmla="*/ 1558290 h 1592580"/>
                <a:gd name="connsiteX51" fmla="*/ 240030 w 1600200"/>
                <a:gd name="connsiteY51" fmla="*/ 1527810 h 1592580"/>
                <a:gd name="connsiteX52" fmla="*/ 198120 w 1600200"/>
                <a:gd name="connsiteY52" fmla="*/ 1539240 h 1592580"/>
                <a:gd name="connsiteX53" fmla="*/ 240030 w 1600200"/>
                <a:gd name="connsiteY53" fmla="*/ 1447800 h 1592580"/>
                <a:gd name="connsiteX54" fmla="*/ 220980 w 1600200"/>
                <a:gd name="connsiteY54" fmla="*/ 1417320 h 1592580"/>
                <a:gd name="connsiteX55" fmla="*/ 140970 w 1600200"/>
                <a:gd name="connsiteY55" fmla="*/ 1383030 h 1592580"/>
                <a:gd name="connsiteX56" fmla="*/ 137160 w 1600200"/>
                <a:gd name="connsiteY56" fmla="*/ 1291590 h 1592580"/>
                <a:gd name="connsiteX57" fmla="*/ 205740 w 1600200"/>
                <a:gd name="connsiteY57" fmla="*/ 1272540 h 1592580"/>
                <a:gd name="connsiteX58" fmla="*/ 297180 w 1600200"/>
                <a:gd name="connsiteY58" fmla="*/ 1310640 h 1592580"/>
                <a:gd name="connsiteX59" fmla="*/ 297180 w 1600200"/>
                <a:gd name="connsiteY59" fmla="*/ 1291590 h 1592580"/>
                <a:gd name="connsiteX60" fmla="*/ 289560 w 1600200"/>
                <a:gd name="connsiteY60" fmla="*/ 1242060 h 1592580"/>
                <a:gd name="connsiteX61" fmla="*/ 331470 w 1600200"/>
                <a:gd name="connsiteY61" fmla="*/ 1162050 h 1592580"/>
                <a:gd name="connsiteX62" fmla="*/ 293370 w 1600200"/>
                <a:gd name="connsiteY62" fmla="*/ 1146810 h 1592580"/>
                <a:gd name="connsiteX63" fmla="*/ 274320 w 1600200"/>
                <a:gd name="connsiteY63" fmla="*/ 1097280 h 1592580"/>
                <a:gd name="connsiteX64" fmla="*/ 232410 w 1600200"/>
                <a:gd name="connsiteY64" fmla="*/ 1062990 h 1592580"/>
                <a:gd name="connsiteX65" fmla="*/ 247650 w 1600200"/>
                <a:gd name="connsiteY65" fmla="*/ 979170 h 1592580"/>
                <a:gd name="connsiteX66" fmla="*/ 327660 w 1600200"/>
                <a:gd name="connsiteY66" fmla="*/ 910590 h 1592580"/>
                <a:gd name="connsiteX67" fmla="*/ 281940 w 1600200"/>
                <a:gd name="connsiteY67" fmla="*/ 796290 h 1592580"/>
                <a:gd name="connsiteX68" fmla="*/ 83820 w 1600200"/>
                <a:gd name="connsiteY68" fmla="*/ 716280 h 1592580"/>
                <a:gd name="connsiteX69" fmla="*/ 95250 w 1600200"/>
                <a:gd name="connsiteY69" fmla="*/ 674370 h 1592580"/>
                <a:gd name="connsiteX70" fmla="*/ 152400 w 1600200"/>
                <a:gd name="connsiteY70" fmla="*/ 685800 h 1592580"/>
                <a:gd name="connsiteX71" fmla="*/ 167640 w 1600200"/>
                <a:gd name="connsiteY71" fmla="*/ 636270 h 1592580"/>
                <a:gd name="connsiteX72" fmla="*/ 118110 w 1600200"/>
                <a:gd name="connsiteY72" fmla="*/ 567690 h 1592580"/>
                <a:gd name="connsiteX73" fmla="*/ 110490 w 1600200"/>
                <a:gd name="connsiteY73" fmla="*/ 510540 h 1592580"/>
                <a:gd name="connsiteX74" fmla="*/ 0 w 1600200"/>
                <a:gd name="connsiteY74" fmla="*/ 537210 h 1592580"/>
                <a:gd name="connsiteX75" fmla="*/ 30480 w 1600200"/>
                <a:gd name="connsiteY75" fmla="*/ 415290 h 1592580"/>
                <a:gd name="connsiteX76" fmla="*/ 64770 w 1600200"/>
                <a:gd name="connsiteY76" fmla="*/ 373380 h 1592580"/>
                <a:gd name="connsiteX77" fmla="*/ 26670 w 1600200"/>
                <a:gd name="connsiteY77" fmla="*/ 320040 h 1592580"/>
                <a:gd name="connsiteX78" fmla="*/ 114300 w 1600200"/>
                <a:gd name="connsiteY78" fmla="*/ 236220 h 1592580"/>
                <a:gd name="connsiteX79" fmla="*/ 209550 w 1600200"/>
                <a:gd name="connsiteY79" fmla="*/ 217170 h 1592580"/>
                <a:gd name="connsiteX80" fmla="*/ 243840 w 1600200"/>
                <a:gd name="connsiteY80" fmla="*/ 240030 h 1592580"/>
                <a:gd name="connsiteX81" fmla="*/ 281940 w 1600200"/>
                <a:gd name="connsiteY81" fmla="*/ 243840 h 1592580"/>
                <a:gd name="connsiteX82" fmla="*/ 342900 w 1600200"/>
                <a:gd name="connsiteY82" fmla="*/ 262890 h 1592580"/>
                <a:gd name="connsiteX83" fmla="*/ 403860 w 1600200"/>
                <a:gd name="connsiteY83" fmla="*/ 129540 h 1592580"/>
                <a:gd name="connsiteX84" fmla="*/ 381000 w 1600200"/>
                <a:gd name="connsiteY84" fmla="*/ 99060 h 1592580"/>
                <a:gd name="connsiteX85" fmla="*/ 457200 w 1600200"/>
                <a:gd name="connsiteY85" fmla="*/ 87630 h 1592580"/>
                <a:gd name="connsiteX86" fmla="*/ 506730 w 1600200"/>
                <a:gd name="connsiteY86" fmla="*/ 152400 h 1592580"/>
                <a:gd name="connsiteX87" fmla="*/ 632460 w 1600200"/>
                <a:gd name="connsiteY87" fmla="*/ 175260 h 1592580"/>
                <a:gd name="connsiteX88" fmla="*/ 662940 w 1600200"/>
                <a:gd name="connsiteY88" fmla="*/ 118110 h 1592580"/>
                <a:gd name="connsiteX89" fmla="*/ 765810 w 1600200"/>
                <a:gd name="connsiteY89" fmla="*/ 190500 h 1592580"/>
                <a:gd name="connsiteX90" fmla="*/ 845820 w 1600200"/>
                <a:gd name="connsiteY90" fmla="*/ 110490 h 1592580"/>
                <a:gd name="connsiteX91" fmla="*/ 880110 w 1600200"/>
                <a:gd name="connsiteY91" fmla="*/ 110490 h 1592580"/>
                <a:gd name="connsiteX92" fmla="*/ 880110 w 1600200"/>
                <a:gd name="connsiteY92" fmla="*/ 68580 h 1592580"/>
                <a:gd name="connsiteX93" fmla="*/ 956310 w 1600200"/>
                <a:gd name="connsiteY93" fmla="*/ 0 h 1592580"/>
                <a:gd name="connsiteX94" fmla="*/ 994410 w 1600200"/>
                <a:gd name="connsiteY94" fmla="*/ 30480 h 1592580"/>
                <a:gd name="connsiteX95" fmla="*/ 990600 w 1600200"/>
                <a:gd name="connsiteY95" fmla="*/ 76200 h 1592580"/>
                <a:gd name="connsiteX96" fmla="*/ 1032510 w 1600200"/>
                <a:gd name="connsiteY96" fmla="*/ 49530 h 1592580"/>
                <a:gd name="connsiteX97" fmla="*/ 1127760 w 1600200"/>
                <a:gd name="connsiteY97" fmla="*/ 76200 h 1592580"/>
                <a:gd name="connsiteX98" fmla="*/ 1097280 w 1600200"/>
                <a:gd name="connsiteY98" fmla="*/ 129540 h 1592580"/>
                <a:gd name="connsiteX99" fmla="*/ 1154430 w 1600200"/>
                <a:gd name="connsiteY99" fmla="*/ 182880 h 1592580"/>
                <a:gd name="connsiteX100" fmla="*/ 1158240 w 1600200"/>
                <a:gd name="connsiteY100" fmla="*/ 251460 h 1592580"/>
                <a:gd name="connsiteX101" fmla="*/ 1169670 w 1600200"/>
                <a:gd name="connsiteY101" fmla="*/ 316230 h 1592580"/>
                <a:gd name="connsiteX102" fmla="*/ 1143000 w 1600200"/>
                <a:gd name="connsiteY102" fmla="*/ 342900 h 1592580"/>
                <a:gd name="connsiteX103" fmla="*/ 1062990 w 1600200"/>
                <a:gd name="connsiteY103" fmla="*/ 327660 h 1592580"/>
                <a:gd name="connsiteX104" fmla="*/ 1062990 w 1600200"/>
                <a:gd name="connsiteY104" fmla="*/ 361950 h 1592580"/>
                <a:gd name="connsiteX105" fmla="*/ 1089660 w 1600200"/>
                <a:gd name="connsiteY105" fmla="*/ 411480 h 1592580"/>
                <a:gd name="connsiteX106" fmla="*/ 1143000 w 1600200"/>
                <a:gd name="connsiteY106" fmla="*/ 422910 h 1592580"/>
                <a:gd name="connsiteX107" fmla="*/ 1181100 w 1600200"/>
                <a:gd name="connsiteY107" fmla="*/ 441960 h 1592580"/>
                <a:gd name="connsiteX108" fmla="*/ 1196340 w 1600200"/>
                <a:gd name="connsiteY108" fmla="*/ 480060 h 1592580"/>
                <a:gd name="connsiteX109" fmla="*/ 1211580 w 1600200"/>
                <a:gd name="connsiteY109" fmla="*/ 510540 h 1592580"/>
                <a:gd name="connsiteX110" fmla="*/ 1177290 w 1600200"/>
                <a:gd name="connsiteY110" fmla="*/ 537210 h 1592580"/>
                <a:gd name="connsiteX111" fmla="*/ 1177290 w 1600200"/>
                <a:gd name="connsiteY111" fmla="*/ 537210 h 1592580"/>
                <a:gd name="connsiteX112" fmla="*/ 1268730 w 1600200"/>
                <a:gd name="connsiteY112" fmla="*/ 541020 h 1592580"/>
                <a:gd name="connsiteX113" fmla="*/ 1257300 w 1600200"/>
                <a:gd name="connsiteY113" fmla="*/ 678180 h 15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600200" h="1592580">
                  <a:moveTo>
                    <a:pt x="1257300" y="678180"/>
                  </a:moveTo>
                  <a:lnTo>
                    <a:pt x="1314450" y="670560"/>
                  </a:lnTo>
                  <a:lnTo>
                    <a:pt x="1371600" y="689610"/>
                  </a:lnTo>
                  <a:lnTo>
                    <a:pt x="1394460" y="655320"/>
                  </a:lnTo>
                  <a:lnTo>
                    <a:pt x="1428750" y="697230"/>
                  </a:lnTo>
                  <a:lnTo>
                    <a:pt x="1493520" y="723900"/>
                  </a:lnTo>
                  <a:lnTo>
                    <a:pt x="1493520" y="769620"/>
                  </a:lnTo>
                  <a:lnTo>
                    <a:pt x="1440180" y="815340"/>
                  </a:lnTo>
                  <a:lnTo>
                    <a:pt x="1459230" y="887730"/>
                  </a:lnTo>
                  <a:lnTo>
                    <a:pt x="1497330" y="906780"/>
                  </a:lnTo>
                  <a:lnTo>
                    <a:pt x="1535430" y="952500"/>
                  </a:lnTo>
                  <a:lnTo>
                    <a:pt x="1543050" y="998220"/>
                  </a:lnTo>
                  <a:lnTo>
                    <a:pt x="1588770" y="1013460"/>
                  </a:lnTo>
                  <a:lnTo>
                    <a:pt x="1596390" y="1059180"/>
                  </a:lnTo>
                  <a:lnTo>
                    <a:pt x="1562100" y="1188720"/>
                  </a:lnTo>
                  <a:lnTo>
                    <a:pt x="1539240" y="1200150"/>
                  </a:lnTo>
                  <a:lnTo>
                    <a:pt x="1539240" y="1200150"/>
                  </a:lnTo>
                  <a:lnTo>
                    <a:pt x="1573530" y="1245870"/>
                  </a:lnTo>
                  <a:lnTo>
                    <a:pt x="1569720" y="1291590"/>
                  </a:lnTo>
                  <a:lnTo>
                    <a:pt x="1600200" y="1348740"/>
                  </a:lnTo>
                  <a:lnTo>
                    <a:pt x="1577340" y="1386840"/>
                  </a:lnTo>
                  <a:lnTo>
                    <a:pt x="1524000" y="1417320"/>
                  </a:lnTo>
                  <a:lnTo>
                    <a:pt x="1558290" y="1474470"/>
                  </a:lnTo>
                  <a:lnTo>
                    <a:pt x="1470660" y="1482090"/>
                  </a:lnTo>
                  <a:lnTo>
                    <a:pt x="1413510" y="1466850"/>
                  </a:lnTo>
                  <a:lnTo>
                    <a:pt x="1325880" y="1455420"/>
                  </a:lnTo>
                  <a:lnTo>
                    <a:pt x="1303020" y="1432560"/>
                  </a:lnTo>
                  <a:lnTo>
                    <a:pt x="1219200" y="1451610"/>
                  </a:lnTo>
                  <a:lnTo>
                    <a:pt x="1192530" y="1413510"/>
                  </a:lnTo>
                  <a:lnTo>
                    <a:pt x="1162050" y="1451610"/>
                  </a:lnTo>
                  <a:lnTo>
                    <a:pt x="1085850" y="1447800"/>
                  </a:lnTo>
                  <a:lnTo>
                    <a:pt x="1028700" y="1390650"/>
                  </a:lnTo>
                  <a:lnTo>
                    <a:pt x="998220" y="1413510"/>
                  </a:lnTo>
                  <a:lnTo>
                    <a:pt x="960120" y="1508760"/>
                  </a:lnTo>
                  <a:lnTo>
                    <a:pt x="918210" y="1520190"/>
                  </a:lnTo>
                  <a:lnTo>
                    <a:pt x="883920" y="1474470"/>
                  </a:lnTo>
                  <a:lnTo>
                    <a:pt x="826770" y="1539240"/>
                  </a:lnTo>
                  <a:lnTo>
                    <a:pt x="788670" y="1508760"/>
                  </a:lnTo>
                  <a:lnTo>
                    <a:pt x="796290" y="1466850"/>
                  </a:lnTo>
                  <a:lnTo>
                    <a:pt x="762000" y="1455420"/>
                  </a:lnTo>
                  <a:lnTo>
                    <a:pt x="762000" y="1485900"/>
                  </a:lnTo>
                  <a:lnTo>
                    <a:pt x="689610" y="1501140"/>
                  </a:lnTo>
                  <a:lnTo>
                    <a:pt x="674370" y="1459230"/>
                  </a:lnTo>
                  <a:lnTo>
                    <a:pt x="674370" y="1459230"/>
                  </a:lnTo>
                  <a:lnTo>
                    <a:pt x="529590" y="1592580"/>
                  </a:lnTo>
                  <a:lnTo>
                    <a:pt x="483870" y="1554480"/>
                  </a:lnTo>
                  <a:lnTo>
                    <a:pt x="449580" y="1535430"/>
                  </a:lnTo>
                  <a:lnTo>
                    <a:pt x="400050" y="1497330"/>
                  </a:lnTo>
                  <a:lnTo>
                    <a:pt x="358140" y="1546860"/>
                  </a:lnTo>
                  <a:lnTo>
                    <a:pt x="304800" y="1539240"/>
                  </a:lnTo>
                  <a:lnTo>
                    <a:pt x="251460" y="1558290"/>
                  </a:lnTo>
                  <a:lnTo>
                    <a:pt x="240030" y="1527810"/>
                  </a:lnTo>
                  <a:lnTo>
                    <a:pt x="198120" y="1539240"/>
                  </a:lnTo>
                  <a:lnTo>
                    <a:pt x="240030" y="1447800"/>
                  </a:lnTo>
                  <a:lnTo>
                    <a:pt x="220980" y="1417320"/>
                  </a:lnTo>
                  <a:lnTo>
                    <a:pt x="140970" y="1383030"/>
                  </a:lnTo>
                  <a:lnTo>
                    <a:pt x="137160" y="1291590"/>
                  </a:lnTo>
                  <a:lnTo>
                    <a:pt x="205740" y="1272540"/>
                  </a:lnTo>
                  <a:lnTo>
                    <a:pt x="297180" y="1310640"/>
                  </a:lnTo>
                  <a:lnTo>
                    <a:pt x="297180" y="1291590"/>
                  </a:lnTo>
                  <a:lnTo>
                    <a:pt x="289560" y="1242060"/>
                  </a:lnTo>
                  <a:lnTo>
                    <a:pt x="331470" y="1162050"/>
                  </a:lnTo>
                  <a:lnTo>
                    <a:pt x="293370" y="1146810"/>
                  </a:lnTo>
                  <a:lnTo>
                    <a:pt x="274320" y="1097280"/>
                  </a:lnTo>
                  <a:lnTo>
                    <a:pt x="232410" y="1062990"/>
                  </a:lnTo>
                  <a:lnTo>
                    <a:pt x="247650" y="979170"/>
                  </a:lnTo>
                  <a:lnTo>
                    <a:pt x="327660" y="910590"/>
                  </a:lnTo>
                  <a:lnTo>
                    <a:pt x="281940" y="796290"/>
                  </a:lnTo>
                  <a:lnTo>
                    <a:pt x="83820" y="716280"/>
                  </a:lnTo>
                  <a:lnTo>
                    <a:pt x="95250" y="674370"/>
                  </a:lnTo>
                  <a:lnTo>
                    <a:pt x="152400" y="685800"/>
                  </a:lnTo>
                  <a:lnTo>
                    <a:pt x="167640" y="636270"/>
                  </a:lnTo>
                  <a:lnTo>
                    <a:pt x="118110" y="567690"/>
                  </a:lnTo>
                  <a:lnTo>
                    <a:pt x="110490" y="510540"/>
                  </a:lnTo>
                  <a:lnTo>
                    <a:pt x="0" y="537210"/>
                  </a:lnTo>
                  <a:lnTo>
                    <a:pt x="30480" y="415290"/>
                  </a:lnTo>
                  <a:lnTo>
                    <a:pt x="64770" y="373380"/>
                  </a:lnTo>
                  <a:lnTo>
                    <a:pt x="26670" y="320040"/>
                  </a:lnTo>
                  <a:lnTo>
                    <a:pt x="114300" y="236220"/>
                  </a:lnTo>
                  <a:lnTo>
                    <a:pt x="209550" y="217170"/>
                  </a:lnTo>
                  <a:lnTo>
                    <a:pt x="243840" y="240030"/>
                  </a:lnTo>
                  <a:lnTo>
                    <a:pt x="281940" y="243840"/>
                  </a:lnTo>
                  <a:lnTo>
                    <a:pt x="342900" y="262890"/>
                  </a:lnTo>
                  <a:lnTo>
                    <a:pt x="403860" y="129540"/>
                  </a:lnTo>
                  <a:lnTo>
                    <a:pt x="381000" y="99060"/>
                  </a:lnTo>
                  <a:lnTo>
                    <a:pt x="457200" y="87630"/>
                  </a:lnTo>
                  <a:lnTo>
                    <a:pt x="506730" y="152400"/>
                  </a:lnTo>
                  <a:lnTo>
                    <a:pt x="632460" y="175260"/>
                  </a:lnTo>
                  <a:lnTo>
                    <a:pt x="662940" y="118110"/>
                  </a:lnTo>
                  <a:lnTo>
                    <a:pt x="765810" y="190500"/>
                  </a:lnTo>
                  <a:lnTo>
                    <a:pt x="845820" y="110490"/>
                  </a:lnTo>
                  <a:lnTo>
                    <a:pt x="880110" y="110490"/>
                  </a:lnTo>
                  <a:lnTo>
                    <a:pt x="880110" y="68580"/>
                  </a:lnTo>
                  <a:lnTo>
                    <a:pt x="956310" y="0"/>
                  </a:lnTo>
                  <a:lnTo>
                    <a:pt x="994410" y="30480"/>
                  </a:lnTo>
                  <a:lnTo>
                    <a:pt x="990600" y="76200"/>
                  </a:lnTo>
                  <a:lnTo>
                    <a:pt x="1032510" y="49530"/>
                  </a:lnTo>
                  <a:lnTo>
                    <a:pt x="1127760" y="76200"/>
                  </a:lnTo>
                  <a:lnTo>
                    <a:pt x="1097280" y="129540"/>
                  </a:lnTo>
                  <a:lnTo>
                    <a:pt x="1154430" y="182880"/>
                  </a:lnTo>
                  <a:lnTo>
                    <a:pt x="1158240" y="251460"/>
                  </a:lnTo>
                  <a:lnTo>
                    <a:pt x="1169670" y="316230"/>
                  </a:lnTo>
                  <a:lnTo>
                    <a:pt x="1143000" y="342900"/>
                  </a:lnTo>
                  <a:lnTo>
                    <a:pt x="1062990" y="327660"/>
                  </a:lnTo>
                  <a:lnTo>
                    <a:pt x="1062990" y="361950"/>
                  </a:lnTo>
                  <a:lnTo>
                    <a:pt x="1089660" y="411480"/>
                  </a:lnTo>
                  <a:lnTo>
                    <a:pt x="1143000" y="422910"/>
                  </a:lnTo>
                  <a:lnTo>
                    <a:pt x="1181100" y="441960"/>
                  </a:lnTo>
                  <a:lnTo>
                    <a:pt x="1196340" y="480060"/>
                  </a:lnTo>
                  <a:lnTo>
                    <a:pt x="1211580" y="510540"/>
                  </a:lnTo>
                  <a:lnTo>
                    <a:pt x="1177290" y="537210"/>
                  </a:lnTo>
                  <a:lnTo>
                    <a:pt x="1177290" y="537210"/>
                  </a:lnTo>
                  <a:lnTo>
                    <a:pt x="1268730" y="541020"/>
                  </a:lnTo>
                  <a:lnTo>
                    <a:pt x="1257300" y="678180"/>
                  </a:lnTo>
                  <a:close/>
                </a:path>
              </a:pathLst>
            </a:cu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1" name="Forme libre : forme 60">
              <a:extLst>
                <a:ext uri="{FF2B5EF4-FFF2-40B4-BE49-F238E27FC236}">
                  <a16:creationId xmlns:a16="http://schemas.microsoft.com/office/drawing/2014/main" id="{382CCDB2-A2D7-4087-9097-D30638941429}"/>
                </a:ext>
              </a:extLst>
            </p:cNvPr>
            <p:cNvSpPr/>
            <p:nvPr/>
          </p:nvSpPr>
          <p:spPr>
            <a:xfrm>
              <a:off x="5486400" y="3940472"/>
              <a:ext cx="753229" cy="680866"/>
            </a:xfrm>
            <a:custGeom>
              <a:avLst/>
              <a:gdLst>
                <a:gd name="connsiteX0" fmla="*/ 78941 w 753229"/>
                <a:gd name="connsiteY0" fmla="*/ 651263 h 680866"/>
                <a:gd name="connsiteX1" fmla="*/ 154593 w 753229"/>
                <a:gd name="connsiteY1" fmla="*/ 667709 h 680866"/>
                <a:gd name="connsiteX2" fmla="*/ 194063 w 753229"/>
                <a:gd name="connsiteY2" fmla="*/ 654552 h 680866"/>
                <a:gd name="connsiteX3" fmla="*/ 246691 w 753229"/>
                <a:gd name="connsiteY3" fmla="*/ 628239 h 680866"/>
                <a:gd name="connsiteX4" fmla="*/ 299318 w 753229"/>
                <a:gd name="connsiteY4" fmla="*/ 615082 h 680866"/>
                <a:gd name="connsiteX5" fmla="*/ 322342 w 753229"/>
                <a:gd name="connsiteY5" fmla="*/ 641396 h 680866"/>
                <a:gd name="connsiteX6" fmla="*/ 315764 w 753229"/>
                <a:gd name="connsiteY6" fmla="*/ 680866 h 680866"/>
                <a:gd name="connsiteX7" fmla="*/ 358524 w 753229"/>
                <a:gd name="connsiteY7" fmla="*/ 670999 h 680866"/>
                <a:gd name="connsiteX8" fmla="*/ 378259 w 753229"/>
                <a:gd name="connsiteY8" fmla="*/ 638106 h 680866"/>
                <a:gd name="connsiteX9" fmla="*/ 404573 w 753229"/>
                <a:gd name="connsiteY9" fmla="*/ 657842 h 680866"/>
                <a:gd name="connsiteX10" fmla="*/ 430886 w 753229"/>
                <a:gd name="connsiteY10" fmla="*/ 631528 h 680866"/>
                <a:gd name="connsiteX11" fmla="*/ 414440 w 753229"/>
                <a:gd name="connsiteY11" fmla="*/ 601925 h 680866"/>
                <a:gd name="connsiteX12" fmla="*/ 503249 w 753229"/>
                <a:gd name="connsiteY12" fmla="*/ 585479 h 680866"/>
                <a:gd name="connsiteX13" fmla="*/ 532852 w 753229"/>
                <a:gd name="connsiteY13" fmla="*/ 569033 h 680866"/>
                <a:gd name="connsiteX14" fmla="*/ 572322 w 753229"/>
                <a:gd name="connsiteY14" fmla="*/ 549298 h 680866"/>
                <a:gd name="connsiteX15" fmla="*/ 559165 w 753229"/>
                <a:gd name="connsiteY15" fmla="*/ 526273 h 680866"/>
                <a:gd name="connsiteX16" fmla="*/ 569033 w 753229"/>
                <a:gd name="connsiteY16" fmla="*/ 490092 h 680866"/>
                <a:gd name="connsiteX17" fmla="*/ 657842 w 753229"/>
                <a:gd name="connsiteY17" fmla="*/ 463778 h 680866"/>
                <a:gd name="connsiteX18" fmla="*/ 654553 w 753229"/>
                <a:gd name="connsiteY18" fmla="*/ 384837 h 680866"/>
                <a:gd name="connsiteX19" fmla="*/ 723626 w 753229"/>
                <a:gd name="connsiteY19" fmla="*/ 299318 h 680866"/>
                <a:gd name="connsiteX20" fmla="*/ 753229 w 753229"/>
                <a:gd name="connsiteY20" fmla="*/ 286161 h 680866"/>
                <a:gd name="connsiteX21" fmla="*/ 749940 w 753229"/>
                <a:gd name="connsiteY21" fmla="*/ 157882 h 680866"/>
                <a:gd name="connsiteX22" fmla="*/ 684155 w 753229"/>
                <a:gd name="connsiteY22" fmla="*/ 138147 h 680866"/>
                <a:gd name="connsiteX23" fmla="*/ 628239 w 753229"/>
                <a:gd name="connsiteY23" fmla="*/ 72363 h 680866"/>
                <a:gd name="connsiteX24" fmla="*/ 575612 w 753229"/>
                <a:gd name="connsiteY24" fmla="*/ 65784 h 680866"/>
                <a:gd name="connsiteX25" fmla="*/ 572322 w 753229"/>
                <a:gd name="connsiteY25" fmla="*/ 0 h 680866"/>
                <a:gd name="connsiteX26" fmla="*/ 490092 w 753229"/>
                <a:gd name="connsiteY26" fmla="*/ 42760 h 680866"/>
                <a:gd name="connsiteX27" fmla="*/ 457200 w 753229"/>
                <a:gd name="connsiteY27" fmla="*/ 29603 h 680866"/>
                <a:gd name="connsiteX28" fmla="*/ 434176 w 753229"/>
                <a:gd name="connsiteY28" fmla="*/ 131568 h 680866"/>
                <a:gd name="connsiteX29" fmla="*/ 351945 w 753229"/>
                <a:gd name="connsiteY29" fmla="*/ 157882 h 680866"/>
                <a:gd name="connsiteX30" fmla="*/ 309186 w 753229"/>
                <a:gd name="connsiteY30" fmla="*/ 141436 h 680866"/>
                <a:gd name="connsiteX31" fmla="*/ 256558 w 753229"/>
                <a:gd name="connsiteY31" fmla="*/ 190774 h 680866"/>
                <a:gd name="connsiteX32" fmla="*/ 256558 w 753229"/>
                <a:gd name="connsiteY32" fmla="*/ 243401 h 680866"/>
                <a:gd name="connsiteX33" fmla="*/ 273004 w 753229"/>
                <a:gd name="connsiteY33" fmla="*/ 328921 h 680866"/>
                <a:gd name="connsiteX34" fmla="*/ 217088 w 753229"/>
                <a:gd name="connsiteY34" fmla="*/ 302607 h 680866"/>
                <a:gd name="connsiteX35" fmla="*/ 187485 w 753229"/>
                <a:gd name="connsiteY35" fmla="*/ 401283 h 680866"/>
                <a:gd name="connsiteX36" fmla="*/ 167750 w 753229"/>
                <a:gd name="connsiteY36" fmla="*/ 447332 h 680866"/>
                <a:gd name="connsiteX37" fmla="*/ 134858 w 753229"/>
                <a:gd name="connsiteY37" fmla="*/ 447332 h 680866"/>
                <a:gd name="connsiteX38" fmla="*/ 124990 w 753229"/>
                <a:gd name="connsiteY38" fmla="*/ 421019 h 680866"/>
                <a:gd name="connsiteX39" fmla="*/ 72363 w 753229"/>
                <a:gd name="connsiteY39" fmla="*/ 434175 h 680866"/>
                <a:gd name="connsiteX40" fmla="*/ 88809 w 753229"/>
                <a:gd name="connsiteY40" fmla="*/ 503249 h 680866"/>
                <a:gd name="connsiteX41" fmla="*/ 0 w 753229"/>
                <a:gd name="connsiteY41" fmla="*/ 585479 h 680866"/>
                <a:gd name="connsiteX42" fmla="*/ 78941 w 753229"/>
                <a:gd name="connsiteY42" fmla="*/ 651263 h 68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3229" h="680866">
                  <a:moveTo>
                    <a:pt x="78941" y="651263"/>
                  </a:moveTo>
                  <a:lnTo>
                    <a:pt x="154593" y="667709"/>
                  </a:lnTo>
                  <a:lnTo>
                    <a:pt x="194063" y="654552"/>
                  </a:lnTo>
                  <a:lnTo>
                    <a:pt x="246691" y="628239"/>
                  </a:lnTo>
                  <a:lnTo>
                    <a:pt x="299318" y="615082"/>
                  </a:lnTo>
                  <a:lnTo>
                    <a:pt x="322342" y="641396"/>
                  </a:lnTo>
                  <a:lnTo>
                    <a:pt x="315764" y="680866"/>
                  </a:lnTo>
                  <a:lnTo>
                    <a:pt x="358524" y="670999"/>
                  </a:lnTo>
                  <a:lnTo>
                    <a:pt x="378259" y="638106"/>
                  </a:lnTo>
                  <a:lnTo>
                    <a:pt x="404573" y="657842"/>
                  </a:lnTo>
                  <a:lnTo>
                    <a:pt x="430886" y="631528"/>
                  </a:lnTo>
                  <a:lnTo>
                    <a:pt x="414440" y="601925"/>
                  </a:lnTo>
                  <a:lnTo>
                    <a:pt x="503249" y="585479"/>
                  </a:lnTo>
                  <a:lnTo>
                    <a:pt x="532852" y="569033"/>
                  </a:lnTo>
                  <a:lnTo>
                    <a:pt x="572322" y="549298"/>
                  </a:lnTo>
                  <a:lnTo>
                    <a:pt x="559165" y="526273"/>
                  </a:lnTo>
                  <a:lnTo>
                    <a:pt x="569033" y="490092"/>
                  </a:lnTo>
                  <a:lnTo>
                    <a:pt x="657842" y="463778"/>
                  </a:lnTo>
                  <a:lnTo>
                    <a:pt x="654553" y="384837"/>
                  </a:lnTo>
                  <a:lnTo>
                    <a:pt x="723626" y="299318"/>
                  </a:lnTo>
                  <a:lnTo>
                    <a:pt x="753229" y="286161"/>
                  </a:lnTo>
                  <a:cubicBezTo>
                    <a:pt x="752133" y="243401"/>
                    <a:pt x="751036" y="200642"/>
                    <a:pt x="749940" y="157882"/>
                  </a:cubicBezTo>
                  <a:lnTo>
                    <a:pt x="684155" y="138147"/>
                  </a:lnTo>
                  <a:lnTo>
                    <a:pt x="628239" y="72363"/>
                  </a:lnTo>
                  <a:lnTo>
                    <a:pt x="575612" y="65784"/>
                  </a:lnTo>
                  <a:lnTo>
                    <a:pt x="572322" y="0"/>
                  </a:lnTo>
                  <a:lnTo>
                    <a:pt x="490092" y="42760"/>
                  </a:lnTo>
                  <a:lnTo>
                    <a:pt x="457200" y="29603"/>
                  </a:lnTo>
                  <a:lnTo>
                    <a:pt x="434176" y="131568"/>
                  </a:lnTo>
                  <a:lnTo>
                    <a:pt x="351945" y="157882"/>
                  </a:lnTo>
                  <a:lnTo>
                    <a:pt x="309186" y="141436"/>
                  </a:lnTo>
                  <a:lnTo>
                    <a:pt x="256558" y="190774"/>
                  </a:lnTo>
                  <a:lnTo>
                    <a:pt x="256558" y="243401"/>
                  </a:lnTo>
                  <a:lnTo>
                    <a:pt x="273004" y="328921"/>
                  </a:lnTo>
                  <a:lnTo>
                    <a:pt x="217088" y="302607"/>
                  </a:lnTo>
                  <a:lnTo>
                    <a:pt x="187485" y="401283"/>
                  </a:lnTo>
                  <a:lnTo>
                    <a:pt x="167750" y="447332"/>
                  </a:lnTo>
                  <a:lnTo>
                    <a:pt x="134858" y="447332"/>
                  </a:lnTo>
                  <a:lnTo>
                    <a:pt x="124990" y="421019"/>
                  </a:lnTo>
                  <a:lnTo>
                    <a:pt x="72363" y="434175"/>
                  </a:lnTo>
                  <a:lnTo>
                    <a:pt x="88809" y="503249"/>
                  </a:lnTo>
                  <a:lnTo>
                    <a:pt x="0" y="585479"/>
                  </a:lnTo>
                  <a:lnTo>
                    <a:pt x="78941" y="651263"/>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2" name="Forme libre : forme 61">
              <a:extLst>
                <a:ext uri="{FF2B5EF4-FFF2-40B4-BE49-F238E27FC236}">
                  <a16:creationId xmlns:a16="http://schemas.microsoft.com/office/drawing/2014/main" id="{DB71C078-87BA-4374-B556-8D2B057E616B}"/>
                </a:ext>
              </a:extLst>
            </p:cNvPr>
            <p:cNvSpPr/>
            <p:nvPr/>
          </p:nvSpPr>
          <p:spPr>
            <a:xfrm>
              <a:off x="5979781" y="5009465"/>
              <a:ext cx="1282792" cy="963738"/>
            </a:xfrm>
            <a:custGeom>
              <a:avLst/>
              <a:gdLst>
                <a:gd name="connsiteX0" fmla="*/ 39471 w 1282792"/>
                <a:gd name="connsiteY0" fmla="*/ 953870 h 963738"/>
                <a:gd name="connsiteX1" fmla="*/ 92098 w 1282792"/>
                <a:gd name="connsiteY1" fmla="*/ 963738 h 963738"/>
                <a:gd name="connsiteX2" fmla="*/ 134858 w 1282792"/>
                <a:gd name="connsiteY2" fmla="*/ 937424 h 963738"/>
                <a:gd name="connsiteX3" fmla="*/ 157882 w 1282792"/>
                <a:gd name="connsiteY3" fmla="*/ 957159 h 963738"/>
                <a:gd name="connsiteX4" fmla="*/ 171039 w 1282792"/>
                <a:gd name="connsiteY4" fmla="*/ 957159 h 963738"/>
                <a:gd name="connsiteX5" fmla="*/ 220377 w 1282792"/>
                <a:gd name="connsiteY5" fmla="*/ 871640 h 963738"/>
                <a:gd name="connsiteX6" fmla="*/ 266426 w 1282792"/>
                <a:gd name="connsiteY6" fmla="*/ 805856 h 963738"/>
                <a:gd name="connsiteX7" fmla="*/ 309186 w 1282792"/>
                <a:gd name="connsiteY7" fmla="*/ 763096 h 963738"/>
                <a:gd name="connsiteX8" fmla="*/ 421019 w 1282792"/>
                <a:gd name="connsiteY8" fmla="*/ 746650 h 963738"/>
                <a:gd name="connsiteX9" fmla="*/ 424308 w 1282792"/>
                <a:gd name="connsiteY9" fmla="*/ 763096 h 963738"/>
                <a:gd name="connsiteX10" fmla="*/ 496671 w 1282792"/>
                <a:gd name="connsiteY10" fmla="*/ 743361 h 963738"/>
                <a:gd name="connsiteX11" fmla="*/ 496671 w 1282792"/>
                <a:gd name="connsiteY11" fmla="*/ 743361 h 963738"/>
                <a:gd name="connsiteX12" fmla="*/ 552587 w 1282792"/>
                <a:gd name="connsiteY12" fmla="*/ 736782 h 963738"/>
                <a:gd name="connsiteX13" fmla="*/ 611793 w 1282792"/>
                <a:gd name="connsiteY13" fmla="*/ 723626 h 963738"/>
                <a:gd name="connsiteX14" fmla="*/ 638107 w 1282792"/>
                <a:gd name="connsiteY14" fmla="*/ 667709 h 963738"/>
                <a:gd name="connsiteX15" fmla="*/ 615082 w 1282792"/>
                <a:gd name="connsiteY15" fmla="*/ 615082 h 963738"/>
                <a:gd name="connsiteX16" fmla="*/ 582190 w 1282792"/>
                <a:gd name="connsiteY16" fmla="*/ 598636 h 963738"/>
                <a:gd name="connsiteX17" fmla="*/ 615082 w 1282792"/>
                <a:gd name="connsiteY17" fmla="*/ 522984 h 963738"/>
                <a:gd name="connsiteX18" fmla="*/ 588769 w 1282792"/>
                <a:gd name="connsiteY18" fmla="*/ 499959 h 963738"/>
                <a:gd name="connsiteX19" fmla="*/ 615082 w 1282792"/>
                <a:gd name="connsiteY19" fmla="*/ 470357 h 963738"/>
                <a:gd name="connsiteX20" fmla="*/ 657842 w 1282792"/>
                <a:gd name="connsiteY20" fmla="*/ 483513 h 963738"/>
                <a:gd name="connsiteX21" fmla="*/ 684156 w 1282792"/>
                <a:gd name="connsiteY21" fmla="*/ 476935 h 963738"/>
                <a:gd name="connsiteX22" fmla="*/ 651264 w 1282792"/>
                <a:gd name="connsiteY22" fmla="*/ 457200 h 963738"/>
                <a:gd name="connsiteX23" fmla="*/ 707180 w 1282792"/>
                <a:gd name="connsiteY23" fmla="*/ 401283 h 963738"/>
                <a:gd name="connsiteX24" fmla="*/ 749940 w 1282792"/>
                <a:gd name="connsiteY24" fmla="*/ 345367 h 963738"/>
                <a:gd name="connsiteX25" fmla="*/ 795989 w 1282792"/>
                <a:gd name="connsiteY25" fmla="*/ 305896 h 963738"/>
                <a:gd name="connsiteX26" fmla="*/ 828881 w 1282792"/>
                <a:gd name="connsiteY26" fmla="*/ 348656 h 963738"/>
                <a:gd name="connsiteX27" fmla="*/ 871641 w 1282792"/>
                <a:gd name="connsiteY27" fmla="*/ 358523 h 963738"/>
                <a:gd name="connsiteX28" fmla="*/ 901243 w 1282792"/>
                <a:gd name="connsiteY28" fmla="*/ 338788 h 963738"/>
                <a:gd name="connsiteX29" fmla="*/ 963738 w 1282792"/>
                <a:gd name="connsiteY29" fmla="*/ 342077 h 963738"/>
                <a:gd name="connsiteX30" fmla="*/ 986763 w 1282792"/>
                <a:gd name="connsiteY30" fmla="*/ 302607 h 963738"/>
                <a:gd name="connsiteX31" fmla="*/ 1036101 w 1282792"/>
                <a:gd name="connsiteY31" fmla="*/ 233534 h 963738"/>
                <a:gd name="connsiteX32" fmla="*/ 1131488 w 1282792"/>
                <a:gd name="connsiteY32" fmla="*/ 210509 h 963738"/>
                <a:gd name="connsiteX33" fmla="*/ 1210429 w 1282792"/>
                <a:gd name="connsiteY33" fmla="*/ 210509 h 963738"/>
                <a:gd name="connsiteX34" fmla="*/ 1233454 w 1282792"/>
                <a:gd name="connsiteY34" fmla="*/ 190774 h 963738"/>
                <a:gd name="connsiteX35" fmla="*/ 1253189 w 1282792"/>
                <a:gd name="connsiteY35" fmla="*/ 138147 h 963738"/>
                <a:gd name="connsiteX36" fmla="*/ 1253189 w 1282792"/>
                <a:gd name="connsiteY36" fmla="*/ 138147 h 963738"/>
                <a:gd name="connsiteX37" fmla="*/ 1282792 w 1282792"/>
                <a:gd name="connsiteY37" fmla="*/ 101965 h 963738"/>
                <a:gd name="connsiteX38" fmla="*/ 1246610 w 1282792"/>
                <a:gd name="connsiteY38" fmla="*/ 16446 h 963738"/>
                <a:gd name="connsiteX39" fmla="*/ 1184115 w 1282792"/>
                <a:gd name="connsiteY39" fmla="*/ 16446 h 963738"/>
                <a:gd name="connsiteX40" fmla="*/ 1138066 w 1282792"/>
                <a:gd name="connsiteY40" fmla="*/ 72362 h 963738"/>
                <a:gd name="connsiteX41" fmla="*/ 1088728 w 1282792"/>
                <a:gd name="connsiteY41" fmla="*/ 23024 h 963738"/>
                <a:gd name="connsiteX42" fmla="*/ 1042679 w 1282792"/>
                <a:gd name="connsiteY42" fmla="*/ 19735 h 963738"/>
                <a:gd name="connsiteX43" fmla="*/ 999920 w 1282792"/>
                <a:gd name="connsiteY43" fmla="*/ 0 h 963738"/>
                <a:gd name="connsiteX44" fmla="*/ 986763 w 1282792"/>
                <a:gd name="connsiteY44" fmla="*/ 36181 h 963738"/>
                <a:gd name="connsiteX45" fmla="*/ 934136 w 1282792"/>
                <a:gd name="connsiteY45" fmla="*/ 36181 h 963738"/>
                <a:gd name="connsiteX46" fmla="*/ 917690 w 1282792"/>
                <a:gd name="connsiteY46" fmla="*/ 72362 h 963738"/>
                <a:gd name="connsiteX47" fmla="*/ 835459 w 1282792"/>
                <a:gd name="connsiteY47" fmla="*/ 141436 h 963738"/>
                <a:gd name="connsiteX48" fmla="*/ 828881 w 1282792"/>
                <a:gd name="connsiteY48" fmla="*/ 200641 h 963738"/>
                <a:gd name="connsiteX49" fmla="*/ 832170 w 1282792"/>
                <a:gd name="connsiteY49" fmla="*/ 249980 h 963738"/>
                <a:gd name="connsiteX50" fmla="*/ 809146 w 1282792"/>
                <a:gd name="connsiteY50" fmla="*/ 253269 h 963738"/>
                <a:gd name="connsiteX51" fmla="*/ 766386 w 1282792"/>
                <a:gd name="connsiteY51" fmla="*/ 203931 h 963738"/>
                <a:gd name="connsiteX52" fmla="*/ 756518 w 1282792"/>
                <a:gd name="connsiteY52" fmla="*/ 236823 h 963738"/>
                <a:gd name="connsiteX53" fmla="*/ 736783 w 1282792"/>
                <a:gd name="connsiteY53" fmla="*/ 223666 h 963738"/>
                <a:gd name="connsiteX54" fmla="*/ 680866 w 1282792"/>
                <a:gd name="connsiteY54" fmla="*/ 240112 h 963738"/>
                <a:gd name="connsiteX55" fmla="*/ 647974 w 1282792"/>
                <a:gd name="connsiteY55" fmla="*/ 217088 h 963738"/>
                <a:gd name="connsiteX56" fmla="*/ 585479 w 1282792"/>
                <a:gd name="connsiteY56" fmla="*/ 164460 h 963738"/>
                <a:gd name="connsiteX57" fmla="*/ 588769 w 1282792"/>
                <a:gd name="connsiteY57" fmla="*/ 134857 h 963738"/>
                <a:gd name="connsiteX58" fmla="*/ 555877 w 1282792"/>
                <a:gd name="connsiteY58" fmla="*/ 134857 h 963738"/>
                <a:gd name="connsiteX59" fmla="*/ 480225 w 1282792"/>
                <a:gd name="connsiteY59" fmla="*/ 111833 h 963738"/>
                <a:gd name="connsiteX60" fmla="*/ 411151 w 1282792"/>
                <a:gd name="connsiteY60" fmla="*/ 88808 h 963738"/>
                <a:gd name="connsiteX61" fmla="*/ 378259 w 1282792"/>
                <a:gd name="connsiteY61" fmla="*/ 98676 h 963738"/>
                <a:gd name="connsiteX62" fmla="*/ 388127 w 1282792"/>
                <a:gd name="connsiteY62" fmla="*/ 148014 h 963738"/>
                <a:gd name="connsiteX63" fmla="*/ 358524 w 1282792"/>
                <a:gd name="connsiteY63" fmla="*/ 197352 h 963738"/>
                <a:gd name="connsiteX64" fmla="*/ 309186 w 1282792"/>
                <a:gd name="connsiteY64" fmla="*/ 194063 h 963738"/>
                <a:gd name="connsiteX65" fmla="*/ 259848 w 1282792"/>
                <a:gd name="connsiteY65" fmla="*/ 141436 h 963738"/>
                <a:gd name="connsiteX66" fmla="*/ 240113 w 1282792"/>
                <a:gd name="connsiteY66" fmla="*/ 167749 h 963738"/>
                <a:gd name="connsiteX67" fmla="*/ 266426 w 1282792"/>
                <a:gd name="connsiteY67" fmla="*/ 187485 h 963738"/>
                <a:gd name="connsiteX68" fmla="*/ 236823 w 1282792"/>
                <a:gd name="connsiteY68" fmla="*/ 213798 h 963738"/>
                <a:gd name="connsiteX69" fmla="*/ 230245 w 1282792"/>
                <a:gd name="connsiteY69" fmla="*/ 269715 h 963738"/>
                <a:gd name="connsiteX70" fmla="*/ 217088 w 1282792"/>
                <a:gd name="connsiteY70" fmla="*/ 299318 h 963738"/>
                <a:gd name="connsiteX71" fmla="*/ 177618 w 1282792"/>
                <a:gd name="connsiteY71" fmla="*/ 315764 h 963738"/>
                <a:gd name="connsiteX72" fmla="*/ 141436 w 1282792"/>
                <a:gd name="connsiteY72" fmla="*/ 358523 h 963738"/>
                <a:gd name="connsiteX73" fmla="*/ 105255 w 1282792"/>
                <a:gd name="connsiteY73" fmla="*/ 434175 h 963738"/>
                <a:gd name="connsiteX74" fmla="*/ 75652 w 1282792"/>
                <a:gd name="connsiteY74" fmla="*/ 447332 h 963738"/>
                <a:gd name="connsiteX75" fmla="*/ 82231 w 1282792"/>
                <a:gd name="connsiteY75" fmla="*/ 486803 h 963738"/>
                <a:gd name="connsiteX76" fmla="*/ 69074 w 1282792"/>
                <a:gd name="connsiteY76" fmla="*/ 549298 h 963738"/>
                <a:gd name="connsiteX77" fmla="*/ 39471 w 1282792"/>
                <a:gd name="connsiteY77" fmla="*/ 664420 h 963738"/>
                <a:gd name="connsiteX78" fmla="*/ 13157 w 1282792"/>
                <a:gd name="connsiteY78" fmla="*/ 684155 h 963738"/>
                <a:gd name="connsiteX79" fmla="*/ 32892 w 1282792"/>
                <a:gd name="connsiteY79" fmla="*/ 713758 h 963738"/>
                <a:gd name="connsiteX80" fmla="*/ 49338 w 1282792"/>
                <a:gd name="connsiteY80" fmla="*/ 766385 h 963738"/>
                <a:gd name="connsiteX81" fmla="*/ 82231 w 1282792"/>
                <a:gd name="connsiteY81" fmla="*/ 838748 h 963738"/>
                <a:gd name="connsiteX82" fmla="*/ 0 w 1282792"/>
                <a:gd name="connsiteY82" fmla="*/ 901243 h 963738"/>
                <a:gd name="connsiteX83" fmla="*/ 39471 w 1282792"/>
                <a:gd name="connsiteY83" fmla="*/ 953870 h 9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82792" h="963738">
                  <a:moveTo>
                    <a:pt x="39471" y="953870"/>
                  </a:moveTo>
                  <a:lnTo>
                    <a:pt x="92098" y="963738"/>
                  </a:lnTo>
                  <a:lnTo>
                    <a:pt x="134858" y="937424"/>
                  </a:lnTo>
                  <a:lnTo>
                    <a:pt x="157882" y="957159"/>
                  </a:lnTo>
                  <a:lnTo>
                    <a:pt x="171039" y="957159"/>
                  </a:lnTo>
                  <a:lnTo>
                    <a:pt x="220377" y="871640"/>
                  </a:lnTo>
                  <a:lnTo>
                    <a:pt x="266426" y="805856"/>
                  </a:lnTo>
                  <a:lnTo>
                    <a:pt x="309186" y="763096"/>
                  </a:lnTo>
                  <a:lnTo>
                    <a:pt x="421019" y="746650"/>
                  </a:lnTo>
                  <a:lnTo>
                    <a:pt x="424308" y="763096"/>
                  </a:lnTo>
                  <a:lnTo>
                    <a:pt x="496671" y="743361"/>
                  </a:lnTo>
                  <a:lnTo>
                    <a:pt x="496671" y="743361"/>
                  </a:lnTo>
                  <a:lnTo>
                    <a:pt x="552587" y="736782"/>
                  </a:lnTo>
                  <a:lnTo>
                    <a:pt x="611793" y="723626"/>
                  </a:lnTo>
                  <a:lnTo>
                    <a:pt x="638107" y="667709"/>
                  </a:lnTo>
                  <a:lnTo>
                    <a:pt x="615082" y="615082"/>
                  </a:lnTo>
                  <a:lnTo>
                    <a:pt x="582190" y="598636"/>
                  </a:lnTo>
                  <a:lnTo>
                    <a:pt x="615082" y="522984"/>
                  </a:lnTo>
                  <a:lnTo>
                    <a:pt x="588769" y="499959"/>
                  </a:lnTo>
                  <a:lnTo>
                    <a:pt x="615082" y="470357"/>
                  </a:lnTo>
                  <a:lnTo>
                    <a:pt x="657842" y="483513"/>
                  </a:lnTo>
                  <a:lnTo>
                    <a:pt x="684156" y="476935"/>
                  </a:lnTo>
                  <a:lnTo>
                    <a:pt x="651264" y="457200"/>
                  </a:lnTo>
                  <a:lnTo>
                    <a:pt x="707180" y="401283"/>
                  </a:lnTo>
                  <a:lnTo>
                    <a:pt x="749940" y="345367"/>
                  </a:lnTo>
                  <a:lnTo>
                    <a:pt x="795989" y="305896"/>
                  </a:lnTo>
                  <a:lnTo>
                    <a:pt x="828881" y="348656"/>
                  </a:lnTo>
                  <a:lnTo>
                    <a:pt x="871641" y="358523"/>
                  </a:lnTo>
                  <a:lnTo>
                    <a:pt x="901243" y="338788"/>
                  </a:lnTo>
                  <a:lnTo>
                    <a:pt x="963738" y="342077"/>
                  </a:lnTo>
                  <a:lnTo>
                    <a:pt x="986763" y="302607"/>
                  </a:lnTo>
                  <a:lnTo>
                    <a:pt x="1036101" y="233534"/>
                  </a:lnTo>
                  <a:lnTo>
                    <a:pt x="1131488" y="210509"/>
                  </a:lnTo>
                  <a:lnTo>
                    <a:pt x="1210429" y="210509"/>
                  </a:lnTo>
                  <a:lnTo>
                    <a:pt x="1233454" y="190774"/>
                  </a:lnTo>
                  <a:lnTo>
                    <a:pt x="1253189" y="138147"/>
                  </a:lnTo>
                  <a:lnTo>
                    <a:pt x="1253189" y="138147"/>
                  </a:lnTo>
                  <a:lnTo>
                    <a:pt x="1282792" y="101965"/>
                  </a:lnTo>
                  <a:lnTo>
                    <a:pt x="1246610" y="16446"/>
                  </a:lnTo>
                  <a:lnTo>
                    <a:pt x="1184115" y="16446"/>
                  </a:lnTo>
                  <a:lnTo>
                    <a:pt x="1138066" y="72362"/>
                  </a:lnTo>
                  <a:lnTo>
                    <a:pt x="1088728" y="23024"/>
                  </a:lnTo>
                  <a:lnTo>
                    <a:pt x="1042679" y="19735"/>
                  </a:lnTo>
                  <a:lnTo>
                    <a:pt x="999920" y="0"/>
                  </a:lnTo>
                  <a:lnTo>
                    <a:pt x="986763" y="36181"/>
                  </a:lnTo>
                  <a:lnTo>
                    <a:pt x="934136" y="36181"/>
                  </a:lnTo>
                  <a:lnTo>
                    <a:pt x="917690" y="72362"/>
                  </a:lnTo>
                  <a:lnTo>
                    <a:pt x="835459" y="141436"/>
                  </a:lnTo>
                  <a:lnTo>
                    <a:pt x="828881" y="200641"/>
                  </a:lnTo>
                  <a:lnTo>
                    <a:pt x="832170" y="249980"/>
                  </a:lnTo>
                  <a:lnTo>
                    <a:pt x="809146" y="253269"/>
                  </a:lnTo>
                  <a:lnTo>
                    <a:pt x="766386" y="203931"/>
                  </a:lnTo>
                  <a:lnTo>
                    <a:pt x="756518" y="236823"/>
                  </a:lnTo>
                  <a:lnTo>
                    <a:pt x="736783" y="223666"/>
                  </a:lnTo>
                  <a:lnTo>
                    <a:pt x="680866" y="240112"/>
                  </a:lnTo>
                  <a:lnTo>
                    <a:pt x="647974" y="217088"/>
                  </a:lnTo>
                  <a:lnTo>
                    <a:pt x="585479" y="164460"/>
                  </a:lnTo>
                  <a:lnTo>
                    <a:pt x="588769" y="134857"/>
                  </a:lnTo>
                  <a:lnTo>
                    <a:pt x="555877" y="134857"/>
                  </a:lnTo>
                  <a:lnTo>
                    <a:pt x="480225" y="111833"/>
                  </a:lnTo>
                  <a:lnTo>
                    <a:pt x="411151" y="88808"/>
                  </a:lnTo>
                  <a:lnTo>
                    <a:pt x="378259" y="98676"/>
                  </a:lnTo>
                  <a:lnTo>
                    <a:pt x="388127" y="148014"/>
                  </a:lnTo>
                  <a:lnTo>
                    <a:pt x="358524" y="197352"/>
                  </a:lnTo>
                  <a:lnTo>
                    <a:pt x="309186" y="194063"/>
                  </a:lnTo>
                  <a:lnTo>
                    <a:pt x="259848" y="141436"/>
                  </a:lnTo>
                  <a:lnTo>
                    <a:pt x="240113" y="167749"/>
                  </a:lnTo>
                  <a:lnTo>
                    <a:pt x="266426" y="187485"/>
                  </a:lnTo>
                  <a:lnTo>
                    <a:pt x="236823" y="213798"/>
                  </a:lnTo>
                  <a:lnTo>
                    <a:pt x="230245" y="269715"/>
                  </a:lnTo>
                  <a:lnTo>
                    <a:pt x="217088" y="299318"/>
                  </a:lnTo>
                  <a:lnTo>
                    <a:pt x="177618" y="315764"/>
                  </a:lnTo>
                  <a:lnTo>
                    <a:pt x="141436" y="358523"/>
                  </a:lnTo>
                  <a:lnTo>
                    <a:pt x="105255" y="434175"/>
                  </a:lnTo>
                  <a:lnTo>
                    <a:pt x="75652" y="447332"/>
                  </a:lnTo>
                  <a:lnTo>
                    <a:pt x="82231" y="486803"/>
                  </a:lnTo>
                  <a:lnTo>
                    <a:pt x="69074" y="549298"/>
                  </a:lnTo>
                  <a:lnTo>
                    <a:pt x="39471" y="664420"/>
                  </a:lnTo>
                  <a:lnTo>
                    <a:pt x="13157" y="684155"/>
                  </a:lnTo>
                  <a:lnTo>
                    <a:pt x="32892" y="713758"/>
                  </a:lnTo>
                  <a:lnTo>
                    <a:pt x="49338" y="766385"/>
                  </a:lnTo>
                  <a:lnTo>
                    <a:pt x="82231" y="838748"/>
                  </a:lnTo>
                  <a:lnTo>
                    <a:pt x="0" y="901243"/>
                  </a:lnTo>
                  <a:lnTo>
                    <a:pt x="39471" y="953870"/>
                  </a:lnTo>
                  <a:close/>
                </a:path>
              </a:pathLst>
            </a:custGeom>
            <a:solidFill>
              <a:srgbClr val="D0F1F9"/>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3" name="Forme libre : forme 62">
              <a:extLst>
                <a:ext uri="{FF2B5EF4-FFF2-40B4-BE49-F238E27FC236}">
                  <a16:creationId xmlns:a16="http://schemas.microsoft.com/office/drawing/2014/main" id="{5D4FB144-0361-4168-AB3A-109DE2D769A0}"/>
                </a:ext>
              </a:extLst>
            </p:cNvPr>
            <p:cNvSpPr/>
            <p:nvPr/>
          </p:nvSpPr>
          <p:spPr>
            <a:xfrm>
              <a:off x="5512714" y="4555554"/>
              <a:ext cx="476935" cy="624950"/>
            </a:xfrm>
            <a:custGeom>
              <a:avLst/>
              <a:gdLst>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99318 w 476935"/>
                <a:gd name="connsiteY31" fmla="*/ 9868 h 624950"/>
                <a:gd name="connsiteX32" fmla="*/ 348656 w 476935"/>
                <a:gd name="connsiteY32" fmla="*/ 52627 h 624950"/>
                <a:gd name="connsiteX0" fmla="*/ 348656 w 476935"/>
                <a:gd name="connsiteY0" fmla="*/ 52627 h 624950"/>
                <a:gd name="connsiteX1" fmla="*/ 355234 w 476935"/>
                <a:gd name="connsiteY1" fmla="*/ 118411 h 624950"/>
                <a:gd name="connsiteX2" fmla="*/ 325631 w 476935"/>
                <a:gd name="connsiteY2" fmla="*/ 167750 h 624950"/>
                <a:gd name="connsiteX3" fmla="*/ 427597 w 476935"/>
                <a:gd name="connsiteY3" fmla="*/ 240112 h 624950"/>
                <a:gd name="connsiteX4" fmla="*/ 404572 w 476935"/>
                <a:gd name="connsiteY4" fmla="*/ 289450 h 624950"/>
                <a:gd name="connsiteX5" fmla="*/ 384837 w 476935"/>
                <a:gd name="connsiteY5" fmla="*/ 338788 h 624950"/>
                <a:gd name="connsiteX6" fmla="*/ 371680 w 476935"/>
                <a:gd name="connsiteY6" fmla="*/ 361813 h 624950"/>
                <a:gd name="connsiteX7" fmla="*/ 421018 w 476935"/>
                <a:gd name="connsiteY7" fmla="*/ 430886 h 624950"/>
                <a:gd name="connsiteX8" fmla="*/ 473646 w 476935"/>
                <a:gd name="connsiteY8" fmla="*/ 424308 h 624950"/>
                <a:gd name="connsiteX9" fmla="*/ 476935 w 476935"/>
                <a:gd name="connsiteY9" fmla="*/ 470357 h 624950"/>
                <a:gd name="connsiteX10" fmla="*/ 440754 w 476935"/>
                <a:gd name="connsiteY10" fmla="*/ 493381 h 624950"/>
                <a:gd name="connsiteX11" fmla="*/ 404572 w 476935"/>
                <a:gd name="connsiteY11" fmla="*/ 516406 h 624950"/>
                <a:gd name="connsiteX12" fmla="*/ 404572 w 476935"/>
                <a:gd name="connsiteY12" fmla="*/ 562455 h 624950"/>
                <a:gd name="connsiteX13" fmla="*/ 351945 w 476935"/>
                <a:gd name="connsiteY13" fmla="*/ 582190 h 624950"/>
                <a:gd name="connsiteX14" fmla="*/ 332210 w 476935"/>
                <a:gd name="connsiteY14" fmla="*/ 624950 h 624950"/>
                <a:gd name="connsiteX15" fmla="*/ 253269 w 476935"/>
                <a:gd name="connsiteY15" fmla="*/ 611793 h 624950"/>
                <a:gd name="connsiteX16" fmla="*/ 200641 w 476935"/>
                <a:gd name="connsiteY16" fmla="*/ 611793 h 624950"/>
                <a:gd name="connsiteX17" fmla="*/ 194063 w 476935"/>
                <a:gd name="connsiteY17" fmla="*/ 473646 h 624950"/>
                <a:gd name="connsiteX18" fmla="*/ 124990 w 476935"/>
                <a:gd name="connsiteY18" fmla="*/ 467068 h 624950"/>
                <a:gd name="connsiteX19" fmla="*/ 148014 w 476935"/>
                <a:gd name="connsiteY19" fmla="*/ 444043 h 624950"/>
                <a:gd name="connsiteX20" fmla="*/ 118411 w 476935"/>
                <a:gd name="connsiteY20" fmla="*/ 365102 h 624950"/>
                <a:gd name="connsiteX21" fmla="*/ 39470 w 476935"/>
                <a:gd name="connsiteY21" fmla="*/ 348656 h 624950"/>
                <a:gd name="connsiteX22" fmla="*/ 0 w 476935"/>
                <a:gd name="connsiteY22" fmla="*/ 266426 h 624950"/>
                <a:gd name="connsiteX23" fmla="*/ 85519 w 476935"/>
                <a:gd name="connsiteY23" fmla="*/ 276293 h 624950"/>
                <a:gd name="connsiteX24" fmla="*/ 115122 w 476935"/>
                <a:gd name="connsiteY24" fmla="*/ 259847 h 624950"/>
                <a:gd name="connsiteX25" fmla="*/ 95387 w 476935"/>
                <a:gd name="connsiteY25" fmla="*/ 111833 h 624950"/>
                <a:gd name="connsiteX26" fmla="*/ 46049 w 476935"/>
                <a:gd name="connsiteY26" fmla="*/ 55917 h 624950"/>
                <a:gd name="connsiteX27" fmla="*/ 62495 w 476935"/>
                <a:gd name="connsiteY27" fmla="*/ 29603 h 624950"/>
                <a:gd name="connsiteX28" fmla="*/ 131568 w 476935"/>
                <a:gd name="connsiteY28" fmla="*/ 46049 h 624950"/>
                <a:gd name="connsiteX29" fmla="*/ 220377 w 476935"/>
                <a:gd name="connsiteY29" fmla="*/ 13157 h 624950"/>
                <a:gd name="connsiteX30" fmla="*/ 276293 w 476935"/>
                <a:gd name="connsiteY30" fmla="*/ 0 h 624950"/>
                <a:gd name="connsiteX31" fmla="*/ 279583 w 476935"/>
                <a:gd name="connsiteY31" fmla="*/ 59206 h 624950"/>
                <a:gd name="connsiteX32" fmla="*/ 348656 w 476935"/>
                <a:gd name="connsiteY32" fmla="*/ 52627 h 6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935" h="624950">
                  <a:moveTo>
                    <a:pt x="348656" y="52627"/>
                  </a:moveTo>
                  <a:lnTo>
                    <a:pt x="355234" y="118411"/>
                  </a:lnTo>
                  <a:lnTo>
                    <a:pt x="325631" y="167750"/>
                  </a:lnTo>
                  <a:lnTo>
                    <a:pt x="427597" y="240112"/>
                  </a:lnTo>
                  <a:lnTo>
                    <a:pt x="404572" y="289450"/>
                  </a:lnTo>
                  <a:lnTo>
                    <a:pt x="384837" y="338788"/>
                  </a:lnTo>
                  <a:lnTo>
                    <a:pt x="371680" y="361813"/>
                  </a:lnTo>
                  <a:lnTo>
                    <a:pt x="421018" y="430886"/>
                  </a:lnTo>
                  <a:lnTo>
                    <a:pt x="473646" y="424308"/>
                  </a:lnTo>
                  <a:lnTo>
                    <a:pt x="476935" y="470357"/>
                  </a:lnTo>
                  <a:lnTo>
                    <a:pt x="440754" y="493381"/>
                  </a:lnTo>
                  <a:lnTo>
                    <a:pt x="404572" y="516406"/>
                  </a:lnTo>
                  <a:lnTo>
                    <a:pt x="404572" y="562455"/>
                  </a:lnTo>
                  <a:lnTo>
                    <a:pt x="351945" y="582190"/>
                  </a:lnTo>
                  <a:lnTo>
                    <a:pt x="332210" y="624950"/>
                  </a:lnTo>
                  <a:lnTo>
                    <a:pt x="253269" y="611793"/>
                  </a:lnTo>
                  <a:lnTo>
                    <a:pt x="200641" y="611793"/>
                  </a:lnTo>
                  <a:lnTo>
                    <a:pt x="194063" y="473646"/>
                  </a:lnTo>
                  <a:lnTo>
                    <a:pt x="124990" y="467068"/>
                  </a:lnTo>
                  <a:lnTo>
                    <a:pt x="148014" y="444043"/>
                  </a:lnTo>
                  <a:lnTo>
                    <a:pt x="118411" y="365102"/>
                  </a:lnTo>
                  <a:lnTo>
                    <a:pt x="39470" y="348656"/>
                  </a:lnTo>
                  <a:lnTo>
                    <a:pt x="0" y="266426"/>
                  </a:lnTo>
                  <a:lnTo>
                    <a:pt x="85519" y="276293"/>
                  </a:lnTo>
                  <a:lnTo>
                    <a:pt x="115122" y="259847"/>
                  </a:lnTo>
                  <a:lnTo>
                    <a:pt x="95387" y="111833"/>
                  </a:lnTo>
                  <a:lnTo>
                    <a:pt x="46049" y="55917"/>
                  </a:lnTo>
                  <a:lnTo>
                    <a:pt x="62495" y="29603"/>
                  </a:lnTo>
                  <a:lnTo>
                    <a:pt x="131568" y="46049"/>
                  </a:lnTo>
                  <a:lnTo>
                    <a:pt x="220377" y="13157"/>
                  </a:lnTo>
                  <a:lnTo>
                    <a:pt x="276293" y="0"/>
                  </a:lnTo>
                  <a:lnTo>
                    <a:pt x="279583" y="59206"/>
                  </a:lnTo>
                  <a:lnTo>
                    <a:pt x="348656" y="52627"/>
                  </a:lnTo>
                  <a:close/>
                </a:path>
              </a:pathLst>
            </a:cu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4" name="Forme libre : forme 63">
              <a:extLst>
                <a:ext uri="{FF2B5EF4-FFF2-40B4-BE49-F238E27FC236}">
                  <a16:creationId xmlns:a16="http://schemas.microsoft.com/office/drawing/2014/main" id="{84598692-477C-469C-AD86-6484DAE2A83B}"/>
                </a:ext>
              </a:extLst>
            </p:cNvPr>
            <p:cNvSpPr/>
            <p:nvPr/>
          </p:nvSpPr>
          <p:spPr>
            <a:xfrm>
              <a:off x="5854791" y="3956918"/>
              <a:ext cx="1407782" cy="1552506"/>
            </a:xfrm>
            <a:custGeom>
              <a:avLst/>
              <a:gdLst>
                <a:gd name="connsiteX0" fmla="*/ 756518 w 1407782"/>
                <a:gd name="connsiteY0" fmla="*/ 95387 h 1552506"/>
                <a:gd name="connsiteX1" fmla="*/ 799278 w 1407782"/>
                <a:gd name="connsiteY1" fmla="*/ 148014 h 1552506"/>
                <a:gd name="connsiteX2" fmla="*/ 795989 w 1407782"/>
                <a:gd name="connsiteY2" fmla="*/ 203931 h 1552506"/>
                <a:gd name="connsiteX3" fmla="*/ 795989 w 1407782"/>
                <a:gd name="connsiteY3" fmla="*/ 203931 h 1552506"/>
                <a:gd name="connsiteX4" fmla="*/ 861773 w 1407782"/>
                <a:gd name="connsiteY4" fmla="*/ 230245 h 1552506"/>
                <a:gd name="connsiteX5" fmla="*/ 917690 w 1407782"/>
                <a:gd name="connsiteY5" fmla="*/ 223666 h 1552506"/>
                <a:gd name="connsiteX6" fmla="*/ 950582 w 1407782"/>
                <a:gd name="connsiteY6" fmla="*/ 279583 h 1552506"/>
                <a:gd name="connsiteX7" fmla="*/ 904533 w 1407782"/>
                <a:gd name="connsiteY7" fmla="*/ 351945 h 1552506"/>
                <a:gd name="connsiteX8" fmla="*/ 934136 w 1407782"/>
                <a:gd name="connsiteY8" fmla="*/ 368391 h 1552506"/>
                <a:gd name="connsiteX9" fmla="*/ 944003 w 1407782"/>
                <a:gd name="connsiteY9" fmla="*/ 437465 h 1552506"/>
                <a:gd name="connsiteX10" fmla="*/ 944003 w 1407782"/>
                <a:gd name="connsiteY10" fmla="*/ 437465 h 1552506"/>
                <a:gd name="connsiteX11" fmla="*/ 980185 w 1407782"/>
                <a:gd name="connsiteY11" fmla="*/ 486803 h 1552506"/>
                <a:gd name="connsiteX12" fmla="*/ 1006498 w 1407782"/>
                <a:gd name="connsiteY12" fmla="*/ 503249 h 1552506"/>
                <a:gd name="connsiteX13" fmla="*/ 1026233 w 1407782"/>
                <a:gd name="connsiteY13" fmla="*/ 457200 h 1552506"/>
                <a:gd name="connsiteX14" fmla="*/ 1121621 w 1407782"/>
                <a:gd name="connsiteY14" fmla="*/ 450622 h 1552506"/>
                <a:gd name="connsiteX15" fmla="*/ 1115042 w 1407782"/>
                <a:gd name="connsiteY15" fmla="*/ 457200 h 1552506"/>
                <a:gd name="connsiteX16" fmla="*/ 1144645 w 1407782"/>
                <a:gd name="connsiteY16" fmla="*/ 470357 h 1552506"/>
                <a:gd name="connsiteX17" fmla="*/ 1154513 w 1407782"/>
                <a:gd name="connsiteY17" fmla="*/ 430886 h 1552506"/>
                <a:gd name="connsiteX18" fmla="*/ 1170959 w 1407782"/>
                <a:gd name="connsiteY18" fmla="*/ 397994 h 1552506"/>
                <a:gd name="connsiteX19" fmla="*/ 1151223 w 1407782"/>
                <a:gd name="connsiteY19" fmla="*/ 361813 h 1552506"/>
                <a:gd name="connsiteX20" fmla="*/ 1272924 w 1407782"/>
                <a:gd name="connsiteY20" fmla="*/ 319053 h 1552506"/>
                <a:gd name="connsiteX21" fmla="*/ 1272924 w 1407782"/>
                <a:gd name="connsiteY21" fmla="*/ 401283 h 1552506"/>
                <a:gd name="connsiteX22" fmla="*/ 1299238 w 1407782"/>
                <a:gd name="connsiteY22" fmla="*/ 457200 h 1552506"/>
                <a:gd name="connsiteX23" fmla="*/ 1325551 w 1407782"/>
                <a:gd name="connsiteY23" fmla="*/ 516406 h 1552506"/>
                <a:gd name="connsiteX24" fmla="*/ 1325551 w 1407782"/>
                <a:gd name="connsiteY24" fmla="*/ 546009 h 1552506"/>
                <a:gd name="connsiteX25" fmla="*/ 1338708 w 1407782"/>
                <a:gd name="connsiteY25" fmla="*/ 559165 h 1552506"/>
                <a:gd name="connsiteX26" fmla="*/ 1325551 w 1407782"/>
                <a:gd name="connsiteY26" fmla="*/ 592058 h 1552506"/>
                <a:gd name="connsiteX27" fmla="*/ 1338708 w 1407782"/>
                <a:gd name="connsiteY27" fmla="*/ 634817 h 1552506"/>
                <a:gd name="connsiteX28" fmla="*/ 1341997 w 1407782"/>
                <a:gd name="connsiteY28" fmla="*/ 694023 h 1552506"/>
                <a:gd name="connsiteX29" fmla="*/ 1338708 w 1407782"/>
                <a:gd name="connsiteY29" fmla="*/ 730204 h 1552506"/>
                <a:gd name="connsiteX30" fmla="*/ 1381468 w 1407782"/>
                <a:gd name="connsiteY30" fmla="*/ 772964 h 1552506"/>
                <a:gd name="connsiteX31" fmla="*/ 1407782 w 1407782"/>
                <a:gd name="connsiteY31" fmla="*/ 828881 h 1552506"/>
                <a:gd name="connsiteX32" fmla="*/ 1388046 w 1407782"/>
                <a:gd name="connsiteY32" fmla="*/ 894665 h 1552506"/>
                <a:gd name="connsiteX33" fmla="*/ 1404492 w 1407782"/>
                <a:gd name="connsiteY33" fmla="*/ 960449 h 1552506"/>
                <a:gd name="connsiteX34" fmla="*/ 1371600 w 1407782"/>
                <a:gd name="connsiteY34" fmla="*/ 1052547 h 1552506"/>
                <a:gd name="connsiteX35" fmla="*/ 1305816 w 1407782"/>
                <a:gd name="connsiteY35" fmla="*/ 1072282 h 1552506"/>
                <a:gd name="connsiteX36" fmla="*/ 1256478 w 1407782"/>
                <a:gd name="connsiteY36" fmla="*/ 1124909 h 1552506"/>
                <a:gd name="connsiteX37" fmla="*/ 1217008 w 1407782"/>
                <a:gd name="connsiteY37" fmla="*/ 1075571 h 1552506"/>
                <a:gd name="connsiteX38" fmla="*/ 1167669 w 1407782"/>
                <a:gd name="connsiteY38" fmla="*/ 1078860 h 1552506"/>
                <a:gd name="connsiteX39" fmla="*/ 1111753 w 1407782"/>
                <a:gd name="connsiteY39" fmla="*/ 1052547 h 1552506"/>
                <a:gd name="connsiteX40" fmla="*/ 1115042 w 1407782"/>
                <a:gd name="connsiteY40" fmla="*/ 1085439 h 1552506"/>
                <a:gd name="connsiteX41" fmla="*/ 1072282 w 1407782"/>
                <a:gd name="connsiteY41" fmla="*/ 1088728 h 1552506"/>
                <a:gd name="connsiteX42" fmla="*/ 1049258 w 1407782"/>
                <a:gd name="connsiteY42" fmla="*/ 1128199 h 1552506"/>
                <a:gd name="connsiteX43" fmla="*/ 950582 w 1407782"/>
                <a:gd name="connsiteY43" fmla="*/ 1184115 h 1552506"/>
                <a:gd name="connsiteX44" fmla="*/ 957160 w 1407782"/>
                <a:gd name="connsiteY44" fmla="*/ 1299237 h 1552506"/>
                <a:gd name="connsiteX45" fmla="*/ 927557 w 1407782"/>
                <a:gd name="connsiteY45" fmla="*/ 1299237 h 1552506"/>
                <a:gd name="connsiteX46" fmla="*/ 888087 w 1407782"/>
                <a:gd name="connsiteY46" fmla="*/ 1259767 h 1552506"/>
                <a:gd name="connsiteX47" fmla="*/ 865062 w 1407782"/>
                <a:gd name="connsiteY47" fmla="*/ 1282791 h 1552506"/>
                <a:gd name="connsiteX48" fmla="*/ 835459 w 1407782"/>
                <a:gd name="connsiteY48" fmla="*/ 1286081 h 1552506"/>
                <a:gd name="connsiteX49" fmla="*/ 805856 w 1407782"/>
                <a:gd name="connsiteY49" fmla="*/ 1289370 h 1552506"/>
                <a:gd name="connsiteX50" fmla="*/ 710469 w 1407782"/>
                <a:gd name="connsiteY50" fmla="*/ 1217007 h 1552506"/>
                <a:gd name="connsiteX51" fmla="*/ 720337 w 1407782"/>
                <a:gd name="connsiteY51" fmla="*/ 1193983 h 1552506"/>
                <a:gd name="connsiteX52" fmla="*/ 526274 w 1407782"/>
                <a:gd name="connsiteY52" fmla="*/ 1138066 h 1552506"/>
                <a:gd name="connsiteX53" fmla="*/ 506538 w 1407782"/>
                <a:gd name="connsiteY53" fmla="*/ 1144645 h 1552506"/>
                <a:gd name="connsiteX54" fmla="*/ 503249 w 1407782"/>
                <a:gd name="connsiteY54" fmla="*/ 1193983 h 1552506"/>
                <a:gd name="connsiteX55" fmla="*/ 450622 w 1407782"/>
                <a:gd name="connsiteY55" fmla="*/ 1253188 h 1552506"/>
                <a:gd name="connsiteX56" fmla="*/ 384838 w 1407782"/>
                <a:gd name="connsiteY56" fmla="*/ 1197272 h 1552506"/>
                <a:gd name="connsiteX57" fmla="*/ 365103 w 1407782"/>
                <a:gd name="connsiteY57" fmla="*/ 1217007 h 1552506"/>
                <a:gd name="connsiteX58" fmla="*/ 388127 w 1407782"/>
                <a:gd name="connsiteY58" fmla="*/ 1249899 h 1552506"/>
                <a:gd name="connsiteX59" fmla="*/ 361813 w 1407782"/>
                <a:gd name="connsiteY59" fmla="*/ 1286081 h 1552506"/>
                <a:gd name="connsiteX60" fmla="*/ 332210 w 1407782"/>
                <a:gd name="connsiteY60" fmla="*/ 1365022 h 1552506"/>
                <a:gd name="connsiteX61" fmla="*/ 279583 w 1407782"/>
                <a:gd name="connsiteY61" fmla="*/ 1397914 h 1552506"/>
                <a:gd name="connsiteX62" fmla="*/ 226956 w 1407782"/>
                <a:gd name="connsiteY62" fmla="*/ 1506458 h 1552506"/>
                <a:gd name="connsiteX63" fmla="*/ 197353 w 1407782"/>
                <a:gd name="connsiteY63" fmla="*/ 1519614 h 1552506"/>
                <a:gd name="connsiteX64" fmla="*/ 197353 w 1407782"/>
                <a:gd name="connsiteY64" fmla="*/ 1552506 h 1552506"/>
                <a:gd name="connsiteX65" fmla="*/ 154593 w 1407782"/>
                <a:gd name="connsiteY65" fmla="*/ 1536060 h 1552506"/>
                <a:gd name="connsiteX66" fmla="*/ 124990 w 1407782"/>
                <a:gd name="connsiteY66" fmla="*/ 1460409 h 1552506"/>
                <a:gd name="connsiteX67" fmla="*/ 72363 w 1407782"/>
                <a:gd name="connsiteY67" fmla="*/ 1430806 h 1552506"/>
                <a:gd name="connsiteX68" fmla="*/ 52628 w 1407782"/>
                <a:gd name="connsiteY68" fmla="*/ 1348576 h 1552506"/>
                <a:gd name="connsiteX69" fmla="*/ 88809 w 1407782"/>
                <a:gd name="connsiteY69" fmla="*/ 1305816 h 1552506"/>
                <a:gd name="connsiteX70" fmla="*/ 88809 w 1407782"/>
                <a:gd name="connsiteY70" fmla="*/ 1246610 h 1552506"/>
                <a:gd name="connsiteX71" fmla="*/ 29603 w 1407782"/>
                <a:gd name="connsiteY71" fmla="*/ 1223586 h 1552506"/>
                <a:gd name="connsiteX72" fmla="*/ 13157 w 1407782"/>
                <a:gd name="connsiteY72" fmla="*/ 1167669 h 1552506"/>
                <a:gd name="connsiteX73" fmla="*/ 72363 w 1407782"/>
                <a:gd name="connsiteY73" fmla="*/ 1147934 h 1552506"/>
                <a:gd name="connsiteX74" fmla="*/ 69074 w 1407782"/>
                <a:gd name="connsiteY74" fmla="*/ 1101885 h 1552506"/>
                <a:gd name="connsiteX75" fmla="*/ 151304 w 1407782"/>
                <a:gd name="connsiteY75" fmla="*/ 1059125 h 1552506"/>
                <a:gd name="connsiteX76" fmla="*/ 131569 w 1407782"/>
                <a:gd name="connsiteY76" fmla="*/ 1016365 h 1552506"/>
                <a:gd name="connsiteX77" fmla="*/ 62495 w 1407782"/>
                <a:gd name="connsiteY77" fmla="*/ 1016365 h 1552506"/>
                <a:gd name="connsiteX78" fmla="*/ 39471 w 1407782"/>
                <a:gd name="connsiteY78" fmla="*/ 967027 h 1552506"/>
                <a:gd name="connsiteX79" fmla="*/ 82231 w 1407782"/>
                <a:gd name="connsiteY79" fmla="*/ 838748 h 1552506"/>
                <a:gd name="connsiteX80" fmla="*/ 0 w 1407782"/>
                <a:gd name="connsiteY80" fmla="*/ 766386 h 1552506"/>
                <a:gd name="connsiteX81" fmla="*/ 6579 w 1407782"/>
                <a:gd name="connsiteY81" fmla="*/ 697312 h 1552506"/>
                <a:gd name="connsiteX82" fmla="*/ 0 w 1407782"/>
                <a:gd name="connsiteY82" fmla="*/ 618371 h 1552506"/>
                <a:gd name="connsiteX83" fmla="*/ 9868 w 1407782"/>
                <a:gd name="connsiteY83" fmla="*/ 615082 h 1552506"/>
                <a:gd name="connsiteX84" fmla="*/ 39471 w 1407782"/>
                <a:gd name="connsiteY84" fmla="*/ 631528 h 1552506"/>
                <a:gd name="connsiteX85" fmla="*/ 72363 w 1407782"/>
                <a:gd name="connsiteY85" fmla="*/ 608504 h 1552506"/>
                <a:gd name="connsiteX86" fmla="*/ 46049 w 1407782"/>
                <a:gd name="connsiteY86" fmla="*/ 592058 h 1552506"/>
                <a:gd name="connsiteX87" fmla="*/ 200642 w 1407782"/>
                <a:gd name="connsiteY87" fmla="*/ 526273 h 1552506"/>
                <a:gd name="connsiteX88" fmla="*/ 200642 w 1407782"/>
                <a:gd name="connsiteY88" fmla="*/ 526273 h 1552506"/>
                <a:gd name="connsiteX89" fmla="*/ 203931 w 1407782"/>
                <a:gd name="connsiteY89" fmla="*/ 463778 h 1552506"/>
                <a:gd name="connsiteX90" fmla="*/ 299318 w 1407782"/>
                <a:gd name="connsiteY90" fmla="*/ 450622 h 1552506"/>
                <a:gd name="connsiteX91" fmla="*/ 282872 w 1407782"/>
                <a:gd name="connsiteY91" fmla="*/ 365102 h 1552506"/>
                <a:gd name="connsiteX92" fmla="*/ 381549 w 1407782"/>
                <a:gd name="connsiteY92" fmla="*/ 269715 h 1552506"/>
                <a:gd name="connsiteX93" fmla="*/ 391416 w 1407782"/>
                <a:gd name="connsiteY93" fmla="*/ 148014 h 1552506"/>
                <a:gd name="connsiteX94" fmla="*/ 460490 w 1407782"/>
                <a:gd name="connsiteY94" fmla="*/ 141436 h 1552506"/>
                <a:gd name="connsiteX95" fmla="*/ 578901 w 1407782"/>
                <a:gd name="connsiteY95" fmla="*/ 39470 h 1552506"/>
                <a:gd name="connsiteX96" fmla="*/ 621661 w 1407782"/>
                <a:gd name="connsiteY96" fmla="*/ 0 h 1552506"/>
                <a:gd name="connsiteX97" fmla="*/ 684156 w 1407782"/>
                <a:gd name="connsiteY97" fmla="*/ 55917 h 1552506"/>
                <a:gd name="connsiteX98" fmla="*/ 756518 w 1407782"/>
                <a:gd name="connsiteY98" fmla="*/ 95387 h 15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407782" h="1552506">
                  <a:moveTo>
                    <a:pt x="756518" y="95387"/>
                  </a:moveTo>
                  <a:lnTo>
                    <a:pt x="799278" y="148014"/>
                  </a:lnTo>
                  <a:lnTo>
                    <a:pt x="795989" y="203931"/>
                  </a:lnTo>
                  <a:lnTo>
                    <a:pt x="795989" y="203931"/>
                  </a:lnTo>
                  <a:lnTo>
                    <a:pt x="861773" y="230245"/>
                  </a:lnTo>
                  <a:lnTo>
                    <a:pt x="917690" y="223666"/>
                  </a:lnTo>
                  <a:lnTo>
                    <a:pt x="950582" y="279583"/>
                  </a:lnTo>
                  <a:lnTo>
                    <a:pt x="904533" y="351945"/>
                  </a:lnTo>
                  <a:lnTo>
                    <a:pt x="934136" y="368391"/>
                  </a:lnTo>
                  <a:lnTo>
                    <a:pt x="944003" y="437465"/>
                  </a:lnTo>
                  <a:lnTo>
                    <a:pt x="944003" y="437465"/>
                  </a:lnTo>
                  <a:lnTo>
                    <a:pt x="980185" y="486803"/>
                  </a:lnTo>
                  <a:lnTo>
                    <a:pt x="1006498" y="503249"/>
                  </a:lnTo>
                  <a:lnTo>
                    <a:pt x="1026233" y="457200"/>
                  </a:lnTo>
                  <a:lnTo>
                    <a:pt x="1121621" y="450622"/>
                  </a:lnTo>
                  <a:lnTo>
                    <a:pt x="1115042" y="457200"/>
                  </a:lnTo>
                  <a:lnTo>
                    <a:pt x="1144645" y="470357"/>
                  </a:lnTo>
                  <a:lnTo>
                    <a:pt x="1154513" y="430886"/>
                  </a:lnTo>
                  <a:lnTo>
                    <a:pt x="1170959" y="397994"/>
                  </a:lnTo>
                  <a:lnTo>
                    <a:pt x="1151223" y="361813"/>
                  </a:lnTo>
                  <a:lnTo>
                    <a:pt x="1272924" y="319053"/>
                  </a:lnTo>
                  <a:lnTo>
                    <a:pt x="1272924" y="401283"/>
                  </a:lnTo>
                  <a:lnTo>
                    <a:pt x="1299238" y="457200"/>
                  </a:lnTo>
                  <a:lnTo>
                    <a:pt x="1325551" y="516406"/>
                  </a:lnTo>
                  <a:lnTo>
                    <a:pt x="1325551" y="546009"/>
                  </a:lnTo>
                  <a:lnTo>
                    <a:pt x="1338708" y="559165"/>
                  </a:lnTo>
                  <a:lnTo>
                    <a:pt x="1325551" y="592058"/>
                  </a:lnTo>
                  <a:lnTo>
                    <a:pt x="1338708" y="634817"/>
                  </a:lnTo>
                  <a:lnTo>
                    <a:pt x="1341997" y="694023"/>
                  </a:lnTo>
                  <a:lnTo>
                    <a:pt x="1338708" y="730204"/>
                  </a:lnTo>
                  <a:lnTo>
                    <a:pt x="1381468" y="772964"/>
                  </a:lnTo>
                  <a:lnTo>
                    <a:pt x="1407782" y="828881"/>
                  </a:lnTo>
                  <a:lnTo>
                    <a:pt x="1388046" y="894665"/>
                  </a:lnTo>
                  <a:lnTo>
                    <a:pt x="1404492" y="960449"/>
                  </a:lnTo>
                  <a:lnTo>
                    <a:pt x="1371600" y="1052547"/>
                  </a:lnTo>
                  <a:lnTo>
                    <a:pt x="1305816" y="1072282"/>
                  </a:lnTo>
                  <a:lnTo>
                    <a:pt x="1256478" y="1124909"/>
                  </a:lnTo>
                  <a:lnTo>
                    <a:pt x="1217008" y="1075571"/>
                  </a:lnTo>
                  <a:lnTo>
                    <a:pt x="1167669" y="1078860"/>
                  </a:lnTo>
                  <a:lnTo>
                    <a:pt x="1111753" y="1052547"/>
                  </a:lnTo>
                  <a:lnTo>
                    <a:pt x="1115042" y="1085439"/>
                  </a:lnTo>
                  <a:lnTo>
                    <a:pt x="1072282" y="1088728"/>
                  </a:lnTo>
                  <a:lnTo>
                    <a:pt x="1049258" y="1128199"/>
                  </a:lnTo>
                  <a:lnTo>
                    <a:pt x="950582" y="1184115"/>
                  </a:lnTo>
                  <a:lnTo>
                    <a:pt x="957160" y="1299237"/>
                  </a:lnTo>
                  <a:lnTo>
                    <a:pt x="927557" y="1299237"/>
                  </a:lnTo>
                  <a:lnTo>
                    <a:pt x="888087" y="1259767"/>
                  </a:lnTo>
                  <a:lnTo>
                    <a:pt x="865062" y="1282791"/>
                  </a:lnTo>
                  <a:lnTo>
                    <a:pt x="835459" y="1286081"/>
                  </a:lnTo>
                  <a:lnTo>
                    <a:pt x="805856" y="1289370"/>
                  </a:lnTo>
                  <a:lnTo>
                    <a:pt x="710469" y="1217007"/>
                  </a:lnTo>
                  <a:lnTo>
                    <a:pt x="720337" y="1193983"/>
                  </a:lnTo>
                  <a:lnTo>
                    <a:pt x="526274" y="1138066"/>
                  </a:lnTo>
                  <a:lnTo>
                    <a:pt x="506538" y="1144645"/>
                  </a:lnTo>
                  <a:lnTo>
                    <a:pt x="503249" y="1193983"/>
                  </a:lnTo>
                  <a:lnTo>
                    <a:pt x="450622" y="1253188"/>
                  </a:lnTo>
                  <a:lnTo>
                    <a:pt x="384838" y="1197272"/>
                  </a:lnTo>
                  <a:lnTo>
                    <a:pt x="365103" y="1217007"/>
                  </a:lnTo>
                  <a:lnTo>
                    <a:pt x="388127" y="1249899"/>
                  </a:lnTo>
                  <a:lnTo>
                    <a:pt x="361813" y="1286081"/>
                  </a:lnTo>
                  <a:lnTo>
                    <a:pt x="332210" y="1365022"/>
                  </a:lnTo>
                  <a:lnTo>
                    <a:pt x="279583" y="1397914"/>
                  </a:lnTo>
                  <a:lnTo>
                    <a:pt x="226956" y="1506458"/>
                  </a:lnTo>
                  <a:lnTo>
                    <a:pt x="197353" y="1519614"/>
                  </a:lnTo>
                  <a:lnTo>
                    <a:pt x="197353" y="1552506"/>
                  </a:lnTo>
                  <a:lnTo>
                    <a:pt x="154593" y="1536060"/>
                  </a:lnTo>
                  <a:lnTo>
                    <a:pt x="124990" y="1460409"/>
                  </a:lnTo>
                  <a:lnTo>
                    <a:pt x="72363" y="1430806"/>
                  </a:lnTo>
                  <a:lnTo>
                    <a:pt x="52628" y="1348576"/>
                  </a:lnTo>
                  <a:lnTo>
                    <a:pt x="88809" y="1305816"/>
                  </a:lnTo>
                  <a:lnTo>
                    <a:pt x="88809" y="1246610"/>
                  </a:lnTo>
                  <a:lnTo>
                    <a:pt x="29603" y="1223586"/>
                  </a:lnTo>
                  <a:lnTo>
                    <a:pt x="13157" y="1167669"/>
                  </a:lnTo>
                  <a:lnTo>
                    <a:pt x="72363" y="1147934"/>
                  </a:lnTo>
                  <a:lnTo>
                    <a:pt x="69074" y="1101885"/>
                  </a:lnTo>
                  <a:lnTo>
                    <a:pt x="151304" y="1059125"/>
                  </a:lnTo>
                  <a:lnTo>
                    <a:pt x="131569" y="1016365"/>
                  </a:lnTo>
                  <a:lnTo>
                    <a:pt x="62495" y="1016365"/>
                  </a:lnTo>
                  <a:lnTo>
                    <a:pt x="39471" y="967027"/>
                  </a:lnTo>
                  <a:lnTo>
                    <a:pt x="82231" y="838748"/>
                  </a:lnTo>
                  <a:lnTo>
                    <a:pt x="0" y="766386"/>
                  </a:lnTo>
                  <a:lnTo>
                    <a:pt x="6579" y="697312"/>
                  </a:lnTo>
                  <a:lnTo>
                    <a:pt x="0" y="618371"/>
                  </a:lnTo>
                  <a:lnTo>
                    <a:pt x="9868" y="615082"/>
                  </a:lnTo>
                  <a:lnTo>
                    <a:pt x="39471" y="631528"/>
                  </a:lnTo>
                  <a:lnTo>
                    <a:pt x="72363" y="608504"/>
                  </a:lnTo>
                  <a:lnTo>
                    <a:pt x="46049" y="592058"/>
                  </a:lnTo>
                  <a:lnTo>
                    <a:pt x="200642" y="526273"/>
                  </a:lnTo>
                  <a:lnTo>
                    <a:pt x="200642" y="526273"/>
                  </a:lnTo>
                  <a:lnTo>
                    <a:pt x="203931" y="463778"/>
                  </a:lnTo>
                  <a:lnTo>
                    <a:pt x="299318" y="450622"/>
                  </a:lnTo>
                  <a:lnTo>
                    <a:pt x="282872" y="365102"/>
                  </a:lnTo>
                  <a:lnTo>
                    <a:pt x="381549" y="269715"/>
                  </a:lnTo>
                  <a:lnTo>
                    <a:pt x="391416" y="148014"/>
                  </a:lnTo>
                  <a:lnTo>
                    <a:pt x="460490" y="141436"/>
                  </a:lnTo>
                  <a:lnTo>
                    <a:pt x="578901" y="39470"/>
                  </a:lnTo>
                  <a:lnTo>
                    <a:pt x="621661" y="0"/>
                  </a:lnTo>
                  <a:lnTo>
                    <a:pt x="684156" y="55917"/>
                  </a:lnTo>
                  <a:lnTo>
                    <a:pt x="756518" y="95387"/>
                  </a:lnTo>
                  <a:close/>
                </a:path>
              </a:pathLst>
            </a:cu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bg1"/>
                </a:solidFill>
              </a:endParaRPr>
            </a:p>
          </p:txBody>
        </p:sp>
        <p:sp>
          <p:nvSpPr>
            <p:cNvPr id="65" name="Forme libre : forme 64">
              <a:extLst>
                <a:ext uri="{FF2B5EF4-FFF2-40B4-BE49-F238E27FC236}">
                  <a16:creationId xmlns:a16="http://schemas.microsoft.com/office/drawing/2014/main" id="{0A72CA6B-9DBB-4B93-BE85-76B0C8670BA0}"/>
                </a:ext>
              </a:extLst>
            </p:cNvPr>
            <p:cNvSpPr/>
            <p:nvPr/>
          </p:nvSpPr>
          <p:spPr>
            <a:xfrm>
              <a:off x="6624464" y="3634576"/>
              <a:ext cx="1601845" cy="1013076"/>
            </a:xfrm>
            <a:custGeom>
              <a:avLst/>
              <a:gdLst>
                <a:gd name="connsiteX0" fmla="*/ 509828 w 1601845"/>
                <a:gd name="connsiteY0" fmla="*/ 42759 h 1013076"/>
                <a:gd name="connsiteX1" fmla="*/ 562455 w 1601845"/>
                <a:gd name="connsiteY1" fmla="*/ 75651 h 1013076"/>
                <a:gd name="connsiteX2" fmla="*/ 667710 w 1601845"/>
                <a:gd name="connsiteY2" fmla="*/ 0 h 1013076"/>
                <a:gd name="connsiteX3" fmla="*/ 694023 w 1601845"/>
                <a:gd name="connsiteY3" fmla="*/ 26313 h 1013076"/>
                <a:gd name="connsiteX4" fmla="*/ 684156 w 1601845"/>
                <a:gd name="connsiteY4" fmla="*/ 95387 h 1013076"/>
                <a:gd name="connsiteX5" fmla="*/ 749940 w 1601845"/>
                <a:gd name="connsiteY5" fmla="*/ 151303 h 1013076"/>
                <a:gd name="connsiteX6" fmla="*/ 789410 w 1601845"/>
                <a:gd name="connsiteY6" fmla="*/ 134857 h 1013076"/>
                <a:gd name="connsiteX7" fmla="*/ 812435 w 1601845"/>
                <a:gd name="connsiteY7" fmla="*/ 144725 h 1013076"/>
                <a:gd name="connsiteX8" fmla="*/ 845327 w 1601845"/>
                <a:gd name="connsiteY8" fmla="*/ 207220 h 1013076"/>
                <a:gd name="connsiteX9" fmla="*/ 963738 w 1601845"/>
                <a:gd name="connsiteY9" fmla="*/ 213798 h 1013076"/>
                <a:gd name="connsiteX10" fmla="*/ 990052 w 1601845"/>
                <a:gd name="connsiteY10" fmla="*/ 233533 h 1013076"/>
                <a:gd name="connsiteX11" fmla="*/ 1022944 w 1601845"/>
                <a:gd name="connsiteY11" fmla="*/ 207220 h 1013076"/>
                <a:gd name="connsiteX12" fmla="*/ 1052547 w 1601845"/>
                <a:gd name="connsiteY12" fmla="*/ 184195 h 1013076"/>
                <a:gd name="connsiteX13" fmla="*/ 1072282 w 1601845"/>
                <a:gd name="connsiteY13" fmla="*/ 164460 h 1013076"/>
                <a:gd name="connsiteX14" fmla="*/ 1144645 w 1601845"/>
                <a:gd name="connsiteY14" fmla="*/ 154592 h 1013076"/>
                <a:gd name="connsiteX15" fmla="*/ 1164380 w 1601845"/>
                <a:gd name="connsiteY15" fmla="*/ 190774 h 1013076"/>
                <a:gd name="connsiteX16" fmla="*/ 1184115 w 1601845"/>
                <a:gd name="connsiteY16" fmla="*/ 197352 h 1013076"/>
                <a:gd name="connsiteX17" fmla="*/ 1193983 w 1601845"/>
                <a:gd name="connsiteY17" fmla="*/ 161171 h 1013076"/>
                <a:gd name="connsiteX18" fmla="*/ 1207140 w 1601845"/>
                <a:gd name="connsiteY18" fmla="*/ 59205 h 1013076"/>
                <a:gd name="connsiteX19" fmla="*/ 1220297 w 1601845"/>
                <a:gd name="connsiteY19" fmla="*/ 131568 h 1013076"/>
                <a:gd name="connsiteX20" fmla="*/ 1312394 w 1601845"/>
                <a:gd name="connsiteY20" fmla="*/ 187484 h 1013076"/>
                <a:gd name="connsiteX21" fmla="*/ 1322262 w 1601845"/>
                <a:gd name="connsiteY21" fmla="*/ 259847 h 1013076"/>
                <a:gd name="connsiteX22" fmla="*/ 1365022 w 1601845"/>
                <a:gd name="connsiteY22" fmla="*/ 243401 h 1013076"/>
                <a:gd name="connsiteX23" fmla="*/ 1411071 w 1601845"/>
                <a:gd name="connsiteY23" fmla="*/ 279582 h 1013076"/>
                <a:gd name="connsiteX24" fmla="*/ 1460409 w 1601845"/>
                <a:gd name="connsiteY24" fmla="*/ 282871 h 1013076"/>
                <a:gd name="connsiteX25" fmla="*/ 1457120 w 1601845"/>
                <a:gd name="connsiteY25" fmla="*/ 315764 h 1013076"/>
                <a:gd name="connsiteX26" fmla="*/ 1513036 w 1601845"/>
                <a:gd name="connsiteY26" fmla="*/ 348656 h 1013076"/>
                <a:gd name="connsiteX27" fmla="*/ 1513036 w 1601845"/>
                <a:gd name="connsiteY27" fmla="*/ 388126 h 1013076"/>
                <a:gd name="connsiteX28" fmla="*/ 1595266 w 1601845"/>
                <a:gd name="connsiteY28" fmla="*/ 358523 h 1013076"/>
                <a:gd name="connsiteX29" fmla="*/ 1601845 w 1601845"/>
                <a:gd name="connsiteY29" fmla="*/ 430886 h 1013076"/>
                <a:gd name="connsiteX30" fmla="*/ 1555796 w 1601845"/>
                <a:gd name="connsiteY30" fmla="*/ 434175 h 1013076"/>
                <a:gd name="connsiteX31" fmla="*/ 1588688 w 1601845"/>
                <a:gd name="connsiteY31" fmla="*/ 470356 h 1013076"/>
                <a:gd name="connsiteX32" fmla="*/ 1496590 w 1601845"/>
                <a:gd name="connsiteY32" fmla="*/ 532851 h 1013076"/>
                <a:gd name="connsiteX33" fmla="*/ 1453830 w 1601845"/>
                <a:gd name="connsiteY33" fmla="*/ 605214 h 1013076"/>
                <a:gd name="connsiteX34" fmla="*/ 1453830 w 1601845"/>
                <a:gd name="connsiteY34" fmla="*/ 605214 h 1013076"/>
                <a:gd name="connsiteX35" fmla="*/ 1424228 w 1601845"/>
                <a:gd name="connsiteY35" fmla="*/ 572322 h 1013076"/>
                <a:gd name="connsiteX36" fmla="*/ 1361733 w 1601845"/>
                <a:gd name="connsiteY36" fmla="*/ 572322 h 1013076"/>
                <a:gd name="connsiteX37" fmla="*/ 1348576 w 1601845"/>
                <a:gd name="connsiteY37" fmla="*/ 536141 h 1013076"/>
                <a:gd name="connsiteX38" fmla="*/ 1302527 w 1601845"/>
                <a:gd name="connsiteY38" fmla="*/ 539430 h 1013076"/>
                <a:gd name="connsiteX39" fmla="*/ 1226875 w 1601845"/>
                <a:gd name="connsiteY39" fmla="*/ 460489 h 1013076"/>
                <a:gd name="connsiteX40" fmla="*/ 1167669 w 1601845"/>
                <a:gd name="connsiteY40" fmla="*/ 444043 h 1013076"/>
                <a:gd name="connsiteX41" fmla="*/ 1197272 w 1601845"/>
                <a:gd name="connsiteY41" fmla="*/ 519695 h 1013076"/>
                <a:gd name="connsiteX42" fmla="*/ 1144645 w 1601845"/>
                <a:gd name="connsiteY42" fmla="*/ 542719 h 1013076"/>
                <a:gd name="connsiteX43" fmla="*/ 1138066 w 1601845"/>
                <a:gd name="connsiteY43" fmla="*/ 572322 h 1013076"/>
                <a:gd name="connsiteX44" fmla="*/ 1055836 w 1601845"/>
                <a:gd name="connsiteY44" fmla="*/ 562454 h 1013076"/>
                <a:gd name="connsiteX45" fmla="*/ 1026233 w 1601845"/>
                <a:gd name="connsiteY45" fmla="*/ 598636 h 1013076"/>
                <a:gd name="connsiteX46" fmla="*/ 1059125 w 1601845"/>
                <a:gd name="connsiteY46" fmla="*/ 638106 h 1013076"/>
                <a:gd name="connsiteX47" fmla="*/ 1055836 w 1601845"/>
                <a:gd name="connsiteY47" fmla="*/ 661130 h 1013076"/>
                <a:gd name="connsiteX48" fmla="*/ 1065704 w 1601845"/>
                <a:gd name="connsiteY48" fmla="*/ 680866 h 1013076"/>
                <a:gd name="connsiteX49" fmla="*/ 1092017 w 1601845"/>
                <a:gd name="connsiteY49" fmla="*/ 664420 h 1013076"/>
                <a:gd name="connsiteX50" fmla="*/ 1131488 w 1601845"/>
                <a:gd name="connsiteY50" fmla="*/ 680866 h 1013076"/>
                <a:gd name="connsiteX51" fmla="*/ 1177537 w 1601845"/>
                <a:gd name="connsiteY51" fmla="*/ 763096 h 1013076"/>
                <a:gd name="connsiteX52" fmla="*/ 1184115 w 1601845"/>
                <a:gd name="connsiteY52" fmla="*/ 835459 h 1013076"/>
                <a:gd name="connsiteX53" fmla="*/ 1138066 w 1601845"/>
                <a:gd name="connsiteY53" fmla="*/ 815723 h 1013076"/>
                <a:gd name="connsiteX54" fmla="*/ 1118331 w 1601845"/>
                <a:gd name="connsiteY54" fmla="*/ 825591 h 1013076"/>
                <a:gd name="connsiteX55" fmla="*/ 1128199 w 1601845"/>
                <a:gd name="connsiteY55" fmla="*/ 881507 h 1013076"/>
                <a:gd name="connsiteX56" fmla="*/ 1118331 w 1601845"/>
                <a:gd name="connsiteY56" fmla="*/ 881507 h 1013076"/>
                <a:gd name="connsiteX57" fmla="*/ 1062415 w 1601845"/>
                <a:gd name="connsiteY57" fmla="*/ 897953 h 1013076"/>
                <a:gd name="connsiteX58" fmla="*/ 1032812 w 1601845"/>
                <a:gd name="connsiteY58" fmla="*/ 917689 h 1013076"/>
                <a:gd name="connsiteX59" fmla="*/ 1019655 w 1601845"/>
                <a:gd name="connsiteY59" fmla="*/ 874929 h 1013076"/>
                <a:gd name="connsiteX60" fmla="*/ 976895 w 1601845"/>
                <a:gd name="connsiteY60" fmla="*/ 927556 h 1013076"/>
                <a:gd name="connsiteX61" fmla="*/ 940714 w 1601845"/>
                <a:gd name="connsiteY61" fmla="*/ 894664 h 1013076"/>
                <a:gd name="connsiteX62" fmla="*/ 888087 w 1601845"/>
                <a:gd name="connsiteY62" fmla="*/ 881507 h 1013076"/>
                <a:gd name="connsiteX63" fmla="*/ 845327 w 1601845"/>
                <a:gd name="connsiteY63" fmla="*/ 861772 h 1013076"/>
                <a:gd name="connsiteX64" fmla="*/ 792699 w 1601845"/>
                <a:gd name="connsiteY64" fmla="*/ 855194 h 1013076"/>
                <a:gd name="connsiteX65" fmla="*/ 792699 w 1601845"/>
                <a:gd name="connsiteY65" fmla="*/ 825591 h 1013076"/>
                <a:gd name="connsiteX66" fmla="*/ 769675 w 1601845"/>
                <a:gd name="connsiteY66" fmla="*/ 851905 h 1013076"/>
                <a:gd name="connsiteX67" fmla="*/ 746651 w 1601845"/>
                <a:gd name="connsiteY67" fmla="*/ 861772 h 1013076"/>
                <a:gd name="connsiteX68" fmla="*/ 749940 w 1601845"/>
                <a:gd name="connsiteY68" fmla="*/ 901243 h 1013076"/>
                <a:gd name="connsiteX69" fmla="*/ 651263 w 1601845"/>
                <a:gd name="connsiteY69" fmla="*/ 1013076 h 1013076"/>
                <a:gd name="connsiteX70" fmla="*/ 582190 w 1601845"/>
                <a:gd name="connsiteY70" fmla="*/ 960448 h 1013076"/>
                <a:gd name="connsiteX71" fmla="*/ 559166 w 1601845"/>
                <a:gd name="connsiteY71" fmla="*/ 907821 h 1013076"/>
                <a:gd name="connsiteX72" fmla="*/ 562455 w 1601845"/>
                <a:gd name="connsiteY72" fmla="*/ 871640 h 1013076"/>
                <a:gd name="connsiteX73" fmla="*/ 559166 w 1601845"/>
                <a:gd name="connsiteY73" fmla="*/ 848615 h 1013076"/>
                <a:gd name="connsiteX74" fmla="*/ 483514 w 1601845"/>
                <a:gd name="connsiteY74" fmla="*/ 720336 h 1013076"/>
                <a:gd name="connsiteX75" fmla="*/ 506538 w 1601845"/>
                <a:gd name="connsiteY75" fmla="*/ 647974 h 1013076"/>
                <a:gd name="connsiteX76" fmla="*/ 388127 w 1601845"/>
                <a:gd name="connsiteY76" fmla="*/ 680866 h 1013076"/>
                <a:gd name="connsiteX77" fmla="*/ 378259 w 1601845"/>
                <a:gd name="connsiteY77" fmla="*/ 703890 h 1013076"/>
                <a:gd name="connsiteX78" fmla="*/ 378259 w 1601845"/>
                <a:gd name="connsiteY78" fmla="*/ 802566 h 1013076"/>
                <a:gd name="connsiteX79" fmla="*/ 332210 w 1601845"/>
                <a:gd name="connsiteY79" fmla="*/ 779542 h 1013076"/>
                <a:gd name="connsiteX80" fmla="*/ 263137 w 1601845"/>
                <a:gd name="connsiteY80" fmla="*/ 779542 h 1013076"/>
                <a:gd name="connsiteX81" fmla="*/ 226956 w 1601845"/>
                <a:gd name="connsiteY81" fmla="*/ 828880 h 1013076"/>
                <a:gd name="connsiteX82" fmla="*/ 154593 w 1601845"/>
                <a:gd name="connsiteY82" fmla="*/ 703890 h 1013076"/>
                <a:gd name="connsiteX83" fmla="*/ 141436 w 1601845"/>
                <a:gd name="connsiteY83" fmla="*/ 667709 h 1013076"/>
                <a:gd name="connsiteX84" fmla="*/ 194063 w 1601845"/>
                <a:gd name="connsiteY84" fmla="*/ 598636 h 1013076"/>
                <a:gd name="connsiteX85" fmla="*/ 148015 w 1601845"/>
                <a:gd name="connsiteY85" fmla="*/ 546008 h 1013076"/>
                <a:gd name="connsiteX86" fmla="*/ 39471 w 1601845"/>
                <a:gd name="connsiteY86" fmla="*/ 526273 h 1013076"/>
                <a:gd name="connsiteX87" fmla="*/ 32892 w 1601845"/>
                <a:gd name="connsiteY87" fmla="*/ 470356 h 1013076"/>
                <a:gd name="connsiteX88" fmla="*/ 0 w 1601845"/>
                <a:gd name="connsiteY88" fmla="*/ 407861 h 1013076"/>
                <a:gd name="connsiteX89" fmla="*/ 32892 w 1601845"/>
                <a:gd name="connsiteY89" fmla="*/ 342077 h 1013076"/>
                <a:gd name="connsiteX90" fmla="*/ 95387 w 1601845"/>
                <a:gd name="connsiteY90" fmla="*/ 361812 h 1013076"/>
                <a:gd name="connsiteX91" fmla="*/ 190774 w 1601845"/>
                <a:gd name="connsiteY91" fmla="*/ 289450 h 1013076"/>
                <a:gd name="connsiteX92" fmla="*/ 200642 w 1601845"/>
                <a:gd name="connsiteY92" fmla="*/ 223666 h 1013076"/>
                <a:gd name="connsiteX93" fmla="*/ 381548 w 1601845"/>
                <a:gd name="connsiteY93" fmla="*/ 148014 h 1013076"/>
                <a:gd name="connsiteX94" fmla="*/ 332210 w 1601845"/>
                <a:gd name="connsiteY94" fmla="*/ 101965 h 1013076"/>
                <a:gd name="connsiteX95" fmla="*/ 328921 w 1601845"/>
                <a:gd name="connsiteY95" fmla="*/ 78941 h 1013076"/>
                <a:gd name="connsiteX96" fmla="*/ 407862 w 1601845"/>
                <a:gd name="connsiteY96" fmla="*/ 62495 h 1013076"/>
                <a:gd name="connsiteX97" fmla="*/ 460489 w 1601845"/>
                <a:gd name="connsiteY97" fmla="*/ 55916 h 1013076"/>
                <a:gd name="connsiteX98" fmla="*/ 509828 w 1601845"/>
                <a:gd name="connsiteY98" fmla="*/ 42759 h 10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01845" h="1013076">
                  <a:moveTo>
                    <a:pt x="509828" y="42759"/>
                  </a:moveTo>
                  <a:lnTo>
                    <a:pt x="562455" y="75651"/>
                  </a:lnTo>
                  <a:lnTo>
                    <a:pt x="667710" y="0"/>
                  </a:lnTo>
                  <a:lnTo>
                    <a:pt x="694023" y="26313"/>
                  </a:lnTo>
                  <a:lnTo>
                    <a:pt x="684156" y="95387"/>
                  </a:lnTo>
                  <a:lnTo>
                    <a:pt x="749940" y="151303"/>
                  </a:lnTo>
                  <a:lnTo>
                    <a:pt x="789410" y="134857"/>
                  </a:lnTo>
                  <a:lnTo>
                    <a:pt x="812435" y="144725"/>
                  </a:lnTo>
                  <a:lnTo>
                    <a:pt x="845327" y="207220"/>
                  </a:lnTo>
                  <a:lnTo>
                    <a:pt x="963738" y="213798"/>
                  </a:lnTo>
                  <a:lnTo>
                    <a:pt x="990052" y="233533"/>
                  </a:lnTo>
                  <a:lnTo>
                    <a:pt x="1022944" y="207220"/>
                  </a:lnTo>
                  <a:lnTo>
                    <a:pt x="1052547" y="184195"/>
                  </a:lnTo>
                  <a:lnTo>
                    <a:pt x="1072282" y="164460"/>
                  </a:lnTo>
                  <a:lnTo>
                    <a:pt x="1144645" y="154592"/>
                  </a:lnTo>
                  <a:lnTo>
                    <a:pt x="1164380" y="190774"/>
                  </a:lnTo>
                  <a:lnTo>
                    <a:pt x="1184115" y="197352"/>
                  </a:lnTo>
                  <a:lnTo>
                    <a:pt x="1193983" y="161171"/>
                  </a:lnTo>
                  <a:lnTo>
                    <a:pt x="1207140" y="59205"/>
                  </a:lnTo>
                  <a:lnTo>
                    <a:pt x="1220297" y="131568"/>
                  </a:lnTo>
                  <a:lnTo>
                    <a:pt x="1312394" y="187484"/>
                  </a:lnTo>
                  <a:lnTo>
                    <a:pt x="1322262" y="259847"/>
                  </a:lnTo>
                  <a:lnTo>
                    <a:pt x="1365022" y="243401"/>
                  </a:lnTo>
                  <a:lnTo>
                    <a:pt x="1411071" y="279582"/>
                  </a:lnTo>
                  <a:lnTo>
                    <a:pt x="1460409" y="282871"/>
                  </a:lnTo>
                  <a:lnTo>
                    <a:pt x="1457120" y="315764"/>
                  </a:lnTo>
                  <a:lnTo>
                    <a:pt x="1513036" y="348656"/>
                  </a:lnTo>
                  <a:lnTo>
                    <a:pt x="1513036" y="388126"/>
                  </a:lnTo>
                  <a:lnTo>
                    <a:pt x="1595266" y="358523"/>
                  </a:lnTo>
                  <a:lnTo>
                    <a:pt x="1601845" y="430886"/>
                  </a:lnTo>
                  <a:lnTo>
                    <a:pt x="1555796" y="434175"/>
                  </a:lnTo>
                  <a:lnTo>
                    <a:pt x="1588688" y="470356"/>
                  </a:lnTo>
                  <a:lnTo>
                    <a:pt x="1496590" y="532851"/>
                  </a:lnTo>
                  <a:lnTo>
                    <a:pt x="1453830" y="605214"/>
                  </a:lnTo>
                  <a:lnTo>
                    <a:pt x="1453830" y="605214"/>
                  </a:lnTo>
                  <a:lnTo>
                    <a:pt x="1424228" y="572322"/>
                  </a:lnTo>
                  <a:lnTo>
                    <a:pt x="1361733" y="572322"/>
                  </a:lnTo>
                  <a:lnTo>
                    <a:pt x="1348576" y="536141"/>
                  </a:lnTo>
                  <a:lnTo>
                    <a:pt x="1302527" y="539430"/>
                  </a:lnTo>
                  <a:lnTo>
                    <a:pt x="1226875" y="460489"/>
                  </a:lnTo>
                  <a:lnTo>
                    <a:pt x="1167669" y="444043"/>
                  </a:lnTo>
                  <a:lnTo>
                    <a:pt x="1197272" y="519695"/>
                  </a:lnTo>
                  <a:lnTo>
                    <a:pt x="1144645" y="542719"/>
                  </a:lnTo>
                  <a:lnTo>
                    <a:pt x="1138066" y="572322"/>
                  </a:lnTo>
                  <a:lnTo>
                    <a:pt x="1055836" y="562454"/>
                  </a:lnTo>
                  <a:lnTo>
                    <a:pt x="1026233" y="598636"/>
                  </a:lnTo>
                  <a:lnTo>
                    <a:pt x="1059125" y="638106"/>
                  </a:lnTo>
                  <a:lnTo>
                    <a:pt x="1055836" y="661130"/>
                  </a:lnTo>
                  <a:lnTo>
                    <a:pt x="1065704" y="680866"/>
                  </a:lnTo>
                  <a:lnTo>
                    <a:pt x="1092017" y="664420"/>
                  </a:lnTo>
                  <a:lnTo>
                    <a:pt x="1131488" y="680866"/>
                  </a:lnTo>
                  <a:lnTo>
                    <a:pt x="1177537" y="763096"/>
                  </a:lnTo>
                  <a:lnTo>
                    <a:pt x="1184115" y="835459"/>
                  </a:lnTo>
                  <a:lnTo>
                    <a:pt x="1138066" y="815723"/>
                  </a:lnTo>
                  <a:lnTo>
                    <a:pt x="1118331" y="825591"/>
                  </a:lnTo>
                  <a:lnTo>
                    <a:pt x="1128199" y="881507"/>
                  </a:lnTo>
                  <a:lnTo>
                    <a:pt x="1118331" y="881507"/>
                  </a:lnTo>
                  <a:lnTo>
                    <a:pt x="1062415" y="897953"/>
                  </a:lnTo>
                  <a:lnTo>
                    <a:pt x="1032812" y="917689"/>
                  </a:lnTo>
                  <a:lnTo>
                    <a:pt x="1019655" y="874929"/>
                  </a:lnTo>
                  <a:lnTo>
                    <a:pt x="976895" y="927556"/>
                  </a:lnTo>
                  <a:lnTo>
                    <a:pt x="940714" y="894664"/>
                  </a:lnTo>
                  <a:lnTo>
                    <a:pt x="888087" y="881507"/>
                  </a:lnTo>
                  <a:lnTo>
                    <a:pt x="845327" y="861772"/>
                  </a:lnTo>
                  <a:lnTo>
                    <a:pt x="792699" y="855194"/>
                  </a:lnTo>
                  <a:lnTo>
                    <a:pt x="792699" y="825591"/>
                  </a:lnTo>
                  <a:lnTo>
                    <a:pt x="769675" y="851905"/>
                  </a:lnTo>
                  <a:lnTo>
                    <a:pt x="746651" y="861772"/>
                  </a:lnTo>
                  <a:lnTo>
                    <a:pt x="749940" y="901243"/>
                  </a:lnTo>
                  <a:lnTo>
                    <a:pt x="651263" y="1013076"/>
                  </a:lnTo>
                  <a:lnTo>
                    <a:pt x="582190" y="960448"/>
                  </a:lnTo>
                  <a:lnTo>
                    <a:pt x="559166" y="907821"/>
                  </a:lnTo>
                  <a:lnTo>
                    <a:pt x="562455" y="871640"/>
                  </a:lnTo>
                  <a:lnTo>
                    <a:pt x="559166" y="848615"/>
                  </a:lnTo>
                  <a:lnTo>
                    <a:pt x="483514" y="720336"/>
                  </a:lnTo>
                  <a:lnTo>
                    <a:pt x="506538" y="647974"/>
                  </a:lnTo>
                  <a:lnTo>
                    <a:pt x="388127" y="680866"/>
                  </a:lnTo>
                  <a:lnTo>
                    <a:pt x="378259" y="703890"/>
                  </a:lnTo>
                  <a:lnTo>
                    <a:pt x="378259" y="802566"/>
                  </a:lnTo>
                  <a:lnTo>
                    <a:pt x="332210" y="779542"/>
                  </a:lnTo>
                  <a:lnTo>
                    <a:pt x="263137" y="779542"/>
                  </a:lnTo>
                  <a:lnTo>
                    <a:pt x="226956" y="828880"/>
                  </a:lnTo>
                  <a:lnTo>
                    <a:pt x="154593" y="703890"/>
                  </a:lnTo>
                  <a:lnTo>
                    <a:pt x="141436" y="667709"/>
                  </a:lnTo>
                  <a:lnTo>
                    <a:pt x="194063" y="598636"/>
                  </a:lnTo>
                  <a:lnTo>
                    <a:pt x="148015" y="546008"/>
                  </a:lnTo>
                  <a:lnTo>
                    <a:pt x="39471" y="526273"/>
                  </a:lnTo>
                  <a:lnTo>
                    <a:pt x="32892" y="470356"/>
                  </a:lnTo>
                  <a:lnTo>
                    <a:pt x="0" y="407861"/>
                  </a:lnTo>
                  <a:lnTo>
                    <a:pt x="32892" y="342077"/>
                  </a:lnTo>
                  <a:lnTo>
                    <a:pt x="95387" y="361812"/>
                  </a:lnTo>
                  <a:lnTo>
                    <a:pt x="190774" y="289450"/>
                  </a:lnTo>
                  <a:lnTo>
                    <a:pt x="200642" y="223666"/>
                  </a:lnTo>
                  <a:lnTo>
                    <a:pt x="381548" y="148014"/>
                  </a:lnTo>
                  <a:lnTo>
                    <a:pt x="332210" y="101965"/>
                  </a:lnTo>
                  <a:lnTo>
                    <a:pt x="328921" y="78941"/>
                  </a:lnTo>
                  <a:lnTo>
                    <a:pt x="407862" y="62495"/>
                  </a:lnTo>
                  <a:lnTo>
                    <a:pt x="460489" y="55916"/>
                  </a:lnTo>
                  <a:lnTo>
                    <a:pt x="509828" y="42759"/>
                  </a:lnTo>
                  <a:close/>
                </a:path>
              </a:pathLst>
            </a:custGeom>
            <a:pattFill prst="ltDnDiag">
              <a:fgClr>
                <a:schemeClr val="bg2"/>
              </a:fgClr>
              <a:bgClr>
                <a:schemeClr val="bg1"/>
              </a:bgClr>
            </a:patt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grpSp>
      <p:grpSp>
        <p:nvGrpSpPr>
          <p:cNvPr id="10" name="Groupe 9">
            <a:extLst>
              <a:ext uri="{FF2B5EF4-FFF2-40B4-BE49-F238E27FC236}">
                <a16:creationId xmlns:a16="http://schemas.microsoft.com/office/drawing/2014/main" id="{AA2D2AA1-65FC-44C2-B8D8-7FB597661053}"/>
              </a:ext>
            </a:extLst>
          </p:cNvPr>
          <p:cNvGrpSpPr/>
          <p:nvPr/>
        </p:nvGrpSpPr>
        <p:grpSpPr>
          <a:xfrm>
            <a:off x="5880569" y="5452336"/>
            <a:ext cx="2828817" cy="1245583"/>
            <a:chOff x="8019287" y="1704738"/>
            <a:chExt cx="2730455" cy="2170779"/>
          </a:xfrm>
        </p:grpSpPr>
        <p:sp>
          <p:nvSpPr>
            <p:cNvPr id="11" name="Rectangle 10">
              <a:extLst>
                <a:ext uri="{FF2B5EF4-FFF2-40B4-BE49-F238E27FC236}">
                  <a16:creationId xmlns:a16="http://schemas.microsoft.com/office/drawing/2014/main" id="{ED533A10-4F9D-469C-AB46-5DD6B383DF18}"/>
                </a:ext>
              </a:extLst>
            </p:cNvPr>
            <p:cNvSpPr/>
            <p:nvPr/>
          </p:nvSpPr>
          <p:spPr>
            <a:xfrm>
              <a:off x="8273697" y="2300144"/>
              <a:ext cx="239190" cy="146665"/>
            </a:xfrm>
            <a:prstGeom prst="rect">
              <a:avLst/>
            </a:prstGeom>
            <a:solidFill>
              <a:schemeClr val="accent2">
                <a:lumMod val="5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2" name="Rectangle 11">
              <a:extLst>
                <a:ext uri="{FF2B5EF4-FFF2-40B4-BE49-F238E27FC236}">
                  <a16:creationId xmlns:a16="http://schemas.microsoft.com/office/drawing/2014/main" id="{320A49C6-FA8A-40DD-85FE-6921DF93D74B}"/>
                </a:ext>
              </a:extLst>
            </p:cNvPr>
            <p:cNvSpPr/>
            <p:nvPr/>
          </p:nvSpPr>
          <p:spPr>
            <a:xfrm>
              <a:off x="8281965" y="2546760"/>
              <a:ext cx="239190" cy="145740"/>
            </a:xfrm>
            <a:prstGeom prst="rect">
              <a:avLst/>
            </a:prstGeom>
            <a:solidFill>
              <a:schemeClr val="accent2">
                <a:lumMod val="75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3" name="Rectangle 12">
              <a:extLst>
                <a:ext uri="{FF2B5EF4-FFF2-40B4-BE49-F238E27FC236}">
                  <a16:creationId xmlns:a16="http://schemas.microsoft.com/office/drawing/2014/main" id="{70C0A0BC-9285-452C-B744-CEACF49D46F5}"/>
                </a:ext>
              </a:extLst>
            </p:cNvPr>
            <p:cNvSpPr/>
            <p:nvPr/>
          </p:nvSpPr>
          <p:spPr>
            <a:xfrm>
              <a:off x="8273697" y="2802463"/>
              <a:ext cx="247458" cy="145740"/>
            </a:xfrm>
            <a:prstGeom prst="rect">
              <a:avLst/>
            </a:prstGeom>
            <a:solidFill>
              <a:schemeClr val="accent2"/>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4" name="Rectangle 13">
              <a:extLst>
                <a:ext uri="{FF2B5EF4-FFF2-40B4-BE49-F238E27FC236}">
                  <a16:creationId xmlns:a16="http://schemas.microsoft.com/office/drawing/2014/main" id="{1C4DDCE7-5070-46A5-8504-E6F2CF41379D}"/>
                </a:ext>
              </a:extLst>
            </p:cNvPr>
            <p:cNvSpPr/>
            <p:nvPr/>
          </p:nvSpPr>
          <p:spPr>
            <a:xfrm>
              <a:off x="8273697" y="3058166"/>
              <a:ext cx="247458" cy="145740"/>
            </a:xfrm>
            <a:prstGeom prst="rect">
              <a:avLst/>
            </a:prstGeom>
            <a:solidFill>
              <a:schemeClr val="accent2">
                <a:lumMod val="60000"/>
                <a:lumOff val="4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5" name="Rectangle 14">
              <a:extLst>
                <a:ext uri="{FF2B5EF4-FFF2-40B4-BE49-F238E27FC236}">
                  <a16:creationId xmlns:a16="http://schemas.microsoft.com/office/drawing/2014/main" id="{9FBEC4D1-484C-448D-A3AF-0E27C020C3C7}"/>
                </a:ext>
              </a:extLst>
            </p:cNvPr>
            <p:cNvSpPr/>
            <p:nvPr/>
          </p:nvSpPr>
          <p:spPr>
            <a:xfrm>
              <a:off x="8273697" y="3316025"/>
              <a:ext cx="247458" cy="145740"/>
            </a:xfrm>
            <a:prstGeom prst="rect">
              <a:avLst/>
            </a:prstGeom>
            <a:solidFill>
              <a:schemeClr val="accent2">
                <a:lumMod val="20000"/>
                <a:lumOff val="80000"/>
              </a:schemeClr>
            </a:solidFill>
            <a:ln w="12700" cap="flat" cmpd="sng" algn="ctr">
              <a:solidFill>
                <a:schemeClr val="bg1">
                  <a:lumMod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 name="ZoneTexte 15">
              <a:extLst>
                <a:ext uri="{FF2B5EF4-FFF2-40B4-BE49-F238E27FC236}">
                  <a16:creationId xmlns:a16="http://schemas.microsoft.com/office/drawing/2014/main" id="{10DF4E34-331C-4920-B0F5-9DC5A7000AB4}"/>
                </a:ext>
              </a:extLst>
            </p:cNvPr>
            <p:cNvSpPr txBox="1"/>
            <p:nvPr/>
          </p:nvSpPr>
          <p:spPr>
            <a:xfrm>
              <a:off x="8506814" y="2218813"/>
              <a:ext cx="2234865" cy="402290"/>
            </a:xfrm>
            <a:prstGeom prst="rect">
              <a:avLst/>
            </a:prstGeom>
            <a:noFill/>
          </p:spPr>
          <p:txBody>
            <a:bodyPr wrap="square" rtlCol="0">
              <a:spAutoFit/>
            </a:bodyPr>
            <a:lstStyle/>
            <a:p>
              <a:r>
                <a:rPr lang="fr-FR" sz="900" dirty="0"/>
                <a:t>Plus de 9 000 emplois</a:t>
              </a:r>
            </a:p>
          </p:txBody>
        </p:sp>
        <p:sp>
          <p:nvSpPr>
            <p:cNvPr id="17" name="ZoneTexte 16">
              <a:extLst>
                <a:ext uri="{FF2B5EF4-FFF2-40B4-BE49-F238E27FC236}">
                  <a16:creationId xmlns:a16="http://schemas.microsoft.com/office/drawing/2014/main" id="{07EEB84D-2EE5-4E57-90C0-BD89DBD9F5D3}"/>
                </a:ext>
              </a:extLst>
            </p:cNvPr>
            <p:cNvSpPr txBox="1"/>
            <p:nvPr/>
          </p:nvSpPr>
          <p:spPr>
            <a:xfrm>
              <a:off x="8506813" y="2467142"/>
              <a:ext cx="2234867" cy="402290"/>
            </a:xfrm>
            <a:prstGeom prst="rect">
              <a:avLst/>
            </a:prstGeom>
            <a:noFill/>
          </p:spPr>
          <p:txBody>
            <a:bodyPr wrap="square" rtlCol="0">
              <a:spAutoFit/>
            </a:bodyPr>
            <a:lstStyle/>
            <a:p>
              <a:r>
                <a:rPr lang="fr-FR" sz="900" dirty="0"/>
                <a:t>Entre 5 000 et 9 000 emplois</a:t>
              </a:r>
            </a:p>
          </p:txBody>
        </p:sp>
        <p:sp>
          <p:nvSpPr>
            <p:cNvPr id="18" name="ZoneTexte 17">
              <a:extLst>
                <a:ext uri="{FF2B5EF4-FFF2-40B4-BE49-F238E27FC236}">
                  <a16:creationId xmlns:a16="http://schemas.microsoft.com/office/drawing/2014/main" id="{8DB919CA-CAD0-46C3-9054-4630C5E55463}"/>
                </a:ext>
              </a:extLst>
            </p:cNvPr>
            <p:cNvSpPr txBox="1"/>
            <p:nvPr/>
          </p:nvSpPr>
          <p:spPr>
            <a:xfrm>
              <a:off x="8506814" y="2716391"/>
              <a:ext cx="2234869" cy="402290"/>
            </a:xfrm>
            <a:prstGeom prst="rect">
              <a:avLst/>
            </a:prstGeom>
            <a:noFill/>
          </p:spPr>
          <p:txBody>
            <a:bodyPr wrap="square" rtlCol="0">
              <a:spAutoFit/>
            </a:bodyPr>
            <a:lstStyle/>
            <a:p>
              <a:r>
                <a:rPr lang="fr-FR" sz="900" dirty="0"/>
                <a:t>Entre 2 000 et 5 000 emplois</a:t>
              </a:r>
            </a:p>
          </p:txBody>
        </p:sp>
        <p:sp>
          <p:nvSpPr>
            <p:cNvPr id="19" name="ZoneTexte 18">
              <a:extLst>
                <a:ext uri="{FF2B5EF4-FFF2-40B4-BE49-F238E27FC236}">
                  <a16:creationId xmlns:a16="http://schemas.microsoft.com/office/drawing/2014/main" id="{451DCAB3-8E5D-4ECA-B980-632A0CF47BD4}"/>
                </a:ext>
              </a:extLst>
            </p:cNvPr>
            <p:cNvSpPr txBox="1"/>
            <p:nvPr/>
          </p:nvSpPr>
          <p:spPr>
            <a:xfrm>
              <a:off x="8514873" y="2963127"/>
              <a:ext cx="2234869" cy="402290"/>
            </a:xfrm>
            <a:prstGeom prst="rect">
              <a:avLst/>
            </a:prstGeom>
            <a:noFill/>
          </p:spPr>
          <p:txBody>
            <a:bodyPr wrap="square" rtlCol="0">
              <a:spAutoFit/>
            </a:bodyPr>
            <a:lstStyle/>
            <a:p>
              <a:r>
                <a:rPr lang="fr-FR" sz="900" dirty="0"/>
                <a:t>Entre 1 000 et 2 000 emplois</a:t>
              </a:r>
            </a:p>
          </p:txBody>
        </p:sp>
        <p:sp>
          <p:nvSpPr>
            <p:cNvPr id="20" name="ZoneTexte 19">
              <a:extLst>
                <a:ext uri="{FF2B5EF4-FFF2-40B4-BE49-F238E27FC236}">
                  <a16:creationId xmlns:a16="http://schemas.microsoft.com/office/drawing/2014/main" id="{AD229638-9744-45BF-9022-F79187D63BEA}"/>
                </a:ext>
              </a:extLst>
            </p:cNvPr>
            <p:cNvSpPr txBox="1"/>
            <p:nvPr/>
          </p:nvSpPr>
          <p:spPr>
            <a:xfrm>
              <a:off x="8546019" y="3231852"/>
              <a:ext cx="2032765" cy="643665"/>
            </a:xfrm>
            <a:prstGeom prst="rect">
              <a:avLst/>
            </a:prstGeom>
            <a:noFill/>
          </p:spPr>
          <p:txBody>
            <a:bodyPr wrap="square" rtlCol="0">
              <a:spAutoFit/>
            </a:bodyPr>
            <a:lstStyle/>
            <a:p>
              <a:r>
                <a:rPr lang="fr-FR" sz="900" dirty="0"/>
                <a:t>Moins de 1 000 emplois</a:t>
              </a:r>
            </a:p>
          </p:txBody>
        </p:sp>
        <p:sp>
          <p:nvSpPr>
            <p:cNvPr id="21" name="ZoneTexte 20">
              <a:extLst>
                <a:ext uri="{FF2B5EF4-FFF2-40B4-BE49-F238E27FC236}">
                  <a16:creationId xmlns:a16="http://schemas.microsoft.com/office/drawing/2014/main" id="{C01D88EC-791B-4D23-8F89-618367A4E652}"/>
                </a:ext>
              </a:extLst>
            </p:cNvPr>
            <p:cNvSpPr txBox="1"/>
            <p:nvPr/>
          </p:nvSpPr>
          <p:spPr>
            <a:xfrm>
              <a:off x="8019287" y="1704738"/>
              <a:ext cx="1177656" cy="402290"/>
            </a:xfrm>
            <a:prstGeom prst="rect">
              <a:avLst/>
            </a:prstGeom>
            <a:noFill/>
          </p:spPr>
          <p:txBody>
            <a:bodyPr wrap="square" rtlCol="0">
              <a:spAutoFit/>
            </a:bodyPr>
            <a:lstStyle/>
            <a:p>
              <a:pPr algn="ctr"/>
              <a:r>
                <a:rPr lang="fr-FR" sz="900" b="1" i="1" u="sng" dirty="0"/>
                <a:t>Légende</a:t>
              </a:r>
            </a:p>
          </p:txBody>
        </p:sp>
      </p:grpSp>
    </p:spTree>
    <p:extLst>
      <p:ext uri="{BB962C8B-B14F-4D97-AF65-F5344CB8AC3E}">
        <p14:creationId xmlns:p14="http://schemas.microsoft.com/office/powerpoint/2010/main" val="285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EC9850-5669-4BEF-8519-EF3EC2B67D06}"/>
              </a:ext>
            </a:extLst>
          </p:cNvPr>
          <p:cNvSpPr>
            <a:spLocks noGrp="1"/>
          </p:cNvSpPr>
          <p:nvPr>
            <p:ph type="title"/>
          </p:nvPr>
        </p:nvSpPr>
        <p:spPr>
          <a:xfrm>
            <a:off x="1416844" y="665378"/>
            <a:ext cx="7781925" cy="393065"/>
          </a:xfrm>
        </p:spPr>
        <p:txBody>
          <a:bodyPr/>
          <a:lstStyle/>
          <a:p>
            <a:r>
              <a:rPr lang="fr-FR" dirty="0"/>
              <a:t>L’impact du </a:t>
            </a:r>
            <a:r>
              <a:rPr lang="fr-FR" dirty="0" err="1"/>
              <a:t>covid</a:t>
            </a:r>
            <a:r>
              <a:rPr lang="fr-FR" dirty="0"/>
              <a:t> sur la branche</a:t>
            </a:r>
          </a:p>
        </p:txBody>
      </p:sp>
      <p:sp>
        <p:nvSpPr>
          <p:cNvPr id="3" name="Espace réservé du contenu 2">
            <a:extLst>
              <a:ext uri="{FF2B5EF4-FFF2-40B4-BE49-F238E27FC236}">
                <a16:creationId xmlns:a16="http://schemas.microsoft.com/office/drawing/2014/main" id="{2AFE63A9-117D-4832-A5CE-33E9163CDAE2}"/>
              </a:ext>
            </a:extLst>
          </p:cNvPr>
          <p:cNvSpPr>
            <a:spLocks noGrp="1"/>
          </p:cNvSpPr>
          <p:nvPr>
            <p:ph idx="1"/>
          </p:nvPr>
        </p:nvSpPr>
        <p:spPr>
          <a:xfrm>
            <a:off x="673585" y="1309867"/>
            <a:ext cx="4635834" cy="5077285"/>
          </a:xfrm>
        </p:spPr>
        <p:txBody>
          <a:bodyPr/>
          <a:lstStyle/>
          <a:p>
            <a:pPr lvl="1"/>
            <a:r>
              <a:rPr lang="fr-FR" sz="1800" dirty="0">
                <a:solidFill>
                  <a:schemeClr val="accent4">
                    <a:lumMod val="75000"/>
                  </a:schemeClr>
                </a:solidFill>
              </a:rPr>
              <a:t>Une baisse du chiffre d’affaires pour 77% des entreprises pour 2020, peu d’impact encore sur l’emploi</a:t>
            </a:r>
          </a:p>
          <a:p>
            <a:pPr lvl="1" algn="just"/>
            <a:r>
              <a:rPr lang="fr-FR" sz="1400" dirty="0"/>
              <a:t>Au global, les baisses d’activité en 2020 concernent 77% des entreprises de la branche. 14% déclarent que leur activité est restée stable et 9% d’entre elles que l’activité a augmenté; </a:t>
            </a:r>
          </a:p>
          <a:p>
            <a:pPr lvl="1" algn="just"/>
            <a:r>
              <a:rPr lang="fr-FR" sz="1400" dirty="0"/>
              <a:t>Malgré cette baisse d’activité, l’impact sur l’emploi salarié pour 2020 est estimé à -2,5%, avec une stabilisation des effectifs pour près de la moitié des entreprises. A noter toutefois la chute du recours à l’intérim.</a:t>
            </a:r>
          </a:p>
          <a:p>
            <a:pPr lvl="1" algn="just"/>
            <a:endParaRPr lang="fr-FR" sz="1400" dirty="0"/>
          </a:p>
          <a:p>
            <a:pPr lvl="1" algn="just"/>
            <a:endParaRPr lang="fr-FR" sz="600" dirty="0"/>
          </a:p>
          <a:p>
            <a:pPr lvl="1" algn="just"/>
            <a:r>
              <a:rPr lang="fr-FR" sz="1800" dirty="0">
                <a:solidFill>
                  <a:schemeClr val="accent4">
                    <a:lumMod val="75000"/>
                  </a:schemeClr>
                </a:solidFill>
              </a:rPr>
              <a:t>90% des entreprises de la branche ont eu recours à l’activité partielle en 2020</a:t>
            </a:r>
          </a:p>
          <a:p>
            <a:pPr lvl="1" algn="just"/>
            <a:endParaRPr lang="fr-FR" sz="1800" dirty="0">
              <a:solidFill>
                <a:schemeClr val="accent4">
                  <a:lumMod val="75000"/>
                </a:schemeClr>
              </a:solidFill>
            </a:endParaRPr>
          </a:p>
          <a:p>
            <a:pPr lvl="1" algn="just"/>
            <a:endParaRPr lang="fr-FR" sz="800" dirty="0"/>
          </a:p>
          <a:p>
            <a:pPr lvl="1" algn="just"/>
            <a:r>
              <a:rPr lang="fr-FR" sz="1800" dirty="0">
                <a:solidFill>
                  <a:schemeClr val="accent4">
                    <a:lumMod val="75000"/>
                  </a:schemeClr>
                </a:solidFill>
              </a:rPr>
              <a:t>Parmi les mesures mises en place pour favoriser la distanciation physique, le développement du télétravail impactera durablement plusieurs fonctions</a:t>
            </a:r>
          </a:p>
          <a:p>
            <a:pPr lvl="1" algn="just"/>
            <a:endParaRPr lang="fr-FR" sz="1400" dirty="0"/>
          </a:p>
          <a:p>
            <a:pPr lvl="1" algn="just"/>
            <a:endParaRPr lang="fr-FR" sz="1400" dirty="0"/>
          </a:p>
          <a:p>
            <a:pPr lvl="1" algn="just"/>
            <a:endParaRPr lang="fr-FR" sz="1400" dirty="0"/>
          </a:p>
        </p:txBody>
      </p:sp>
      <p:sp>
        <p:nvSpPr>
          <p:cNvPr id="5" name="Espace réservé du texte 4">
            <a:extLst>
              <a:ext uri="{FF2B5EF4-FFF2-40B4-BE49-F238E27FC236}">
                <a16:creationId xmlns:a16="http://schemas.microsoft.com/office/drawing/2014/main" id="{E9D064CB-CDB4-4D26-AD45-1396FD3FFD04}"/>
              </a:ext>
            </a:extLst>
          </p:cNvPr>
          <p:cNvSpPr>
            <a:spLocks noGrp="1"/>
          </p:cNvSpPr>
          <p:nvPr>
            <p:ph type="body" sz="quarter" idx="11"/>
          </p:nvPr>
        </p:nvSpPr>
        <p:spPr/>
        <p:txBody>
          <a:bodyPr/>
          <a:lstStyle/>
          <a:p>
            <a:endParaRPr lang="fr-FR" dirty="0"/>
          </a:p>
        </p:txBody>
      </p:sp>
      <p:graphicFrame>
        <p:nvGraphicFramePr>
          <p:cNvPr id="6" name="Espace réservé du contenu 10">
            <a:extLst>
              <a:ext uri="{FF2B5EF4-FFF2-40B4-BE49-F238E27FC236}">
                <a16:creationId xmlns:a16="http://schemas.microsoft.com/office/drawing/2014/main" id="{5327C986-AA15-4B5E-85ED-011D0C4EA6DD}"/>
              </a:ext>
            </a:extLst>
          </p:cNvPr>
          <p:cNvGraphicFramePr>
            <a:graphicFrameLocks/>
          </p:cNvGraphicFramePr>
          <p:nvPr>
            <p:extLst>
              <p:ext uri="{D42A27DB-BD31-4B8C-83A1-F6EECF244321}">
                <p14:modId xmlns:p14="http://schemas.microsoft.com/office/powerpoint/2010/main" val="3506777119"/>
              </p:ext>
            </p:extLst>
          </p:nvPr>
        </p:nvGraphicFramePr>
        <p:xfrm>
          <a:off x="5574890" y="3043450"/>
          <a:ext cx="4228259" cy="3277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Espace réservé du contenu 10">
            <a:extLst>
              <a:ext uri="{FF2B5EF4-FFF2-40B4-BE49-F238E27FC236}">
                <a16:creationId xmlns:a16="http://schemas.microsoft.com/office/drawing/2014/main" id="{4486C019-36CE-4E16-AD7B-EBE1E6DB1A2D}"/>
              </a:ext>
            </a:extLst>
          </p:cNvPr>
          <p:cNvGraphicFramePr>
            <a:graphicFrameLocks/>
          </p:cNvGraphicFramePr>
          <p:nvPr>
            <p:extLst>
              <p:ext uri="{D42A27DB-BD31-4B8C-83A1-F6EECF244321}">
                <p14:modId xmlns:p14="http://schemas.microsoft.com/office/powerpoint/2010/main" val="494530020"/>
              </p:ext>
            </p:extLst>
          </p:nvPr>
        </p:nvGraphicFramePr>
        <p:xfrm>
          <a:off x="5840361" y="747655"/>
          <a:ext cx="4228259" cy="2295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76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5414" y="782856"/>
            <a:ext cx="7781925" cy="393065"/>
          </a:xfrm>
        </p:spPr>
        <p:txBody>
          <a:bodyPr/>
          <a:lstStyle/>
          <a:p>
            <a:r>
              <a:rPr lang="fr-FR" dirty="0"/>
              <a:t>Les perspectives d’évolution de la métallurgie en Centre-Val-de-Loire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700883" y="1329181"/>
            <a:ext cx="4018601" cy="4878739"/>
          </a:xfrm>
        </p:spPr>
        <p:txBody>
          <a:bodyPr/>
          <a:lstStyle/>
          <a:p>
            <a:pPr lvl="1"/>
            <a:r>
              <a:rPr lang="fr-FR" sz="1800" dirty="0">
                <a:solidFill>
                  <a:schemeClr val="accent4">
                    <a:lumMod val="75000"/>
                  </a:schemeClr>
                </a:solidFill>
              </a:rPr>
              <a:t>Des évolutions disparates attendues du chiffre d’affaires à 3 ans</a:t>
            </a:r>
          </a:p>
          <a:p>
            <a:pPr lvl="1" algn="just"/>
            <a:r>
              <a:rPr lang="fr-FR" sz="1400" dirty="0"/>
              <a:t>La projection à 3 ans des dirigeants d’entreprises de la branche est difficile du fait d’un climat de profonde incertitude. </a:t>
            </a:r>
          </a:p>
          <a:p>
            <a:pPr lvl="1"/>
            <a:endParaRPr lang="fr-FR" sz="1400" dirty="0"/>
          </a:p>
          <a:p>
            <a:pPr lvl="1"/>
            <a:endParaRPr lang="fr-FR" sz="1400" dirty="0"/>
          </a:p>
          <a:p>
            <a:pPr lvl="1"/>
            <a:r>
              <a:rPr lang="fr-FR" sz="1800" dirty="0">
                <a:solidFill>
                  <a:schemeClr val="accent4">
                    <a:lumMod val="75000"/>
                  </a:schemeClr>
                </a:solidFill>
              </a:rPr>
              <a:t>Les priorités stratégiques à 3 ans : un pied sur le frein, un pied sur l’accélérateur</a:t>
            </a:r>
          </a:p>
          <a:p>
            <a:pPr lvl="1" algn="just"/>
            <a:r>
              <a:rPr lang="fr-FR" sz="1400" dirty="0"/>
              <a:t>Les préoccupations des industriels à 3 ans sont de deux ordres :</a:t>
            </a:r>
          </a:p>
          <a:p>
            <a:pPr marL="171450" lvl="1" indent="-171450" algn="just">
              <a:buFontTx/>
              <a:buChar char="-"/>
            </a:pPr>
            <a:r>
              <a:rPr lang="fr-FR" sz="1400" dirty="0"/>
              <a:t>Se développer (« pied sur l’accélérateur ») : par le développement de nouveaux produits et services, par la diversification, par la conquête de marché</a:t>
            </a:r>
          </a:p>
          <a:p>
            <a:pPr marL="171450" lvl="1" indent="-171450" algn="just">
              <a:buFontTx/>
              <a:buChar char="-"/>
            </a:pPr>
            <a:r>
              <a:rPr lang="fr-FR" sz="1400" dirty="0"/>
              <a:t>Réduire les coûts et accroitre la performance (« pied sur le frein ») : pour répondre à cet enjeu, les entreprises envisagent une modernisation accélérée de leur parc productif</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graphicFrame>
        <p:nvGraphicFramePr>
          <p:cNvPr id="8" name="Graphique 7">
            <a:extLst>
              <a:ext uri="{FF2B5EF4-FFF2-40B4-BE49-F238E27FC236}">
                <a16:creationId xmlns:a16="http://schemas.microsoft.com/office/drawing/2014/main" id="{AB985C98-0C76-4582-BDE8-F4979C2FDFF5}"/>
              </a:ext>
            </a:extLst>
          </p:cNvPr>
          <p:cNvGraphicFramePr/>
          <p:nvPr>
            <p:extLst>
              <p:ext uri="{D42A27DB-BD31-4B8C-83A1-F6EECF244321}">
                <p14:modId xmlns:p14="http://schemas.microsoft.com/office/powerpoint/2010/main" val="659739910"/>
              </p:ext>
            </p:extLst>
          </p:nvPr>
        </p:nvGraphicFramePr>
        <p:xfrm>
          <a:off x="4937130" y="1105465"/>
          <a:ext cx="4968870" cy="14091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A0C868FC-43ED-4AA7-BBE7-18FDB8F42D4A}"/>
              </a:ext>
            </a:extLst>
          </p:cNvPr>
          <p:cNvGraphicFramePr/>
          <p:nvPr>
            <p:extLst>
              <p:ext uri="{D42A27DB-BD31-4B8C-83A1-F6EECF244321}">
                <p14:modId xmlns:p14="http://schemas.microsoft.com/office/powerpoint/2010/main" val="3856470496"/>
              </p:ext>
            </p:extLst>
          </p:nvPr>
        </p:nvGraphicFramePr>
        <p:xfrm>
          <a:off x="4953001" y="2524835"/>
          <a:ext cx="4953000" cy="3864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65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a:extLst>
              <a:ext uri="{FF2B5EF4-FFF2-40B4-BE49-F238E27FC236}">
                <a16:creationId xmlns:a16="http://schemas.microsoft.com/office/drawing/2014/main" id="{8F6E0C8D-9F2A-4DE2-8886-B7D65DD07D8F}"/>
              </a:ext>
            </a:extLst>
          </p:cNvPr>
          <p:cNvGraphicFramePr>
            <a:graphicFrameLocks/>
          </p:cNvGraphicFramePr>
          <p:nvPr>
            <p:extLst>
              <p:ext uri="{D42A27DB-BD31-4B8C-83A1-F6EECF244321}">
                <p14:modId xmlns:p14="http://schemas.microsoft.com/office/powerpoint/2010/main" val="1470315508"/>
              </p:ext>
            </p:extLst>
          </p:nvPr>
        </p:nvGraphicFramePr>
        <p:xfrm>
          <a:off x="5420247" y="1687906"/>
          <a:ext cx="4377356" cy="2276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6844" y="663594"/>
            <a:ext cx="7781925" cy="393065"/>
          </a:xfrm>
        </p:spPr>
        <p:txBody>
          <a:bodyPr/>
          <a:lstStyle/>
          <a:p>
            <a:r>
              <a:rPr lang="fr-FR" dirty="0"/>
              <a:t>Les besoins en emplois de la branche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304801" y="1337949"/>
            <a:ext cx="4473506" cy="5114893"/>
          </a:xfrm>
        </p:spPr>
        <p:txBody>
          <a:bodyPr/>
          <a:lstStyle/>
          <a:p>
            <a:pPr lvl="1"/>
            <a:r>
              <a:rPr lang="fr-FR" sz="1800" dirty="0">
                <a:solidFill>
                  <a:schemeClr val="accent4">
                    <a:lumMod val="75000"/>
                  </a:schemeClr>
                </a:solidFill>
              </a:rPr>
              <a:t>Un nombre d’emplois qui devrait diminuer de 4% entre 2019 et 2023</a:t>
            </a:r>
          </a:p>
          <a:p>
            <a:pPr lvl="1" algn="just"/>
            <a:r>
              <a:rPr lang="fr-FR" sz="1400" dirty="0"/>
              <a:t>La question se pose de l’évolution de l’emploi au regard de l’évolution d’activité (hypothèse optimiste ou pessimiste – voire schéma ci-contre). La vérité se situe certainement entre ces deux hypothèses et dépend en partie des dispositifs publics en place (de type activité partielle de longue durée) et de leur durée de mise en œuvre.</a:t>
            </a:r>
          </a:p>
          <a:p>
            <a:pPr lvl="1" algn="just"/>
            <a:endParaRPr lang="fr-FR" sz="1000" dirty="0"/>
          </a:p>
          <a:p>
            <a:pPr lvl="1"/>
            <a:r>
              <a:rPr lang="fr-FR" sz="1800" dirty="0">
                <a:solidFill>
                  <a:schemeClr val="accent4">
                    <a:lumMod val="75000"/>
                  </a:schemeClr>
                </a:solidFill>
              </a:rPr>
              <a:t>Un besoin de renouvellement estimé entre 2 100 et 2 700 emplois par an</a:t>
            </a:r>
          </a:p>
          <a:p>
            <a:pPr lvl="1" algn="just"/>
            <a:r>
              <a:rPr lang="fr-FR" sz="1400" dirty="0"/>
              <a:t>Malgré une baisse des effectifs, les besoins de remplacement des départs en retraite et des autres départs, génèrent un renouvellement de 2 100 à 2 700 emplois par an.</a:t>
            </a:r>
          </a:p>
          <a:p>
            <a:pPr lvl="1" algn="just"/>
            <a:r>
              <a:rPr lang="fr-FR" sz="1400" dirty="0"/>
              <a:t>Environ la moitié de ces emplois sont des emplois d’ouvriers.</a:t>
            </a:r>
          </a:p>
          <a:p>
            <a:pPr lvl="1"/>
            <a:endParaRPr lang="fr-FR" sz="700" dirty="0"/>
          </a:p>
          <a:p>
            <a:pPr lvl="1"/>
            <a:r>
              <a:rPr lang="fr-FR" sz="1800" dirty="0">
                <a:solidFill>
                  <a:schemeClr val="accent4">
                    <a:lumMod val="75000"/>
                  </a:schemeClr>
                </a:solidFill>
              </a:rPr>
              <a:t>Un enjeu de maintien de métiers « cœurs » avec des difficultés de recrutement </a:t>
            </a:r>
            <a:r>
              <a:rPr lang="fr-FR" sz="1200" dirty="0">
                <a:solidFill>
                  <a:schemeClr val="accent4">
                    <a:lumMod val="75000"/>
                  </a:schemeClr>
                </a:solidFill>
              </a:rPr>
              <a:t>(page suivante)</a:t>
            </a:r>
            <a:endParaRPr lang="fr-FR" sz="1800" dirty="0">
              <a:solidFill>
                <a:schemeClr val="accent4">
                  <a:lumMod val="75000"/>
                </a:schemeClr>
              </a:solidFill>
            </a:endParaRP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sp>
        <p:nvSpPr>
          <p:cNvPr id="8" name="ZoneTexte 7">
            <a:extLst>
              <a:ext uri="{FF2B5EF4-FFF2-40B4-BE49-F238E27FC236}">
                <a16:creationId xmlns:a16="http://schemas.microsoft.com/office/drawing/2014/main" id="{24E2C02B-878A-464F-B54F-CAADACA8118F}"/>
              </a:ext>
            </a:extLst>
          </p:cNvPr>
          <p:cNvSpPr txBox="1"/>
          <p:nvPr/>
        </p:nvSpPr>
        <p:spPr>
          <a:xfrm>
            <a:off x="5936773" y="1687906"/>
            <a:ext cx="937075" cy="430887"/>
          </a:xfrm>
          <a:prstGeom prst="rect">
            <a:avLst/>
          </a:prstGeom>
          <a:noFill/>
        </p:spPr>
        <p:txBody>
          <a:bodyPr wrap="square" rtlCol="0">
            <a:spAutoFit/>
          </a:bodyPr>
          <a:lstStyle/>
          <a:p>
            <a:pPr algn="ctr"/>
            <a:r>
              <a:rPr lang="fr-FR" sz="1100" dirty="0">
                <a:solidFill>
                  <a:srgbClr val="41C1EE"/>
                </a:solidFill>
              </a:rPr>
              <a:t>60 300 emplois </a:t>
            </a:r>
          </a:p>
        </p:txBody>
      </p:sp>
      <p:sp>
        <p:nvSpPr>
          <p:cNvPr id="9" name="ZoneTexte 8">
            <a:extLst>
              <a:ext uri="{FF2B5EF4-FFF2-40B4-BE49-F238E27FC236}">
                <a16:creationId xmlns:a16="http://schemas.microsoft.com/office/drawing/2014/main" id="{C22E73C1-BA95-418F-81D9-3128795C446B}"/>
              </a:ext>
            </a:extLst>
          </p:cNvPr>
          <p:cNvSpPr txBox="1"/>
          <p:nvPr/>
        </p:nvSpPr>
        <p:spPr>
          <a:xfrm>
            <a:off x="8967243" y="1706931"/>
            <a:ext cx="833726" cy="430887"/>
          </a:xfrm>
          <a:prstGeom prst="rect">
            <a:avLst/>
          </a:prstGeom>
          <a:noFill/>
        </p:spPr>
        <p:txBody>
          <a:bodyPr wrap="square" rtlCol="0">
            <a:spAutoFit/>
          </a:bodyPr>
          <a:lstStyle/>
          <a:p>
            <a:pPr algn="ctr"/>
            <a:r>
              <a:rPr lang="fr-FR" sz="1100" dirty="0">
                <a:solidFill>
                  <a:srgbClr val="41C1EE"/>
                </a:solidFill>
              </a:rPr>
              <a:t>57 900 emplois </a:t>
            </a:r>
          </a:p>
        </p:txBody>
      </p:sp>
      <p:sp>
        <p:nvSpPr>
          <p:cNvPr id="10" name="ZoneTexte 9">
            <a:extLst>
              <a:ext uri="{FF2B5EF4-FFF2-40B4-BE49-F238E27FC236}">
                <a16:creationId xmlns:a16="http://schemas.microsoft.com/office/drawing/2014/main" id="{9FC087CD-5290-4731-9F7E-AEB58AA06582}"/>
              </a:ext>
            </a:extLst>
          </p:cNvPr>
          <p:cNvSpPr txBox="1"/>
          <p:nvPr/>
        </p:nvSpPr>
        <p:spPr>
          <a:xfrm>
            <a:off x="7383440" y="2429741"/>
            <a:ext cx="809381" cy="430887"/>
          </a:xfrm>
          <a:prstGeom prst="rect">
            <a:avLst/>
          </a:prstGeom>
          <a:noFill/>
        </p:spPr>
        <p:txBody>
          <a:bodyPr wrap="square" rtlCol="0">
            <a:spAutoFit/>
          </a:bodyPr>
          <a:lstStyle/>
          <a:p>
            <a:pPr algn="ctr"/>
            <a:r>
              <a:rPr lang="fr-FR" sz="1100" dirty="0">
                <a:solidFill>
                  <a:srgbClr val="41C1EE"/>
                </a:solidFill>
              </a:rPr>
              <a:t>54 000 emplois </a:t>
            </a:r>
          </a:p>
        </p:txBody>
      </p:sp>
      <p:cxnSp>
        <p:nvCxnSpPr>
          <p:cNvPr id="12" name="Connecteur droit 11">
            <a:extLst>
              <a:ext uri="{FF2B5EF4-FFF2-40B4-BE49-F238E27FC236}">
                <a16:creationId xmlns:a16="http://schemas.microsoft.com/office/drawing/2014/main" id="{88B82FB6-732F-4A8B-99D6-5E578376FB19}"/>
              </a:ext>
            </a:extLst>
          </p:cNvPr>
          <p:cNvCxnSpPr>
            <a:cxnSpLocks/>
          </p:cNvCxnSpPr>
          <p:nvPr/>
        </p:nvCxnSpPr>
        <p:spPr>
          <a:xfrm flipV="1">
            <a:off x="6824971" y="2282680"/>
            <a:ext cx="2459584" cy="28212"/>
          </a:xfrm>
          <a:prstGeom prst="line">
            <a:avLst/>
          </a:prstGeom>
          <a:ln w="22225">
            <a:prstDash val="sysDash"/>
          </a:ln>
        </p:spPr>
        <p:style>
          <a:lnRef idx="1">
            <a:schemeClr val="accent2"/>
          </a:lnRef>
          <a:fillRef idx="0">
            <a:schemeClr val="accent2"/>
          </a:fillRef>
          <a:effectRef idx="0">
            <a:schemeClr val="accent2"/>
          </a:effectRef>
          <a:fontRef idx="minor">
            <a:schemeClr val="tx1"/>
          </a:fontRef>
        </p:style>
      </p:cxnSp>
      <p:sp>
        <p:nvSpPr>
          <p:cNvPr id="14" name="ZoneTexte 13">
            <a:extLst>
              <a:ext uri="{FF2B5EF4-FFF2-40B4-BE49-F238E27FC236}">
                <a16:creationId xmlns:a16="http://schemas.microsoft.com/office/drawing/2014/main" id="{26701124-53A9-4BB2-A1CC-C6CA8C6E5835}"/>
              </a:ext>
            </a:extLst>
          </p:cNvPr>
          <p:cNvSpPr txBox="1"/>
          <p:nvPr/>
        </p:nvSpPr>
        <p:spPr>
          <a:xfrm>
            <a:off x="7902056" y="3031343"/>
            <a:ext cx="1895547" cy="400110"/>
          </a:xfrm>
          <a:prstGeom prst="rect">
            <a:avLst/>
          </a:prstGeom>
          <a:noFill/>
        </p:spPr>
        <p:txBody>
          <a:bodyPr wrap="square" rtlCol="0">
            <a:spAutoFit/>
          </a:bodyPr>
          <a:lstStyle/>
          <a:p>
            <a:r>
              <a:rPr lang="fr-FR" sz="1000" dirty="0">
                <a:solidFill>
                  <a:srgbClr val="EA4D59"/>
                </a:solidFill>
              </a:rPr>
              <a:t>Courbe prévisionnelle évolution activité – base 100</a:t>
            </a:r>
          </a:p>
        </p:txBody>
      </p:sp>
      <p:sp>
        <p:nvSpPr>
          <p:cNvPr id="15" name="ZoneTexte 14">
            <a:extLst>
              <a:ext uri="{FF2B5EF4-FFF2-40B4-BE49-F238E27FC236}">
                <a16:creationId xmlns:a16="http://schemas.microsoft.com/office/drawing/2014/main" id="{79F75B39-212B-4760-8EE6-4AA1BB31B454}"/>
              </a:ext>
            </a:extLst>
          </p:cNvPr>
          <p:cNvSpPr txBox="1"/>
          <p:nvPr/>
        </p:nvSpPr>
        <p:spPr>
          <a:xfrm>
            <a:off x="7484611" y="1757797"/>
            <a:ext cx="1415056" cy="400110"/>
          </a:xfrm>
          <a:prstGeom prst="rect">
            <a:avLst/>
          </a:prstGeom>
          <a:noFill/>
        </p:spPr>
        <p:txBody>
          <a:bodyPr wrap="square" rtlCol="0">
            <a:spAutoFit/>
          </a:bodyPr>
          <a:lstStyle/>
          <a:p>
            <a:r>
              <a:rPr lang="fr-FR" sz="1000" dirty="0">
                <a:solidFill>
                  <a:srgbClr val="41C1EE"/>
                </a:solidFill>
              </a:rPr>
              <a:t>Courbe prévisionnelle évolution emplois</a:t>
            </a:r>
          </a:p>
        </p:txBody>
      </p:sp>
      <p:sp>
        <p:nvSpPr>
          <p:cNvPr id="16" name="ZoneTexte 15">
            <a:extLst>
              <a:ext uri="{FF2B5EF4-FFF2-40B4-BE49-F238E27FC236}">
                <a16:creationId xmlns:a16="http://schemas.microsoft.com/office/drawing/2014/main" id="{3A02FC7D-D802-47F3-8AA6-124D849BE831}"/>
              </a:ext>
            </a:extLst>
          </p:cNvPr>
          <p:cNvSpPr txBox="1"/>
          <p:nvPr/>
        </p:nvSpPr>
        <p:spPr>
          <a:xfrm>
            <a:off x="5416881" y="1117163"/>
            <a:ext cx="4298834" cy="577081"/>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i="0" baseline="0" dirty="0">
                <a:solidFill>
                  <a:srgbClr val="231F20"/>
                </a:solidFill>
                <a:effectLst/>
              </a:rPr>
              <a:t>ESTIMATION DE L’EVOLUTION DES EFFECTIFS DE LA BRANCHE 2019-2023</a:t>
            </a:r>
          </a:p>
          <a:p>
            <a:pPr algn="ctr" rtl="0">
              <a:defRPr sz="1862" b="0" i="0" u="none" strike="noStrike" kern="1200" spc="0" baseline="0">
                <a:solidFill>
                  <a:srgbClr val="4F4F4F">
                    <a:lumMod val="65000"/>
                    <a:lumOff val="35000"/>
                  </a:srgbClr>
                </a:solidFill>
                <a:latin typeface="+mn-lt"/>
                <a:ea typeface="+mn-ea"/>
                <a:cs typeface="+mn-cs"/>
              </a:defRPr>
            </a:pPr>
            <a:r>
              <a:rPr lang="fr-FR" sz="1050" b="0" i="1" baseline="0" dirty="0">
                <a:effectLst/>
              </a:rPr>
              <a:t>Source : ACOSS ; Oxford </a:t>
            </a:r>
            <a:r>
              <a:rPr lang="fr-FR" sz="1050" b="0" i="1" baseline="0" dirty="0" err="1">
                <a:effectLst/>
              </a:rPr>
              <a:t>economics</a:t>
            </a:r>
            <a:r>
              <a:rPr lang="fr-FR" sz="1050" b="0" i="1" baseline="0" dirty="0">
                <a:effectLst/>
              </a:rPr>
              <a:t> – retraitement Katalyse</a:t>
            </a:r>
            <a:endParaRPr lang="fr-FR" sz="1050" dirty="0"/>
          </a:p>
        </p:txBody>
      </p:sp>
      <p:pic>
        <p:nvPicPr>
          <p:cNvPr id="18" name="Image 17">
            <a:extLst>
              <a:ext uri="{FF2B5EF4-FFF2-40B4-BE49-F238E27FC236}">
                <a16:creationId xmlns:a16="http://schemas.microsoft.com/office/drawing/2014/main" id="{A976333E-9A98-4B82-B703-435E0F098F7B}"/>
              </a:ext>
            </a:extLst>
          </p:cNvPr>
          <p:cNvPicPr>
            <a:picLocks noChangeAspect="1"/>
          </p:cNvPicPr>
          <p:nvPr/>
        </p:nvPicPr>
        <p:blipFill rotWithShape="1">
          <a:blip r:embed="rId3"/>
          <a:srcRect t="81363"/>
          <a:stretch/>
        </p:blipFill>
        <p:spPr>
          <a:xfrm>
            <a:off x="5883906" y="3316873"/>
            <a:ext cx="3933444" cy="455290"/>
          </a:xfrm>
          <a:prstGeom prst="rect">
            <a:avLst/>
          </a:prstGeom>
        </p:spPr>
      </p:pic>
      <p:sp>
        <p:nvSpPr>
          <p:cNvPr id="19" name="ZoneTexte 18">
            <a:extLst>
              <a:ext uri="{FF2B5EF4-FFF2-40B4-BE49-F238E27FC236}">
                <a16:creationId xmlns:a16="http://schemas.microsoft.com/office/drawing/2014/main" id="{962BFFD9-6782-4410-A7B9-D8A663537056}"/>
              </a:ext>
            </a:extLst>
          </p:cNvPr>
          <p:cNvSpPr txBox="1"/>
          <p:nvPr/>
        </p:nvSpPr>
        <p:spPr>
          <a:xfrm>
            <a:off x="5908468" y="3918953"/>
            <a:ext cx="3806234" cy="253916"/>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i="0" baseline="0" dirty="0">
                <a:solidFill>
                  <a:srgbClr val="231F20"/>
                </a:solidFill>
                <a:effectLst/>
              </a:rPr>
              <a:t>BESOINS ANNUELS DE RENOUVELLEMENT</a:t>
            </a:r>
          </a:p>
        </p:txBody>
      </p:sp>
      <p:pic>
        <p:nvPicPr>
          <p:cNvPr id="20" name="Image 19">
            <a:extLst>
              <a:ext uri="{FF2B5EF4-FFF2-40B4-BE49-F238E27FC236}">
                <a16:creationId xmlns:a16="http://schemas.microsoft.com/office/drawing/2014/main" id="{73E4C44C-4A4A-4635-812B-EFCB1678E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695" y="4192905"/>
            <a:ext cx="430887" cy="430887"/>
          </a:xfrm>
          <a:prstGeom prst="rect">
            <a:avLst/>
          </a:prstGeom>
        </p:spPr>
      </p:pic>
      <p:pic>
        <p:nvPicPr>
          <p:cNvPr id="21" name="Image 20">
            <a:extLst>
              <a:ext uri="{FF2B5EF4-FFF2-40B4-BE49-F238E27FC236}">
                <a16:creationId xmlns:a16="http://schemas.microsoft.com/office/drawing/2014/main" id="{527E82D4-0012-4B5D-8B39-7246FA640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9521" y="4162089"/>
            <a:ext cx="430887" cy="430887"/>
          </a:xfrm>
          <a:prstGeom prst="rect">
            <a:avLst/>
          </a:prstGeom>
        </p:spPr>
      </p:pic>
      <p:sp>
        <p:nvSpPr>
          <p:cNvPr id="22" name="ZoneTexte 21">
            <a:extLst>
              <a:ext uri="{FF2B5EF4-FFF2-40B4-BE49-F238E27FC236}">
                <a16:creationId xmlns:a16="http://schemas.microsoft.com/office/drawing/2014/main" id="{343DE900-F8A9-4798-A157-1CA0B1AB6B73}"/>
              </a:ext>
            </a:extLst>
          </p:cNvPr>
          <p:cNvSpPr txBox="1"/>
          <p:nvPr/>
        </p:nvSpPr>
        <p:spPr>
          <a:xfrm>
            <a:off x="5736040" y="4623792"/>
            <a:ext cx="838983" cy="307340"/>
          </a:xfrm>
          <a:prstGeom prst="rect">
            <a:avLst/>
          </a:prstGeom>
          <a:noFill/>
        </p:spPr>
        <p:txBody>
          <a:bodyPr wrap="square" rtlCol="0">
            <a:spAutoFit/>
          </a:bodyPr>
          <a:lstStyle/>
          <a:p>
            <a:pPr algn="ctr"/>
            <a:r>
              <a:rPr lang="fr-FR" sz="1400" dirty="0"/>
              <a:t>2019 </a:t>
            </a:r>
          </a:p>
        </p:txBody>
      </p:sp>
      <p:sp>
        <p:nvSpPr>
          <p:cNvPr id="23" name="ZoneTexte 22">
            <a:extLst>
              <a:ext uri="{FF2B5EF4-FFF2-40B4-BE49-F238E27FC236}">
                <a16:creationId xmlns:a16="http://schemas.microsoft.com/office/drawing/2014/main" id="{DA8AC6BE-4A8B-4934-8C68-A471D1E23CBC}"/>
              </a:ext>
            </a:extLst>
          </p:cNvPr>
          <p:cNvSpPr txBox="1"/>
          <p:nvPr/>
        </p:nvSpPr>
        <p:spPr>
          <a:xfrm>
            <a:off x="8866333" y="4623355"/>
            <a:ext cx="838983" cy="307777"/>
          </a:xfrm>
          <a:prstGeom prst="rect">
            <a:avLst/>
          </a:prstGeom>
          <a:noFill/>
        </p:spPr>
        <p:txBody>
          <a:bodyPr wrap="square" rtlCol="0">
            <a:spAutoFit/>
          </a:bodyPr>
          <a:lstStyle/>
          <a:p>
            <a:pPr algn="ctr"/>
            <a:r>
              <a:rPr lang="fr-FR" sz="1400" dirty="0"/>
              <a:t>2023</a:t>
            </a:r>
          </a:p>
        </p:txBody>
      </p:sp>
      <p:sp>
        <p:nvSpPr>
          <p:cNvPr id="24" name="ZoneTexte 23">
            <a:extLst>
              <a:ext uri="{FF2B5EF4-FFF2-40B4-BE49-F238E27FC236}">
                <a16:creationId xmlns:a16="http://schemas.microsoft.com/office/drawing/2014/main" id="{45F269E2-26C1-4F56-9F1A-DBA488A0EA4A}"/>
              </a:ext>
            </a:extLst>
          </p:cNvPr>
          <p:cNvSpPr txBox="1"/>
          <p:nvPr/>
        </p:nvSpPr>
        <p:spPr>
          <a:xfrm>
            <a:off x="6397766" y="4261463"/>
            <a:ext cx="2668975" cy="477054"/>
          </a:xfrm>
          <a:prstGeom prst="rect">
            <a:avLst/>
          </a:prstGeom>
          <a:noFill/>
        </p:spPr>
        <p:txBody>
          <a:bodyPr wrap="square" rtlCol="0">
            <a:spAutoFit/>
          </a:bodyPr>
          <a:lstStyle/>
          <a:p>
            <a:pPr algn="ctr"/>
            <a:r>
              <a:rPr lang="fr-FR" sz="1100" dirty="0"/>
              <a:t>Evolution annuelle moyen des effectifs 2019-2023 : </a:t>
            </a:r>
            <a:r>
              <a:rPr lang="fr-FR" sz="1400" dirty="0"/>
              <a:t>- 600 emplois</a:t>
            </a:r>
            <a:endParaRPr lang="fr-FR" sz="1100" dirty="0"/>
          </a:p>
        </p:txBody>
      </p:sp>
      <p:sp>
        <p:nvSpPr>
          <p:cNvPr id="25" name="ZoneTexte 24">
            <a:extLst>
              <a:ext uri="{FF2B5EF4-FFF2-40B4-BE49-F238E27FC236}">
                <a16:creationId xmlns:a16="http://schemas.microsoft.com/office/drawing/2014/main" id="{CE684980-6F37-48BC-9A68-CA65C895909A}"/>
              </a:ext>
            </a:extLst>
          </p:cNvPr>
          <p:cNvSpPr txBox="1"/>
          <p:nvPr/>
        </p:nvSpPr>
        <p:spPr>
          <a:xfrm>
            <a:off x="5682350" y="4956166"/>
            <a:ext cx="3975543" cy="307777"/>
          </a:xfrm>
          <a:prstGeom prst="rect">
            <a:avLst/>
          </a:prstGeom>
          <a:noFill/>
        </p:spPr>
        <p:txBody>
          <a:bodyPr wrap="square" rtlCol="0">
            <a:spAutoFit/>
          </a:bodyPr>
          <a:lstStyle/>
          <a:p>
            <a:pPr algn="ctr"/>
            <a:r>
              <a:rPr lang="fr-FR" sz="1100" dirty="0"/>
              <a:t>Nombre de départ en retraite moyen annuel : </a:t>
            </a:r>
            <a:r>
              <a:rPr lang="fr-FR" sz="1400" dirty="0"/>
              <a:t>1 500 </a:t>
            </a:r>
            <a:endParaRPr lang="fr-FR" sz="1100" dirty="0"/>
          </a:p>
        </p:txBody>
      </p:sp>
      <p:cxnSp>
        <p:nvCxnSpPr>
          <p:cNvPr id="26" name="Connecteur : en angle 25">
            <a:extLst>
              <a:ext uri="{FF2B5EF4-FFF2-40B4-BE49-F238E27FC236}">
                <a16:creationId xmlns:a16="http://schemas.microsoft.com/office/drawing/2014/main" id="{4E708075-CCAB-4D29-9048-4FD135ACC384}"/>
              </a:ext>
            </a:extLst>
          </p:cNvPr>
          <p:cNvCxnSpPr>
            <a:cxnSpLocks/>
            <a:stCxn id="22" idx="3"/>
            <a:endCxn id="23" idx="1"/>
          </p:cNvCxnSpPr>
          <p:nvPr/>
        </p:nvCxnSpPr>
        <p:spPr>
          <a:xfrm flipV="1">
            <a:off x="6575023" y="4777244"/>
            <a:ext cx="2291310" cy="218"/>
          </a:xfrm>
          <a:prstGeom prst="bentConnector3">
            <a:avLst>
              <a:gd name="adj1" fmla="val 50000"/>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5847E40E-0BD6-49D9-851C-2BDFC9425B4D}"/>
              </a:ext>
            </a:extLst>
          </p:cNvPr>
          <p:cNvSpPr txBox="1"/>
          <p:nvPr/>
        </p:nvSpPr>
        <p:spPr>
          <a:xfrm>
            <a:off x="5452354" y="5385947"/>
            <a:ext cx="4414315" cy="307777"/>
          </a:xfrm>
          <a:prstGeom prst="rect">
            <a:avLst/>
          </a:prstGeom>
          <a:noFill/>
        </p:spPr>
        <p:txBody>
          <a:bodyPr wrap="square" rtlCol="0">
            <a:spAutoFit/>
          </a:bodyPr>
          <a:lstStyle/>
          <a:p>
            <a:pPr algn="ctr"/>
            <a:r>
              <a:rPr lang="fr-FR" sz="1100" dirty="0"/>
              <a:t>Autres départs annuels </a:t>
            </a:r>
            <a:r>
              <a:rPr lang="fr-FR" sz="1400" dirty="0"/>
              <a:t>:  1 200 à 1 800</a:t>
            </a:r>
            <a:endParaRPr lang="fr-FR" sz="1100" dirty="0"/>
          </a:p>
        </p:txBody>
      </p:sp>
      <p:sp>
        <p:nvSpPr>
          <p:cNvPr id="28" name="ZoneTexte 27">
            <a:extLst>
              <a:ext uri="{FF2B5EF4-FFF2-40B4-BE49-F238E27FC236}">
                <a16:creationId xmlns:a16="http://schemas.microsoft.com/office/drawing/2014/main" id="{3DC1B5D7-9E8A-4836-87AF-335592A3BC4E}"/>
              </a:ext>
            </a:extLst>
          </p:cNvPr>
          <p:cNvSpPr txBox="1"/>
          <p:nvPr/>
        </p:nvSpPr>
        <p:spPr>
          <a:xfrm>
            <a:off x="5883906" y="5760449"/>
            <a:ext cx="3891384" cy="523220"/>
          </a:xfrm>
          <a:prstGeom prst="rect">
            <a:avLst/>
          </a:prstGeom>
          <a:noFill/>
        </p:spPr>
        <p:txBody>
          <a:bodyPr wrap="square" rtlCol="0">
            <a:spAutoFit/>
          </a:bodyPr>
          <a:lstStyle/>
          <a:p>
            <a:pPr algn="ctr"/>
            <a:r>
              <a:rPr lang="fr-FR" sz="1400" b="1" dirty="0"/>
              <a:t>Besoin de renouvellement annuel </a:t>
            </a:r>
          </a:p>
          <a:p>
            <a:pPr algn="ctr"/>
            <a:r>
              <a:rPr lang="fr-FR" sz="1400" b="1" dirty="0"/>
              <a:t>de 2 100 à 2 700 emplois</a:t>
            </a:r>
          </a:p>
        </p:txBody>
      </p:sp>
    </p:spTree>
    <p:extLst>
      <p:ext uri="{BB962C8B-B14F-4D97-AF65-F5344CB8AC3E}">
        <p14:creationId xmlns:p14="http://schemas.microsoft.com/office/powerpoint/2010/main" val="121915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67D119FE-EA17-4B62-94EC-08A1243CE976}"/>
              </a:ext>
            </a:extLst>
          </p:cNvPr>
          <p:cNvSpPr>
            <a:spLocks noGrp="1"/>
          </p:cNvSpPr>
          <p:nvPr>
            <p:ph type="title"/>
          </p:nvPr>
        </p:nvSpPr>
        <p:spPr>
          <a:xfrm>
            <a:off x="1415414" y="792312"/>
            <a:ext cx="7781925" cy="393065"/>
          </a:xfrm>
        </p:spPr>
        <p:txBody>
          <a:bodyPr/>
          <a:lstStyle/>
          <a:p>
            <a:r>
              <a:rPr lang="fr-FR" dirty="0"/>
              <a:t>Les métiers identifiés par les entreprises comme cœur de métiers et connaissant des tensions</a:t>
            </a:r>
          </a:p>
        </p:txBody>
      </p:sp>
      <p:cxnSp>
        <p:nvCxnSpPr>
          <p:cNvPr id="34" name="Connecteur droit 33">
            <a:extLst>
              <a:ext uri="{FF2B5EF4-FFF2-40B4-BE49-F238E27FC236}">
                <a16:creationId xmlns:a16="http://schemas.microsoft.com/office/drawing/2014/main" id="{A0A739B5-3DAA-4C8A-8263-C6153BB03A4F}"/>
              </a:ext>
            </a:extLst>
          </p:cNvPr>
          <p:cNvCxnSpPr>
            <a:cxnSpLocks/>
          </p:cNvCxnSpPr>
          <p:nvPr/>
        </p:nvCxnSpPr>
        <p:spPr>
          <a:xfrm>
            <a:off x="1193952" y="1700810"/>
            <a:ext cx="7655838" cy="4418012"/>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A87BF3A-45FB-4F7F-A340-9C1F6582023F}"/>
              </a:ext>
            </a:extLst>
          </p:cNvPr>
          <p:cNvCxnSpPr>
            <a:cxnSpLocks/>
          </p:cNvCxnSpPr>
          <p:nvPr/>
        </p:nvCxnSpPr>
        <p:spPr>
          <a:xfrm flipV="1">
            <a:off x="1193952" y="1700809"/>
            <a:ext cx="7655838" cy="4418014"/>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7C1D5FB-EDD5-4FDC-A95B-15EF8C5655EB}"/>
              </a:ext>
            </a:extLst>
          </p:cNvPr>
          <p:cNvCxnSpPr>
            <a:cxnSpLocks/>
          </p:cNvCxnSpPr>
          <p:nvPr/>
        </p:nvCxnSpPr>
        <p:spPr>
          <a:xfrm flipV="1">
            <a:off x="5029407" y="1700811"/>
            <a:ext cx="0" cy="4418012"/>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 name="Image 39">
            <a:extLst>
              <a:ext uri="{FF2B5EF4-FFF2-40B4-BE49-F238E27FC236}">
                <a16:creationId xmlns:a16="http://schemas.microsoft.com/office/drawing/2014/main" id="{571896F3-4C53-4517-B642-CE8261F53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528" y="2201544"/>
            <a:ext cx="3408218" cy="3393236"/>
          </a:xfrm>
          <a:prstGeom prst="rect">
            <a:avLst/>
          </a:prstGeom>
        </p:spPr>
      </p:pic>
      <p:sp>
        <p:nvSpPr>
          <p:cNvPr id="42" name="ZoneTexte 41">
            <a:extLst>
              <a:ext uri="{FF2B5EF4-FFF2-40B4-BE49-F238E27FC236}">
                <a16:creationId xmlns:a16="http://schemas.microsoft.com/office/drawing/2014/main" id="{71337FCB-C782-49CD-85A0-2D5E6FBF4482}"/>
              </a:ext>
            </a:extLst>
          </p:cNvPr>
          <p:cNvSpPr txBox="1"/>
          <p:nvPr/>
        </p:nvSpPr>
        <p:spPr>
          <a:xfrm>
            <a:off x="109662" y="2405461"/>
            <a:ext cx="2076451" cy="276999"/>
          </a:xfrm>
          <a:prstGeom prst="rect">
            <a:avLst/>
          </a:prstGeom>
          <a:noFill/>
        </p:spPr>
        <p:txBody>
          <a:bodyPr wrap="square" rtlCol="0">
            <a:spAutoFit/>
          </a:bodyPr>
          <a:lstStyle/>
          <a:p>
            <a:r>
              <a:rPr lang="fr-FR" sz="1200" dirty="0"/>
              <a:t>Technico-commerciaux</a:t>
            </a:r>
          </a:p>
        </p:txBody>
      </p:sp>
      <p:sp>
        <p:nvSpPr>
          <p:cNvPr id="44" name="ZoneTexte 43">
            <a:extLst>
              <a:ext uri="{FF2B5EF4-FFF2-40B4-BE49-F238E27FC236}">
                <a16:creationId xmlns:a16="http://schemas.microsoft.com/office/drawing/2014/main" id="{D7886422-370F-4F9A-B0AA-65591B4A96CD}"/>
              </a:ext>
            </a:extLst>
          </p:cNvPr>
          <p:cNvSpPr txBox="1"/>
          <p:nvPr/>
        </p:nvSpPr>
        <p:spPr>
          <a:xfrm>
            <a:off x="2935292" y="5504517"/>
            <a:ext cx="1739955" cy="276999"/>
          </a:xfrm>
          <a:prstGeom prst="rect">
            <a:avLst/>
          </a:prstGeom>
          <a:noFill/>
        </p:spPr>
        <p:txBody>
          <a:bodyPr wrap="square" rtlCol="0">
            <a:spAutoFit/>
          </a:bodyPr>
          <a:lstStyle/>
          <a:p>
            <a:pPr algn="ctr"/>
            <a:r>
              <a:rPr lang="fr-FR" sz="1200" dirty="0"/>
              <a:t>Fonctions support</a:t>
            </a:r>
          </a:p>
        </p:txBody>
      </p:sp>
      <p:sp>
        <p:nvSpPr>
          <p:cNvPr id="46" name="ZoneTexte 45">
            <a:extLst>
              <a:ext uri="{FF2B5EF4-FFF2-40B4-BE49-F238E27FC236}">
                <a16:creationId xmlns:a16="http://schemas.microsoft.com/office/drawing/2014/main" id="{0F28B1E7-05EF-4056-8890-C67524D17E48}"/>
              </a:ext>
            </a:extLst>
          </p:cNvPr>
          <p:cNvSpPr txBox="1"/>
          <p:nvPr/>
        </p:nvSpPr>
        <p:spPr>
          <a:xfrm>
            <a:off x="5077122" y="5345844"/>
            <a:ext cx="2784105" cy="276999"/>
          </a:xfrm>
          <a:prstGeom prst="rect">
            <a:avLst/>
          </a:prstGeom>
          <a:noFill/>
        </p:spPr>
        <p:txBody>
          <a:bodyPr wrap="square" rtlCol="0">
            <a:spAutoFit/>
          </a:bodyPr>
          <a:lstStyle/>
          <a:p>
            <a:r>
              <a:rPr lang="fr-FR" sz="1200" dirty="0"/>
              <a:t>Techniciens de maintenance</a:t>
            </a:r>
          </a:p>
        </p:txBody>
      </p:sp>
      <p:sp>
        <p:nvSpPr>
          <p:cNvPr id="47" name="ZoneTexte 46">
            <a:extLst>
              <a:ext uri="{FF2B5EF4-FFF2-40B4-BE49-F238E27FC236}">
                <a16:creationId xmlns:a16="http://schemas.microsoft.com/office/drawing/2014/main" id="{DFCE121C-69C1-47C0-AD22-89B619C2AFA3}"/>
              </a:ext>
            </a:extLst>
          </p:cNvPr>
          <p:cNvSpPr txBox="1"/>
          <p:nvPr/>
        </p:nvSpPr>
        <p:spPr>
          <a:xfrm>
            <a:off x="5074449" y="5593489"/>
            <a:ext cx="2784105" cy="276999"/>
          </a:xfrm>
          <a:prstGeom prst="rect">
            <a:avLst/>
          </a:prstGeom>
          <a:noFill/>
        </p:spPr>
        <p:txBody>
          <a:bodyPr wrap="square" rtlCol="0">
            <a:spAutoFit/>
          </a:bodyPr>
          <a:lstStyle/>
          <a:p>
            <a:r>
              <a:rPr lang="fr-FR" sz="1200" dirty="0"/>
              <a:t>Agents de maintenance</a:t>
            </a:r>
          </a:p>
        </p:txBody>
      </p:sp>
      <p:sp>
        <p:nvSpPr>
          <p:cNvPr id="48" name="ZoneTexte 47">
            <a:extLst>
              <a:ext uri="{FF2B5EF4-FFF2-40B4-BE49-F238E27FC236}">
                <a16:creationId xmlns:a16="http://schemas.microsoft.com/office/drawing/2014/main" id="{193893E8-8AA5-4B5F-9CBD-4D79C153354D}"/>
              </a:ext>
            </a:extLst>
          </p:cNvPr>
          <p:cNvSpPr txBox="1"/>
          <p:nvPr/>
        </p:nvSpPr>
        <p:spPr>
          <a:xfrm>
            <a:off x="7802132" y="3582827"/>
            <a:ext cx="1351263" cy="276999"/>
          </a:xfrm>
          <a:prstGeom prst="rect">
            <a:avLst/>
          </a:prstGeom>
          <a:noFill/>
        </p:spPr>
        <p:txBody>
          <a:bodyPr wrap="square" rtlCol="0">
            <a:spAutoFit/>
          </a:bodyPr>
          <a:lstStyle/>
          <a:p>
            <a:r>
              <a:rPr lang="fr-FR" sz="1200" dirty="0"/>
              <a:t>Chaudronniers</a:t>
            </a:r>
          </a:p>
        </p:txBody>
      </p:sp>
      <p:sp>
        <p:nvSpPr>
          <p:cNvPr id="49" name="ZoneTexte 48">
            <a:extLst>
              <a:ext uri="{FF2B5EF4-FFF2-40B4-BE49-F238E27FC236}">
                <a16:creationId xmlns:a16="http://schemas.microsoft.com/office/drawing/2014/main" id="{5FC0DF2D-0C0C-4E66-ACF3-156CC7D5B4B3}"/>
              </a:ext>
            </a:extLst>
          </p:cNvPr>
          <p:cNvSpPr txBox="1"/>
          <p:nvPr/>
        </p:nvSpPr>
        <p:spPr>
          <a:xfrm>
            <a:off x="7791961" y="2852384"/>
            <a:ext cx="1133675" cy="276999"/>
          </a:xfrm>
          <a:prstGeom prst="rect">
            <a:avLst/>
          </a:prstGeom>
          <a:noFill/>
        </p:spPr>
        <p:txBody>
          <a:bodyPr wrap="square" rtlCol="0">
            <a:spAutoFit/>
          </a:bodyPr>
          <a:lstStyle/>
          <a:p>
            <a:r>
              <a:rPr lang="fr-FR" sz="1200" dirty="0"/>
              <a:t>Soudeurs</a:t>
            </a:r>
          </a:p>
        </p:txBody>
      </p:sp>
      <p:sp>
        <p:nvSpPr>
          <p:cNvPr id="50" name="ZoneTexte 49">
            <a:extLst>
              <a:ext uri="{FF2B5EF4-FFF2-40B4-BE49-F238E27FC236}">
                <a16:creationId xmlns:a16="http://schemas.microsoft.com/office/drawing/2014/main" id="{D6CBCA01-C19A-4A17-9D3E-9F82208AD497}"/>
              </a:ext>
            </a:extLst>
          </p:cNvPr>
          <p:cNvSpPr txBox="1"/>
          <p:nvPr/>
        </p:nvSpPr>
        <p:spPr>
          <a:xfrm>
            <a:off x="7771377" y="2622754"/>
            <a:ext cx="2784105" cy="276999"/>
          </a:xfrm>
          <a:prstGeom prst="rect">
            <a:avLst/>
          </a:prstGeom>
          <a:noFill/>
        </p:spPr>
        <p:txBody>
          <a:bodyPr wrap="square" rtlCol="0">
            <a:spAutoFit/>
          </a:bodyPr>
          <a:lstStyle/>
          <a:p>
            <a:r>
              <a:rPr lang="fr-FR" sz="1200" dirty="0"/>
              <a:t>Techniciens d’usinage</a:t>
            </a:r>
          </a:p>
        </p:txBody>
      </p:sp>
      <p:sp>
        <p:nvSpPr>
          <p:cNvPr id="51" name="ZoneTexte 50">
            <a:extLst>
              <a:ext uri="{FF2B5EF4-FFF2-40B4-BE49-F238E27FC236}">
                <a16:creationId xmlns:a16="http://schemas.microsoft.com/office/drawing/2014/main" id="{64A2D85B-D808-407B-AB77-62BB8F9DA735}"/>
              </a:ext>
            </a:extLst>
          </p:cNvPr>
          <p:cNvSpPr txBox="1"/>
          <p:nvPr/>
        </p:nvSpPr>
        <p:spPr>
          <a:xfrm>
            <a:off x="82260" y="2666883"/>
            <a:ext cx="2076451" cy="276999"/>
          </a:xfrm>
          <a:prstGeom prst="rect">
            <a:avLst/>
          </a:prstGeom>
          <a:noFill/>
        </p:spPr>
        <p:txBody>
          <a:bodyPr wrap="square" rtlCol="0">
            <a:spAutoFit/>
          </a:bodyPr>
          <a:lstStyle/>
          <a:p>
            <a:r>
              <a:rPr lang="fr-FR" sz="1200" dirty="0"/>
              <a:t>Chargés d’affaires</a:t>
            </a:r>
          </a:p>
        </p:txBody>
      </p:sp>
      <p:sp>
        <p:nvSpPr>
          <p:cNvPr id="52" name="ZoneTexte 51">
            <a:extLst>
              <a:ext uri="{FF2B5EF4-FFF2-40B4-BE49-F238E27FC236}">
                <a16:creationId xmlns:a16="http://schemas.microsoft.com/office/drawing/2014/main" id="{B8E21AFD-326E-4750-A57D-740324402096}"/>
              </a:ext>
            </a:extLst>
          </p:cNvPr>
          <p:cNvSpPr txBox="1"/>
          <p:nvPr/>
        </p:nvSpPr>
        <p:spPr>
          <a:xfrm>
            <a:off x="7789161" y="3079197"/>
            <a:ext cx="2784105" cy="276999"/>
          </a:xfrm>
          <a:prstGeom prst="rect">
            <a:avLst/>
          </a:prstGeom>
          <a:noFill/>
        </p:spPr>
        <p:txBody>
          <a:bodyPr wrap="square" rtlCol="0">
            <a:spAutoFit/>
          </a:bodyPr>
          <a:lstStyle/>
          <a:p>
            <a:r>
              <a:rPr lang="fr-FR" sz="1200" dirty="0"/>
              <a:t>Techniciens en fonderie</a:t>
            </a:r>
          </a:p>
        </p:txBody>
      </p:sp>
      <p:sp>
        <p:nvSpPr>
          <p:cNvPr id="53" name="ZoneTexte 52">
            <a:extLst>
              <a:ext uri="{FF2B5EF4-FFF2-40B4-BE49-F238E27FC236}">
                <a16:creationId xmlns:a16="http://schemas.microsoft.com/office/drawing/2014/main" id="{3E35FF1F-12A2-4611-BDF7-BB8F5EC165A5}"/>
              </a:ext>
            </a:extLst>
          </p:cNvPr>
          <p:cNvSpPr txBox="1"/>
          <p:nvPr/>
        </p:nvSpPr>
        <p:spPr>
          <a:xfrm>
            <a:off x="2722597" y="5250137"/>
            <a:ext cx="1288943" cy="276999"/>
          </a:xfrm>
          <a:prstGeom prst="rect">
            <a:avLst/>
          </a:prstGeom>
          <a:noFill/>
        </p:spPr>
        <p:txBody>
          <a:bodyPr wrap="square" rtlCol="0">
            <a:spAutoFit/>
          </a:bodyPr>
          <a:lstStyle/>
          <a:p>
            <a:pPr algn="ctr"/>
            <a:r>
              <a:rPr lang="fr-FR" sz="1200" dirty="0"/>
              <a:t>Cadres</a:t>
            </a:r>
          </a:p>
        </p:txBody>
      </p:sp>
      <p:sp>
        <p:nvSpPr>
          <p:cNvPr id="54" name="ZoneTexte 53">
            <a:extLst>
              <a:ext uri="{FF2B5EF4-FFF2-40B4-BE49-F238E27FC236}">
                <a16:creationId xmlns:a16="http://schemas.microsoft.com/office/drawing/2014/main" id="{879EEBB6-12EA-40C0-AE9D-7C2ABFBC552B}"/>
              </a:ext>
            </a:extLst>
          </p:cNvPr>
          <p:cNvSpPr txBox="1"/>
          <p:nvPr/>
        </p:nvSpPr>
        <p:spPr>
          <a:xfrm>
            <a:off x="2461567" y="2233826"/>
            <a:ext cx="2076445" cy="276999"/>
          </a:xfrm>
          <a:prstGeom prst="rect">
            <a:avLst/>
          </a:prstGeom>
          <a:noFill/>
        </p:spPr>
        <p:txBody>
          <a:bodyPr wrap="square" rtlCol="0">
            <a:spAutoFit/>
          </a:bodyPr>
          <a:lstStyle/>
          <a:p>
            <a:pPr algn="ctr"/>
            <a:r>
              <a:rPr lang="fr-FR" sz="1200" dirty="0"/>
              <a:t>Ingénieurs automaticien</a:t>
            </a:r>
          </a:p>
        </p:txBody>
      </p:sp>
      <p:sp>
        <p:nvSpPr>
          <p:cNvPr id="55" name="Rectangle 54">
            <a:extLst>
              <a:ext uri="{FF2B5EF4-FFF2-40B4-BE49-F238E27FC236}">
                <a16:creationId xmlns:a16="http://schemas.microsoft.com/office/drawing/2014/main" id="{13485C3B-EDD0-43FD-95AC-A173D9DEE098}"/>
              </a:ext>
            </a:extLst>
          </p:cNvPr>
          <p:cNvSpPr/>
          <p:nvPr/>
        </p:nvSpPr>
        <p:spPr>
          <a:xfrm>
            <a:off x="7789161" y="3305862"/>
            <a:ext cx="1943769" cy="276999"/>
          </a:xfrm>
          <a:prstGeom prst="rect">
            <a:avLst/>
          </a:prstGeom>
        </p:spPr>
        <p:txBody>
          <a:bodyPr wrap="square">
            <a:spAutoFit/>
          </a:bodyPr>
          <a:lstStyle/>
          <a:p>
            <a:r>
              <a:rPr lang="fr-FR" sz="1200" dirty="0"/>
              <a:t>Outilleurs moulistes</a:t>
            </a:r>
          </a:p>
        </p:txBody>
      </p:sp>
      <p:sp>
        <p:nvSpPr>
          <p:cNvPr id="56" name="Rectangle 55">
            <a:extLst>
              <a:ext uri="{FF2B5EF4-FFF2-40B4-BE49-F238E27FC236}">
                <a16:creationId xmlns:a16="http://schemas.microsoft.com/office/drawing/2014/main" id="{14E5A9BC-6C0E-4CED-A02E-891E38CAB763}"/>
              </a:ext>
            </a:extLst>
          </p:cNvPr>
          <p:cNvSpPr/>
          <p:nvPr/>
        </p:nvSpPr>
        <p:spPr>
          <a:xfrm>
            <a:off x="7760677" y="2229550"/>
            <a:ext cx="2026944" cy="461665"/>
          </a:xfrm>
          <a:prstGeom prst="rect">
            <a:avLst/>
          </a:prstGeom>
        </p:spPr>
        <p:txBody>
          <a:bodyPr wrap="square">
            <a:spAutoFit/>
          </a:bodyPr>
          <a:lstStyle/>
          <a:p>
            <a:r>
              <a:rPr lang="fr-FR" sz="1200" dirty="0"/>
              <a:t>Conducteurs de ligne de production </a:t>
            </a:r>
          </a:p>
        </p:txBody>
      </p:sp>
      <p:sp>
        <p:nvSpPr>
          <p:cNvPr id="57" name="ZoneTexte 56">
            <a:extLst>
              <a:ext uri="{FF2B5EF4-FFF2-40B4-BE49-F238E27FC236}">
                <a16:creationId xmlns:a16="http://schemas.microsoft.com/office/drawing/2014/main" id="{67ADC122-2EB8-4A7A-935E-D5443069F52C}"/>
              </a:ext>
            </a:extLst>
          </p:cNvPr>
          <p:cNvSpPr txBox="1"/>
          <p:nvPr/>
        </p:nvSpPr>
        <p:spPr>
          <a:xfrm>
            <a:off x="6875540" y="3909816"/>
            <a:ext cx="3099067" cy="1384995"/>
          </a:xfrm>
          <a:prstGeom prst="rect">
            <a:avLst/>
          </a:prstGeom>
          <a:noFill/>
        </p:spPr>
        <p:txBody>
          <a:bodyPr wrap="square" rtlCol="0">
            <a:spAutoFit/>
          </a:bodyPr>
          <a:lstStyle/>
          <a:p>
            <a:r>
              <a:rPr lang="fr-FR" sz="1200" i="1" dirty="0">
                <a:solidFill>
                  <a:schemeClr val="accent6">
                    <a:lumMod val="50000"/>
                  </a:schemeClr>
                </a:solidFill>
              </a:rPr>
              <a:t>Les métiers « cœurs » de la métallurgie, qui connaissent des tensions depuis plusieurs années ; des métiers pour lesquels l’expérience acquise dans l’entreprise est essentielle </a:t>
            </a:r>
            <a:r>
              <a:rPr lang="fr-FR" sz="1200" i="1" dirty="0">
                <a:solidFill>
                  <a:schemeClr val="accent6">
                    <a:lumMod val="50000"/>
                  </a:schemeClr>
                </a:solidFill>
                <a:sym typeface="Wingdings" panose="05000000000000000000" pitchFamily="2" charset="2"/>
              </a:rPr>
              <a:t> de fait des entreprises qui chercher à préserver des métiers</a:t>
            </a:r>
            <a:endParaRPr lang="fr-FR" sz="1200" i="1" dirty="0">
              <a:solidFill>
                <a:schemeClr val="accent6">
                  <a:lumMod val="50000"/>
                </a:schemeClr>
              </a:solidFill>
            </a:endParaRPr>
          </a:p>
        </p:txBody>
      </p:sp>
      <p:sp>
        <p:nvSpPr>
          <p:cNvPr id="58" name="ZoneTexte 57">
            <a:extLst>
              <a:ext uri="{FF2B5EF4-FFF2-40B4-BE49-F238E27FC236}">
                <a16:creationId xmlns:a16="http://schemas.microsoft.com/office/drawing/2014/main" id="{3B4D28DB-2A8B-4C77-AAE3-B11E583A754D}"/>
              </a:ext>
            </a:extLst>
          </p:cNvPr>
          <p:cNvSpPr txBox="1"/>
          <p:nvPr/>
        </p:nvSpPr>
        <p:spPr>
          <a:xfrm>
            <a:off x="1939274" y="1214244"/>
            <a:ext cx="3099067" cy="1015663"/>
          </a:xfrm>
          <a:prstGeom prst="rect">
            <a:avLst/>
          </a:prstGeom>
          <a:noFill/>
        </p:spPr>
        <p:txBody>
          <a:bodyPr wrap="square" rtlCol="0">
            <a:spAutoFit/>
          </a:bodyPr>
          <a:lstStyle/>
          <a:p>
            <a:r>
              <a:rPr lang="fr-FR" sz="1200" i="1" dirty="0">
                <a:solidFill>
                  <a:schemeClr val="accent6">
                    <a:lumMod val="50000"/>
                  </a:schemeClr>
                </a:solidFill>
              </a:rPr>
              <a:t>Un métier en développement dans tous les segments de l’industrie, de fait une tension forte ; de plus une compétence stratégique pour répondre aux enjeux de modernisation de l’outil de production</a:t>
            </a:r>
          </a:p>
        </p:txBody>
      </p:sp>
      <p:sp>
        <p:nvSpPr>
          <p:cNvPr id="59" name="ZoneTexte 58">
            <a:extLst>
              <a:ext uri="{FF2B5EF4-FFF2-40B4-BE49-F238E27FC236}">
                <a16:creationId xmlns:a16="http://schemas.microsoft.com/office/drawing/2014/main" id="{141767C4-03A7-48B0-9178-5A34E735D682}"/>
              </a:ext>
            </a:extLst>
          </p:cNvPr>
          <p:cNvSpPr txBox="1"/>
          <p:nvPr/>
        </p:nvSpPr>
        <p:spPr>
          <a:xfrm>
            <a:off x="173070" y="3234221"/>
            <a:ext cx="3099067" cy="461665"/>
          </a:xfrm>
          <a:prstGeom prst="rect">
            <a:avLst/>
          </a:prstGeom>
          <a:noFill/>
        </p:spPr>
        <p:txBody>
          <a:bodyPr wrap="square" rtlCol="0">
            <a:spAutoFit/>
          </a:bodyPr>
          <a:lstStyle/>
          <a:p>
            <a:r>
              <a:rPr lang="fr-FR" sz="1200" i="1" dirty="0">
                <a:solidFill>
                  <a:schemeClr val="accent6">
                    <a:lumMod val="50000"/>
                  </a:schemeClr>
                </a:solidFill>
              </a:rPr>
              <a:t>Des métiers critiques à préserver dans un contexte de recherche de nouveaux clients </a:t>
            </a:r>
          </a:p>
        </p:txBody>
      </p:sp>
      <p:sp>
        <p:nvSpPr>
          <p:cNvPr id="60" name="ZoneTexte 59">
            <a:extLst>
              <a:ext uri="{FF2B5EF4-FFF2-40B4-BE49-F238E27FC236}">
                <a16:creationId xmlns:a16="http://schemas.microsoft.com/office/drawing/2014/main" id="{01DE61D6-CCFC-4FDD-ABFB-352455574352}"/>
              </a:ext>
            </a:extLst>
          </p:cNvPr>
          <p:cNvSpPr txBox="1"/>
          <p:nvPr/>
        </p:nvSpPr>
        <p:spPr>
          <a:xfrm>
            <a:off x="5142212" y="5861322"/>
            <a:ext cx="3099067" cy="461665"/>
          </a:xfrm>
          <a:prstGeom prst="rect">
            <a:avLst/>
          </a:prstGeom>
          <a:noFill/>
        </p:spPr>
        <p:txBody>
          <a:bodyPr wrap="square" rtlCol="0">
            <a:spAutoFit/>
          </a:bodyPr>
          <a:lstStyle/>
          <a:p>
            <a:r>
              <a:rPr lang="fr-FR" sz="1200" i="1" dirty="0">
                <a:solidFill>
                  <a:schemeClr val="accent6">
                    <a:lumMod val="50000"/>
                  </a:schemeClr>
                </a:solidFill>
              </a:rPr>
              <a:t>Des métiers en tension et recherchés dans différents secteurs industriels et logistiques</a:t>
            </a:r>
          </a:p>
        </p:txBody>
      </p:sp>
      <p:sp>
        <p:nvSpPr>
          <p:cNvPr id="61" name="ZoneTexte 60">
            <a:extLst>
              <a:ext uri="{FF2B5EF4-FFF2-40B4-BE49-F238E27FC236}">
                <a16:creationId xmlns:a16="http://schemas.microsoft.com/office/drawing/2014/main" id="{6B203ACF-5A5A-4C16-A270-92B7A61FDB1F}"/>
              </a:ext>
            </a:extLst>
          </p:cNvPr>
          <p:cNvSpPr txBox="1"/>
          <p:nvPr/>
        </p:nvSpPr>
        <p:spPr>
          <a:xfrm>
            <a:off x="1733994" y="5870488"/>
            <a:ext cx="3099067" cy="646331"/>
          </a:xfrm>
          <a:prstGeom prst="rect">
            <a:avLst/>
          </a:prstGeom>
          <a:noFill/>
        </p:spPr>
        <p:txBody>
          <a:bodyPr wrap="square" rtlCol="0">
            <a:spAutoFit/>
          </a:bodyPr>
          <a:lstStyle/>
          <a:p>
            <a:r>
              <a:rPr lang="fr-FR" sz="1200" i="1" dirty="0">
                <a:solidFill>
                  <a:schemeClr val="accent6">
                    <a:lumMod val="50000"/>
                  </a:schemeClr>
                </a:solidFill>
              </a:rPr>
              <a:t>Quelques fonctions clefs et une difficulté d’attractivité de la région pour un public cadre</a:t>
            </a:r>
          </a:p>
        </p:txBody>
      </p:sp>
      <p:sp>
        <p:nvSpPr>
          <p:cNvPr id="3" name="Espace réservé du texte 2">
            <a:extLst>
              <a:ext uri="{FF2B5EF4-FFF2-40B4-BE49-F238E27FC236}">
                <a16:creationId xmlns:a16="http://schemas.microsoft.com/office/drawing/2014/main" id="{A728C6CD-D31A-4E4D-B789-91BE40C3BEDD}"/>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4737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8681-41E7-417A-BD06-9C313E76D60F}"/>
              </a:ext>
            </a:extLst>
          </p:cNvPr>
          <p:cNvSpPr>
            <a:spLocks noGrp="1"/>
          </p:cNvSpPr>
          <p:nvPr>
            <p:ph type="title"/>
          </p:nvPr>
        </p:nvSpPr>
        <p:spPr>
          <a:xfrm>
            <a:off x="1416844" y="663594"/>
            <a:ext cx="7781925" cy="393065"/>
          </a:xfrm>
        </p:spPr>
        <p:txBody>
          <a:bodyPr/>
          <a:lstStyle/>
          <a:p>
            <a:r>
              <a:rPr lang="fr-FR" dirty="0"/>
              <a:t>Les besoins en compétences de la branche à 3 ans</a:t>
            </a:r>
          </a:p>
        </p:txBody>
      </p:sp>
      <p:sp>
        <p:nvSpPr>
          <p:cNvPr id="3" name="Espace réservé du contenu 2">
            <a:extLst>
              <a:ext uri="{FF2B5EF4-FFF2-40B4-BE49-F238E27FC236}">
                <a16:creationId xmlns:a16="http://schemas.microsoft.com/office/drawing/2014/main" id="{C9A8D541-6F2B-4C5A-AAE1-0EB9CAFFB37E}"/>
              </a:ext>
            </a:extLst>
          </p:cNvPr>
          <p:cNvSpPr>
            <a:spLocks noGrp="1"/>
          </p:cNvSpPr>
          <p:nvPr>
            <p:ph idx="1"/>
          </p:nvPr>
        </p:nvSpPr>
        <p:spPr>
          <a:xfrm>
            <a:off x="707231" y="1337949"/>
            <a:ext cx="4572692" cy="5114893"/>
          </a:xfrm>
        </p:spPr>
        <p:txBody>
          <a:bodyPr/>
          <a:lstStyle/>
          <a:p>
            <a:pPr lvl="1" algn="just"/>
            <a:endParaRPr lang="fr-FR" sz="800" dirty="0">
              <a:solidFill>
                <a:schemeClr val="accent4">
                  <a:lumMod val="75000"/>
                </a:schemeClr>
              </a:solidFill>
            </a:endParaRPr>
          </a:p>
          <a:p>
            <a:pPr lvl="1"/>
            <a:r>
              <a:rPr lang="fr-FR" sz="1800" dirty="0">
                <a:solidFill>
                  <a:schemeClr val="accent4">
                    <a:lumMod val="75000"/>
                  </a:schemeClr>
                </a:solidFill>
              </a:rPr>
              <a:t>Des mutations accélérées dans les entreprises générant un renouvellement de compétences</a:t>
            </a:r>
          </a:p>
          <a:p>
            <a:pPr lvl="1" algn="just"/>
            <a:r>
              <a:rPr lang="fr-FR" sz="1400" dirty="0"/>
              <a:t>Au-delà des évolutions quantitatives, les entreprises ont besoin de compétences renouvelées pour répondre aux enjeux à 3 ans et en particulier l’automatisation et robotisation, la diversification des produits / marché et l’intégration du digital. L’ensemble des métiers vont être impactés : montée en compétences sur les lignes de production, programmation de robots, maintenance robotique, gestion commerciale avec les ERP, GMAO…</a:t>
            </a:r>
          </a:p>
        </p:txBody>
      </p:sp>
      <p:sp>
        <p:nvSpPr>
          <p:cNvPr id="5" name="Espace réservé du texte 4">
            <a:extLst>
              <a:ext uri="{FF2B5EF4-FFF2-40B4-BE49-F238E27FC236}">
                <a16:creationId xmlns:a16="http://schemas.microsoft.com/office/drawing/2014/main" id="{DDE39753-D839-4076-B317-55956CA16214}"/>
              </a:ext>
            </a:extLst>
          </p:cNvPr>
          <p:cNvSpPr>
            <a:spLocks noGrp="1"/>
          </p:cNvSpPr>
          <p:nvPr>
            <p:ph type="body" sz="quarter" idx="11"/>
          </p:nvPr>
        </p:nvSpPr>
        <p:spPr/>
        <p:txBody>
          <a:bodyPr/>
          <a:lstStyle/>
          <a:p>
            <a:endParaRPr lang="fr-FR"/>
          </a:p>
        </p:txBody>
      </p:sp>
      <p:graphicFrame>
        <p:nvGraphicFramePr>
          <p:cNvPr id="17" name="Diagramme 16">
            <a:extLst>
              <a:ext uri="{FF2B5EF4-FFF2-40B4-BE49-F238E27FC236}">
                <a16:creationId xmlns:a16="http://schemas.microsoft.com/office/drawing/2014/main" id="{D6CD1BBB-CE33-4F3B-AD64-099A93C9DC28}"/>
              </a:ext>
            </a:extLst>
          </p:cNvPr>
          <p:cNvGraphicFramePr/>
          <p:nvPr>
            <p:extLst>
              <p:ext uri="{D42A27DB-BD31-4B8C-83A1-F6EECF244321}">
                <p14:modId xmlns:p14="http://schemas.microsoft.com/office/powerpoint/2010/main" val="150150849"/>
              </p:ext>
            </p:extLst>
          </p:nvPr>
        </p:nvGraphicFramePr>
        <p:xfrm>
          <a:off x="6043605" y="1554579"/>
          <a:ext cx="3466532" cy="329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ZoneTexte 18">
            <a:extLst>
              <a:ext uri="{FF2B5EF4-FFF2-40B4-BE49-F238E27FC236}">
                <a16:creationId xmlns:a16="http://schemas.microsoft.com/office/drawing/2014/main" id="{962BFFD9-6782-4410-A7B9-D8A663537056}"/>
              </a:ext>
            </a:extLst>
          </p:cNvPr>
          <p:cNvSpPr txBox="1"/>
          <p:nvPr/>
        </p:nvSpPr>
        <p:spPr>
          <a:xfrm>
            <a:off x="5865171" y="1337949"/>
            <a:ext cx="3806234" cy="253916"/>
          </a:xfrm>
          <a:prstGeom prst="rect">
            <a:avLst/>
          </a:prstGeom>
          <a:noFill/>
        </p:spPr>
        <p:txBody>
          <a:bodyPr wrap="square">
            <a:spAutoFit/>
          </a:bodyPr>
          <a:lstStyle/>
          <a:p>
            <a:pPr algn="ctr" rtl="0">
              <a:defRPr sz="1862" b="0" i="0" u="none" strike="noStrike" kern="1200" spc="0" baseline="0">
                <a:solidFill>
                  <a:srgbClr val="4F4F4F">
                    <a:lumMod val="65000"/>
                    <a:lumOff val="35000"/>
                  </a:srgbClr>
                </a:solidFill>
                <a:latin typeface="+mn-lt"/>
                <a:ea typeface="+mn-ea"/>
                <a:cs typeface="+mn-cs"/>
              </a:defRPr>
            </a:pPr>
            <a:r>
              <a:rPr lang="fr-FR" sz="1050" b="1" i="0" baseline="0" dirty="0">
                <a:solidFill>
                  <a:srgbClr val="231F20"/>
                </a:solidFill>
                <a:effectLst/>
              </a:rPr>
              <a:t>MUTATIONS MAJEURES DANS LES ENTREPRISES</a:t>
            </a:r>
          </a:p>
        </p:txBody>
      </p:sp>
    </p:spTree>
    <p:extLst>
      <p:ext uri="{BB962C8B-B14F-4D97-AF65-F5344CB8AC3E}">
        <p14:creationId xmlns:p14="http://schemas.microsoft.com/office/powerpoint/2010/main" val="27926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EE4P_STYLE_ID" val="0fbcd015-fbac-494c-bcad-77fcf24a62f5"/>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BSERVATOIRE_PPT_MASQUE">
  <a:themeElements>
    <a:clrScheme name="Thalamus">
      <a:dk1>
        <a:srgbClr val="4F4F4F"/>
      </a:dk1>
      <a:lt1>
        <a:sysClr val="window" lastClr="FFFFFF"/>
      </a:lt1>
      <a:dk2>
        <a:srgbClr val="808080"/>
      </a:dk2>
      <a:lt2>
        <a:srgbClr val="DADAD9"/>
      </a:lt2>
      <a:accent1>
        <a:srgbClr val="E94451"/>
      </a:accent1>
      <a:accent2>
        <a:srgbClr val="1BB3D9"/>
      </a:accent2>
      <a:accent3>
        <a:srgbClr val="8BCF43"/>
      </a:accent3>
      <a:accent4>
        <a:srgbClr val="FF6633"/>
      </a:accent4>
      <a:accent5>
        <a:srgbClr val="F2DCE0"/>
      </a:accent5>
      <a:accent6>
        <a:srgbClr val="D7E9F4"/>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cmpd="sng" algn="ctr">
          <a:noFill/>
          <a:prstDash val="solid"/>
        </a:ln>
        <a:effectLst/>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D1598F16ADF746800EFEFEFFED02CF" ma:contentTypeVersion="2" ma:contentTypeDescription="Crée un document." ma:contentTypeScope="" ma:versionID="dd9d3b9d9c3afc5637e9a22669f4d4c2">
  <xsd:schema xmlns:xsd="http://www.w3.org/2001/XMLSchema" xmlns:xs="http://www.w3.org/2001/XMLSchema" xmlns:p="http://schemas.microsoft.com/office/2006/metadata/properties" xmlns:ns2="83c81640-aa98-4894-b7e0-2976155c0c88" targetNamespace="http://schemas.microsoft.com/office/2006/metadata/properties" ma:root="true" ma:fieldsID="3e7ef6a1b18eb51f55bb8530f901f0e7" ns2:_="">
    <xsd:import namespace="83c81640-aa98-4894-b7e0-2976155c0c8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81640-aa98-4894-b7e0-2976155c0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779AD-7DF6-4254-987D-AB2343896209}">
  <ds:schemaRefs>
    <ds:schemaRef ds:uri="http://schemas.openxmlformats.org/package/2006/metadata/core-properties"/>
    <ds:schemaRef ds:uri="http://schemas.microsoft.com/office/2006/documentManagement/types"/>
    <ds:schemaRef ds:uri="http://schemas.microsoft.com/office/infopath/2007/PartnerControls"/>
    <ds:schemaRef ds:uri="83c81640-aa98-4894-b7e0-2976155c0c88"/>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B9E1EBD4-728D-400E-8955-CA572B2ED543}">
  <ds:schemaRefs>
    <ds:schemaRef ds:uri="83c81640-aa98-4894-b7e0-2976155c0c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89F562-E927-4DDF-BFF2-B26A03B454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OBSERVATOIRE_PPT_MASQUE.potx</Template>
  <TotalTime>3723</TotalTime>
  <Words>2049</Words>
  <Application>Microsoft Office PowerPoint</Application>
  <PresentationFormat>Format A4 (210 x 297 mm)</PresentationFormat>
  <Paragraphs>216</Paragraphs>
  <Slides>13</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0" baseType="lpstr">
      <vt:lpstr>Arial</vt:lpstr>
      <vt:lpstr>Arial-BoldMT</vt:lpstr>
      <vt:lpstr>Calibri</vt:lpstr>
      <vt:lpstr>Century Gothic</vt:lpstr>
      <vt:lpstr>Wingdings</vt:lpstr>
      <vt:lpstr>OBSERVATOIRE_PPT_MASQUE</vt:lpstr>
      <vt:lpstr>think-cell Slide</vt:lpstr>
      <vt:lpstr>Gestion Prévisionnelle des Emplois et Compétences de la branche métallurgie en Centre-Val-de-Loire 2020-2023    </vt:lpstr>
      <vt:lpstr>Présentation PowerPoint</vt:lpstr>
      <vt:lpstr>Rappel des objectifs de la mission</vt:lpstr>
      <vt:lpstr>Etat des lieux de la branche métallurgie en centre-val-de-loire en 2019</vt:lpstr>
      <vt:lpstr>L’impact du covid sur la branche</vt:lpstr>
      <vt:lpstr>Les perspectives d’évolution de la métallurgie en Centre-Val-de-Loire à 3 ans</vt:lpstr>
      <vt:lpstr>Les besoins en emplois de la branche à 3 ans</vt:lpstr>
      <vt:lpstr>Les métiers identifiés par les entreprises comme cœur de métiers et connaissant des tensions</vt:lpstr>
      <vt:lpstr>Les besoins en compétences de la branche à 3 ans</vt:lpstr>
      <vt:lpstr>Les besoins en formation à 3 ans</vt:lpstr>
      <vt:lpstr>Analyse FFOM de la branche</vt:lpstr>
      <vt:lpstr>Les enjeux à court et moyen termes</vt:lpstr>
      <vt:lpstr>Les actions proposées pour répondre à ces enjeux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SimajeSPR-W7x32</dc:creator>
  <cp:lastModifiedBy>Cécile COLLOT</cp:lastModifiedBy>
  <cp:revision>410</cp:revision>
  <cp:lastPrinted>2020-07-22T07:47:00Z</cp:lastPrinted>
  <dcterms:created xsi:type="dcterms:W3CDTF">2011-12-06T13:49:18Z</dcterms:created>
  <dcterms:modified xsi:type="dcterms:W3CDTF">2021-02-19T16:04:59Z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0x010100E6D1598F16ADF746800EFEFEFFED02CF</vt:lpwstr>
  </property>
</Properties>
</file>