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3.xml" ContentType="application/vnd.openxmlformats-officedocument.drawingml.chartshape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drawings/drawing4.xml" ContentType="application/vnd.openxmlformats-officedocument.drawingml.chartshapes+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drawings/drawing5.xml" ContentType="application/vnd.openxmlformats-officedocument.drawingml.chartshapes+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4.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4"/>
  </p:sldMasterIdLst>
  <p:notesMasterIdLst>
    <p:notesMasterId r:id="rId133"/>
  </p:notesMasterIdLst>
  <p:handoutMasterIdLst>
    <p:handoutMasterId r:id="rId134"/>
  </p:handoutMasterIdLst>
  <p:sldIdLst>
    <p:sldId id="789" r:id="rId5"/>
    <p:sldId id="945" r:id="rId6"/>
    <p:sldId id="791" r:id="rId7"/>
    <p:sldId id="264" r:id="rId8"/>
    <p:sldId id="267" r:id="rId9"/>
    <p:sldId id="1015" r:id="rId10"/>
    <p:sldId id="1016" r:id="rId11"/>
    <p:sldId id="1017" r:id="rId12"/>
    <p:sldId id="1018" r:id="rId13"/>
    <p:sldId id="1019" r:id="rId14"/>
    <p:sldId id="1023" r:id="rId15"/>
    <p:sldId id="1020" r:id="rId16"/>
    <p:sldId id="1021" r:id="rId17"/>
    <p:sldId id="795" r:id="rId18"/>
    <p:sldId id="796" r:id="rId19"/>
    <p:sldId id="797" r:id="rId20"/>
    <p:sldId id="884" r:id="rId21"/>
    <p:sldId id="964" r:id="rId22"/>
    <p:sldId id="885" r:id="rId23"/>
    <p:sldId id="989" r:id="rId24"/>
    <p:sldId id="990" r:id="rId25"/>
    <p:sldId id="955" r:id="rId26"/>
    <p:sldId id="888" r:id="rId27"/>
    <p:sldId id="560" r:id="rId28"/>
    <p:sldId id="897" r:id="rId29"/>
    <p:sldId id="333" r:id="rId30"/>
    <p:sldId id="875" r:id="rId31"/>
    <p:sldId id="867" r:id="rId32"/>
    <p:sldId id="868" r:id="rId33"/>
    <p:sldId id="869" r:id="rId34"/>
    <p:sldId id="870" r:id="rId35"/>
    <p:sldId id="561" r:id="rId36"/>
    <p:sldId id="889" r:id="rId37"/>
    <p:sldId id="877" r:id="rId38"/>
    <p:sldId id="878" r:id="rId39"/>
    <p:sldId id="879" r:id="rId40"/>
    <p:sldId id="895" r:id="rId41"/>
    <p:sldId id="899" r:id="rId42"/>
    <p:sldId id="957" r:id="rId43"/>
    <p:sldId id="959" r:id="rId44"/>
    <p:sldId id="924" r:id="rId45"/>
    <p:sldId id="940" r:id="rId46"/>
    <p:sldId id="987" r:id="rId47"/>
    <p:sldId id="992" r:id="rId48"/>
    <p:sldId id="986" r:id="rId49"/>
    <p:sldId id="925" r:id="rId50"/>
    <p:sldId id="901" r:id="rId51"/>
    <p:sldId id="392" r:id="rId52"/>
    <p:sldId id="929" r:id="rId53"/>
    <p:sldId id="930" r:id="rId54"/>
    <p:sldId id="931" r:id="rId55"/>
    <p:sldId id="988" r:id="rId56"/>
    <p:sldId id="982" r:id="rId57"/>
    <p:sldId id="985" r:id="rId58"/>
    <p:sldId id="321" r:id="rId59"/>
    <p:sldId id="564" r:id="rId60"/>
    <p:sldId id="903" r:id="rId61"/>
    <p:sldId id="977" r:id="rId62"/>
    <p:sldId id="963" r:id="rId63"/>
    <p:sldId id="565" r:id="rId64"/>
    <p:sldId id="999" r:id="rId65"/>
    <p:sldId id="809" r:id="rId66"/>
    <p:sldId id="941" r:id="rId67"/>
    <p:sldId id="568" r:id="rId68"/>
    <p:sldId id="933" r:id="rId69"/>
    <p:sldId id="928" r:id="rId70"/>
    <p:sldId id="1011" r:id="rId71"/>
    <p:sldId id="946" r:id="rId72"/>
    <p:sldId id="1010" r:id="rId73"/>
    <p:sldId id="1022" r:id="rId74"/>
    <p:sldId id="934" r:id="rId75"/>
    <p:sldId id="326" r:id="rId76"/>
    <p:sldId id="939" r:id="rId77"/>
    <p:sldId id="937" r:id="rId78"/>
    <p:sldId id="943" r:id="rId79"/>
    <p:sldId id="1000" r:id="rId80"/>
    <p:sldId id="1008" r:id="rId81"/>
    <p:sldId id="1013" r:id="rId82"/>
    <p:sldId id="1014" r:id="rId83"/>
    <p:sldId id="1026" r:id="rId84"/>
    <p:sldId id="1027" r:id="rId85"/>
    <p:sldId id="1028" r:id="rId86"/>
    <p:sldId id="1034" r:id="rId87"/>
    <p:sldId id="314" r:id="rId88"/>
    <p:sldId id="741" r:id="rId89"/>
    <p:sldId id="484" r:id="rId90"/>
    <p:sldId id="485" r:id="rId91"/>
    <p:sldId id="486" r:id="rId92"/>
    <p:sldId id="487" r:id="rId93"/>
    <p:sldId id="488" r:id="rId94"/>
    <p:sldId id="546" r:id="rId95"/>
    <p:sldId id="547" r:id="rId96"/>
    <p:sldId id="548" r:id="rId97"/>
    <p:sldId id="549" r:id="rId98"/>
    <p:sldId id="743" r:id="rId99"/>
    <p:sldId id="1002" r:id="rId100"/>
    <p:sldId id="993" r:id="rId101"/>
    <p:sldId id="996" r:id="rId102"/>
    <p:sldId id="1003" r:id="rId103"/>
    <p:sldId id="995" r:id="rId104"/>
    <p:sldId id="998" r:id="rId105"/>
    <p:sldId id="1012" r:id="rId106"/>
    <p:sldId id="967" r:id="rId107"/>
    <p:sldId id="523" r:id="rId108"/>
    <p:sldId id="865" r:id="rId109"/>
    <p:sldId id="657" r:id="rId110"/>
    <p:sldId id="526" r:id="rId111"/>
    <p:sldId id="527" r:id="rId112"/>
    <p:sldId id="658" r:id="rId113"/>
    <p:sldId id="532" r:id="rId114"/>
    <p:sldId id="533" r:id="rId115"/>
    <p:sldId id="660" r:id="rId116"/>
    <p:sldId id="535" r:id="rId117"/>
    <p:sldId id="536" r:id="rId118"/>
    <p:sldId id="661" r:id="rId119"/>
    <p:sldId id="890" r:id="rId120"/>
    <p:sldId id="891" r:id="rId121"/>
    <p:sldId id="666" r:id="rId122"/>
    <p:sldId id="512" r:id="rId123"/>
    <p:sldId id="892" r:id="rId124"/>
    <p:sldId id="668" r:id="rId125"/>
    <p:sldId id="849" r:id="rId126"/>
    <p:sldId id="649" r:id="rId127"/>
    <p:sldId id="650" r:id="rId128"/>
    <p:sldId id="651" r:id="rId129"/>
    <p:sldId id="855" r:id="rId130"/>
    <p:sldId id="856" r:id="rId131"/>
    <p:sldId id="857" r:id="rId132"/>
  </p:sldIdLst>
  <p:sldSz cx="9906000" cy="6858000" type="A4"/>
  <p:notesSz cx="6797675" cy="9926638"/>
  <p:custDataLst>
    <p:tags r:id="rId135"/>
  </p:custDataLst>
  <p:defaultTextStyle>
    <a:defPPr>
      <a:defRPr lang="de-DE"/>
    </a:defPPr>
    <a:lvl1pPr marL="0" algn="l" defTabSz="957816" rtl="0" eaLnBrk="1" latinLnBrk="0" hangingPunct="1">
      <a:defRPr sz="1900" kern="1200">
        <a:solidFill>
          <a:schemeClr val="tx1"/>
        </a:solidFill>
        <a:latin typeface="+mn-lt"/>
        <a:ea typeface="+mn-ea"/>
        <a:cs typeface="+mn-cs"/>
      </a:defRPr>
    </a:lvl1pPr>
    <a:lvl2pPr marL="478908" algn="l" defTabSz="957816" rtl="0" eaLnBrk="1" latinLnBrk="0" hangingPunct="1">
      <a:defRPr sz="1900" kern="1200">
        <a:solidFill>
          <a:schemeClr val="tx1"/>
        </a:solidFill>
        <a:latin typeface="+mn-lt"/>
        <a:ea typeface="+mn-ea"/>
        <a:cs typeface="+mn-cs"/>
      </a:defRPr>
    </a:lvl2pPr>
    <a:lvl3pPr marL="957816" algn="l" defTabSz="957816" rtl="0" eaLnBrk="1" latinLnBrk="0" hangingPunct="1">
      <a:defRPr sz="1900" kern="1200">
        <a:solidFill>
          <a:schemeClr val="tx1"/>
        </a:solidFill>
        <a:latin typeface="+mn-lt"/>
        <a:ea typeface="+mn-ea"/>
        <a:cs typeface="+mn-cs"/>
      </a:defRPr>
    </a:lvl3pPr>
    <a:lvl4pPr marL="1436724" algn="l" defTabSz="957816" rtl="0" eaLnBrk="1" latinLnBrk="0" hangingPunct="1">
      <a:defRPr sz="1900" kern="1200">
        <a:solidFill>
          <a:schemeClr val="tx1"/>
        </a:solidFill>
        <a:latin typeface="+mn-lt"/>
        <a:ea typeface="+mn-ea"/>
        <a:cs typeface="+mn-cs"/>
      </a:defRPr>
    </a:lvl4pPr>
    <a:lvl5pPr marL="1915631" algn="l" defTabSz="957816" rtl="0" eaLnBrk="1" latinLnBrk="0" hangingPunct="1">
      <a:defRPr sz="1900" kern="1200">
        <a:solidFill>
          <a:schemeClr val="tx1"/>
        </a:solidFill>
        <a:latin typeface="+mn-lt"/>
        <a:ea typeface="+mn-ea"/>
        <a:cs typeface="+mn-cs"/>
      </a:defRPr>
    </a:lvl5pPr>
    <a:lvl6pPr marL="2394539" algn="l" defTabSz="957816" rtl="0" eaLnBrk="1" latinLnBrk="0" hangingPunct="1">
      <a:defRPr sz="1900" kern="1200">
        <a:solidFill>
          <a:schemeClr val="tx1"/>
        </a:solidFill>
        <a:latin typeface="+mn-lt"/>
        <a:ea typeface="+mn-ea"/>
        <a:cs typeface="+mn-cs"/>
      </a:defRPr>
    </a:lvl6pPr>
    <a:lvl7pPr marL="2873447" algn="l" defTabSz="957816" rtl="0" eaLnBrk="1" latinLnBrk="0" hangingPunct="1">
      <a:defRPr sz="1900" kern="1200">
        <a:solidFill>
          <a:schemeClr val="tx1"/>
        </a:solidFill>
        <a:latin typeface="+mn-lt"/>
        <a:ea typeface="+mn-ea"/>
        <a:cs typeface="+mn-cs"/>
      </a:defRPr>
    </a:lvl7pPr>
    <a:lvl8pPr marL="3352355" algn="l" defTabSz="957816" rtl="0" eaLnBrk="1" latinLnBrk="0" hangingPunct="1">
      <a:defRPr sz="1900" kern="1200">
        <a:solidFill>
          <a:schemeClr val="tx1"/>
        </a:solidFill>
        <a:latin typeface="+mn-lt"/>
        <a:ea typeface="+mn-ea"/>
        <a:cs typeface="+mn-cs"/>
      </a:defRPr>
    </a:lvl8pPr>
    <a:lvl9pPr marL="3831263" algn="l" defTabSz="957816"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6" userDrawn="1">
          <p15:clr>
            <a:srgbClr val="A4A3A4"/>
          </p15:clr>
        </p15:guide>
        <p15:guide id="2" pos="312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rion VALENTIN" initials="MV" lastIdx="31" clrIdx="6">
    <p:extLst>
      <p:ext uri="{19B8F6BF-5375-455C-9EA6-DF929625EA0E}">
        <p15:presenceInfo xmlns:p15="http://schemas.microsoft.com/office/powerpoint/2012/main" userId="S-1-5-21-3203813993-1996525229-1560739347-2127" providerId="AD"/>
      </p:ext>
    </p:extLst>
  </p:cmAuthor>
  <p:cmAuthor id="1" name="Martin ORSINI - KATALYSE" initials="MO-K" lastIdx="14" clrIdx="0">
    <p:extLst>
      <p:ext uri="{19B8F6BF-5375-455C-9EA6-DF929625EA0E}">
        <p15:presenceInfo xmlns:p15="http://schemas.microsoft.com/office/powerpoint/2012/main" userId="S::morsini@katalyse.com::37ce5154-0124-4c9f-bce2-1c3b76ac981f" providerId="AD"/>
      </p:ext>
    </p:extLst>
  </p:cmAuthor>
  <p:cmAuthor id="8" name="Cécile" initials="C" lastIdx="43" clrIdx="7">
    <p:extLst>
      <p:ext uri="{19B8F6BF-5375-455C-9EA6-DF929625EA0E}">
        <p15:presenceInfo xmlns:p15="http://schemas.microsoft.com/office/powerpoint/2012/main" userId="Cécile" providerId="None"/>
      </p:ext>
    </p:extLst>
  </p:cmAuthor>
  <p:cmAuthor id="2" name="Henri VILLENEUVE" initials="HV" lastIdx="1" clrIdx="1">
    <p:extLst>
      <p:ext uri="{19B8F6BF-5375-455C-9EA6-DF929625EA0E}">
        <p15:presenceInfo xmlns:p15="http://schemas.microsoft.com/office/powerpoint/2012/main" userId="S-1-5-21-3203813993-1996525229-1560739347-1646" providerId="AD"/>
      </p:ext>
    </p:extLst>
  </p:cmAuthor>
  <p:cmAuthor id="9" name="Marion" initials="M" lastIdx="10" clrIdx="8">
    <p:extLst>
      <p:ext uri="{19B8F6BF-5375-455C-9EA6-DF929625EA0E}">
        <p15:presenceInfo xmlns:p15="http://schemas.microsoft.com/office/powerpoint/2012/main" userId="Marion" providerId="None"/>
      </p:ext>
    </p:extLst>
  </p:cmAuthor>
  <p:cmAuthor id="3" name="Fabienne Simon" initials="FS" lastIdx="137" clrIdx="2">
    <p:extLst>
      <p:ext uri="{19B8F6BF-5375-455C-9EA6-DF929625EA0E}">
        <p15:presenceInfo xmlns:p15="http://schemas.microsoft.com/office/powerpoint/2012/main" userId="18147e693976dd52" providerId="Windows Live"/>
      </p:ext>
    </p:extLst>
  </p:cmAuthor>
  <p:cmAuthor id="10" name="Cécile COLLOT - KATALYSE" initials="CK" lastIdx="4" clrIdx="9">
    <p:extLst>
      <p:ext uri="{19B8F6BF-5375-455C-9EA6-DF929625EA0E}">
        <p15:presenceInfo xmlns:p15="http://schemas.microsoft.com/office/powerpoint/2012/main" userId="S::ccollot@katalyse.com::a544a165-01be-45ec-b326-50a8bedfc082" providerId="AD"/>
      </p:ext>
    </p:extLst>
  </p:cmAuthor>
  <p:cmAuthor id="4" name="Chloé CHAMPION - KATALYSE" initials="CC-K" lastIdx="20" clrIdx="3">
    <p:extLst>
      <p:ext uri="{19B8F6BF-5375-455C-9EA6-DF929625EA0E}">
        <p15:presenceInfo xmlns:p15="http://schemas.microsoft.com/office/powerpoint/2012/main" userId="S::cchampion@katalyse.com::6b28ddcf-7cf9-4918-8551-066d42594600" providerId="AD"/>
      </p:ext>
    </p:extLst>
  </p:cmAuthor>
  <p:cmAuthor id="11" name="Marion VALENTIN - KATALYSE" initials="MK" lastIdx="19" clrIdx="10">
    <p:extLst>
      <p:ext uri="{19B8F6BF-5375-455C-9EA6-DF929625EA0E}">
        <p15:presenceInfo xmlns:p15="http://schemas.microsoft.com/office/powerpoint/2012/main" userId="S::mvalentin@katalyse.com::fc3bb2bf-f634-4cd7-b070-f451c9290058" providerId="AD"/>
      </p:ext>
    </p:extLst>
  </p:cmAuthor>
  <p:cmAuthor id="5" name="Cécile COLLOT" initials="CC" lastIdx="43" clrIdx="4">
    <p:extLst>
      <p:ext uri="{19B8F6BF-5375-455C-9EA6-DF929625EA0E}">
        <p15:presenceInfo xmlns:p15="http://schemas.microsoft.com/office/powerpoint/2012/main" userId="S-1-5-21-3203813993-1996525229-1560739347-1136" providerId="AD"/>
      </p:ext>
    </p:extLst>
  </p:cmAuthor>
  <p:cmAuthor id="12" name="Hugo POLI" initials="HP" lastIdx="15" clrIdx="11">
    <p:extLst>
      <p:ext uri="{19B8F6BF-5375-455C-9EA6-DF929625EA0E}">
        <p15:presenceInfo xmlns:p15="http://schemas.microsoft.com/office/powerpoint/2012/main" userId="S::hpoli@katalyse.com::e300d189-3e27-4cc5-af60-12e0d9d697a1" providerId="AD"/>
      </p:ext>
    </p:extLst>
  </p:cmAuthor>
  <p:cmAuthor id="6" name="Stacy Heitz - KATALYSE" initials="SH-K" lastIdx="11" clrIdx="5">
    <p:extLst>
      <p:ext uri="{19B8F6BF-5375-455C-9EA6-DF929625EA0E}">
        <p15:presenceInfo xmlns:p15="http://schemas.microsoft.com/office/powerpoint/2012/main" userId="S::sheitz@katalyse.com::b8419358-f0ad-4b58-a39d-74def3e15d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C1EE"/>
    <a:srgbClr val="EA5B18"/>
    <a:srgbClr val="767676"/>
    <a:srgbClr val="EA4D59"/>
    <a:srgbClr val="231F20"/>
    <a:srgbClr val="E94451"/>
    <a:srgbClr val="4F4F4F"/>
    <a:srgbClr val="8BCF43"/>
    <a:srgbClr val="D0F1F9"/>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2" autoAdjust="0"/>
    <p:restoredTop sz="94881" autoAdjust="0"/>
  </p:normalViewPr>
  <p:slideViewPr>
    <p:cSldViewPr snapToGrid="0">
      <p:cViewPr varScale="1">
        <p:scale>
          <a:sx n="65" d="100"/>
          <a:sy n="65" d="100"/>
        </p:scale>
        <p:origin x="1332" y="60"/>
      </p:cViewPr>
      <p:guideLst>
        <p:guide orient="horz" pos="4156"/>
        <p:guide pos="3120"/>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notesMaster" Target="notesMasters/notesMaster1.xml"/><Relationship Id="rId138"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handoutMaster" Target="handoutMasters/handoutMaster1.xml"/><Relationship Id="rId13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SRV-VERSAILLES\Unik\MISSIONS\K-Paris\PP449B%20-%20OPCO2I%20-%20Projet%20Centre%20Val%20de%20Loire\Production\Mod&#233;lisation%20de%20chiffres%20et%20graphiques\Chiffres%20ACOSS\Chiffres%202019\Graphe%20R&#233;gion.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oleObject" Target="file:///\\SRV-VERSAILLES\Unik\MISSIONS\K-Paris\PP449B%20-%20OPCO2I%20-%20Projet%20Centre%20Val%20de%20Loire\Production\Mod&#233;lisation%20de%20chiffres%20et%20graphiques\Chiffres%20ACOSS\Chiffres%202019\Graphe%20R&#233;gion.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SRV-VERSAILLES\Unik\MISSIONS\K-Paris\PP449B%20-%20OPCO2I%20-%20Projet%20Centre%20Val%20de%20Loire\Production\Mod&#233;lisation%20de%20chiffres%20et%20graphiques\Chiffres%20INSEE\Extraction%20et%20mod&#233;lisation%204%20-%20par%20CSP%20et%20Secteur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SRV-VERSAILLES\Unik\MISSIONS\K-Paris\PP449B%20-%20OPCO2I%20-%20Projet%20Centre%20Val%20de%20Loire\Production\Mod&#233;lisation%20de%20chiffres%20et%20graphiques\Chiffres%20INSEE\Extraction%20et%20mod&#233;lisation%204%20-%20par%20CSP%20et%20Secteur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SRV-VERSAILLES\Unik\MISSIONS\K-Paris\PP449B%20-%20OPCO2I%20-%20Projet%20Centre%20Val%20de%20Loire\Production\Mod&#233;lisation%20de%20chiffres%20et%20graphiques\Chiffres%20INSEE\Extraction%20et%20mod&#233;lisation%204%20-%20par%20CSP%20et%20Secteur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SRV-VERSAILLES\Unik\MISSIONS\K-Paris\PP449B%20-%20OPCO2I%20-%20Projet%20Centre%20Val%20de%20Loire\Production\Mod&#233;lisation%20de%20chiffres%20et%20graphiques\Chiffres%20INSEE\Retraitement%20extraction%20PCS%20AGE%20SH.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SRV-VERSAILLES\Unik\MISSIONS\K-Paris\PP449B%20-%20OPCO2I%20-%20Projet%20Centre%20Val%20de%20Loire\Production\Mod&#233;lisation%20de%20chiffres%20et%20graphiques\Chiffres%20INSEE\Retraitement%20extraction%20PCS%20AGE%20SH.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SRV-VERSAILLES\Unik\MISSIONS\K-Paris\PP449B%20-%20OPCO2I%20-%20Projet%20Centre%20Val%20de%20Loire\Production\Mod&#233;lisation%20de%20chiffres%20et%20graphiques\Chiffres%20INSEE\Retraitement%20extraction%20PCS%20AGE%20SH.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chartUserShapes" Target="../drawings/drawing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SRV-VERSAILLES\Unik\MISSIONS\K-Paris\PP449B%20-%20OPCO2I%20-%20Projet%20Centre%20Val%20de%20Loire\Recherches%20doc\Mod&#233;lisation%20RH%20V2.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SRV-VERSAILLES\Unik\MISSIONS\K-Paris\PP449B%20-%20OPCO2I%20-%20Projet%20Centre%20Val%20de%20Loire\Recherches%20doc\Mod&#233;lisation%20RH%20V2.xlsx" TargetMode="Externa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chartUserShapes" Target="../drawings/drawing5.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file:///\\SRV-VERSAILLES\Unik\MISSIONS\K-Paris\PP449B%20-%20OPCO2I%20-%20Projet%20Centre%20Val%20de%20Loire\Recherches%20doc\Mod&#233;lisation%20RH%20V2.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50.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50.xml"/><Relationship Id="rId1" Type="http://schemas.microsoft.com/office/2011/relationships/chartStyle" Target="style50.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kern="1200">
                <a:solidFill>
                  <a:srgbClr val="231F20"/>
                </a:solidFill>
                <a:effectLst/>
                <a:latin typeface="Arial" panose="020B0604020202020204" pitchFamily="34" charset="0"/>
                <a:ea typeface="+mn-ea"/>
                <a:cs typeface="+mn-cs"/>
              </a:rPr>
              <a:t>QUELLES ACTIONS AVEZ-VOUS MIS EN PLACE ENTRE LA CRISE DU COVID ET AUJOURD’HUI ? (2020)</a:t>
            </a:r>
            <a:endParaRPr lang="fr-FR" sz="1000" b="0" i="1" kern="1200">
              <a:solidFill>
                <a:srgbClr val="808080"/>
              </a:solidFill>
              <a:effectLst/>
              <a:latin typeface="Arial" panose="020B0604020202020204" pitchFamily="34" charset="0"/>
              <a:ea typeface="+mn-ea"/>
              <a:cs typeface="+mn-cs"/>
            </a:endParaRPr>
          </a:p>
          <a:p>
            <a:pPr>
              <a:defRPr/>
            </a:pPr>
            <a:r>
              <a:rPr lang="fr-FR" sz="800" i="1" kern="1200">
                <a:solidFill>
                  <a:srgbClr val="808080"/>
                </a:solidFill>
                <a:effectLst/>
                <a:latin typeface="Arial" panose="020B0604020202020204" pitchFamily="34" charset="0"/>
                <a:ea typeface="+mn-ea"/>
                <a:cs typeface="+mn-cs"/>
              </a:rPr>
              <a:t>Source : Enquête en ligne</a:t>
            </a:r>
            <a:endParaRPr lang="fr-FR" sz="105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38895103438715206"/>
          <c:y val="0.19916754041116749"/>
          <c:w val="0.60493361434029913"/>
          <c:h val="0.78210879787659227"/>
        </c:manualLayout>
      </c:layout>
      <c:barChart>
        <c:barDir val="bar"/>
        <c:grouping val="clustered"/>
        <c:varyColors val="0"/>
        <c:ser>
          <c:idx val="2"/>
          <c:order val="0"/>
          <c:tx>
            <c:strRef>
              <c:f>Feuil1!$B$1</c:f>
              <c:strCache>
                <c:ptCount val="1"/>
                <c:pt idx="0">
                  <c:v>Région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Recours à l’activité partielle</c:v>
                </c:pt>
                <c:pt idx="1">
                  <c:v>Arrêt partiel de la production</c:v>
                </c:pt>
                <c:pt idx="2">
                  <c:v>Départs non remplacés</c:v>
                </c:pt>
                <c:pt idx="3">
                  <c:v>Recours aux dispositifs de formation</c:v>
                </c:pt>
                <c:pt idx="4">
                  <c:v>Licenciements économiques / plan social</c:v>
                </c:pt>
                <c:pt idx="5">
                  <c:v>Arrêt total de la production</c:v>
                </c:pt>
              </c:strCache>
            </c:strRef>
          </c:cat>
          <c:val>
            <c:numRef>
              <c:f>Feuil1!$B$2:$B$7</c:f>
              <c:numCache>
                <c:formatCode>0.00%</c:formatCode>
                <c:ptCount val="6"/>
                <c:pt idx="0">
                  <c:v>0.89529999999999998</c:v>
                </c:pt>
                <c:pt idx="1">
                  <c:v>0.37209999999999999</c:v>
                </c:pt>
                <c:pt idx="2">
                  <c:v>0.3256</c:v>
                </c:pt>
                <c:pt idx="3">
                  <c:v>0.20930000000000001</c:v>
                </c:pt>
                <c:pt idx="4">
                  <c:v>0.157</c:v>
                </c:pt>
                <c:pt idx="5">
                  <c:v>0.1047</c:v>
                </c:pt>
              </c:numCache>
            </c:numRef>
          </c:val>
          <c:extLst>
            <c:ext xmlns:c16="http://schemas.microsoft.com/office/drawing/2014/chart" uri="{C3380CC4-5D6E-409C-BE32-E72D297353CC}">
              <c16:uniqueId val="{00000000-2EC6-4829-8195-27A97AA38ECA}"/>
            </c:ext>
          </c:extLst>
        </c:ser>
        <c:dLbls>
          <c:dLblPos val="outEnd"/>
          <c:showLegendKey val="0"/>
          <c:showVal val="1"/>
          <c:showCatName val="0"/>
          <c:showSerName val="0"/>
          <c:showPercent val="0"/>
          <c:showBubbleSize val="0"/>
        </c:dLbls>
        <c:gapWidth val="182"/>
        <c:axId val="779829760"/>
        <c:axId val="779814016"/>
      </c:barChart>
      <c:catAx>
        <c:axId val="7798297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000" b="0" i="0" u="none" strike="noStrike" kern="1200" baseline="0">
                <a:solidFill>
                  <a:srgbClr val="231F20"/>
                </a:solidFill>
                <a:latin typeface="+mn-lt"/>
                <a:ea typeface="+mn-ea"/>
                <a:cs typeface="+mn-cs"/>
              </a:defRPr>
            </a:pPr>
            <a:endParaRPr lang="fr-FR"/>
          </a:p>
        </c:txPr>
        <c:crossAx val="779814016"/>
        <c:crosses val="autoZero"/>
        <c:auto val="1"/>
        <c:lblAlgn val="ctr"/>
        <c:lblOffset val="100"/>
        <c:noMultiLvlLbl val="0"/>
      </c:catAx>
      <c:valAx>
        <c:axId val="779814016"/>
        <c:scaling>
          <c:orientation val="minMax"/>
          <c:max val="1"/>
          <c:min val="0"/>
        </c:scaling>
        <c:delete val="1"/>
        <c:axPos val="b"/>
        <c:numFmt formatCode="0.00%" sourceLinked="1"/>
        <c:majorTickMark val="none"/>
        <c:minorTickMark val="none"/>
        <c:tickLblPos val="low"/>
        <c:crossAx val="779829760"/>
        <c:crossesAt val="1"/>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0696238550371"/>
          <c:y val="1.7473119386065796E-2"/>
          <c:w val="0.4941481267951533"/>
          <c:h val="0.89864232421712609"/>
        </c:manualLayout>
      </c:layout>
      <c:barChart>
        <c:barDir val="col"/>
        <c:grouping val="percentStacked"/>
        <c:varyColors val="0"/>
        <c:ser>
          <c:idx val="0"/>
          <c:order val="0"/>
          <c:tx>
            <c:strRef>
              <c:f>Feuil1!$B$1</c:f>
              <c:strCache>
                <c:ptCount val="1"/>
                <c:pt idx="0">
                  <c:v>Méttalurgie, fabircation de produits méttalliques</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2015</c:v>
                </c:pt>
                <c:pt idx="1">
                  <c:v>2019</c:v>
                </c:pt>
              </c:numCache>
            </c:numRef>
          </c:cat>
          <c:val>
            <c:numRef>
              <c:f>Feuil1!$B$2:$B$3</c:f>
              <c:numCache>
                <c:formatCode>General</c:formatCode>
                <c:ptCount val="2"/>
                <c:pt idx="0">
                  <c:v>0.318</c:v>
                </c:pt>
                <c:pt idx="1">
                  <c:v>0.315</c:v>
                </c:pt>
              </c:numCache>
            </c:numRef>
          </c:val>
          <c:extLst>
            <c:ext xmlns:c16="http://schemas.microsoft.com/office/drawing/2014/chart" uri="{C3380CC4-5D6E-409C-BE32-E72D297353CC}">
              <c16:uniqueId val="{00000000-749C-49D2-81B8-8F2885D1503C}"/>
            </c:ext>
          </c:extLst>
        </c:ser>
        <c:ser>
          <c:idx val="1"/>
          <c:order val="1"/>
          <c:tx>
            <c:strRef>
              <c:f>Feuil1!$C$1</c:f>
              <c:strCache>
                <c:ptCount val="1"/>
                <c:pt idx="0">
                  <c:v>Fabrication de produits informatiques, électroniques, optiques et d'équipements électriques</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2015</c:v>
                </c:pt>
                <c:pt idx="1">
                  <c:v>2019</c:v>
                </c:pt>
              </c:numCache>
            </c:numRef>
          </c:cat>
          <c:val>
            <c:numRef>
              <c:f>Feuil1!$C$2:$C$3</c:f>
              <c:numCache>
                <c:formatCode>General</c:formatCode>
                <c:ptCount val="2"/>
                <c:pt idx="0">
                  <c:v>0.20054909350835012</c:v>
                </c:pt>
                <c:pt idx="1">
                  <c:v>0.19355267089406061</c:v>
                </c:pt>
              </c:numCache>
            </c:numRef>
          </c:val>
          <c:extLst>
            <c:ext xmlns:c16="http://schemas.microsoft.com/office/drawing/2014/chart" uri="{C3380CC4-5D6E-409C-BE32-E72D297353CC}">
              <c16:uniqueId val="{00000001-749C-49D2-81B8-8F2885D1503C}"/>
            </c:ext>
          </c:extLst>
        </c:ser>
        <c:ser>
          <c:idx val="2"/>
          <c:order val="2"/>
          <c:tx>
            <c:strRef>
              <c:f>Feuil1!$D$1</c:f>
              <c:strCache>
                <c:ptCount val="1"/>
                <c:pt idx="0">
                  <c:v>Fabrication de machines et d'équipements</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2015</c:v>
                </c:pt>
                <c:pt idx="1">
                  <c:v>2019</c:v>
                </c:pt>
              </c:numCache>
            </c:numRef>
          </c:cat>
          <c:val>
            <c:numRef>
              <c:f>Feuil1!$D$2:$D$3</c:f>
              <c:numCache>
                <c:formatCode>General</c:formatCode>
                <c:ptCount val="2"/>
                <c:pt idx="0">
                  <c:v>0.18548963545389563</c:v>
                </c:pt>
                <c:pt idx="1">
                  <c:v>0.18958533913216694</c:v>
                </c:pt>
              </c:numCache>
            </c:numRef>
          </c:val>
          <c:extLst>
            <c:ext xmlns:c16="http://schemas.microsoft.com/office/drawing/2014/chart" uri="{C3380CC4-5D6E-409C-BE32-E72D297353CC}">
              <c16:uniqueId val="{00000002-749C-49D2-81B8-8F2885D1503C}"/>
            </c:ext>
          </c:extLst>
        </c:ser>
        <c:ser>
          <c:idx val="3"/>
          <c:order val="3"/>
          <c:tx>
            <c:strRef>
              <c:f>Feuil1!$E$1</c:f>
              <c:strCache>
                <c:ptCount val="1"/>
                <c:pt idx="0">
                  <c:v>Installation, réparation et autres industries</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2015</c:v>
                </c:pt>
                <c:pt idx="1">
                  <c:v>2019</c:v>
                </c:pt>
              </c:numCache>
            </c:numRef>
          </c:cat>
          <c:val>
            <c:numRef>
              <c:f>Feuil1!$E$2:$E$3</c:f>
              <c:numCache>
                <c:formatCode>General</c:formatCode>
                <c:ptCount val="2"/>
                <c:pt idx="0">
                  <c:v>0.12468321528364416</c:v>
                </c:pt>
                <c:pt idx="1">
                  <c:v>0.13344510474419841</c:v>
                </c:pt>
              </c:numCache>
            </c:numRef>
          </c:val>
          <c:extLst>
            <c:ext xmlns:c16="http://schemas.microsoft.com/office/drawing/2014/chart" uri="{C3380CC4-5D6E-409C-BE32-E72D297353CC}">
              <c16:uniqueId val="{00000003-749C-49D2-81B8-8F2885D1503C}"/>
            </c:ext>
          </c:extLst>
        </c:ser>
        <c:ser>
          <c:idx val="4"/>
          <c:order val="4"/>
          <c:tx>
            <c:strRef>
              <c:f>Feuil1!$F$1</c:f>
              <c:strCache>
                <c:ptCount val="1"/>
                <c:pt idx="0">
                  <c:v>Industrie navale</c:v>
                </c:pt>
              </c:strCache>
            </c:strRef>
          </c:tx>
          <c:spPr>
            <a:solidFill>
              <a:schemeClr val="accent5">
                <a:lumMod val="50000"/>
              </a:schemeClr>
            </a:solidFill>
            <a:ln>
              <a:noFill/>
            </a:ln>
            <a:effectLst/>
          </c:spPr>
          <c:invertIfNegative val="0"/>
          <c:dLbls>
            <c:dLbl>
              <c:idx val="0"/>
              <c:layout>
                <c:manualLayout>
                  <c:x val="-9.7969967769230601E-2"/>
                  <c:y val="1.23748377202045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49C-49D2-81B8-8F2885D1503C}"/>
                </c:ext>
              </c:extLst>
            </c:dLbl>
            <c:dLbl>
              <c:idx val="1"/>
              <c:layout>
                <c:manualLayout>
                  <c:x val="0.11327777523317287"/>
                  <c:y val="2.8534283124630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9C-49D2-81B8-8F2885D1503C}"/>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2015</c:v>
                </c:pt>
                <c:pt idx="1">
                  <c:v>2019</c:v>
                </c:pt>
              </c:numCache>
            </c:numRef>
          </c:cat>
          <c:val>
            <c:numRef>
              <c:f>Feuil1!$F$2:$F$3</c:f>
              <c:numCache>
                <c:formatCode>General</c:formatCode>
                <c:ptCount val="2"/>
                <c:pt idx="0">
                  <c:v>1E-3</c:v>
                </c:pt>
                <c:pt idx="1">
                  <c:v>1.0291822980644733E-3</c:v>
                </c:pt>
              </c:numCache>
            </c:numRef>
          </c:val>
          <c:extLst>
            <c:ext xmlns:c16="http://schemas.microsoft.com/office/drawing/2014/chart" uri="{C3380CC4-5D6E-409C-BE32-E72D297353CC}">
              <c16:uniqueId val="{00000006-749C-49D2-81B8-8F2885D1503C}"/>
            </c:ext>
          </c:extLst>
        </c:ser>
        <c:ser>
          <c:idx val="5"/>
          <c:order val="5"/>
          <c:tx>
            <c:strRef>
              <c:f>Feuil1!$G$1</c:f>
              <c:strCache>
                <c:ptCount val="1"/>
                <c:pt idx="0">
                  <c:v>Industrie ferroviaire</c:v>
                </c:pt>
              </c:strCache>
            </c:strRef>
          </c:tx>
          <c:spPr>
            <a:solidFill>
              <a:schemeClr val="accent6"/>
            </a:solidFill>
            <a:ln>
              <a:noFill/>
            </a:ln>
            <a:effectLst/>
          </c:spPr>
          <c:invertIfNegative val="0"/>
          <c:dLbls>
            <c:dLbl>
              <c:idx val="0"/>
              <c:layout>
                <c:manualLayout>
                  <c:x val="-0.11021621374038441"/>
                  <c:y val="-3.092886197100079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49C-49D2-81B8-8F2885D1503C}"/>
                </c:ext>
              </c:extLst>
            </c:dLbl>
            <c:dLbl>
              <c:idx val="1"/>
              <c:layout>
                <c:manualLayout>
                  <c:x val="0.1102162137403844"/>
                  <c:y val="-6.699881372131753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49C-49D2-81B8-8F2885D1503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2015</c:v>
                </c:pt>
                <c:pt idx="1">
                  <c:v>2019</c:v>
                </c:pt>
              </c:numCache>
            </c:numRef>
          </c:cat>
          <c:val>
            <c:numRef>
              <c:f>Feuil1!$G$2:$G$3</c:f>
              <c:numCache>
                <c:formatCode>General</c:formatCode>
                <c:ptCount val="2"/>
                <c:pt idx="0">
                  <c:v>1.4815777503411528E-2</c:v>
                </c:pt>
                <c:pt idx="1">
                  <c:v>1.5686730188240763E-2</c:v>
                </c:pt>
              </c:numCache>
            </c:numRef>
          </c:val>
          <c:extLst>
            <c:ext xmlns:c16="http://schemas.microsoft.com/office/drawing/2014/chart" uri="{C3380CC4-5D6E-409C-BE32-E72D297353CC}">
              <c16:uniqueId val="{00000009-749C-49D2-81B8-8F2885D1503C}"/>
            </c:ext>
          </c:extLst>
        </c:ser>
        <c:ser>
          <c:idx val="6"/>
          <c:order val="6"/>
          <c:tx>
            <c:strRef>
              <c:f>Feuil1!$H$1</c:f>
              <c:strCache>
                <c:ptCount val="1"/>
                <c:pt idx="0">
                  <c:v>Industrie automobile</c:v>
                </c:pt>
              </c:strCache>
            </c:strRef>
          </c:tx>
          <c:spPr>
            <a:solidFill>
              <a:schemeClr val="accent1">
                <a:lumMod val="60000"/>
              </a:schemeClr>
            </a:solidFill>
            <a:ln>
              <a:noFill/>
            </a:ln>
            <a:effectLst/>
          </c:spPr>
          <c:invertIfNegative val="0"/>
          <c:dLbls>
            <c:dLbl>
              <c:idx val="1"/>
              <c:layout>
                <c:manualLayout>
                  <c:x val="3.0615614927884558E-3"/>
                  <c:y val="2.626113113853916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49C-49D2-81B8-8F2885D1503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2015</c:v>
                </c:pt>
                <c:pt idx="1">
                  <c:v>2019</c:v>
                </c:pt>
              </c:numCache>
            </c:numRef>
          </c:cat>
          <c:val>
            <c:numRef>
              <c:f>Feuil1!$H$2:$H$3</c:f>
              <c:numCache>
                <c:formatCode>General</c:formatCode>
                <c:ptCount val="2"/>
                <c:pt idx="0">
                  <c:v>8.2087854961336013E-2</c:v>
                </c:pt>
                <c:pt idx="1">
                  <c:v>7.1345572856146872E-2</c:v>
                </c:pt>
              </c:numCache>
            </c:numRef>
          </c:val>
          <c:extLst>
            <c:ext xmlns:c16="http://schemas.microsoft.com/office/drawing/2014/chart" uri="{C3380CC4-5D6E-409C-BE32-E72D297353CC}">
              <c16:uniqueId val="{0000000B-749C-49D2-81B8-8F2885D1503C}"/>
            </c:ext>
          </c:extLst>
        </c:ser>
        <c:ser>
          <c:idx val="7"/>
          <c:order val="7"/>
          <c:tx>
            <c:strRef>
              <c:f>Feuil1!$I$1</c:f>
              <c:strCache>
                <c:ptCount val="1"/>
                <c:pt idx="0">
                  <c:v>Industrie aéronautique et spatiale</c:v>
                </c:pt>
              </c:strCache>
            </c:strRef>
          </c:tx>
          <c:spPr>
            <a:solidFill>
              <a:schemeClr val="accent2">
                <a:lumMod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2015</c:v>
                </c:pt>
                <c:pt idx="1">
                  <c:v>2019</c:v>
                </c:pt>
              </c:numCache>
            </c:numRef>
          </c:cat>
          <c:val>
            <c:numRef>
              <c:f>Feuil1!$I$2:$I$3</c:f>
              <c:numCache>
                <c:formatCode>General</c:formatCode>
                <c:ptCount val="2"/>
                <c:pt idx="0">
                  <c:v>7.3152901423094413E-2</c:v>
                </c:pt>
                <c:pt idx="1">
                  <c:v>7.9828026957936324E-2</c:v>
                </c:pt>
              </c:numCache>
            </c:numRef>
          </c:val>
          <c:extLst>
            <c:ext xmlns:c16="http://schemas.microsoft.com/office/drawing/2014/chart" uri="{C3380CC4-5D6E-409C-BE32-E72D297353CC}">
              <c16:uniqueId val="{0000000C-749C-49D2-81B8-8F2885D1503C}"/>
            </c:ext>
          </c:extLst>
        </c:ser>
        <c:dLbls>
          <c:dLblPos val="inBase"/>
          <c:showLegendKey val="0"/>
          <c:showVal val="1"/>
          <c:showCatName val="0"/>
          <c:showSerName val="0"/>
          <c:showPercent val="0"/>
          <c:showBubbleSize val="0"/>
        </c:dLbls>
        <c:gapWidth val="150"/>
        <c:overlap val="100"/>
        <c:axId val="714681944"/>
        <c:axId val="714678336"/>
      </c:barChart>
      <c:catAx>
        <c:axId val="71468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714678336"/>
        <c:crosses val="autoZero"/>
        <c:auto val="1"/>
        <c:lblAlgn val="ctr"/>
        <c:lblOffset val="100"/>
        <c:noMultiLvlLbl val="0"/>
      </c:catAx>
      <c:valAx>
        <c:axId val="714678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714681944"/>
        <c:crosses val="autoZero"/>
        <c:crossBetween val="between"/>
      </c:valAx>
      <c:spPr>
        <a:noFill/>
        <a:ln w="25400">
          <a:noFill/>
        </a:ln>
        <a:effectLst/>
      </c:spPr>
    </c:plotArea>
    <c:legend>
      <c:legendPos val="r"/>
      <c:layout>
        <c:manualLayout>
          <c:xMode val="edge"/>
          <c:yMode val="edge"/>
          <c:x val="0.62673811627357134"/>
          <c:y val="7.8412938587645083E-3"/>
          <c:w val="0.31663503960834993"/>
          <c:h val="0.96979887595772862"/>
        </c:manualLayout>
      </c:layout>
      <c:overlay val="0"/>
      <c:spPr>
        <a:noFill/>
        <a:ln>
          <a:solidFill>
            <a:schemeClr val="tx2"/>
          </a:solidFill>
          <a:prstDash val="sysDot"/>
        </a:ln>
        <a:effectLst/>
      </c:spPr>
      <c:txPr>
        <a:bodyPr rot="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Feuil1!$B$11</c:f>
              <c:strCache>
                <c:ptCount val="1"/>
                <c:pt idx="0">
                  <c:v>Métallurgie, fabrications de produits métalliques</c:v>
                </c:pt>
              </c:strCache>
            </c:strRef>
          </c:tx>
          <c:spPr>
            <a:solidFill>
              <a:schemeClr val="accent1"/>
            </a:solidFill>
            <a:ln>
              <a:noFill/>
            </a:ln>
            <a:effectLst/>
          </c:spPr>
          <c:invertIfNegative val="0"/>
          <c:cat>
            <c:strRef>
              <c:f>Feuil1!$A$12:$A$18</c:f>
              <c:strCache>
                <c:ptCount val="7"/>
                <c:pt idx="0">
                  <c:v> CHER </c:v>
                </c:pt>
                <c:pt idx="1">
                  <c:v> EURE-ET-LOIR </c:v>
                </c:pt>
                <c:pt idx="2">
                  <c:v> INDRE </c:v>
                </c:pt>
                <c:pt idx="3">
                  <c:v> INDRE-ET-LOIRE </c:v>
                </c:pt>
                <c:pt idx="4">
                  <c:v> LOIR-ET-CHER </c:v>
                </c:pt>
                <c:pt idx="5">
                  <c:v> LOIRET </c:v>
                </c:pt>
                <c:pt idx="6">
                  <c:v> REGION </c:v>
                </c:pt>
              </c:strCache>
            </c:strRef>
          </c:cat>
          <c:val>
            <c:numRef>
              <c:f>Feuil1!$B$12:$B$18</c:f>
              <c:numCache>
                <c:formatCode>0.0%</c:formatCode>
                <c:ptCount val="7"/>
                <c:pt idx="0">
                  <c:v>0.39018365374288477</c:v>
                </c:pt>
                <c:pt idx="1">
                  <c:v>0.337984661269706</c:v>
                </c:pt>
                <c:pt idx="2">
                  <c:v>0.34134242753061539</c:v>
                </c:pt>
                <c:pt idx="3">
                  <c:v>0.2847372810675563</c:v>
                </c:pt>
                <c:pt idx="4">
                  <c:v>0.33956834532374103</c:v>
                </c:pt>
                <c:pt idx="5">
                  <c:v>0.25008886045354378</c:v>
                </c:pt>
                <c:pt idx="6">
                  <c:v>0.31552737292918565</c:v>
                </c:pt>
              </c:numCache>
            </c:numRef>
          </c:val>
          <c:extLst>
            <c:ext xmlns:c16="http://schemas.microsoft.com/office/drawing/2014/chart" uri="{C3380CC4-5D6E-409C-BE32-E72D297353CC}">
              <c16:uniqueId val="{00000000-2B78-4E1A-939C-0D784C2B6186}"/>
            </c:ext>
          </c:extLst>
        </c:ser>
        <c:ser>
          <c:idx val="1"/>
          <c:order val="1"/>
          <c:tx>
            <c:strRef>
              <c:f>Feuil1!$C$11</c:f>
              <c:strCache>
                <c:ptCount val="1"/>
                <c:pt idx="0">
                  <c:v>Fabrication de produits informatiques, électroniques, optiques et équipements électriques</c:v>
                </c:pt>
              </c:strCache>
            </c:strRef>
          </c:tx>
          <c:spPr>
            <a:solidFill>
              <a:schemeClr val="accent2"/>
            </a:solidFill>
            <a:ln>
              <a:noFill/>
            </a:ln>
            <a:effectLst/>
          </c:spPr>
          <c:invertIfNegative val="0"/>
          <c:cat>
            <c:strRef>
              <c:f>Feuil1!$A$12:$A$18</c:f>
              <c:strCache>
                <c:ptCount val="7"/>
                <c:pt idx="0">
                  <c:v> CHER </c:v>
                </c:pt>
                <c:pt idx="1">
                  <c:v> EURE-ET-LOIR </c:v>
                </c:pt>
                <c:pt idx="2">
                  <c:v> INDRE </c:v>
                </c:pt>
                <c:pt idx="3">
                  <c:v> INDRE-ET-LOIRE </c:v>
                </c:pt>
                <c:pt idx="4">
                  <c:v> LOIR-ET-CHER </c:v>
                </c:pt>
                <c:pt idx="5">
                  <c:v> LOIRET </c:v>
                </c:pt>
                <c:pt idx="6">
                  <c:v> REGION </c:v>
                </c:pt>
              </c:strCache>
            </c:strRef>
          </c:cat>
          <c:val>
            <c:numRef>
              <c:f>Feuil1!$C$12:$C$18</c:f>
              <c:numCache>
                <c:formatCode>0.0%</c:formatCode>
                <c:ptCount val="7"/>
                <c:pt idx="0">
                  <c:v>0.1350016109977446</c:v>
                </c:pt>
                <c:pt idx="1">
                  <c:v>0.22347677886663825</c:v>
                </c:pt>
                <c:pt idx="2">
                  <c:v>6.9291582700356527E-2</c:v>
                </c:pt>
                <c:pt idx="3">
                  <c:v>0.24895746455379483</c:v>
                </c:pt>
                <c:pt idx="4">
                  <c:v>0.12174875484228002</c:v>
                </c:pt>
                <c:pt idx="5">
                  <c:v>0.26821639297646976</c:v>
                </c:pt>
                <c:pt idx="6">
                  <c:v>0.19355267089406061</c:v>
                </c:pt>
              </c:numCache>
            </c:numRef>
          </c:val>
          <c:extLst>
            <c:ext xmlns:c16="http://schemas.microsoft.com/office/drawing/2014/chart" uri="{C3380CC4-5D6E-409C-BE32-E72D297353CC}">
              <c16:uniqueId val="{00000001-2B78-4E1A-939C-0D784C2B6186}"/>
            </c:ext>
          </c:extLst>
        </c:ser>
        <c:ser>
          <c:idx val="2"/>
          <c:order val="2"/>
          <c:tx>
            <c:strRef>
              <c:f>Feuil1!$D$11</c:f>
              <c:strCache>
                <c:ptCount val="1"/>
                <c:pt idx="0">
                  <c:v>Fabrication de machines et équipements</c:v>
                </c:pt>
              </c:strCache>
            </c:strRef>
          </c:tx>
          <c:spPr>
            <a:solidFill>
              <a:schemeClr val="accent3"/>
            </a:solidFill>
            <a:ln>
              <a:noFill/>
            </a:ln>
            <a:effectLst/>
          </c:spPr>
          <c:invertIfNegative val="0"/>
          <c:cat>
            <c:strRef>
              <c:f>Feuil1!$A$12:$A$18</c:f>
              <c:strCache>
                <c:ptCount val="7"/>
                <c:pt idx="0">
                  <c:v> CHER </c:v>
                </c:pt>
                <c:pt idx="1">
                  <c:v> EURE-ET-LOIR </c:v>
                </c:pt>
                <c:pt idx="2">
                  <c:v> INDRE </c:v>
                </c:pt>
                <c:pt idx="3">
                  <c:v> INDRE-ET-LOIRE </c:v>
                </c:pt>
                <c:pt idx="4">
                  <c:v> LOIR-ET-CHER </c:v>
                </c:pt>
                <c:pt idx="5">
                  <c:v> LOIRET </c:v>
                </c:pt>
                <c:pt idx="6">
                  <c:v> REGION </c:v>
                </c:pt>
              </c:strCache>
            </c:strRef>
          </c:cat>
          <c:val>
            <c:numRef>
              <c:f>Feuil1!$D$12:$D$18</c:f>
              <c:numCache>
                <c:formatCode>0.0%</c:formatCode>
                <c:ptCount val="7"/>
                <c:pt idx="0">
                  <c:v>0.14993019009773387</c:v>
                </c:pt>
                <c:pt idx="1">
                  <c:v>0.26427354069024284</c:v>
                </c:pt>
                <c:pt idx="2">
                  <c:v>0.14927918152224462</c:v>
                </c:pt>
                <c:pt idx="3">
                  <c:v>0.18707256046705589</c:v>
                </c:pt>
                <c:pt idx="4">
                  <c:v>0.11488655229662424</c:v>
                </c:pt>
                <c:pt idx="5">
                  <c:v>0.23459159735551291</c:v>
                </c:pt>
                <c:pt idx="6">
                  <c:v>0.18958533913216694</c:v>
                </c:pt>
              </c:numCache>
            </c:numRef>
          </c:val>
          <c:extLst>
            <c:ext xmlns:c16="http://schemas.microsoft.com/office/drawing/2014/chart" uri="{C3380CC4-5D6E-409C-BE32-E72D297353CC}">
              <c16:uniqueId val="{00000002-2B78-4E1A-939C-0D784C2B6186}"/>
            </c:ext>
          </c:extLst>
        </c:ser>
        <c:ser>
          <c:idx val="3"/>
          <c:order val="3"/>
          <c:tx>
            <c:strRef>
              <c:f>Feuil1!$E$11</c:f>
              <c:strCache>
                <c:ptCount val="1"/>
                <c:pt idx="0">
                  <c:v>Installation, réparation et autres industries</c:v>
                </c:pt>
              </c:strCache>
            </c:strRef>
          </c:tx>
          <c:spPr>
            <a:solidFill>
              <a:schemeClr val="accent4"/>
            </a:solidFill>
            <a:ln>
              <a:noFill/>
            </a:ln>
            <a:effectLst/>
          </c:spPr>
          <c:invertIfNegative val="0"/>
          <c:cat>
            <c:strRef>
              <c:f>Feuil1!$A$12:$A$18</c:f>
              <c:strCache>
                <c:ptCount val="7"/>
                <c:pt idx="0">
                  <c:v> CHER </c:v>
                </c:pt>
                <c:pt idx="1">
                  <c:v> EURE-ET-LOIR </c:v>
                </c:pt>
                <c:pt idx="2">
                  <c:v> INDRE </c:v>
                </c:pt>
                <c:pt idx="3">
                  <c:v> INDRE-ET-LOIRE </c:v>
                </c:pt>
                <c:pt idx="4">
                  <c:v> LOIR-ET-CHER </c:v>
                </c:pt>
                <c:pt idx="5">
                  <c:v> LOIRET </c:v>
                </c:pt>
                <c:pt idx="6">
                  <c:v> REGION </c:v>
                </c:pt>
              </c:strCache>
            </c:strRef>
          </c:cat>
          <c:val>
            <c:numRef>
              <c:f>Feuil1!$E$12:$E$18</c:f>
              <c:numCache>
                <c:formatCode>0.0%</c:formatCode>
                <c:ptCount val="7"/>
                <c:pt idx="0">
                  <c:v>0.10170765760927934</c:v>
                </c:pt>
                <c:pt idx="1">
                  <c:v>0.12356199403493821</c:v>
                </c:pt>
                <c:pt idx="2">
                  <c:v>0.13408773833514184</c:v>
                </c:pt>
                <c:pt idx="3">
                  <c:v>0.17272727272727273</c:v>
                </c:pt>
                <c:pt idx="4">
                  <c:v>0.12086330935251799</c:v>
                </c:pt>
                <c:pt idx="5">
                  <c:v>0.13535224283784744</c:v>
                </c:pt>
                <c:pt idx="6">
                  <c:v>0.13344510474419841</c:v>
                </c:pt>
              </c:numCache>
            </c:numRef>
          </c:val>
          <c:extLst>
            <c:ext xmlns:c16="http://schemas.microsoft.com/office/drawing/2014/chart" uri="{C3380CC4-5D6E-409C-BE32-E72D297353CC}">
              <c16:uniqueId val="{00000003-2B78-4E1A-939C-0D784C2B6186}"/>
            </c:ext>
          </c:extLst>
        </c:ser>
        <c:ser>
          <c:idx val="4"/>
          <c:order val="4"/>
          <c:tx>
            <c:strRef>
              <c:f>Feuil1!$F$11</c:f>
              <c:strCache>
                <c:ptCount val="1"/>
                <c:pt idx="0">
                  <c:v>Industrie automobile</c:v>
                </c:pt>
              </c:strCache>
            </c:strRef>
          </c:tx>
          <c:spPr>
            <a:solidFill>
              <a:schemeClr val="accent5"/>
            </a:solidFill>
            <a:ln>
              <a:noFill/>
            </a:ln>
            <a:effectLst/>
          </c:spPr>
          <c:invertIfNegative val="0"/>
          <c:cat>
            <c:strRef>
              <c:f>Feuil1!$A$12:$A$18</c:f>
              <c:strCache>
                <c:ptCount val="7"/>
                <c:pt idx="0">
                  <c:v> CHER </c:v>
                </c:pt>
                <c:pt idx="1">
                  <c:v> EURE-ET-LOIR </c:v>
                </c:pt>
                <c:pt idx="2">
                  <c:v> INDRE </c:v>
                </c:pt>
                <c:pt idx="3">
                  <c:v> INDRE-ET-LOIRE </c:v>
                </c:pt>
                <c:pt idx="4">
                  <c:v> LOIR-ET-CHER </c:v>
                </c:pt>
                <c:pt idx="5">
                  <c:v> LOIRET </c:v>
                </c:pt>
                <c:pt idx="6">
                  <c:v> REGION </c:v>
                </c:pt>
              </c:strCache>
            </c:strRef>
          </c:cat>
          <c:val>
            <c:numRef>
              <c:f>Feuil1!$F$12:$F$18</c:f>
              <c:numCache>
                <c:formatCode>0.0%</c:formatCode>
                <c:ptCount val="7"/>
                <c:pt idx="0">
                  <c:v>1.5358178498550102E-2</c:v>
                </c:pt>
                <c:pt idx="1">
                  <c:v>4.7827013208351088E-2</c:v>
                </c:pt>
                <c:pt idx="2">
                  <c:v>2.1547046969462098E-2</c:v>
                </c:pt>
                <c:pt idx="3">
                  <c:v>1.267723102585488E-2</c:v>
                </c:pt>
                <c:pt idx="4">
                  <c:v>0.22446043165467625</c:v>
                </c:pt>
                <c:pt idx="5">
                  <c:v>9.8599559252150429E-2</c:v>
                </c:pt>
                <c:pt idx="6">
                  <c:v>7.1345572856146872E-2</c:v>
                </c:pt>
              </c:numCache>
            </c:numRef>
          </c:val>
          <c:extLst>
            <c:ext xmlns:c16="http://schemas.microsoft.com/office/drawing/2014/chart" uri="{C3380CC4-5D6E-409C-BE32-E72D297353CC}">
              <c16:uniqueId val="{00000004-2B78-4E1A-939C-0D784C2B6186}"/>
            </c:ext>
          </c:extLst>
        </c:ser>
        <c:ser>
          <c:idx val="5"/>
          <c:order val="5"/>
          <c:tx>
            <c:strRef>
              <c:f>Feuil1!$G$11</c:f>
              <c:strCache>
                <c:ptCount val="1"/>
                <c:pt idx="0">
                  <c:v>Industrie navale</c:v>
                </c:pt>
              </c:strCache>
            </c:strRef>
          </c:tx>
          <c:spPr>
            <a:solidFill>
              <a:schemeClr val="accent6"/>
            </a:solidFill>
            <a:ln>
              <a:noFill/>
            </a:ln>
            <a:effectLst/>
          </c:spPr>
          <c:invertIfNegative val="0"/>
          <c:cat>
            <c:strRef>
              <c:f>Feuil1!$A$12:$A$18</c:f>
              <c:strCache>
                <c:ptCount val="7"/>
                <c:pt idx="0">
                  <c:v> CHER </c:v>
                </c:pt>
                <c:pt idx="1">
                  <c:v> EURE-ET-LOIR </c:v>
                </c:pt>
                <c:pt idx="2">
                  <c:v> INDRE </c:v>
                </c:pt>
                <c:pt idx="3">
                  <c:v> INDRE-ET-LOIRE </c:v>
                </c:pt>
                <c:pt idx="4">
                  <c:v> LOIR-ET-CHER </c:v>
                </c:pt>
                <c:pt idx="5">
                  <c:v> LOIRET </c:v>
                </c:pt>
                <c:pt idx="6">
                  <c:v> REGION </c:v>
                </c:pt>
              </c:strCache>
            </c:strRef>
          </c:cat>
          <c:val>
            <c:numRef>
              <c:f>Feuil1!$G$12:$G$18</c:f>
              <c:numCache>
                <c:formatCode>General</c:formatCode>
                <c:ptCount val="7"/>
                <c:pt idx="4" formatCode="0.0%">
                  <c:v>6.6408411732152743E-3</c:v>
                </c:pt>
                <c:pt idx="5" formatCode="0.00%">
                  <c:v>1.4217672567000782E-4</c:v>
                </c:pt>
                <c:pt idx="6" formatCode="0.0%">
                  <c:v>1.0291822980644733E-3</c:v>
                </c:pt>
              </c:numCache>
            </c:numRef>
          </c:val>
          <c:extLst>
            <c:ext xmlns:c16="http://schemas.microsoft.com/office/drawing/2014/chart" uri="{C3380CC4-5D6E-409C-BE32-E72D297353CC}">
              <c16:uniqueId val="{00000008-2B78-4E1A-939C-0D784C2B6186}"/>
            </c:ext>
          </c:extLst>
        </c:ser>
        <c:ser>
          <c:idx val="6"/>
          <c:order val="6"/>
          <c:tx>
            <c:strRef>
              <c:f>Feuil1!$H$11</c:f>
              <c:strCache>
                <c:ptCount val="1"/>
                <c:pt idx="0">
                  <c:v>Industrie ferroviaire</c:v>
                </c:pt>
              </c:strCache>
            </c:strRef>
          </c:tx>
          <c:spPr>
            <a:solidFill>
              <a:schemeClr val="accent5">
                <a:lumMod val="75000"/>
              </a:schemeClr>
            </a:solidFill>
            <a:ln>
              <a:noFill/>
            </a:ln>
            <a:effectLst/>
          </c:spPr>
          <c:invertIfNegative val="0"/>
          <c:cat>
            <c:strRef>
              <c:f>Feuil1!$A$12:$A$18</c:f>
              <c:strCache>
                <c:ptCount val="7"/>
                <c:pt idx="0">
                  <c:v> CHER </c:v>
                </c:pt>
                <c:pt idx="1">
                  <c:v> EURE-ET-LOIR </c:v>
                </c:pt>
                <c:pt idx="2">
                  <c:v> INDRE </c:v>
                </c:pt>
                <c:pt idx="3">
                  <c:v> INDRE-ET-LOIRE </c:v>
                </c:pt>
                <c:pt idx="4">
                  <c:v> LOIR-ET-CHER </c:v>
                </c:pt>
                <c:pt idx="5">
                  <c:v> LOIRET </c:v>
                </c:pt>
                <c:pt idx="6">
                  <c:v> REGION </c:v>
                </c:pt>
              </c:strCache>
            </c:strRef>
          </c:cat>
          <c:val>
            <c:numRef>
              <c:f>Feuil1!$H$12:$H$18</c:f>
              <c:numCache>
                <c:formatCode>General</c:formatCode>
                <c:ptCount val="7"/>
                <c:pt idx="0" formatCode="0.0%">
                  <c:v>1.5465578348190312E-2</c:v>
                </c:pt>
                <c:pt idx="3" formatCode="0.0%">
                  <c:v>6.5554628857381156E-2</c:v>
                </c:pt>
                <c:pt idx="4" formatCode="0.0%">
                  <c:v>1.6602102933038186E-3</c:v>
                </c:pt>
                <c:pt idx="6" formatCode="0.0%">
                  <c:v>1.5686730188240763E-2</c:v>
                </c:pt>
              </c:numCache>
            </c:numRef>
          </c:val>
          <c:extLst>
            <c:ext xmlns:c16="http://schemas.microsoft.com/office/drawing/2014/chart" uri="{C3380CC4-5D6E-409C-BE32-E72D297353CC}">
              <c16:uniqueId val="{0000000C-2B78-4E1A-939C-0D784C2B6186}"/>
            </c:ext>
          </c:extLst>
        </c:ser>
        <c:ser>
          <c:idx val="7"/>
          <c:order val="7"/>
          <c:tx>
            <c:strRef>
              <c:f>Feuil1!$I$11</c:f>
              <c:strCache>
                <c:ptCount val="1"/>
                <c:pt idx="0">
                  <c:v>Industrie aéronautique et spatiale</c:v>
                </c:pt>
              </c:strCache>
            </c:strRef>
          </c:tx>
          <c:spPr>
            <a:solidFill>
              <a:schemeClr val="bg1">
                <a:lumMod val="75000"/>
              </a:schemeClr>
            </a:solidFill>
            <a:ln>
              <a:noFill/>
            </a:ln>
            <a:effectLst/>
          </c:spPr>
          <c:invertIfNegative val="0"/>
          <c:cat>
            <c:strRef>
              <c:f>Feuil1!$A$12:$A$18</c:f>
              <c:strCache>
                <c:ptCount val="7"/>
                <c:pt idx="0">
                  <c:v> CHER </c:v>
                </c:pt>
                <c:pt idx="1">
                  <c:v> EURE-ET-LOIR </c:v>
                </c:pt>
                <c:pt idx="2">
                  <c:v> INDRE </c:v>
                </c:pt>
                <c:pt idx="3">
                  <c:v> INDRE-ET-LOIRE </c:v>
                </c:pt>
                <c:pt idx="4">
                  <c:v> LOIR-ET-CHER </c:v>
                </c:pt>
                <c:pt idx="5">
                  <c:v> LOIRET </c:v>
                </c:pt>
                <c:pt idx="6">
                  <c:v> REGION </c:v>
                </c:pt>
              </c:strCache>
            </c:strRef>
          </c:cat>
          <c:val>
            <c:numRef>
              <c:f>Feuil1!$I$12:$I$18</c:f>
              <c:numCache>
                <c:formatCode>0.0%</c:formatCode>
                <c:ptCount val="7"/>
                <c:pt idx="0">
                  <c:v>0.19235313070561702</c:v>
                </c:pt>
                <c:pt idx="1">
                  <c:v>2.8760119301235619E-3</c:v>
                </c:pt>
                <c:pt idx="2">
                  <c:v>0.28445202294217953</c:v>
                </c:pt>
                <c:pt idx="3">
                  <c:v>2.8273561301084237E-2</c:v>
                </c:pt>
                <c:pt idx="4">
                  <c:v>7.0171555063641394E-2</c:v>
                </c:pt>
                <c:pt idx="5">
                  <c:v>1.3009170398805716E-2</c:v>
                </c:pt>
                <c:pt idx="6">
                  <c:v>7.9828026957936324E-2</c:v>
                </c:pt>
              </c:numCache>
            </c:numRef>
          </c:val>
          <c:extLst>
            <c:ext xmlns:c16="http://schemas.microsoft.com/office/drawing/2014/chart" uri="{C3380CC4-5D6E-409C-BE32-E72D297353CC}">
              <c16:uniqueId val="{0000000E-2B78-4E1A-939C-0D784C2B6186}"/>
            </c:ext>
          </c:extLst>
        </c:ser>
        <c:dLbls>
          <c:showLegendKey val="0"/>
          <c:showVal val="0"/>
          <c:showCatName val="0"/>
          <c:showSerName val="0"/>
          <c:showPercent val="0"/>
          <c:showBubbleSize val="0"/>
        </c:dLbls>
        <c:gapWidth val="55"/>
        <c:overlap val="100"/>
        <c:axId val="612062368"/>
        <c:axId val="612061712"/>
      </c:barChart>
      <c:catAx>
        <c:axId val="612062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2061712"/>
        <c:crosses val="autoZero"/>
        <c:auto val="1"/>
        <c:lblAlgn val="ctr"/>
        <c:lblOffset val="100"/>
        <c:noMultiLvlLbl val="0"/>
      </c:catAx>
      <c:valAx>
        <c:axId val="6120617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2062368"/>
        <c:crosses val="autoZero"/>
        <c:crossBetween val="between"/>
      </c:valAx>
      <c:spPr>
        <a:noFill/>
        <a:ln>
          <a:noFill/>
        </a:ln>
        <a:effectLst/>
      </c:spPr>
    </c:plotArea>
    <c:legend>
      <c:legendPos val="r"/>
      <c:layout>
        <c:manualLayout>
          <c:xMode val="edge"/>
          <c:yMode val="edge"/>
          <c:x val="0.78740948966616653"/>
          <c:y val="9.7250579761799419E-2"/>
          <c:w val="0.20426131336133269"/>
          <c:h val="0.902749420238200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93208246182892"/>
          <c:y val="3.8508367231446863E-2"/>
          <c:w val="0.83246413804537622"/>
          <c:h val="0.88454491351880749"/>
        </c:manualLayout>
      </c:layout>
      <c:barChart>
        <c:barDir val="bar"/>
        <c:grouping val="percentStacked"/>
        <c:varyColors val="0"/>
        <c:ser>
          <c:idx val="0"/>
          <c:order val="0"/>
          <c:tx>
            <c:strRef>
              <c:f>Feuil1!$B$11</c:f>
              <c:strCache>
                <c:ptCount val="1"/>
                <c:pt idx="0">
                  <c:v>Métallurgie, fabrications de produits métalliques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rgbClr val="19415A"/>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Feuil1!$A$12:$A$18</c:f>
              <c:strCache>
                <c:ptCount val="7"/>
                <c:pt idx="0">
                  <c:v> CHER </c:v>
                </c:pt>
                <c:pt idx="1">
                  <c:v> EURE-ET-LOIR </c:v>
                </c:pt>
                <c:pt idx="2">
                  <c:v> INDRE </c:v>
                </c:pt>
                <c:pt idx="3">
                  <c:v> INDRE-ET-LOIRE </c:v>
                </c:pt>
                <c:pt idx="4">
                  <c:v> LOIR-ET-CHER </c:v>
                </c:pt>
                <c:pt idx="5">
                  <c:v> LOIRET </c:v>
                </c:pt>
                <c:pt idx="6">
                  <c:v> REGION </c:v>
                </c:pt>
              </c:strCache>
            </c:strRef>
          </c:cat>
          <c:val>
            <c:numRef>
              <c:f>Feuil1!$B$12:$B$18</c:f>
              <c:numCache>
                <c:formatCode>#,##0</c:formatCode>
                <c:ptCount val="7"/>
                <c:pt idx="0">
                  <c:v>3633</c:v>
                </c:pt>
                <c:pt idx="1">
                  <c:v>3173</c:v>
                </c:pt>
                <c:pt idx="2">
                  <c:v>2202</c:v>
                </c:pt>
                <c:pt idx="3">
                  <c:v>3414</c:v>
                </c:pt>
                <c:pt idx="4">
                  <c:v>3068</c:v>
                </c:pt>
                <c:pt idx="5">
                  <c:v>3518</c:v>
                </c:pt>
                <c:pt idx="6">
                  <c:v>19008</c:v>
                </c:pt>
              </c:numCache>
            </c:numRef>
          </c:val>
          <c:extLst>
            <c:ext xmlns:c16="http://schemas.microsoft.com/office/drawing/2014/chart" uri="{C3380CC4-5D6E-409C-BE32-E72D297353CC}">
              <c16:uniqueId val="{00000000-ED75-469F-8F0C-B63971A40666}"/>
            </c:ext>
          </c:extLst>
        </c:ser>
        <c:ser>
          <c:idx val="1"/>
          <c:order val="1"/>
          <c:tx>
            <c:strRef>
              <c:f>Feuil1!$C$11</c:f>
              <c:strCache>
                <c:ptCount val="1"/>
                <c:pt idx="0">
                  <c:v>Fabrication de produits informatiques, électroniques, optiques et équipements électriques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rgbClr val="19415A"/>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Feuil1!$A$12:$A$18</c:f>
              <c:strCache>
                <c:ptCount val="7"/>
                <c:pt idx="0">
                  <c:v> CHER </c:v>
                </c:pt>
                <c:pt idx="1">
                  <c:v> EURE-ET-LOIR </c:v>
                </c:pt>
                <c:pt idx="2">
                  <c:v> INDRE </c:v>
                </c:pt>
                <c:pt idx="3">
                  <c:v> INDRE-ET-LOIRE </c:v>
                </c:pt>
                <c:pt idx="4">
                  <c:v> LOIR-ET-CHER </c:v>
                </c:pt>
                <c:pt idx="5">
                  <c:v> LOIRET </c:v>
                </c:pt>
                <c:pt idx="6">
                  <c:v> REGION </c:v>
                </c:pt>
              </c:strCache>
            </c:strRef>
          </c:cat>
          <c:val>
            <c:numRef>
              <c:f>Feuil1!$C$12:$C$18</c:f>
              <c:numCache>
                <c:formatCode>#,##0</c:formatCode>
                <c:ptCount val="7"/>
                <c:pt idx="0">
                  <c:v>1257</c:v>
                </c:pt>
                <c:pt idx="1">
                  <c:v>2098</c:v>
                </c:pt>
                <c:pt idx="2" formatCode="General">
                  <c:v>447</c:v>
                </c:pt>
                <c:pt idx="3">
                  <c:v>2985</c:v>
                </c:pt>
                <c:pt idx="4">
                  <c:v>1100</c:v>
                </c:pt>
                <c:pt idx="5">
                  <c:v>3773</c:v>
                </c:pt>
                <c:pt idx="6">
                  <c:v>11660</c:v>
                </c:pt>
              </c:numCache>
            </c:numRef>
          </c:val>
          <c:extLst>
            <c:ext xmlns:c16="http://schemas.microsoft.com/office/drawing/2014/chart" uri="{C3380CC4-5D6E-409C-BE32-E72D297353CC}">
              <c16:uniqueId val="{00000001-ED75-469F-8F0C-B63971A40666}"/>
            </c:ext>
          </c:extLst>
        </c:ser>
        <c:ser>
          <c:idx val="2"/>
          <c:order val="2"/>
          <c:tx>
            <c:strRef>
              <c:f>Feuil1!$D$11</c:f>
              <c:strCache>
                <c:ptCount val="1"/>
                <c:pt idx="0">
                  <c:v>Fabrication de machines et équipements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rgbClr val="19415A"/>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Feuil1!$A$12:$A$18</c:f>
              <c:strCache>
                <c:ptCount val="7"/>
                <c:pt idx="0">
                  <c:v> CHER </c:v>
                </c:pt>
                <c:pt idx="1">
                  <c:v> EURE-ET-LOIR </c:v>
                </c:pt>
                <c:pt idx="2">
                  <c:v> INDRE </c:v>
                </c:pt>
                <c:pt idx="3">
                  <c:v> INDRE-ET-LOIRE </c:v>
                </c:pt>
                <c:pt idx="4">
                  <c:v> LOIR-ET-CHER </c:v>
                </c:pt>
                <c:pt idx="5">
                  <c:v> LOIRET </c:v>
                </c:pt>
                <c:pt idx="6">
                  <c:v> REGION </c:v>
                </c:pt>
              </c:strCache>
            </c:strRef>
          </c:cat>
          <c:val>
            <c:numRef>
              <c:f>Feuil1!$D$12:$D$18</c:f>
              <c:numCache>
                <c:formatCode>#,##0</c:formatCode>
                <c:ptCount val="7"/>
                <c:pt idx="0">
                  <c:v>1396</c:v>
                </c:pt>
                <c:pt idx="1">
                  <c:v>2481</c:v>
                </c:pt>
                <c:pt idx="2" formatCode="General">
                  <c:v>963</c:v>
                </c:pt>
                <c:pt idx="3">
                  <c:v>2243</c:v>
                </c:pt>
                <c:pt idx="4">
                  <c:v>1038</c:v>
                </c:pt>
                <c:pt idx="5">
                  <c:v>3300</c:v>
                </c:pt>
                <c:pt idx="6">
                  <c:v>11421</c:v>
                </c:pt>
              </c:numCache>
            </c:numRef>
          </c:val>
          <c:extLst>
            <c:ext xmlns:c16="http://schemas.microsoft.com/office/drawing/2014/chart" uri="{C3380CC4-5D6E-409C-BE32-E72D297353CC}">
              <c16:uniqueId val="{00000002-ED75-469F-8F0C-B63971A40666}"/>
            </c:ext>
          </c:extLst>
        </c:ser>
        <c:ser>
          <c:idx val="3"/>
          <c:order val="3"/>
          <c:tx>
            <c:strRef>
              <c:f>Feuil1!$E$11</c:f>
              <c:strCache>
                <c:ptCount val="1"/>
                <c:pt idx="0">
                  <c:v>Installation, réparation et autres industries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rgbClr val="19415A"/>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Feuil1!$A$12:$A$18</c:f>
              <c:strCache>
                <c:ptCount val="7"/>
                <c:pt idx="0">
                  <c:v> CHER </c:v>
                </c:pt>
                <c:pt idx="1">
                  <c:v> EURE-ET-LOIR </c:v>
                </c:pt>
                <c:pt idx="2">
                  <c:v> INDRE </c:v>
                </c:pt>
                <c:pt idx="3">
                  <c:v> INDRE-ET-LOIRE </c:v>
                </c:pt>
                <c:pt idx="4">
                  <c:v> LOIR-ET-CHER </c:v>
                </c:pt>
                <c:pt idx="5">
                  <c:v> LOIRET </c:v>
                </c:pt>
                <c:pt idx="6">
                  <c:v> REGION </c:v>
                </c:pt>
              </c:strCache>
            </c:strRef>
          </c:cat>
          <c:val>
            <c:numRef>
              <c:f>Feuil1!$E$12:$E$18</c:f>
              <c:numCache>
                <c:formatCode>#,##0</c:formatCode>
                <c:ptCount val="7"/>
                <c:pt idx="0" formatCode="General">
                  <c:v>947</c:v>
                </c:pt>
                <c:pt idx="1">
                  <c:v>1160</c:v>
                </c:pt>
                <c:pt idx="2" formatCode="General">
                  <c:v>865</c:v>
                </c:pt>
                <c:pt idx="3">
                  <c:v>2071</c:v>
                </c:pt>
                <c:pt idx="4">
                  <c:v>1092</c:v>
                </c:pt>
                <c:pt idx="5">
                  <c:v>1904</c:v>
                </c:pt>
                <c:pt idx="6">
                  <c:v>8039</c:v>
                </c:pt>
              </c:numCache>
            </c:numRef>
          </c:val>
          <c:extLst>
            <c:ext xmlns:c16="http://schemas.microsoft.com/office/drawing/2014/chart" uri="{C3380CC4-5D6E-409C-BE32-E72D297353CC}">
              <c16:uniqueId val="{00000003-ED75-469F-8F0C-B63971A40666}"/>
            </c:ext>
          </c:extLst>
        </c:ser>
        <c:ser>
          <c:idx val="4"/>
          <c:order val="4"/>
          <c:tx>
            <c:strRef>
              <c:f>Feuil1!$F$11</c:f>
              <c:strCache>
                <c:ptCount val="1"/>
                <c:pt idx="0">
                  <c:v>Industrie automobile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rgbClr val="19415A"/>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Feuil1!$A$12:$A$18</c:f>
              <c:strCache>
                <c:ptCount val="7"/>
                <c:pt idx="0">
                  <c:v> CHER </c:v>
                </c:pt>
                <c:pt idx="1">
                  <c:v> EURE-ET-LOIR </c:v>
                </c:pt>
                <c:pt idx="2">
                  <c:v> INDRE </c:v>
                </c:pt>
                <c:pt idx="3">
                  <c:v> INDRE-ET-LOIRE </c:v>
                </c:pt>
                <c:pt idx="4">
                  <c:v> LOIR-ET-CHER </c:v>
                </c:pt>
                <c:pt idx="5">
                  <c:v> LOIRET </c:v>
                </c:pt>
                <c:pt idx="6">
                  <c:v> REGION </c:v>
                </c:pt>
              </c:strCache>
            </c:strRef>
          </c:cat>
          <c:val>
            <c:numRef>
              <c:f>Feuil1!$F$12:$F$18</c:f>
              <c:numCache>
                <c:formatCode>General</c:formatCode>
                <c:ptCount val="7"/>
                <c:pt idx="0">
                  <c:v>143</c:v>
                </c:pt>
                <c:pt idx="1">
                  <c:v>449</c:v>
                </c:pt>
                <c:pt idx="2">
                  <c:v>139</c:v>
                </c:pt>
                <c:pt idx="3">
                  <c:v>152</c:v>
                </c:pt>
                <c:pt idx="4" formatCode="#,##0">
                  <c:v>2028</c:v>
                </c:pt>
                <c:pt idx="5" formatCode="#,##0">
                  <c:v>1387</c:v>
                </c:pt>
                <c:pt idx="6" formatCode="#,##0">
                  <c:v>4298</c:v>
                </c:pt>
              </c:numCache>
            </c:numRef>
          </c:val>
          <c:extLst>
            <c:ext xmlns:c16="http://schemas.microsoft.com/office/drawing/2014/chart" uri="{C3380CC4-5D6E-409C-BE32-E72D297353CC}">
              <c16:uniqueId val="{00000004-ED75-469F-8F0C-B63971A40666}"/>
            </c:ext>
          </c:extLst>
        </c:ser>
        <c:ser>
          <c:idx val="5"/>
          <c:order val="5"/>
          <c:tx>
            <c:strRef>
              <c:f>Feuil1!$G$11</c:f>
              <c:strCache>
                <c:ptCount val="1"/>
                <c:pt idx="0">
                  <c:v>Industrie navale</c:v>
                </c:pt>
              </c:strCache>
            </c:strRef>
          </c:tx>
          <c:spPr>
            <a:solidFill>
              <a:schemeClr val="accent6"/>
            </a:solidFill>
            <a:ln>
              <a:noFill/>
            </a:ln>
            <a:effectLst/>
          </c:spPr>
          <c:invertIfNegative val="0"/>
          <c:dLbls>
            <c:dLbl>
              <c:idx val="4"/>
              <c:layout>
                <c:manualLayout>
                  <c:x val="-4.398894018751065E-2"/>
                  <c:y val="5.60121705184681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D75-469F-8F0C-B63971A40666}"/>
                </c:ext>
              </c:extLst>
            </c:dLbl>
            <c:dLbl>
              <c:idx val="5"/>
              <c:layout>
                <c:manualLayout>
                  <c:x val="-3.8123748162509234E-2"/>
                  <c:y val="-5.60121705184681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D75-469F-8F0C-B63971A40666}"/>
                </c:ext>
              </c:extLst>
            </c:dLbl>
            <c:dLbl>
              <c:idx val="6"/>
              <c:layout>
                <c:manualLayout>
                  <c:x val="-3.5191152150008627E-2"/>
                  <c:y val="6.65144524906809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D75-469F-8F0C-B63971A40666}"/>
                </c:ext>
              </c:extLst>
            </c:dLbl>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rgbClr val="19415A"/>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Feuil1!$A$12:$A$18</c:f>
              <c:strCache>
                <c:ptCount val="7"/>
                <c:pt idx="0">
                  <c:v> CHER </c:v>
                </c:pt>
                <c:pt idx="1">
                  <c:v> EURE-ET-LOIR </c:v>
                </c:pt>
                <c:pt idx="2">
                  <c:v> INDRE </c:v>
                </c:pt>
                <c:pt idx="3">
                  <c:v> INDRE-ET-LOIRE </c:v>
                </c:pt>
                <c:pt idx="4">
                  <c:v> LOIR-ET-CHER </c:v>
                </c:pt>
                <c:pt idx="5">
                  <c:v> LOIRET </c:v>
                </c:pt>
                <c:pt idx="6">
                  <c:v> REGION </c:v>
                </c:pt>
              </c:strCache>
            </c:strRef>
          </c:cat>
          <c:val>
            <c:numRef>
              <c:f>Feuil1!$G$12:$G$18</c:f>
              <c:numCache>
                <c:formatCode>General</c:formatCode>
                <c:ptCount val="7"/>
                <c:pt idx="4">
                  <c:v>60</c:v>
                </c:pt>
                <c:pt idx="5">
                  <c:v>2</c:v>
                </c:pt>
                <c:pt idx="6">
                  <c:v>62</c:v>
                </c:pt>
              </c:numCache>
            </c:numRef>
          </c:val>
          <c:extLst>
            <c:ext xmlns:c16="http://schemas.microsoft.com/office/drawing/2014/chart" uri="{C3380CC4-5D6E-409C-BE32-E72D297353CC}">
              <c16:uniqueId val="{00000005-ED75-469F-8F0C-B63971A40666}"/>
            </c:ext>
          </c:extLst>
        </c:ser>
        <c:ser>
          <c:idx val="6"/>
          <c:order val="6"/>
          <c:tx>
            <c:strRef>
              <c:f>Feuil1!$H$11</c:f>
              <c:strCache>
                <c:ptCount val="1"/>
                <c:pt idx="0">
                  <c:v>Industrie ferroviaire</c:v>
                </c:pt>
              </c:strCache>
            </c:strRef>
          </c:tx>
          <c:spPr>
            <a:solidFill>
              <a:schemeClr val="accent5">
                <a:lumMod val="75000"/>
              </a:schemeClr>
            </a:solidFill>
            <a:ln>
              <a:noFill/>
            </a:ln>
            <a:effectLst/>
          </c:spPr>
          <c:invertIfNegative val="0"/>
          <c:dLbls>
            <c:dLbl>
              <c:idx val="0"/>
              <c:layout>
                <c:manualLayout>
                  <c:x val="2.7859662118756637E-2"/>
                  <c:y val="-6.651445249068094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D75-469F-8F0C-B63971A40666}"/>
                </c:ext>
              </c:extLst>
            </c:dLbl>
            <c:dLbl>
              <c:idx val="4"/>
              <c:layout>
                <c:manualLayout>
                  <c:x val="2.7859662118756637E-2"/>
                  <c:y val="-6.30136918332767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D75-469F-8F0C-B63971A40666}"/>
                </c:ext>
              </c:extLst>
            </c:dLbl>
            <c:dLbl>
              <c:idx val="6"/>
              <c:layout>
                <c:manualLayout>
                  <c:x val="2.6393364112506285E-2"/>
                  <c:y val="-6.30136918332766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D75-469F-8F0C-B63971A40666}"/>
                </c:ext>
              </c:extLst>
            </c:dLbl>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rgbClr val="19415A"/>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Feuil1!$A$12:$A$18</c:f>
              <c:strCache>
                <c:ptCount val="7"/>
                <c:pt idx="0">
                  <c:v> CHER </c:v>
                </c:pt>
                <c:pt idx="1">
                  <c:v> EURE-ET-LOIR </c:v>
                </c:pt>
                <c:pt idx="2">
                  <c:v> INDRE </c:v>
                </c:pt>
                <c:pt idx="3">
                  <c:v> INDRE-ET-LOIRE </c:v>
                </c:pt>
                <c:pt idx="4">
                  <c:v> LOIR-ET-CHER </c:v>
                </c:pt>
                <c:pt idx="5">
                  <c:v> LOIRET </c:v>
                </c:pt>
                <c:pt idx="6">
                  <c:v> REGION </c:v>
                </c:pt>
              </c:strCache>
            </c:strRef>
          </c:cat>
          <c:val>
            <c:numRef>
              <c:f>Feuil1!$H$12:$H$18</c:f>
              <c:numCache>
                <c:formatCode>General</c:formatCode>
                <c:ptCount val="7"/>
                <c:pt idx="0">
                  <c:v>144</c:v>
                </c:pt>
                <c:pt idx="3">
                  <c:v>786</c:v>
                </c:pt>
                <c:pt idx="4">
                  <c:v>15</c:v>
                </c:pt>
                <c:pt idx="6">
                  <c:v>945</c:v>
                </c:pt>
              </c:numCache>
            </c:numRef>
          </c:val>
          <c:extLst>
            <c:ext xmlns:c16="http://schemas.microsoft.com/office/drawing/2014/chart" uri="{C3380CC4-5D6E-409C-BE32-E72D297353CC}">
              <c16:uniqueId val="{00000006-ED75-469F-8F0C-B63971A40666}"/>
            </c:ext>
          </c:extLst>
        </c:ser>
        <c:ser>
          <c:idx val="7"/>
          <c:order val="7"/>
          <c:tx>
            <c:strRef>
              <c:f>Feuil1!$I$11</c:f>
              <c:strCache>
                <c:ptCount val="1"/>
                <c:pt idx="0">
                  <c:v>Industrie aéronautique et spatiale</c:v>
                </c:pt>
              </c:strCache>
            </c:strRef>
          </c:tx>
          <c:spPr>
            <a:solidFill>
              <a:schemeClr val="bg1">
                <a:lumMod val="75000"/>
              </a:schemeClr>
            </a:solidFill>
            <a:ln>
              <a:noFill/>
            </a:ln>
            <a:effectLst/>
          </c:spPr>
          <c:invertIfNegative val="0"/>
          <c:dLbls>
            <c:dLbl>
              <c:idx val="1"/>
              <c:layout>
                <c:manualLayout>
                  <c:x val="-2.9325960125008176E-3"/>
                  <c:y val="-5.951293117587255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D75-469F-8F0C-B63971A4066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19415A"/>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Feuil1!$A$12:$A$18</c:f>
              <c:strCache>
                <c:ptCount val="7"/>
                <c:pt idx="0">
                  <c:v> CHER </c:v>
                </c:pt>
                <c:pt idx="1">
                  <c:v> EURE-ET-LOIR </c:v>
                </c:pt>
                <c:pt idx="2">
                  <c:v> INDRE </c:v>
                </c:pt>
                <c:pt idx="3">
                  <c:v> INDRE-ET-LOIRE </c:v>
                </c:pt>
                <c:pt idx="4">
                  <c:v> LOIR-ET-CHER </c:v>
                </c:pt>
                <c:pt idx="5">
                  <c:v> LOIRET </c:v>
                </c:pt>
                <c:pt idx="6">
                  <c:v> REGION </c:v>
                </c:pt>
              </c:strCache>
            </c:strRef>
          </c:cat>
          <c:val>
            <c:numRef>
              <c:f>Feuil1!$I$12:$I$18</c:f>
              <c:numCache>
                <c:formatCode>General</c:formatCode>
                <c:ptCount val="7"/>
                <c:pt idx="0" formatCode="#,##0">
                  <c:v>1791</c:v>
                </c:pt>
                <c:pt idx="1">
                  <c:v>27</c:v>
                </c:pt>
                <c:pt idx="2" formatCode="#,##0">
                  <c:v>1835</c:v>
                </c:pt>
                <c:pt idx="3">
                  <c:v>339</c:v>
                </c:pt>
                <c:pt idx="4">
                  <c:v>634</c:v>
                </c:pt>
                <c:pt idx="5">
                  <c:v>183</c:v>
                </c:pt>
                <c:pt idx="6" formatCode="#,##0">
                  <c:v>4809</c:v>
                </c:pt>
              </c:numCache>
            </c:numRef>
          </c:val>
          <c:extLst>
            <c:ext xmlns:c16="http://schemas.microsoft.com/office/drawing/2014/chart" uri="{C3380CC4-5D6E-409C-BE32-E72D297353CC}">
              <c16:uniqueId val="{00000007-ED75-469F-8F0C-B63971A40666}"/>
            </c:ext>
          </c:extLst>
        </c:ser>
        <c:dLbls>
          <c:dLblPos val="ctr"/>
          <c:showLegendKey val="0"/>
          <c:showVal val="1"/>
          <c:showCatName val="0"/>
          <c:showSerName val="0"/>
          <c:showPercent val="0"/>
          <c:showBubbleSize val="0"/>
        </c:dLbls>
        <c:gapWidth val="50"/>
        <c:overlap val="100"/>
        <c:axId val="612062368"/>
        <c:axId val="612061712"/>
      </c:barChart>
      <c:catAx>
        <c:axId val="612062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2061712"/>
        <c:crosses val="autoZero"/>
        <c:auto val="1"/>
        <c:lblAlgn val="ctr"/>
        <c:lblOffset val="100"/>
        <c:noMultiLvlLbl val="0"/>
      </c:catAx>
      <c:valAx>
        <c:axId val="6120617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2062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034974785852789E-2"/>
          <c:y val="2.097781232200957E-2"/>
          <c:w val="0.50337235871496666"/>
          <c:h val="0.92735310012873495"/>
        </c:manualLayout>
      </c:layout>
      <c:barChart>
        <c:barDir val="col"/>
        <c:grouping val="stacked"/>
        <c:varyColors val="0"/>
        <c:ser>
          <c:idx val="0"/>
          <c:order val="0"/>
          <c:tx>
            <c:strRef>
              <c:f>Feuil1!$B$1</c:f>
              <c:strCache>
                <c:ptCount val="1"/>
                <c:pt idx="0">
                  <c:v>Industries extractives</c:v>
                </c:pt>
              </c:strCache>
            </c:strRef>
          </c:tx>
          <c:spPr>
            <a:solidFill>
              <a:schemeClr val="accent1"/>
            </a:solidFill>
            <a:ln>
              <a:noFill/>
            </a:ln>
            <a:effectLst/>
          </c:spPr>
          <c:invertIfNegative val="0"/>
          <c:cat>
            <c:strRef>
              <c:f>Feuil1!$A$2:$A$3</c:f>
              <c:strCache>
                <c:ptCount val="2"/>
                <c:pt idx="0">
                  <c:v>Branche Métallurgie</c:v>
                </c:pt>
                <c:pt idx="1">
                  <c:v>Industrie</c:v>
                </c:pt>
              </c:strCache>
            </c:strRef>
          </c:cat>
          <c:val>
            <c:numRef>
              <c:f>Feuil1!$B$2:$B$3</c:f>
              <c:numCache>
                <c:formatCode>General</c:formatCode>
                <c:ptCount val="2"/>
                <c:pt idx="1">
                  <c:v>546</c:v>
                </c:pt>
              </c:numCache>
            </c:numRef>
          </c:val>
          <c:extLst>
            <c:ext xmlns:c16="http://schemas.microsoft.com/office/drawing/2014/chart" uri="{C3380CC4-5D6E-409C-BE32-E72D297353CC}">
              <c16:uniqueId val="{00000000-B755-4A9F-B6B9-D73EA0D07EC8}"/>
            </c:ext>
          </c:extLst>
        </c:ser>
        <c:ser>
          <c:idx val="1"/>
          <c:order val="1"/>
          <c:tx>
            <c:strRef>
              <c:f>Feuil1!$C$1</c:f>
              <c:strCache>
                <c:ptCount val="1"/>
                <c:pt idx="0">
                  <c:v>Industries agro-alimentaires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Branche Métallurgie</c:v>
                </c:pt>
                <c:pt idx="1">
                  <c:v>Industrie</c:v>
                </c:pt>
              </c:strCache>
            </c:strRef>
          </c:cat>
          <c:val>
            <c:numRef>
              <c:f>Feuil1!$C$2:$C$3</c:f>
              <c:numCache>
                <c:formatCode>General</c:formatCode>
                <c:ptCount val="2"/>
                <c:pt idx="1">
                  <c:v>16645</c:v>
                </c:pt>
              </c:numCache>
            </c:numRef>
          </c:val>
          <c:extLst>
            <c:ext xmlns:c16="http://schemas.microsoft.com/office/drawing/2014/chart" uri="{C3380CC4-5D6E-409C-BE32-E72D297353CC}">
              <c16:uniqueId val="{00000004-B755-4A9F-B6B9-D73EA0D07EC8}"/>
            </c:ext>
          </c:extLst>
        </c:ser>
        <c:ser>
          <c:idx val="2"/>
          <c:order val="2"/>
          <c:tx>
            <c:strRef>
              <c:f>Feuil1!$D$1</c:f>
              <c:strCache>
                <c:ptCount val="1"/>
                <c:pt idx="0">
                  <c:v>Habillement, textile et cuir</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Branche Métallurgie</c:v>
                </c:pt>
                <c:pt idx="1">
                  <c:v>Industrie</c:v>
                </c:pt>
              </c:strCache>
            </c:strRef>
          </c:cat>
          <c:val>
            <c:numRef>
              <c:f>Feuil1!$D$2:$D$3</c:f>
              <c:numCache>
                <c:formatCode>General</c:formatCode>
                <c:ptCount val="2"/>
                <c:pt idx="1">
                  <c:v>4908</c:v>
                </c:pt>
              </c:numCache>
            </c:numRef>
          </c:val>
          <c:extLst>
            <c:ext xmlns:c16="http://schemas.microsoft.com/office/drawing/2014/chart" uri="{C3380CC4-5D6E-409C-BE32-E72D297353CC}">
              <c16:uniqueId val="{00000005-B755-4A9F-B6B9-D73EA0D07EC8}"/>
            </c:ext>
          </c:extLst>
        </c:ser>
        <c:ser>
          <c:idx val="3"/>
          <c:order val="3"/>
          <c:tx>
            <c:strRef>
              <c:f>Feuil1!$E$1</c:f>
              <c:strCache>
                <c:ptCount val="1"/>
                <c:pt idx="0">
                  <c:v> Bois et papier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Branche Métallurgie</c:v>
                </c:pt>
                <c:pt idx="1">
                  <c:v>Industrie</c:v>
                </c:pt>
              </c:strCache>
            </c:strRef>
          </c:cat>
          <c:val>
            <c:numRef>
              <c:f>Feuil1!$E$2:$E$3</c:f>
              <c:numCache>
                <c:formatCode>General</c:formatCode>
                <c:ptCount val="2"/>
                <c:pt idx="1">
                  <c:v>8018</c:v>
                </c:pt>
              </c:numCache>
            </c:numRef>
          </c:val>
          <c:extLst>
            <c:ext xmlns:c16="http://schemas.microsoft.com/office/drawing/2014/chart" uri="{C3380CC4-5D6E-409C-BE32-E72D297353CC}">
              <c16:uniqueId val="{00000006-B755-4A9F-B6B9-D73EA0D07EC8}"/>
            </c:ext>
          </c:extLst>
        </c:ser>
        <c:ser>
          <c:idx val="4"/>
          <c:order val="4"/>
          <c:tx>
            <c:strRef>
              <c:f>Feuil1!$F$1</c:f>
              <c:strCache>
                <c:ptCount val="1"/>
                <c:pt idx="0">
                  <c:v>Cokéfaction et raffinage</c:v>
                </c:pt>
              </c:strCache>
            </c:strRef>
          </c:tx>
          <c:spPr>
            <a:solidFill>
              <a:schemeClr val="accent5"/>
            </a:solidFill>
            <a:ln>
              <a:noFill/>
            </a:ln>
            <a:effectLst/>
          </c:spPr>
          <c:invertIfNegative val="0"/>
          <c:cat>
            <c:strRef>
              <c:f>Feuil1!$A$2:$A$3</c:f>
              <c:strCache>
                <c:ptCount val="2"/>
                <c:pt idx="0">
                  <c:v>Branche Métallurgie</c:v>
                </c:pt>
                <c:pt idx="1">
                  <c:v>Industrie</c:v>
                </c:pt>
              </c:strCache>
            </c:strRef>
          </c:cat>
          <c:val>
            <c:numRef>
              <c:f>Feuil1!$F$2:$F$3</c:f>
              <c:numCache>
                <c:formatCode>General</c:formatCode>
                <c:ptCount val="2"/>
                <c:pt idx="1">
                  <c:v>0</c:v>
                </c:pt>
              </c:numCache>
            </c:numRef>
          </c:val>
          <c:extLst>
            <c:ext xmlns:c16="http://schemas.microsoft.com/office/drawing/2014/chart" uri="{C3380CC4-5D6E-409C-BE32-E72D297353CC}">
              <c16:uniqueId val="{00000007-B755-4A9F-B6B9-D73EA0D07EC8}"/>
            </c:ext>
          </c:extLst>
        </c:ser>
        <c:ser>
          <c:idx val="5"/>
          <c:order val="5"/>
          <c:tx>
            <c:strRef>
              <c:f>Feuil1!$G$1</c:f>
              <c:strCache>
                <c:ptCount val="1"/>
                <c:pt idx="0">
                  <c:v> Industrie chimique</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Branche Métallurgie</c:v>
                </c:pt>
                <c:pt idx="1">
                  <c:v>Industrie</c:v>
                </c:pt>
              </c:strCache>
            </c:strRef>
          </c:cat>
          <c:val>
            <c:numRef>
              <c:f>Feuil1!$G$2:$G$3</c:f>
              <c:numCache>
                <c:formatCode>General</c:formatCode>
                <c:ptCount val="2"/>
                <c:pt idx="1">
                  <c:v>7328</c:v>
                </c:pt>
              </c:numCache>
            </c:numRef>
          </c:val>
          <c:extLst>
            <c:ext xmlns:c16="http://schemas.microsoft.com/office/drawing/2014/chart" uri="{C3380CC4-5D6E-409C-BE32-E72D297353CC}">
              <c16:uniqueId val="{00000008-B755-4A9F-B6B9-D73EA0D07EC8}"/>
            </c:ext>
          </c:extLst>
        </c:ser>
        <c:ser>
          <c:idx val="6"/>
          <c:order val="6"/>
          <c:tx>
            <c:strRef>
              <c:f>Feuil1!$H$1</c:f>
              <c:strCache>
                <c:ptCount val="1"/>
                <c:pt idx="0">
                  <c:v>Industrie pharmaceutique</c:v>
                </c:pt>
              </c:strCache>
            </c:strRef>
          </c:tx>
          <c:spPr>
            <a:solidFill>
              <a:schemeClr val="accent1">
                <a:lumMod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Branche Métallurgie</c:v>
                </c:pt>
                <c:pt idx="1">
                  <c:v>Industrie</c:v>
                </c:pt>
              </c:strCache>
            </c:strRef>
          </c:cat>
          <c:val>
            <c:numRef>
              <c:f>Feuil1!$H$2:$H$3</c:f>
              <c:numCache>
                <c:formatCode>General</c:formatCode>
                <c:ptCount val="2"/>
                <c:pt idx="1">
                  <c:v>8324</c:v>
                </c:pt>
              </c:numCache>
            </c:numRef>
          </c:val>
          <c:extLst>
            <c:ext xmlns:c16="http://schemas.microsoft.com/office/drawing/2014/chart" uri="{C3380CC4-5D6E-409C-BE32-E72D297353CC}">
              <c16:uniqueId val="{00000009-B755-4A9F-B6B9-D73EA0D07EC8}"/>
            </c:ext>
          </c:extLst>
        </c:ser>
        <c:ser>
          <c:idx val="7"/>
          <c:order val="7"/>
          <c:tx>
            <c:strRef>
              <c:f>Feuil1!$I$1</c:f>
              <c:strCache>
                <c:ptCount val="1"/>
                <c:pt idx="0">
                  <c:v>Industrie des plastiques et autres produits non minéraux</c:v>
                </c:pt>
              </c:strCache>
            </c:strRef>
          </c:tx>
          <c:spPr>
            <a:solidFill>
              <a:schemeClr val="accent2">
                <a:lumMod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Branche Métallurgie</c:v>
                </c:pt>
                <c:pt idx="1">
                  <c:v>Industrie</c:v>
                </c:pt>
              </c:strCache>
            </c:strRef>
          </c:cat>
          <c:val>
            <c:numRef>
              <c:f>Feuil1!$I$2:$I$3</c:f>
              <c:numCache>
                <c:formatCode>General</c:formatCode>
                <c:ptCount val="2"/>
                <c:pt idx="1">
                  <c:v>16836</c:v>
                </c:pt>
              </c:numCache>
            </c:numRef>
          </c:val>
          <c:extLst>
            <c:ext xmlns:c16="http://schemas.microsoft.com/office/drawing/2014/chart" uri="{C3380CC4-5D6E-409C-BE32-E72D297353CC}">
              <c16:uniqueId val="{0000000A-B755-4A9F-B6B9-D73EA0D07EC8}"/>
            </c:ext>
          </c:extLst>
        </c:ser>
        <c:ser>
          <c:idx val="8"/>
          <c:order val="8"/>
          <c:tx>
            <c:strRef>
              <c:f>Feuil1!#REF!</c:f>
              <c:strCache>
                <c:ptCount val="1"/>
                <c:pt idx="0">
                  <c:v>#REF!</c:v>
                </c:pt>
              </c:strCache>
            </c:strRef>
          </c:tx>
          <c:spPr>
            <a:solidFill>
              <a:schemeClr val="accent3">
                <a:lumMod val="60000"/>
              </a:schemeClr>
            </a:solidFill>
            <a:ln>
              <a:noFill/>
            </a:ln>
            <a:effectLst/>
          </c:spPr>
          <c:invertIfNegative val="0"/>
          <c:dLbls>
            <c:dLbl>
              <c:idx val="0"/>
              <c:delete val="1"/>
              <c:extLst>
                <c:ext xmlns:c15="http://schemas.microsoft.com/office/drawing/2012/chart" uri="{CE6537A1-D6FC-4f65-9D91-7224C49458BB}">
                  <c15:layout>
                    <c:manualLayout>
                      <c:w val="0.10716766940782062"/>
                      <c:h val="2.3501990072000357E-2"/>
                    </c:manualLayout>
                  </c15:layout>
                </c:ext>
                <c:ext xmlns:c16="http://schemas.microsoft.com/office/drawing/2014/chart" uri="{C3380CC4-5D6E-409C-BE32-E72D297353CC}">
                  <c16:uniqueId val="{00000004-F686-482F-99DB-B7B59D45999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Branche Métallurgie</c:v>
                </c:pt>
                <c:pt idx="1">
                  <c:v>Industrie</c:v>
                </c:pt>
              </c:strCache>
            </c:strRef>
          </c:cat>
          <c:val>
            <c:numRef>
              <c:f>Feuil1!#REF!</c:f>
              <c:numCache>
                <c:formatCode>General</c:formatCode>
                <c:ptCount val="1"/>
                <c:pt idx="0">
                  <c:v>1</c:v>
                </c:pt>
              </c:numCache>
            </c:numRef>
          </c:val>
          <c:extLst>
            <c:ext xmlns:c16="http://schemas.microsoft.com/office/drawing/2014/chart" uri="{C3380CC4-5D6E-409C-BE32-E72D297353CC}">
              <c16:uniqueId val="{0000000B-B755-4A9F-B6B9-D73EA0D07EC8}"/>
            </c:ext>
          </c:extLst>
        </c:ser>
        <c:ser>
          <c:idx val="9"/>
          <c:order val="9"/>
          <c:tx>
            <c:strRef>
              <c:f>Feuil1!#REF!</c:f>
              <c:strCache>
                <c:ptCount val="1"/>
                <c:pt idx="0">
                  <c:v>#REF!</c:v>
                </c:pt>
              </c:strCache>
            </c:strRef>
          </c:tx>
          <c:spPr>
            <a:solidFill>
              <a:schemeClr val="accent4">
                <a:lumMod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F686-482F-99DB-B7B59D45999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Branche Métallurgie</c:v>
                </c:pt>
                <c:pt idx="1">
                  <c:v>Industrie</c:v>
                </c:pt>
              </c:strCache>
            </c:strRef>
          </c:cat>
          <c:val>
            <c:numRef>
              <c:f>Feuil1!#REF!</c:f>
              <c:numCache>
                <c:formatCode>General</c:formatCode>
                <c:ptCount val="1"/>
                <c:pt idx="0">
                  <c:v>1</c:v>
                </c:pt>
              </c:numCache>
            </c:numRef>
          </c:val>
          <c:extLst>
            <c:ext xmlns:c16="http://schemas.microsoft.com/office/drawing/2014/chart" uri="{C3380CC4-5D6E-409C-BE32-E72D297353CC}">
              <c16:uniqueId val="{0000000C-B755-4A9F-B6B9-D73EA0D07EC8}"/>
            </c:ext>
          </c:extLst>
        </c:ser>
        <c:ser>
          <c:idx val="10"/>
          <c:order val="10"/>
          <c:tx>
            <c:strRef>
              <c:f>Feuil1!#REF!</c:f>
              <c:strCache>
                <c:ptCount val="1"/>
                <c:pt idx="0">
                  <c:v>#REF!</c:v>
                </c:pt>
              </c:strCache>
            </c:strRef>
          </c:tx>
          <c:spPr>
            <a:solidFill>
              <a:schemeClr val="accent5">
                <a:lumMod val="60000"/>
              </a:schemeClr>
            </a:solidFill>
            <a:ln>
              <a:noFill/>
            </a:ln>
            <a:effectLst/>
          </c:spPr>
          <c:invertIfNegative val="0"/>
          <c:cat>
            <c:strRef>
              <c:f>Feuil1!$A$2:$A$3</c:f>
              <c:strCache>
                <c:ptCount val="2"/>
                <c:pt idx="0">
                  <c:v>Branche Métallurgie</c:v>
                </c:pt>
                <c:pt idx="1">
                  <c:v>Industrie</c:v>
                </c:pt>
              </c:strCache>
            </c:strRef>
          </c:cat>
          <c:val>
            <c:numRef>
              <c:f>Feuil1!#REF!</c:f>
              <c:numCache>
                <c:formatCode>General</c:formatCode>
                <c:ptCount val="1"/>
                <c:pt idx="0">
                  <c:v>1</c:v>
                </c:pt>
              </c:numCache>
            </c:numRef>
          </c:val>
          <c:extLst>
            <c:ext xmlns:c16="http://schemas.microsoft.com/office/drawing/2014/chart" uri="{C3380CC4-5D6E-409C-BE32-E72D297353CC}">
              <c16:uniqueId val="{0000000D-B755-4A9F-B6B9-D73EA0D07EC8}"/>
            </c:ext>
          </c:extLst>
        </c:ser>
        <c:ser>
          <c:idx val="11"/>
          <c:order val="11"/>
          <c:tx>
            <c:strRef>
              <c:f>Feuil1!#REF!</c:f>
              <c:strCache>
                <c:ptCount val="1"/>
                <c:pt idx="0">
                  <c:v>#REF!</c:v>
                </c:pt>
              </c:strCache>
            </c:strRef>
          </c:tx>
          <c:spPr>
            <a:solidFill>
              <a:schemeClr val="accent6">
                <a:lumMod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F686-482F-99DB-B7B59D45999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Branche Métallurgie</c:v>
                </c:pt>
                <c:pt idx="1">
                  <c:v>Industrie</c:v>
                </c:pt>
              </c:strCache>
            </c:strRef>
          </c:cat>
          <c:val>
            <c:numRef>
              <c:f>Feuil1!#REF!</c:f>
              <c:numCache>
                <c:formatCode>General</c:formatCode>
                <c:ptCount val="1"/>
                <c:pt idx="0">
                  <c:v>1</c:v>
                </c:pt>
              </c:numCache>
            </c:numRef>
          </c:val>
          <c:extLst>
            <c:ext xmlns:c16="http://schemas.microsoft.com/office/drawing/2014/chart" uri="{C3380CC4-5D6E-409C-BE32-E72D297353CC}">
              <c16:uniqueId val="{0000000E-B755-4A9F-B6B9-D73EA0D07EC8}"/>
            </c:ext>
          </c:extLst>
        </c:ser>
        <c:ser>
          <c:idx val="12"/>
          <c:order val="12"/>
          <c:tx>
            <c:strRef>
              <c:f>Feuil1!$J$1</c:f>
              <c:strCache>
                <c:ptCount val="1"/>
                <c:pt idx="0">
                  <c:v>Fabrication de matériels de transport</c:v>
                </c:pt>
              </c:strCache>
            </c:strRef>
          </c:tx>
          <c:spPr>
            <a:solidFill>
              <a:schemeClr val="accent1">
                <a:lumMod val="80000"/>
                <a:lumOff val="2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Branche Métallurgie</c:v>
                </c:pt>
                <c:pt idx="1">
                  <c:v>Industrie</c:v>
                </c:pt>
              </c:strCache>
            </c:strRef>
          </c:cat>
          <c:val>
            <c:numRef>
              <c:f>Feuil1!$J$2:$J$3</c:f>
              <c:numCache>
                <c:formatCode>General</c:formatCode>
                <c:ptCount val="2"/>
                <c:pt idx="1">
                  <c:v>431</c:v>
                </c:pt>
              </c:numCache>
            </c:numRef>
          </c:val>
          <c:extLst>
            <c:ext xmlns:c16="http://schemas.microsoft.com/office/drawing/2014/chart" uri="{C3380CC4-5D6E-409C-BE32-E72D297353CC}">
              <c16:uniqueId val="{0000000F-B755-4A9F-B6B9-D73EA0D07EC8}"/>
            </c:ext>
          </c:extLst>
        </c:ser>
        <c:ser>
          <c:idx val="13"/>
          <c:order val="13"/>
          <c:tx>
            <c:strRef>
              <c:f>Feuil1!$K$1</c:f>
              <c:strCache>
                <c:ptCount val="1"/>
                <c:pt idx="0">
                  <c:v> Industrie du meuble et diverses ; réparation et installation de machines</c:v>
                </c:pt>
              </c:strCache>
            </c:strRef>
          </c:tx>
          <c:spPr>
            <a:solidFill>
              <a:schemeClr val="accent2">
                <a:lumMod val="80000"/>
                <a:lumOff val="2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Branche Métallurgie</c:v>
                </c:pt>
                <c:pt idx="1">
                  <c:v>Industrie</c:v>
                </c:pt>
              </c:strCache>
            </c:strRef>
          </c:cat>
          <c:val>
            <c:numRef>
              <c:f>Feuil1!$K$2:$K$3</c:f>
              <c:numCache>
                <c:formatCode>General</c:formatCode>
                <c:ptCount val="2"/>
                <c:pt idx="1">
                  <c:v>2903</c:v>
                </c:pt>
              </c:numCache>
            </c:numRef>
          </c:val>
          <c:extLst>
            <c:ext xmlns:c16="http://schemas.microsoft.com/office/drawing/2014/chart" uri="{C3380CC4-5D6E-409C-BE32-E72D297353CC}">
              <c16:uniqueId val="{00000010-B755-4A9F-B6B9-D73EA0D07EC8}"/>
            </c:ext>
          </c:extLst>
        </c:ser>
        <c:ser>
          <c:idx val="14"/>
          <c:order val="14"/>
          <c:tx>
            <c:strRef>
              <c:f>Feuil1!$L$1</c:f>
              <c:strCache>
                <c:ptCount val="1"/>
                <c:pt idx="0">
                  <c:v>Production et distribution d'électricité, de gaz, de vapeur et d'air conditionné</c:v>
                </c:pt>
              </c:strCache>
            </c:strRef>
          </c:tx>
          <c:spPr>
            <a:solidFill>
              <a:schemeClr val="accent3">
                <a:lumMod val="80000"/>
                <a:lumOff val="2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Branche Métallurgie</c:v>
                </c:pt>
                <c:pt idx="1">
                  <c:v>Industrie</c:v>
                </c:pt>
              </c:strCache>
            </c:strRef>
          </c:cat>
          <c:val>
            <c:numRef>
              <c:f>Feuil1!$L$2:$L$3</c:f>
              <c:numCache>
                <c:formatCode>General</c:formatCode>
                <c:ptCount val="2"/>
                <c:pt idx="1">
                  <c:v>10066</c:v>
                </c:pt>
              </c:numCache>
            </c:numRef>
          </c:val>
          <c:extLst>
            <c:ext xmlns:c16="http://schemas.microsoft.com/office/drawing/2014/chart" uri="{C3380CC4-5D6E-409C-BE32-E72D297353CC}">
              <c16:uniqueId val="{00000011-B755-4A9F-B6B9-D73EA0D07EC8}"/>
            </c:ext>
          </c:extLst>
        </c:ser>
        <c:ser>
          <c:idx val="15"/>
          <c:order val="15"/>
          <c:tx>
            <c:strRef>
              <c:f>Feuil1!$M$1</c:f>
              <c:strCache>
                <c:ptCount val="1"/>
                <c:pt idx="0">
                  <c:v> Production et distribution d'eau, assainissement, gestion des déchets et dépollution</c:v>
                </c:pt>
              </c:strCache>
            </c:strRef>
          </c:tx>
          <c:spPr>
            <a:solidFill>
              <a:schemeClr val="accent4">
                <a:lumMod val="80000"/>
                <a:lumOff val="2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Branche Métallurgie</c:v>
                </c:pt>
                <c:pt idx="1">
                  <c:v>Industrie</c:v>
                </c:pt>
              </c:strCache>
            </c:strRef>
          </c:cat>
          <c:val>
            <c:numRef>
              <c:f>Feuil1!$M$2:$M$3</c:f>
              <c:numCache>
                <c:formatCode>General</c:formatCode>
                <c:ptCount val="2"/>
                <c:pt idx="1">
                  <c:v>5522</c:v>
                </c:pt>
              </c:numCache>
            </c:numRef>
          </c:val>
          <c:extLst>
            <c:ext xmlns:c16="http://schemas.microsoft.com/office/drawing/2014/chart" uri="{C3380CC4-5D6E-409C-BE32-E72D297353CC}">
              <c16:uniqueId val="{00000012-B755-4A9F-B6B9-D73EA0D07EC8}"/>
            </c:ext>
          </c:extLst>
        </c:ser>
        <c:ser>
          <c:idx val="16"/>
          <c:order val="16"/>
          <c:tx>
            <c:strRef>
              <c:f>Feuil1!$N$1</c:f>
              <c:strCache>
                <c:ptCount val="1"/>
                <c:pt idx="0">
                  <c:v>Colonne1</c:v>
                </c:pt>
              </c:strCache>
            </c:strRef>
          </c:tx>
          <c:spPr>
            <a:solidFill>
              <a:schemeClr val="accent5">
                <a:lumMod val="80000"/>
                <a:lumOff val="20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14-B755-4A9F-B6B9-D73EA0D07EC8}"/>
              </c:ext>
            </c:extLst>
          </c:dPt>
          <c:cat>
            <c:strRef>
              <c:f>Feuil1!$A$2:$A$3</c:f>
              <c:strCache>
                <c:ptCount val="2"/>
                <c:pt idx="0">
                  <c:v>Branche Métallurgie</c:v>
                </c:pt>
                <c:pt idx="1">
                  <c:v>Industrie</c:v>
                </c:pt>
              </c:strCache>
            </c:strRef>
          </c:cat>
          <c:val>
            <c:numRef>
              <c:f>Feuil1!$N$2:$N$3</c:f>
              <c:numCache>
                <c:formatCode>General</c:formatCode>
                <c:ptCount val="2"/>
                <c:pt idx="0">
                  <c:v>60242</c:v>
                </c:pt>
              </c:numCache>
            </c:numRef>
          </c:val>
          <c:extLst>
            <c:ext xmlns:c16="http://schemas.microsoft.com/office/drawing/2014/chart" uri="{C3380CC4-5D6E-409C-BE32-E72D297353CC}">
              <c16:uniqueId val="{00000013-B755-4A9F-B6B9-D73EA0D07EC8}"/>
            </c:ext>
          </c:extLst>
        </c:ser>
        <c:dLbls>
          <c:showLegendKey val="0"/>
          <c:showVal val="0"/>
          <c:showCatName val="0"/>
          <c:showSerName val="0"/>
          <c:showPercent val="0"/>
          <c:showBubbleSize val="0"/>
        </c:dLbls>
        <c:gapWidth val="150"/>
        <c:overlap val="100"/>
        <c:axId val="739923616"/>
        <c:axId val="739920664"/>
      </c:barChart>
      <c:catAx>
        <c:axId val="73992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739920664"/>
        <c:crosses val="autoZero"/>
        <c:auto val="1"/>
        <c:lblAlgn val="ctr"/>
        <c:lblOffset val="100"/>
        <c:noMultiLvlLbl val="0"/>
      </c:catAx>
      <c:valAx>
        <c:axId val="739920664"/>
        <c:scaling>
          <c:orientation val="minMax"/>
          <c:max val="82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739923616"/>
        <c:crosses val="autoZero"/>
        <c:crossBetween val="between"/>
      </c:valAx>
      <c:spPr>
        <a:noFill/>
        <a:ln>
          <a:noFill/>
        </a:ln>
        <a:effectLst/>
      </c:spPr>
    </c:plotArea>
    <c:legend>
      <c:legendPos val="r"/>
      <c:legendEntry>
        <c:idx val="0"/>
        <c:delete val="1"/>
      </c:legendEntry>
      <c:legendEntry>
        <c:idx val="5"/>
        <c:delete val="1"/>
      </c:legendEntry>
      <c:legendEntry>
        <c:idx val="6"/>
        <c:delete val="1"/>
      </c:legendEntry>
      <c:legendEntry>
        <c:idx val="7"/>
        <c:delete val="1"/>
      </c:legendEntry>
      <c:legendEntry>
        <c:idx val="8"/>
        <c:delete val="1"/>
      </c:legendEntry>
      <c:layout>
        <c:manualLayout>
          <c:xMode val="edge"/>
          <c:yMode val="edge"/>
          <c:x val="0.61925240812190363"/>
          <c:y val="3.6349000491927907E-2"/>
          <c:w val="0.36664845250288586"/>
          <c:h val="0.90950333169357367"/>
        </c:manualLayout>
      </c:layout>
      <c:overlay val="0"/>
      <c:spPr>
        <a:noFill/>
        <a:ln>
          <a:solidFill>
            <a:schemeClr val="tx2"/>
          </a:solidFill>
          <a:prstDash val="sysDot"/>
        </a:ln>
        <a:effectLst/>
      </c:spPr>
      <c:txPr>
        <a:bodyPr rot="0" spcFirstLastPara="1" vertOverflow="ellipsis" vert="horz" wrap="square" anchor="ctr" anchorCtr="1"/>
        <a:lstStyle/>
        <a:p>
          <a:pPr>
            <a:defRPr sz="8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 Ingé et Cadres'!$S$53</c:f>
              <c:strCache>
                <c:ptCount val="1"/>
                <c:pt idx="0">
                  <c:v>Ingénieurs et cadres d'étude, recherche et développement </c:v>
                </c:pt>
              </c:strCache>
            </c:strRef>
          </c:tx>
          <c:spPr>
            <a:solidFill>
              <a:schemeClr val="accent1"/>
            </a:solidFill>
            <a:ln>
              <a:noFill/>
            </a:ln>
            <a:effectLst/>
          </c:spPr>
          <c:invertIfNegative val="0"/>
          <c:cat>
            <c:strRef>
              <c:f>'SH Ingé et Cadres'!$R$54:$R$68</c:f>
              <c:strCache>
                <c:ptCount val="15"/>
                <c:pt idx="0">
                  <c:v>Administration publique</c:v>
                </c:pt>
                <c:pt idx="1">
                  <c:v>Recherche-développement scientifique</c:v>
                </c:pt>
                <c:pt idx="2">
                  <c:v>Edition, audiovisuel et diffusion</c:v>
                </c:pt>
                <c:pt idx="3">
                  <c:v>Travail du bois, industries du papier et imprimerie</c:v>
                </c:pt>
                <c:pt idx="4">
                  <c:v>Transports et entreposage</c:v>
                </c:pt>
                <c:pt idx="5">
                  <c:v>Commerce, réparation d'automobiles et de motocycles</c:v>
                </c:pt>
                <c:pt idx="6">
                  <c:v>Industrie chimique</c:v>
                </c:pt>
                <c:pt idx="7">
                  <c:v>Fabrication de denrées alimentaires, de boissons et de produits à base de tabac</c:v>
                </c:pt>
                <c:pt idx="8">
                  <c:v>Activités financières et d'assurance</c:v>
                </c:pt>
                <c:pt idx="9">
                  <c:v>Activités juridiques, comptables, de gestion, d'architecture, d'ingénierie, de contrôle et d'analyses techniques</c:v>
                </c:pt>
                <c:pt idx="10">
                  <c:v>Activités de services administratifs et de soutien</c:v>
                </c:pt>
                <c:pt idx="11">
                  <c:v>Industrie pharmaceutique</c:v>
                </c:pt>
                <c:pt idx="12">
                  <c:v>Fabrication de produits en caoutchouc et en plastique ainsi que d'autres produits minéraux non métalliques</c:v>
                </c:pt>
                <c:pt idx="13">
                  <c:v>Production et distribution d'électricité, de gaz, de vapeur et d'air conditionné</c:v>
                </c:pt>
                <c:pt idx="14">
                  <c:v>Activités informatiques et services d'information</c:v>
                </c:pt>
              </c:strCache>
            </c:strRef>
          </c:cat>
          <c:val>
            <c:numRef>
              <c:f>'SH Ingé et Cadres'!$S$54:$S$68</c:f>
              <c:numCache>
                <c:formatCode>General</c:formatCode>
                <c:ptCount val="15"/>
                <c:pt idx="0">
                  <c:v>216</c:v>
                </c:pt>
                <c:pt idx="1">
                  <c:v>240</c:v>
                </c:pt>
                <c:pt idx="2">
                  <c:v>300</c:v>
                </c:pt>
                <c:pt idx="3">
                  <c:v>60</c:v>
                </c:pt>
                <c:pt idx="4">
                  <c:v>84</c:v>
                </c:pt>
                <c:pt idx="5">
                  <c:v>204</c:v>
                </c:pt>
                <c:pt idx="6">
                  <c:v>336</c:v>
                </c:pt>
                <c:pt idx="7">
                  <c:v>276</c:v>
                </c:pt>
                <c:pt idx="8">
                  <c:v>516</c:v>
                </c:pt>
                <c:pt idx="9">
                  <c:v>384</c:v>
                </c:pt>
                <c:pt idx="10">
                  <c:v>468</c:v>
                </c:pt>
                <c:pt idx="11">
                  <c:v>864</c:v>
                </c:pt>
                <c:pt idx="12">
                  <c:v>444</c:v>
                </c:pt>
                <c:pt idx="13">
                  <c:v>180</c:v>
                </c:pt>
                <c:pt idx="14">
                  <c:v>2892</c:v>
                </c:pt>
              </c:numCache>
            </c:numRef>
          </c:val>
          <c:extLst>
            <c:ext xmlns:c16="http://schemas.microsoft.com/office/drawing/2014/chart" uri="{C3380CC4-5D6E-409C-BE32-E72D297353CC}">
              <c16:uniqueId val="{00000000-D3F0-4F18-9CB9-1A334F573950}"/>
            </c:ext>
          </c:extLst>
        </c:ser>
        <c:ser>
          <c:idx val="1"/>
          <c:order val="1"/>
          <c:tx>
            <c:strRef>
              <c:f>'SH Ingé et Cadres'!$T$53</c:f>
              <c:strCache>
                <c:ptCount val="1"/>
                <c:pt idx="0">
                  <c:v>Ingénieurs et cadres de la production et de la maintenance</c:v>
                </c:pt>
              </c:strCache>
            </c:strRef>
          </c:tx>
          <c:spPr>
            <a:solidFill>
              <a:schemeClr val="accent2"/>
            </a:solidFill>
            <a:ln>
              <a:noFill/>
            </a:ln>
            <a:effectLst/>
          </c:spPr>
          <c:invertIfNegative val="0"/>
          <c:cat>
            <c:strRef>
              <c:f>'SH Ingé et Cadres'!$R$54:$R$68</c:f>
              <c:strCache>
                <c:ptCount val="15"/>
                <c:pt idx="0">
                  <c:v>Administration publique</c:v>
                </c:pt>
                <c:pt idx="1">
                  <c:v>Recherche-développement scientifique</c:v>
                </c:pt>
                <c:pt idx="2">
                  <c:v>Edition, audiovisuel et diffusion</c:v>
                </c:pt>
                <c:pt idx="3">
                  <c:v>Travail du bois, industries du papier et imprimerie</c:v>
                </c:pt>
                <c:pt idx="4">
                  <c:v>Transports et entreposage</c:v>
                </c:pt>
                <c:pt idx="5">
                  <c:v>Commerce, réparation d'automobiles et de motocycles</c:v>
                </c:pt>
                <c:pt idx="6">
                  <c:v>Industrie chimique</c:v>
                </c:pt>
                <c:pt idx="7">
                  <c:v>Fabrication de denrées alimentaires, de boissons et de produits à base de tabac</c:v>
                </c:pt>
                <c:pt idx="8">
                  <c:v>Activités financières et d'assurance</c:v>
                </c:pt>
                <c:pt idx="9">
                  <c:v>Activités juridiques, comptables, de gestion, d'architecture, d'ingénierie, de contrôle et d'analyses techniques</c:v>
                </c:pt>
                <c:pt idx="10">
                  <c:v>Activités de services administratifs et de soutien</c:v>
                </c:pt>
                <c:pt idx="11">
                  <c:v>Industrie pharmaceutique</c:v>
                </c:pt>
                <c:pt idx="12">
                  <c:v>Fabrication de produits en caoutchouc et en plastique ainsi que d'autres produits minéraux non métalliques</c:v>
                </c:pt>
                <c:pt idx="13">
                  <c:v>Production et distribution d'électricité, de gaz, de vapeur et d'air conditionné</c:v>
                </c:pt>
                <c:pt idx="14">
                  <c:v>Activités informatiques et services d'information</c:v>
                </c:pt>
              </c:strCache>
            </c:strRef>
          </c:cat>
          <c:val>
            <c:numRef>
              <c:f>'SH Ingé et Cadres'!$T$54:$T$68</c:f>
              <c:numCache>
                <c:formatCode>General</c:formatCode>
                <c:ptCount val="15"/>
                <c:pt idx="0">
                  <c:v>12</c:v>
                </c:pt>
                <c:pt idx="1">
                  <c:v>84</c:v>
                </c:pt>
                <c:pt idx="2">
                  <c:v>48</c:v>
                </c:pt>
                <c:pt idx="3">
                  <c:v>324</c:v>
                </c:pt>
                <c:pt idx="4">
                  <c:v>504</c:v>
                </c:pt>
                <c:pt idx="5">
                  <c:v>408</c:v>
                </c:pt>
                <c:pt idx="6">
                  <c:v>336</c:v>
                </c:pt>
                <c:pt idx="7">
                  <c:v>408</c:v>
                </c:pt>
                <c:pt idx="8">
                  <c:v>204</c:v>
                </c:pt>
                <c:pt idx="9">
                  <c:v>348</c:v>
                </c:pt>
                <c:pt idx="10">
                  <c:v>324</c:v>
                </c:pt>
                <c:pt idx="11">
                  <c:v>300</c:v>
                </c:pt>
                <c:pt idx="12">
                  <c:v>912</c:v>
                </c:pt>
                <c:pt idx="13">
                  <c:v>2352</c:v>
                </c:pt>
                <c:pt idx="14">
                  <c:v>72</c:v>
                </c:pt>
              </c:numCache>
            </c:numRef>
          </c:val>
          <c:extLst>
            <c:ext xmlns:c16="http://schemas.microsoft.com/office/drawing/2014/chart" uri="{C3380CC4-5D6E-409C-BE32-E72D297353CC}">
              <c16:uniqueId val="{00000001-D3F0-4F18-9CB9-1A334F573950}"/>
            </c:ext>
          </c:extLst>
        </c:ser>
        <c:dLbls>
          <c:showLegendKey val="0"/>
          <c:showVal val="0"/>
          <c:showCatName val="0"/>
          <c:showSerName val="0"/>
          <c:showPercent val="0"/>
          <c:showBubbleSize val="0"/>
        </c:dLbls>
        <c:gapWidth val="182"/>
        <c:overlap val="100"/>
        <c:axId val="681655992"/>
        <c:axId val="681653040"/>
      </c:barChart>
      <c:catAx>
        <c:axId val="681655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rgbClr val="231F20"/>
                </a:solidFill>
                <a:latin typeface="+mn-lt"/>
                <a:ea typeface="+mn-ea"/>
                <a:cs typeface="+mn-cs"/>
              </a:defRPr>
            </a:pPr>
            <a:endParaRPr lang="fr-FR"/>
          </a:p>
        </c:txPr>
        <c:crossAx val="681653040"/>
        <c:crosses val="autoZero"/>
        <c:auto val="1"/>
        <c:lblAlgn val="ctr"/>
        <c:lblOffset val="100"/>
        <c:noMultiLvlLbl val="0"/>
      </c:catAx>
      <c:valAx>
        <c:axId val="6816530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crossAx val="681655992"/>
        <c:crosses val="autoZero"/>
        <c:crossBetween val="between"/>
      </c:valAx>
      <c:spPr>
        <a:noFill/>
        <a:ln>
          <a:noFill/>
        </a:ln>
        <a:effectLst/>
      </c:spPr>
    </c:plotArea>
    <c:legend>
      <c:legendPos val="b"/>
      <c:layout>
        <c:manualLayout>
          <c:xMode val="edge"/>
          <c:yMode val="edge"/>
          <c:x val="0.64181736657917765"/>
          <c:y val="0.49594058063126428"/>
          <c:w val="0.33006437370633179"/>
          <c:h val="0.27186940716255492"/>
        </c:manualLayout>
      </c:layout>
      <c:overlay val="0"/>
      <c:spPr>
        <a:noFill/>
        <a:ln>
          <a:solidFill>
            <a:schemeClr val="tx2"/>
          </a:solidFill>
          <a:prstDash val="sysDot"/>
        </a:ln>
        <a:effectLst/>
      </c:spPr>
      <c:txPr>
        <a:bodyPr rot="0" spcFirstLastPara="1" vertOverflow="ellipsis" vert="horz" wrap="square" anchor="ctr" anchorCtr="1"/>
        <a:lstStyle/>
        <a:p>
          <a:pPr>
            <a:defRPr sz="7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'TAM SH'!$AO$7</c:f>
              <c:strCache>
                <c:ptCount val="1"/>
                <c:pt idx="0">
                  <c:v>Techniciens et dessinateurs en mécanique et travail des métaux</c:v>
                </c:pt>
              </c:strCache>
            </c:strRef>
          </c:tx>
          <c:spPr>
            <a:solidFill>
              <a:schemeClr val="accent1"/>
            </a:solidFill>
            <a:ln>
              <a:noFill/>
            </a:ln>
            <a:effectLst/>
          </c:spPr>
          <c:invertIfNegative val="0"/>
          <c:cat>
            <c:strRef>
              <c:f>'TAM SH'!$AN$25:$AN$39</c:f>
              <c:strCache>
                <c:ptCount val="15"/>
                <c:pt idx="0">
                  <c:v>Edition, audiovisuel et diffusion</c:v>
                </c:pt>
                <c:pt idx="1">
                  <c:v>Recherche-développement scientifique</c:v>
                </c:pt>
                <c:pt idx="2">
                  <c:v>Construction</c:v>
                </c:pt>
                <c:pt idx="3">
                  <c:v>Administration publique</c:v>
                </c:pt>
                <c:pt idx="4">
                  <c:v>Transports et entreposage</c:v>
                </c:pt>
                <c:pt idx="5">
                  <c:v>Production et distribution d'eau, assainissement, gestion des déchets et dépollution</c:v>
                </c:pt>
                <c:pt idx="6">
                  <c:v>Fabrication de denrées alimentaires, de boissons et de produits à base de tabac</c:v>
                </c:pt>
                <c:pt idx="7">
                  <c:v>Activités juridiques, comptables, de gestion, d'architecture, d'ingénierie, de contrôle et d'analyses techniques</c:v>
                </c:pt>
                <c:pt idx="8">
                  <c:v>Industrie chimique</c:v>
                </c:pt>
                <c:pt idx="9">
                  <c:v>Activités informatiques et services d'information</c:v>
                </c:pt>
                <c:pt idx="10">
                  <c:v>Activités de services administratifs et de soutien</c:v>
                </c:pt>
                <c:pt idx="11">
                  <c:v>Commerce, réparation d'automobiles et de motocycles</c:v>
                </c:pt>
                <c:pt idx="12">
                  <c:v>Fabrication de produits en caoutchouc et en plastique ainsi que d'autres produits minéraux non métalliques</c:v>
                </c:pt>
                <c:pt idx="13">
                  <c:v>Industrie pharmaceutique</c:v>
                </c:pt>
                <c:pt idx="14">
                  <c:v>Production et distribution d'électricité, de gaz, de vapeur et d'air conditionné</c:v>
                </c:pt>
              </c:strCache>
            </c:strRef>
          </c:cat>
          <c:val>
            <c:numRef>
              <c:f>'TAM SH'!$AO$25:$AO$39</c:f>
              <c:numCache>
                <c:formatCode>General</c:formatCode>
                <c:ptCount val="15"/>
                <c:pt idx="0">
                  <c:v>0</c:v>
                </c:pt>
                <c:pt idx="1">
                  <c:v>0</c:v>
                </c:pt>
                <c:pt idx="2">
                  <c:v>0</c:v>
                </c:pt>
                <c:pt idx="3">
                  <c:v>0</c:v>
                </c:pt>
                <c:pt idx="4">
                  <c:v>12</c:v>
                </c:pt>
                <c:pt idx="5">
                  <c:v>0</c:v>
                </c:pt>
                <c:pt idx="6">
                  <c:v>12</c:v>
                </c:pt>
                <c:pt idx="7">
                  <c:v>480</c:v>
                </c:pt>
                <c:pt idx="8">
                  <c:v>0</c:v>
                </c:pt>
                <c:pt idx="9">
                  <c:v>0</c:v>
                </c:pt>
                <c:pt idx="10">
                  <c:v>216</c:v>
                </c:pt>
                <c:pt idx="11">
                  <c:v>24</c:v>
                </c:pt>
                <c:pt idx="12">
                  <c:v>348</c:v>
                </c:pt>
                <c:pt idx="13">
                  <c:v>12</c:v>
                </c:pt>
                <c:pt idx="14">
                  <c:v>0</c:v>
                </c:pt>
              </c:numCache>
            </c:numRef>
          </c:val>
          <c:extLst>
            <c:ext xmlns:c16="http://schemas.microsoft.com/office/drawing/2014/chart" uri="{C3380CC4-5D6E-409C-BE32-E72D297353CC}">
              <c16:uniqueId val="{00000000-CD84-453E-A3B0-A92842EFF514}"/>
            </c:ext>
          </c:extLst>
        </c:ser>
        <c:ser>
          <c:idx val="1"/>
          <c:order val="1"/>
          <c:tx>
            <c:strRef>
              <c:f>'TAM SH'!$AP$7</c:f>
              <c:strCache>
                <c:ptCount val="1"/>
                <c:pt idx="0">
                  <c:v>TAM de production, process et maintenance</c:v>
                </c:pt>
              </c:strCache>
            </c:strRef>
          </c:tx>
          <c:spPr>
            <a:solidFill>
              <a:schemeClr val="accent2"/>
            </a:solidFill>
            <a:ln>
              <a:noFill/>
            </a:ln>
            <a:effectLst/>
          </c:spPr>
          <c:invertIfNegative val="0"/>
          <c:cat>
            <c:strRef>
              <c:f>'TAM SH'!$AN$25:$AN$39</c:f>
              <c:strCache>
                <c:ptCount val="15"/>
                <c:pt idx="0">
                  <c:v>Edition, audiovisuel et diffusion</c:v>
                </c:pt>
                <c:pt idx="1">
                  <c:v>Recherche-développement scientifique</c:v>
                </c:pt>
                <c:pt idx="2">
                  <c:v>Construction</c:v>
                </c:pt>
                <c:pt idx="3">
                  <c:v>Administration publique</c:v>
                </c:pt>
                <c:pt idx="4">
                  <c:v>Transports et entreposage</c:v>
                </c:pt>
                <c:pt idx="5">
                  <c:v>Production et distribution d'eau, assainissement, gestion des déchets et dépollution</c:v>
                </c:pt>
                <c:pt idx="6">
                  <c:v>Fabrication de denrées alimentaires, de boissons et de produits à base de tabac</c:v>
                </c:pt>
                <c:pt idx="7">
                  <c:v>Activités juridiques, comptables, de gestion, d'architecture, d'ingénierie, de contrôle et d'analyses techniques</c:v>
                </c:pt>
                <c:pt idx="8">
                  <c:v>Industrie chimique</c:v>
                </c:pt>
                <c:pt idx="9">
                  <c:v>Activités informatiques et services d'information</c:v>
                </c:pt>
                <c:pt idx="10">
                  <c:v>Activités de services administratifs et de soutien</c:v>
                </c:pt>
                <c:pt idx="11">
                  <c:v>Commerce, réparation d'automobiles et de motocycles</c:v>
                </c:pt>
                <c:pt idx="12">
                  <c:v>Fabrication de produits en caoutchouc et en plastique ainsi que d'autres produits minéraux non métalliques</c:v>
                </c:pt>
                <c:pt idx="13">
                  <c:v>Industrie pharmaceutique</c:v>
                </c:pt>
                <c:pt idx="14">
                  <c:v>Production et distribution d'électricité, de gaz, de vapeur et d'air conditionné</c:v>
                </c:pt>
              </c:strCache>
            </c:strRef>
          </c:cat>
          <c:val>
            <c:numRef>
              <c:f>'TAM SH'!$AP$25:$AP$39</c:f>
              <c:numCache>
                <c:formatCode>General</c:formatCode>
                <c:ptCount val="15"/>
                <c:pt idx="0">
                  <c:v>348</c:v>
                </c:pt>
                <c:pt idx="1">
                  <c:v>348</c:v>
                </c:pt>
                <c:pt idx="2">
                  <c:v>564</c:v>
                </c:pt>
                <c:pt idx="3">
                  <c:v>684</c:v>
                </c:pt>
                <c:pt idx="4">
                  <c:v>708</c:v>
                </c:pt>
                <c:pt idx="5">
                  <c:v>804</c:v>
                </c:pt>
                <c:pt idx="6">
                  <c:v>1032</c:v>
                </c:pt>
                <c:pt idx="7">
                  <c:v>636</c:v>
                </c:pt>
                <c:pt idx="8">
                  <c:v>1296</c:v>
                </c:pt>
                <c:pt idx="9">
                  <c:v>1428</c:v>
                </c:pt>
                <c:pt idx="10">
                  <c:v>1380</c:v>
                </c:pt>
                <c:pt idx="11">
                  <c:v>2076</c:v>
                </c:pt>
                <c:pt idx="12">
                  <c:v>1896</c:v>
                </c:pt>
                <c:pt idx="13">
                  <c:v>2376</c:v>
                </c:pt>
                <c:pt idx="14">
                  <c:v>4284</c:v>
                </c:pt>
              </c:numCache>
            </c:numRef>
          </c:val>
          <c:extLst>
            <c:ext xmlns:c16="http://schemas.microsoft.com/office/drawing/2014/chart" uri="{C3380CC4-5D6E-409C-BE32-E72D297353CC}">
              <c16:uniqueId val="{00000001-CD84-453E-A3B0-A92842EFF514}"/>
            </c:ext>
          </c:extLst>
        </c:ser>
        <c:ser>
          <c:idx val="2"/>
          <c:order val="2"/>
          <c:tx>
            <c:strRef>
              <c:f>'TAM SH'!$AQ$7</c:f>
              <c:strCache>
                <c:ptCount val="1"/>
                <c:pt idx="0">
                  <c:v>TAM et dessinateurs en électricité et en électronique</c:v>
                </c:pt>
              </c:strCache>
            </c:strRef>
          </c:tx>
          <c:spPr>
            <a:solidFill>
              <a:schemeClr val="accent3"/>
            </a:solidFill>
            <a:ln>
              <a:noFill/>
            </a:ln>
            <a:effectLst/>
          </c:spPr>
          <c:invertIfNegative val="0"/>
          <c:cat>
            <c:strRef>
              <c:f>'TAM SH'!$AN$25:$AN$39</c:f>
              <c:strCache>
                <c:ptCount val="15"/>
                <c:pt idx="0">
                  <c:v>Edition, audiovisuel et diffusion</c:v>
                </c:pt>
                <c:pt idx="1">
                  <c:v>Recherche-développement scientifique</c:v>
                </c:pt>
                <c:pt idx="2">
                  <c:v>Construction</c:v>
                </c:pt>
                <c:pt idx="3">
                  <c:v>Administration publique</c:v>
                </c:pt>
                <c:pt idx="4">
                  <c:v>Transports et entreposage</c:v>
                </c:pt>
                <c:pt idx="5">
                  <c:v>Production et distribution d'eau, assainissement, gestion des déchets et dépollution</c:v>
                </c:pt>
                <c:pt idx="6">
                  <c:v>Fabrication de denrées alimentaires, de boissons et de produits à base de tabac</c:v>
                </c:pt>
                <c:pt idx="7">
                  <c:v>Activités juridiques, comptables, de gestion, d'architecture, d'ingénierie, de contrôle et d'analyses techniques</c:v>
                </c:pt>
                <c:pt idx="8">
                  <c:v>Industrie chimique</c:v>
                </c:pt>
                <c:pt idx="9">
                  <c:v>Activités informatiques et services d'information</c:v>
                </c:pt>
                <c:pt idx="10">
                  <c:v>Activités de services administratifs et de soutien</c:v>
                </c:pt>
                <c:pt idx="11">
                  <c:v>Commerce, réparation d'automobiles et de motocycles</c:v>
                </c:pt>
                <c:pt idx="12">
                  <c:v>Fabrication de produits en caoutchouc et en plastique ainsi que d'autres produits minéraux non métalliques</c:v>
                </c:pt>
                <c:pt idx="13">
                  <c:v>Industrie pharmaceutique</c:v>
                </c:pt>
                <c:pt idx="14">
                  <c:v>Production et distribution d'électricité, de gaz, de vapeur et d'air conditionné</c:v>
                </c:pt>
              </c:strCache>
            </c:strRef>
          </c:cat>
          <c:val>
            <c:numRef>
              <c:f>'TAM SH'!$AQ$25:$AQ$39</c:f>
              <c:numCache>
                <c:formatCode>General</c:formatCode>
                <c:ptCount val="15"/>
                <c:pt idx="0">
                  <c:v>0</c:v>
                </c:pt>
                <c:pt idx="1">
                  <c:v>0</c:v>
                </c:pt>
                <c:pt idx="2">
                  <c:v>36</c:v>
                </c:pt>
                <c:pt idx="3">
                  <c:v>0</c:v>
                </c:pt>
                <c:pt idx="4">
                  <c:v>0</c:v>
                </c:pt>
                <c:pt idx="5">
                  <c:v>0</c:v>
                </c:pt>
                <c:pt idx="6">
                  <c:v>12</c:v>
                </c:pt>
                <c:pt idx="7">
                  <c:v>36</c:v>
                </c:pt>
                <c:pt idx="8">
                  <c:v>0</c:v>
                </c:pt>
                <c:pt idx="9">
                  <c:v>0</c:v>
                </c:pt>
                <c:pt idx="10">
                  <c:v>228</c:v>
                </c:pt>
                <c:pt idx="11">
                  <c:v>24</c:v>
                </c:pt>
                <c:pt idx="12">
                  <c:v>60</c:v>
                </c:pt>
                <c:pt idx="13">
                  <c:v>12</c:v>
                </c:pt>
                <c:pt idx="14">
                  <c:v>60</c:v>
                </c:pt>
              </c:numCache>
            </c:numRef>
          </c:val>
          <c:extLst>
            <c:ext xmlns:c16="http://schemas.microsoft.com/office/drawing/2014/chart" uri="{C3380CC4-5D6E-409C-BE32-E72D297353CC}">
              <c16:uniqueId val="{00000002-CD84-453E-A3B0-A92842EFF514}"/>
            </c:ext>
          </c:extLst>
        </c:ser>
        <c:dLbls>
          <c:showLegendKey val="0"/>
          <c:showVal val="0"/>
          <c:showCatName val="0"/>
          <c:showSerName val="0"/>
          <c:showPercent val="0"/>
          <c:showBubbleSize val="0"/>
        </c:dLbls>
        <c:gapWidth val="150"/>
        <c:overlap val="100"/>
        <c:axId val="891325768"/>
        <c:axId val="891321832"/>
      </c:barChart>
      <c:catAx>
        <c:axId val="891325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rgbClr val="231F20"/>
                </a:solidFill>
                <a:latin typeface="+mn-lt"/>
                <a:ea typeface="+mn-ea"/>
                <a:cs typeface="+mn-cs"/>
              </a:defRPr>
            </a:pPr>
            <a:endParaRPr lang="fr-FR"/>
          </a:p>
        </c:txPr>
        <c:crossAx val="891321832"/>
        <c:crosses val="autoZero"/>
        <c:auto val="1"/>
        <c:lblAlgn val="ctr"/>
        <c:lblOffset val="100"/>
        <c:noMultiLvlLbl val="0"/>
      </c:catAx>
      <c:valAx>
        <c:axId val="8913218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rgbClr val="231F20"/>
                </a:solidFill>
                <a:latin typeface="+mn-lt"/>
                <a:ea typeface="+mn-ea"/>
                <a:cs typeface="+mn-cs"/>
              </a:defRPr>
            </a:pPr>
            <a:endParaRPr lang="fr-FR"/>
          </a:p>
        </c:txPr>
        <c:crossAx val="891325768"/>
        <c:crosses val="autoZero"/>
        <c:crossBetween val="between"/>
      </c:valAx>
      <c:spPr>
        <a:noFill/>
        <a:ln>
          <a:noFill/>
        </a:ln>
        <a:effectLst/>
      </c:spPr>
    </c:plotArea>
    <c:legend>
      <c:legendPos val="b"/>
      <c:layout>
        <c:manualLayout>
          <c:xMode val="edge"/>
          <c:yMode val="edge"/>
          <c:x val="0.60519471803218172"/>
          <c:y val="0.44040924636486556"/>
          <c:w val="0.37792653363749179"/>
          <c:h val="0.26207009247810964"/>
        </c:manualLayout>
      </c:layout>
      <c:overlay val="0"/>
      <c:spPr>
        <a:noFill/>
        <a:ln>
          <a:solidFill>
            <a:schemeClr val="tx2"/>
          </a:solidFill>
          <a:prstDash val="sysDot"/>
        </a:ln>
        <a:effectLst/>
      </c:spPr>
      <c:txPr>
        <a:bodyPr rot="0" spcFirstLastPara="1" vertOverflow="ellipsis" vert="horz" wrap="square" anchor="ctr" anchorCtr="1"/>
        <a:lstStyle/>
        <a:p>
          <a:pPr>
            <a:defRPr sz="7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591801497027713"/>
          <c:y val="5.0925925925925923E-2"/>
          <c:w val="0.48457841914745886"/>
          <c:h val="0.86345253718285231"/>
        </c:manualLayout>
      </c:layout>
      <c:barChart>
        <c:barDir val="bar"/>
        <c:grouping val="stacked"/>
        <c:varyColors val="0"/>
        <c:ser>
          <c:idx val="0"/>
          <c:order val="0"/>
          <c:tx>
            <c:strRef>
              <c:f>'W SH'!$BQ$35</c:f>
              <c:strCache>
                <c:ptCount val="1"/>
                <c:pt idx="0">
                  <c:v>Ouvriers transformation des métaux</c:v>
                </c:pt>
              </c:strCache>
            </c:strRef>
          </c:tx>
          <c:spPr>
            <a:solidFill>
              <a:schemeClr val="accent1"/>
            </a:solidFill>
            <a:ln>
              <a:noFill/>
            </a:ln>
            <a:effectLst/>
          </c:spPr>
          <c:invertIfNegative val="0"/>
          <c:cat>
            <c:strRef>
              <c:f>'W SH'!$BP$39:$BP$53</c:f>
              <c:strCache>
                <c:ptCount val="15"/>
                <c:pt idx="0">
                  <c:v>Arts, spectacles et activités récréatives</c:v>
                </c:pt>
                <c:pt idx="1">
                  <c:v>Hébergement médico-social et social, action sociale sans hébergement</c:v>
                </c:pt>
                <c:pt idx="2">
                  <c:v>Industrie pharmaceutique</c:v>
                </c:pt>
                <c:pt idx="3">
                  <c:v>Autres activités de services</c:v>
                </c:pt>
                <c:pt idx="4">
                  <c:v>Fabrication de denrées alimentaires, de boissons et de produits à base de tabac</c:v>
                </c:pt>
                <c:pt idx="5">
                  <c:v>Travail du bois, industries du papier et imprimerie</c:v>
                </c:pt>
                <c:pt idx="6">
                  <c:v>Production et distribution d'eau, assainissement, gestion des déchets et dépollution</c:v>
                </c:pt>
                <c:pt idx="7">
                  <c:v>Activités juridiques, comptables, de gestion, d'architecture, d'ingénierie, de contrôle et d'analyses techniques</c:v>
                </c:pt>
                <c:pt idx="8">
                  <c:v>Production et distribution d'électricité, de gaz, de vapeur et d'air conditionné</c:v>
                </c:pt>
                <c:pt idx="9">
                  <c:v>Transports et entreposage</c:v>
                </c:pt>
                <c:pt idx="10">
                  <c:v>Administration publique</c:v>
                </c:pt>
                <c:pt idx="11">
                  <c:v>Construction</c:v>
                </c:pt>
                <c:pt idx="12">
                  <c:v>Fabrication de produits en caoutchouc et en plastique ainsi que d'autres produits minéraux non métalliques</c:v>
                </c:pt>
                <c:pt idx="13">
                  <c:v>Activités de services administratifs et de soutien</c:v>
                </c:pt>
                <c:pt idx="14">
                  <c:v>Commerce, réparation d'automobiles et de motocycles</c:v>
                </c:pt>
              </c:strCache>
            </c:strRef>
          </c:cat>
          <c:val>
            <c:numRef>
              <c:f>'W SH'!$BQ$39:$BQ$53</c:f>
              <c:numCache>
                <c:formatCode>General</c:formatCode>
                <c:ptCount val="15"/>
                <c:pt idx="0">
                  <c:v>12</c:v>
                </c:pt>
                <c:pt idx="1">
                  <c:v>156</c:v>
                </c:pt>
                <c:pt idx="2">
                  <c:v>12</c:v>
                </c:pt>
                <c:pt idx="3">
                  <c:v>0</c:v>
                </c:pt>
                <c:pt idx="4">
                  <c:v>24</c:v>
                </c:pt>
                <c:pt idx="5">
                  <c:v>48</c:v>
                </c:pt>
                <c:pt idx="6">
                  <c:v>408</c:v>
                </c:pt>
                <c:pt idx="7">
                  <c:v>36</c:v>
                </c:pt>
                <c:pt idx="8">
                  <c:v>648</c:v>
                </c:pt>
                <c:pt idx="9">
                  <c:v>36</c:v>
                </c:pt>
                <c:pt idx="10">
                  <c:v>0</c:v>
                </c:pt>
                <c:pt idx="11">
                  <c:v>516</c:v>
                </c:pt>
                <c:pt idx="12">
                  <c:v>2028</c:v>
                </c:pt>
                <c:pt idx="13">
                  <c:v>1236</c:v>
                </c:pt>
                <c:pt idx="14">
                  <c:v>1644</c:v>
                </c:pt>
              </c:numCache>
            </c:numRef>
          </c:val>
          <c:extLst>
            <c:ext xmlns:c16="http://schemas.microsoft.com/office/drawing/2014/chart" uri="{C3380CC4-5D6E-409C-BE32-E72D297353CC}">
              <c16:uniqueId val="{00000000-FF81-4C34-ACE4-9CD10756552D}"/>
            </c:ext>
          </c:extLst>
        </c:ser>
        <c:ser>
          <c:idx val="1"/>
          <c:order val="1"/>
          <c:tx>
            <c:strRef>
              <c:f>'W SH'!$BR$35</c:f>
              <c:strCache>
                <c:ptCount val="1"/>
                <c:pt idx="0">
                  <c:v>Ajusteurs monteurs, mécaniciens monteurs, régleurs</c:v>
                </c:pt>
              </c:strCache>
            </c:strRef>
          </c:tx>
          <c:spPr>
            <a:solidFill>
              <a:schemeClr val="accent2"/>
            </a:solidFill>
            <a:ln>
              <a:noFill/>
            </a:ln>
            <a:effectLst/>
          </c:spPr>
          <c:invertIfNegative val="0"/>
          <c:cat>
            <c:strRef>
              <c:f>'W SH'!$BP$39:$BP$53</c:f>
              <c:strCache>
                <c:ptCount val="15"/>
                <c:pt idx="0">
                  <c:v>Arts, spectacles et activités récréatives</c:v>
                </c:pt>
                <c:pt idx="1">
                  <c:v>Hébergement médico-social et social, action sociale sans hébergement</c:v>
                </c:pt>
                <c:pt idx="2">
                  <c:v>Industrie pharmaceutique</c:v>
                </c:pt>
                <c:pt idx="3">
                  <c:v>Autres activités de services</c:v>
                </c:pt>
                <c:pt idx="4">
                  <c:v>Fabrication de denrées alimentaires, de boissons et de produits à base de tabac</c:v>
                </c:pt>
                <c:pt idx="5">
                  <c:v>Travail du bois, industries du papier et imprimerie</c:v>
                </c:pt>
                <c:pt idx="6">
                  <c:v>Production et distribution d'eau, assainissement, gestion des déchets et dépollution</c:v>
                </c:pt>
                <c:pt idx="7">
                  <c:v>Activités juridiques, comptables, de gestion, d'architecture, d'ingénierie, de contrôle et d'analyses techniques</c:v>
                </c:pt>
                <c:pt idx="8">
                  <c:v>Production et distribution d'électricité, de gaz, de vapeur et d'air conditionné</c:v>
                </c:pt>
                <c:pt idx="9">
                  <c:v>Transports et entreposage</c:v>
                </c:pt>
                <c:pt idx="10">
                  <c:v>Administration publique</c:v>
                </c:pt>
                <c:pt idx="11">
                  <c:v>Construction</c:v>
                </c:pt>
                <c:pt idx="12">
                  <c:v>Fabrication de produits en caoutchouc et en plastique ainsi que d'autres produits minéraux non métalliques</c:v>
                </c:pt>
                <c:pt idx="13">
                  <c:v>Activités de services administratifs et de soutien</c:v>
                </c:pt>
                <c:pt idx="14">
                  <c:v>Commerce, réparation d'automobiles et de motocycles</c:v>
                </c:pt>
              </c:strCache>
            </c:strRef>
          </c:cat>
          <c:val>
            <c:numRef>
              <c:f>'W SH'!$BR$39:$BR$53</c:f>
              <c:numCache>
                <c:formatCode>General</c:formatCode>
                <c:ptCount val="15"/>
                <c:pt idx="0">
                  <c:v>0</c:v>
                </c:pt>
                <c:pt idx="1">
                  <c:v>0</c:v>
                </c:pt>
                <c:pt idx="2">
                  <c:v>144</c:v>
                </c:pt>
                <c:pt idx="3">
                  <c:v>0</c:v>
                </c:pt>
                <c:pt idx="4">
                  <c:v>12</c:v>
                </c:pt>
                <c:pt idx="5">
                  <c:v>96</c:v>
                </c:pt>
                <c:pt idx="6">
                  <c:v>0</c:v>
                </c:pt>
                <c:pt idx="7">
                  <c:v>288</c:v>
                </c:pt>
                <c:pt idx="8">
                  <c:v>0</c:v>
                </c:pt>
                <c:pt idx="9">
                  <c:v>12</c:v>
                </c:pt>
                <c:pt idx="10">
                  <c:v>0</c:v>
                </c:pt>
                <c:pt idx="11">
                  <c:v>0</c:v>
                </c:pt>
                <c:pt idx="12">
                  <c:v>528</c:v>
                </c:pt>
                <c:pt idx="13">
                  <c:v>816</c:v>
                </c:pt>
                <c:pt idx="14">
                  <c:v>120</c:v>
                </c:pt>
              </c:numCache>
            </c:numRef>
          </c:val>
          <c:extLst>
            <c:ext xmlns:c16="http://schemas.microsoft.com/office/drawing/2014/chart" uri="{C3380CC4-5D6E-409C-BE32-E72D297353CC}">
              <c16:uniqueId val="{00000001-FF81-4C34-ACE4-9CD10756552D}"/>
            </c:ext>
          </c:extLst>
        </c:ser>
        <c:ser>
          <c:idx val="2"/>
          <c:order val="2"/>
          <c:tx>
            <c:strRef>
              <c:f>'W SH'!$BS$35</c:f>
              <c:strCache>
                <c:ptCount val="1"/>
                <c:pt idx="0">
                  <c:v>Usineurs</c:v>
                </c:pt>
              </c:strCache>
            </c:strRef>
          </c:tx>
          <c:spPr>
            <a:solidFill>
              <a:schemeClr val="accent3"/>
            </a:solidFill>
            <a:ln>
              <a:noFill/>
            </a:ln>
            <a:effectLst/>
          </c:spPr>
          <c:invertIfNegative val="0"/>
          <c:cat>
            <c:strRef>
              <c:f>'W SH'!$BP$39:$BP$53</c:f>
              <c:strCache>
                <c:ptCount val="15"/>
                <c:pt idx="0">
                  <c:v>Arts, spectacles et activités récréatives</c:v>
                </c:pt>
                <c:pt idx="1">
                  <c:v>Hébergement médico-social et social, action sociale sans hébergement</c:v>
                </c:pt>
                <c:pt idx="2">
                  <c:v>Industrie pharmaceutique</c:v>
                </c:pt>
                <c:pt idx="3">
                  <c:v>Autres activités de services</c:v>
                </c:pt>
                <c:pt idx="4">
                  <c:v>Fabrication de denrées alimentaires, de boissons et de produits à base de tabac</c:v>
                </c:pt>
                <c:pt idx="5">
                  <c:v>Travail du bois, industries du papier et imprimerie</c:v>
                </c:pt>
                <c:pt idx="6">
                  <c:v>Production et distribution d'eau, assainissement, gestion des déchets et dépollution</c:v>
                </c:pt>
                <c:pt idx="7">
                  <c:v>Activités juridiques, comptables, de gestion, d'architecture, d'ingénierie, de contrôle et d'analyses techniques</c:v>
                </c:pt>
                <c:pt idx="8">
                  <c:v>Production et distribution d'électricité, de gaz, de vapeur et d'air conditionné</c:v>
                </c:pt>
                <c:pt idx="9">
                  <c:v>Transports et entreposage</c:v>
                </c:pt>
                <c:pt idx="10">
                  <c:v>Administration publique</c:v>
                </c:pt>
                <c:pt idx="11">
                  <c:v>Construction</c:v>
                </c:pt>
                <c:pt idx="12">
                  <c:v>Fabrication de produits en caoutchouc et en plastique ainsi que d'autres produits minéraux non métalliques</c:v>
                </c:pt>
                <c:pt idx="13">
                  <c:v>Activités de services administratifs et de soutien</c:v>
                </c:pt>
                <c:pt idx="14">
                  <c:v>Commerce, réparation d'automobiles et de motocycles</c:v>
                </c:pt>
              </c:strCache>
            </c:strRef>
          </c:cat>
          <c:val>
            <c:numRef>
              <c:f>'W SH'!$BS$39:$BS$53</c:f>
              <c:numCache>
                <c:formatCode>General</c:formatCode>
                <c:ptCount val="15"/>
                <c:pt idx="0">
                  <c:v>0</c:v>
                </c:pt>
                <c:pt idx="1">
                  <c:v>0</c:v>
                </c:pt>
                <c:pt idx="2">
                  <c:v>0</c:v>
                </c:pt>
                <c:pt idx="3">
                  <c:v>0</c:v>
                </c:pt>
                <c:pt idx="4">
                  <c:v>0</c:v>
                </c:pt>
                <c:pt idx="5">
                  <c:v>84</c:v>
                </c:pt>
                <c:pt idx="6">
                  <c:v>0</c:v>
                </c:pt>
                <c:pt idx="7">
                  <c:v>12</c:v>
                </c:pt>
                <c:pt idx="8">
                  <c:v>0</c:v>
                </c:pt>
                <c:pt idx="9">
                  <c:v>12</c:v>
                </c:pt>
                <c:pt idx="10">
                  <c:v>1224</c:v>
                </c:pt>
                <c:pt idx="11">
                  <c:v>12</c:v>
                </c:pt>
                <c:pt idx="12">
                  <c:v>168</c:v>
                </c:pt>
                <c:pt idx="13">
                  <c:v>744</c:v>
                </c:pt>
                <c:pt idx="14">
                  <c:v>24</c:v>
                </c:pt>
              </c:numCache>
            </c:numRef>
          </c:val>
          <c:extLst>
            <c:ext xmlns:c16="http://schemas.microsoft.com/office/drawing/2014/chart" uri="{C3380CC4-5D6E-409C-BE32-E72D297353CC}">
              <c16:uniqueId val="{00000002-FF81-4C34-ACE4-9CD10756552D}"/>
            </c:ext>
          </c:extLst>
        </c:ser>
        <c:ser>
          <c:idx val="3"/>
          <c:order val="3"/>
          <c:tx>
            <c:strRef>
              <c:f>'W SH'!$BT$35</c:f>
              <c:strCache>
                <c:ptCount val="1"/>
                <c:pt idx="0">
                  <c:v>Soudeurs, chaudronniers</c:v>
                </c:pt>
              </c:strCache>
            </c:strRef>
          </c:tx>
          <c:spPr>
            <a:solidFill>
              <a:schemeClr val="accent4"/>
            </a:solidFill>
            <a:ln>
              <a:noFill/>
            </a:ln>
            <a:effectLst/>
          </c:spPr>
          <c:invertIfNegative val="0"/>
          <c:cat>
            <c:strRef>
              <c:f>'W SH'!$BP$39:$BP$53</c:f>
              <c:strCache>
                <c:ptCount val="15"/>
                <c:pt idx="0">
                  <c:v>Arts, spectacles et activités récréatives</c:v>
                </c:pt>
                <c:pt idx="1">
                  <c:v>Hébergement médico-social et social, action sociale sans hébergement</c:v>
                </c:pt>
                <c:pt idx="2">
                  <c:v>Industrie pharmaceutique</c:v>
                </c:pt>
                <c:pt idx="3">
                  <c:v>Autres activités de services</c:v>
                </c:pt>
                <c:pt idx="4">
                  <c:v>Fabrication de denrées alimentaires, de boissons et de produits à base de tabac</c:v>
                </c:pt>
                <c:pt idx="5">
                  <c:v>Travail du bois, industries du papier et imprimerie</c:v>
                </c:pt>
                <c:pt idx="6">
                  <c:v>Production et distribution d'eau, assainissement, gestion des déchets et dépollution</c:v>
                </c:pt>
                <c:pt idx="7">
                  <c:v>Activités juridiques, comptables, de gestion, d'architecture, d'ingénierie, de contrôle et d'analyses techniques</c:v>
                </c:pt>
                <c:pt idx="8">
                  <c:v>Production et distribution d'électricité, de gaz, de vapeur et d'air conditionné</c:v>
                </c:pt>
                <c:pt idx="9">
                  <c:v>Transports et entreposage</c:v>
                </c:pt>
                <c:pt idx="10">
                  <c:v>Administration publique</c:v>
                </c:pt>
                <c:pt idx="11">
                  <c:v>Construction</c:v>
                </c:pt>
                <c:pt idx="12">
                  <c:v>Fabrication de produits en caoutchouc et en plastique ainsi que d'autres produits minéraux non métalliques</c:v>
                </c:pt>
                <c:pt idx="13">
                  <c:v>Activités de services administratifs et de soutien</c:v>
                </c:pt>
                <c:pt idx="14">
                  <c:v>Commerce, réparation d'automobiles et de motocycles</c:v>
                </c:pt>
              </c:strCache>
            </c:strRef>
          </c:cat>
          <c:val>
            <c:numRef>
              <c:f>'W SH'!$BT$39:$BT$53</c:f>
              <c:numCache>
                <c:formatCode>General</c:formatCode>
                <c:ptCount val="15"/>
                <c:pt idx="0">
                  <c:v>0</c:v>
                </c:pt>
                <c:pt idx="1">
                  <c:v>0</c:v>
                </c:pt>
                <c:pt idx="2">
                  <c:v>0</c:v>
                </c:pt>
                <c:pt idx="3">
                  <c:v>0</c:v>
                </c:pt>
                <c:pt idx="4">
                  <c:v>36</c:v>
                </c:pt>
                <c:pt idx="5">
                  <c:v>72</c:v>
                </c:pt>
                <c:pt idx="6">
                  <c:v>0</c:v>
                </c:pt>
                <c:pt idx="7">
                  <c:v>48</c:v>
                </c:pt>
                <c:pt idx="8">
                  <c:v>0</c:v>
                </c:pt>
                <c:pt idx="9">
                  <c:v>84</c:v>
                </c:pt>
                <c:pt idx="10">
                  <c:v>0</c:v>
                </c:pt>
                <c:pt idx="11">
                  <c:v>1320</c:v>
                </c:pt>
                <c:pt idx="12">
                  <c:v>120</c:v>
                </c:pt>
                <c:pt idx="13">
                  <c:v>1188</c:v>
                </c:pt>
                <c:pt idx="14">
                  <c:v>48</c:v>
                </c:pt>
              </c:numCache>
            </c:numRef>
          </c:val>
          <c:extLst>
            <c:ext xmlns:c16="http://schemas.microsoft.com/office/drawing/2014/chart" uri="{C3380CC4-5D6E-409C-BE32-E72D297353CC}">
              <c16:uniqueId val="{00000003-FF81-4C34-ACE4-9CD10756552D}"/>
            </c:ext>
          </c:extLst>
        </c:ser>
        <c:ser>
          <c:idx val="4"/>
          <c:order val="4"/>
          <c:tx>
            <c:strRef>
              <c:f>'W SH'!$BU$35</c:f>
              <c:strCache>
                <c:ptCount val="1"/>
                <c:pt idx="0">
                  <c:v>Câbleurs, bobiniers, opérateurs en électricité et électronique</c:v>
                </c:pt>
              </c:strCache>
            </c:strRef>
          </c:tx>
          <c:spPr>
            <a:solidFill>
              <a:schemeClr val="accent5"/>
            </a:solidFill>
            <a:ln>
              <a:noFill/>
            </a:ln>
            <a:effectLst/>
          </c:spPr>
          <c:invertIfNegative val="0"/>
          <c:cat>
            <c:strRef>
              <c:f>'W SH'!$BP$39:$BP$53</c:f>
              <c:strCache>
                <c:ptCount val="15"/>
                <c:pt idx="0">
                  <c:v>Arts, spectacles et activités récréatives</c:v>
                </c:pt>
                <c:pt idx="1">
                  <c:v>Hébergement médico-social et social, action sociale sans hébergement</c:v>
                </c:pt>
                <c:pt idx="2">
                  <c:v>Industrie pharmaceutique</c:v>
                </c:pt>
                <c:pt idx="3">
                  <c:v>Autres activités de services</c:v>
                </c:pt>
                <c:pt idx="4">
                  <c:v>Fabrication de denrées alimentaires, de boissons et de produits à base de tabac</c:v>
                </c:pt>
                <c:pt idx="5">
                  <c:v>Travail du bois, industries du papier et imprimerie</c:v>
                </c:pt>
                <c:pt idx="6">
                  <c:v>Production et distribution d'eau, assainissement, gestion des déchets et dépollution</c:v>
                </c:pt>
                <c:pt idx="7">
                  <c:v>Activités juridiques, comptables, de gestion, d'architecture, d'ingénierie, de contrôle et d'analyses techniques</c:v>
                </c:pt>
                <c:pt idx="8">
                  <c:v>Production et distribution d'électricité, de gaz, de vapeur et d'air conditionné</c:v>
                </c:pt>
                <c:pt idx="9">
                  <c:v>Transports et entreposage</c:v>
                </c:pt>
                <c:pt idx="10">
                  <c:v>Administration publique</c:v>
                </c:pt>
                <c:pt idx="11">
                  <c:v>Construction</c:v>
                </c:pt>
                <c:pt idx="12">
                  <c:v>Fabrication de produits en caoutchouc et en plastique ainsi que d'autres produits minéraux non métalliques</c:v>
                </c:pt>
                <c:pt idx="13">
                  <c:v>Activités de services administratifs et de soutien</c:v>
                </c:pt>
                <c:pt idx="14">
                  <c:v>Commerce, réparation d'automobiles et de motocycles</c:v>
                </c:pt>
              </c:strCache>
            </c:strRef>
          </c:cat>
          <c:val>
            <c:numRef>
              <c:f>'W SH'!$BU$39:$BU$53</c:f>
              <c:numCache>
                <c:formatCode>General</c:formatCode>
                <c:ptCount val="15"/>
                <c:pt idx="0">
                  <c:v>0</c:v>
                </c:pt>
                <c:pt idx="1">
                  <c:v>0</c:v>
                </c:pt>
                <c:pt idx="2">
                  <c:v>0</c:v>
                </c:pt>
                <c:pt idx="3">
                  <c:v>0</c:v>
                </c:pt>
                <c:pt idx="4">
                  <c:v>0</c:v>
                </c:pt>
                <c:pt idx="5">
                  <c:v>24</c:v>
                </c:pt>
                <c:pt idx="6">
                  <c:v>12</c:v>
                </c:pt>
                <c:pt idx="7">
                  <c:v>168</c:v>
                </c:pt>
                <c:pt idx="8">
                  <c:v>240</c:v>
                </c:pt>
                <c:pt idx="9">
                  <c:v>0</c:v>
                </c:pt>
                <c:pt idx="10">
                  <c:v>0</c:v>
                </c:pt>
                <c:pt idx="11">
                  <c:v>408</c:v>
                </c:pt>
                <c:pt idx="12">
                  <c:v>24</c:v>
                </c:pt>
                <c:pt idx="13">
                  <c:v>804</c:v>
                </c:pt>
                <c:pt idx="14">
                  <c:v>12</c:v>
                </c:pt>
              </c:numCache>
            </c:numRef>
          </c:val>
          <c:extLst>
            <c:ext xmlns:c16="http://schemas.microsoft.com/office/drawing/2014/chart" uri="{C3380CC4-5D6E-409C-BE32-E72D297353CC}">
              <c16:uniqueId val="{00000004-FF81-4C34-ACE4-9CD10756552D}"/>
            </c:ext>
          </c:extLst>
        </c:ser>
        <c:ser>
          <c:idx val="5"/>
          <c:order val="5"/>
          <c:tx>
            <c:strRef>
              <c:f>'W SH'!$BV$35</c:f>
              <c:strCache>
                <c:ptCount val="1"/>
                <c:pt idx="0">
                  <c:v>Ouvriers de maintenance</c:v>
                </c:pt>
              </c:strCache>
            </c:strRef>
          </c:tx>
          <c:spPr>
            <a:solidFill>
              <a:schemeClr val="accent6"/>
            </a:solidFill>
            <a:ln>
              <a:noFill/>
            </a:ln>
            <a:effectLst/>
          </c:spPr>
          <c:invertIfNegative val="0"/>
          <c:cat>
            <c:strRef>
              <c:f>'W SH'!$BP$39:$BP$53</c:f>
              <c:strCache>
                <c:ptCount val="15"/>
                <c:pt idx="0">
                  <c:v>Arts, spectacles et activités récréatives</c:v>
                </c:pt>
                <c:pt idx="1">
                  <c:v>Hébergement médico-social et social, action sociale sans hébergement</c:v>
                </c:pt>
                <c:pt idx="2">
                  <c:v>Industrie pharmaceutique</c:v>
                </c:pt>
                <c:pt idx="3">
                  <c:v>Autres activités de services</c:v>
                </c:pt>
                <c:pt idx="4">
                  <c:v>Fabrication de denrées alimentaires, de boissons et de produits à base de tabac</c:v>
                </c:pt>
                <c:pt idx="5">
                  <c:v>Travail du bois, industries du papier et imprimerie</c:v>
                </c:pt>
                <c:pt idx="6">
                  <c:v>Production et distribution d'eau, assainissement, gestion des déchets et dépollution</c:v>
                </c:pt>
                <c:pt idx="7">
                  <c:v>Activités juridiques, comptables, de gestion, d'architecture, d'ingénierie, de contrôle et d'analyses techniques</c:v>
                </c:pt>
                <c:pt idx="8">
                  <c:v>Production et distribution d'électricité, de gaz, de vapeur et d'air conditionné</c:v>
                </c:pt>
                <c:pt idx="9">
                  <c:v>Transports et entreposage</c:v>
                </c:pt>
                <c:pt idx="10">
                  <c:v>Administration publique</c:v>
                </c:pt>
                <c:pt idx="11">
                  <c:v>Construction</c:v>
                </c:pt>
                <c:pt idx="12">
                  <c:v>Fabrication de produits en caoutchouc et en plastique ainsi que d'autres produits minéraux non métalliques</c:v>
                </c:pt>
                <c:pt idx="13">
                  <c:v>Activités de services administratifs et de soutien</c:v>
                </c:pt>
                <c:pt idx="14">
                  <c:v>Commerce, réparation d'automobiles et de motocycles</c:v>
                </c:pt>
              </c:strCache>
            </c:strRef>
          </c:cat>
          <c:val>
            <c:numRef>
              <c:f>'W SH'!$BV$39:$BV$53</c:f>
              <c:numCache>
                <c:formatCode>General</c:formatCode>
                <c:ptCount val="15"/>
                <c:pt idx="0">
                  <c:v>132</c:v>
                </c:pt>
                <c:pt idx="1">
                  <c:v>0</c:v>
                </c:pt>
                <c:pt idx="2">
                  <c:v>72</c:v>
                </c:pt>
                <c:pt idx="3">
                  <c:v>240</c:v>
                </c:pt>
                <c:pt idx="4">
                  <c:v>360</c:v>
                </c:pt>
                <c:pt idx="5">
                  <c:v>120</c:v>
                </c:pt>
                <c:pt idx="6">
                  <c:v>84</c:v>
                </c:pt>
                <c:pt idx="7">
                  <c:v>264</c:v>
                </c:pt>
                <c:pt idx="8">
                  <c:v>192</c:v>
                </c:pt>
                <c:pt idx="9">
                  <c:v>1116</c:v>
                </c:pt>
                <c:pt idx="10">
                  <c:v>72</c:v>
                </c:pt>
                <c:pt idx="11">
                  <c:v>324</c:v>
                </c:pt>
                <c:pt idx="12">
                  <c:v>456</c:v>
                </c:pt>
                <c:pt idx="13">
                  <c:v>1248</c:v>
                </c:pt>
                <c:pt idx="14">
                  <c:v>7260</c:v>
                </c:pt>
              </c:numCache>
            </c:numRef>
          </c:val>
          <c:extLst>
            <c:ext xmlns:c16="http://schemas.microsoft.com/office/drawing/2014/chart" uri="{C3380CC4-5D6E-409C-BE32-E72D297353CC}">
              <c16:uniqueId val="{00000005-FF81-4C34-ACE4-9CD10756552D}"/>
            </c:ext>
          </c:extLst>
        </c:ser>
        <c:dLbls>
          <c:showLegendKey val="0"/>
          <c:showVal val="0"/>
          <c:showCatName val="0"/>
          <c:showSerName val="0"/>
          <c:showPercent val="0"/>
          <c:showBubbleSize val="0"/>
        </c:dLbls>
        <c:gapWidth val="150"/>
        <c:overlap val="100"/>
        <c:axId val="681695352"/>
        <c:axId val="681705520"/>
      </c:barChart>
      <c:catAx>
        <c:axId val="681695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rgbClr val="231F20"/>
                </a:solidFill>
                <a:latin typeface="+mn-lt"/>
                <a:ea typeface="+mn-ea"/>
                <a:cs typeface="+mn-cs"/>
              </a:defRPr>
            </a:pPr>
            <a:endParaRPr lang="fr-FR"/>
          </a:p>
        </c:txPr>
        <c:crossAx val="681705520"/>
        <c:crosses val="autoZero"/>
        <c:auto val="1"/>
        <c:lblAlgn val="ctr"/>
        <c:lblOffset val="100"/>
        <c:noMultiLvlLbl val="0"/>
      </c:catAx>
      <c:valAx>
        <c:axId val="681705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rgbClr val="231F20"/>
                </a:solidFill>
                <a:latin typeface="+mn-lt"/>
                <a:ea typeface="+mn-ea"/>
                <a:cs typeface="+mn-cs"/>
              </a:defRPr>
            </a:pPr>
            <a:endParaRPr lang="fr-FR"/>
          </a:p>
        </c:txPr>
        <c:crossAx val="681695352"/>
        <c:crosses val="autoZero"/>
        <c:crossBetween val="between"/>
      </c:valAx>
      <c:spPr>
        <a:noFill/>
        <a:ln>
          <a:noFill/>
        </a:ln>
        <a:effectLst/>
      </c:spPr>
    </c:plotArea>
    <c:legend>
      <c:legendPos val="b"/>
      <c:layout>
        <c:manualLayout>
          <c:xMode val="edge"/>
          <c:yMode val="edge"/>
          <c:x val="0.56974832626647931"/>
          <c:y val="0.3463094196558763"/>
          <c:w val="0.42712694510785604"/>
          <c:h val="0.44998687664041997"/>
        </c:manualLayout>
      </c:layout>
      <c:overlay val="0"/>
      <c:spPr>
        <a:noFill/>
        <a:ln>
          <a:solidFill>
            <a:schemeClr val="tx2"/>
          </a:solidFill>
          <a:prstDash val="sysDot"/>
        </a:ln>
        <a:effectLst/>
      </c:spPr>
      <c:txPr>
        <a:bodyPr rot="0" spcFirstLastPara="1" vertOverflow="ellipsis" vert="horz" wrap="square" anchor="ctr" anchorCtr="1"/>
        <a:lstStyle/>
        <a:p>
          <a:pPr>
            <a:defRPr sz="7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kern="1200">
                <a:solidFill>
                  <a:srgbClr val="231F20"/>
                </a:solidFill>
                <a:effectLst/>
                <a:latin typeface="Arial" panose="020B0604020202020204" pitchFamily="34" charset="0"/>
                <a:ea typeface="+mn-ea"/>
                <a:cs typeface="+mn-cs"/>
              </a:rPr>
              <a:t>QUELLES ACTIONS AVEZ-VOUS MIS EN PLACE ENTRE LA CRISE DU COVID ET AUJOURD’HUI ? (2020)</a:t>
            </a:r>
            <a:endParaRPr lang="fr-FR" sz="1000" b="0" i="1" kern="1200">
              <a:solidFill>
                <a:srgbClr val="808080"/>
              </a:solidFill>
              <a:effectLst/>
              <a:latin typeface="Arial" panose="020B0604020202020204" pitchFamily="34" charset="0"/>
              <a:ea typeface="+mn-ea"/>
              <a:cs typeface="+mn-cs"/>
            </a:endParaRPr>
          </a:p>
          <a:p>
            <a:pPr>
              <a:defRPr/>
            </a:pPr>
            <a:r>
              <a:rPr lang="fr-FR" sz="800" i="1" kern="1200">
                <a:solidFill>
                  <a:srgbClr val="808080"/>
                </a:solidFill>
                <a:effectLst/>
                <a:latin typeface="Arial" panose="020B0604020202020204" pitchFamily="34" charset="0"/>
                <a:ea typeface="+mn-ea"/>
                <a:cs typeface="+mn-cs"/>
              </a:rPr>
              <a:t>Source : Enquête en ligne</a:t>
            </a:r>
            <a:endParaRPr lang="fr-FR" sz="105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8347771508489589"/>
          <c:y val="0.10435432948947983"/>
          <c:w val="0.58465041816775598"/>
          <c:h val="0.83068097230421722"/>
        </c:manualLayout>
      </c:layout>
      <c:barChart>
        <c:barDir val="bar"/>
        <c:grouping val="clustered"/>
        <c:varyColors val="0"/>
        <c:ser>
          <c:idx val="2"/>
          <c:order val="0"/>
          <c:tx>
            <c:strRef>
              <c:f>Feuil1!$B$1</c:f>
              <c:strCache>
                <c:ptCount val="1"/>
                <c:pt idx="0">
                  <c:v>Région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Recours à l’activité partielle</c:v>
                </c:pt>
                <c:pt idx="1">
                  <c:v>Arrêt partiel de la production</c:v>
                </c:pt>
                <c:pt idx="2">
                  <c:v>Départs non remplacés</c:v>
                </c:pt>
                <c:pt idx="3">
                  <c:v>Recours aux dispositifs de formation</c:v>
                </c:pt>
                <c:pt idx="4">
                  <c:v>Licenciements économiques / plan social</c:v>
                </c:pt>
                <c:pt idx="5">
                  <c:v>Arrêt total de la production</c:v>
                </c:pt>
              </c:strCache>
            </c:strRef>
          </c:cat>
          <c:val>
            <c:numRef>
              <c:f>Feuil1!$B$2:$B$7</c:f>
              <c:numCache>
                <c:formatCode>0.00%</c:formatCode>
                <c:ptCount val="6"/>
                <c:pt idx="0">
                  <c:v>0.89529999999999998</c:v>
                </c:pt>
                <c:pt idx="1">
                  <c:v>0.37209999999999999</c:v>
                </c:pt>
                <c:pt idx="2">
                  <c:v>0.3256</c:v>
                </c:pt>
                <c:pt idx="3">
                  <c:v>0.20930000000000001</c:v>
                </c:pt>
                <c:pt idx="4">
                  <c:v>0.157</c:v>
                </c:pt>
                <c:pt idx="5">
                  <c:v>0.1047</c:v>
                </c:pt>
              </c:numCache>
            </c:numRef>
          </c:val>
          <c:extLst>
            <c:ext xmlns:c16="http://schemas.microsoft.com/office/drawing/2014/chart" uri="{C3380CC4-5D6E-409C-BE32-E72D297353CC}">
              <c16:uniqueId val="{00000002-8966-4121-9BE7-6920D9B8BC43}"/>
            </c:ext>
          </c:extLst>
        </c:ser>
        <c:dLbls>
          <c:dLblPos val="outEnd"/>
          <c:showLegendKey val="0"/>
          <c:showVal val="1"/>
          <c:showCatName val="0"/>
          <c:showSerName val="0"/>
          <c:showPercent val="0"/>
          <c:showBubbleSize val="0"/>
        </c:dLbls>
        <c:gapWidth val="182"/>
        <c:axId val="779829760"/>
        <c:axId val="779814016"/>
      </c:barChart>
      <c:catAx>
        <c:axId val="7798297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000" b="0" i="0" u="none" strike="noStrike" kern="1200" baseline="0">
                <a:solidFill>
                  <a:srgbClr val="231F20"/>
                </a:solidFill>
                <a:latin typeface="+mn-lt"/>
                <a:ea typeface="+mn-ea"/>
                <a:cs typeface="+mn-cs"/>
              </a:defRPr>
            </a:pPr>
            <a:endParaRPr lang="fr-FR"/>
          </a:p>
        </c:txPr>
        <c:crossAx val="779814016"/>
        <c:crosses val="autoZero"/>
        <c:auto val="1"/>
        <c:lblAlgn val="ctr"/>
        <c:lblOffset val="100"/>
        <c:noMultiLvlLbl val="0"/>
      </c:catAx>
      <c:valAx>
        <c:axId val="779814016"/>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low"/>
        <c:spPr>
          <a:noFill/>
          <a:ln>
            <a:noFill/>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779829760"/>
        <c:crossesAt val="1"/>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i="0" baseline="0">
                <a:solidFill>
                  <a:srgbClr val="231F20"/>
                </a:solidFill>
                <a:effectLst/>
              </a:rPr>
              <a:t>QUELLES ACTIONS AVEZ-VOUS MIS EN PLACE ENTRE LA CRISE DU COVID ET AUJOURD’HUI ? (2020)</a:t>
            </a:r>
            <a:endParaRPr lang="fr-FR" sz="1050">
              <a:solidFill>
                <a:srgbClr val="231F20"/>
              </a:solidFill>
              <a:effectLst/>
            </a:endParaRPr>
          </a:p>
          <a:p>
            <a:pPr>
              <a:defRPr/>
            </a:pPr>
            <a:r>
              <a:rPr lang="fr-FR" sz="1000" b="0" i="1" baseline="0">
                <a:effectLst/>
              </a:rPr>
              <a:t>Source : Enquête en ligne</a:t>
            </a:r>
            <a:endParaRPr lang="fr-FR" sz="1050">
              <a:effectLst/>
            </a:endParaRPr>
          </a:p>
        </c:rich>
      </c:tx>
      <c:layout>
        <c:manualLayout>
          <c:xMode val="edge"/>
          <c:yMode val="edge"/>
          <c:x val="0.17319562123659663"/>
          <c:y val="1.810694257655071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8254321042805667E-2"/>
          <c:y val="0.16386210087314895"/>
          <c:w val="0.86865769752736832"/>
          <c:h val="0.57023073969923788"/>
        </c:manualLayout>
      </c:layout>
      <c:barChart>
        <c:barDir val="col"/>
        <c:grouping val="clustered"/>
        <c:varyColors val="0"/>
        <c:ser>
          <c:idx val="0"/>
          <c:order val="0"/>
          <c:tx>
            <c:strRef>
              <c:f>Feuil1!$B$1</c:f>
              <c:strCache>
                <c:ptCount val="1"/>
                <c:pt idx="0">
                  <c:v>Recours à l’activité partielle</c:v>
                </c:pt>
              </c:strCache>
            </c:strRef>
          </c:tx>
          <c:spPr>
            <a:solidFill>
              <a:schemeClr val="accent1"/>
            </a:solidFill>
            <a:ln>
              <a:noFill/>
            </a:ln>
            <a:effectLst/>
          </c:spPr>
          <c:invertIfNegative val="0"/>
          <c:dLbls>
            <c:dLbl>
              <c:idx val="3"/>
              <c:layout>
                <c:manualLayout>
                  <c:x val="0"/>
                  <c:y val="-7.63982831200619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967-4C5F-A94C-DDC2564D7E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31F20"/>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Loiret</c:v>
                </c:pt>
                <c:pt idx="1">
                  <c:v>Indre-et-Loire</c:v>
                </c:pt>
                <c:pt idx="2">
                  <c:v>Indre</c:v>
                </c:pt>
                <c:pt idx="3">
                  <c:v>Eure-et-Loir</c:v>
                </c:pt>
                <c:pt idx="4">
                  <c:v>Cher</c:v>
                </c:pt>
                <c:pt idx="5">
                  <c:v>Loir-et-Cher</c:v>
                </c:pt>
              </c:strCache>
            </c:strRef>
          </c:cat>
          <c:val>
            <c:numRef>
              <c:f>Feuil1!$B$2:$B$7</c:f>
              <c:numCache>
                <c:formatCode>0%</c:formatCode>
                <c:ptCount val="6"/>
                <c:pt idx="0">
                  <c:v>0.96969696969696972</c:v>
                </c:pt>
                <c:pt idx="1">
                  <c:v>0.96666666666666667</c:v>
                </c:pt>
                <c:pt idx="2">
                  <c:v>0.93333333333333335</c:v>
                </c:pt>
                <c:pt idx="3">
                  <c:v>0.88461538461538458</c:v>
                </c:pt>
                <c:pt idx="4">
                  <c:v>0.88</c:v>
                </c:pt>
                <c:pt idx="5">
                  <c:v>0.8</c:v>
                </c:pt>
              </c:numCache>
            </c:numRef>
          </c:val>
          <c:extLst>
            <c:ext xmlns:c16="http://schemas.microsoft.com/office/drawing/2014/chart" uri="{C3380CC4-5D6E-409C-BE32-E72D297353CC}">
              <c16:uniqueId val="{00000000-9297-4EA9-8C52-25DDB7CF6953}"/>
            </c:ext>
          </c:extLst>
        </c:ser>
        <c:ser>
          <c:idx val="1"/>
          <c:order val="1"/>
          <c:tx>
            <c:strRef>
              <c:f>Feuil1!$C$1</c:f>
              <c:strCache>
                <c:ptCount val="1"/>
                <c:pt idx="0">
                  <c:v>Départs non remplacés</c:v>
                </c:pt>
              </c:strCache>
            </c:strRef>
          </c:tx>
          <c:spPr>
            <a:solidFill>
              <a:schemeClr val="accent2"/>
            </a:solidFill>
            <a:ln>
              <a:noFill/>
            </a:ln>
            <a:effectLst/>
          </c:spPr>
          <c:invertIfNegative val="0"/>
          <c:dLbls>
            <c:dLbl>
              <c:idx val="1"/>
              <c:layout>
                <c:manualLayout>
                  <c:x val="2.7540867285765123E-3"/>
                  <c:y val="-3.75050449699598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967-4C5F-A94C-DDC2564D7EF4}"/>
                </c:ext>
              </c:extLst>
            </c:dLbl>
            <c:dLbl>
              <c:idx val="4"/>
              <c:layout>
                <c:manualLayout>
                  <c:x val="2.2032693828612098E-2"/>
                  <c:y val="-2.9170590532191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967-4C5F-A94C-DDC2564D7EF4}"/>
                </c:ext>
              </c:extLst>
            </c:dLbl>
            <c:dLbl>
              <c:idx val="5"/>
              <c:layout>
                <c:manualLayout>
                  <c:x val="1.3770433642882461E-2"/>
                  <c:y val="-1.66689088755377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967-4C5F-A94C-DDC2564D7E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31F20"/>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Loiret</c:v>
                </c:pt>
                <c:pt idx="1">
                  <c:v>Indre-et-Loire</c:v>
                </c:pt>
                <c:pt idx="2">
                  <c:v>Indre</c:v>
                </c:pt>
                <c:pt idx="3">
                  <c:v>Eure-et-Loir</c:v>
                </c:pt>
                <c:pt idx="4">
                  <c:v>Cher</c:v>
                </c:pt>
                <c:pt idx="5">
                  <c:v>Loir-et-Cher</c:v>
                </c:pt>
              </c:strCache>
            </c:strRef>
          </c:cat>
          <c:val>
            <c:numRef>
              <c:f>Feuil1!$C$2:$C$7</c:f>
              <c:numCache>
                <c:formatCode>0%</c:formatCode>
                <c:ptCount val="6"/>
                <c:pt idx="0">
                  <c:v>0.27272727272727271</c:v>
                </c:pt>
                <c:pt idx="1">
                  <c:v>0.23333333333333334</c:v>
                </c:pt>
                <c:pt idx="2">
                  <c:v>0.2</c:v>
                </c:pt>
                <c:pt idx="3">
                  <c:v>0.23076923076923078</c:v>
                </c:pt>
                <c:pt idx="4">
                  <c:v>0.48</c:v>
                </c:pt>
                <c:pt idx="5">
                  <c:v>0.45</c:v>
                </c:pt>
              </c:numCache>
            </c:numRef>
          </c:val>
          <c:extLst>
            <c:ext xmlns:c16="http://schemas.microsoft.com/office/drawing/2014/chart" uri="{C3380CC4-5D6E-409C-BE32-E72D297353CC}">
              <c16:uniqueId val="{00000001-9297-4EA9-8C52-25DDB7CF6953}"/>
            </c:ext>
          </c:extLst>
        </c:ser>
        <c:ser>
          <c:idx val="2"/>
          <c:order val="2"/>
          <c:tx>
            <c:strRef>
              <c:f>Feuil1!$D$1</c:f>
              <c:strCache>
                <c:ptCount val="1"/>
                <c:pt idx="0">
                  <c:v>Arrêt partiel de la production</c:v>
                </c:pt>
              </c:strCache>
            </c:strRef>
          </c:tx>
          <c:spPr>
            <a:solidFill>
              <a:schemeClr val="accent3"/>
            </a:solidFill>
            <a:ln>
              <a:noFill/>
            </a:ln>
            <a:effectLst/>
          </c:spPr>
          <c:invertIfNegative val="0"/>
          <c:dLbls>
            <c:dLbl>
              <c:idx val="1"/>
              <c:layout>
                <c:manualLayout>
                  <c:x val="1.6524520371459073E-2"/>
                  <c:y val="-2.08361360944221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967-4C5F-A94C-DDC2564D7EF4}"/>
                </c:ext>
              </c:extLst>
            </c:dLbl>
            <c:dLbl>
              <c:idx val="3"/>
              <c:layout>
                <c:manualLayout>
                  <c:x val="5.508173457153024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967-4C5F-A94C-DDC2564D7EF4}"/>
                </c:ext>
              </c:extLst>
            </c:dLbl>
            <c:dLbl>
              <c:idx val="4"/>
              <c:layout>
                <c:manualLayout>
                  <c:x val="4.6819474385800607E-2"/>
                  <c:y val="-2.08361360944229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967-4C5F-A94C-DDC2564D7EF4}"/>
                </c:ext>
              </c:extLst>
            </c:dLbl>
            <c:dLbl>
              <c:idx val="5"/>
              <c:layout>
                <c:manualLayout>
                  <c:x val="6.3343994757259783E-2"/>
                  <c:y val="-2.08361360944229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967-4C5F-A94C-DDC2564D7E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31F20"/>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Loiret</c:v>
                </c:pt>
                <c:pt idx="1">
                  <c:v>Indre-et-Loire</c:v>
                </c:pt>
                <c:pt idx="2">
                  <c:v>Indre</c:v>
                </c:pt>
                <c:pt idx="3">
                  <c:v>Eure-et-Loir</c:v>
                </c:pt>
                <c:pt idx="4">
                  <c:v>Cher</c:v>
                </c:pt>
                <c:pt idx="5">
                  <c:v>Loir-et-Cher</c:v>
                </c:pt>
              </c:strCache>
            </c:strRef>
          </c:cat>
          <c:val>
            <c:numRef>
              <c:f>Feuil1!$D$2:$D$7</c:f>
              <c:numCache>
                <c:formatCode>0%</c:formatCode>
                <c:ptCount val="6"/>
                <c:pt idx="0">
                  <c:v>0.30303030303030304</c:v>
                </c:pt>
                <c:pt idx="1">
                  <c:v>0.2</c:v>
                </c:pt>
                <c:pt idx="2">
                  <c:v>0.53333333333333333</c:v>
                </c:pt>
                <c:pt idx="3">
                  <c:v>0.38461538461538464</c:v>
                </c:pt>
                <c:pt idx="4">
                  <c:v>0.48</c:v>
                </c:pt>
                <c:pt idx="5">
                  <c:v>0.45</c:v>
                </c:pt>
              </c:numCache>
            </c:numRef>
          </c:val>
          <c:extLst>
            <c:ext xmlns:c16="http://schemas.microsoft.com/office/drawing/2014/chart" uri="{C3380CC4-5D6E-409C-BE32-E72D297353CC}">
              <c16:uniqueId val="{00000002-9297-4EA9-8C52-25DDB7CF6953}"/>
            </c:ext>
          </c:extLst>
        </c:ser>
        <c:ser>
          <c:idx val="3"/>
          <c:order val="3"/>
          <c:tx>
            <c:strRef>
              <c:f>Feuil1!$E$1</c:f>
              <c:strCache>
                <c:ptCount val="1"/>
                <c:pt idx="0">
                  <c:v>Licenciements économiques / plan social</c:v>
                </c:pt>
              </c:strCache>
            </c:strRef>
          </c:tx>
          <c:spPr>
            <a:solidFill>
              <a:schemeClr val="accent4"/>
            </a:solidFill>
            <a:ln>
              <a:noFill/>
            </a:ln>
            <a:effectLst/>
          </c:spPr>
          <c:invertIfNegative val="0"/>
          <c:dLbls>
            <c:dLbl>
              <c:idx val="0"/>
              <c:layout>
                <c:manualLayout>
                  <c:x val="8.2622601857295364E-3"/>
                  <c:y val="-1.66689088755377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967-4C5F-A94C-DDC2564D7EF4}"/>
                </c:ext>
              </c:extLst>
            </c:dLbl>
            <c:dLbl>
              <c:idx val="1"/>
              <c:layout>
                <c:manualLayout>
                  <c:x val="1.6524520371459024E-2"/>
                  <c:y val="-1.25016816566532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967-4C5F-A94C-DDC2564D7EF4}"/>
                </c:ext>
              </c:extLst>
            </c:dLbl>
            <c:dLbl>
              <c:idx val="2"/>
              <c:layout>
                <c:manualLayout>
                  <c:x val="5.508173457153024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967-4C5F-A94C-DDC2564D7EF4}"/>
                </c:ext>
              </c:extLst>
            </c:dLbl>
            <c:dLbl>
              <c:idx val="3"/>
              <c:layout>
                <c:manualLayout>
                  <c:x val="0"/>
                  <c:y val="4.16722721888442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967-4C5F-A94C-DDC2564D7EF4}"/>
                </c:ext>
              </c:extLst>
            </c:dLbl>
            <c:dLbl>
              <c:idx val="4"/>
              <c:layout>
                <c:manualLayout>
                  <c:x val="8.262260185729435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967-4C5F-A94C-DDC2564D7E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31F20"/>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Loiret</c:v>
                </c:pt>
                <c:pt idx="1">
                  <c:v>Indre-et-Loire</c:v>
                </c:pt>
                <c:pt idx="2">
                  <c:v>Indre</c:v>
                </c:pt>
                <c:pt idx="3">
                  <c:v>Eure-et-Loir</c:v>
                </c:pt>
                <c:pt idx="4">
                  <c:v>Cher</c:v>
                </c:pt>
                <c:pt idx="5">
                  <c:v>Loir-et-Cher</c:v>
                </c:pt>
              </c:strCache>
            </c:strRef>
          </c:cat>
          <c:val>
            <c:numRef>
              <c:f>Feuil1!$E$2:$E$7</c:f>
              <c:numCache>
                <c:formatCode>0%</c:formatCode>
                <c:ptCount val="6"/>
                <c:pt idx="0">
                  <c:v>0.15151515151515152</c:v>
                </c:pt>
                <c:pt idx="1">
                  <c:v>0.16666666666666666</c:v>
                </c:pt>
                <c:pt idx="2">
                  <c:v>0.33333333333333331</c:v>
                </c:pt>
                <c:pt idx="3">
                  <c:v>0.15384615384615385</c:v>
                </c:pt>
                <c:pt idx="4">
                  <c:v>0.12</c:v>
                </c:pt>
                <c:pt idx="5">
                  <c:v>0.125</c:v>
                </c:pt>
              </c:numCache>
            </c:numRef>
          </c:val>
          <c:extLst>
            <c:ext xmlns:c16="http://schemas.microsoft.com/office/drawing/2014/chart" uri="{C3380CC4-5D6E-409C-BE32-E72D297353CC}">
              <c16:uniqueId val="{00000004-9297-4EA9-8C52-25DDB7CF6953}"/>
            </c:ext>
          </c:extLst>
        </c:ser>
        <c:ser>
          <c:idx val="4"/>
          <c:order val="4"/>
          <c:tx>
            <c:strRef>
              <c:f>Feuil1!$F$1</c:f>
              <c:strCache>
                <c:ptCount val="1"/>
                <c:pt idx="0">
                  <c:v>Recours aux dispositifs de formation</c:v>
                </c:pt>
              </c:strCache>
            </c:strRef>
          </c:tx>
          <c:spPr>
            <a:solidFill>
              <a:schemeClr val="accent5"/>
            </a:solidFill>
            <a:ln>
              <a:noFill/>
            </a:ln>
            <a:effectLst/>
          </c:spPr>
          <c:invertIfNegative val="0"/>
          <c:dLbls>
            <c:dLbl>
              <c:idx val="0"/>
              <c:layout>
                <c:manualLayout>
                  <c:x val="8.2622601857295364E-3"/>
                  <c:y val="-1.25016816566532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967-4C5F-A94C-DDC2564D7EF4}"/>
                </c:ext>
              </c:extLst>
            </c:dLbl>
            <c:dLbl>
              <c:idx val="1"/>
              <c:layout>
                <c:manualLayout>
                  <c:x val="2.478678055718856E-2"/>
                  <c:y val="1.04180680472110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967-4C5F-A94C-DDC2564D7EF4}"/>
                </c:ext>
              </c:extLst>
            </c:dLbl>
            <c:dLbl>
              <c:idx val="2"/>
              <c:layout>
                <c:manualLayout>
                  <c:x val="1.377043364288256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967-4C5F-A94C-DDC2564D7EF4}"/>
                </c:ext>
              </c:extLst>
            </c:dLbl>
            <c:dLbl>
              <c:idx val="3"/>
              <c:layout>
                <c:manualLayout>
                  <c:x val="1.6524520371459073E-2"/>
                  <c:y val="-1.45852952660955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967-4C5F-A94C-DDC2564D7E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31F20"/>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Loiret</c:v>
                </c:pt>
                <c:pt idx="1">
                  <c:v>Indre-et-Loire</c:v>
                </c:pt>
                <c:pt idx="2">
                  <c:v>Indre</c:v>
                </c:pt>
                <c:pt idx="3">
                  <c:v>Eure-et-Loir</c:v>
                </c:pt>
                <c:pt idx="4">
                  <c:v>Cher</c:v>
                </c:pt>
                <c:pt idx="5">
                  <c:v>Loir-et-Cher</c:v>
                </c:pt>
              </c:strCache>
            </c:strRef>
          </c:cat>
          <c:val>
            <c:numRef>
              <c:f>Feuil1!$F$2:$F$7</c:f>
              <c:numCache>
                <c:formatCode>0%</c:formatCode>
                <c:ptCount val="6"/>
                <c:pt idx="0">
                  <c:v>0.12121212121212122</c:v>
                </c:pt>
                <c:pt idx="1">
                  <c:v>0.16666666666666666</c:v>
                </c:pt>
                <c:pt idx="2">
                  <c:v>0.26666666666666666</c:v>
                </c:pt>
                <c:pt idx="3">
                  <c:v>0.15384615384615385</c:v>
                </c:pt>
                <c:pt idx="4">
                  <c:v>0.32</c:v>
                </c:pt>
                <c:pt idx="5">
                  <c:v>0.27500000000000002</c:v>
                </c:pt>
              </c:numCache>
            </c:numRef>
          </c:val>
          <c:extLst>
            <c:ext xmlns:c16="http://schemas.microsoft.com/office/drawing/2014/chart" uri="{C3380CC4-5D6E-409C-BE32-E72D297353CC}">
              <c16:uniqueId val="{00000005-9297-4EA9-8C52-25DDB7CF6953}"/>
            </c:ext>
          </c:extLst>
        </c:ser>
        <c:ser>
          <c:idx val="5"/>
          <c:order val="5"/>
          <c:tx>
            <c:strRef>
              <c:f>Feuil1!$G$1</c:f>
              <c:strCache>
                <c:ptCount val="1"/>
                <c:pt idx="0">
                  <c:v>Arrêt total de la production</c:v>
                </c:pt>
              </c:strCache>
            </c:strRef>
          </c:tx>
          <c:spPr>
            <a:solidFill>
              <a:schemeClr val="accent6"/>
            </a:solidFill>
            <a:ln>
              <a:noFill/>
            </a:ln>
            <a:effectLst/>
          </c:spPr>
          <c:invertIfNegative val="0"/>
          <c:dLbls>
            <c:dLbl>
              <c:idx val="0"/>
              <c:layout>
                <c:manualLayout>
                  <c:x val="1.927860710003555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967-4C5F-A94C-DDC2564D7EF4}"/>
                </c:ext>
              </c:extLst>
            </c:dLbl>
            <c:dLbl>
              <c:idx val="1"/>
              <c:layout>
                <c:manualLayout>
                  <c:x val="5.5081734571530245E-3"/>
                  <c:y val="-7.63982831200619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967-4C5F-A94C-DDC2564D7EF4}"/>
                </c:ext>
              </c:extLst>
            </c:dLbl>
            <c:dLbl>
              <c:idx val="2"/>
              <c:delete val="1"/>
              <c:extLst>
                <c:ext xmlns:c15="http://schemas.microsoft.com/office/drawing/2012/chart" uri="{CE6537A1-D6FC-4f65-9D91-7224C49458BB}"/>
                <c:ext xmlns:c16="http://schemas.microsoft.com/office/drawing/2014/chart" uri="{C3380CC4-5D6E-409C-BE32-E72D297353CC}">
                  <c16:uniqueId val="{0000000F-4967-4C5F-A94C-DDC2564D7EF4}"/>
                </c:ext>
              </c:extLst>
            </c:dLbl>
            <c:dLbl>
              <c:idx val="4"/>
              <c:layout>
                <c:manualLayout>
                  <c:x val="1.377043364288256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967-4C5F-A94C-DDC2564D7EF4}"/>
                </c:ext>
              </c:extLst>
            </c:dLbl>
            <c:dLbl>
              <c:idx val="5"/>
              <c:layout>
                <c:manualLayout>
                  <c:x val="1.101634691430604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967-4C5F-A94C-DDC2564D7E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31F20"/>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Loiret</c:v>
                </c:pt>
                <c:pt idx="1">
                  <c:v>Indre-et-Loire</c:v>
                </c:pt>
                <c:pt idx="2">
                  <c:v>Indre</c:v>
                </c:pt>
                <c:pt idx="3">
                  <c:v>Eure-et-Loir</c:v>
                </c:pt>
                <c:pt idx="4">
                  <c:v>Cher</c:v>
                </c:pt>
                <c:pt idx="5">
                  <c:v>Loir-et-Cher</c:v>
                </c:pt>
              </c:strCache>
            </c:strRef>
          </c:cat>
          <c:val>
            <c:numRef>
              <c:f>Feuil1!$G$2:$G$7</c:f>
              <c:numCache>
                <c:formatCode>0%</c:formatCode>
                <c:ptCount val="6"/>
                <c:pt idx="0">
                  <c:v>0.12121212121212122</c:v>
                </c:pt>
                <c:pt idx="1">
                  <c:v>6.6666666666666666E-2</c:v>
                </c:pt>
                <c:pt idx="2">
                  <c:v>0</c:v>
                </c:pt>
                <c:pt idx="3">
                  <c:v>7.6923076923076927E-2</c:v>
                </c:pt>
                <c:pt idx="4">
                  <c:v>0.12</c:v>
                </c:pt>
                <c:pt idx="5">
                  <c:v>0.15</c:v>
                </c:pt>
              </c:numCache>
            </c:numRef>
          </c:val>
          <c:extLst>
            <c:ext xmlns:c16="http://schemas.microsoft.com/office/drawing/2014/chart" uri="{C3380CC4-5D6E-409C-BE32-E72D297353CC}">
              <c16:uniqueId val="{00000006-9297-4EA9-8C52-25DDB7CF6953}"/>
            </c:ext>
          </c:extLst>
        </c:ser>
        <c:dLbls>
          <c:dLblPos val="outEnd"/>
          <c:showLegendKey val="0"/>
          <c:showVal val="1"/>
          <c:showCatName val="0"/>
          <c:showSerName val="0"/>
          <c:showPercent val="0"/>
          <c:showBubbleSize val="0"/>
        </c:dLbls>
        <c:gapWidth val="150"/>
        <c:axId val="885341336"/>
        <c:axId val="885337400"/>
      </c:barChart>
      <c:catAx>
        <c:axId val="885341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885337400"/>
        <c:crosses val="autoZero"/>
        <c:auto val="1"/>
        <c:lblAlgn val="ctr"/>
        <c:lblOffset val="100"/>
        <c:noMultiLvlLbl val="0"/>
      </c:catAx>
      <c:valAx>
        <c:axId val="885337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885341336"/>
        <c:crosses val="autoZero"/>
        <c:crossBetween val="between"/>
      </c:valAx>
      <c:spPr>
        <a:noFill/>
        <a:ln>
          <a:noFill/>
        </a:ln>
        <a:effectLst/>
      </c:spPr>
    </c:plotArea>
    <c:legend>
      <c:legendPos val="b"/>
      <c:layout>
        <c:manualLayout>
          <c:xMode val="edge"/>
          <c:yMode val="edge"/>
          <c:x val="0"/>
          <c:y val="0.85373623092345097"/>
          <c:w val="0.99870297695089638"/>
          <c:h val="9.4173428840493623E-2"/>
        </c:manualLayout>
      </c:layout>
      <c:overlay val="0"/>
      <c:spPr>
        <a:noFill/>
        <a:ln>
          <a:solidFill>
            <a:schemeClr val="tx2"/>
          </a:solidFill>
          <a:prstDash val="sysDot"/>
        </a:ln>
        <a:effectLst/>
      </c:spPr>
      <c:txPr>
        <a:bodyPr rot="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a:solidFill>
                  <a:srgbClr val="231F20"/>
                </a:solidFill>
              </a:rPr>
              <a:t>SITUATION</a:t>
            </a:r>
            <a:r>
              <a:rPr lang="fr-FR" sz="1000" b="1" baseline="0">
                <a:solidFill>
                  <a:srgbClr val="231F20"/>
                </a:solidFill>
              </a:rPr>
              <a:t> DES SALARIES AU 31/09/2020</a:t>
            </a:r>
          </a:p>
          <a:p>
            <a:pPr>
              <a:defRPr/>
            </a:pPr>
            <a:r>
              <a:rPr lang="fr-FR" sz="800" b="1" i="1" baseline="0">
                <a:solidFill>
                  <a:schemeClr val="tx2"/>
                </a:solidFill>
              </a:rPr>
              <a:t>Source : Enquête en ligne, retraitements Katalyse</a:t>
            </a:r>
            <a:endParaRPr lang="fr-FR" sz="800" b="1" i="1">
              <a:solidFill>
                <a:schemeClr val="tx2"/>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tx>
            <c:strRef>
              <c:f>Feuil1!$B$1</c:f>
              <c:strCache>
                <c:ptCount val="1"/>
                <c:pt idx="0">
                  <c:v>Aucun salarié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Arrêt de travail / congé maladie</c:v>
                </c:pt>
                <c:pt idx="1">
                  <c:v>Chômage partiel « total »
(100% du temps de travail)</c:v>
                </c:pt>
                <c:pt idx="2">
                  <c:v>Chômage partiel
(&gt;50% du temps de travail)</c:v>
                </c:pt>
                <c:pt idx="3">
                  <c:v>Chômage partiel
(&lt; 50% du temps de travail)</c:v>
                </c:pt>
              </c:strCache>
            </c:strRef>
          </c:cat>
          <c:val>
            <c:numRef>
              <c:f>Feuil1!$B$2:$B$5</c:f>
              <c:numCache>
                <c:formatCode>0%</c:formatCode>
                <c:ptCount val="4"/>
                <c:pt idx="0">
                  <c:v>0.55688622754491013</c:v>
                </c:pt>
                <c:pt idx="1">
                  <c:v>0.87425149700598803</c:v>
                </c:pt>
                <c:pt idx="2">
                  <c:v>0.85628742514970058</c:v>
                </c:pt>
                <c:pt idx="3">
                  <c:v>0.76047904191616766</c:v>
                </c:pt>
              </c:numCache>
            </c:numRef>
          </c:val>
          <c:extLst>
            <c:ext xmlns:c16="http://schemas.microsoft.com/office/drawing/2014/chart" uri="{C3380CC4-5D6E-409C-BE32-E72D297353CC}">
              <c16:uniqueId val="{00000000-FE1E-4424-9EB2-1680D3B5A09B}"/>
            </c:ext>
          </c:extLst>
        </c:ser>
        <c:ser>
          <c:idx val="1"/>
          <c:order val="1"/>
          <c:tx>
            <c:strRef>
              <c:f>Feuil1!$C$1</c:f>
              <c:strCache>
                <c:ptCount val="1"/>
                <c:pt idx="0">
                  <c:v>0 à 25% des salariés</c:v>
                </c:pt>
              </c:strCache>
            </c:strRef>
          </c:tx>
          <c:spPr>
            <a:solidFill>
              <a:schemeClr val="accent2"/>
            </a:solidFill>
            <a:ln>
              <a:noFill/>
            </a:ln>
            <a:effectLst/>
          </c:spPr>
          <c:invertIfNegative val="0"/>
          <c:dLbls>
            <c:dLbl>
              <c:idx val="2"/>
              <c:layout>
                <c:manualLayout>
                  <c:x val="-9.2387304311231724E-3"/>
                  <c:y val="-4.753138662405796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E8-4DE9-94A7-68B22E396234}"/>
                </c:ext>
              </c:extLst>
            </c:dLbl>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Arrêt de travail / congé maladie</c:v>
                </c:pt>
                <c:pt idx="1">
                  <c:v>Chômage partiel « total »
(100% du temps de travail)</c:v>
                </c:pt>
                <c:pt idx="2">
                  <c:v>Chômage partiel
(&gt;50% du temps de travail)</c:v>
                </c:pt>
                <c:pt idx="3">
                  <c:v>Chômage partiel
(&lt; 50% du temps de travail)</c:v>
                </c:pt>
              </c:strCache>
            </c:strRef>
          </c:cat>
          <c:val>
            <c:numRef>
              <c:f>Feuil1!$C$2:$C$5</c:f>
              <c:numCache>
                <c:formatCode>0%</c:formatCode>
                <c:ptCount val="4"/>
                <c:pt idx="0">
                  <c:v>0.43712574850299402</c:v>
                </c:pt>
                <c:pt idx="1">
                  <c:v>0.11377245508982035</c:v>
                </c:pt>
                <c:pt idx="2">
                  <c:v>6.5868263473053898E-2</c:v>
                </c:pt>
                <c:pt idx="3">
                  <c:v>7.7844311377245512E-2</c:v>
                </c:pt>
              </c:numCache>
            </c:numRef>
          </c:val>
          <c:extLst>
            <c:ext xmlns:c16="http://schemas.microsoft.com/office/drawing/2014/chart" uri="{C3380CC4-5D6E-409C-BE32-E72D297353CC}">
              <c16:uniqueId val="{00000001-FE1E-4424-9EB2-1680D3B5A09B}"/>
            </c:ext>
          </c:extLst>
        </c:ser>
        <c:ser>
          <c:idx val="2"/>
          <c:order val="2"/>
          <c:tx>
            <c:strRef>
              <c:f>Feuil1!$D$1</c:f>
              <c:strCache>
                <c:ptCount val="1"/>
                <c:pt idx="0">
                  <c:v>25% à 50 % des salariés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Arrêt de travail / congé maladie</c:v>
                </c:pt>
                <c:pt idx="1">
                  <c:v>Chômage partiel « total »
(100% du temps de travail)</c:v>
                </c:pt>
                <c:pt idx="2">
                  <c:v>Chômage partiel
(&gt;50% du temps de travail)</c:v>
                </c:pt>
                <c:pt idx="3">
                  <c:v>Chômage partiel
(&lt; 50% du temps de travail)</c:v>
                </c:pt>
              </c:strCache>
            </c:strRef>
          </c:cat>
          <c:val>
            <c:numRef>
              <c:f>Feuil1!$D$2:$D$5</c:f>
              <c:numCache>
                <c:formatCode>0%</c:formatCode>
                <c:ptCount val="4"/>
                <c:pt idx="0">
                  <c:v>5.9880239520958087E-3</c:v>
                </c:pt>
                <c:pt idx="1">
                  <c:v>1.1976047904191617E-2</c:v>
                </c:pt>
                <c:pt idx="2">
                  <c:v>3.5928143712574849E-2</c:v>
                </c:pt>
                <c:pt idx="3">
                  <c:v>6.5868263473053898E-2</c:v>
                </c:pt>
              </c:numCache>
            </c:numRef>
          </c:val>
          <c:extLst>
            <c:ext xmlns:c16="http://schemas.microsoft.com/office/drawing/2014/chart" uri="{C3380CC4-5D6E-409C-BE32-E72D297353CC}">
              <c16:uniqueId val="{00000002-FE1E-4424-9EB2-1680D3B5A09B}"/>
            </c:ext>
          </c:extLst>
        </c:ser>
        <c:ser>
          <c:idx val="3"/>
          <c:order val="3"/>
          <c:tx>
            <c:strRef>
              <c:f>Feuil1!$E$1</c:f>
              <c:strCache>
                <c:ptCount val="1"/>
                <c:pt idx="0">
                  <c:v>50% à 75 % des salariés</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FE1E-4424-9EB2-1680D3B5A09B}"/>
                </c:ext>
              </c:extLst>
            </c:dLbl>
            <c:dLbl>
              <c:idx val="1"/>
              <c:delete val="1"/>
              <c:extLst>
                <c:ext xmlns:c15="http://schemas.microsoft.com/office/drawing/2012/chart" uri="{CE6537A1-D6FC-4f65-9D91-7224C49458BB}"/>
                <c:ext xmlns:c16="http://schemas.microsoft.com/office/drawing/2014/chart" uri="{C3380CC4-5D6E-409C-BE32-E72D297353CC}">
                  <c16:uniqueId val="{00000008-FE1E-4424-9EB2-1680D3B5A09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Arrêt de travail / congé maladie</c:v>
                </c:pt>
                <c:pt idx="1">
                  <c:v>Chômage partiel « total »
(100% du temps de travail)</c:v>
                </c:pt>
                <c:pt idx="2">
                  <c:v>Chômage partiel
(&gt;50% du temps de travail)</c:v>
                </c:pt>
                <c:pt idx="3">
                  <c:v>Chômage partiel
(&lt; 50% du temps de travail)</c:v>
                </c:pt>
              </c:strCache>
            </c:strRef>
          </c:cat>
          <c:val>
            <c:numRef>
              <c:f>Feuil1!$E$2:$E$5</c:f>
              <c:numCache>
                <c:formatCode>0%</c:formatCode>
                <c:ptCount val="4"/>
                <c:pt idx="0">
                  <c:v>0</c:v>
                </c:pt>
                <c:pt idx="1">
                  <c:v>0</c:v>
                </c:pt>
                <c:pt idx="2">
                  <c:v>2.3952095808383235E-2</c:v>
                </c:pt>
                <c:pt idx="3">
                  <c:v>2.3952095808383235E-2</c:v>
                </c:pt>
              </c:numCache>
            </c:numRef>
          </c:val>
          <c:extLst>
            <c:ext xmlns:c16="http://schemas.microsoft.com/office/drawing/2014/chart" uri="{C3380CC4-5D6E-409C-BE32-E72D297353CC}">
              <c16:uniqueId val="{00000004-FE1E-4424-9EB2-1680D3B5A09B}"/>
            </c:ext>
          </c:extLst>
        </c:ser>
        <c:ser>
          <c:idx val="4"/>
          <c:order val="4"/>
          <c:tx>
            <c:strRef>
              <c:f>Feuil1!$F$1</c:f>
              <c:strCache>
                <c:ptCount val="1"/>
                <c:pt idx="0">
                  <c:v>75% à 100% des salariés</c:v>
                </c:pt>
              </c:strCache>
            </c:strRef>
          </c:tx>
          <c:spPr>
            <a:solidFill>
              <a:schemeClr val="accent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FE1E-4424-9EB2-1680D3B5A09B}"/>
                </c:ext>
              </c:extLst>
            </c:dLbl>
            <c:dLbl>
              <c:idx val="1"/>
              <c:delete val="1"/>
              <c:extLst>
                <c:ext xmlns:c15="http://schemas.microsoft.com/office/drawing/2012/chart" uri="{CE6537A1-D6FC-4f65-9D91-7224C49458BB}"/>
                <c:ext xmlns:c16="http://schemas.microsoft.com/office/drawing/2014/chart" uri="{C3380CC4-5D6E-409C-BE32-E72D297353CC}">
                  <c16:uniqueId val="{00000009-FE1E-4424-9EB2-1680D3B5A09B}"/>
                </c:ext>
              </c:extLst>
            </c:dLbl>
            <c:dLbl>
              <c:idx val="2"/>
              <c:layout>
                <c:manualLayout>
                  <c:x val="6.9290478233423802E-3"/>
                  <c:y val="-4.753138662405796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E8-4DE9-94A7-68B22E396234}"/>
                </c:ext>
              </c:extLst>
            </c:dLbl>
            <c:dLbl>
              <c:idx val="3"/>
              <c:layout>
                <c:manualLayout>
                  <c:x val="9.2387304311230042E-3"/>
                  <c:y val="2.376569331202898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E8-4DE9-94A7-68B22E39623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Arrêt de travail / congé maladie</c:v>
                </c:pt>
                <c:pt idx="1">
                  <c:v>Chômage partiel « total »
(100% du temps de travail)</c:v>
                </c:pt>
                <c:pt idx="2">
                  <c:v>Chômage partiel
(&gt;50% du temps de travail)</c:v>
                </c:pt>
                <c:pt idx="3">
                  <c:v>Chômage partiel
(&lt; 50% du temps de travail)</c:v>
                </c:pt>
              </c:strCache>
            </c:strRef>
          </c:cat>
          <c:val>
            <c:numRef>
              <c:f>Feuil1!$F$2:$F$5</c:f>
              <c:numCache>
                <c:formatCode>0%</c:formatCode>
                <c:ptCount val="4"/>
                <c:pt idx="0">
                  <c:v>0</c:v>
                </c:pt>
                <c:pt idx="1">
                  <c:v>0</c:v>
                </c:pt>
                <c:pt idx="2">
                  <c:v>1.7964071856287425E-2</c:v>
                </c:pt>
                <c:pt idx="3">
                  <c:v>7.1856287425149698E-2</c:v>
                </c:pt>
              </c:numCache>
            </c:numRef>
          </c:val>
          <c:extLst>
            <c:ext xmlns:c16="http://schemas.microsoft.com/office/drawing/2014/chart" uri="{C3380CC4-5D6E-409C-BE32-E72D297353CC}">
              <c16:uniqueId val="{00000005-FE1E-4424-9EB2-1680D3B5A09B}"/>
            </c:ext>
          </c:extLst>
        </c:ser>
        <c:dLbls>
          <c:showLegendKey val="0"/>
          <c:showVal val="1"/>
          <c:showCatName val="0"/>
          <c:showSerName val="0"/>
          <c:showPercent val="0"/>
          <c:showBubbleSize val="0"/>
        </c:dLbls>
        <c:gapWidth val="219"/>
        <c:overlap val="100"/>
        <c:axId val="889259424"/>
        <c:axId val="889267952"/>
      </c:barChart>
      <c:catAx>
        <c:axId val="889259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889267952"/>
        <c:crosses val="autoZero"/>
        <c:auto val="1"/>
        <c:lblAlgn val="ctr"/>
        <c:lblOffset val="100"/>
        <c:noMultiLvlLbl val="0"/>
      </c:catAx>
      <c:valAx>
        <c:axId val="889267952"/>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89259424"/>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kern="1200">
                <a:solidFill>
                  <a:srgbClr val="231F20"/>
                </a:solidFill>
                <a:effectLst/>
                <a:latin typeface="Arial" panose="020B0604020202020204" pitchFamily="34" charset="0"/>
                <a:ea typeface="+mn-ea"/>
                <a:cs typeface="+mn-cs"/>
              </a:rPr>
              <a:t>EVOLUTION</a:t>
            </a:r>
            <a:r>
              <a:rPr lang="fr-FR" sz="1000" b="1" kern="1200" baseline="0">
                <a:solidFill>
                  <a:srgbClr val="231F20"/>
                </a:solidFill>
                <a:effectLst/>
                <a:latin typeface="Arial" panose="020B0604020202020204" pitchFamily="34" charset="0"/>
                <a:ea typeface="+mn-ea"/>
                <a:cs typeface="+mn-cs"/>
              </a:rPr>
              <a:t> DES EFFECTIFS 2019-2020 POUR LES ENTREPRISES DE LA REGION</a:t>
            </a:r>
            <a:endParaRPr lang="fr-FR" sz="1000" b="0" i="1" kern="1200">
              <a:solidFill>
                <a:srgbClr val="808080"/>
              </a:solidFill>
              <a:effectLst/>
              <a:latin typeface="Arial" panose="020B0604020202020204" pitchFamily="34" charset="0"/>
              <a:ea typeface="+mn-ea"/>
              <a:cs typeface="+mn-cs"/>
            </a:endParaRPr>
          </a:p>
          <a:p>
            <a:pPr>
              <a:defRPr/>
            </a:pPr>
            <a:r>
              <a:rPr lang="fr-FR" sz="800" i="1" kern="1200">
                <a:solidFill>
                  <a:srgbClr val="808080"/>
                </a:solidFill>
                <a:effectLst/>
                <a:latin typeface="Arial" panose="020B0604020202020204" pitchFamily="34" charset="0"/>
                <a:ea typeface="+mn-ea"/>
                <a:cs typeface="+mn-cs"/>
              </a:rPr>
              <a:t>Source : Enquête en ligne</a:t>
            </a:r>
            <a:endParaRPr lang="fr-FR" sz="105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Colonne1</c:v>
                </c:pt>
              </c:strCache>
            </c:strRef>
          </c:tx>
          <c:dPt>
            <c:idx val="0"/>
            <c:bubble3D val="0"/>
            <c:spPr>
              <a:solidFill>
                <a:schemeClr val="accent1"/>
              </a:solidFill>
              <a:ln>
                <a:noFill/>
              </a:ln>
              <a:effectLst/>
            </c:spPr>
            <c:extLst>
              <c:ext xmlns:c16="http://schemas.microsoft.com/office/drawing/2014/chart" uri="{C3380CC4-5D6E-409C-BE32-E72D297353CC}">
                <c16:uniqueId val="{00000001-FFC9-41AA-855F-9D2180431865}"/>
              </c:ext>
            </c:extLst>
          </c:dPt>
          <c:dPt>
            <c:idx val="1"/>
            <c:bubble3D val="0"/>
            <c:spPr>
              <a:solidFill>
                <a:schemeClr val="accent2"/>
              </a:solidFill>
              <a:ln>
                <a:noFill/>
              </a:ln>
              <a:effectLst/>
            </c:spPr>
            <c:extLst>
              <c:ext xmlns:c16="http://schemas.microsoft.com/office/drawing/2014/chart" uri="{C3380CC4-5D6E-409C-BE32-E72D297353CC}">
                <c16:uniqueId val="{00000003-FFC9-41AA-855F-9D2180431865}"/>
              </c:ext>
            </c:extLst>
          </c:dPt>
          <c:dPt>
            <c:idx val="2"/>
            <c:bubble3D val="0"/>
            <c:spPr>
              <a:solidFill>
                <a:schemeClr val="accent3"/>
              </a:solidFill>
              <a:ln>
                <a:noFill/>
              </a:ln>
              <a:effectLst/>
            </c:spPr>
            <c:extLst>
              <c:ext xmlns:c16="http://schemas.microsoft.com/office/drawing/2014/chart" uri="{C3380CC4-5D6E-409C-BE32-E72D297353CC}">
                <c16:uniqueId val="{00000005-FFC9-41AA-855F-9D2180431865}"/>
              </c:ext>
            </c:extLst>
          </c:dPt>
          <c:dLbls>
            <c:dLbl>
              <c:idx val="0"/>
              <c:layout>
                <c:manualLayout>
                  <c:x val="-1.3229551131374924E-2"/>
                  <c:y val="-2.408152215770291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FC9-41AA-855F-9D218043186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extLst>
          </c:dLbls>
          <c:cat>
            <c:strRef>
              <c:f>Feuil1!$A$2:$A$4</c:f>
              <c:strCache>
                <c:ptCount val="3"/>
                <c:pt idx="0">
                  <c:v>Baisse</c:v>
                </c:pt>
                <c:pt idx="1">
                  <c:v>Stable</c:v>
                </c:pt>
                <c:pt idx="2">
                  <c:v>Croissant</c:v>
                </c:pt>
              </c:strCache>
            </c:strRef>
          </c:cat>
          <c:val>
            <c:numRef>
              <c:f>Feuil1!$B$2:$B$4</c:f>
              <c:numCache>
                <c:formatCode>0%</c:formatCode>
                <c:ptCount val="3"/>
                <c:pt idx="0">
                  <c:v>0.35858585858585856</c:v>
                </c:pt>
                <c:pt idx="1">
                  <c:v>0.4494949494949495</c:v>
                </c:pt>
                <c:pt idx="2">
                  <c:v>0.19191919191919191</c:v>
                </c:pt>
              </c:numCache>
            </c:numRef>
          </c:val>
          <c:extLst>
            <c:ext xmlns:c16="http://schemas.microsoft.com/office/drawing/2014/chart" uri="{C3380CC4-5D6E-409C-BE32-E72D297353CC}">
              <c16:uniqueId val="{00000006-FFC9-41AA-855F-9D2180431865}"/>
            </c:ext>
          </c:extLst>
        </c:ser>
        <c:dLbls>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i="0" kern="1200">
                <a:solidFill>
                  <a:srgbClr val="231F20"/>
                </a:solidFill>
                <a:effectLst/>
                <a:latin typeface="Arial" panose="020B0604020202020204" pitchFamily="34" charset="0"/>
                <a:ea typeface="+mn-ea"/>
                <a:cs typeface="+mn-cs"/>
              </a:rPr>
              <a:t>PERCEPTION</a:t>
            </a:r>
            <a:r>
              <a:rPr lang="fr-FR" sz="1000" b="1" i="0" kern="1200" baseline="0">
                <a:solidFill>
                  <a:srgbClr val="231F20"/>
                </a:solidFill>
                <a:effectLst/>
                <a:latin typeface="Arial" panose="020B0604020202020204" pitchFamily="34" charset="0"/>
                <a:ea typeface="+mn-ea"/>
                <a:cs typeface="+mn-cs"/>
              </a:rPr>
              <a:t> PAR LES ENTREPRISES DE LA SITUATION ACTUELLE (2020)</a:t>
            </a:r>
            <a:endParaRPr lang="fr-FR" sz="1000" b="0" i="1" kern="1200">
              <a:solidFill>
                <a:srgbClr val="808080"/>
              </a:solidFill>
              <a:effectLst/>
              <a:latin typeface="Arial" panose="020B0604020202020204" pitchFamily="34" charset="0"/>
              <a:ea typeface="+mn-ea"/>
              <a:cs typeface="+mn-cs"/>
            </a:endParaRPr>
          </a:p>
          <a:p>
            <a:pPr>
              <a:defRPr/>
            </a:pPr>
            <a:r>
              <a:rPr lang="fr-FR" sz="800" i="1" kern="1200">
                <a:solidFill>
                  <a:srgbClr val="808080"/>
                </a:solidFill>
                <a:effectLst/>
                <a:latin typeface="Arial" panose="020B0604020202020204" pitchFamily="34" charset="0"/>
                <a:ea typeface="+mn-ea"/>
                <a:cs typeface="+mn-cs"/>
              </a:rPr>
              <a:t>Source : Enquête en ligne</a:t>
            </a:r>
            <a:endParaRPr lang="fr-FR" sz="1050">
              <a:effectLst/>
            </a:endParaRPr>
          </a:p>
        </c:rich>
      </c:tx>
      <c:layout>
        <c:manualLayout>
          <c:xMode val="edge"/>
          <c:yMode val="edge"/>
          <c:x val="0.25237722468187213"/>
          <c:y val="7.7334431719136079E-3"/>
        </c:manualLayout>
      </c:layout>
      <c:overlay val="0"/>
      <c:spPr>
        <a:solidFill>
          <a:schemeClr val="bg1"/>
        </a:solid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9816718882471571"/>
          <c:y val="0.11075670977534691"/>
          <c:w val="0.77509611499842246"/>
          <c:h val="0.67215322759590734"/>
        </c:manualLayout>
      </c:layout>
      <c:barChart>
        <c:barDir val="bar"/>
        <c:grouping val="percentStacked"/>
        <c:varyColors val="0"/>
        <c:ser>
          <c:idx val="0"/>
          <c:order val="0"/>
          <c:tx>
            <c:strRef>
              <c:f>Feuil1!$B$1</c:f>
              <c:strCache>
                <c:ptCount val="1"/>
                <c:pt idx="0">
                  <c:v>Tout à fait d'accord</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9A1-496D-8927-5340FEF135A8}"/>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89A1-496D-8927-5340FEF135A8}"/>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89A1-496D-8927-5340FEF135A8}"/>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J’éprouve des difficultés à mettre en œuvre les conditions de distanciation sociale dans mon entreprise</c:v>
                </c:pt>
                <c:pt idx="1">
                  <c:v>La mise en œuvre des conditions sanitaires dans mon entreprise me fait perdre en productivité</c:v>
                </c:pt>
                <c:pt idx="2">
                  <c:v>J’ai revu l’organisation de mon entreprise pour répondre aux conditions sanitaires</c:v>
                </c:pt>
              </c:strCache>
            </c:strRef>
          </c:cat>
          <c:val>
            <c:numRef>
              <c:f>Feuil1!$B$2:$B$4</c:f>
              <c:numCache>
                <c:formatCode>0%</c:formatCode>
                <c:ptCount val="3"/>
                <c:pt idx="0">
                  <c:v>2.01E-2</c:v>
                </c:pt>
                <c:pt idx="1">
                  <c:v>9.0899999999999995E-2</c:v>
                </c:pt>
                <c:pt idx="2">
                  <c:v>0.45729999999999998</c:v>
                </c:pt>
              </c:numCache>
            </c:numRef>
          </c:val>
          <c:extLst>
            <c:ext xmlns:c16="http://schemas.microsoft.com/office/drawing/2014/chart" uri="{C3380CC4-5D6E-409C-BE32-E72D297353CC}">
              <c16:uniqueId val="{00000006-89A1-496D-8927-5340FEF135A8}"/>
            </c:ext>
          </c:extLst>
        </c:ser>
        <c:ser>
          <c:idx val="1"/>
          <c:order val="1"/>
          <c:tx>
            <c:strRef>
              <c:f>Feuil1!$C$1</c:f>
              <c:strCache>
                <c:ptCount val="1"/>
                <c:pt idx="0">
                  <c:v>D'accord</c:v>
                </c:pt>
              </c:strCache>
            </c:strRef>
          </c:tx>
          <c:spPr>
            <a:solidFill>
              <a:schemeClr val="accent2"/>
            </a:solidFill>
            <a:ln>
              <a:noFill/>
            </a:ln>
            <a:effectLst/>
          </c:spPr>
          <c:invertIfNegative val="0"/>
          <c:dLbls>
            <c:dLbl>
              <c:idx val="0"/>
              <c:layout>
                <c:manualLayout>
                  <c:x val="8.526919776679747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4F2-406F-978E-B06F90DC97B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J’éprouve des difficultés à mettre en œuvre les conditions de distanciation sociale dans mon entreprise</c:v>
                </c:pt>
                <c:pt idx="1">
                  <c:v>La mise en œuvre des conditions sanitaires dans mon entreprise me fait perdre en productivité</c:v>
                </c:pt>
                <c:pt idx="2">
                  <c:v>J’ai revu l’organisation de mon entreprise pour répondre aux conditions sanitaires</c:v>
                </c:pt>
              </c:strCache>
            </c:strRef>
          </c:cat>
          <c:val>
            <c:numRef>
              <c:f>Feuil1!$C$2:$C$4</c:f>
              <c:numCache>
                <c:formatCode>0%</c:formatCode>
                <c:ptCount val="3"/>
                <c:pt idx="0">
                  <c:v>0.14069999999999999</c:v>
                </c:pt>
                <c:pt idx="1">
                  <c:v>0.2576</c:v>
                </c:pt>
                <c:pt idx="2">
                  <c:v>0.40699999999999997</c:v>
                </c:pt>
              </c:numCache>
            </c:numRef>
          </c:val>
          <c:extLst>
            <c:ext xmlns:c16="http://schemas.microsoft.com/office/drawing/2014/chart" uri="{C3380CC4-5D6E-409C-BE32-E72D297353CC}">
              <c16:uniqueId val="{00000007-89A1-496D-8927-5340FEF135A8}"/>
            </c:ext>
          </c:extLst>
        </c:ser>
        <c:ser>
          <c:idx val="2"/>
          <c:order val="2"/>
          <c:tx>
            <c:strRef>
              <c:f>Feuil1!$D$1</c:f>
              <c:strCache>
                <c:ptCount val="1"/>
                <c:pt idx="0">
                  <c:v>Pas tellement d'accord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J’éprouve des difficultés à mettre en œuvre les conditions de distanciation sociale dans mon entreprise</c:v>
                </c:pt>
                <c:pt idx="1">
                  <c:v>La mise en œuvre des conditions sanitaires dans mon entreprise me fait perdre en productivité</c:v>
                </c:pt>
                <c:pt idx="2">
                  <c:v>J’ai revu l’organisation de mon entreprise pour répondre aux conditions sanitaires</c:v>
                </c:pt>
              </c:strCache>
            </c:strRef>
          </c:cat>
          <c:val>
            <c:numRef>
              <c:f>Feuil1!$D$2:$D$4</c:f>
              <c:numCache>
                <c:formatCode>0%</c:formatCode>
                <c:ptCount val="3"/>
                <c:pt idx="0">
                  <c:v>0.40699999999999997</c:v>
                </c:pt>
                <c:pt idx="1">
                  <c:v>0.45960000000000001</c:v>
                </c:pt>
                <c:pt idx="2">
                  <c:v>8.539999999999999E-2</c:v>
                </c:pt>
              </c:numCache>
            </c:numRef>
          </c:val>
          <c:extLst>
            <c:ext xmlns:c16="http://schemas.microsoft.com/office/drawing/2014/chart" uri="{C3380CC4-5D6E-409C-BE32-E72D297353CC}">
              <c16:uniqueId val="{00000008-89A1-496D-8927-5340FEF135A8}"/>
            </c:ext>
          </c:extLst>
        </c:ser>
        <c:ser>
          <c:idx val="3"/>
          <c:order val="3"/>
          <c:tx>
            <c:strRef>
              <c:f>Feuil1!$E$1</c:f>
              <c:strCache>
                <c:ptCount val="1"/>
                <c:pt idx="0">
                  <c:v>Pas du tout d'accord</c:v>
                </c:pt>
              </c:strCache>
            </c:strRef>
          </c:tx>
          <c:spPr>
            <a:solidFill>
              <a:schemeClr val="accent4"/>
            </a:solidFill>
            <a:ln>
              <a:noFill/>
            </a:ln>
            <a:effectLst/>
          </c:spPr>
          <c:invertIfNegative val="0"/>
          <c:dLbls>
            <c:dLbl>
              <c:idx val="2"/>
              <c:layout>
                <c:manualLayout>
                  <c:x val="8.526919776679643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4F2-406F-978E-B06F90DC97B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J’éprouve des difficultés à mettre en œuvre les conditions de distanciation sociale dans mon entreprise</c:v>
                </c:pt>
                <c:pt idx="1">
                  <c:v>La mise en œuvre des conditions sanitaires dans mon entreprise me fait perdre en productivité</c:v>
                </c:pt>
                <c:pt idx="2">
                  <c:v>J’ai revu l’organisation de mon entreprise pour répondre aux conditions sanitaires</c:v>
                </c:pt>
              </c:strCache>
            </c:strRef>
          </c:cat>
          <c:val>
            <c:numRef>
              <c:f>Feuil1!$E$2:$E$4</c:f>
              <c:numCache>
                <c:formatCode>0%</c:formatCode>
                <c:ptCount val="3"/>
                <c:pt idx="0">
                  <c:v>0.43219999999999997</c:v>
                </c:pt>
                <c:pt idx="1">
                  <c:v>0.19189999999999999</c:v>
                </c:pt>
                <c:pt idx="2">
                  <c:v>5.0299999999999997E-2</c:v>
                </c:pt>
              </c:numCache>
            </c:numRef>
          </c:val>
          <c:extLst>
            <c:ext xmlns:c16="http://schemas.microsoft.com/office/drawing/2014/chart" uri="{C3380CC4-5D6E-409C-BE32-E72D297353CC}">
              <c16:uniqueId val="{00000009-89A1-496D-8927-5340FEF135A8}"/>
            </c:ext>
          </c:extLst>
        </c:ser>
        <c:dLbls>
          <c:showLegendKey val="0"/>
          <c:showVal val="1"/>
          <c:showCatName val="0"/>
          <c:showSerName val="0"/>
          <c:showPercent val="0"/>
          <c:showBubbleSize val="0"/>
        </c:dLbls>
        <c:gapWidth val="100"/>
        <c:overlap val="100"/>
        <c:axId val="1259255272"/>
        <c:axId val="1259257568"/>
      </c:barChart>
      <c:catAx>
        <c:axId val="12592552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1259257568"/>
        <c:crosses val="autoZero"/>
        <c:auto val="1"/>
        <c:lblAlgn val="ctr"/>
        <c:lblOffset val="100"/>
        <c:noMultiLvlLbl val="0"/>
      </c:catAx>
      <c:valAx>
        <c:axId val="125925756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1259255272"/>
        <c:crosses val="autoZero"/>
        <c:crossBetween val="between"/>
        <c:majorUnit val="0.25"/>
      </c:valAx>
      <c:spPr>
        <a:noFill/>
        <a:ln>
          <a:noFill/>
        </a:ln>
        <a:effectLst/>
      </c:spPr>
    </c:plotArea>
    <c:legend>
      <c:legendPos val="b"/>
      <c:layout>
        <c:manualLayout>
          <c:xMode val="edge"/>
          <c:yMode val="edge"/>
          <c:x val="1.6716642842318986E-2"/>
          <c:y val="0.85831947096179473"/>
          <c:w val="0.95567822777886602"/>
          <c:h val="0.12905418631041821"/>
        </c:manualLayout>
      </c:layout>
      <c:overlay val="0"/>
      <c:spPr>
        <a:noFill/>
        <a:ln>
          <a:solidFill>
            <a:schemeClr val="tx2"/>
          </a:solidFill>
          <a:prstDash val="sysDot"/>
        </a:ln>
        <a:effectLst/>
      </c:spPr>
      <c:txPr>
        <a:bodyPr rot="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i="0" baseline="0" dirty="0">
                <a:solidFill>
                  <a:srgbClr val="231F20"/>
                </a:solidFill>
                <a:effectLst/>
              </a:rPr>
              <a:t>EVOLUTION DU CA 2019-2020 DES ENTREPRISES PAR DEPARTEMENT</a:t>
            </a:r>
            <a:endParaRPr lang="fr-FR" sz="1050" dirty="0">
              <a:solidFill>
                <a:srgbClr val="231F20"/>
              </a:solidFill>
              <a:effectLst/>
            </a:endParaRPr>
          </a:p>
          <a:p>
            <a:pPr>
              <a:defRPr/>
            </a:pPr>
            <a:r>
              <a:rPr lang="fr-FR" sz="800" b="0" i="1" baseline="0" dirty="0">
                <a:effectLst/>
              </a:rPr>
              <a:t>Source : Enquête en ligne</a:t>
            </a:r>
            <a:endParaRPr lang="fr-FR" sz="900" dirty="0">
              <a:effectLst/>
            </a:endParaRPr>
          </a:p>
        </c:rich>
      </c:tx>
      <c:layout>
        <c:manualLayout>
          <c:xMode val="edge"/>
          <c:yMode val="edge"/>
          <c:x val="0.25992531116103951"/>
          <c:y val="4.028473502828704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8000100026051866"/>
          <c:y val="0.11122836154166868"/>
          <c:w val="0.68643810713815012"/>
          <c:h val="0.73328269907096522"/>
        </c:manualLayout>
      </c:layout>
      <c:barChart>
        <c:barDir val="bar"/>
        <c:grouping val="percentStacked"/>
        <c:varyColors val="0"/>
        <c:ser>
          <c:idx val="0"/>
          <c:order val="0"/>
          <c:tx>
            <c:strRef>
              <c:f>Feuil1!$B$1</c:f>
              <c:strCache>
                <c:ptCount val="1"/>
                <c:pt idx="0">
                  <c:v>Baisse</c:v>
                </c:pt>
              </c:strCache>
            </c:strRef>
          </c:tx>
          <c:spPr>
            <a:solidFill>
              <a:schemeClr val="accent1"/>
            </a:solidFill>
            <a:ln>
              <a:no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1-F33C-4F5D-BA15-D1C27B79755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Eure-et-Loir</c:v>
                </c:pt>
                <c:pt idx="1">
                  <c:v>Indre-et-Loire</c:v>
                </c:pt>
                <c:pt idx="2">
                  <c:v>Loiret</c:v>
                </c:pt>
                <c:pt idx="3">
                  <c:v>Loir-et-Cher</c:v>
                </c:pt>
                <c:pt idx="4">
                  <c:v>Indre</c:v>
                </c:pt>
                <c:pt idx="5">
                  <c:v>Cher</c:v>
                </c:pt>
                <c:pt idx="6">
                  <c:v>Région</c:v>
                </c:pt>
              </c:strCache>
            </c:strRef>
          </c:cat>
          <c:val>
            <c:numRef>
              <c:f>Feuil1!$B$2:$B$8</c:f>
              <c:numCache>
                <c:formatCode>0%</c:formatCode>
                <c:ptCount val="7"/>
                <c:pt idx="0">
                  <c:v>0.66666666666666663</c:v>
                </c:pt>
                <c:pt idx="1">
                  <c:v>0.73529411764705888</c:v>
                </c:pt>
                <c:pt idx="2">
                  <c:v>0.74193548387096775</c:v>
                </c:pt>
                <c:pt idx="3">
                  <c:v>0.7857142857142857</c:v>
                </c:pt>
                <c:pt idx="4">
                  <c:v>0.8571428571428571</c:v>
                </c:pt>
                <c:pt idx="5">
                  <c:v>0.875</c:v>
                </c:pt>
                <c:pt idx="6">
                  <c:v>0.76608187134502925</c:v>
                </c:pt>
              </c:numCache>
            </c:numRef>
          </c:val>
          <c:extLst>
            <c:ext xmlns:c16="http://schemas.microsoft.com/office/drawing/2014/chart" uri="{C3380CC4-5D6E-409C-BE32-E72D297353CC}">
              <c16:uniqueId val="{00000000-2367-4F24-97FF-0D28D88E2DA2}"/>
            </c:ext>
          </c:extLst>
        </c:ser>
        <c:ser>
          <c:idx val="1"/>
          <c:order val="1"/>
          <c:tx>
            <c:strRef>
              <c:f>Feuil1!$C$1</c:f>
              <c:strCache>
                <c:ptCount val="1"/>
                <c:pt idx="0">
                  <c:v>Stable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Eure-et-Loir</c:v>
                </c:pt>
                <c:pt idx="1">
                  <c:v>Indre-et-Loire</c:v>
                </c:pt>
                <c:pt idx="2">
                  <c:v>Loiret</c:v>
                </c:pt>
                <c:pt idx="3">
                  <c:v>Loir-et-Cher</c:v>
                </c:pt>
                <c:pt idx="4">
                  <c:v>Indre</c:v>
                </c:pt>
                <c:pt idx="5">
                  <c:v>Cher</c:v>
                </c:pt>
                <c:pt idx="6">
                  <c:v>Région</c:v>
                </c:pt>
              </c:strCache>
            </c:strRef>
          </c:cat>
          <c:val>
            <c:numRef>
              <c:f>Feuil1!$C$2:$C$8</c:f>
              <c:numCache>
                <c:formatCode>0%</c:formatCode>
                <c:ptCount val="7"/>
                <c:pt idx="0">
                  <c:v>8.3333333333333329E-2</c:v>
                </c:pt>
                <c:pt idx="1">
                  <c:v>8.8235294117647065E-2</c:v>
                </c:pt>
                <c:pt idx="2">
                  <c:v>0.12903225806451613</c:v>
                </c:pt>
                <c:pt idx="3">
                  <c:v>9.5238095238095233E-2</c:v>
                </c:pt>
                <c:pt idx="4">
                  <c:v>7.1428571428571425E-2</c:v>
                </c:pt>
                <c:pt idx="5">
                  <c:v>8.3333333333333329E-2</c:v>
                </c:pt>
                <c:pt idx="6">
                  <c:v>0.14035087719298245</c:v>
                </c:pt>
              </c:numCache>
            </c:numRef>
          </c:val>
          <c:extLst>
            <c:ext xmlns:c16="http://schemas.microsoft.com/office/drawing/2014/chart" uri="{C3380CC4-5D6E-409C-BE32-E72D297353CC}">
              <c16:uniqueId val="{00000001-2367-4F24-97FF-0D28D88E2DA2}"/>
            </c:ext>
          </c:extLst>
        </c:ser>
        <c:ser>
          <c:idx val="2"/>
          <c:order val="2"/>
          <c:tx>
            <c:strRef>
              <c:f>Feuil1!$D$1</c:f>
              <c:strCache>
                <c:ptCount val="1"/>
                <c:pt idx="0">
                  <c:v>Hausse</c:v>
                </c:pt>
              </c:strCache>
            </c:strRef>
          </c:tx>
          <c:spPr>
            <a:solidFill>
              <a:schemeClr val="accent3"/>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3-96FC-4C4B-B23E-8470C224C69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Eure-et-Loir</c:v>
                </c:pt>
                <c:pt idx="1">
                  <c:v>Indre-et-Loire</c:v>
                </c:pt>
                <c:pt idx="2">
                  <c:v>Loiret</c:v>
                </c:pt>
                <c:pt idx="3">
                  <c:v>Loir-et-Cher</c:v>
                </c:pt>
                <c:pt idx="4">
                  <c:v>Indre</c:v>
                </c:pt>
                <c:pt idx="5">
                  <c:v>Cher</c:v>
                </c:pt>
                <c:pt idx="6">
                  <c:v>Région</c:v>
                </c:pt>
              </c:strCache>
            </c:strRef>
          </c:cat>
          <c:val>
            <c:numRef>
              <c:f>Feuil1!$D$2:$D$8</c:f>
              <c:numCache>
                <c:formatCode>0%</c:formatCode>
                <c:ptCount val="7"/>
                <c:pt idx="0">
                  <c:v>0.25</c:v>
                </c:pt>
                <c:pt idx="1">
                  <c:v>0.17647058823529413</c:v>
                </c:pt>
                <c:pt idx="2">
                  <c:v>0.12903225806451613</c:v>
                </c:pt>
                <c:pt idx="3">
                  <c:v>0.11904761904761904</c:v>
                </c:pt>
                <c:pt idx="4">
                  <c:v>7.1428571428571425E-2</c:v>
                </c:pt>
                <c:pt idx="5">
                  <c:v>4.1666666666666664E-2</c:v>
                </c:pt>
                <c:pt idx="6">
                  <c:v>9.3567251461988299E-2</c:v>
                </c:pt>
              </c:numCache>
            </c:numRef>
          </c:val>
          <c:extLst>
            <c:ext xmlns:c16="http://schemas.microsoft.com/office/drawing/2014/chart" uri="{C3380CC4-5D6E-409C-BE32-E72D297353CC}">
              <c16:uniqueId val="{00000002-2367-4F24-97FF-0D28D88E2DA2}"/>
            </c:ext>
          </c:extLst>
        </c:ser>
        <c:dLbls>
          <c:dLblPos val="ctr"/>
          <c:showLegendKey val="0"/>
          <c:showVal val="1"/>
          <c:showCatName val="0"/>
          <c:showSerName val="0"/>
          <c:showPercent val="0"/>
          <c:showBubbleSize val="0"/>
        </c:dLbls>
        <c:gapWidth val="150"/>
        <c:overlap val="100"/>
        <c:axId val="885341336"/>
        <c:axId val="885337400"/>
      </c:barChart>
      <c:catAx>
        <c:axId val="885341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885337400"/>
        <c:crosses val="autoZero"/>
        <c:auto val="1"/>
        <c:lblAlgn val="ctr"/>
        <c:lblOffset val="100"/>
        <c:noMultiLvlLbl val="0"/>
      </c:catAx>
      <c:valAx>
        <c:axId val="885337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885341336"/>
        <c:crosses val="autoZero"/>
        <c:crossBetween val="between"/>
      </c:valAx>
      <c:spPr>
        <a:noFill/>
        <a:ln>
          <a:noFill/>
        </a:ln>
        <a:effectLst/>
      </c:spPr>
    </c:plotArea>
    <c:legend>
      <c:legendPos val="b"/>
      <c:overlay val="0"/>
      <c:spPr>
        <a:noFill/>
        <a:ln>
          <a:solidFill>
            <a:schemeClr val="tx2"/>
          </a:solidFill>
          <a:prstDash val="sysDot"/>
        </a:ln>
        <a:effectLst/>
      </c:spPr>
      <c:txPr>
        <a:bodyPr rot="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kern="1200">
                <a:solidFill>
                  <a:srgbClr val="231F20"/>
                </a:solidFill>
                <a:effectLst/>
                <a:latin typeface="Arial" panose="020B0604020202020204" pitchFamily="34" charset="0"/>
                <a:ea typeface="+mn-ea"/>
                <a:cs typeface="+mn-cs"/>
              </a:rPr>
              <a:t>EVOLUTION</a:t>
            </a:r>
            <a:r>
              <a:rPr lang="fr-FR" sz="1000" b="1" kern="1200" baseline="0">
                <a:solidFill>
                  <a:srgbClr val="231F20"/>
                </a:solidFill>
                <a:effectLst/>
                <a:latin typeface="Arial" panose="020B0604020202020204" pitchFamily="34" charset="0"/>
                <a:ea typeface="+mn-ea"/>
                <a:cs typeface="+mn-cs"/>
              </a:rPr>
              <a:t> DES EFFECTIFS 2019-2020 POUR LES ENTREPRISES DE LA REGION</a:t>
            </a:r>
            <a:endParaRPr lang="fr-FR" sz="1000" b="0" i="1" kern="1200">
              <a:solidFill>
                <a:srgbClr val="808080"/>
              </a:solidFill>
              <a:effectLst/>
              <a:latin typeface="Arial" panose="020B0604020202020204" pitchFamily="34" charset="0"/>
              <a:ea typeface="+mn-ea"/>
              <a:cs typeface="+mn-cs"/>
            </a:endParaRPr>
          </a:p>
          <a:p>
            <a:pPr>
              <a:defRPr/>
            </a:pPr>
            <a:r>
              <a:rPr lang="fr-FR" sz="800" i="1" kern="1200">
                <a:solidFill>
                  <a:srgbClr val="808080"/>
                </a:solidFill>
                <a:effectLst/>
                <a:latin typeface="Arial" panose="020B0604020202020204" pitchFamily="34" charset="0"/>
                <a:ea typeface="+mn-ea"/>
                <a:cs typeface="+mn-cs"/>
              </a:rPr>
              <a:t>Source : Enquête en ligne</a:t>
            </a:r>
            <a:endParaRPr lang="fr-FR" sz="105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30302854388020434"/>
          <c:y val="0.22844808623183208"/>
          <c:w val="0.41272021433841988"/>
          <c:h val="0.55510830305593328"/>
        </c:manualLayout>
      </c:layout>
      <c:pieChart>
        <c:varyColors val="1"/>
        <c:ser>
          <c:idx val="0"/>
          <c:order val="0"/>
          <c:tx>
            <c:strRef>
              <c:f>Feuil1!$B$1</c:f>
              <c:strCache>
                <c:ptCount val="1"/>
                <c:pt idx="0">
                  <c:v>Colonne1</c:v>
                </c:pt>
              </c:strCache>
            </c:strRef>
          </c:tx>
          <c:dPt>
            <c:idx val="0"/>
            <c:bubble3D val="0"/>
            <c:spPr>
              <a:solidFill>
                <a:schemeClr val="accent1"/>
              </a:solidFill>
              <a:ln>
                <a:noFill/>
              </a:ln>
              <a:effectLst/>
            </c:spPr>
            <c:extLst>
              <c:ext xmlns:c16="http://schemas.microsoft.com/office/drawing/2014/chart" uri="{C3380CC4-5D6E-409C-BE32-E72D297353CC}">
                <c16:uniqueId val="{00000001-FBB7-4CC3-9E3A-F1422B977DA9}"/>
              </c:ext>
            </c:extLst>
          </c:dPt>
          <c:dPt>
            <c:idx val="1"/>
            <c:bubble3D val="0"/>
            <c:spPr>
              <a:solidFill>
                <a:schemeClr val="accent2"/>
              </a:solidFill>
              <a:ln>
                <a:noFill/>
              </a:ln>
              <a:effectLst/>
            </c:spPr>
            <c:extLst>
              <c:ext xmlns:c16="http://schemas.microsoft.com/office/drawing/2014/chart" uri="{C3380CC4-5D6E-409C-BE32-E72D297353CC}">
                <c16:uniqueId val="{00000003-FBB7-4CC3-9E3A-F1422B977DA9}"/>
              </c:ext>
            </c:extLst>
          </c:dPt>
          <c:dPt>
            <c:idx val="2"/>
            <c:bubble3D val="0"/>
            <c:spPr>
              <a:solidFill>
                <a:schemeClr val="accent3"/>
              </a:solidFill>
              <a:ln>
                <a:noFill/>
              </a:ln>
              <a:effectLst/>
            </c:spPr>
            <c:extLst>
              <c:ext xmlns:c16="http://schemas.microsoft.com/office/drawing/2014/chart" uri="{C3380CC4-5D6E-409C-BE32-E72D297353CC}">
                <c16:uniqueId val="{00000005-FBB7-4CC3-9E3A-F1422B977DA9}"/>
              </c:ext>
            </c:extLst>
          </c:dPt>
          <c:dLbls>
            <c:dLbl>
              <c:idx val="0"/>
              <c:layout>
                <c:manualLayout>
                  <c:x val="1.8712177826393287E-2"/>
                  <c:y val="3.523500639501494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B7-4CC3-9E3A-F1422B977DA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Feuil1!$A$2:$A$4</c:f>
              <c:strCache>
                <c:ptCount val="3"/>
                <c:pt idx="0">
                  <c:v>Baisse</c:v>
                </c:pt>
                <c:pt idx="1">
                  <c:v>Stable</c:v>
                </c:pt>
                <c:pt idx="2">
                  <c:v>Croissant</c:v>
                </c:pt>
              </c:strCache>
            </c:strRef>
          </c:cat>
          <c:val>
            <c:numRef>
              <c:f>Feuil1!$B$2:$B$4</c:f>
              <c:numCache>
                <c:formatCode>0%</c:formatCode>
                <c:ptCount val="3"/>
                <c:pt idx="0">
                  <c:v>0.35858585858585856</c:v>
                </c:pt>
                <c:pt idx="1">
                  <c:v>0.4494949494949495</c:v>
                </c:pt>
                <c:pt idx="2">
                  <c:v>0.19191919191919191</c:v>
                </c:pt>
              </c:numCache>
            </c:numRef>
          </c:val>
          <c:extLst>
            <c:ext xmlns:c16="http://schemas.microsoft.com/office/drawing/2014/chart" uri="{C3380CC4-5D6E-409C-BE32-E72D297353CC}">
              <c16:uniqueId val="{00000000-F401-45F6-9180-5890F091E50E}"/>
            </c:ext>
          </c:extLst>
        </c:ser>
        <c:dLbls>
          <c:showLegendKey val="0"/>
          <c:showVal val="0"/>
          <c:showCatName val="0"/>
          <c:showSerName val="0"/>
          <c:showPercent val="0"/>
          <c:showBubbleSize val="0"/>
          <c:showLeaderLines val="0"/>
        </c:dLbls>
        <c:firstSliceAng val="0"/>
      </c:pieChart>
      <c:spPr>
        <a:noFill/>
        <a:ln>
          <a:noFill/>
        </a:ln>
        <a:effectLst/>
      </c:spPr>
    </c:plotArea>
    <c:legend>
      <c:legendPos val="l"/>
      <c:layout>
        <c:manualLayout>
          <c:xMode val="edge"/>
          <c:yMode val="edge"/>
          <c:x val="2.245461339167211E-2"/>
          <c:y val="0.39768352622748815"/>
          <c:w val="0.19855565561577504"/>
          <c:h val="0.24084930237461749"/>
        </c:manualLayout>
      </c:layout>
      <c:overlay val="0"/>
      <c:spPr>
        <a:noFill/>
        <a:ln>
          <a:solidFill>
            <a:schemeClr val="tx2"/>
          </a:solidFill>
          <a:prstDash val="sysDot"/>
        </a:ln>
        <a:effectLst/>
      </c:spPr>
      <c:txPr>
        <a:bodyPr rot="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kern="1200" dirty="0">
                <a:solidFill>
                  <a:srgbClr val="231F20"/>
                </a:solidFill>
                <a:effectLst/>
                <a:latin typeface="Arial" panose="020B0604020202020204" pitchFamily="34" charset="0"/>
                <a:ea typeface="+mn-ea"/>
                <a:cs typeface="+mn-cs"/>
              </a:rPr>
              <a:t>EVOLUTION</a:t>
            </a:r>
            <a:r>
              <a:rPr lang="fr-FR" sz="1000" b="1" kern="1200" baseline="0" dirty="0">
                <a:solidFill>
                  <a:srgbClr val="231F20"/>
                </a:solidFill>
                <a:effectLst/>
                <a:latin typeface="Arial" panose="020B0604020202020204" pitchFamily="34" charset="0"/>
                <a:ea typeface="+mn-ea"/>
                <a:cs typeface="+mn-cs"/>
              </a:rPr>
              <a:t> DES EFFECTIFS 2019-2020 POUR LES ENTREPRISES PAR DEPARTEMENT</a:t>
            </a:r>
            <a:endParaRPr lang="fr-FR" sz="1000" b="0" i="1" kern="1200" dirty="0">
              <a:solidFill>
                <a:srgbClr val="808080"/>
              </a:solidFill>
              <a:effectLst/>
              <a:latin typeface="Arial" panose="020B0604020202020204" pitchFamily="34" charset="0"/>
              <a:ea typeface="+mn-ea"/>
              <a:cs typeface="+mn-cs"/>
            </a:endParaRPr>
          </a:p>
          <a:p>
            <a:pPr>
              <a:defRPr/>
            </a:pPr>
            <a:r>
              <a:rPr lang="fr-FR" sz="800" i="1" kern="1200" dirty="0">
                <a:solidFill>
                  <a:srgbClr val="808080"/>
                </a:solidFill>
                <a:effectLst/>
                <a:latin typeface="Arial" panose="020B0604020202020204" pitchFamily="34" charset="0"/>
                <a:ea typeface="+mn-ea"/>
                <a:cs typeface="+mn-cs"/>
              </a:rPr>
              <a:t>Source : Enquête en ligne</a:t>
            </a:r>
            <a:endParaRPr lang="fr-FR" sz="1050" dirty="0">
              <a:effectLst/>
            </a:endParaRPr>
          </a:p>
        </c:rich>
      </c:tx>
      <c:layout>
        <c:manualLayout>
          <c:xMode val="edge"/>
          <c:yMode val="edge"/>
          <c:x val="0.1272194795888599"/>
          <c:y val="0"/>
        </c:manualLayout>
      </c:layout>
      <c:overlay val="0"/>
      <c:spPr>
        <a:solidFill>
          <a:schemeClr val="bg1"/>
        </a:solid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7.6350381089141717E-2"/>
          <c:y val="0.25166819997955581"/>
          <c:w val="0.5699024549066104"/>
          <c:h val="0.60267329768936406"/>
        </c:manualLayout>
      </c:layout>
      <c:barChart>
        <c:barDir val="col"/>
        <c:grouping val="percentStacked"/>
        <c:varyColors val="0"/>
        <c:ser>
          <c:idx val="0"/>
          <c:order val="0"/>
          <c:tx>
            <c:strRef>
              <c:f>Feuil1!$A$2</c:f>
              <c:strCache>
                <c:ptCount val="1"/>
                <c:pt idx="0">
                  <c:v>Baisse</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1FAE-4952-8C90-972C38BAF2E9}"/>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1FAE-4952-8C90-972C38BAF2E9}"/>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1FAE-4952-8C90-972C38BAF2E9}"/>
              </c:ext>
            </c:extLst>
          </c:dPt>
          <c:dLbls>
            <c:dLbl>
              <c:idx val="2"/>
              <c:layout>
                <c:manualLayout>
                  <c:x val="0"/>
                  <c:y val="2.2577476744754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FAE-4952-8C90-972C38BAF2E9}"/>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Feuil1!$B$1:$G$1</c:f>
              <c:strCache>
                <c:ptCount val="6"/>
                <c:pt idx="0">
                  <c:v>Indre</c:v>
                </c:pt>
                <c:pt idx="1">
                  <c:v>Loir-et-Cher</c:v>
                </c:pt>
                <c:pt idx="2">
                  <c:v>Loiret</c:v>
                </c:pt>
                <c:pt idx="3">
                  <c:v>Cher</c:v>
                </c:pt>
                <c:pt idx="4">
                  <c:v>Eure-et-Loir</c:v>
                </c:pt>
                <c:pt idx="5">
                  <c:v>Indre-et-Loire</c:v>
                </c:pt>
              </c:strCache>
            </c:strRef>
          </c:cat>
          <c:val>
            <c:numRef>
              <c:f>Feuil1!$B$2:$G$2</c:f>
              <c:numCache>
                <c:formatCode>0%</c:formatCode>
                <c:ptCount val="6"/>
                <c:pt idx="0">
                  <c:v>0.5</c:v>
                </c:pt>
                <c:pt idx="1">
                  <c:v>0.46808510638297873</c:v>
                </c:pt>
                <c:pt idx="2">
                  <c:v>0.38461538461538464</c:v>
                </c:pt>
                <c:pt idx="3">
                  <c:v>0.35714285714285715</c:v>
                </c:pt>
                <c:pt idx="4">
                  <c:v>0.23333333333333334</c:v>
                </c:pt>
                <c:pt idx="5">
                  <c:v>0.22857142857142856</c:v>
                </c:pt>
              </c:numCache>
            </c:numRef>
          </c:val>
          <c:extLst>
            <c:ext xmlns:c16="http://schemas.microsoft.com/office/drawing/2014/chart" uri="{C3380CC4-5D6E-409C-BE32-E72D297353CC}">
              <c16:uniqueId val="{00000006-1FAE-4952-8C90-972C38BAF2E9}"/>
            </c:ext>
          </c:extLst>
        </c:ser>
        <c:ser>
          <c:idx val="1"/>
          <c:order val="1"/>
          <c:tx>
            <c:strRef>
              <c:f>Feuil1!$A$3</c:f>
              <c:strCache>
                <c:ptCount val="1"/>
                <c:pt idx="0">
                  <c:v>Stable</c:v>
                </c:pt>
              </c:strCache>
            </c:strRef>
          </c:tx>
          <c:spPr>
            <a:solidFill>
              <a:schemeClr val="accent2"/>
            </a:solidFill>
            <a:ln>
              <a:noFill/>
            </a:ln>
            <a:effectLst/>
          </c:spPr>
          <c:invertIfNegative val="0"/>
          <c:dLbls>
            <c:dLbl>
              <c:idx val="1"/>
              <c:layout>
                <c:manualLayout>
                  <c:x val="0"/>
                  <c:y val="1.6933107558565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E53-4629-B2F6-8B174ADF85C8}"/>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Feuil1!$B$1:$G$1</c:f>
              <c:strCache>
                <c:ptCount val="6"/>
                <c:pt idx="0">
                  <c:v>Indre</c:v>
                </c:pt>
                <c:pt idx="1">
                  <c:v>Loir-et-Cher</c:v>
                </c:pt>
                <c:pt idx="2">
                  <c:v>Loiret</c:v>
                </c:pt>
                <c:pt idx="3">
                  <c:v>Cher</c:v>
                </c:pt>
                <c:pt idx="4">
                  <c:v>Eure-et-Loir</c:v>
                </c:pt>
                <c:pt idx="5">
                  <c:v>Indre-et-Loire</c:v>
                </c:pt>
              </c:strCache>
            </c:strRef>
          </c:cat>
          <c:val>
            <c:numRef>
              <c:f>Feuil1!$B$3:$G$3</c:f>
              <c:numCache>
                <c:formatCode>0%</c:formatCode>
                <c:ptCount val="6"/>
                <c:pt idx="0">
                  <c:v>0.33333333333333331</c:v>
                </c:pt>
                <c:pt idx="1">
                  <c:v>0.34042553191489361</c:v>
                </c:pt>
                <c:pt idx="2">
                  <c:v>0.48717948717948717</c:v>
                </c:pt>
                <c:pt idx="3">
                  <c:v>0.5</c:v>
                </c:pt>
                <c:pt idx="4">
                  <c:v>0.56666666666666665</c:v>
                </c:pt>
                <c:pt idx="5">
                  <c:v>0.48571428571428571</c:v>
                </c:pt>
              </c:numCache>
            </c:numRef>
          </c:val>
          <c:extLst>
            <c:ext xmlns:c16="http://schemas.microsoft.com/office/drawing/2014/chart" uri="{C3380CC4-5D6E-409C-BE32-E72D297353CC}">
              <c16:uniqueId val="{00000007-8A39-4D8B-8962-BCA8156F2740}"/>
            </c:ext>
          </c:extLst>
        </c:ser>
        <c:ser>
          <c:idx val="2"/>
          <c:order val="2"/>
          <c:tx>
            <c:strRef>
              <c:f>Feuil1!$A$4</c:f>
              <c:strCache>
                <c:ptCount val="1"/>
                <c:pt idx="0">
                  <c:v>Hausse</c:v>
                </c:pt>
              </c:strCache>
            </c:strRef>
          </c:tx>
          <c:spPr>
            <a:solidFill>
              <a:schemeClr val="accent3"/>
            </a:solidFill>
            <a:ln>
              <a:noFill/>
            </a:ln>
            <a:effectLst/>
          </c:spPr>
          <c:invertIfNegative val="0"/>
          <c:dLbls>
            <c:dLbl>
              <c:idx val="1"/>
              <c:layout>
                <c:manualLayout>
                  <c:x val="7.1941019693146056E-3"/>
                  <c:y val="-1.034789063496351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E53-4629-B2F6-8B174ADF85C8}"/>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Feuil1!$B$1:$G$1</c:f>
              <c:strCache>
                <c:ptCount val="6"/>
                <c:pt idx="0">
                  <c:v>Indre</c:v>
                </c:pt>
                <c:pt idx="1">
                  <c:v>Loir-et-Cher</c:v>
                </c:pt>
                <c:pt idx="2">
                  <c:v>Loiret</c:v>
                </c:pt>
                <c:pt idx="3">
                  <c:v>Cher</c:v>
                </c:pt>
                <c:pt idx="4">
                  <c:v>Eure-et-Loir</c:v>
                </c:pt>
                <c:pt idx="5">
                  <c:v>Indre-et-Loire</c:v>
                </c:pt>
              </c:strCache>
            </c:strRef>
          </c:cat>
          <c:val>
            <c:numRef>
              <c:f>Feuil1!$B$4:$G$4</c:f>
              <c:numCache>
                <c:formatCode>0%</c:formatCode>
                <c:ptCount val="6"/>
                <c:pt idx="0">
                  <c:v>0.16666666666666666</c:v>
                </c:pt>
                <c:pt idx="1">
                  <c:v>0.19148936170212766</c:v>
                </c:pt>
                <c:pt idx="2">
                  <c:v>0.12820512820512819</c:v>
                </c:pt>
                <c:pt idx="3">
                  <c:v>0.14285714285714285</c:v>
                </c:pt>
                <c:pt idx="4">
                  <c:v>0.2</c:v>
                </c:pt>
                <c:pt idx="5">
                  <c:v>0.2857142857142857</c:v>
                </c:pt>
              </c:numCache>
            </c:numRef>
          </c:val>
          <c:extLst>
            <c:ext xmlns:c16="http://schemas.microsoft.com/office/drawing/2014/chart" uri="{C3380CC4-5D6E-409C-BE32-E72D297353CC}">
              <c16:uniqueId val="{00000008-8A39-4D8B-8962-BCA8156F2740}"/>
            </c:ext>
          </c:extLst>
        </c:ser>
        <c:dLbls>
          <c:showLegendKey val="0"/>
          <c:showVal val="1"/>
          <c:showCatName val="0"/>
          <c:showSerName val="0"/>
          <c:showPercent val="0"/>
          <c:showBubbleSize val="0"/>
        </c:dLbls>
        <c:gapWidth val="100"/>
        <c:overlap val="100"/>
        <c:axId val="1259255272"/>
        <c:axId val="1259257568"/>
      </c:barChart>
      <c:catAx>
        <c:axId val="12592552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1259257568"/>
        <c:crosses val="autoZero"/>
        <c:auto val="1"/>
        <c:lblAlgn val="ctr"/>
        <c:lblOffset val="100"/>
        <c:noMultiLvlLbl val="0"/>
      </c:catAx>
      <c:valAx>
        <c:axId val="12592575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1259255272"/>
        <c:crosses val="autoZero"/>
        <c:crossBetween val="between"/>
        <c:majorUnit val="0.25"/>
      </c:valAx>
      <c:spPr>
        <a:noFill/>
        <a:ln>
          <a:noFill/>
        </a:ln>
        <a:effectLst/>
      </c:spPr>
    </c:plotArea>
    <c:legend>
      <c:legendPos val="r"/>
      <c:layout>
        <c:manualLayout>
          <c:xMode val="edge"/>
          <c:yMode val="edge"/>
          <c:x val="0.7300036536974569"/>
          <c:y val="0.42871987988732946"/>
          <c:w val="0.1908422480718957"/>
          <c:h val="0.2191093518559917"/>
        </c:manualLayout>
      </c:layout>
      <c:overlay val="0"/>
      <c:spPr>
        <a:noFill/>
        <a:ln>
          <a:solidFill>
            <a:schemeClr val="tx2"/>
          </a:solidFill>
          <a:prstDash val="sysDot"/>
        </a:ln>
        <a:effectLst/>
      </c:spPr>
      <c:txPr>
        <a:bodyPr rot="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i="0" kern="1200">
                <a:solidFill>
                  <a:srgbClr val="231F20"/>
                </a:solidFill>
                <a:effectLst/>
                <a:latin typeface="Arial" panose="020B0604020202020204" pitchFamily="34" charset="0"/>
                <a:ea typeface="+mn-ea"/>
                <a:cs typeface="+mn-cs"/>
              </a:rPr>
              <a:t>PERCEPTION</a:t>
            </a:r>
            <a:r>
              <a:rPr lang="fr-FR" sz="1000" b="1" i="0" kern="1200" baseline="0">
                <a:solidFill>
                  <a:srgbClr val="231F20"/>
                </a:solidFill>
                <a:effectLst/>
                <a:latin typeface="Arial" panose="020B0604020202020204" pitchFamily="34" charset="0"/>
                <a:ea typeface="+mn-ea"/>
                <a:cs typeface="+mn-cs"/>
              </a:rPr>
              <a:t> PAR LES ENTREPRISES DE LA SITUATION ACTUELLE (2020)</a:t>
            </a:r>
            <a:endParaRPr lang="fr-FR" sz="1000" b="0" i="1" kern="1200">
              <a:solidFill>
                <a:srgbClr val="808080"/>
              </a:solidFill>
              <a:effectLst/>
              <a:latin typeface="Arial" panose="020B0604020202020204" pitchFamily="34" charset="0"/>
              <a:ea typeface="+mn-ea"/>
              <a:cs typeface="+mn-cs"/>
            </a:endParaRPr>
          </a:p>
          <a:p>
            <a:pPr>
              <a:defRPr/>
            </a:pPr>
            <a:r>
              <a:rPr lang="fr-FR" sz="800" i="1" kern="1200">
                <a:solidFill>
                  <a:srgbClr val="808080"/>
                </a:solidFill>
                <a:effectLst/>
                <a:latin typeface="Arial" panose="020B0604020202020204" pitchFamily="34" charset="0"/>
                <a:ea typeface="+mn-ea"/>
                <a:cs typeface="+mn-cs"/>
              </a:rPr>
              <a:t>Source : Enquête en ligne</a:t>
            </a:r>
            <a:endParaRPr lang="fr-FR" sz="1050">
              <a:effectLst/>
            </a:endParaRPr>
          </a:p>
        </c:rich>
      </c:tx>
      <c:layout>
        <c:manualLayout>
          <c:xMode val="edge"/>
          <c:yMode val="edge"/>
          <c:x val="0.25237722468187213"/>
          <c:y val="7.7334431719136079E-3"/>
        </c:manualLayout>
      </c:layout>
      <c:overlay val="0"/>
      <c:spPr>
        <a:solidFill>
          <a:schemeClr val="bg1"/>
        </a:solid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9816718882471571"/>
          <c:y val="0.11075670977534691"/>
          <c:w val="0.77509611499842246"/>
          <c:h val="0.75361297934121252"/>
        </c:manualLayout>
      </c:layout>
      <c:barChart>
        <c:barDir val="bar"/>
        <c:grouping val="percentStacked"/>
        <c:varyColors val="0"/>
        <c:ser>
          <c:idx val="0"/>
          <c:order val="0"/>
          <c:tx>
            <c:strRef>
              <c:f>Feuil1!$B$1</c:f>
              <c:strCache>
                <c:ptCount val="1"/>
                <c:pt idx="0">
                  <c:v>Tout à fait d'accord</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1ACB-47BF-81F0-D706787FC4ED}"/>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1ACB-47BF-81F0-D706787FC4ED}"/>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1ACB-47BF-81F0-D706787FC4ED}"/>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J’ai une visibilité de mon carnet de commande à 6 mois</c:v>
                </c:pt>
                <c:pt idx="1">
                  <c:v>La mise en œuvre des conditions sanitaires dans mon entreprise me fait perdre en productivité</c:v>
                </c:pt>
                <c:pt idx="2">
                  <c:v>J’ai une visibilité de mon carnet de commande à moins de 3 mois</c:v>
                </c:pt>
              </c:strCache>
            </c:strRef>
          </c:cat>
          <c:val>
            <c:numRef>
              <c:f>Feuil1!$B$2:$B$4</c:f>
              <c:numCache>
                <c:formatCode>0%</c:formatCode>
                <c:ptCount val="3"/>
                <c:pt idx="0">
                  <c:v>7.7300000000000008E-2</c:v>
                </c:pt>
                <c:pt idx="1">
                  <c:v>9.0899999999999995E-2</c:v>
                </c:pt>
                <c:pt idx="2">
                  <c:v>0.2041</c:v>
                </c:pt>
              </c:numCache>
            </c:numRef>
          </c:val>
          <c:extLst>
            <c:ext xmlns:c16="http://schemas.microsoft.com/office/drawing/2014/chart" uri="{C3380CC4-5D6E-409C-BE32-E72D297353CC}">
              <c16:uniqueId val="{00000006-1ACB-47BF-81F0-D706787FC4ED}"/>
            </c:ext>
          </c:extLst>
        </c:ser>
        <c:ser>
          <c:idx val="1"/>
          <c:order val="1"/>
          <c:tx>
            <c:strRef>
              <c:f>Feuil1!$C$1</c:f>
              <c:strCache>
                <c:ptCount val="1"/>
                <c:pt idx="0">
                  <c:v>D'accord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J’ai une visibilité de mon carnet de commande à 6 mois</c:v>
                </c:pt>
                <c:pt idx="1">
                  <c:v>La mise en œuvre des conditions sanitaires dans mon entreprise me fait perdre en productivité</c:v>
                </c:pt>
                <c:pt idx="2">
                  <c:v>J’ai une visibilité de mon carnet de commande à moins de 3 mois</c:v>
                </c:pt>
              </c:strCache>
            </c:strRef>
          </c:cat>
          <c:val>
            <c:numRef>
              <c:f>Feuil1!$C$2:$C$4</c:f>
              <c:numCache>
                <c:formatCode>0%</c:formatCode>
                <c:ptCount val="3"/>
                <c:pt idx="0">
                  <c:v>0.12889999999999999</c:v>
                </c:pt>
                <c:pt idx="1">
                  <c:v>0.2576</c:v>
                </c:pt>
                <c:pt idx="2">
                  <c:v>0.36730000000000002</c:v>
                </c:pt>
              </c:numCache>
            </c:numRef>
          </c:val>
          <c:extLst>
            <c:ext xmlns:c16="http://schemas.microsoft.com/office/drawing/2014/chart" uri="{C3380CC4-5D6E-409C-BE32-E72D297353CC}">
              <c16:uniqueId val="{00000007-1ACB-47BF-81F0-D706787FC4ED}"/>
            </c:ext>
          </c:extLst>
        </c:ser>
        <c:ser>
          <c:idx val="2"/>
          <c:order val="2"/>
          <c:tx>
            <c:strRef>
              <c:f>Feuil1!$D$1</c:f>
              <c:strCache>
                <c:ptCount val="1"/>
                <c:pt idx="0">
                  <c:v>Pas tellement d'accord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J’ai une visibilité de mon carnet de commande à 6 mois</c:v>
                </c:pt>
                <c:pt idx="1">
                  <c:v>La mise en œuvre des conditions sanitaires dans mon entreprise me fait perdre en productivité</c:v>
                </c:pt>
                <c:pt idx="2">
                  <c:v>J’ai une visibilité de mon carnet de commande à moins de 3 mois</c:v>
                </c:pt>
              </c:strCache>
            </c:strRef>
          </c:cat>
          <c:val>
            <c:numRef>
              <c:f>Feuil1!$D$2:$D$4</c:f>
              <c:numCache>
                <c:formatCode>0%</c:formatCode>
                <c:ptCount val="3"/>
                <c:pt idx="0">
                  <c:v>0.2732</c:v>
                </c:pt>
                <c:pt idx="1">
                  <c:v>0.45960000000000001</c:v>
                </c:pt>
                <c:pt idx="2">
                  <c:v>0.13780000000000001</c:v>
                </c:pt>
              </c:numCache>
            </c:numRef>
          </c:val>
          <c:extLst>
            <c:ext xmlns:c16="http://schemas.microsoft.com/office/drawing/2014/chart" uri="{C3380CC4-5D6E-409C-BE32-E72D297353CC}">
              <c16:uniqueId val="{00000008-1ACB-47BF-81F0-D706787FC4ED}"/>
            </c:ext>
          </c:extLst>
        </c:ser>
        <c:ser>
          <c:idx val="3"/>
          <c:order val="3"/>
          <c:tx>
            <c:strRef>
              <c:f>Feuil1!$E$1</c:f>
              <c:strCache>
                <c:ptCount val="1"/>
                <c:pt idx="0">
                  <c:v>Pas du tout d'accord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J’ai une visibilité de mon carnet de commande à 6 mois</c:v>
                </c:pt>
                <c:pt idx="1">
                  <c:v>La mise en œuvre des conditions sanitaires dans mon entreprise me fait perdre en productivité</c:v>
                </c:pt>
                <c:pt idx="2">
                  <c:v>J’ai une visibilité de mon carnet de commande à moins de 3 mois</c:v>
                </c:pt>
              </c:strCache>
            </c:strRef>
          </c:cat>
          <c:val>
            <c:numRef>
              <c:f>Feuil1!$E$2:$E$4</c:f>
              <c:numCache>
                <c:formatCode>0%</c:formatCode>
                <c:ptCount val="3"/>
                <c:pt idx="0">
                  <c:v>0.52060000000000006</c:v>
                </c:pt>
                <c:pt idx="1">
                  <c:v>0.19189999999999999</c:v>
                </c:pt>
                <c:pt idx="2">
                  <c:v>0.2908</c:v>
                </c:pt>
              </c:numCache>
            </c:numRef>
          </c:val>
          <c:extLst>
            <c:ext xmlns:c16="http://schemas.microsoft.com/office/drawing/2014/chart" uri="{C3380CC4-5D6E-409C-BE32-E72D297353CC}">
              <c16:uniqueId val="{00000007-5E48-421E-B2FD-0ACC99BD444D}"/>
            </c:ext>
          </c:extLst>
        </c:ser>
        <c:dLbls>
          <c:showLegendKey val="0"/>
          <c:showVal val="1"/>
          <c:showCatName val="0"/>
          <c:showSerName val="0"/>
          <c:showPercent val="0"/>
          <c:showBubbleSize val="0"/>
        </c:dLbls>
        <c:gapWidth val="100"/>
        <c:overlap val="100"/>
        <c:axId val="1259255272"/>
        <c:axId val="1259257568"/>
      </c:barChart>
      <c:catAx>
        <c:axId val="12592552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crossAx val="1259257568"/>
        <c:crosses val="autoZero"/>
        <c:auto val="1"/>
        <c:lblAlgn val="ctr"/>
        <c:lblOffset val="100"/>
        <c:noMultiLvlLbl val="0"/>
      </c:catAx>
      <c:valAx>
        <c:axId val="125925756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1259255272"/>
        <c:crosses val="autoZero"/>
        <c:crossBetween val="between"/>
        <c:majorUnit val="0.25"/>
      </c:valAx>
      <c:spPr>
        <a:noFill/>
        <a:ln>
          <a:noFill/>
        </a:ln>
        <a:effectLst/>
      </c:spPr>
    </c:plotArea>
    <c:legend>
      <c:legendPos val="b"/>
      <c:layout>
        <c:manualLayout>
          <c:xMode val="edge"/>
          <c:yMode val="edge"/>
          <c:x val="0.22143125534100502"/>
          <c:y val="0.91340421577334419"/>
          <c:w val="0.54687559712896194"/>
          <c:h val="5.6397714986924759E-2"/>
        </c:manualLayout>
      </c:layout>
      <c:overlay val="0"/>
      <c:spPr>
        <a:noFill/>
        <a:ln>
          <a:solidFill>
            <a:schemeClr val="tx2"/>
          </a:solidFill>
          <a:prstDash val="sysDot"/>
        </a:ln>
        <a:effectLst/>
      </c:spPr>
      <c:txPr>
        <a:bodyPr rot="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kern="1200" dirty="0">
                <a:solidFill>
                  <a:srgbClr val="231F20"/>
                </a:solidFill>
                <a:effectLst/>
                <a:latin typeface="Arial" panose="020B0604020202020204" pitchFamily="34" charset="0"/>
                <a:ea typeface="+mn-ea"/>
                <a:cs typeface="+mn-cs"/>
              </a:rPr>
              <a:t>QUELLE</a:t>
            </a:r>
            <a:r>
              <a:rPr lang="fr-FR" sz="1000" b="1" kern="1200" baseline="0" dirty="0">
                <a:solidFill>
                  <a:srgbClr val="231F20"/>
                </a:solidFill>
                <a:effectLst/>
                <a:latin typeface="Arial" panose="020B0604020202020204" pitchFamily="34" charset="0"/>
                <a:ea typeface="+mn-ea"/>
                <a:cs typeface="+mn-cs"/>
              </a:rPr>
              <a:t> EVOLUTION ATTENDUE DU CA A 3 ANS ? (2020)</a:t>
            </a:r>
            <a:endParaRPr lang="fr-FR" sz="1000" b="0" i="1" kern="1200" dirty="0">
              <a:solidFill>
                <a:srgbClr val="808080"/>
              </a:solidFill>
              <a:effectLst/>
              <a:latin typeface="Arial" panose="020B0604020202020204" pitchFamily="34" charset="0"/>
              <a:ea typeface="+mn-ea"/>
              <a:cs typeface="+mn-cs"/>
            </a:endParaRPr>
          </a:p>
          <a:p>
            <a:pPr>
              <a:defRPr/>
            </a:pPr>
            <a:r>
              <a:rPr lang="fr-FR" sz="800" i="1" kern="1200" dirty="0">
                <a:solidFill>
                  <a:srgbClr val="808080"/>
                </a:solidFill>
                <a:effectLst/>
                <a:latin typeface="Arial" panose="020B0604020202020204" pitchFamily="34" charset="0"/>
                <a:ea typeface="+mn-ea"/>
                <a:cs typeface="+mn-cs"/>
              </a:rPr>
              <a:t>Source : Enquête en ligne</a:t>
            </a:r>
            <a:endParaRPr lang="fr-FR" sz="1050"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294034312676724"/>
          <c:y val="0.10435432948947983"/>
          <c:w val="0.65597528082681811"/>
          <c:h val="0.83068097230421722"/>
        </c:manualLayout>
      </c:layout>
      <c:barChart>
        <c:barDir val="bar"/>
        <c:grouping val="percentStacked"/>
        <c:varyColors val="0"/>
        <c:ser>
          <c:idx val="0"/>
          <c:order val="0"/>
          <c:tx>
            <c:strRef>
              <c:f>Feuil1!$A$2</c:f>
              <c:strCache>
                <c:ptCount val="1"/>
                <c:pt idx="0">
                  <c:v>Baisse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Feuil1!$B$1:$H$1</c:f>
              <c:strCache>
                <c:ptCount val="7"/>
                <c:pt idx="0">
                  <c:v>Loir-et-Cher</c:v>
                </c:pt>
                <c:pt idx="1">
                  <c:v>Eur-et-Loir</c:v>
                </c:pt>
                <c:pt idx="2">
                  <c:v>Indre</c:v>
                </c:pt>
                <c:pt idx="3">
                  <c:v>Loiret</c:v>
                </c:pt>
                <c:pt idx="4">
                  <c:v>Cher</c:v>
                </c:pt>
                <c:pt idx="5">
                  <c:v>Indre-et-Loire</c:v>
                </c:pt>
                <c:pt idx="6">
                  <c:v>Région</c:v>
                </c:pt>
              </c:strCache>
            </c:strRef>
          </c:cat>
          <c:val>
            <c:numRef>
              <c:f>Feuil1!$B$2:$H$2</c:f>
              <c:numCache>
                <c:formatCode>0%</c:formatCode>
                <c:ptCount val="7"/>
                <c:pt idx="0">
                  <c:v>0.35714285714285715</c:v>
                </c:pt>
                <c:pt idx="1">
                  <c:v>0.33333333333333331</c:v>
                </c:pt>
                <c:pt idx="2">
                  <c:v>0.3125</c:v>
                </c:pt>
                <c:pt idx="3">
                  <c:v>0.19230769230769232</c:v>
                </c:pt>
                <c:pt idx="4">
                  <c:v>0.18518518518518517</c:v>
                </c:pt>
                <c:pt idx="5">
                  <c:v>0.13333333333333333</c:v>
                </c:pt>
                <c:pt idx="6">
                  <c:v>0.25443786982248523</c:v>
                </c:pt>
              </c:numCache>
            </c:numRef>
          </c:val>
          <c:extLst>
            <c:ext xmlns:c16="http://schemas.microsoft.com/office/drawing/2014/chart" uri="{C3380CC4-5D6E-409C-BE32-E72D297353CC}">
              <c16:uniqueId val="{00000000-ECCB-4160-B64F-EDE04E12E07A}"/>
            </c:ext>
          </c:extLst>
        </c:ser>
        <c:ser>
          <c:idx val="1"/>
          <c:order val="1"/>
          <c:tx>
            <c:strRef>
              <c:f>Feuil1!$A$3</c:f>
              <c:strCache>
                <c:ptCount val="1"/>
                <c:pt idx="0">
                  <c:v>Stable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Feuil1!$B$1:$H$1</c:f>
              <c:strCache>
                <c:ptCount val="7"/>
                <c:pt idx="0">
                  <c:v>Loir-et-Cher</c:v>
                </c:pt>
                <c:pt idx="1">
                  <c:v>Eur-et-Loir</c:v>
                </c:pt>
                <c:pt idx="2">
                  <c:v>Indre</c:v>
                </c:pt>
                <c:pt idx="3">
                  <c:v>Loiret</c:v>
                </c:pt>
                <c:pt idx="4">
                  <c:v>Cher</c:v>
                </c:pt>
                <c:pt idx="5">
                  <c:v>Indre-et-Loire</c:v>
                </c:pt>
                <c:pt idx="6">
                  <c:v>Région</c:v>
                </c:pt>
              </c:strCache>
            </c:strRef>
          </c:cat>
          <c:val>
            <c:numRef>
              <c:f>Feuil1!$B$3:$H$3</c:f>
              <c:numCache>
                <c:formatCode>0%</c:formatCode>
                <c:ptCount val="7"/>
                <c:pt idx="0">
                  <c:v>0.30952380952380953</c:v>
                </c:pt>
                <c:pt idx="1">
                  <c:v>0.29629629629629628</c:v>
                </c:pt>
                <c:pt idx="2">
                  <c:v>0.5</c:v>
                </c:pt>
                <c:pt idx="3">
                  <c:v>0.46153846153846156</c:v>
                </c:pt>
                <c:pt idx="4">
                  <c:v>0.44444444444444442</c:v>
                </c:pt>
                <c:pt idx="5">
                  <c:v>0.4</c:v>
                </c:pt>
                <c:pt idx="6">
                  <c:v>0.38461538461538464</c:v>
                </c:pt>
              </c:numCache>
            </c:numRef>
          </c:val>
          <c:extLst>
            <c:ext xmlns:c16="http://schemas.microsoft.com/office/drawing/2014/chart" uri="{C3380CC4-5D6E-409C-BE32-E72D297353CC}">
              <c16:uniqueId val="{00000001-ECCB-4160-B64F-EDE04E12E07A}"/>
            </c:ext>
          </c:extLst>
        </c:ser>
        <c:ser>
          <c:idx val="2"/>
          <c:order val="2"/>
          <c:tx>
            <c:strRef>
              <c:f>Feuil1!$A$4</c:f>
              <c:strCache>
                <c:ptCount val="1"/>
                <c:pt idx="0">
                  <c:v>Hausse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Feuil1!$B$1:$H$1</c:f>
              <c:strCache>
                <c:ptCount val="7"/>
                <c:pt idx="0">
                  <c:v>Loir-et-Cher</c:v>
                </c:pt>
                <c:pt idx="1">
                  <c:v>Eur-et-Loir</c:v>
                </c:pt>
                <c:pt idx="2">
                  <c:v>Indre</c:v>
                </c:pt>
                <c:pt idx="3">
                  <c:v>Loiret</c:v>
                </c:pt>
                <c:pt idx="4">
                  <c:v>Cher</c:v>
                </c:pt>
                <c:pt idx="5">
                  <c:v>Indre-et-Loire</c:v>
                </c:pt>
                <c:pt idx="6">
                  <c:v>Région</c:v>
                </c:pt>
              </c:strCache>
            </c:strRef>
          </c:cat>
          <c:val>
            <c:numRef>
              <c:f>Feuil1!$B$4:$H$4</c:f>
              <c:numCache>
                <c:formatCode>0%</c:formatCode>
                <c:ptCount val="7"/>
                <c:pt idx="0">
                  <c:v>0.33333333333333331</c:v>
                </c:pt>
                <c:pt idx="1">
                  <c:v>0.37037037037037035</c:v>
                </c:pt>
                <c:pt idx="2">
                  <c:v>0.1875</c:v>
                </c:pt>
                <c:pt idx="3">
                  <c:v>0.38461538461538464</c:v>
                </c:pt>
                <c:pt idx="4">
                  <c:v>0.37037037037037035</c:v>
                </c:pt>
                <c:pt idx="5">
                  <c:v>0.46666666666666667</c:v>
                </c:pt>
                <c:pt idx="6">
                  <c:v>0.36094674556213019</c:v>
                </c:pt>
              </c:numCache>
            </c:numRef>
          </c:val>
          <c:extLst>
            <c:ext xmlns:c16="http://schemas.microsoft.com/office/drawing/2014/chart" uri="{C3380CC4-5D6E-409C-BE32-E72D297353CC}">
              <c16:uniqueId val="{00000002-ECCB-4160-B64F-EDE04E12E07A}"/>
            </c:ext>
          </c:extLst>
        </c:ser>
        <c:dLbls>
          <c:showLegendKey val="0"/>
          <c:showVal val="1"/>
          <c:showCatName val="0"/>
          <c:showSerName val="0"/>
          <c:showPercent val="0"/>
          <c:showBubbleSize val="0"/>
        </c:dLbls>
        <c:gapWidth val="182"/>
        <c:overlap val="100"/>
        <c:axId val="779829760"/>
        <c:axId val="779814016"/>
      </c:barChart>
      <c:catAx>
        <c:axId val="7798297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000" b="0" i="0" u="none" strike="noStrike" kern="1200" baseline="0">
                <a:solidFill>
                  <a:srgbClr val="231F20"/>
                </a:solidFill>
                <a:latin typeface="+mn-lt"/>
                <a:ea typeface="+mn-ea"/>
                <a:cs typeface="+mn-cs"/>
              </a:defRPr>
            </a:pPr>
            <a:endParaRPr lang="fr-FR"/>
          </a:p>
        </c:txPr>
        <c:crossAx val="779814016"/>
        <c:crosses val="autoZero"/>
        <c:auto val="1"/>
        <c:lblAlgn val="ctr"/>
        <c:lblOffset val="100"/>
        <c:noMultiLvlLbl val="0"/>
      </c:catAx>
      <c:valAx>
        <c:axId val="779814016"/>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low"/>
        <c:spPr>
          <a:noFill/>
          <a:ln>
            <a:noFill/>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779829760"/>
        <c:crossesAt val="1"/>
        <c:crossBetween val="between"/>
        <c:majorUnit val="0.25"/>
      </c:valAx>
      <c:spPr>
        <a:noFill/>
        <a:ln>
          <a:noFill/>
        </a:ln>
        <a:effectLst/>
      </c:spPr>
    </c:plotArea>
    <c:legend>
      <c:legendPos val="r"/>
      <c:layout>
        <c:manualLayout>
          <c:xMode val="edge"/>
          <c:yMode val="edge"/>
          <c:x val="0.88167603963995878"/>
          <c:y val="0.42306976782944644"/>
          <c:w val="0.11334820053800893"/>
          <c:h val="0.1265958144927174"/>
        </c:manualLayout>
      </c:layout>
      <c:overlay val="0"/>
      <c:spPr>
        <a:noFill/>
        <a:ln>
          <a:solidFill>
            <a:schemeClr val="tx2"/>
          </a:solidFill>
          <a:prstDash val="sysDot"/>
        </a:ln>
        <a:effectLst/>
      </c:spPr>
      <c:txPr>
        <a:bodyPr rot="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i="0" baseline="0">
                <a:solidFill>
                  <a:srgbClr val="231F20"/>
                </a:solidFill>
                <a:effectLst/>
              </a:rPr>
              <a:t>EVOLUTION DE L’ACTIVITE A 3 ANS PAR SECTEUR CLIENT</a:t>
            </a:r>
          </a:p>
          <a:p>
            <a:pPr>
              <a:defRPr/>
            </a:pPr>
            <a:r>
              <a:rPr lang="fr-FR" sz="1000" b="0" i="1" baseline="0">
                <a:effectLst/>
              </a:rPr>
              <a:t>Source : Enquête en ligne</a:t>
            </a:r>
            <a:endParaRPr lang="fr-FR" sz="1050">
              <a:effectLst/>
            </a:endParaRPr>
          </a:p>
        </c:rich>
      </c:tx>
      <c:layout>
        <c:manualLayout>
          <c:xMode val="edge"/>
          <c:yMode val="edge"/>
          <c:x val="8.4468512515846583E-2"/>
          <c:y val="4.138729731783020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8000100026051866"/>
          <c:y val="0.11122836154166868"/>
          <c:w val="0.68643810713815012"/>
          <c:h val="0.73328269907096522"/>
        </c:manualLayout>
      </c:layout>
      <c:barChart>
        <c:barDir val="bar"/>
        <c:grouping val="percentStacked"/>
        <c:varyColors val="0"/>
        <c:ser>
          <c:idx val="0"/>
          <c:order val="0"/>
          <c:tx>
            <c:strRef>
              <c:f>Feuil1!$B$1</c:f>
              <c:strCache>
                <c:ptCount val="1"/>
                <c:pt idx="0">
                  <c:v>Baisse</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ACFE-4966-9C6D-B21E6FBF7B1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Instrumentation scientifique et médicale</c:v>
                </c:pt>
                <c:pt idx="1">
                  <c:v>Industrie ferroviaire</c:v>
                </c:pt>
                <c:pt idx="2">
                  <c:v>Agriculture / Industries agro-alimentaire</c:v>
                </c:pt>
                <c:pt idx="3">
                  <c:v>Energie</c:v>
                </c:pt>
                <c:pt idx="4">
                  <c:v>Industrie chimique /pharmaceutique /cosmétologique</c:v>
                </c:pt>
                <c:pt idx="5">
                  <c:v>Défense / armement</c:v>
                </c:pt>
                <c:pt idx="6">
                  <c:v>Bâtiment / Travaux publics</c:v>
                </c:pt>
                <c:pt idx="7">
                  <c:v>Industrie automobile</c:v>
                </c:pt>
                <c:pt idx="8">
                  <c:v>Aéronautique</c:v>
                </c:pt>
              </c:strCache>
            </c:strRef>
          </c:cat>
          <c:val>
            <c:numRef>
              <c:f>Feuil1!$B$2:$B$10</c:f>
              <c:numCache>
                <c:formatCode>0%</c:formatCode>
                <c:ptCount val="9"/>
                <c:pt idx="0">
                  <c:v>0</c:v>
                </c:pt>
                <c:pt idx="1">
                  <c:v>5.7699999999999987E-2</c:v>
                </c:pt>
                <c:pt idx="2">
                  <c:v>6.25E-2</c:v>
                </c:pt>
                <c:pt idx="3">
                  <c:v>6.3500000000000001E-2</c:v>
                </c:pt>
                <c:pt idx="4">
                  <c:v>0.1</c:v>
                </c:pt>
                <c:pt idx="5">
                  <c:v>0.1406</c:v>
                </c:pt>
                <c:pt idx="6">
                  <c:v>0.14710000000000001</c:v>
                </c:pt>
                <c:pt idx="7">
                  <c:v>0.43940000000000001</c:v>
                </c:pt>
                <c:pt idx="8">
                  <c:v>0.69140000000000001</c:v>
                </c:pt>
              </c:numCache>
            </c:numRef>
          </c:val>
          <c:extLst>
            <c:ext xmlns:c16="http://schemas.microsoft.com/office/drawing/2014/chart" uri="{C3380CC4-5D6E-409C-BE32-E72D297353CC}">
              <c16:uniqueId val="{00000001-ACFE-4966-9C6D-B21E6FBF7B10}"/>
            </c:ext>
          </c:extLst>
        </c:ser>
        <c:ser>
          <c:idx val="1"/>
          <c:order val="1"/>
          <c:tx>
            <c:strRef>
              <c:f>Feuil1!$C$1</c:f>
              <c:strCache>
                <c:ptCount val="1"/>
                <c:pt idx="0">
                  <c:v>Stable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Instrumentation scientifique et médicale</c:v>
                </c:pt>
                <c:pt idx="1">
                  <c:v>Industrie ferroviaire</c:v>
                </c:pt>
                <c:pt idx="2">
                  <c:v>Agriculture / Industries agro-alimentaire</c:v>
                </c:pt>
                <c:pt idx="3">
                  <c:v>Energie</c:v>
                </c:pt>
                <c:pt idx="4">
                  <c:v>Industrie chimique /pharmaceutique /cosmétologique</c:v>
                </c:pt>
                <c:pt idx="5">
                  <c:v>Défense / armement</c:v>
                </c:pt>
                <c:pt idx="6">
                  <c:v>Bâtiment / Travaux publics</c:v>
                </c:pt>
                <c:pt idx="7">
                  <c:v>Industrie automobile</c:v>
                </c:pt>
                <c:pt idx="8">
                  <c:v>Aéronautique</c:v>
                </c:pt>
              </c:strCache>
            </c:strRef>
          </c:cat>
          <c:val>
            <c:numRef>
              <c:f>Feuil1!$C$2:$C$10</c:f>
              <c:numCache>
                <c:formatCode>0%</c:formatCode>
                <c:ptCount val="9"/>
                <c:pt idx="0">
                  <c:v>0.43480000000000002</c:v>
                </c:pt>
                <c:pt idx="1">
                  <c:v>0.5</c:v>
                </c:pt>
                <c:pt idx="2">
                  <c:v>0.54689999999999994</c:v>
                </c:pt>
                <c:pt idx="3">
                  <c:v>0.42859999999999998</c:v>
                </c:pt>
                <c:pt idx="4">
                  <c:v>0.36670000000000003</c:v>
                </c:pt>
                <c:pt idx="5">
                  <c:v>0.46880000000000011</c:v>
                </c:pt>
                <c:pt idx="6">
                  <c:v>0.42649999999999999</c:v>
                </c:pt>
                <c:pt idx="7">
                  <c:v>0.31819999999999998</c:v>
                </c:pt>
                <c:pt idx="8">
                  <c:v>8.6400000000000005E-2</c:v>
                </c:pt>
              </c:numCache>
            </c:numRef>
          </c:val>
          <c:extLst>
            <c:ext xmlns:c16="http://schemas.microsoft.com/office/drawing/2014/chart" uri="{C3380CC4-5D6E-409C-BE32-E72D297353CC}">
              <c16:uniqueId val="{00000002-ACFE-4966-9C6D-B21E6FBF7B10}"/>
            </c:ext>
          </c:extLst>
        </c:ser>
        <c:ser>
          <c:idx val="2"/>
          <c:order val="2"/>
          <c:tx>
            <c:strRef>
              <c:f>Feuil1!$D$1</c:f>
              <c:strCache>
                <c:ptCount val="1"/>
                <c:pt idx="0">
                  <c:v>Hausse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Instrumentation scientifique et médicale</c:v>
                </c:pt>
                <c:pt idx="1">
                  <c:v>Industrie ferroviaire</c:v>
                </c:pt>
                <c:pt idx="2">
                  <c:v>Agriculture / Industries agro-alimentaire</c:v>
                </c:pt>
                <c:pt idx="3">
                  <c:v>Energie</c:v>
                </c:pt>
                <c:pt idx="4">
                  <c:v>Industrie chimique /pharmaceutique /cosmétologique</c:v>
                </c:pt>
                <c:pt idx="5">
                  <c:v>Défense / armement</c:v>
                </c:pt>
                <c:pt idx="6">
                  <c:v>Bâtiment / Travaux publics</c:v>
                </c:pt>
                <c:pt idx="7">
                  <c:v>Industrie automobile</c:v>
                </c:pt>
                <c:pt idx="8">
                  <c:v>Aéronautique</c:v>
                </c:pt>
              </c:strCache>
            </c:strRef>
          </c:cat>
          <c:val>
            <c:numRef>
              <c:f>Feuil1!$D$2:$D$10</c:f>
              <c:numCache>
                <c:formatCode>0%</c:formatCode>
                <c:ptCount val="9"/>
                <c:pt idx="0">
                  <c:v>0.3261</c:v>
                </c:pt>
                <c:pt idx="1">
                  <c:v>0.1923</c:v>
                </c:pt>
                <c:pt idx="2">
                  <c:v>0.25</c:v>
                </c:pt>
                <c:pt idx="3">
                  <c:v>0.22220000000000001</c:v>
                </c:pt>
                <c:pt idx="4">
                  <c:v>0.3</c:v>
                </c:pt>
                <c:pt idx="5">
                  <c:v>0.21879999999999999</c:v>
                </c:pt>
                <c:pt idx="6">
                  <c:v>0.25</c:v>
                </c:pt>
                <c:pt idx="7">
                  <c:v>0.1061</c:v>
                </c:pt>
                <c:pt idx="8">
                  <c:v>8.6400000000000005E-2</c:v>
                </c:pt>
              </c:numCache>
            </c:numRef>
          </c:val>
          <c:extLst>
            <c:ext xmlns:c16="http://schemas.microsoft.com/office/drawing/2014/chart" uri="{C3380CC4-5D6E-409C-BE32-E72D297353CC}">
              <c16:uniqueId val="{00000003-ACFE-4966-9C6D-B21E6FBF7B10}"/>
            </c:ext>
          </c:extLst>
        </c:ser>
        <c:ser>
          <c:idx val="3"/>
          <c:order val="3"/>
          <c:tx>
            <c:strRef>
              <c:f>Feuil1!$E$1</c:f>
              <c:strCache>
                <c:ptCount val="1"/>
                <c:pt idx="0">
                  <c:v>NSP</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Instrumentation scientifique et médicale</c:v>
                </c:pt>
                <c:pt idx="1">
                  <c:v>Industrie ferroviaire</c:v>
                </c:pt>
                <c:pt idx="2">
                  <c:v>Agriculture / Industries agro-alimentaire</c:v>
                </c:pt>
                <c:pt idx="3">
                  <c:v>Energie</c:v>
                </c:pt>
                <c:pt idx="4">
                  <c:v>Industrie chimique /pharmaceutique /cosmétologique</c:v>
                </c:pt>
                <c:pt idx="5">
                  <c:v>Défense / armement</c:v>
                </c:pt>
                <c:pt idx="6">
                  <c:v>Bâtiment / Travaux publics</c:v>
                </c:pt>
                <c:pt idx="7">
                  <c:v>Industrie automobile</c:v>
                </c:pt>
                <c:pt idx="8">
                  <c:v>Aéronautique</c:v>
                </c:pt>
              </c:strCache>
            </c:strRef>
          </c:cat>
          <c:val>
            <c:numRef>
              <c:f>Feuil1!$E$2:$E$10</c:f>
              <c:numCache>
                <c:formatCode>0%</c:formatCode>
                <c:ptCount val="9"/>
                <c:pt idx="0">
                  <c:v>0.23910000000000001</c:v>
                </c:pt>
                <c:pt idx="1">
                  <c:v>0.25</c:v>
                </c:pt>
                <c:pt idx="2">
                  <c:v>0.1406</c:v>
                </c:pt>
                <c:pt idx="3">
                  <c:v>0.28570000000000001</c:v>
                </c:pt>
                <c:pt idx="4">
                  <c:v>0.23330000000000001</c:v>
                </c:pt>
                <c:pt idx="5">
                  <c:v>0.1719</c:v>
                </c:pt>
                <c:pt idx="6">
                  <c:v>0.17649999999999999</c:v>
                </c:pt>
                <c:pt idx="7">
                  <c:v>0.13639999999999999</c:v>
                </c:pt>
                <c:pt idx="8">
                  <c:v>0.1358</c:v>
                </c:pt>
              </c:numCache>
            </c:numRef>
          </c:val>
          <c:extLst>
            <c:ext xmlns:c16="http://schemas.microsoft.com/office/drawing/2014/chart" uri="{C3380CC4-5D6E-409C-BE32-E72D297353CC}">
              <c16:uniqueId val="{00000001-0C22-4FA0-A220-8DA10A9B0B29}"/>
            </c:ext>
          </c:extLst>
        </c:ser>
        <c:dLbls>
          <c:dLblPos val="ctr"/>
          <c:showLegendKey val="0"/>
          <c:showVal val="1"/>
          <c:showCatName val="0"/>
          <c:showSerName val="0"/>
          <c:showPercent val="0"/>
          <c:showBubbleSize val="0"/>
        </c:dLbls>
        <c:gapWidth val="150"/>
        <c:overlap val="100"/>
        <c:axId val="885341336"/>
        <c:axId val="885337400"/>
      </c:barChart>
      <c:catAx>
        <c:axId val="885341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885337400"/>
        <c:crosses val="autoZero"/>
        <c:auto val="1"/>
        <c:lblAlgn val="ctr"/>
        <c:lblOffset val="100"/>
        <c:noMultiLvlLbl val="0"/>
      </c:catAx>
      <c:valAx>
        <c:axId val="885337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885341336"/>
        <c:crosses val="autoZero"/>
        <c:crossBetween val="between"/>
      </c:valAx>
      <c:spPr>
        <a:noFill/>
        <a:ln>
          <a:noFill/>
        </a:ln>
        <a:effectLst/>
      </c:spPr>
    </c:plotArea>
    <c:legend>
      <c:legendPos val="b"/>
      <c:overlay val="0"/>
      <c:spPr>
        <a:noFill/>
        <a:ln>
          <a:solidFill>
            <a:schemeClr val="tx2"/>
          </a:solidFill>
          <a:prstDash val="sysDot"/>
        </a:ln>
        <a:effectLst/>
      </c:spPr>
      <c:txPr>
        <a:bodyPr rot="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i="0" baseline="0">
                <a:solidFill>
                  <a:srgbClr val="231F20"/>
                </a:solidFill>
                <a:effectLst/>
              </a:rPr>
              <a:t>PRIORITES STRATEGIQUES DES ENTREPRISES A 3 ANS </a:t>
            </a:r>
            <a:endParaRPr lang="fr-FR" sz="1050">
              <a:solidFill>
                <a:srgbClr val="231F20"/>
              </a:solidFill>
              <a:effectLst/>
            </a:endParaRPr>
          </a:p>
          <a:p>
            <a:pPr>
              <a:defRPr/>
            </a:pPr>
            <a:r>
              <a:rPr lang="fr-FR" sz="1000" b="0" i="1" baseline="0">
                <a:effectLst/>
              </a:rPr>
              <a:t>Source : Enquête en ligne</a:t>
            </a:r>
            <a:endParaRPr lang="fr-FR" sz="1050">
              <a:effectLst/>
            </a:endParaRPr>
          </a:p>
        </c:rich>
      </c:tx>
      <c:layout>
        <c:manualLayout>
          <c:xMode val="edge"/>
          <c:yMode val="edge"/>
          <c:x val="0.13161154498676633"/>
          <c:y val="2.561296756346688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8000100026051866"/>
          <c:y val="0.11122836154166868"/>
          <c:w val="0.68643810713815012"/>
          <c:h val="0.73328269907096522"/>
        </c:manualLayout>
      </c:layout>
      <c:barChart>
        <c:barDir val="bar"/>
        <c:grouping val="percentStacked"/>
        <c:varyColors val="0"/>
        <c:ser>
          <c:idx val="0"/>
          <c:order val="0"/>
          <c:tx>
            <c:strRef>
              <c:f>Feuil1!$B$1</c:f>
              <c:strCache>
                <c:ptCount val="1"/>
                <c:pt idx="0">
                  <c:v>Priorité principale</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724-4ECD-86A8-795E216CC8F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Recherche d'alliance et de fusion (pour peser sur votre marché)</c:v>
                </c:pt>
                <c:pt idx="1">
                  <c:v>Conquête de marchés à l'international (sur le même cœur d’activité)</c:v>
                </c:pt>
                <c:pt idx="2">
                  <c:v>Réduction des coûts</c:v>
                </c:pt>
                <c:pt idx="3">
                  <c:v>Accroissement de la performance (coût, qualité, délai)</c:v>
                </c:pt>
                <c:pt idx="4">
                  <c:v>Diversification d’activités vers de nouveaux marchés</c:v>
                </c:pt>
                <c:pt idx="5">
                  <c:v>Développement de nouveaux produits et services (en restant sur le même cœur de marché)</c:v>
                </c:pt>
              </c:strCache>
            </c:strRef>
          </c:cat>
          <c:val>
            <c:numRef>
              <c:f>Feuil1!$B$2:$B$7</c:f>
              <c:numCache>
                <c:formatCode>0%</c:formatCode>
                <c:ptCount val="6"/>
                <c:pt idx="0">
                  <c:v>2.4400000000000002E-2</c:v>
                </c:pt>
                <c:pt idx="1">
                  <c:v>0.11020000000000001</c:v>
                </c:pt>
                <c:pt idx="2">
                  <c:v>0.15559999999999999</c:v>
                </c:pt>
                <c:pt idx="3">
                  <c:v>0.21379999999999999</c:v>
                </c:pt>
                <c:pt idx="4">
                  <c:v>0.21529999999999999</c:v>
                </c:pt>
                <c:pt idx="5">
                  <c:v>0.25</c:v>
                </c:pt>
              </c:numCache>
            </c:numRef>
          </c:val>
          <c:extLst>
            <c:ext xmlns:c16="http://schemas.microsoft.com/office/drawing/2014/chart" uri="{C3380CC4-5D6E-409C-BE32-E72D297353CC}">
              <c16:uniqueId val="{00000001-1724-4ECD-86A8-795E216CC8F0}"/>
            </c:ext>
          </c:extLst>
        </c:ser>
        <c:ser>
          <c:idx val="1"/>
          <c:order val="1"/>
          <c:tx>
            <c:strRef>
              <c:f>Feuil1!$C$1</c:f>
              <c:strCache>
                <c:ptCount val="1"/>
                <c:pt idx="0">
                  <c:v>Priorité forte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Recherche d'alliance et de fusion (pour peser sur votre marché)</c:v>
                </c:pt>
                <c:pt idx="1">
                  <c:v>Conquête de marchés à l'international (sur le même cœur d’activité)</c:v>
                </c:pt>
                <c:pt idx="2">
                  <c:v>Réduction des coûts</c:v>
                </c:pt>
                <c:pt idx="3">
                  <c:v>Accroissement de la performance (coût, qualité, délai)</c:v>
                </c:pt>
                <c:pt idx="4">
                  <c:v>Diversification d’activités vers de nouveaux marchés</c:v>
                </c:pt>
                <c:pt idx="5">
                  <c:v>Développement de nouveaux produits et services (en restant sur le même cœur de marché)</c:v>
                </c:pt>
              </c:strCache>
            </c:strRef>
          </c:cat>
          <c:val>
            <c:numRef>
              <c:f>Feuil1!$C$2:$C$7</c:f>
              <c:numCache>
                <c:formatCode>0%</c:formatCode>
                <c:ptCount val="6"/>
                <c:pt idx="0">
                  <c:v>0.1545</c:v>
                </c:pt>
                <c:pt idx="1">
                  <c:v>0.23730000000000001</c:v>
                </c:pt>
                <c:pt idx="2">
                  <c:v>0.56299999999999994</c:v>
                </c:pt>
                <c:pt idx="3">
                  <c:v>0.64829999999999999</c:v>
                </c:pt>
                <c:pt idx="4">
                  <c:v>0.35420000000000001</c:v>
                </c:pt>
                <c:pt idx="5">
                  <c:v>0.44440000000000002</c:v>
                </c:pt>
              </c:numCache>
            </c:numRef>
          </c:val>
          <c:extLst>
            <c:ext xmlns:c16="http://schemas.microsoft.com/office/drawing/2014/chart" uri="{C3380CC4-5D6E-409C-BE32-E72D297353CC}">
              <c16:uniqueId val="{00000002-1724-4ECD-86A8-795E216CC8F0}"/>
            </c:ext>
          </c:extLst>
        </c:ser>
        <c:ser>
          <c:idx val="2"/>
          <c:order val="2"/>
          <c:tx>
            <c:strRef>
              <c:f>Feuil1!$D$1</c:f>
              <c:strCache>
                <c:ptCount val="1"/>
                <c:pt idx="0">
                  <c:v>Priorité faible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Recherche d'alliance et de fusion (pour peser sur votre marché)</c:v>
                </c:pt>
                <c:pt idx="1">
                  <c:v>Conquête de marchés à l'international (sur le même cœur d’activité)</c:v>
                </c:pt>
                <c:pt idx="2">
                  <c:v>Réduction des coûts</c:v>
                </c:pt>
                <c:pt idx="3">
                  <c:v>Accroissement de la performance (coût, qualité, délai)</c:v>
                </c:pt>
                <c:pt idx="4">
                  <c:v>Diversification d’activités vers de nouveaux marchés</c:v>
                </c:pt>
                <c:pt idx="5">
                  <c:v>Développement de nouveaux produits et services (en restant sur le même cœur de marché)</c:v>
                </c:pt>
              </c:strCache>
            </c:strRef>
          </c:cat>
          <c:val>
            <c:numRef>
              <c:f>Feuil1!$D$2:$D$7</c:f>
              <c:numCache>
                <c:formatCode>0%</c:formatCode>
                <c:ptCount val="6"/>
                <c:pt idx="0">
                  <c:v>0.1951</c:v>
                </c:pt>
                <c:pt idx="1">
                  <c:v>0.18640000000000001</c:v>
                </c:pt>
                <c:pt idx="2">
                  <c:v>0.23699999999999999</c:v>
                </c:pt>
                <c:pt idx="3">
                  <c:v>8.9700000000000002E-2</c:v>
                </c:pt>
                <c:pt idx="4">
                  <c:v>0.26390000000000002</c:v>
                </c:pt>
                <c:pt idx="5">
                  <c:v>0.1875</c:v>
                </c:pt>
              </c:numCache>
            </c:numRef>
          </c:val>
          <c:extLst>
            <c:ext xmlns:c16="http://schemas.microsoft.com/office/drawing/2014/chart" uri="{C3380CC4-5D6E-409C-BE32-E72D297353CC}">
              <c16:uniqueId val="{00000003-1724-4ECD-86A8-795E216CC8F0}"/>
            </c:ext>
          </c:extLst>
        </c:ser>
        <c:ser>
          <c:idx val="3"/>
          <c:order val="3"/>
          <c:tx>
            <c:strRef>
              <c:f>Feuil1!$E$1</c:f>
              <c:strCache>
                <c:ptCount val="1"/>
                <c:pt idx="0">
                  <c:v>N'est pas une priorité</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Recherche d'alliance et de fusion (pour peser sur votre marché)</c:v>
                </c:pt>
                <c:pt idx="1">
                  <c:v>Conquête de marchés à l'international (sur le même cœur d’activité)</c:v>
                </c:pt>
                <c:pt idx="2">
                  <c:v>Réduction des coûts</c:v>
                </c:pt>
                <c:pt idx="3">
                  <c:v>Accroissement de la performance (coût, qualité, délai)</c:v>
                </c:pt>
                <c:pt idx="4">
                  <c:v>Diversification d’activités vers de nouveaux marchés</c:v>
                </c:pt>
                <c:pt idx="5">
                  <c:v>Développement de nouveaux produits et services (en restant sur le même cœur de marché)</c:v>
                </c:pt>
              </c:strCache>
            </c:strRef>
          </c:cat>
          <c:val>
            <c:numRef>
              <c:f>Feuil1!$E$2:$E$7</c:f>
              <c:numCache>
                <c:formatCode>0%</c:formatCode>
                <c:ptCount val="6"/>
                <c:pt idx="0">
                  <c:v>0.626</c:v>
                </c:pt>
                <c:pt idx="1">
                  <c:v>0.46610000000000001</c:v>
                </c:pt>
                <c:pt idx="2">
                  <c:v>4.4400000000000002E-2</c:v>
                </c:pt>
                <c:pt idx="3">
                  <c:v>4.8300000000000003E-2</c:v>
                </c:pt>
                <c:pt idx="4">
                  <c:v>0.16669999999999999</c:v>
                </c:pt>
                <c:pt idx="5">
                  <c:v>0.1181</c:v>
                </c:pt>
              </c:numCache>
            </c:numRef>
          </c:val>
          <c:extLst>
            <c:ext xmlns:c16="http://schemas.microsoft.com/office/drawing/2014/chart" uri="{C3380CC4-5D6E-409C-BE32-E72D297353CC}">
              <c16:uniqueId val="{00000004-1724-4ECD-86A8-795E216CC8F0}"/>
            </c:ext>
          </c:extLst>
        </c:ser>
        <c:dLbls>
          <c:dLblPos val="ctr"/>
          <c:showLegendKey val="0"/>
          <c:showVal val="1"/>
          <c:showCatName val="0"/>
          <c:showSerName val="0"/>
          <c:showPercent val="0"/>
          <c:showBubbleSize val="0"/>
        </c:dLbls>
        <c:gapWidth val="150"/>
        <c:overlap val="100"/>
        <c:axId val="885341336"/>
        <c:axId val="885337400"/>
      </c:barChart>
      <c:catAx>
        <c:axId val="885341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885337400"/>
        <c:crosses val="autoZero"/>
        <c:auto val="1"/>
        <c:lblAlgn val="ctr"/>
        <c:lblOffset val="100"/>
        <c:noMultiLvlLbl val="0"/>
      </c:catAx>
      <c:valAx>
        <c:axId val="885337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885341336"/>
        <c:crosses val="autoZero"/>
        <c:crossBetween val="between"/>
      </c:valAx>
      <c:spPr>
        <a:noFill/>
        <a:ln>
          <a:noFill/>
        </a:ln>
        <a:effectLst/>
      </c:spPr>
    </c:plotArea>
    <c:legend>
      <c:legendPos val="b"/>
      <c:overlay val="0"/>
      <c:spPr>
        <a:noFill/>
        <a:ln>
          <a:solidFill>
            <a:schemeClr val="tx2"/>
          </a:solidFill>
          <a:prstDash val="sysDot"/>
        </a:ln>
        <a:effectLst/>
      </c:spPr>
      <c:txPr>
        <a:bodyPr rot="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8810987338185747"/>
          <c:y val="0.17160083091246128"/>
          <c:w val="0.75217919411803424"/>
          <c:h val="0.62377851272054619"/>
        </c:manualLayout>
      </c:layout>
      <c:barChart>
        <c:barDir val="bar"/>
        <c:grouping val="percentStacked"/>
        <c:varyColors val="0"/>
        <c:ser>
          <c:idx val="0"/>
          <c:order val="0"/>
          <c:tx>
            <c:strRef>
              <c:f>Feuil1!$B$1</c:f>
              <c:strCache>
                <c:ptCount val="1"/>
                <c:pt idx="0">
                  <c:v>Déjà opérationnel</c:v>
                </c:pt>
              </c:strCache>
            </c:strRef>
          </c:tx>
          <c:spPr>
            <a:solidFill>
              <a:schemeClr val="accent3">
                <a:shade val="58000"/>
              </a:schemeClr>
            </a:solidFill>
            <a:ln>
              <a:noFill/>
            </a:ln>
            <a:effectLst/>
          </c:spPr>
          <c:invertIfNegative val="0"/>
          <c:dPt>
            <c:idx val="0"/>
            <c:invertIfNegative val="0"/>
            <c:bubble3D val="0"/>
            <c:spPr>
              <a:solidFill>
                <a:schemeClr val="accent3">
                  <a:shade val="58000"/>
                </a:schemeClr>
              </a:solidFill>
              <a:ln>
                <a:noFill/>
              </a:ln>
              <a:effectLst/>
            </c:spPr>
            <c:extLst>
              <c:ext xmlns:c16="http://schemas.microsoft.com/office/drawing/2014/chart" uri="{C3380CC4-5D6E-409C-BE32-E72D297353CC}">
                <c16:uniqueId val="{00000001-8BD2-4C86-9F9F-2379EDEC1A6A}"/>
              </c:ext>
            </c:extLst>
          </c:dPt>
          <c:dPt>
            <c:idx val="1"/>
            <c:invertIfNegative val="0"/>
            <c:bubble3D val="0"/>
            <c:spPr>
              <a:solidFill>
                <a:schemeClr val="accent3">
                  <a:shade val="58000"/>
                </a:schemeClr>
              </a:solidFill>
              <a:ln>
                <a:noFill/>
              </a:ln>
              <a:effectLst/>
            </c:spPr>
            <c:extLst>
              <c:ext xmlns:c16="http://schemas.microsoft.com/office/drawing/2014/chart" uri="{C3380CC4-5D6E-409C-BE32-E72D297353CC}">
                <c16:uniqueId val="{00000003-8BD2-4C86-9F9F-2379EDEC1A6A}"/>
              </c:ext>
            </c:extLst>
          </c:dPt>
          <c:dPt>
            <c:idx val="2"/>
            <c:invertIfNegative val="0"/>
            <c:bubble3D val="0"/>
            <c:spPr>
              <a:solidFill>
                <a:schemeClr val="accent3">
                  <a:shade val="58000"/>
                </a:schemeClr>
              </a:solidFill>
              <a:ln>
                <a:noFill/>
              </a:ln>
              <a:effectLst/>
            </c:spPr>
            <c:extLst>
              <c:ext xmlns:c16="http://schemas.microsoft.com/office/drawing/2014/chart" uri="{C3380CC4-5D6E-409C-BE32-E72D297353CC}">
                <c16:uniqueId val="{00000005-8BD2-4C86-9F9F-2379EDEC1A6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Prototypage rapide</c:v>
                </c:pt>
                <c:pt idx="1">
                  <c:v>Optimisation des processus industriels : supervision, commande numérique en réseau, infrastructures 5G</c:v>
                </c:pt>
                <c:pt idx="2">
                  <c:v>Sécurité des systèmes et des réseaux industriels</c:v>
                </c:pt>
                <c:pt idx="3">
                  <c:v>Conception de produits industriels : réalité augmentée, simulation/modélisation de la conception</c:v>
                </c:pt>
                <c:pt idx="4">
                  <c:v>Nouveaux équipements plus performants (usinage grande vitesse…)</c:v>
                </c:pt>
                <c:pt idx="5">
                  <c:v>Robotique et cobotique : automatisation de la production</c:v>
                </c:pt>
              </c:strCache>
            </c:strRef>
          </c:cat>
          <c:val>
            <c:numRef>
              <c:f>Feuil1!$B$2:$B$7</c:f>
              <c:numCache>
                <c:formatCode>0%</c:formatCode>
                <c:ptCount val="6"/>
                <c:pt idx="0">
                  <c:v>0.21920000000000001</c:v>
                </c:pt>
                <c:pt idx="1">
                  <c:v>0.16439999999999999</c:v>
                </c:pt>
                <c:pt idx="2">
                  <c:v>0.31430000000000002</c:v>
                </c:pt>
                <c:pt idx="3">
                  <c:v>0.35060000000000002</c:v>
                </c:pt>
                <c:pt idx="4">
                  <c:v>0.16439999999999999</c:v>
                </c:pt>
                <c:pt idx="5">
                  <c:v>0.22370000000000001</c:v>
                </c:pt>
              </c:numCache>
            </c:numRef>
          </c:val>
          <c:extLst>
            <c:ext xmlns:c16="http://schemas.microsoft.com/office/drawing/2014/chart" uri="{C3380CC4-5D6E-409C-BE32-E72D297353CC}">
              <c16:uniqueId val="{00000006-8BD2-4C86-9F9F-2379EDEC1A6A}"/>
            </c:ext>
          </c:extLst>
        </c:ser>
        <c:ser>
          <c:idx val="1"/>
          <c:order val="1"/>
          <c:tx>
            <c:strRef>
              <c:f>Feuil1!$C$1</c:f>
              <c:strCache>
                <c:ptCount val="1"/>
                <c:pt idx="0">
                  <c:v>Veille active</c:v>
                </c:pt>
              </c:strCache>
            </c:strRef>
          </c:tx>
          <c:spPr>
            <a:solidFill>
              <a:schemeClr val="accent3">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Prototypage rapide</c:v>
                </c:pt>
                <c:pt idx="1">
                  <c:v>Optimisation des processus industriels : supervision, commande numérique en réseau, infrastructures 5G</c:v>
                </c:pt>
                <c:pt idx="2">
                  <c:v>Sécurité des systèmes et des réseaux industriels</c:v>
                </c:pt>
                <c:pt idx="3">
                  <c:v>Conception de produits industriels : réalité augmentée, simulation/modélisation de la conception</c:v>
                </c:pt>
                <c:pt idx="4">
                  <c:v>Nouveaux équipements plus performants (usinage grande vitesse…)</c:v>
                </c:pt>
                <c:pt idx="5">
                  <c:v>Robotique et cobotique : automatisation de la production</c:v>
                </c:pt>
              </c:strCache>
            </c:strRef>
          </c:cat>
          <c:val>
            <c:numRef>
              <c:f>Feuil1!$C$2:$C$7</c:f>
              <c:numCache>
                <c:formatCode>0%</c:formatCode>
                <c:ptCount val="6"/>
                <c:pt idx="0">
                  <c:v>0.3014</c:v>
                </c:pt>
                <c:pt idx="1">
                  <c:v>0.27400000000000002</c:v>
                </c:pt>
                <c:pt idx="2">
                  <c:v>0.2571</c:v>
                </c:pt>
                <c:pt idx="3">
                  <c:v>0.20780000000000001</c:v>
                </c:pt>
                <c:pt idx="4">
                  <c:v>0.24660000000000001</c:v>
                </c:pt>
                <c:pt idx="5">
                  <c:v>0.23680000000000001</c:v>
                </c:pt>
              </c:numCache>
            </c:numRef>
          </c:val>
          <c:extLst>
            <c:ext xmlns:c16="http://schemas.microsoft.com/office/drawing/2014/chart" uri="{C3380CC4-5D6E-409C-BE32-E72D297353CC}">
              <c16:uniqueId val="{00000007-8BD2-4C86-9F9F-2379EDEC1A6A}"/>
            </c:ext>
          </c:extLst>
        </c:ser>
        <c:ser>
          <c:idx val="2"/>
          <c:order val="2"/>
          <c:tx>
            <c:strRef>
              <c:f>Feuil1!$D$1</c:f>
              <c:strCache>
                <c:ptCount val="1"/>
                <c:pt idx="0">
                  <c:v>Investissement envisagé dans les 3 ans</c:v>
                </c:pt>
              </c:strCache>
            </c:strRef>
          </c:tx>
          <c:spPr>
            <a:solidFill>
              <a:schemeClr val="accent3">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Prototypage rapide</c:v>
                </c:pt>
                <c:pt idx="1">
                  <c:v>Optimisation des processus industriels : supervision, commande numérique en réseau, infrastructures 5G</c:v>
                </c:pt>
                <c:pt idx="2">
                  <c:v>Sécurité des systèmes et des réseaux industriels</c:v>
                </c:pt>
                <c:pt idx="3">
                  <c:v>Conception de produits industriels : réalité augmentée, simulation/modélisation de la conception</c:v>
                </c:pt>
                <c:pt idx="4">
                  <c:v>Nouveaux équipements plus performants (usinage grande vitesse…)</c:v>
                </c:pt>
                <c:pt idx="5">
                  <c:v>Robotique et cobotique : automatisation de la production</c:v>
                </c:pt>
              </c:strCache>
            </c:strRef>
          </c:cat>
          <c:val>
            <c:numRef>
              <c:f>Feuil1!$D$2:$D$7</c:f>
              <c:numCache>
                <c:formatCode>0%</c:formatCode>
                <c:ptCount val="6"/>
                <c:pt idx="0">
                  <c:v>9.5899999999999999E-2</c:v>
                </c:pt>
                <c:pt idx="1">
                  <c:v>0.2329</c:v>
                </c:pt>
                <c:pt idx="2">
                  <c:v>0.1429</c:v>
                </c:pt>
                <c:pt idx="3">
                  <c:v>0.10390000000000001</c:v>
                </c:pt>
                <c:pt idx="4">
                  <c:v>0.31509999999999999</c:v>
                </c:pt>
                <c:pt idx="5">
                  <c:v>0.21049999999999999</c:v>
                </c:pt>
              </c:numCache>
            </c:numRef>
          </c:val>
          <c:extLst>
            <c:ext xmlns:c16="http://schemas.microsoft.com/office/drawing/2014/chart" uri="{C3380CC4-5D6E-409C-BE32-E72D297353CC}">
              <c16:uniqueId val="{00000008-8BD2-4C86-9F9F-2379EDEC1A6A}"/>
            </c:ext>
          </c:extLst>
        </c:ser>
        <c:ser>
          <c:idx val="3"/>
          <c:order val="3"/>
          <c:tx>
            <c:strRef>
              <c:f>Feuil1!$E$1</c:f>
              <c:strCache>
                <c:ptCount val="1"/>
                <c:pt idx="0">
                  <c:v>non concerné</c:v>
                </c:pt>
              </c:strCache>
            </c:strRef>
          </c:tx>
          <c:spPr>
            <a:solidFill>
              <a:schemeClr val="accent3">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Prototypage rapide</c:v>
                </c:pt>
                <c:pt idx="1">
                  <c:v>Optimisation des processus industriels : supervision, commande numérique en réseau, infrastructures 5G</c:v>
                </c:pt>
                <c:pt idx="2">
                  <c:v>Sécurité des systèmes et des réseaux industriels</c:v>
                </c:pt>
                <c:pt idx="3">
                  <c:v>Conception de produits industriels : réalité augmentée, simulation/modélisation de la conception</c:v>
                </c:pt>
                <c:pt idx="4">
                  <c:v>Nouveaux équipements plus performants (usinage grande vitesse…)</c:v>
                </c:pt>
                <c:pt idx="5">
                  <c:v>Robotique et cobotique : automatisation de la production</c:v>
                </c:pt>
              </c:strCache>
            </c:strRef>
          </c:cat>
          <c:val>
            <c:numRef>
              <c:f>Feuil1!$E$2:$E$7</c:f>
              <c:numCache>
                <c:formatCode>0%</c:formatCode>
                <c:ptCount val="6"/>
                <c:pt idx="0">
                  <c:v>0.3836</c:v>
                </c:pt>
                <c:pt idx="1">
                  <c:v>0.32879999999999998</c:v>
                </c:pt>
                <c:pt idx="2">
                  <c:v>0.28570000000000001</c:v>
                </c:pt>
                <c:pt idx="3">
                  <c:v>0.33770000000000011</c:v>
                </c:pt>
                <c:pt idx="4">
                  <c:v>0.27400000000000002</c:v>
                </c:pt>
                <c:pt idx="5">
                  <c:v>0.32890000000000003</c:v>
                </c:pt>
              </c:numCache>
            </c:numRef>
          </c:val>
          <c:extLst>
            <c:ext xmlns:c16="http://schemas.microsoft.com/office/drawing/2014/chart" uri="{C3380CC4-5D6E-409C-BE32-E72D297353CC}">
              <c16:uniqueId val="{00000009-8BD2-4C86-9F9F-2379EDEC1A6A}"/>
            </c:ext>
          </c:extLst>
        </c:ser>
        <c:dLbls>
          <c:showLegendKey val="0"/>
          <c:showVal val="1"/>
          <c:showCatName val="0"/>
          <c:showSerName val="0"/>
          <c:showPercent val="0"/>
          <c:showBubbleSize val="0"/>
        </c:dLbls>
        <c:gapWidth val="100"/>
        <c:overlap val="100"/>
        <c:axId val="1259255272"/>
        <c:axId val="1259257568"/>
      </c:barChart>
      <c:catAx>
        <c:axId val="1259255272"/>
        <c:scaling>
          <c:orientation val="minMax"/>
        </c:scaling>
        <c:delete val="1"/>
        <c:axPos val="l"/>
        <c:numFmt formatCode="General" sourceLinked="1"/>
        <c:majorTickMark val="out"/>
        <c:minorTickMark val="none"/>
        <c:tickLblPos val="nextTo"/>
        <c:crossAx val="1259257568"/>
        <c:crosses val="autoZero"/>
        <c:auto val="1"/>
        <c:lblAlgn val="ctr"/>
        <c:lblOffset val="100"/>
        <c:noMultiLvlLbl val="0"/>
      </c:catAx>
      <c:valAx>
        <c:axId val="125925756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1259255272"/>
        <c:crosses val="autoZero"/>
        <c:crossBetween val="between"/>
        <c:majorUnit val="0.25"/>
      </c:valAx>
      <c:spPr>
        <a:noFill/>
        <a:ln>
          <a:noFill/>
        </a:ln>
        <a:effectLst/>
      </c:spPr>
    </c:plotArea>
    <c:legend>
      <c:legendPos val="b"/>
      <c:layout>
        <c:manualLayout>
          <c:xMode val="edge"/>
          <c:yMode val="edge"/>
          <c:x val="0.18991920456505096"/>
          <c:y val="0.86966504273445711"/>
          <c:w val="0.74650767044793276"/>
          <c:h val="0.1224925900640516"/>
        </c:manualLayout>
      </c:layout>
      <c:overlay val="0"/>
      <c:spPr>
        <a:noFill/>
        <a:ln>
          <a:solidFill>
            <a:schemeClr val="tx2"/>
          </a:solidFill>
          <a:prstDash val="sysDot"/>
        </a:ln>
        <a:effectLst/>
      </c:spPr>
      <c:txPr>
        <a:bodyPr rot="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7434738344562599"/>
          <c:y val="0.15311343178464179"/>
          <c:w val="0.50742267998490709"/>
          <c:h val="0.59459965592653141"/>
        </c:manualLayout>
      </c:layout>
      <c:barChart>
        <c:barDir val="bar"/>
        <c:grouping val="percentStacked"/>
        <c:varyColors val="0"/>
        <c:ser>
          <c:idx val="0"/>
          <c:order val="0"/>
          <c:tx>
            <c:strRef>
              <c:f>Feuil1!$B$1</c:f>
              <c:strCache>
                <c:ptCount val="1"/>
                <c:pt idx="0">
                  <c:v>Majeur</c:v>
                </c:pt>
              </c:strCache>
            </c:strRef>
          </c:tx>
          <c:spPr>
            <a:solidFill>
              <a:schemeClr val="accent2">
                <a:shade val="58000"/>
              </a:schemeClr>
            </a:solidFill>
            <a:ln>
              <a:noFill/>
            </a:ln>
            <a:effectLst/>
          </c:spPr>
          <c:invertIfNegative val="0"/>
          <c:dPt>
            <c:idx val="0"/>
            <c:invertIfNegative val="0"/>
            <c:bubble3D val="0"/>
            <c:spPr>
              <a:solidFill>
                <a:schemeClr val="accent2">
                  <a:shade val="58000"/>
                </a:schemeClr>
              </a:solidFill>
              <a:ln>
                <a:noFill/>
              </a:ln>
              <a:effectLst/>
            </c:spPr>
            <c:extLst>
              <c:ext xmlns:c16="http://schemas.microsoft.com/office/drawing/2014/chart" uri="{C3380CC4-5D6E-409C-BE32-E72D297353CC}">
                <c16:uniqueId val="{00000001-E58C-4F10-9EFA-9582DA7026A7}"/>
              </c:ext>
            </c:extLst>
          </c:dPt>
          <c:dPt>
            <c:idx val="1"/>
            <c:invertIfNegative val="0"/>
            <c:bubble3D val="0"/>
            <c:spPr>
              <a:solidFill>
                <a:schemeClr val="accent2">
                  <a:shade val="58000"/>
                </a:schemeClr>
              </a:solidFill>
              <a:ln>
                <a:noFill/>
              </a:ln>
              <a:effectLst/>
            </c:spPr>
            <c:extLst>
              <c:ext xmlns:c16="http://schemas.microsoft.com/office/drawing/2014/chart" uri="{C3380CC4-5D6E-409C-BE32-E72D297353CC}">
                <c16:uniqueId val="{00000003-E58C-4F10-9EFA-9582DA7026A7}"/>
              </c:ext>
            </c:extLst>
          </c:dPt>
          <c:dPt>
            <c:idx val="2"/>
            <c:invertIfNegative val="0"/>
            <c:bubble3D val="0"/>
            <c:spPr>
              <a:solidFill>
                <a:schemeClr val="accent2">
                  <a:shade val="58000"/>
                </a:schemeClr>
              </a:solidFill>
              <a:ln>
                <a:noFill/>
              </a:ln>
              <a:effectLst/>
            </c:spPr>
            <c:extLst>
              <c:ext xmlns:c16="http://schemas.microsoft.com/office/drawing/2014/chart" uri="{C3380CC4-5D6E-409C-BE32-E72D297353CC}">
                <c16:uniqueId val="{00000005-E58C-4F10-9EFA-9582DA7026A7}"/>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Prototypage rapide</c:v>
                </c:pt>
                <c:pt idx="1">
                  <c:v>Optimisation des processus industriels : supervision, commande numérique en réseau, infrastructures 5G</c:v>
                </c:pt>
                <c:pt idx="2">
                  <c:v>Sécurité des systèmes et des réseaux industriels</c:v>
                </c:pt>
                <c:pt idx="3">
                  <c:v>Conception de produits industriels : réalité augmentée, simulation/modélisation de la conception</c:v>
                </c:pt>
                <c:pt idx="4">
                  <c:v>Nouveaux équipements plus performants (usinage grande vitesse…)</c:v>
                </c:pt>
                <c:pt idx="5">
                  <c:v>Robotique et cobotique : automatisation de la production</c:v>
                </c:pt>
              </c:strCache>
            </c:strRef>
          </c:cat>
          <c:val>
            <c:numRef>
              <c:f>Feuil1!$B$2:$B$7</c:f>
              <c:numCache>
                <c:formatCode>0%</c:formatCode>
                <c:ptCount val="6"/>
                <c:pt idx="0">
                  <c:v>0.1188</c:v>
                </c:pt>
                <c:pt idx="1">
                  <c:v>0.1333</c:v>
                </c:pt>
                <c:pt idx="2">
                  <c:v>0.13539999999999999</c:v>
                </c:pt>
                <c:pt idx="3">
                  <c:v>0.13639999999999999</c:v>
                </c:pt>
                <c:pt idx="4">
                  <c:v>0.1714</c:v>
                </c:pt>
                <c:pt idx="5">
                  <c:v>0.18870000000000001</c:v>
                </c:pt>
              </c:numCache>
            </c:numRef>
          </c:val>
          <c:extLst>
            <c:ext xmlns:c16="http://schemas.microsoft.com/office/drawing/2014/chart" uri="{C3380CC4-5D6E-409C-BE32-E72D297353CC}">
              <c16:uniqueId val="{00000006-E58C-4F10-9EFA-9582DA7026A7}"/>
            </c:ext>
          </c:extLst>
        </c:ser>
        <c:ser>
          <c:idx val="1"/>
          <c:order val="1"/>
          <c:tx>
            <c:strRef>
              <c:f>Feuil1!$C$1</c:f>
              <c:strCache>
                <c:ptCount val="1"/>
                <c:pt idx="0">
                  <c:v>Fort</c:v>
                </c:pt>
              </c:strCache>
            </c:strRef>
          </c:tx>
          <c:spPr>
            <a:solidFill>
              <a:schemeClr val="accent2">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Prototypage rapide</c:v>
                </c:pt>
                <c:pt idx="1">
                  <c:v>Optimisation des processus industriels : supervision, commande numérique en réseau, infrastructures 5G</c:v>
                </c:pt>
                <c:pt idx="2">
                  <c:v>Sécurité des systèmes et des réseaux industriels</c:v>
                </c:pt>
                <c:pt idx="3">
                  <c:v>Conception de produits industriels : réalité augmentée, simulation/modélisation de la conception</c:v>
                </c:pt>
                <c:pt idx="4">
                  <c:v>Nouveaux équipements plus performants (usinage grande vitesse…)</c:v>
                </c:pt>
                <c:pt idx="5">
                  <c:v>Robotique et cobotique : automatisation de la production</c:v>
                </c:pt>
              </c:strCache>
            </c:strRef>
          </c:cat>
          <c:val>
            <c:numRef>
              <c:f>Feuil1!$C$2:$C$7</c:f>
              <c:numCache>
                <c:formatCode>0%</c:formatCode>
                <c:ptCount val="6"/>
                <c:pt idx="0">
                  <c:v>0.23760000000000001</c:v>
                </c:pt>
                <c:pt idx="1">
                  <c:v>0.34289999999999998</c:v>
                </c:pt>
                <c:pt idx="2">
                  <c:v>0.36459999999999998</c:v>
                </c:pt>
                <c:pt idx="3">
                  <c:v>0.2545</c:v>
                </c:pt>
                <c:pt idx="4">
                  <c:v>0.3619</c:v>
                </c:pt>
                <c:pt idx="5">
                  <c:v>0.3019</c:v>
                </c:pt>
              </c:numCache>
            </c:numRef>
          </c:val>
          <c:extLst>
            <c:ext xmlns:c16="http://schemas.microsoft.com/office/drawing/2014/chart" uri="{C3380CC4-5D6E-409C-BE32-E72D297353CC}">
              <c16:uniqueId val="{00000007-E58C-4F10-9EFA-9582DA7026A7}"/>
            </c:ext>
          </c:extLst>
        </c:ser>
        <c:ser>
          <c:idx val="2"/>
          <c:order val="2"/>
          <c:tx>
            <c:strRef>
              <c:f>Feuil1!$D$1</c:f>
              <c:strCache>
                <c:ptCount val="1"/>
                <c:pt idx="0">
                  <c:v>Neutre</c:v>
                </c:pt>
              </c:strCache>
            </c:strRef>
          </c:tx>
          <c:spPr>
            <a:solidFill>
              <a:schemeClr val="accent2">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Prototypage rapide</c:v>
                </c:pt>
                <c:pt idx="1">
                  <c:v>Optimisation des processus industriels : supervision, commande numérique en réseau, infrastructures 5G</c:v>
                </c:pt>
                <c:pt idx="2">
                  <c:v>Sécurité des systèmes et des réseaux industriels</c:v>
                </c:pt>
                <c:pt idx="3">
                  <c:v>Conception de produits industriels : réalité augmentée, simulation/modélisation de la conception</c:v>
                </c:pt>
                <c:pt idx="4">
                  <c:v>Nouveaux équipements plus performants (usinage grande vitesse…)</c:v>
                </c:pt>
                <c:pt idx="5">
                  <c:v>Robotique et cobotique : automatisation de la production</c:v>
                </c:pt>
              </c:strCache>
            </c:strRef>
          </c:cat>
          <c:val>
            <c:numRef>
              <c:f>Feuil1!$D$2:$D$7</c:f>
              <c:numCache>
                <c:formatCode>0%</c:formatCode>
                <c:ptCount val="6"/>
                <c:pt idx="0">
                  <c:v>0.34649999999999997</c:v>
                </c:pt>
                <c:pt idx="1">
                  <c:v>0.26669999999999999</c:v>
                </c:pt>
                <c:pt idx="2">
                  <c:v>0.23960000000000001</c:v>
                </c:pt>
                <c:pt idx="3">
                  <c:v>0.32729999999999998</c:v>
                </c:pt>
                <c:pt idx="4">
                  <c:v>0.2571</c:v>
                </c:pt>
                <c:pt idx="5">
                  <c:v>0.23580000000000001</c:v>
                </c:pt>
              </c:numCache>
            </c:numRef>
          </c:val>
          <c:extLst>
            <c:ext xmlns:c16="http://schemas.microsoft.com/office/drawing/2014/chart" uri="{C3380CC4-5D6E-409C-BE32-E72D297353CC}">
              <c16:uniqueId val="{00000008-E58C-4F10-9EFA-9582DA7026A7}"/>
            </c:ext>
          </c:extLst>
        </c:ser>
        <c:ser>
          <c:idx val="3"/>
          <c:order val="3"/>
          <c:tx>
            <c:strRef>
              <c:f>Feuil1!$E$1</c:f>
              <c:strCache>
                <c:ptCount val="1"/>
                <c:pt idx="0">
                  <c:v>Faible</c:v>
                </c:pt>
              </c:strCache>
            </c:strRef>
          </c:tx>
          <c:spPr>
            <a:solidFill>
              <a:schemeClr val="accent2">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Prototypage rapide</c:v>
                </c:pt>
                <c:pt idx="1">
                  <c:v>Optimisation des processus industriels : supervision, commande numérique en réseau, infrastructures 5G</c:v>
                </c:pt>
                <c:pt idx="2">
                  <c:v>Sécurité des systèmes et des réseaux industriels</c:v>
                </c:pt>
                <c:pt idx="3">
                  <c:v>Conception de produits industriels : réalité augmentée, simulation/modélisation de la conception</c:v>
                </c:pt>
                <c:pt idx="4">
                  <c:v>Nouveaux équipements plus performants (usinage grande vitesse…)</c:v>
                </c:pt>
                <c:pt idx="5">
                  <c:v>Robotique et cobotique : automatisation de la production</c:v>
                </c:pt>
              </c:strCache>
            </c:strRef>
          </c:cat>
          <c:val>
            <c:numRef>
              <c:f>Feuil1!$E$2:$E$7</c:f>
              <c:numCache>
                <c:formatCode>0%</c:formatCode>
                <c:ptCount val="6"/>
                <c:pt idx="0">
                  <c:v>0.29699999999999999</c:v>
                </c:pt>
                <c:pt idx="1">
                  <c:v>0.2571</c:v>
                </c:pt>
                <c:pt idx="2">
                  <c:v>0.26040000000000002</c:v>
                </c:pt>
                <c:pt idx="3">
                  <c:v>0.28179999999999999</c:v>
                </c:pt>
                <c:pt idx="4">
                  <c:v>0.20949999999999999</c:v>
                </c:pt>
                <c:pt idx="5">
                  <c:v>0.27360000000000001</c:v>
                </c:pt>
              </c:numCache>
            </c:numRef>
          </c:val>
          <c:extLst>
            <c:ext xmlns:c16="http://schemas.microsoft.com/office/drawing/2014/chart" uri="{C3380CC4-5D6E-409C-BE32-E72D297353CC}">
              <c16:uniqueId val="{00000007-22F9-47D5-8D40-70A17C95CD41}"/>
            </c:ext>
          </c:extLst>
        </c:ser>
        <c:dLbls>
          <c:showLegendKey val="0"/>
          <c:showVal val="1"/>
          <c:showCatName val="0"/>
          <c:showSerName val="0"/>
          <c:showPercent val="0"/>
          <c:showBubbleSize val="0"/>
        </c:dLbls>
        <c:gapWidth val="100"/>
        <c:overlap val="100"/>
        <c:axId val="1259255272"/>
        <c:axId val="1259257568"/>
      </c:barChart>
      <c:catAx>
        <c:axId val="12592552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rgbClr val="231F20"/>
                </a:solidFill>
                <a:latin typeface="+mn-lt"/>
                <a:ea typeface="+mn-ea"/>
                <a:cs typeface="+mn-cs"/>
              </a:defRPr>
            </a:pPr>
            <a:endParaRPr lang="fr-FR"/>
          </a:p>
        </c:txPr>
        <c:crossAx val="1259257568"/>
        <c:crosses val="autoZero"/>
        <c:auto val="1"/>
        <c:lblAlgn val="ctr"/>
        <c:lblOffset val="100"/>
        <c:noMultiLvlLbl val="0"/>
      </c:catAx>
      <c:valAx>
        <c:axId val="125925756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1259255272"/>
        <c:crosses val="autoZero"/>
        <c:crossBetween val="between"/>
        <c:majorUnit val="0.25"/>
      </c:valAx>
      <c:spPr>
        <a:noFill/>
        <a:ln>
          <a:noFill/>
        </a:ln>
        <a:effectLst/>
      </c:spPr>
    </c:plotArea>
    <c:legend>
      <c:legendPos val="b"/>
      <c:layout>
        <c:manualLayout>
          <c:xMode val="edge"/>
          <c:yMode val="edge"/>
          <c:x val="0.46938198446843638"/>
          <c:y val="0.82495834427378023"/>
          <c:w val="0.48649342479097329"/>
          <c:h val="7.6351787101787111E-2"/>
        </c:manualLayout>
      </c:layout>
      <c:overlay val="0"/>
      <c:spPr>
        <a:noFill/>
        <a:ln>
          <a:solidFill>
            <a:schemeClr val="tx2"/>
          </a:solidFill>
          <a:prstDash val="sysDot"/>
        </a:ln>
        <a:effectLst/>
      </c:spPr>
      <c:txPr>
        <a:bodyPr rot="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fr-FR" sz="1100" b="1" i="0" baseline="0" dirty="0">
                <a:solidFill>
                  <a:schemeClr val="bg2">
                    <a:lumMod val="10000"/>
                  </a:schemeClr>
                </a:solidFill>
                <a:effectLst/>
              </a:rPr>
              <a:t>QUELLE EVOLUTION ATTENDUE DU CA A 3 ANS ? (2020)</a:t>
            </a:r>
            <a:endParaRPr lang="fr-FR" sz="1100" dirty="0">
              <a:solidFill>
                <a:schemeClr val="bg2">
                  <a:lumMod val="10000"/>
                </a:schemeClr>
              </a:solidFill>
              <a:effectLst/>
            </a:endParaRPr>
          </a:p>
          <a:p>
            <a:pPr>
              <a:defRPr sz="1100"/>
            </a:pPr>
            <a:r>
              <a:rPr lang="fr-FR" sz="1100" b="0" i="1" baseline="0" dirty="0">
                <a:solidFill>
                  <a:schemeClr val="bg1">
                    <a:lumMod val="50000"/>
                  </a:schemeClr>
                </a:solidFill>
                <a:effectLst/>
              </a:rPr>
              <a:t>Source : Enquête en ligne</a:t>
            </a:r>
            <a:endParaRPr lang="fr-FR" sz="1100" dirty="0">
              <a:solidFill>
                <a:schemeClr val="bg1">
                  <a:lumMod val="50000"/>
                </a:schemeClr>
              </a:solidFill>
              <a:effectLst/>
            </a:endParaRP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2252776281738884"/>
          <c:y val="0.40511847372600562"/>
          <c:w val="0.73274049634621408"/>
          <c:h val="0.39447290564184595"/>
        </c:manualLayout>
      </c:layout>
      <c:barChart>
        <c:barDir val="bar"/>
        <c:grouping val="percentStacked"/>
        <c:varyColors val="0"/>
        <c:ser>
          <c:idx val="0"/>
          <c:order val="0"/>
          <c:tx>
            <c:strRef>
              <c:f>Feuil1!$B$1</c:f>
              <c:strCache>
                <c:ptCount val="1"/>
                <c:pt idx="0">
                  <c:v>Baisse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10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Feuil1!$B$2</c:f>
              <c:numCache>
                <c:formatCode>0%</c:formatCode>
                <c:ptCount val="1"/>
                <c:pt idx="0">
                  <c:v>0.25</c:v>
                </c:pt>
              </c:numCache>
            </c:numRef>
          </c:val>
          <c:extLst>
            <c:ext xmlns:c16="http://schemas.microsoft.com/office/drawing/2014/chart" uri="{C3380CC4-5D6E-409C-BE32-E72D297353CC}">
              <c16:uniqueId val="{00000000-110B-4442-BD4F-30C310C2F305}"/>
            </c:ext>
          </c:extLst>
        </c:ser>
        <c:ser>
          <c:idx val="1"/>
          <c:order val="1"/>
          <c:tx>
            <c:strRef>
              <c:f>Feuil1!$C$1</c:f>
              <c:strCache>
                <c:ptCount val="1"/>
                <c:pt idx="0">
                  <c:v>Stable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10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Feuil1!$C$2</c:f>
              <c:numCache>
                <c:formatCode>0%</c:formatCode>
                <c:ptCount val="1"/>
                <c:pt idx="0">
                  <c:v>0.38</c:v>
                </c:pt>
              </c:numCache>
            </c:numRef>
          </c:val>
          <c:extLst>
            <c:ext xmlns:c16="http://schemas.microsoft.com/office/drawing/2014/chart" uri="{C3380CC4-5D6E-409C-BE32-E72D297353CC}">
              <c16:uniqueId val="{00000001-110B-4442-BD4F-30C310C2F305}"/>
            </c:ext>
          </c:extLst>
        </c:ser>
        <c:ser>
          <c:idx val="2"/>
          <c:order val="2"/>
          <c:tx>
            <c:strRef>
              <c:f>Feuil1!$D$1</c:f>
              <c:strCache>
                <c:ptCount val="1"/>
                <c:pt idx="0">
                  <c:v>Hausse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10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Feuil1!$D$2</c:f>
              <c:numCache>
                <c:formatCode>0%</c:formatCode>
                <c:ptCount val="1"/>
                <c:pt idx="0">
                  <c:v>0.36</c:v>
                </c:pt>
              </c:numCache>
            </c:numRef>
          </c:val>
          <c:extLst>
            <c:ext xmlns:c16="http://schemas.microsoft.com/office/drawing/2014/chart" uri="{C3380CC4-5D6E-409C-BE32-E72D297353CC}">
              <c16:uniqueId val="{00000002-110B-4442-BD4F-30C310C2F305}"/>
            </c:ext>
          </c:extLst>
        </c:ser>
        <c:dLbls>
          <c:dLblPos val="ctr"/>
          <c:showLegendKey val="0"/>
          <c:showVal val="1"/>
          <c:showCatName val="0"/>
          <c:showSerName val="0"/>
          <c:showPercent val="0"/>
          <c:showBubbleSize val="0"/>
        </c:dLbls>
        <c:gapWidth val="150"/>
        <c:overlap val="100"/>
        <c:axId val="826317488"/>
        <c:axId val="826319128"/>
      </c:barChart>
      <c:catAx>
        <c:axId val="826317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26319128"/>
        <c:crosses val="autoZero"/>
        <c:auto val="1"/>
        <c:lblAlgn val="ctr"/>
        <c:lblOffset val="100"/>
        <c:noMultiLvlLbl val="0"/>
      </c:catAx>
      <c:valAx>
        <c:axId val="826319128"/>
        <c:scaling>
          <c:orientation val="minMax"/>
        </c:scaling>
        <c:delete val="1"/>
        <c:axPos val="b"/>
        <c:numFmt formatCode="0%" sourceLinked="1"/>
        <c:majorTickMark val="none"/>
        <c:minorTickMark val="none"/>
        <c:tickLblPos val="nextTo"/>
        <c:crossAx val="826317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7434738344562599"/>
          <c:y val="0.15311343178464179"/>
          <c:w val="0.50742267998490709"/>
          <c:h val="0.59459965592653141"/>
        </c:manualLayout>
      </c:layout>
      <c:barChart>
        <c:barDir val="bar"/>
        <c:grouping val="percentStacked"/>
        <c:varyColors val="0"/>
        <c:ser>
          <c:idx val="0"/>
          <c:order val="0"/>
          <c:tx>
            <c:strRef>
              <c:f>Feuil1!$B$1</c:f>
              <c:strCache>
                <c:ptCount val="1"/>
                <c:pt idx="0">
                  <c:v>Majeur</c:v>
                </c:pt>
              </c:strCache>
            </c:strRef>
          </c:tx>
          <c:spPr>
            <a:solidFill>
              <a:schemeClr val="accent2">
                <a:shade val="58000"/>
              </a:schemeClr>
            </a:solidFill>
            <a:ln>
              <a:noFill/>
            </a:ln>
            <a:effectLst/>
          </c:spPr>
          <c:invertIfNegative val="0"/>
          <c:dPt>
            <c:idx val="0"/>
            <c:invertIfNegative val="0"/>
            <c:bubble3D val="0"/>
            <c:spPr>
              <a:solidFill>
                <a:schemeClr val="accent2">
                  <a:shade val="58000"/>
                </a:schemeClr>
              </a:solidFill>
              <a:ln>
                <a:noFill/>
              </a:ln>
              <a:effectLst/>
            </c:spPr>
            <c:extLst>
              <c:ext xmlns:c16="http://schemas.microsoft.com/office/drawing/2014/chart" uri="{C3380CC4-5D6E-409C-BE32-E72D297353CC}">
                <c16:uniqueId val="{00000001-2B9D-4312-8825-0AA3886C3934}"/>
              </c:ext>
            </c:extLst>
          </c:dPt>
          <c:dPt>
            <c:idx val="1"/>
            <c:invertIfNegative val="0"/>
            <c:bubble3D val="0"/>
            <c:spPr>
              <a:solidFill>
                <a:schemeClr val="accent2">
                  <a:shade val="58000"/>
                </a:schemeClr>
              </a:solidFill>
              <a:ln>
                <a:noFill/>
              </a:ln>
              <a:effectLst/>
            </c:spPr>
            <c:extLst>
              <c:ext xmlns:c16="http://schemas.microsoft.com/office/drawing/2014/chart" uri="{C3380CC4-5D6E-409C-BE32-E72D297353CC}">
                <c16:uniqueId val="{00000003-2B9D-4312-8825-0AA3886C3934}"/>
              </c:ext>
            </c:extLst>
          </c:dPt>
          <c:dPt>
            <c:idx val="2"/>
            <c:invertIfNegative val="0"/>
            <c:bubble3D val="0"/>
            <c:spPr>
              <a:solidFill>
                <a:schemeClr val="accent2">
                  <a:shade val="58000"/>
                </a:schemeClr>
              </a:solidFill>
              <a:ln>
                <a:noFill/>
              </a:ln>
              <a:effectLst/>
            </c:spPr>
            <c:extLst>
              <c:ext xmlns:c16="http://schemas.microsoft.com/office/drawing/2014/chart" uri="{C3380CC4-5D6E-409C-BE32-E72D297353CC}">
                <c16:uniqueId val="{00000005-2B9D-4312-8825-0AA3886C3934}"/>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Véhicule autonome de manutention, géolocalisation, automatisation...</c:v>
                </c:pt>
                <c:pt idx="1">
                  <c:v>Simulation des systèmes : jumeau numérique, simulation de partie opérative en temps réel</c:v>
                </c:pt>
                <c:pt idx="2">
                  <c:v>Fabrication additive métallique</c:v>
                </c:pt>
                <c:pt idx="3">
                  <c:v>Télémaintenance, maintenance prédictive</c:v>
                </c:pt>
                <c:pt idx="4">
                  <c:v>Contrôle non destructif et système de métrologie automatisé</c:v>
                </c:pt>
                <c:pt idx="5">
                  <c:v>Utilisation des données pour proposer de nouveaux services aux clients</c:v>
                </c:pt>
              </c:strCache>
            </c:strRef>
          </c:cat>
          <c:val>
            <c:numRef>
              <c:f>Feuil1!$B$2:$B$7</c:f>
              <c:numCache>
                <c:formatCode>0%</c:formatCode>
                <c:ptCount val="6"/>
                <c:pt idx="0">
                  <c:v>0.01</c:v>
                </c:pt>
                <c:pt idx="1">
                  <c:v>0.02</c:v>
                </c:pt>
                <c:pt idx="2">
                  <c:v>0.03</c:v>
                </c:pt>
                <c:pt idx="3">
                  <c:v>0.06</c:v>
                </c:pt>
                <c:pt idx="4">
                  <c:v>7.0000000000000007E-2</c:v>
                </c:pt>
                <c:pt idx="5">
                  <c:v>7.0000000000000007E-2</c:v>
                </c:pt>
              </c:numCache>
            </c:numRef>
          </c:val>
          <c:extLst>
            <c:ext xmlns:c16="http://schemas.microsoft.com/office/drawing/2014/chart" uri="{C3380CC4-5D6E-409C-BE32-E72D297353CC}">
              <c16:uniqueId val="{00000006-2B9D-4312-8825-0AA3886C3934}"/>
            </c:ext>
          </c:extLst>
        </c:ser>
        <c:ser>
          <c:idx val="1"/>
          <c:order val="1"/>
          <c:tx>
            <c:strRef>
              <c:f>Feuil1!$C$1</c:f>
              <c:strCache>
                <c:ptCount val="1"/>
                <c:pt idx="0">
                  <c:v>Fort</c:v>
                </c:pt>
              </c:strCache>
            </c:strRef>
          </c:tx>
          <c:spPr>
            <a:solidFill>
              <a:schemeClr val="accent2">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Véhicule autonome de manutention, géolocalisation, automatisation...</c:v>
                </c:pt>
                <c:pt idx="1">
                  <c:v>Simulation des systèmes : jumeau numérique, simulation de partie opérative en temps réel</c:v>
                </c:pt>
                <c:pt idx="2">
                  <c:v>Fabrication additive métallique</c:v>
                </c:pt>
                <c:pt idx="3">
                  <c:v>Télémaintenance, maintenance prédictive</c:v>
                </c:pt>
                <c:pt idx="4">
                  <c:v>Contrôle non destructif et système de métrologie automatisé</c:v>
                </c:pt>
                <c:pt idx="5">
                  <c:v>Utilisation des données pour proposer de nouveaux services aux clients</c:v>
                </c:pt>
              </c:strCache>
            </c:strRef>
          </c:cat>
          <c:val>
            <c:numRef>
              <c:f>Feuil1!$C$2:$C$7</c:f>
              <c:numCache>
                <c:formatCode>0%</c:formatCode>
                <c:ptCount val="6"/>
                <c:pt idx="0">
                  <c:v>0.08</c:v>
                </c:pt>
                <c:pt idx="1">
                  <c:v>0.12</c:v>
                </c:pt>
                <c:pt idx="2">
                  <c:v>0.16</c:v>
                </c:pt>
                <c:pt idx="3">
                  <c:v>0.26</c:v>
                </c:pt>
                <c:pt idx="4">
                  <c:v>0.17</c:v>
                </c:pt>
                <c:pt idx="5">
                  <c:v>0.28999999999999998</c:v>
                </c:pt>
              </c:numCache>
            </c:numRef>
          </c:val>
          <c:extLst>
            <c:ext xmlns:c16="http://schemas.microsoft.com/office/drawing/2014/chart" uri="{C3380CC4-5D6E-409C-BE32-E72D297353CC}">
              <c16:uniqueId val="{00000007-2B9D-4312-8825-0AA3886C3934}"/>
            </c:ext>
          </c:extLst>
        </c:ser>
        <c:ser>
          <c:idx val="2"/>
          <c:order val="2"/>
          <c:tx>
            <c:strRef>
              <c:f>Feuil1!$D$1</c:f>
              <c:strCache>
                <c:ptCount val="1"/>
                <c:pt idx="0">
                  <c:v>Neutre</c:v>
                </c:pt>
              </c:strCache>
            </c:strRef>
          </c:tx>
          <c:spPr>
            <a:solidFill>
              <a:schemeClr val="accent2">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Véhicule autonome de manutention, géolocalisation, automatisation...</c:v>
                </c:pt>
                <c:pt idx="1">
                  <c:v>Simulation des systèmes : jumeau numérique, simulation de partie opérative en temps réel</c:v>
                </c:pt>
                <c:pt idx="2">
                  <c:v>Fabrication additive métallique</c:v>
                </c:pt>
                <c:pt idx="3">
                  <c:v>Télémaintenance, maintenance prédictive</c:v>
                </c:pt>
                <c:pt idx="4">
                  <c:v>Contrôle non destructif et système de métrologie automatisé</c:v>
                </c:pt>
                <c:pt idx="5">
                  <c:v>Utilisation des données pour proposer de nouveaux services aux clients</c:v>
                </c:pt>
              </c:strCache>
            </c:strRef>
          </c:cat>
          <c:val>
            <c:numRef>
              <c:f>Feuil1!$D$2:$D$7</c:f>
              <c:numCache>
                <c:formatCode>0%</c:formatCode>
                <c:ptCount val="6"/>
                <c:pt idx="0">
                  <c:v>0.56999999999999995</c:v>
                </c:pt>
                <c:pt idx="1">
                  <c:v>0.56999999999999995</c:v>
                </c:pt>
                <c:pt idx="2">
                  <c:v>0.46</c:v>
                </c:pt>
                <c:pt idx="3">
                  <c:v>0.43</c:v>
                </c:pt>
                <c:pt idx="4">
                  <c:v>0.44</c:v>
                </c:pt>
                <c:pt idx="5">
                  <c:v>0.36</c:v>
                </c:pt>
              </c:numCache>
            </c:numRef>
          </c:val>
          <c:extLst>
            <c:ext xmlns:c16="http://schemas.microsoft.com/office/drawing/2014/chart" uri="{C3380CC4-5D6E-409C-BE32-E72D297353CC}">
              <c16:uniqueId val="{00000008-2B9D-4312-8825-0AA3886C3934}"/>
            </c:ext>
          </c:extLst>
        </c:ser>
        <c:ser>
          <c:idx val="3"/>
          <c:order val="3"/>
          <c:tx>
            <c:strRef>
              <c:f>Feuil1!$E$1</c:f>
              <c:strCache>
                <c:ptCount val="1"/>
                <c:pt idx="0">
                  <c:v>Faible</c:v>
                </c:pt>
              </c:strCache>
            </c:strRef>
          </c:tx>
          <c:spPr>
            <a:solidFill>
              <a:schemeClr val="accent2">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Véhicule autonome de manutention, géolocalisation, automatisation...</c:v>
                </c:pt>
                <c:pt idx="1">
                  <c:v>Simulation des systèmes : jumeau numérique, simulation de partie opérative en temps réel</c:v>
                </c:pt>
                <c:pt idx="2">
                  <c:v>Fabrication additive métallique</c:v>
                </c:pt>
                <c:pt idx="3">
                  <c:v>Télémaintenance, maintenance prédictive</c:v>
                </c:pt>
                <c:pt idx="4">
                  <c:v>Contrôle non destructif et système de métrologie automatisé</c:v>
                </c:pt>
                <c:pt idx="5">
                  <c:v>Utilisation des données pour proposer de nouveaux services aux clients</c:v>
                </c:pt>
              </c:strCache>
            </c:strRef>
          </c:cat>
          <c:val>
            <c:numRef>
              <c:f>Feuil1!$E$2:$E$7</c:f>
              <c:numCache>
                <c:formatCode>0%</c:formatCode>
                <c:ptCount val="6"/>
                <c:pt idx="0">
                  <c:v>0.33</c:v>
                </c:pt>
                <c:pt idx="1">
                  <c:v>0.28999999999999998</c:v>
                </c:pt>
                <c:pt idx="2">
                  <c:v>0.35</c:v>
                </c:pt>
                <c:pt idx="3">
                  <c:v>0.25</c:v>
                </c:pt>
                <c:pt idx="4">
                  <c:v>0.32</c:v>
                </c:pt>
                <c:pt idx="5">
                  <c:v>0.27</c:v>
                </c:pt>
              </c:numCache>
            </c:numRef>
          </c:val>
          <c:extLst>
            <c:ext xmlns:c16="http://schemas.microsoft.com/office/drawing/2014/chart" uri="{C3380CC4-5D6E-409C-BE32-E72D297353CC}">
              <c16:uniqueId val="{00000009-2B9D-4312-8825-0AA3886C3934}"/>
            </c:ext>
          </c:extLst>
        </c:ser>
        <c:dLbls>
          <c:showLegendKey val="0"/>
          <c:showVal val="1"/>
          <c:showCatName val="0"/>
          <c:showSerName val="0"/>
          <c:showPercent val="0"/>
          <c:showBubbleSize val="0"/>
        </c:dLbls>
        <c:gapWidth val="100"/>
        <c:overlap val="100"/>
        <c:axId val="1259255272"/>
        <c:axId val="1259257568"/>
      </c:barChart>
      <c:catAx>
        <c:axId val="12592552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rgbClr val="231F20"/>
                </a:solidFill>
                <a:latin typeface="+mn-lt"/>
                <a:ea typeface="+mn-ea"/>
                <a:cs typeface="+mn-cs"/>
              </a:defRPr>
            </a:pPr>
            <a:endParaRPr lang="fr-FR"/>
          </a:p>
        </c:txPr>
        <c:crossAx val="1259257568"/>
        <c:crosses val="autoZero"/>
        <c:auto val="1"/>
        <c:lblAlgn val="ctr"/>
        <c:lblOffset val="100"/>
        <c:noMultiLvlLbl val="0"/>
      </c:catAx>
      <c:valAx>
        <c:axId val="125925756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1259255272"/>
        <c:crosses val="autoZero"/>
        <c:crossBetween val="between"/>
        <c:majorUnit val="0.25"/>
      </c:valAx>
      <c:spPr>
        <a:noFill/>
        <a:ln>
          <a:noFill/>
        </a:ln>
        <a:effectLst/>
      </c:spPr>
    </c:plotArea>
    <c:legend>
      <c:legendPos val="b"/>
      <c:layout>
        <c:manualLayout>
          <c:xMode val="edge"/>
          <c:yMode val="edge"/>
          <c:x val="0.46938198446843638"/>
          <c:y val="0.82495834427378023"/>
          <c:w val="0.48649342479097329"/>
          <c:h val="7.6351787101787111E-2"/>
        </c:manualLayout>
      </c:layout>
      <c:overlay val="0"/>
      <c:spPr>
        <a:noFill/>
        <a:ln>
          <a:solidFill>
            <a:schemeClr val="tx2"/>
          </a:solidFill>
          <a:prstDash val="sysDot"/>
        </a:ln>
        <a:effectLst/>
      </c:spPr>
      <c:txPr>
        <a:bodyPr rot="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8810987338185747"/>
          <c:y val="0.17160083091246128"/>
          <c:w val="0.75217919411803424"/>
          <c:h val="0.62377851272054619"/>
        </c:manualLayout>
      </c:layout>
      <c:barChart>
        <c:barDir val="bar"/>
        <c:grouping val="percentStacked"/>
        <c:varyColors val="0"/>
        <c:ser>
          <c:idx val="0"/>
          <c:order val="0"/>
          <c:tx>
            <c:strRef>
              <c:f>Feuil1!$B$1</c:f>
              <c:strCache>
                <c:ptCount val="1"/>
                <c:pt idx="0">
                  <c:v>Déjà opérationnel</c:v>
                </c:pt>
              </c:strCache>
            </c:strRef>
          </c:tx>
          <c:spPr>
            <a:solidFill>
              <a:schemeClr val="accent3">
                <a:shade val="58000"/>
              </a:schemeClr>
            </a:solidFill>
            <a:ln>
              <a:noFill/>
            </a:ln>
            <a:effectLst/>
          </c:spPr>
          <c:invertIfNegative val="0"/>
          <c:dPt>
            <c:idx val="0"/>
            <c:invertIfNegative val="0"/>
            <c:bubble3D val="0"/>
            <c:spPr>
              <a:solidFill>
                <a:schemeClr val="accent3">
                  <a:shade val="58000"/>
                </a:schemeClr>
              </a:solidFill>
              <a:ln>
                <a:noFill/>
              </a:ln>
              <a:effectLst/>
            </c:spPr>
            <c:extLst>
              <c:ext xmlns:c16="http://schemas.microsoft.com/office/drawing/2014/chart" uri="{C3380CC4-5D6E-409C-BE32-E72D297353CC}">
                <c16:uniqueId val="{00000001-5F4C-409F-9701-F30542FA67E8}"/>
              </c:ext>
            </c:extLst>
          </c:dPt>
          <c:dPt>
            <c:idx val="1"/>
            <c:invertIfNegative val="0"/>
            <c:bubble3D val="0"/>
            <c:spPr>
              <a:solidFill>
                <a:schemeClr val="accent3">
                  <a:shade val="58000"/>
                </a:schemeClr>
              </a:solidFill>
              <a:ln>
                <a:noFill/>
              </a:ln>
              <a:effectLst/>
            </c:spPr>
            <c:extLst>
              <c:ext xmlns:c16="http://schemas.microsoft.com/office/drawing/2014/chart" uri="{C3380CC4-5D6E-409C-BE32-E72D297353CC}">
                <c16:uniqueId val="{00000003-5F4C-409F-9701-F30542FA67E8}"/>
              </c:ext>
            </c:extLst>
          </c:dPt>
          <c:dPt>
            <c:idx val="2"/>
            <c:invertIfNegative val="0"/>
            <c:bubble3D val="0"/>
            <c:spPr>
              <a:solidFill>
                <a:schemeClr val="accent3">
                  <a:shade val="58000"/>
                </a:schemeClr>
              </a:solidFill>
              <a:ln>
                <a:noFill/>
              </a:ln>
              <a:effectLst/>
            </c:spPr>
            <c:extLst>
              <c:ext xmlns:c16="http://schemas.microsoft.com/office/drawing/2014/chart" uri="{C3380CC4-5D6E-409C-BE32-E72D297353CC}">
                <c16:uniqueId val="{00000005-5F4C-409F-9701-F30542FA67E8}"/>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Véhicule autonome de manutention, géolocalisation, automatisation de la logistique...</c:v>
                </c:pt>
                <c:pt idx="1">
                  <c:v>Simulation des systèmes : jumeau numérique, simulation de partie opérative en temps réel</c:v>
                </c:pt>
                <c:pt idx="2">
                  <c:v>Fabrication additive métallique</c:v>
                </c:pt>
                <c:pt idx="3">
                  <c:v>Télémaintenance, maintenance prédictive</c:v>
                </c:pt>
                <c:pt idx="4">
                  <c:v>Contrôle non destructif et système de métrologie automatisé</c:v>
                </c:pt>
                <c:pt idx="5">
                  <c:v>Utilisation des données pour proposer de nouveaux services aux clients</c:v>
                </c:pt>
              </c:strCache>
            </c:strRef>
          </c:cat>
          <c:val>
            <c:numRef>
              <c:f>Feuil1!$B$2:$B$7</c:f>
              <c:numCache>
                <c:formatCode>0%</c:formatCode>
                <c:ptCount val="6"/>
                <c:pt idx="0">
                  <c:v>5.1700000000000003E-2</c:v>
                </c:pt>
                <c:pt idx="1">
                  <c:v>4.8399999999999999E-2</c:v>
                </c:pt>
                <c:pt idx="2">
                  <c:v>4.6899999999999997E-2</c:v>
                </c:pt>
                <c:pt idx="3">
                  <c:v>0.1429</c:v>
                </c:pt>
                <c:pt idx="4">
                  <c:v>0.2586</c:v>
                </c:pt>
                <c:pt idx="5">
                  <c:v>0.15379999999999999</c:v>
                </c:pt>
              </c:numCache>
            </c:numRef>
          </c:val>
          <c:extLst>
            <c:ext xmlns:c16="http://schemas.microsoft.com/office/drawing/2014/chart" uri="{C3380CC4-5D6E-409C-BE32-E72D297353CC}">
              <c16:uniqueId val="{00000006-5F4C-409F-9701-F30542FA67E8}"/>
            </c:ext>
          </c:extLst>
        </c:ser>
        <c:ser>
          <c:idx val="1"/>
          <c:order val="1"/>
          <c:tx>
            <c:strRef>
              <c:f>Feuil1!$C$1</c:f>
              <c:strCache>
                <c:ptCount val="1"/>
                <c:pt idx="0">
                  <c:v>Veille active</c:v>
                </c:pt>
              </c:strCache>
            </c:strRef>
          </c:tx>
          <c:spPr>
            <a:solidFill>
              <a:schemeClr val="accent3">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Véhicule autonome de manutention, géolocalisation, automatisation de la logistique...</c:v>
                </c:pt>
                <c:pt idx="1">
                  <c:v>Simulation des systèmes : jumeau numérique, simulation de partie opérative en temps réel</c:v>
                </c:pt>
                <c:pt idx="2">
                  <c:v>Fabrication additive métallique</c:v>
                </c:pt>
                <c:pt idx="3">
                  <c:v>Télémaintenance, maintenance prédictive</c:v>
                </c:pt>
                <c:pt idx="4">
                  <c:v>Contrôle non destructif et système de métrologie automatisé</c:v>
                </c:pt>
                <c:pt idx="5">
                  <c:v>Utilisation des données pour proposer de nouveaux services aux clients</c:v>
                </c:pt>
              </c:strCache>
            </c:strRef>
          </c:cat>
          <c:val>
            <c:numRef>
              <c:f>Feuil1!$C$2:$C$7</c:f>
              <c:numCache>
                <c:formatCode>0%</c:formatCode>
                <c:ptCount val="6"/>
                <c:pt idx="0">
                  <c:v>0.1207</c:v>
                </c:pt>
                <c:pt idx="1">
                  <c:v>0.1613</c:v>
                </c:pt>
                <c:pt idx="2">
                  <c:v>0.40630000000000011</c:v>
                </c:pt>
                <c:pt idx="3">
                  <c:v>0.1429</c:v>
                </c:pt>
                <c:pt idx="4">
                  <c:v>0.2069</c:v>
                </c:pt>
                <c:pt idx="5">
                  <c:v>0.2923</c:v>
                </c:pt>
              </c:numCache>
            </c:numRef>
          </c:val>
          <c:extLst>
            <c:ext xmlns:c16="http://schemas.microsoft.com/office/drawing/2014/chart" uri="{C3380CC4-5D6E-409C-BE32-E72D297353CC}">
              <c16:uniqueId val="{00000007-5F4C-409F-9701-F30542FA67E8}"/>
            </c:ext>
          </c:extLst>
        </c:ser>
        <c:ser>
          <c:idx val="2"/>
          <c:order val="2"/>
          <c:tx>
            <c:strRef>
              <c:f>Feuil1!$D$1</c:f>
              <c:strCache>
                <c:ptCount val="1"/>
                <c:pt idx="0">
                  <c:v>Investissement envisagé dans les 3 ans</c:v>
                </c:pt>
              </c:strCache>
            </c:strRef>
          </c:tx>
          <c:spPr>
            <a:solidFill>
              <a:schemeClr val="accent3">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Véhicule autonome de manutention, géolocalisation, automatisation de la logistique...</c:v>
                </c:pt>
                <c:pt idx="1">
                  <c:v>Simulation des systèmes : jumeau numérique, simulation de partie opérative en temps réel</c:v>
                </c:pt>
                <c:pt idx="2">
                  <c:v>Fabrication additive métallique</c:v>
                </c:pt>
                <c:pt idx="3">
                  <c:v>Télémaintenance, maintenance prédictive</c:v>
                </c:pt>
                <c:pt idx="4">
                  <c:v>Contrôle non destructif et système de métrologie automatisé</c:v>
                </c:pt>
                <c:pt idx="5">
                  <c:v>Utilisation des données pour proposer de nouveaux services aux clients</c:v>
                </c:pt>
              </c:strCache>
            </c:strRef>
          </c:cat>
          <c:val>
            <c:numRef>
              <c:f>Feuil1!$D$2:$D$7</c:f>
              <c:numCache>
                <c:formatCode>0%</c:formatCode>
                <c:ptCount val="6"/>
                <c:pt idx="0">
                  <c:v>3.4500000000000003E-2</c:v>
                </c:pt>
                <c:pt idx="1">
                  <c:v>6.4500000000000002E-2</c:v>
                </c:pt>
                <c:pt idx="2">
                  <c:v>1.5599999999999999E-2</c:v>
                </c:pt>
                <c:pt idx="3">
                  <c:v>9.5199999999999993E-2</c:v>
                </c:pt>
                <c:pt idx="4">
                  <c:v>3.4500000000000003E-2</c:v>
                </c:pt>
                <c:pt idx="5">
                  <c:v>9.2300000000000007E-2</c:v>
                </c:pt>
              </c:numCache>
            </c:numRef>
          </c:val>
          <c:extLst>
            <c:ext xmlns:c16="http://schemas.microsoft.com/office/drawing/2014/chart" uri="{C3380CC4-5D6E-409C-BE32-E72D297353CC}">
              <c16:uniqueId val="{00000008-5F4C-409F-9701-F30542FA67E8}"/>
            </c:ext>
          </c:extLst>
        </c:ser>
        <c:ser>
          <c:idx val="3"/>
          <c:order val="3"/>
          <c:tx>
            <c:strRef>
              <c:f>Feuil1!$E$1</c:f>
              <c:strCache>
                <c:ptCount val="1"/>
                <c:pt idx="0">
                  <c:v>non concerné</c:v>
                </c:pt>
              </c:strCache>
            </c:strRef>
          </c:tx>
          <c:spPr>
            <a:solidFill>
              <a:schemeClr val="accent3">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Véhicule autonome de manutention, géolocalisation, automatisation de la logistique...</c:v>
                </c:pt>
                <c:pt idx="1">
                  <c:v>Simulation des systèmes : jumeau numérique, simulation de partie opérative en temps réel</c:v>
                </c:pt>
                <c:pt idx="2">
                  <c:v>Fabrication additive métallique</c:v>
                </c:pt>
                <c:pt idx="3">
                  <c:v>Télémaintenance, maintenance prédictive</c:v>
                </c:pt>
                <c:pt idx="4">
                  <c:v>Contrôle non destructif et système de métrologie automatisé</c:v>
                </c:pt>
                <c:pt idx="5">
                  <c:v>Utilisation des données pour proposer de nouveaux services aux clients</c:v>
                </c:pt>
              </c:strCache>
            </c:strRef>
          </c:cat>
          <c:val>
            <c:numRef>
              <c:f>Feuil1!$E$2:$E$7</c:f>
              <c:numCache>
                <c:formatCode>0%</c:formatCode>
                <c:ptCount val="6"/>
                <c:pt idx="0">
                  <c:v>0.79310000000000003</c:v>
                </c:pt>
                <c:pt idx="1">
                  <c:v>0.7258</c:v>
                </c:pt>
                <c:pt idx="2">
                  <c:v>0.53129999999999999</c:v>
                </c:pt>
                <c:pt idx="3">
                  <c:v>0.61899999999999999</c:v>
                </c:pt>
                <c:pt idx="4">
                  <c:v>0.5</c:v>
                </c:pt>
                <c:pt idx="5">
                  <c:v>0.46150000000000002</c:v>
                </c:pt>
              </c:numCache>
            </c:numRef>
          </c:val>
          <c:extLst>
            <c:ext xmlns:c16="http://schemas.microsoft.com/office/drawing/2014/chart" uri="{C3380CC4-5D6E-409C-BE32-E72D297353CC}">
              <c16:uniqueId val="{00000009-5F4C-409F-9701-F30542FA67E8}"/>
            </c:ext>
          </c:extLst>
        </c:ser>
        <c:dLbls>
          <c:showLegendKey val="0"/>
          <c:showVal val="1"/>
          <c:showCatName val="0"/>
          <c:showSerName val="0"/>
          <c:showPercent val="0"/>
          <c:showBubbleSize val="0"/>
        </c:dLbls>
        <c:gapWidth val="100"/>
        <c:overlap val="100"/>
        <c:axId val="1259255272"/>
        <c:axId val="1259257568"/>
      </c:barChart>
      <c:catAx>
        <c:axId val="1259255272"/>
        <c:scaling>
          <c:orientation val="minMax"/>
        </c:scaling>
        <c:delete val="1"/>
        <c:axPos val="l"/>
        <c:numFmt formatCode="General" sourceLinked="1"/>
        <c:majorTickMark val="out"/>
        <c:minorTickMark val="none"/>
        <c:tickLblPos val="nextTo"/>
        <c:crossAx val="1259257568"/>
        <c:crosses val="autoZero"/>
        <c:auto val="1"/>
        <c:lblAlgn val="ctr"/>
        <c:lblOffset val="100"/>
        <c:noMultiLvlLbl val="0"/>
      </c:catAx>
      <c:valAx>
        <c:axId val="125925756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1259255272"/>
        <c:crosses val="autoZero"/>
        <c:crossBetween val="between"/>
        <c:majorUnit val="0.25"/>
      </c:valAx>
      <c:spPr>
        <a:noFill/>
        <a:ln>
          <a:noFill/>
        </a:ln>
        <a:effectLst/>
      </c:spPr>
    </c:plotArea>
    <c:legend>
      <c:legendPos val="b"/>
      <c:layout>
        <c:manualLayout>
          <c:xMode val="edge"/>
          <c:yMode val="edge"/>
          <c:x val="0.18991920456505096"/>
          <c:y val="0.86966504273445711"/>
          <c:w val="0.74650767044793276"/>
          <c:h val="0.1224925900640516"/>
        </c:manualLayout>
      </c:layout>
      <c:overlay val="0"/>
      <c:spPr>
        <a:noFill/>
        <a:ln>
          <a:solidFill>
            <a:schemeClr val="tx2"/>
          </a:solidFill>
          <a:prstDash val="sysDot"/>
        </a:ln>
        <a:effectLst/>
      </c:spPr>
      <c:txPr>
        <a:bodyPr rot="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i="0" kern="1200">
                <a:solidFill>
                  <a:srgbClr val="231F20"/>
                </a:solidFill>
                <a:effectLst/>
                <a:latin typeface="Arial" panose="020B0604020202020204" pitchFamily="34" charset="0"/>
                <a:ea typeface="+mn-ea"/>
                <a:cs typeface="+mn-cs"/>
              </a:rPr>
              <a:t>REPARTITION</a:t>
            </a:r>
            <a:r>
              <a:rPr lang="fr-FR" sz="1000" b="1" i="0" kern="1200" baseline="0">
                <a:solidFill>
                  <a:srgbClr val="231F20"/>
                </a:solidFill>
                <a:effectLst/>
                <a:latin typeface="Arial" panose="020B0604020202020204" pitchFamily="34" charset="0"/>
                <a:ea typeface="+mn-ea"/>
                <a:cs typeface="+mn-cs"/>
              </a:rPr>
              <a:t> DES EFFECTIFS PAR FAMILLE DE METIERS</a:t>
            </a:r>
            <a:endParaRPr lang="fr-FR" sz="1000" b="0" i="1" kern="1200">
              <a:solidFill>
                <a:srgbClr val="808080"/>
              </a:solidFill>
              <a:effectLst/>
              <a:latin typeface="Arial" panose="020B0604020202020204" pitchFamily="34" charset="0"/>
              <a:ea typeface="+mn-ea"/>
              <a:cs typeface="+mn-cs"/>
            </a:endParaRPr>
          </a:p>
          <a:p>
            <a:pPr>
              <a:defRPr/>
            </a:pPr>
            <a:r>
              <a:rPr lang="fr-FR" sz="800" i="1" kern="1200">
                <a:solidFill>
                  <a:srgbClr val="808080"/>
                </a:solidFill>
                <a:effectLst/>
                <a:latin typeface="Arial" panose="020B0604020202020204" pitchFamily="34" charset="0"/>
                <a:ea typeface="+mn-ea"/>
                <a:cs typeface="+mn-cs"/>
              </a:rPr>
              <a:t>Source : Enquête en ligne</a:t>
            </a:r>
            <a:endParaRPr lang="fr-FR" sz="105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3898054543563796"/>
          <c:y val="7.2629155727176362E-2"/>
          <c:w val="0.71271773035411246"/>
          <c:h val="0.82819771233235373"/>
        </c:manualLayout>
      </c:layout>
      <c:barChart>
        <c:barDir val="bar"/>
        <c:grouping val="stacked"/>
        <c:varyColors val="0"/>
        <c:ser>
          <c:idx val="0"/>
          <c:order val="0"/>
          <c:tx>
            <c:strRef>
              <c:f>Feuil1!$A$2</c:f>
              <c:strCache>
                <c:ptCount val="1"/>
                <c:pt idx="0">
                  <c:v>&gt;80 %</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64B4-484B-BBCA-4073EF0375D5}"/>
                </c:ext>
              </c:extLst>
            </c:dLbl>
            <c:dLbl>
              <c:idx val="1"/>
              <c:delete val="1"/>
              <c:extLst>
                <c:ext xmlns:c15="http://schemas.microsoft.com/office/drawing/2012/chart" uri="{CE6537A1-D6FC-4f65-9D91-7224C49458BB}"/>
                <c:ext xmlns:c16="http://schemas.microsoft.com/office/drawing/2014/chart" uri="{C3380CC4-5D6E-409C-BE32-E72D297353CC}">
                  <c16:uniqueId val="{00000007-64B4-484B-BBCA-4073EF0375D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Feuil1!$B$1:$L$1</c:f>
              <c:strCache>
                <c:ptCount val="11"/>
                <c:pt idx="0">
                  <c:v>Préparation / méthode</c:v>
                </c:pt>
                <c:pt idx="1">
                  <c:v>Maintenance : Opérateurs</c:v>
                </c:pt>
                <c:pt idx="2">
                  <c:v>Achat / commercialisation</c:v>
                </c:pt>
                <c:pt idx="3">
                  <c:v>Conception / recherche</c:v>
                </c:pt>
                <c:pt idx="4">
                  <c:v>Ingénieurs et cadres techniques</c:v>
                </c:pt>
                <c:pt idx="5">
                  <c:v>Fonctions supports</c:v>
                </c:pt>
                <c:pt idx="6">
                  <c:v>Production : Opérateurs non qualifiés</c:v>
                </c:pt>
                <c:pt idx="7">
                  <c:v>Autres</c:v>
                </c:pt>
                <c:pt idx="8">
                  <c:v>Production : Techniciens</c:v>
                </c:pt>
                <c:pt idx="9">
                  <c:v>Maintenance : Techniciens</c:v>
                </c:pt>
                <c:pt idx="10">
                  <c:v>Production : Opérateurs qualifiés</c:v>
                </c:pt>
              </c:strCache>
            </c:strRef>
          </c:cat>
          <c:val>
            <c:numRef>
              <c:f>Feuil1!$B$2:$L$2</c:f>
              <c:numCache>
                <c:formatCode>0%</c:formatCode>
                <c:ptCount val="11"/>
                <c:pt idx="0">
                  <c:v>0</c:v>
                </c:pt>
                <c:pt idx="1">
                  <c:v>0</c:v>
                </c:pt>
                <c:pt idx="2">
                  <c:v>8.1000000000000013E-3</c:v>
                </c:pt>
                <c:pt idx="3">
                  <c:v>1.06E-2</c:v>
                </c:pt>
                <c:pt idx="4">
                  <c:v>2.2700000000000001E-2</c:v>
                </c:pt>
                <c:pt idx="5">
                  <c:v>1.7500000000000002E-2</c:v>
                </c:pt>
                <c:pt idx="6">
                  <c:v>3.1600000000000003E-2</c:v>
                </c:pt>
                <c:pt idx="7">
                  <c:v>4.4400000000000002E-2</c:v>
                </c:pt>
                <c:pt idx="8">
                  <c:v>3.6700000000000003E-2</c:v>
                </c:pt>
                <c:pt idx="9">
                  <c:v>4.5999999999999999E-2</c:v>
                </c:pt>
                <c:pt idx="10">
                  <c:v>8.5699999999999998E-2</c:v>
                </c:pt>
              </c:numCache>
            </c:numRef>
          </c:val>
          <c:extLst>
            <c:ext xmlns:c16="http://schemas.microsoft.com/office/drawing/2014/chart" uri="{C3380CC4-5D6E-409C-BE32-E72D297353CC}">
              <c16:uniqueId val="{00000000-75CB-4286-967E-4CF34D49FCC2}"/>
            </c:ext>
          </c:extLst>
        </c:ser>
        <c:ser>
          <c:idx val="1"/>
          <c:order val="1"/>
          <c:tx>
            <c:strRef>
              <c:f>Feuil1!$A$3</c:f>
              <c:strCache>
                <c:ptCount val="1"/>
                <c:pt idx="0">
                  <c:v>50 à 80 %</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64B4-484B-BBCA-4073EF0375D5}"/>
                </c:ext>
              </c:extLst>
            </c:dLbl>
            <c:dLbl>
              <c:idx val="2"/>
              <c:delete val="1"/>
              <c:extLst>
                <c:ext xmlns:c15="http://schemas.microsoft.com/office/drawing/2012/chart" uri="{CE6537A1-D6FC-4f65-9D91-7224C49458BB}"/>
                <c:ext xmlns:c16="http://schemas.microsoft.com/office/drawing/2014/chart" uri="{C3380CC4-5D6E-409C-BE32-E72D297353CC}">
                  <c16:uniqueId val="{00000005-64B4-484B-BBCA-4073EF0375D5}"/>
                </c:ext>
              </c:extLst>
            </c:dLbl>
            <c:dLbl>
              <c:idx val="3"/>
              <c:delete val="1"/>
              <c:extLst>
                <c:ext xmlns:c15="http://schemas.microsoft.com/office/drawing/2012/chart" uri="{CE6537A1-D6FC-4f65-9D91-7224C49458BB}"/>
                <c:ext xmlns:c16="http://schemas.microsoft.com/office/drawing/2014/chart" uri="{C3380CC4-5D6E-409C-BE32-E72D297353CC}">
                  <c16:uniqueId val="{00000002-64B4-484B-BBCA-4073EF0375D5}"/>
                </c:ext>
              </c:extLst>
            </c:dLbl>
            <c:dLbl>
              <c:idx val="4"/>
              <c:layout>
                <c:manualLayout>
                  <c:x val="1.0050889155470477E-2"/>
                  <c:y val="-9.105409346476415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4B4-484B-BBCA-4073EF0375D5}"/>
                </c:ext>
              </c:extLst>
            </c:dLbl>
            <c:dLbl>
              <c:idx val="5"/>
              <c:layout>
                <c:manualLayout>
                  <c:x val="1.407124481765866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4B4-484B-BBCA-4073EF0375D5}"/>
                </c:ext>
              </c:extLst>
            </c:dLbl>
            <c:dLbl>
              <c:idx val="7"/>
              <c:delete val="1"/>
              <c:extLst>
                <c:ext xmlns:c15="http://schemas.microsoft.com/office/drawing/2012/chart" uri="{CE6537A1-D6FC-4f65-9D91-7224C49458BB}"/>
                <c:ext xmlns:c16="http://schemas.microsoft.com/office/drawing/2014/chart" uri="{C3380CC4-5D6E-409C-BE32-E72D297353CC}">
                  <c16:uniqueId val="{00000001-64B4-484B-BBCA-4073EF0375D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Feuil1!$B$1:$L$1</c:f>
              <c:strCache>
                <c:ptCount val="11"/>
                <c:pt idx="0">
                  <c:v>Préparation / méthode</c:v>
                </c:pt>
                <c:pt idx="1">
                  <c:v>Maintenance : Opérateurs</c:v>
                </c:pt>
                <c:pt idx="2">
                  <c:v>Achat / commercialisation</c:v>
                </c:pt>
                <c:pt idx="3">
                  <c:v>Conception / recherche</c:v>
                </c:pt>
                <c:pt idx="4">
                  <c:v>Ingénieurs et cadres techniques</c:v>
                </c:pt>
                <c:pt idx="5">
                  <c:v>Fonctions supports</c:v>
                </c:pt>
                <c:pt idx="6">
                  <c:v>Production : Opérateurs non qualifiés</c:v>
                </c:pt>
                <c:pt idx="7">
                  <c:v>Autres</c:v>
                </c:pt>
                <c:pt idx="8">
                  <c:v>Production : Techniciens</c:v>
                </c:pt>
                <c:pt idx="9">
                  <c:v>Maintenance : Techniciens</c:v>
                </c:pt>
                <c:pt idx="10">
                  <c:v>Production : Opérateurs qualifiés</c:v>
                </c:pt>
              </c:strCache>
            </c:strRef>
          </c:cat>
          <c:val>
            <c:numRef>
              <c:f>Feuil1!$B$3:$L$3</c:f>
              <c:numCache>
                <c:formatCode>0%</c:formatCode>
                <c:ptCount val="11"/>
                <c:pt idx="0">
                  <c:v>0</c:v>
                </c:pt>
                <c:pt idx="1">
                  <c:v>2.2700000000000001E-2</c:v>
                </c:pt>
                <c:pt idx="2">
                  <c:v>0</c:v>
                </c:pt>
                <c:pt idx="3">
                  <c:v>0</c:v>
                </c:pt>
                <c:pt idx="4">
                  <c:v>2.2700000000000001E-2</c:v>
                </c:pt>
                <c:pt idx="5">
                  <c:v>2.63E-2</c:v>
                </c:pt>
                <c:pt idx="6">
                  <c:v>7.3700000000000002E-2</c:v>
                </c:pt>
                <c:pt idx="7">
                  <c:v>0</c:v>
                </c:pt>
                <c:pt idx="8">
                  <c:v>0.1101</c:v>
                </c:pt>
                <c:pt idx="9">
                  <c:v>6.9000000000000006E-2</c:v>
                </c:pt>
                <c:pt idx="10">
                  <c:v>0.2</c:v>
                </c:pt>
              </c:numCache>
            </c:numRef>
          </c:val>
          <c:extLst>
            <c:ext xmlns:c16="http://schemas.microsoft.com/office/drawing/2014/chart" uri="{C3380CC4-5D6E-409C-BE32-E72D297353CC}">
              <c16:uniqueId val="{00000001-75CB-4286-967E-4CF34D49FCC2}"/>
            </c:ext>
          </c:extLst>
        </c:ser>
        <c:ser>
          <c:idx val="2"/>
          <c:order val="2"/>
          <c:tx>
            <c:strRef>
              <c:f>Feuil1!$A$4</c:f>
              <c:strCache>
                <c:ptCount val="1"/>
                <c:pt idx="0">
                  <c:v>30 à 50%</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64B4-484B-BBCA-4073EF0375D5}"/>
                </c:ext>
              </c:extLst>
            </c:dLbl>
            <c:dLbl>
              <c:idx val="2"/>
              <c:layout>
                <c:manualLayout>
                  <c:x val="2.135489468013555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B4-484B-BBCA-4073EF0375D5}"/>
                </c:ext>
              </c:extLst>
            </c:dLbl>
            <c:dLbl>
              <c:idx val="3"/>
              <c:layout>
                <c:manualLayout>
                  <c:x val="8.040711324376382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4B4-484B-BBCA-4073EF0375D5}"/>
                </c:ext>
              </c:extLst>
            </c:dLbl>
            <c:dLbl>
              <c:idx val="4"/>
              <c:layout>
                <c:manualLayout>
                  <c:x val="1.4071244817658668E-2"/>
                  <c:y val="-9.105409346476415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4B4-484B-BBCA-4073EF0375D5}"/>
                </c:ext>
              </c:extLst>
            </c:dLbl>
            <c:dLbl>
              <c:idx val="5"/>
              <c:layout>
                <c:manualLayout>
                  <c:x val="1.206106698656457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5A-4D62-B057-C2EFD8B36F3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Feuil1!$B$1:$L$1</c:f>
              <c:strCache>
                <c:ptCount val="11"/>
                <c:pt idx="0">
                  <c:v>Préparation / méthode</c:v>
                </c:pt>
                <c:pt idx="1">
                  <c:v>Maintenance : Opérateurs</c:v>
                </c:pt>
                <c:pt idx="2">
                  <c:v>Achat / commercialisation</c:v>
                </c:pt>
                <c:pt idx="3">
                  <c:v>Conception / recherche</c:v>
                </c:pt>
                <c:pt idx="4">
                  <c:v>Ingénieurs et cadres techniques</c:v>
                </c:pt>
                <c:pt idx="5">
                  <c:v>Fonctions supports</c:v>
                </c:pt>
                <c:pt idx="6">
                  <c:v>Production : Opérateurs non qualifiés</c:v>
                </c:pt>
                <c:pt idx="7">
                  <c:v>Autres</c:v>
                </c:pt>
                <c:pt idx="8">
                  <c:v>Production : Techniciens</c:v>
                </c:pt>
                <c:pt idx="9">
                  <c:v>Maintenance : Techniciens</c:v>
                </c:pt>
                <c:pt idx="10">
                  <c:v>Production : Opérateurs qualifiés</c:v>
                </c:pt>
              </c:strCache>
            </c:strRef>
          </c:cat>
          <c:val>
            <c:numRef>
              <c:f>Feuil1!$B$4:$L$4</c:f>
              <c:numCache>
                <c:formatCode>0%</c:formatCode>
                <c:ptCount val="11"/>
                <c:pt idx="0">
                  <c:v>3.8800000000000001E-2</c:v>
                </c:pt>
                <c:pt idx="1">
                  <c:v>0</c:v>
                </c:pt>
                <c:pt idx="2">
                  <c:v>1.6299999999999999E-2</c:v>
                </c:pt>
                <c:pt idx="3">
                  <c:v>5.3199999999999997E-2</c:v>
                </c:pt>
                <c:pt idx="4">
                  <c:v>3.0300000000000001E-2</c:v>
                </c:pt>
                <c:pt idx="5">
                  <c:v>8.77E-2</c:v>
                </c:pt>
                <c:pt idx="6">
                  <c:v>0.16839999999999999</c:v>
                </c:pt>
                <c:pt idx="7">
                  <c:v>0.1111</c:v>
                </c:pt>
                <c:pt idx="8">
                  <c:v>0.12839999999999999</c:v>
                </c:pt>
                <c:pt idx="9">
                  <c:v>3.4500000000000003E-2</c:v>
                </c:pt>
                <c:pt idx="10">
                  <c:v>0.31430000000000002</c:v>
                </c:pt>
              </c:numCache>
            </c:numRef>
          </c:val>
          <c:extLst>
            <c:ext xmlns:c16="http://schemas.microsoft.com/office/drawing/2014/chart" uri="{C3380CC4-5D6E-409C-BE32-E72D297353CC}">
              <c16:uniqueId val="{00000005-75CB-4286-967E-4CF34D49FCC2}"/>
            </c:ext>
          </c:extLst>
        </c:ser>
        <c:ser>
          <c:idx val="3"/>
          <c:order val="3"/>
          <c:tx>
            <c:strRef>
              <c:f>Feuil1!$A$5</c:f>
              <c:strCache>
                <c:ptCount val="1"/>
                <c:pt idx="0">
                  <c:v>10 à 30 %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Feuil1!$B$1:$L$1</c:f>
              <c:strCache>
                <c:ptCount val="11"/>
                <c:pt idx="0">
                  <c:v>Préparation / méthode</c:v>
                </c:pt>
                <c:pt idx="1">
                  <c:v>Maintenance : Opérateurs</c:v>
                </c:pt>
                <c:pt idx="2">
                  <c:v>Achat / commercialisation</c:v>
                </c:pt>
                <c:pt idx="3">
                  <c:v>Conception / recherche</c:v>
                </c:pt>
                <c:pt idx="4">
                  <c:v>Ingénieurs et cadres techniques</c:v>
                </c:pt>
                <c:pt idx="5">
                  <c:v>Fonctions supports</c:v>
                </c:pt>
                <c:pt idx="6">
                  <c:v>Production : Opérateurs non qualifiés</c:v>
                </c:pt>
                <c:pt idx="7">
                  <c:v>Autres</c:v>
                </c:pt>
                <c:pt idx="8">
                  <c:v>Production : Techniciens</c:v>
                </c:pt>
                <c:pt idx="9">
                  <c:v>Maintenance : Techniciens</c:v>
                </c:pt>
                <c:pt idx="10">
                  <c:v>Production : Opérateurs qualifiés</c:v>
                </c:pt>
              </c:strCache>
            </c:strRef>
          </c:cat>
          <c:val>
            <c:numRef>
              <c:f>Feuil1!$B$5:$L$5</c:f>
              <c:numCache>
                <c:formatCode>0%</c:formatCode>
                <c:ptCount val="11"/>
                <c:pt idx="0">
                  <c:v>0.12620000000000001</c:v>
                </c:pt>
                <c:pt idx="1">
                  <c:v>4.5499999999999999E-2</c:v>
                </c:pt>
                <c:pt idx="2">
                  <c:v>0.252</c:v>
                </c:pt>
                <c:pt idx="3">
                  <c:v>0.3085</c:v>
                </c:pt>
                <c:pt idx="4">
                  <c:v>0.33329999999999999</c:v>
                </c:pt>
                <c:pt idx="5">
                  <c:v>0.40350000000000003</c:v>
                </c:pt>
                <c:pt idx="6">
                  <c:v>0.30530000000000002</c:v>
                </c:pt>
                <c:pt idx="7">
                  <c:v>0.28889999999999999</c:v>
                </c:pt>
                <c:pt idx="8">
                  <c:v>0.33029999999999998</c:v>
                </c:pt>
                <c:pt idx="9">
                  <c:v>0.1149</c:v>
                </c:pt>
                <c:pt idx="10">
                  <c:v>0.29289999999999999</c:v>
                </c:pt>
              </c:numCache>
            </c:numRef>
          </c:val>
          <c:extLst>
            <c:ext xmlns:c16="http://schemas.microsoft.com/office/drawing/2014/chart" uri="{C3380CC4-5D6E-409C-BE32-E72D297353CC}">
              <c16:uniqueId val="{0000000B-75CB-4286-967E-4CF34D49FCC2}"/>
            </c:ext>
          </c:extLst>
        </c:ser>
        <c:ser>
          <c:idx val="4"/>
          <c:order val="4"/>
          <c:tx>
            <c:strRef>
              <c:f>Feuil1!$A$6</c:f>
              <c:strCache>
                <c:ptCount val="1"/>
                <c:pt idx="0">
                  <c:v>&lt;10 %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Feuil1!$B$1:$L$1</c:f>
              <c:strCache>
                <c:ptCount val="11"/>
                <c:pt idx="0">
                  <c:v>Préparation / méthode</c:v>
                </c:pt>
                <c:pt idx="1">
                  <c:v>Maintenance : Opérateurs</c:v>
                </c:pt>
                <c:pt idx="2">
                  <c:v>Achat / commercialisation</c:v>
                </c:pt>
                <c:pt idx="3">
                  <c:v>Conception / recherche</c:v>
                </c:pt>
                <c:pt idx="4">
                  <c:v>Ingénieurs et cadres techniques</c:v>
                </c:pt>
                <c:pt idx="5">
                  <c:v>Fonctions supports</c:v>
                </c:pt>
                <c:pt idx="6">
                  <c:v>Production : Opérateurs non qualifiés</c:v>
                </c:pt>
                <c:pt idx="7">
                  <c:v>Autres</c:v>
                </c:pt>
                <c:pt idx="8">
                  <c:v>Production : Techniciens</c:v>
                </c:pt>
                <c:pt idx="9">
                  <c:v>Maintenance : Techniciens</c:v>
                </c:pt>
                <c:pt idx="10">
                  <c:v>Production : Opérateurs qualifiés</c:v>
                </c:pt>
              </c:strCache>
            </c:strRef>
          </c:cat>
          <c:val>
            <c:numRef>
              <c:f>Feuil1!$B$6:$L$6</c:f>
              <c:numCache>
                <c:formatCode>0%</c:formatCode>
                <c:ptCount val="11"/>
                <c:pt idx="0">
                  <c:v>0.83499999999999996</c:v>
                </c:pt>
                <c:pt idx="1">
                  <c:v>0.93180000000000007</c:v>
                </c:pt>
                <c:pt idx="2">
                  <c:v>0.72360000000000002</c:v>
                </c:pt>
                <c:pt idx="3">
                  <c:v>0.62770000000000004</c:v>
                </c:pt>
                <c:pt idx="4">
                  <c:v>0.59089999999999998</c:v>
                </c:pt>
                <c:pt idx="5">
                  <c:v>0.46489999999999998</c:v>
                </c:pt>
                <c:pt idx="6">
                  <c:v>0.42109999999999997</c:v>
                </c:pt>
                <c:pt idx="7">
                  <c:v>0.55559999999999998</c:v>
                </c:pt>
                <c:pt idx="8">
                  <c:v>0.39450000000000002</c:v>
                </c:pt>
                <c:pt idx="9">
                  <c:v>0.73560000000000003</c:v>
                </c:pt>
                <c:pt idx="10">
                  <c:v>0.1071</c:v>
                </c:pt>
              </c:numCache>
            </c:numRef>
          </c:val>
          <c:extLst>
            <c:ext xmlns:c16="http://schemas.microsoft.com/office/drawing/2014/chart" uri="{C3380CC4-5D6E-409C-BE32-E72D297353CC}">
              <c16:uniqueId val="{0000000A-64B4-484B-BBCA-4073EF0375D5}"/>
            </c:ext>
          </c:extLst>
        </c:ser>
        <c:dLbls>
          <c:dLblPos val="ctr"/>
          <c:showLegendKey val="0"/>
          <c:showVal val="1"/>
          <c:showCatName val="0"/>
          <c:showSerName val="0"/>
          <c:showPercent val="0"/>
          <c:showBubbleSize val="0"/>
        </c:dLbls>
        <c:gapWidth val="182"/>
        <c:overlap val="100"/>
        <c:axId val="779829760"/>
        <c:axId val="779814016"/>
      </c:barChart>
      <c:catAx>
        <c:axId val="7798297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800" b="0" i="0" u="none" strike="noStrike" kern="1200" baseline="0">
                <a:solidFill>
                  <a:srgbClr val="231F20"/>
                </a:solidFill>
                <a:latin typeface="+mn-lt"/>
                <a:ea typeface="+mn-ea"/>
                <a:cs typeface="+mn-cs"/>
              </a:defRPr>
            </a:pPr>
            <a:endParaRPr lang="fr-FR"/>
          </a:p>
        </c:txPr>
        <c:crossAx val="779814016"/>
        <c:crosses val="autoZero"/>
        <c:auto val="1"/>
        <c:lblAlgn val="ctr"/>
        <c:lblOffset val="100"/>
        <c:noMultiLvlLbl val="0"/>
      </c:catAx>
      <c:valAx>
        <c:axId val="779814016"/>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low"/>
        <c:spPr>
          <a:noFill/>
          <a:ln>
            <a:noFill/>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779829760"/>
        <c:crossesAt val="1"/>
        <c:crossBetween val="between"/>
        <c:majorUnit val="0.25"/>
      </c:valAx>
      <c:spPr>
        <a:noFill/>
        <a:ln>
          <a:noFill/>
        </a:ln>
        <a:effectLst/>
      </c:spPr>
    </c:plotArea>
    <c:legend>
      <c:legendPos val="b"/>
      <c:layout>
        <c:manualLayout>
          <c:xMode val="edge"/>
          <c:yMode val="edge"/>
          <c:x val="0.33782232990107008"/>
          <c:y val="0.94526797099088677"/>
          <c:w val="0.52063036011148733"/>
          <c:h val="3.9607814995237689E-2"/>
        </c:manualLayout>
      </c:layout>
      <c:overlay val="0"/>
      <c:spPr>
        <a:noFill/>
        <a:ln>
          <a:solidFill>
            <a:schemeClr val="tx2"/>
          </a:solidFill>
          <a:prstDash val="sysDot"/>
        </a:ln>
        <a:effectLst/>
      </c:spPr>
      <c:txPr>
        <a:bodyPr rot="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'Graph 2010-2015'!$C$1</c:f>
              <c:strCache>
                <c:ptCount val="1"/>
                <c:pt idx="0">
                  <c:v>2015</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0A-4FAE-BA9E-DA84FF6BC75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0A-4FAE-BA9E-DA84FF6BC756}"/>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2010-2015'!$B$2:$B$3</c:f>
              <c:strCache>
                <c:ptCount val="2"/>
                <c:pt idx="0">
                  <c:v>Ingénieurs et cadres d'étude, recherche et développement</c:v>
                </c:pt>
                <c:pt idx="1">
                  <c:v>Ingénieurs et cadres de la production et de la maintenace</c:v>
                </c:pt>
              </c:strCache>
            </c:strRef>
          </c:cat>
          <c:val>
            <c:numRef>
              <c:f>'Graph 2010-2015'!$C$2:$C$3</c:f>
              <c:numCache>
                <c:formatCode>General</c:formatCode>
                <c:ptCount val="2"/>
                <c:pt idx="0">
                  <c:v>7884</c:v>
                </c:pt>
                <c:pt idx="1">
                  <c:v>12552</c:v>
                </c:pt>
              </c:numCache>
            </c:numRef>
          </c:val>
          <c:extLst>
            <c:ext xmlns:c16="http://schemas.microsoft.com/office/drawing/2014/chart" uri="{C3380CC4-5D6E-409C-BE32-E72D297353CC}">
              <c16:uniqueId val="{00000000-275D-432D-AABD-DB99EC53AEF3}"/>
            </c:ext>
          </c:extLst>
        </c:ser>
        <c:ser>
          <c:idx val="1"/>
          <c:order val="1"/>
          <c:tx>
            <c:strRef>
              <c:f>'Graph 2010-2015'!$D$1</c:f>
              <c:strCache>
                <c:ptCount val="1"/>
                <c:pt idx="0">
                  <c:v>2010</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2010-2015'!$B$2:$B$3</c:f>
              <c:strCache>
                <c:ptCount val="2"/>
                <c:pt idx="0">
                  <c:v>Ingénieurs et cadres d'étude, recherche et développement</c:v>
                </c:pt>
                <c:pt idx="1">
                  <c:v>Ingénieurs et cadres de la production et de la maintenace</c:v>
                </c:pt>
              </c:strCache>
            </c:strRef>
          </c:cat>
          <c:val>
            <c:numRef>
              <c:f>'Graph 2010-2015'!$D$2:$D$3</c:f>
              <c:numCache>
                <c:formatCode>General</c:formatCode>
                <c:ptCount val="2"/>
                <c:pt idx="0">
                  <c:v>10848</c:v>
                </c:pt>
                <c:pt idx="1">
                  <c:v>8364</c:v>
                </c:pt>
              </c:numCache>
            </c:numRef>
          </c:val>
          <c:extLst>
            <c:ext xmlns:c16="http://schemas.microsoft.com/office/drawing/2014/chart" uri="{C3380CC4-5D6E-409C-BE32-E72D297353CC}">
              <c16:uniqueId val="{00000001-275D-432D-AABD-DB99EC53AEF3}"/>
            </c:ext>
          </c:extLst>
        </c:ser>
        <c:dLbls>
          <c:showLegendKey val="0"/>
          <c:showVal val="0"/>
          <c:showCatName val="0"/>
          <c:showSerName val="0"/>
          <c:showPercent val="0"/>
          <c:showBubbleSize val="0"/>
        </c:dLbls>
        <c:gapWidth val="182"/>
        <c:axId val="650494872"/>
        <c:axId val="650490936"/>
      </c:barChart>
      <c:catAx>
        <c:axId val="650494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650490936"/>
        <c:crosses val="autoZero"/>
        <c:auto val="1"/>
        <c:lblAlgn val="ctr"/>
        <c:lblOffset val="100"/>
        <c:noMultiLvlLbl val="0"/>
      </c:catAx>
      <c:valAx>
        <c:axId val="65049093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650494872"/>
        <c:crosses val="autoZero"/>
        <c:crossBetween val="between"/>
      </c:valAx>
      <c:spPr>
        <a:noFill/>
        <a:ln>
          <a:noFill/>
        </a:ln>
        <a:effectLst/>
      </c:spPr>
    </c:plotArea>
    <c:legend>
      <c:legendPos val="t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4033145623659"/>
          <c:y val="2.262782045982582E-2"/>
          <c:w val="0.51659668543763415"/>
          <c:h val="0.66812529992255465"/>
        </c:manualLayout>
      </c:layout>
      <c:barChart>
        <c:barDir val="bar"/>
        <c:grouping val="clustered"/>
        <c:varyColors val="0"/>
        <c:ser>
          <c:idx val="0"/>
          <c:order val="0"/>
          <c:tx>
            <c:strRef>
              <c:f>'Graph 2010-2015'!$C$1</c:f>
              <c:strCache>
                <c:ptCount val="1"/>
                <c:pt idx="0">
                  <c:v>2015</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AE-45E2-A698-CBA82C3E17A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AE-45E2-A698-CBA82C3E17A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1AE-45E2-A698-CBA82C3E17A9}"/>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2010-2015'!$B$5:$B$7</c:f>
              <c:strCache>
                <c:ptCount val="3"/>
                <c:pt idx="0">
                  <c:v>Techniciens et dessinateurs en mécanique et travail des métaux</c:v>
                </c:pt>
                <c:pt idx="1">
                  <c:v>TAM de production, process et maintenance</c:v>
                </c:pt>
                <c:pt idx="2">
                  <c:v>TAM et dessinateurs en électricité et en électronique</c:v>
                </c:pt>
              </c:strCache>
            </c:strRef>
          </c:cat>
          <c:val>
            <c:numRef>
              <c:f>'Graph 2010-2015'!$C$5:$C$7</c:f>
              <c:numCache>
                <c:formatCode>General</c:formatCode>
                <c:ptCount val="3"/>
                <c:pt idx="0">
                  <c:v>6048</c:v>
                </c:pt>
                <c:pt idx="1">
                  <c:v>26544</c:v>
                </c:pt>
                <c:pt idx="2">
                  <c:v>3120</c:v>
                </c:pt>
              </c:numCache>
            </c:numRef>
          </c:val>
          <c:extLst>
            <c:ext xmlns:c16="http://schemas.microsoft.com/office/drawing/2014/chart" uri="{C3380CC4-5D6E-409C-BE32-E72D297353CC}">
              <c16:uniqueId val="{00000002-D1AE-45E2-A698-CBA82C3E17A9}"/>
            </c:ext>
          </c:extLst>
        </c:ser>
        <c:ser>
          <c:idx val="1"/>
          <c:order val="1"/>
          <c:tx>
            <c:strRef>
              <c:f>'Graph 2010-2015'!$D$1</c:f>
              <c:strCache>
                <c:ptCount val="1"/>
                <c:pt idx="0">
                  <c:v>2010</c:v>
                </c:pt>
              </c:strCache>
            </c:strRef>
          </c:tx>
          <c:spPr>
            <a:solidFill>
              <a:schemeClr val="accent2"/>
            </a:solidFill>
            <a:ln>
              <a:noFill/>
            </a:ln>
            <a:effectLst/>
          </c:spPr>
          <c:invertIfNegative val="0"/>
          <c:dLbls>
            <c:dLbl>
              <c:idx val="0"/>
              <c:layout>
                <c:manualLayout>
                  <c:x val="-1.3068742408295503E-2"/>
                  <c:y val="-2.16020316115400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1AE-45E2-A698-CBA82C3E17A9}"/>
                </c:ext>
              </c:extLst>
            </c:dLbl>
            <c:dLbl>
              <c:idx val="1"/>
              <c:layout>
                <c:manualLayout>
                  <c:x val="-1.0454993926636498E-2"/>
                  <c:y val="-2.1602031611539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1AE-45E2-A698-CBA82C3E17A9}"/>
                </c:ext>
              </c:extLst>
            </c:dLbl>
            <c:dLbl>
              <c:idx val="2"/>
              <c:layout>
                <c:manualLayout>
                  <c:x val="-2.6137484816590047E-3"/>
                  <c:y val="-2.1602031611539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AE-45E2-A698-CBA82C3E17A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2010-2015'!$B$5:$B$7</c:f>
              <c:strCache>
                <c:ptCount val="3"/>
                <c:pt idx="0">
                  <c:v>Techniciens et dessinateurs en mécanique et travail des métaux</c:v>
                </c:pt>
                <c:pt idx="1">
                  <c:v>TAM de production, process et maintenance</c:v>
                </c:pt>
                <c:pt idx="2">
                  <c:v>TAM et dessinateurs en électricité et en électronique</c:v>
                </c:pt>
              </c:strCache>
            </c:strRef>
          </c:cat>
          <c:val>
            <c:numRef>
              <c:f>'Graph 2010-2015'!$D$5:$D$7</c:f>
              <c:numCache>
                <c:formatCode>General</c:formatCode>
                <c:ptCount val="3"/>
                <c:pt idx="0">
                  <c:v>5844</c:v>
                </c:pt>
                <c:pt idx="1">
                  <c:v>25212</c:v>
                </c:pt>
                <c:pt idx="2">
                  <c:v>2868</c:v>
                </c:pt>
              </c:numCache>
            </c:numRef>
          </c:val>
          <c:extLst>
            <c:ext xmlns:c16="http://schemas.microsoft.com/office/drawing/2014/chart" uri="{C3380CC4-5D6E-409C-BE32-E72D297353CC}">
              <c16:uniqueId val="{00000003-D1AE-45E2-A698-CBA82C3E17A9}"/>
            </c:ext>
          </c:extLst>
        </c:ser>
        <c:dLbls>
          <c:showLegendKey val="0"/>
          <c:showVal val="0"/>
          <c:showCatName val="0"/>
          <c:showSerName val="0"/>
          <c:showPercent val="0"/>
          <c:showBubbleSize val="0"/>
        </c:dLbls>
        <c:gapWidth val="182"/>
        <c:axId val="650494872"/>
        <c:axId val="650490936"/>
      </c:barChart>
      <c:catAx>
        <c:axId val="650494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650490936"/>
        <c:crosses val="autoZero"/>
        <c:auto val="1"/>
        <c:lblAlgn val="ctr"/>
        <c:lblOffset val="100"/>
        <c:noMultiLvlLbl val="0"/>
      </c:catAx>
      <c:valAx>
        <c:axId val="65049093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650494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'Graph 2010-2015'!$C$1</c:f>
              <c:strCache>
                <c:ptCount val="1"/>
                <c:pt idx="0">
                  <c:v>2015</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DF-4588-A595-6D2CF9776163}"/>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DF-4588-A595-6D2CF9776163}"/>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DF-4588-A595-6D2CF9776163}"/>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2010-2015'!$B$9:$B$14</c:f>
              <c:strCache>
                <c:ptCount val="6"/>
                <c:pt idx="0">
                  <c:v>Ouvriers transformation des métaux</c:v>
                </c:pt>
                <c:pt idx="1">
                  <c:v>Ajusteurs monteurs, mécaniciens monteurs</c:v>
                </c:pt>
                <c:pt idx="2">
                  <c:v>Usineurs</c:v>
                </c:pt>
                <c:pt idx="3">
                  <c:v>Soudeurs, chaudronniers</c:v>
                </c:pt>
                <c:pt idx="4">
                  <c:v>Câbleurs, bobiniers opérateurs en électricité et électronique</c:v>
                </c:pt>
                <c:pt idx="5">
                  <c:v>Ouvriers de maintenance</c:v>
                </c:pt>
              </c:strCache>
            </c:strRef>
          </c:cat>
          <c:val>
            <c:numRef>
              <c:f>'Graph 2010-2015'!$C$9:$C$14</c:f>
              <c:numCache>
                <c:formatCode>General</c:formatCode>
                <c:ptCount val="6"/>
                <c:pt idx="0">
                  <c:v>13500</c:v>
                </c:pt>
                <c:pt idx="1">
                  <c:v>8256</c:v>
                </c:pt>
                <c:pt idx="2">
                  <c:v>8076</c:v>
                </c:pt>
                <c:pt idx="3">
                  <c:v>6864</c:v>
                </c:pt>
                <c:pt idx="4">
                  <c:v>5256</c:v>
                </c:pt>
                <c:pt idx="5">
                  <c:v>14784</c:v>
                </c:pt>
              </c:numCache>
            </c:numRef>
          </c:val>
          <c:extLst>
            <c:ext xmlns:c16="http://schemas.microsoft.com/office/drawing/2014/chart" uri="{C3380CC4-5D6E-409C-BE32-E72D297353CC}">
              <c16:uniqueId val="{00000003-20DF-4588-A595-6D2CF9776163}"/>
            </c:ext>
          </c:extLst>
        </c:ser>
        <c:ser>
          <c:idx val="1"/>
          <c:order val="1"/>
          <c:tx>
            <c:strRef>
              <c:f>'Graph 2010-2015'!$D$1</c:f>
              <c:strCache>
                <c:ptCount val="1"/>
                <c:pt idx="0">
                  <c:v>2010</c:v>
                </c:pt>
              </c:strCache>
            </c:strRef>
          </c:tx>
          <c:spPr>
            <a:solidFill>
              <a:schemeClr val="accent2"/>
            </a:solidFill>
            <a:ln>
              <a:noFill/>
            </a:ln>
            <a:effectLst/>
          </c:spPr>
          <c:invertIfNegative val="0"/>
          <c:dLbls>
            <c:dLbl>
              <c:idx val="0"/>
              <c:layout>
                <c:manualLayout>
                  <c:x val="-1.3068742408295503E-2"/>
                  <c:y val="-2.16020316115400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DF-4588-A595-6D2CF9776163}"/>
                </c:ext>
              </c:extLst>
            </c:dLbl>
            <c:dLbl>
              <c:idx val="1"/>
              <c:layout>
                <c:manualLayout>
                  <c:x val="-1.0454993926636498E-2"/>
                  <c:y val="-2.1602031611539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DF-4588-A595-6D2CF9776163}"/>
                </c:ext>
              </c:extLst>
            </c:dLbl>
            <c:dLbl>
              <c:idx val="2"/>
              <c:layout>
                <c:manualLayout>
                  <c:x val="-2.6137484816590047E-3"/>
                  <c:y val="-2.1602031611539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DF-4588-A595-6D2CF977616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2010-2015'!$B$9:$B$14</c:f>
              <c:strCache>
                <c:ptCount val="6"/>
                <c:pt idx="0">
                  <c:v>Ouvriers transformation des métaux</c:v>
                </c:pt>
                <c:pt idx="1">
                  <c:v>Ajusteurs monteurs, mécaniciens monteurs</c:v>
                </c:pt>
                <c:pt idx="2">
                  <c:v>Usineurs</c:v>
                </c:pt>
                <c:pt idx="3">
                  <c:v>Soudeurs, chaudronniers</c:v>
                </c:pt>
                <c:pt idx="4">
                  <c:v>Câbleurs, bobiniers opérateurs en électricité et électronique</c:v>
                </c:pt>
                <c:pt idx="5">
                  <c:v>Ouvriers de maintenance</c:v>
                </c:pt>
              </c:strCache>
            </c:strRef>
          </c:cat>
          <c:val>
            <c:numRef>
              <c:f>'Graph 2010-2015'!$D$9:$D$14</c:f>
              <c:numCache>
                <c:formatCode>General</c:formatCode>
                <c:ptCount val="6"/>
                <c:pt idx="0">
                  <c:v>14592</c:v>
                </c:pt>
                <c:pt idx="1">
                  <c:v>8040</c:v>
                </c:pt>
                <c:pt idx="2">
                  <c:v>9096</c:v>
                </c:pt>
                <c:pt idx="3">
                  <c:v>8352</c:v>
                </c:pt>
                <c:pt idx="4">
                  <c:v>6756</c:v>
                </c:pt>
                <c:pt idx="5">
                  <c:v>14316</c:v>
                </c:pt>
              </c:numCache>
            </c:numRef>
          </c:val>
          <c:extLst>
            <c:ext xmlns:c16="http://schemas.microsoft.com/office/drawing/2014/chart" uri="{C3380CC4-5D6E-409C-BE32-E72D297353CC}">
              <c16:uniqueId val="{00000007-20DF-4588-A595-6D2CF9776163}"/>
            </c:ext>
          </c:extLst>
        </c:ser>
        <c:dLbls>
          <c:showLegendKey val="0"/>
          <c:showVal val="0"/>
          <c:showCatName val="0"/>
          <c:showSerName val="0"/>
          <c:showPercent val="0"/>
          <c:showBubbleSize val="0"/>
        </c:dLbls>
        <c:gapWidth val="182"/>
        <c:axId val="650494872"/>
        <c:axId val="650490936"/>
      </c:barChart>
      <c:catAx>
        <c:axId val="650494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650490936"/>
        <c:crosses val="autoZero"/>
        <c:auto val="1"/>
        <c:lblAlgn val="ctr"/>
        <c:lblOffset val="100"/>
        <c:noMultiLvlLbl val="0"/>
      </c:catAx>
      <c:valAx>
        <c:axId val="65049093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650494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i="0" kern="1200" dirty="0">
                <a:solidFill>
                  <a:srgbClr val="231F20"/>
                </a:solidFill>
                <a:effectLst/>
                <a:latin typeface="Arial" panose="020B0604020202020204" pitchFamily="34" charset="0"/>
                <a:ea typeface="+mn-ea"/>
                <a:cs typeface="+mn-cs"/>
              </a:rPr>
              <a:t>PART</a:t>
            </a:r>
            <a:r>
              <a:rPr lang="fr-FR" sz="1000" b="1" i="0" kern="1200" baseline="0" dirty="0">
                <a:solidFill>
                  <a:srgbClr val="231F20"/>
                </a:solidFill>
                <a:effectLst/>
                <a:latin typeface="Arial" panose="020B0604020202020204" pitchFamily="34" charset="0"/>
                <a:ea typeface="+mn-ea"/>
                <a:cs typeface="+mn-cs"/>
              </a:rPr>
              <a:t> DES TECHNICIENS DE L’ENTREPRISE AGES DE 57 ANS ET PLUS</a:t>
            </a:r>
            <a:endParaRPr lang="fr-FR" sz="1000" b="0" i="1" kern="1200" dirty="0">
              <a:solidFill>
                <a:srgbClr val="808080"/>
              </a:solidFill>
              <a:effectLst/>
              <a:latin typeface="Arial" panose="020B0604020202020204" pitchFamily="34" charset="0"/>
              <a:ea typeface="+mn-ea"/>
              <a:cs typeface="+mn-cs"/>
            </a:endParaRPr>
          </a:p>
          <a:p>
            <a:pPr>
              <a:defRPr/>
            </a:pPr>
            <a:r>
              <a:rPr lang="fr-FR" sz="800" i="1" kern="1200" dirty="0">
                <a:solidFill>
                  <a:srgbClr val="808080"/>
                </a:solidFill>
                <a:effectLst/>
                <a:latin typeface="Arial" panose="020B0604020202020204" pitchFamily="34" charset="0"/>
                <a:ea typeface="+mn-ea"/>
                <a:cs typeface="+mn-cs"/>
              </a:rPr>
              <a:t>Source : Enquête en ligne</a:t>
            </a:r>
            <a:endParaRPr lang="fr-FR" sz="1050"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9922724989466561"/>
          <c:y val="0.12726224292482946"/>
          <c:w val="0.77445222529457514"/>
          <c:h val="0.78101459157074427"/>
        </c:manualLayout>
      </c:layout>
      <c:barChart>
        <c:barDir val="bar"/>
        <c:grouping val="stacked"/>
        <c:varyColors val="0"/>
        <c:ser>
          <c:idx val="0"/>
          <c:order val="0"/>
          <c:tx>
            <c:strRef>
              <c:f>Feuil1!$A$2</c:f>
              <c:strCache>
                <c:ptCount val="1"/>
                <c:pt idx="0">
                  <c:v>&gt;80 %</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E-58A9-4EFD-BFBC-950A79E160BC}"/>
                </c:ext>
              </c:extLst>
            </c:dLbl>
            <c:dLbl>
              <c:idx val="1"/>
              <c:delete val="1"/>
              <c:extLst>
                <c:ext xmlns:c15="http://schemas.microsoft.com/office/drawing/2012/chart" uri="{CE6537A1-D6FC-4f65-9D91-7224C49458BB}"/>
                <c:ext xmlns:c16="http://schemas.microsoft.com/office/drawing/2014/chart" uri="{C3380CC4-5D6E-409C-BE32-E72D297353CC}">
                  <c16:uniqueId val="{0000000F-58A9-4EFD-BFBC-950A79E160BC}"/>
                </c:ext>
              </c:extLst>
            </c:dLbl>
            <c:dLbl>
              <c:idx val="2"/>
              <c:delete val="1"/>
              <c:extLst>
                <c:ext xmlns:c15="http://schemas.microsoft.com/office/drawing/2012/chart" uri="{CE6537A1-D6FC-4f65-9D91-7224C49458BB}"/>
                <c:ext xmlns:c16="http://schemas.microsoft.com/office/drawing/2014/chart" uri="{C3380CC4-5D6E-409C-BE32-E72D297353CC}">
                  <c16:uniqueId val="{00000010-58A9-4EFD-BFBC-950A79E160BC}"/>
                </c:ext>
              </c:extLst>
            </c:dLbl>
            <c:dLbl>
              <c:idx val="3"/>
              <c:delete val="1"/>
              <c:extLst>
                <c:ext xmlns:c15="http://schemas.microsoft.com/office/drawing/2012/chart" uri="{CE6537A1-D6FC-4f65-9D91-7224C49458BB}"/>
                <c:ext xmlns:c16="http://schemas.microsoft.com/office/drawing/2014/chart" uri="{C3380CC4-5D6E-409C-BE32-E72D297353CC}">
                  <c16:uniqueId val="{00000011-58A9-4EFD-BFBC-950A79E160B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Feuil1!$B$1:$L$1</c:f>
              <c:strCache>
                <c:ptCount val="11"/>
                <c:pt idx="0">
                  <c:v>Conception / recherche</c:v>
                </c:pt>
                <c:pt idx="1">
                  <c:v>Fonctions supports</c:v>
                </c:pt>
                <c:pt idx="2">
                  <c:v>Production : Opérateurs non qualifiés</c:v>
                </c:pt>
                <c:pt idx="3">
                  <c:v>Maintenance : Opérateurs</c:v>
                </c:pt>
                <c:pt idx="4">
                  <c:v>Préparation / méthode</c:v>
                </c:pt>
                <c:pt idx="5">
                  <c:v>Production : Opérateurs qualifiés</c:v>
                </c:pt>
                <c:pt idx="6">
                  <c:v>Maintenance : Techniciens</c:v>
                </c:pt>
                <c:pt idx="7">
                  <c:v>Achat / commercialisation</c:v>
                </c:pt>
                <c:pt idx="8">
                  <c:v>Ingénieurs et cadres techniques</c:v>
                </c:pt>
                <c:pt idx="9">
                  <c:v>Autres</c:v>
                </c:pt>
                <c:pt idx="10">
                  <c:v>Production : Techniciens</c:v>
                </c:pt>
              </c:strCache>
            </c:strRef>
          </c:cat>
          <c:val>
            <c:numRef>
              <c:f>Feuil1!$B$2:$L$2</c:f>
              <c:numCache>
                <c:formatCode>0%</c:formatCode>
                <c:ptCount val="11"/>
                <c:pt idx="0">
                  <c:v>0</c:v>
                </c:pt>
                <c:pt idx="1">
                  <c:v>0</c:v>
                </c:pt>
                <c:pt idx="2">
                  <c:v>0</c:v>
                </c:pt>
                <c:pt idx="3">
                  <c:v>0</c:v>
                </c:pt>
                <c:pt idx="4">
                  <c:v>2.0400000000000001E-2</c:v>
                </c:pt>
                <c:pt idx="5">
                  <c:v>2.1299999999999999E-2</c:v>
                </c:pt>
                <c:pt idx="6">
                  <c:v>2.3300000000000001E-2</c:v>
                </c:pt>
                <c:pt idx="7">
                  <c:v>3.2300000000000002E-2</c:v>
                </c:pt>
                <c:pt idx="8">
                  <c:v>2.7400000000000001E-2</c:v>
                </c:pt>
                <c:pt idx="9">
                  <c:v>3.7000000000000012E-2</c:v>
                </c:pt>
                <c:pt idx="10">
                  <c:v>4.5499999999999999E-2</c:v>
                </c:pt>
              </c:numCache>
            </c:numRef>
          </c:val>
          <c:extLst>
            <c:ext xmlns:c16="http://schemas.microsoft.com/office/drawing/2014/chart" uri="{C3380CC4-5D6E-409C-BE32-E72D297353CC}">
              <c16:uniqueId val="{00000000-DB54-4E97-B715-C9AA53BB2521}"/>
            </c:ext>
          </c:extLst>
        </c:ser>
        <c:ser>
          <c:idx val="1"/>
          <c:order val="1"/>
          <c:tx>
            <c:strRef>
              <c:f>Feuil1!$A$3</c:f>
              <c:strCache>
                <c:ptCount val="1"/>
                <c:pt idx="0">
                  <c:v>50 à 80 %</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5-58A9-4EFD-BFBC-950A79E160BC}"/>
                </c:ext>
              </c:extLst>
            </c:dLbl>
            <c:dLbl>
              <c:idx val="1"/>
              <c:delete val="1"/>
              <c:extLst>
                <c:ext xmlns:c15="http://schemas.microsoft.com/office/drawing/2012/chart" uri="{CE6537A1-D6FC-4f65-9D91-7224C49458BB}"/>
                <c:ext xmlns:c16="http://schemas.microsoft.com/office/drawing/2014/chart" uri="{C3380CC4-5D6E-409C-BE32-E72D297353CC}">
                  <c16:uniqueId val="{00000001-6557-48C6-AA24-9C648D338D2B}"/>
                </c:ext>
              </c:extLst>
            </c:dLbl>
            <c:dLbl>
              <c:idx val="4"/>
              <c:delete val="1"/>
              <c:extLst>
                <c:ext xmlns:c15="http://schemas.microsoft.com/office/drawing/2012/chart" uri="{CE6537A1-D6FC-4f65-9D91-7224C49458BB}"/>
                <c:ext xmlns:c16="http://schemas.microsoft.com/office/drawing/2014/chart" uri="{C3380CC4-5D6E-409C-BE32-E72D297353CC}">
                  <c16:uniqueId val="{00000014-58A9-4EFD-BFBC-950A79E160BC}"/>
                </c:ext>
              </c:extLst>
            </c:dLbl>
            <c:dLbl>
              <c:idx val="7"/>
              <c:delete val="1"/>
              <c:extLst>
                <c:ext xmlns:c15="http://schemas.microsoft.com/office/drawing/2012/chart" uri="{CE6537A1-D6FC-4f65-9D91-7224C49458BB}"/>
                <c:ext xmlns:c16="http://schemas.microsoft.com/office/drawing/2014/chart" uri="{C3380CC4-5D6E-409C-BE32-E72D297353CC}">
                  <c16:uniqueId val="{00000007-58A9-4EFD-BFBC-950A79E160BC}"/>
                </c:ext>
              </c:extLst>
            </c:dLbl>
            <c:dLbl>
              <c:idx val="8"/>
              <c:delete val="1"/>
              <c:extLst>
                <c:ext xmlns:c15="http://schemas.microsoft.com/office/drawing/2012/chart" uri="{CE6537A1-D6FC-4f65-9D91-7224C49458BB}"/>
                <c:ext xmlns:c16="http://schemas.microsoft.com/office/drawing/2014/chart" uri="{C3380CC4-5D6E-409C-BE32-E72D297353CC}">
                  <c16:uniqueId val="{00000013-58A9-4EFD-BFBC-950A79E160B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Feuil1!$B$1:$L$1</c:f>
              <c:strCache>
                <c:ptCount val="11"/>
                <c:pt idx="0">
                  <c:v>Conception / recherche</c:v>
                </c:pt>
                <c:pt idx="1">
                  <c:v>Fonctions supports</c:v>
                </c:pt>
                <c:pt idx="2">
                  <c:v>Production : Opérateurs non qualifiés</c:v>
                </c:pt>
                <c:pt idx="3">
                  <c:v>Maintenance : Opérateurs</c:v>
                </c:pt>
                <c:pt idx="4">
                  <c:v>Préparation / méthode</c:v>
                </c:pt>
                <c:pt idx="5">
                  <c:v>Production : Opérateurs qualifiés</c:v>
                </c:pt>
                <c:pt idx="6">
                  <c:v>Maintenance : Techniciens</c:v>
                </c:pt>
                <c:pt idx="7">
                  <c:v>Achat / commercialisation</c:v>
                </c:pt>
                <c:pt idx="8">
                  <c:v>Ingénieurs et cadres techniques</c:v>
                </c:pt>
                <c:pt idx="9">
                  <c:v>Autres</c:v>
                </c:pt>
                <c:pt idx="10">
                  <c:v>Production : Techniciens</c:v>
                </c:pt>
              </c:strCache>
            </c:strRef>
          </c:cat>
          <c:val>
            <c:numRef>
              <c:f>Feuil1!$B$3:$L$3</c:f>
              <c:numCache>
                <c:formatCode>0%</c:formatCode>
                <c:ptCount val="11"/>
                <c:pt idx="0">
                  <c:v>0</c:v>
                </c:pt>
                <c:pt idx="1">
                  <c:v>0</c:v>
                </c:pt>
                <c:pt idx="2">
                  <c:v>5.6300000000000003E-2</c:v>
                </c:pt>
                <c:pt idx="3">
                  <c:v>3.0300000000000001E-2</c:v>
                </c:pt>
                <c:pt idx="4">
                  <c:v>0</c:v>
                </c:pt>
                <c:pt idx="5">
                  <c:v>1.06E-2</c:v>
                </c:pt>
                <c:pt idx="6">
                  <c:v>2.3300000000000001E-2</c:v>
                </c:pt>
                <c:pt idx="7">
                  <c:v>0</c:v>
                </c:pt>
                <c:pt idx="8">
                  <c:v>0</c:v>
                </c:pt>
                <c:pt idx="9">
                  <c:v>3.7000000000000012E-2</c:v>
                </c:pt>
                <c:pt idx="10">
                  <c:v>1.52E-2</c:v>
                </c:pt>
              </c:numCache>
            </c:numRef>
          </c:val>
          <c:extLst>
            <c:ext xmlns:c16="http://schemas.microsoft.com/office/drawing/2014/chart" uri="{C3380CC4-5D6E-409C-BE32-E72D297353CC}">
              <c16:uniqueId val="{00000001-DB54-4E97-B715-C9AA53BB2521}"/>
            </c:ext>
          </c:extLst>
        </c:ser>
        <c:ser>
          <c:idx val="2"/>
          <c:order val="2"/>
          <c:tx>
            <c:strRef>
              <c:f>Feuil1!$A$4</c:f>
              <c:strCache>
                <c:ptCount val="1"/>
                <c:pt idx="0">
                  <c:v>30 à 50%</c:v>
                </c:pt>
              </c:strCache>
            </c:strRef>
          </c:tx>
          <c:spPr>
            <a:solidFill>
              <a:schemeClr val="accent3"/>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6557-48C6-AA24-9C648D338D2B}"/>
                </c:ext>
              </c:extLst>
            </c:dLbl>
            <c:dLbl>
              <c:idx val="4"/>
              <c:delete val="1"/>
              <c:extLst>
                <c:ext xmlns:c15="http://schemas.microsoft.com/office/drawing/2012/chart" uri="{CE6537A1-D6FC-4f65-9D91-7224C49458BB}"/>
                <c:ext xmlns:c16="http://schemas.microsoft.com/office/drawing/2014/chart" uri="{C3380CC4-5D6E-409C-BE32-E72D297353CC}">
                  <c16:uniqueId val="{00000016-58A9-4EFD-BFBC-950A79E160B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Feuil1!$B$1:$L$1</c:f>
              <c:strCache>
                <c:ptCount val="11"/>
                <c:pt idx="0">
                  <c:v>Conception / recherche</c:v>
                </c:pt>
                <c:pt idx="1">
                  <c:v>Fonctions supports</c:v>
                </c:pt>
                <c:pt idx="2">
                  <c:v>Production : Opérateurs non qualifiés</c:v>
                </c:pt>
                <c:pt idx="3">
                  <c:v>Maintenance : Opérateurs</c:v>
                </c:pt>
                <c:pt idx="4">
                  <c:v>Préparation / méthode</c:v>
                </c:pt>
                <c:pt idx="5">
                  <c:v>Production : Opérateurs qualifiés</c:v>
                </c:pt>
                <c:pt idx="6">
                  <c:v>Maintenance : Techniciens</c:v>
                </c:pt>
                <c:pt idx="7">
                  <c:v>Achat / commercialisation</c:v>
                </c:pt>
                <c:pt idx="8">
                  <c:v>Ingénieurs et cadres techniques</c:v>
                </c:pt>
                <c:pt idx="9">
                  <c:v>Autres</c:v>
                </c:pt>
                <c:pt idx="10">
                  <c:v>Production : Techniciens</c:v>
                </c:pt>
              </c:strCache>
            </c:strRef>
          </c:cat>
          <c:val>
            <c:numRef>
              <c:f>Feuil1!$B$4:$L$4</c:f>
              <c:numCache>
                <c:formatCode>0%</c:formatCode>
                <c:ptCount val="11"/>
                <c:pt idx="0">
                  <c:v>1.72E-2</c:v>
                </c:pt>
                <c:pt idx="1">
                  <c:v>1.6400000000000001E-2</c:v>
                </c:pt>
                <c:pt idx="2">
                  <c:v>2.8199999999999999E-2</c:v>
                </c:pt>
                <c:pt idx="3">
                  <c:v>0</c:v>
                </c:pt>
                <c:pt idx="4">
                  <c:v>0</c:v>
                </c:pt>
                <c:pt idx="5">
                  <c:v>5.3199999999999997E-2</c:v>
                </c:pt>
                <c:pt idx="6">
                  <c:v>2.3300000000000001E-2</c:v>
                </c:pt>
                <c:pt idx="7">
                  <c:v>3.2300000000000002E-2</c:v>
                </c:pt>
                <c:pt idx="8">
                  <c:v>5.4800000000000001E-2</c:v>
                </c:pt>
                <c:pt idx="9">
                  <c:v>3.7000000000000012E-2</c:v>
                </c:pt>
                <c:pt idx="10">
                  <c:v>6.0599999999999987E-2</c:v>
                </c:pt>
              </c:numCache>
            </c:numRef>
          </c:val>
          <c:extLst>
            <c:ext xmlns:c16="http://schemas.microsoft.com/office/drawing/2014/chart" uri="{C3380CC4-5D6E-409C-BE32-E72D297353CC}">
              <c16:uniqueId val="{00000002-DB54-4E97-B715-C9AA53BB2521}"/>
            </c:ext>
          </c:extLst>
        </c:ser>
        <c:dLbls>
          <c:dLblPos val="ctr"/>
          <c:showLegendKey val="0"/>
          <c:showVal val="1"/>
          <c:showCatName val="0"/>
          <c:showSerName val="0"/>
          <c:showPercent val="0"/>
          <c:showBubbleSize val="0"/>
        </c:dLbls>
        <c:gapWidth val="182"/>
        <c:overlap val="100"/>
        <c:axId val="779829760"/>
        <c:axId val="779814016"/>
      </c:barChart>
      <c:catAx>
        <c:axId val="7798297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800" b="0" i="0" u="none" strike="noStrike" kern="1200" baseline="0">
                <a:solidFill>
                  <a:srgbClr val="231F20"/>
                </a:solidFill>
                <a:latin typeface="+mn-lt"/>
                <a:ea typeface="+mn-ea"/>
                <a:cs typeface="+mn-cs"/>
              </a:defRPr>
            </a:pPr>
            <a:endParaRPr lang="fr-FR"/>
          </a:p>
        </c:txPr>
        <c:crossAx val="779814016"/>
        <c:crosses val="autoZero"/>
        <c:auto val="1"/>
        <c:lblAlgn val="ctr"/>
        <c:lblOffset val="100"/>
        <c:noMultiLvlLbl val="0"/>
      </c:catAx>
      <c:valAx>
        <c:axId val="779814016"/>
        <c:scaling>
          <c:orientation val="minMax"/>
          <c:max val="0.15000000000000002"/>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low"/>
        <c:spPr>
          <a:noFill/>
          <a:ln>
            <a:noFill/>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779829760"/>
        <c:crossesAt val="1"/>
        <c:crossBetween val="between"/>
        <c:majorUnit val="5.000000000000001E-2"/>
      </c:valAx>
      <c:spPr>
        <a:noFill/>
        <a:ln>
          <a:noFill/>
        </a:ln>
        <a:effectLst/>
      </c:spPr>
    </c:plotArea>
    <c:legend>
      <c:legendPos val="b"/>
      <c:layout>
        <c:manualLayout>
          <c:xMode val="edge"/>
          <c:yMode val="edge"/>
          <c:x val="0.33782230473223368"/>
          <c:y val="0.95520125957227808"/>
          <c:w val="0.47497955032043759"/>
          <c:h val="3.9607814995237689E-2"/>
        </c:manualLayout>
      </c:layout>
      <c:overlay val="0"/>
      <c:spPr>
        <a:noFill/>
        <a:ln>
          <a:solidFill>
            <a:schemeClr val="tx2"/>
          </a:solidFill>
          <a:prstDash val="sysDot"/>
        </a:ln>
        <a:effectLst/>
      </c:spPr>
      <c:txPr>
        <a:bodyPr rot="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kern="1200">
                <a:solidFill>
                  <a:srgbClr val="231F20"/>
                </a:solidFill>
                <a:effectLst/>
                <a:latin typeface="Arial" panose="020B0604020202020204" pitchFamily="34" charset="0"/>
                <a:ea typeface="+mn-ea"/>
                <a:cs typeface="+mn-cs"/>
              </a:rPr>
              <a:t>QUELLE SOLUTION ENVISAGEZ-VOUS POUR CONSERVER LES COMPETENCES EN TENSION ? </a:t>
            </a:r>
            <a:endParaRPr lang="fr-FR" sz="1000" b="0" i="1" kern="1200">
              <a:solidFill>
                <a:srgbClr val="808080"/>
              </a:solidFill>
              <a:effectLst/>
              <a:latin typeface="Arial" panose="020B0604020202020204" pitchFamily="34" charset="0"/>
              <a:ea typeface="+mn-ea"/>
              <a:cs typeface="+mn-cs"/>
            </a:endParaRPr>
          </a:p>
          <a:p>
            <a:pPr>
              <a:defRPr/>
            </a:pPr>
            <a:r>
              <a:rPr lang="fr-FR" sz="800" i="1" kern="1200">
                <a:solidFill>
                  <a:srgbClr val="808080"/>
                </a:solidFill>
                <a:effectLst/>
                <a:latin typeface="Arial" panose="020B0604020202020204" pitchFamily="34" charset="0"/>
                <a:ea typeface="+mn-ea"/>
                <a:cs typeface="+mn-cs"/>
              </a:rPr>
              <a:t>Source : Enquête en ligne</a:t>
            </a:r>
            <a:endParaRPr lang="fr-FR" sz="1050">
              <a:effectLst/>
            </a:endParaRPr>
          </a:p>
        </c:rich>
      </c:tx>
      <c:layout>
        <c:manualLayout>
          <c:xMode val="edge"/>
          <c:yMode val="edge"/>
          <c:x val="0.1203403914041502"/>
          <c:y val="7.7334080664098635E-3"/>
        </c:manualLayout>
      </c:layout>
      <c:overlay val="0"/>
      <c:spPr>
        <a:solidFill>
          <a:schemeClr val="bg1"/>
        </a:solid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7.3639980912012806E-2"/>
          <c:y val="0.17656979782895388"/>
          <c:w val="0.87297155047790154"/>
          <c:h val="0.59038202669386664"/>
        </c:manualLayout>
      </c:layout>
      <c:barChart>
        <c:barDir val="col"/>
        <c:grouping val="stacked"/>
        <c:varyColors val="0"/>
        <c:ser>
          <c:idx val="0"/>
          <c:order val="0"/>
          <c:tx>
            <c:strRef>
              <c:f>Feuil1!$B$1</c:f>
              <c:strCache>
                <c:ptCount val="1"/>
                <c:pt idx="0">
                  <c:v>Réponses</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BDA6-4F09-91B5-3816FDABF0F3}"/>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BDA6-4F09-91B5-3816FDABF0F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BDA6-4F09-91B5-3816FDABF0F3}"/>
              </c:ext>
            </c:extLst>
          </c:dPt>
          <c:dLbls>
            <c:dLbl>
              <c:idx val="0"/>
              <c:layout>
                <c:manualLayout>
                  <c:x val="0"/>
                  <c:y val="-0.2594278062121951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A6-4F09-91B5-3816FDABF0F3}"/>
                </c:ext>
              </c:extLst>
            </c:dLbl>
            <c:dLbl>
              <c:idx val="1"/>
              <c:layout>
                <c:manualLayout>
                  <c:x val="-5.1309485419902207E-17"/>
                  <c:y val="-0.1605981657504065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A6-4F09-91B5-3816FDABF0F3}"/>
                </c:ext>
              </c:extLst>
            </c:dLbl>
            <c:dLbl>
              <c:idx val="2"/>
              <c:layout>
                <c:manualLayout>
                  <c:x val="0"/>
                  <c:y val="-8.64759354040651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DA6-4F09-91B5-3816FDABF0F3}"/>
                </c:ext>
              </c:extLst>
            </c:dLbl>
            <c:dLbl>
              <c:idx val="3"/>
              <c:layout>
                <c:manualLayout>
                  <c:x val="-1.3993657677669868E-3"/>
                  <c:y val="-6.58864269745256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D6-42B5-A9A9-F85D9E7C2FE1}"/>
                </c:ext>
              </c:extLst>
            </c:dLbl>
            <c:dLbl>
              <c:idx val="4"/>
              <c:layout>
                <c:manualLayout>
                  <c:x val="-2.7987315355340763E-3"/>
                  <c:y val="-5.13667704788600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AD6-42B5-A9A9-F85D9E7C2FE1}"/>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Mon niveau d’activité permet de maintenir ces compétences dans l’entreprise</c:v>
                </c:pt>
                <c:pt idx="1">
                  <c:v>Je forme les salariés de ces métiers critiques pour qu’ils continuent à monter en compétences</c:v>
                </c:pt>
                <c:pt idx="2">
                  <c:v>Je n’ai pas de solution et je ne sais pas comment maintenir ces métiers</c:v>
                </c:pt>
                <c:pt idx="3">
                  <c:v>Les salariés des métiers critiques sont en activité partielle longue durée</c:v>
                </c:pt>
                <c:pt idx="4">
                  <c:v>Je fais ou j’envisage dans les 6 mois de faire du prêt de main d’œuvre</c:v>
                </c:pt>
              </c:strCache>
            </c:strRef>
          </c:cat>
          <c:val>
            <c:numRef>
              <c:f>Feuil1!$B$2:$B$6</c:f>
              <c:numCache>
                <c:formatCode>0.00%</c:formatCode>
                <c:ptCount val="5"/>
                <c:pt idx="0">
                  <c:v>0.67579999999999996</c:v>
                </c:pt>
                <c:pt idx="1">
                  <c:v>0.37909999999999999</c:v>
                </c:pt>
                <c:pt idx="2">
                  <c:v>0.15379999999999999</c:v>
                </c:pt>
                <c:pt idx="3">
                  <c:v>9.8900000000000002E-2</c:v>
                </c:pt>
                <c:pt idx="4">
                  <c:v>6.59E-2</c:v>
                </c:pt>
              </c:numCache>
            </c:numRef>
          </c:val>
          <c:extLst>
            <c:ext xmlns:c16="http://schemas.microsoft.com/office/drawing/2014/chart" uri="{C3380CC4-5D6E-409C-BE32-E72D297353CC}">
              <c16:uniqueId val="{00000006-BDA6-4F09-91B5-3816FDABF0F3}"/>
            </c:ext>
          </c:extLst>
        </c:ser>
        <c:dLbls>
          <c:showLegendKey val="0"/>
          <c:showVal val="1"/>
          <c:showCatName val="0"/>
          <c:showSerName val="0"/>
          <c:showPercent val="0"/>
          <c:showBubbleSize val="0"/>
        </c:dLbls>
        <c:gapWidth val="100"/>
        <c:overlap val="100"/>
        <c:axId val="1259255272"/>
        <c:axId val="1259257568"/>
      </c:barChart>
      <c:catAx>
        <c:axId val="12592552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crossAx val="1259257568"/>
        <c:crosses val="autoZero"/>
        <c:auto val="1"/>
        <c:lblAlgn val="ctr"/>
        <c:lblOffset val="100"/>
        <c:noMultiLvlLbl val="0"/>
      </c:catAx>
      <c:valAx>
        <c:axId val="12592575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1259255272"/>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kern="1200">
                <a:solidFill>
                  <a:srgbClr val="231F20"/>
                </a:solidFill>
                <a:effectLst/>
                <a:latin typeface="Arial" panose="020B0604020202020204" pitchFamily="34" charset="0"/>
                <a:ea typeface="+mn-ea"/>
                <a:cs typeface="+mn-cs"/>
              </a:rPr>
              <a:t>EVOLUTION</a:t>
            </a:r>
            <a:r>
              <a:rPr lang="fr-FR" sz="1000" b="1" kern="1200" baseline="0">
                <a:solidFill>
                  <a:srgbClr val="231F20"/>
                </a:solidFill>
                <a:effectLst/>
                <a:latin typeface="Arial" panose="020B0604020202020204" pitchFamily="34" charset="0"/>
                <a:ea typeface="+mn-ea"/>
                <a:cs typeface="+mn-cs"/>
              </a:rPr>
              <a:t> DES EFFECTIFS 2019-2020 POUR LES ENTREPRISES DE LA REGION</a:t>
            </a:r>
            <a:endParaRPr lang="fr-FR" sz="1000" b="0" i="1" kern="1200">
              <a:solidFill>
                <a:srgbClr val="808080"/>
              </a:solidFill>
              <a:effectLst/>
              <a:latin typeface="Arial" panose="020B0604020202020204" pitchFamily="34" charset="0"/>
              <a:ea typeface="+mn-ea"/>
              <a:cs typeface="+mn-cs"/>
            </a:endParaRPr>
          </a:p>
          <a:p>
            <a:pPr>
              <a:defRPr/>
            </a:pPr>
            <a:r>
              <a:rPr lang="fr-FR" sz="800" i="1" kern="1200">
                <a:solidFill>
                  <a:srgbClr val="808080"/>
                </a:solidFill>
                <a:effectLst/>
                <a:latin typeface="Arial" panose="020B0604020202020204" pitchFamily="34" charset="0"/>
                <a:ea typeface="+mn-ea"/>
                <a:cs typeface="+mn-cs"/>
              </a:rPr>
              <a:t>Source : Enquête en ligne</a:t>
            </a:r>
            <a:endParaRPr lang="fr-FR" sz="105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30302854388020434"/>
          <c:y val="0.22844808623183208"/>
          <c:w val="0.41272021433841988"/>
          <c:h val="0.55510830305593328"/>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l"/>
      <c:layout>
        <c:manualLayout>
          <c:xMode val="edge"/>
          <c:yMode val="edge"/>
          <c:x val="2.245461339167211E-2"/>
          <c:y val="0.39768352622748815"/>
          <c:w val="0.19855565561577504"/>
          <c:h val="0.24084930237461749"/>
        </c:manualLayout>
      </c:layout>
      <c:overlay val="0"/>
      <c:spPr>
        <a:noFill/>
        <a:ln>
          <a:solidFill>
            <a:schemeClr val="tx2"/>
          </a:solidFill>
          <a:prstDash val="sysDot"/>
        </a:ln>
        <a:effectLst/>
      </c:spPr>
      <c:txPr>
        <a:bodyPr rot="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i="0" baseline="0" dirty="0">
                <a:solidFill>
                  <a:srgbClr val="231F20"/>
                </a:solidFill>
                <a:effectLst/>
              </a:rPr>
              <a:t>EVOLUTION DES EFFECTIFS 2020-2021 PAR DEPARTEMENT</a:t>
            </a:r>
          </a:p>
          <a:p>
            <a:pPr>
              <a:defRPr/>
            </a:pPr>
            <a:r>
              <a:rPr lang="fr-FR" sz="1000" b="0" i="1" baseline="0" dirty="0">
                <a:effectLst/>
              </a:rPr>
              <a:t>Source : Enquête en ligne</a:t>
            </a:r>
            <a:endParaRPr lang="fr-FR" sz="1050" dirty="0">
              <a:effectLst/>
            </a:endParaRPr>
          </a:p>
        </c:rich>
      </c:tx>
      <c:layout>
        <c:manualLayout>
          <c:xMode val="edge"/>
          <c:yMode val="edge"/>
          <c:x val="0.25336557915187247"/>
          <c:y val="2.58670608236438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8000100026051866"/>
          <c:y val="0.11122836154166868"/>
          <c:w val="0.68643810713815012"/>
          <c:h val="0.73328269907096522"/>
        </c:manualLayout>
      </c:layout>
      <c:barChart>
        <c:barDir val="bar"/>
        <c:grouping val="percentStacked"/>
        <c:varyColors val="0"/>
        <c:ser>
          <c:idx val="0"/>
          <c:order val="0"/>
          <c:tx>
            <c:strRef>
              <c:f>Feuil1!$B$1</c:f>
              <c:strCache>
                <c:ptCount val="1"/>
                <c:pt idx="0">
                  <c:v>Hausse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Cher</c:v>
                </c:pt>
                <c:pt idx="1">
                  <c:v>Indre</c:v>
                </c:pt>
                <c:pt idx="2">
                  <c:v>Loiret</c:v>
                </c:pt>
                <c:pt idx="3">
                  <c:v>Loir-et-Cher</c:v>
                </c:pt>
                <c:pt idx="4">
                  <c:v>Eure-et-Loir</c:v>
                </c:pt>
                <c:pt idx="5">
                  <c:v>Indre-et-Loire</c:v>
                </c:pt>
                <c:pt idx="6">
                  <c:v>Région</c:v>
                </c:pt>
              </c:strCache>
            </c:strRef>
          </c:cat>
          <c:val>
            <c:numRef>
              <c:f>Feuil1!$B$2:$B$8</c:f>
              <c:numCache>
                <c:formatCode>0%</c:formatCode>
                <c:ptCount val="7"/>
                <c:pt idx="0">
                  <c:v>0.34615384615384615</c:v>
                </c:pt>
                <c:pt idx="1">
                  <c:v>0.35714285714285715</c:v>
                </c:pt>
                <c:pt idx="2">
                  <c:v>0.38235294117647056</c:v>
                </c:pt>
                <c:pt idx="3">
                  <c:v>0.40476190476190477</c:v>
                </c:pt>
                <c:pt idx="4">
                  <c:v>0.5</c:v>
                </c:pt>
                <c:pt idx="5">
                  <c:v>0.66</c:v>
                </c:pt>
                <c:pt idx="6">
                  <c:v>0.44705882352941179</c:v>
                </c:pt>
              </c:numCache>
            </c:numRef>
          </c:val>
          <c:extLst>
            <c:ext xmlns:c16="http://schemas.microsoft.com/office/drawing/2014/chart" uri="{C3380CC4-5D6E-409C-BE32-E72D297353CC}">
              <c16:uniqueId val="{00000000-85F1-48B2-B34B-794E8137AFAE}"/>
            </c:ext>
          </c:extLst>
        </c:ser>
        <c:ser>
          <c:idx val="1"/>
          <c:order val="1"/>
          <c:tx>
            <c:strRef>
              <c:f>Feuil1!$C$1</c:f>
              <c:strCache>
                <c:ptCount val="1"/>
                <c:pt idx="0">
                  <c:v>Stable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Cher</c:v>
                </c:pt>
                <c:pt idx="1">
                  <c:v>Indre</c:v>
                </c:pt>
                <c:pt idx="2">
                  <c:v>Loiret</c:v>
                </c:pt>
                <c:pt idx="3">
                  <c:v>Loir-et-Cher</c:v>
                </c:pt>
                <c:pt idx="4">
                  <c:v>Eure-et-Loir</c:v>
                </c:pt>
                <c:pt idx="5">
                  <c:v>Indre-et-Loire</c:v>
                </c:pt>
                <c:pt idx="6">
                  <c:v>Région</c:v>
                </c:pt>
              </c:strCache>
            </c:strRef>
          </c:cat>
          <c:val>
            <c:numRef>
              <c:f>Feuil1!$C$2:$C$8</c:f>
              <c:numCache>
                <c:formatCode>0%</c:formatCode>
                <c:ptCount val="7"/>
                <c:pt idx="0">
                  <c:v>0.46153846153846156</c:v>
                </c:pt>
                <c:pt idx="1">
                  <c:v>0.2857142857142857</c:v>
                </c:pt>
                <c:pt idx="2">
                  <c:v>0.38235294117647056</c:v>
                </c:pt>
                <c:pt idx="3">
                  <c:v>0.33333333333333331</c:v>
                </c:pt>
                <c:pt idx="4">
                  <c:v>0.29166666666666669</c:v>
                </c:pt>
                <c:pt idx="5">
                  <c:v>0.17</c:v>
                </c:pt>
                <c:pt idx="6">
                  <c:v>0.31764705882352939</c:v>
                </c:pt>
              </c:numCache>
            </c:numRef>
          </c:val>
          <c:extLst>
            <c:ext xmlns:c16="http://schemas.microsoft.com/office/drawing/2014/chart" uri="{C3380CC4-5D6E-409C-BE32-E72D297353CC}">
              <c16:uniqueId val="{00000001-85F1-48B2-B34B-794E8137AFAE}"/>
            </c:ext>
          </c:extLst>
        </c:ser>
        <c:ser>
          <c:idx val="2"/>
          <c:order val="2"/>
          <c:tx>
            <c:strRef>
              <c:f>Feuil1!$D$1</c:f>
              <c:strCache>
                <c:ptCount val="1"/>
                <c:pt idx="0">
                  <c:v>Baisse</c:v>
                </c:pt>
              </c:strCache>
            </c:strRef>
          </c:tx>
          <c:spPr>
            <a:solidFill>
              <a:schemeClr val="accent3"/>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2-85F1-48B2-B34B-794E8137AFA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Cher</c:v>
                </c:pt>
                <c:pt idx="1">
                  <c:v>Indre</c:v>
                </c:pt>
                <c:pt idx="2">
                  <c:v>Loiret</c:v>
                </c:pt>
                <c:pt idx="3">
                  <c:v>Loir-et-Cher</c:v>
                </c:pt>
                <c:pt idx="4">
                  <c:v>Eure-et-Loir</c:v>
                </c:pt>
                <c:pt idx="5">
                  <c:v>Indre-et-Loire</c:v>
                </c:pt>
                <c:pt idx="6">
                  <c:v>Région</c:v>
                </c:pt>
              </c:strCache>
            </c:strRef>
          </c:cat>
          <c:val>
            <c:numRef>
              <c:f>Feuil1!$D$2:$D$8</c:f>
              <c:numCache>
                <c:formatCode>0%</c:formatCode>
                <c:ptCount val="7"/>
                <c:pt idx="0">
                  <c:v>0.19230769230769232</c:v>
                </c:pt>
                <c:pt idx="1">
                  <c:v>0.35714285714285715</c:v>
                </c:pt>
                <c:pt idx="2">
                  <c:v>0.23529411764705882</c:v>
                </c:pt>
                <c:pt idx="3">
                  <c:v>0.26190476190476192</c:v>
                </c:pt>
                <c:pt idx="4">
                  <c:v>0.20833333333333334</c:v>
                </c:pt>
                <c:pt idx="5">
                  <c:v>0.17</c:v>
                </c:pt>
                <c:pt idx="6">
                  <c:v>0.23529411764705882</c:v>
                </c:pt>
              </c:numCache>
            </c:numRef>
          </c:val>
          <c:extLst>
            <c:ext xmlns:c16="http://schemas.microsoft.com/office/drawing/2014/chart" uri="{C3380CC4-5D6E-409C-BE32-E72D297353CC}">
              <c16:uniqueId val="{00000003-85F1-48B2-B34B-794E8137AFAE}"/>
            </c:ext>
          </c:extLst>
        </c:ser>
        <c:dLbls>
          <c:dLblPos val="ctr"/>
          <c:showLegendKey val="0"/>
          <c:showVal val="1"/>
          <c:showCatName val="0"/>
          <c:showSerName val="0"/>
          <c:showPercent val="0"/>
          <c:showBubbleSize val="0"/>
        </c:dLbls>
        <c:gapWidth val="150"/>
        <c:overlap val="100"/>
        <c:axId val="885341336"/>
        <c:axId val="885337400"/>
      </c:barChart>
      <c:catAx>
        <c:axId val="885341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885337400"/>
        <c:crosses val="autoZero"/>
        <c:auto val="1"/>
        <c:lblAlgn val="ctr"/>
        <c:lblOffset val="100"/>
        <c:noMultiLvlLbl val="0"/>
      </c:catAx>
      <c:valAx>
        <c:axId val="885337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885341336"/>
        <c:crosses val="autoZero"/>
        <c:crossBetween val="between"/>
      </c:valAx>
      <c:spPr>
        <a:noFill/>
        <a:ln>
          <a:noFill/>
        </a:ln>
        <a:effectLst/>
      </c:spPr>
    </c:plotArea>
    <c:legend>
      <c:legendPos val="b"/>
      <c:overlay val="0"/>
      <c:spPr>
        <a:noFill/>
        <a:ln>
          <a:solidFill>
            <a:schemeClr val="tx2"/>
          </a:solidFill>
          <a:prstDash val="sysDot"/>
        </a:ln>
        <a:effectLst/>
      </c:spPr>
      <c:txPr>
        <a:bodyPr rot="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i="0" baseline="0">
                <a:solidFill>
                  <a:srgbClr val="231F20"/>
                </a:solidFill>
                <a:effectLst/>
              </a:rPr>
              <a:t>PRIORITES STRATEGIQUES DES ENTREPRISES A 3 ANS </a:t>
            </a:r>
            <a:endParaRPr lang="fr-FR" sz="1050">
              <a:solidFill>
                <a:srgbClr val="231F20"/>
              </a:solidFill>
              <a:effectLst/>
            </a:endParaRPr>
          </a:p>
          <a:p>
            <a:pPr>
              <a:defRPr/>
            </a:pPr>
            <a:r>
              <a:rPr lang="fr-FR" sz="1000" b="0" i="1" baseline="0">
                <a:effectLst/>
              </a:rPr>
              <a:t>Source : Enquête en ligne</a:t>
            </a:r>
            <a:endParaRPr lang="fr-FR" sz="1050">
              <a:effectLst/>
            </a:endParaRPr>
          </a:p>
        </c:rich>
      </c:tx>
      <c:layout>
        <c:manualLayout>
          <c:xMode val="edge"/>
          <c:yMode val="edge"/>
          <c:x val="0.13161154498676633"/>
          <c:y val="2.561296756346688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43046215541029925"/>
          <c:y val="0.1605269069088342"/>
          <c:w val="0.53597687141657768"/>
          <c:h val="0.68398421204633697"/>
        </c:manualLayout>
      </c:layout>
      <c:barChart>
        <c:barDir val="bar"/>
        <c:grouping val="percentStacked"/>
        <c:varyColors val="0"/>
        <c:ser>
          <c:idx val="0"/>
          <c:order val="0"/>
          <c:tx>
            <c:strRef>
              <c:f>Feuil1!$B$1</c:f>
              <c:strCache>
                <c:ptCount val="1"/>
                <c:pt idx="0">
                  <c:v>Priorité principale</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3DB-4559-8990-DE216E5D94B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Recherche d'alliance et de fusion (pour peser sur votre marché)</c:v>
                </c:pt>
                <c:pt idx="1">
                  <c:v>Conquête de marchés à l'international (sur le même cœur d’activité)</c:v>
                </c:pt>
                <c:pt idx="2">
                  <c:v>Réduction des coûts</c:v>
                </c:pt>
                <c:pt idx="3">
                  <c:v>Accroissement de la performance (coût, qualité, délai)</c:v>
                </c:pt>
                <c:pt idx="4">
                  <c:v>Diversification d’activités vers de nouveaux marchés</c:v>
                </c:pt>
                <c:pt idx="5">
                  <c:v>Développement de nouveaux produits et services (en restant sur le même cœur de marché)</c:v>
                </c:pt>
              </c:strCache>
            </c:strRef>
          </c:cat>
          <c:val>
            <c:numRef>
              <c:f>Feuil1!$B$2:$B$7</c:f>
              <c:numCache>
                <c:formatCode>0%</c:formatCode>
                <c:ptCount val="6"/>
                <c:pt idx="0">
                  <c:v>2.4400000000000002E-2</c:v>
                </c:pt>
                <c:pt idx="1">
                  <c:v>0.11020000000000001</c:v>
                </c:pt>
                <c:pt idx="2">
                  <c:v>0.15559999999999999</c:v>
                </c:pt>
                <c:pt idx="3">
                  <c:v>0.21379999999999999</c:v>
                </c:pt>
                <c:pt idx="4">
                  <c:v>0.21529999999999999</c:v>
                </c:pt>
                <c:pt idx="5">
                  <c:v>0.25</c:v>
                </c:pt>
              </c:numCache>
            </c:numRef>
          </c:val>
          <c:extLst>
            <c:ext xmlns:c16="http://schemas.microsoft.com/office/drawing/2014/chart" uri="{C3380CC4-5D6E-409C-BE32-E72D297353CC}">
              <c16:uniqueId val="{00000001-B3DB-4559-8990-DE216E5D94B4}"/>
            </c:ext>
          </c:extLst>
        </c:ser>
        <c:ser>
          <c:idx val="1"/>
          <c:order val="1"/>
          <c:tx>
            <c:strRef>
              <c:f>Feuil1!$C$1</c:f>
              <c:strCache>
                <c:ptCount val="1"/>
                <c:pt idx="0">
                  <c:v>Priorité forte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Recherche d'alliance et de fusion (pour peser sur votre marché)</c:v>
                </c:pt>
                <c:pt idx="1">
                  <c:v>Conquête de marchés à l'international (sur le même cœur d’activité)</c:v>
                </c:pt>
                <c:pt idx="2">
                  <c:v>Réduction des coûts</c:v>
                </c:pt>
                <c:pt idx="3">
                  <c:v>Accroissement de la performance (coût, qualité, délai)</c:v>
                </c:pt>
                <c:pt idx="4">
                  <c:v>Diversification d’activités vers de nouveaux marchés</c:v>
                </c:pt>
                <c:pt idx="5">
                  <c:v>Développement de nouveaux produits et services (en restant sur le même cœur de marché)</c:v>
                </c:pt>
              </c:strCache>
            </c:strRef>
          </c:cat>
          <c:val>
            <c:numRef>
              <c:f>Feuil1!$C$2:$C$7</c:f>
              <c:numCache>
                <c:formatCode>0%</c:formatCode>
                <c:ptCount val="6"/>
                <c:pt idx="0">
                  <c:v>0.1545</c:v>
                </c:pt>
                <c:pt idx="1">
                  <c:v>0.23730000000000001</c:v>
                </c:pt>
                <c:pt idx="2">
                  <c:v>0.56299999999999994</c:v>
                </c:pt>
                <c:pt idx="3">
                  <c:v>0.64829999999999999</c:v>
                </c:pt>
                <c:pt idx="4">
                  <c:v>0.35420000000000001</c:v>
                </c:pt>
                <c:pt idx="5">
                  <c:v>0.44440000000000002</c:v>
                </c:pt>
              </c:numCache>
            </c:numRef>
          </c:val>
          <c:extLst>
            <c:ext xmlns:c16="http://schemas.microsoft.com/office/drawing/2014/chart" uri="{C3380CC4-5D6E-409C-BE32-E72D297353CC}">
              <c16:uniqueId val="{00000002-B3DB-4559-8990-DE216E5D94B4}"/>
            </c:ext>
          </c:extLst>
        </c:ser>
        <c:ser>
          <c:idx val="2"/>
          <c:order val="2"/>
          <c:tx>
            <c:strRef>
              <c:f>Feuil1!$D$1</c:f>
              <c:strCache>
                <c:ptCount val="1"/>
                <c:pt idx="0">
                  <c:v>Priorité faible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Recherche d'alliance et de fusion (pour peser sur votre marché)</c:v>
                </c:pt>
                <c:pt idx="1">
                  <c:v>Conquête de marchés à l'international (sur le même cœur d’activité)</c:v>
                </c:pt>
                <c:pt idx="2">
                  <c:v>Réduction des coûts</c:v>
                </c:pt>
                <c:pt idx="3">
                  <c:v>Accroissement de la performance (coût, qualité, délai)</c:v>
                </c:pt>
                <c:pt idx="4">
                  <c:v>Diversification d’activités vers de nouveaux marchés</c:v>
                </c:pt>
                <c:pt idx="5">
                  <c:v>Développement de nouveaux produits et services (en restant sur le même cœur de marché)</c:v>
                </c:pt>
              </c:strCache>
            </c:strRef>
          </c:cat>
          <c:val>
            <c:numRef>
              <c:f>Feuil1!$D$2:$D$7</c:f>
              <c:numCache>
                <c:formatCode>0%</c:formatCode>
                <c:ptCount val="6"/>
                <c:pt idx="0">
                  <c:v>0.1951</c:v>
                </c:pt>
                <c:pt idx="1">
                  <c:v>0.18640000000000001</c:v>
                </c:pt>
                <c:pt idx="2">
                  <c:v>0.23699999999999999</c:v>
                </c:pt>
                <c:pt idx="3">
                  <c:v>8.9700000000000002E-2</c:v>
                </c:pt>
                <c:pt idx="4">
                  <c:v>0.26390000000000002</c:v>
                </c:pt>
                <c:pt idx="5">
                  <c:v>0.1875</c:v>
                </c:pt>
              </c:numCache>
            </c:numRef>
          </c:val>
          <c:extLst>
            <c:ext xmlns:c16="http://schemas.microsoft.com/office/drawing/2014/chart" uri="{C3380CC4-5D6E-409C-BE32-E72D297353CC}">
              <c16:uniqueId val="{00000003-B3DB-4559-8990-DE216E5D94B4}"/>
            </c:ext>
          </c:extLst>
        </c:ser>
        <c:ser>
          <c:idx val="3"/>
          <c:order val="3"/>
          <c:tx>
            <c:strRef>
              <c:f>Feuil1!$E$1</c:f>
              <c:strCache>
                <c:ptCount val="1"/>
                <c:pt idx="0">
                  <c:v>N'est pas une priorité</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Recherche d'alliance et de fusion (pour peser sur votre marché)</c:v>
                </c:pt>
                <c:pt idx="1">
                  <c:v>Conquête de marchés à l'international (sur le même cœur d’activité)</c:v>
                </c:pt>
                <c:pt idx="2">
                  <c:v>Réduction des coûts</c:v>
                </c:pt>
                <c:pt idx="3">
                  <c:v>Accroissement de la performance (coût, qualité, délai)</c:v>
                </c:pt>
                <c:pt idx="4">
                  <c:v>Diversification d’activités vers de nouveaux marchés</c:v>
                </c:pt>
                <c:pt idx="5">
                  <c:v>Développement de nouveaux produits et services (en restant sur le même cœur de marché)</c:v>
                </c:pt>
              </c:strCache>
            </c:strRef>
          </c:cat>
          <c:val>
            <c:numRef>
              <c:f>Feuil1!$E$2:$E$7</c:f>
              <c:numCache>
                <c:formatCode>0%</c:formatCode>
                <c:ptCount val="6"/>
                <c:pt idx="0">
                  <c:v>0.626</c:v>
                </c:pt>
                <c:pt idx="1">
                  <c:v>0.46610000000000001</c:v>
                </c:pt>
                <c:pt idx="2">
                  <c:v>4.4400000000000002E-2</c:v>
                </c:pt>
                <c:pt idx="3">
                  <c:v>4.8300000000000003E-2</c:v>
                </c:pt>
                <c:pt idx="4">
                  <c:v>0.16669999999999999</c:v>
                </c:pt>
                <c:pt idx="5">
                  <c:v>0.1181</c:v>
                </c:pt>
              </c:numCache>
            </c:numRef>
          </c:val>
          <c:extLst>
            <c:ext xmlns:c16="http://schemas.microsoft.com/office/drawing/2014/chart" uri="{C3380CC4-5D6E-409C-BE32-E72D297353CC}">
              <c16:uniqueId val="{00000004-B3DB-4559-8990-DE216E5D94B4}"/>
            </c:ext>
          </c:extLst>
        </c:ser>
        <c:dLbls>
          <c:dLblPos val="ctr"/>
          <c:showLegendKey val="0"/>
          <c:showVal val="1"/>
          <c:showCatName val="0"/>
          <c:showSerName val="0"/>
          <c:showPercent val="0"/>
          <c:showBubbleSize val="0"/>
        </c:dLbls>
        <c:gapWidth val="150"/>
        <c:overlap val="100"/>
        <c:axId val="885341336"/>
        <c:axId val="885337400"/>
      </c:barChart>
      <c:catAx>
        <c:axId val="885341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crossAx val="885337400"/>
        <c:crosses val="autoZero"/>
        <c:auto val="1"/>
        <c:lblAlgn val="ctr"/>
        <c:lblOffset val="100"/>
        <c:noMultiLvlLbl val="0"/>
      </c:catAx>
      <c:valAx>
        <c:axId val="88533740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85341336"/>
        <c:crosses val="autoZero"/>
        <c:crossBetween val="between"/>
      </c:valAx>
      <c:spPr>
        <a:noFill/>
        <a:ln>
          <a:noFill/>
        </a:ln>
        <a:effectLst/>
      </c:spPr>
    </c:plotArea>
    <c:legend>
      <c:legendPos val="b"/>
      <c:overlay val="0"/>
      <c:spPr>
        <a:noFill/>
        <a:ln>
          <a:solidFill>
            <a:schemeClr val="tx2"/>
          </a:solidFill>
          <a:prstDash val="sysDot"/>
        </a:ln>
        <a:effectLst/>
      </c:spPr>
      <c:txPr>
        <a:bodyPr rot="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kern="1200" dirty="0">
                <a:solidFill>
                  <a:srgbClr val="231F20"/>
                </a:solidFill>
                <a:effectLst/>
                <a:latin typeface="Arial" panose="020B0604020202020204" pitchFamily="34" charset="0"/>
                <a:ea typeface="+mn-ea"/>
                <a:cs typeface="+mn-cs"/>
              </a:rPr>
              <a:t>EVOLUTION</a:t>
            </a:r>
            <a:r>
              <a:rPr lang="fr-FR" sz="1000" b="1" kern="1200" baseline="0" dirty="0">
                <a:solidFill>
                  <a:srgbClr val="231F20"/>
                </a:solidFill>
                <a:effectLst/>
                <a:latin typeface="Arial" panose="020B0604020202020204" pitchFamily="34" charset="0"/>
                <a:ea typeface="+mn-ea"/>
                <a:cs typeface="+mn-cs"/>
              </a:rPr>
              <a:t> DES EFFECTIFS 2019-2020 DES ENTREPRISES PAR FONCTION METIER </a:t>
            </a:r>
          </a:p>
          <a:p>
            <a:pPr>
              <a:defRPr/>
            </a:pPr>
            <a:r>
              <a:rPr lang="fr-FR" sz="800" i="1" kern="1200" dirty="0">
                <a:solidFill>
                  <a:srgbClr val="808080"/>
                </a:solidFill>
                <a:effectLst/>
                <a:latin typeface="Arial" panose="020B0604020202020204" pitchFamily="34" charset="0"/>
                <a:ea typeface="+mn-ea"/>
                <a:cs typeface="+mn-cs"/>
              </a:rPr>
              <a:t>Source : Enquête en ligne</a:t>
            </a:r>
            <a:endParaRPr lang="fr-FR" sz="1050" dirty="0">
              <a:effectLst/>
            </a:endParaRPr>
          </a:p>
        </c:rich>
      </c:tx>
      <c:layout>
        <c:manualLayout>
          <c:xMode val="edge"/>
          <c:yMode val="edge"/>
          <c:x val="0.18782836431883568"/>
          <c:y val="2.5778333128324542E-3"/>
        </c:manualLayout>
      </c:layout>
      <c:overlay val="0"/>
      <c:spPr>
        <a:solidFill>
          <a:schemeClr val="bg1"/>
        </a:solid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5104973350817472"/>
          <c:y val="0.1159123764010118"/>
          <c:w val="0.84895026649182526"/>
          <c:h val="0.60939045811954584"/>
        </c:manualLayout>
      </c:layout>
      <c:barChart>
        <c:barDir val="col"/>
        <c:grouping val="stacked"/>
        <c:varyColors val="0"/>
        <c:ser>
          <c:idx val="0"/>
          <c:order val="0"/>
          <c:tx>
            <c:strRef>
              <c:f>Feuil1!$B$1</c:f>
              <c:strCache>
                <c:ptCount val="1"/>
                <c:pt idx="0">
                  <c:v>Baisse</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3CB4-4943-B281-EF01A86CA390}"/>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3CB4-4943-B281-EF01A86CA390}"/>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3CB4-4943-B281-EF01A86CA390}"/>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Feuil1!$A$2:$A$12</c:f>
              <c:strCache>
                <c:ptCount val="11"/>
                <c:pt idx="0">
                  <c:v>Production : Opérateurs non-qualif</c:v>
                </c:pt>
                <c:pt idx="1">
                  <c:v>Fonctions supports</c:v>
                </c:pt>
                <c:pt idx="2">
                  <c:v>Production : Opérateurs qualifiés</c:v>
                </c:pt>
                <c:pt idx="3">
                  <c:v>Préparation / méthode</c:v>
                </c:pt>
                <c:pt idx="4">
                  <c:v>Conception / recherche</c:v>
                </c:pt>
                <c:pt idx="5">
                  <c:v>Autres</c:v>
                </c:pt>
                <c:pt idx="6">
                  <c:v>Production : Techniciens</c:v>
                </c:pt>
                <c:pt idx="7">
                  <c:v>Ingénieurs et cadres techniques</c:v>
                </c:pt>
                <c:pt idx="8">
                  <c:v>Achat / commercialisation</c:v>
                </c:pt>
                <c:pt idx="9">
                  <c:v>Maintenance : Opérateurs</c:v>
                </c:pt>
                <c:pt idx="10">
                  <c:v>Maintenance : Techniciens</c:v>
                </c:pt>
              </c:strCache>
            </c:strRef>
          </c:cat>
          <c:val>
            <c:numRef>
              <c:f>Feuil1!$B$2:$B$12</c:f>
              <c:numCache>
                <c:formatCode>0%</c:formatCode>
                <c:ptCount val="11"/>
                <c:pt idx="0">
                  <c:v>0.23</c:v>
                </c:pt>
                <c:pt idx="1">
                  <c:v>0.14000000000000001</c:v>
                </c:pt>
                <c:pt idx="2">
                  <c:v>0.13</c:v>
                </c:pt>
                <c:pt idx="3">
                  <c:v>0.1</c:v>
                </c:pt>
                <c:pt idx="4">
                  <c:v>0.08</c:v>
                </c:pt>
                <c:pt idx="5">
                  <c:v>0.08</c:v>
                </c:pt>
                <c:pt idx="6">
                  <c:v>0.08</c:v>
                </c:pt>
                <c:pt idx="7">
                  <c:v>0.08</c:v>
                </c:pt>
                <c:pt idx="8">
                  <c:v>7.0000000000000007E-2</c:v>
                </c:pt>
                <c:pt idx="9">
                  <c:v>0.06</c:v>
                </c:pt>
                <c:pt idx="10">
                  <c:v>0.03</c:v>
                </c:pt>
              </c:numCache>
            </c:numRef>
          </c:val>
          <c:extLst>
            <c:ext xmlns:c16="http://schemas.microsoft.com/office/drawing/2014/chart" uri="{C3380CC4-5D6E-409C-BE32-E72D297353CC}">
              <c16:uniqueId val="{00000006-3CB4-4943-B281-EF01A86CA390}"/>
            </c:ext>
          </c:extLst>
        </c:ser>
        <c:ser>
          <c:idx val="1"/>
          <c:order val="1"/>
          <c:tx>
            <c:strRef>
              <c:f>Feuil1!$C$1</c:f>
              <c:strCache>
                <c:ptCount val="1"/>
                <c:pt idx="0">
                  <c:v>Stable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Feuil1!$A$2:$A$12</c:f>
              <c:strCache>
                <c:ptCount val="11"/>
                <c:pt idx="0">
                  <c:v>Production : Opérateurs non-qualif</c:v>
                </c:pt>
                <c:pt idx="1">
                  <c:v>Fonctions supports</c:v>
                </c:pt>
                <c:pt idx="2">
                  <c:v>Production : Opérateurs qualifiés</c:v>
                </c:pt>
                <c:pt idx="3">
                  <c:v>Préparation / méthode</c:v>
                </c:pt>
                <c:pt idx="4">
                  <c:v>Conception / recherche</c:v>
                </c:pt>
                <c:pt idx="5">
                  <c:v>Autres</c:v>
                </c:pt>
                <c:pt idx="6">
                  <c:v>Production : Techniciens</c:v>
                </c:pt>
                <c:pt idx="7">
                  <c:v>Ingénieurs et cadres techniques</c:v>
                </c:pt>
                <c:pt idx="8">
                  <c:v>Achat / commercialisation</c:v>
                </c:pt>
                <c:pt idx="9">
                  <c:v>Maintenance : Opérateurs</c:v>
                </c:pt>
                <c:pt idx="10">
                  <c:v>Maintenance : Techniciens</c:v>
                </c:pt>
              </c:strCache>
            </c:strRef>
          </c:cat>
          <c:val>
            <c:numRef>
              <c:f>Feuil1!$C$2:$C$12</c:f>
              <c:numCache>
                <c:formatCode>0%</c:formatCode>
                <c:ptCount val="11"/>
                <c:pt idx="0">
                  <c:v>0.5</c:v>
                </c:pt>
                <c:pt idx="1">
                  <c:v>0.67019999999999991</c:v>
                </c:pt>
                <c:pt idx="2">
                  <c:v>0.61539999999999995</c:v>
                </c:pt>
                <c:pt idx="3">
                  <c:v>0.71430000000000005</c:v>
                </c:pt>
                <c:pt idx="4">
                  <c:v>0.55210000000000004</c:v>
                </c:pt>
                <c:pt idx="5">
                  <c:v>0.52780000000000005</c:v>
                </c:pt>
                <c:pt idx="6">
                  <c:v>0.69389999999999996</c:v>
                </c:pt>
                <c:pt idx="7">
                  <c:v>0.65090000000000003</c:v>
                </c:pt>
                <c:pt idx="8">
                  <c:v>0.73680000000000012</c:v>
                </c:pt>
                <c:pt idx="9">
                  <c:v>0.51560000000000006</c:v>
                </c:pt>
                <c:pt idx="10">
                  <c:v>0.57140000000000002</c:v>
                </c:pt>
              </c:numCache>
            </c:numRef>
          </c:val>
          <c:extLst>
            <c:ext xmlns:c16="http://schemas.microsoft.com/office/drawing/2014/chart" uri="{C3380CC4-5D6E-409C-BE32-E72D297353CC}">
              <c16:uniqueId val="{00000007-3CB4-4943-B281-EF01A86CA390}"/>
            </c:ext>
          </c:extLst>
        </c:ser>
        <c:ser>
          <c:idx val="2"/>
          <c:order val="2"/>
          <c:tx>
            <c:strRef>
              <c:f>Feuil1!$D$1</c:f>
              <c:strCache>
                <c:ptCount val="1"/>
                <c:pt idx="0">
                  <c:v>Hausse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Feuil1!$A$2:$A$12</c:f>
              <c:strCache>
                <c:ptCount val="11"/>
                <c:pt idx="0">
                  <c:v>Production : Opérateurs non-qualif</c:v>
                </c:pt>
                <c:pt idx="1">
                  <c:v>Fonctions supports</c:v>
                </c:pt>
                <c:pt idx="2">
                  <c:v>Production : Opérateurs qualifiés</c:v>
                </c:pt>
                <c:pt idx="3">
                  <c:v>Préparation / méthode</c:v>
                </c:pt>
                <c:pt idx="4">
                  <c:v>Conception / recherche</c:v>
                </c:pt>
                <c:pt idx="5">
                  <c:v>Autres</c:v>
                </c:pt>
                <c:pt idx="6">
                  <c:v>Production : Techniciens</c:v>
                </c:pt>
                <c:pt idx="7">
                  <c:v>Ingénieurs et cadres techniques</c:v>
                </c:pt>
                <c:pt idx="8">
                  <c:v>Achat / commercialisation</c:v>
                </c:pt>
                <c:pt idx="9">
                  <c:v>Maintenance : Opérateurs</c:v>
                </c:pt>
                <c:pt idx="10">
                  <c:v>Maintenance : Techniciens</c:v>
                </c:pt>
              </c:strCache>
            </c:strRef>
          </c:cat>
          <c:val>
            <c:numRef>
              <c:f>Feuil1!$D$2:$D$12</c:f>
              <c:numCache>
                <c:formatCode>0%</c:formatCode>
                <c:ptCount val="11"/>
                <c:pt idx="0">
                  <c:v>0.12790000000000001</c:v>
                </c:pt>
                <c:pt idx="1">
                  <c:v>0.11700000000000001</c:v>
                </c:pt>
                <c:pt idx="2">
                  <c:v>0.2404</c:v>
                </c:pt>
                <c:pt idx="3">
                  <c:v>0.1099</c:v>
                </c:pt>
                <c:pt idx="4">
                  <c:v>0.16669999999999999</c:v>
                </c:pt>
                <c:pt idx="5">
                  <c:v>8.3299999999999999E-2</c:v>
                </c:pt>
                <c:pt idx="6">
                  <c:v>0.1837</c:v>
                </c:pt>
                <c:pt idx="7">
                  <c:v>0.22639999999999999</c:v>
                </c:pt>
                <c:pt idx="8">
                  <c:v>0.1158</c:v>
                </c:pt>
                <c:pt idx="9">
                  <c:v>6.25E-2</c:v>
                </c:pt>
                <c:pt idx="10">
                  <c:v>0.15579999999999999</c:v>
                </c:pt>
              </c:numCache>
            </c:numRef>
          </c:val>
          <c:extLst>
            <c:ext xmlns:c16="http://schemas.microsoft.com/office/drawing/2014/chart" uri="{C3380CC4-5D6E-409C-BE32-E72D297353CC}">
              <c16:uniqueId val="{00000008-3CB4-4943-B281-EF01A86CA390}"/>
            </c:ext>
          </c:extLst>
        </c:ser>
        <c:ser>
          <c:idx val="3"/>
          <c:order val="3"/>
          <c:tx>
            <c:strRef>
              <c:f>Feuil1!$E$1</c:f>
              <c:strCache>
                <c:ptCount val="1"/>
                <c:pt idx="0">
                  <c:v>Non concerné</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Feuil1!$A$2:$A$12</c:f>
              <c:strCache>
                <c:ptCount val="11"/>
                <c:pt idx="0">
                  <c:v>Production : Opérateurs non-qualif</c:v>
                </c:pt>
                <c:pt idx="1">
                  <c:v>Fonctions supports</c:v>
                </c:pt>
                <c:pt idx="2">
                  <c:v>Production : Opérateurs qualifiés</c:v>
                </c:pt>
                <c:pt idx="3">
                  <c:v>Préparation / méthode</c:v>
                </c:pt>
                <c:pt idx="4">
                  <c:v>Conception / recherche</c:v>
                </c:pt>
                <c:pt idx="5">
                  <c:v>Autres</c:v>
                </c:pt>
                <c:pt idx="6">
                  <c:v>Production : Techniciens</c:v>
                </c:pt>
                <c:pt idx="7">
                  <c:v>Ingénieurs et cadres techniques</c:v>
                </c:pt>
                <c:pt idx="8">
                  <c:v>Achat / commercialisation</c:v>
                </c:pt>
                <c:pt idx="9">
                  <c:v>Maintenance : Opérateurs</c:v>
                </c:pt>
                <c:pt idx="10">
                  <c:v>Maintenance : Techniciens</c:v>
                </c:pt>
              </c:strCache>
            </c:strRef>
          </c:cat>
          <c:val>
            <c:numRef>
              <c:f>Feuil1!$E$2:$E$12</c:f>
              <c:numCache>
                <c:formatCode>0%</c:formatCode>
                <c:ptCount val="11"/>
                <c:pt idx="0">
                  <c:v>0.1421</c:v>
                </c:pt>
                <c:pt idx="1">
                  <c:v>7.2800000000000087E-2</c:v>
                </c:pt>
                <c:pt idx="2">
                  <c:v>1.419999999999999E-2</c:v>
                </c:pt>
                <c:pt idx="3">
                  <c:v>7.5799999999999979E-2</c:v>
                </c:pt>
                <c:pt idx="4">
                  <c:v>0.20120000000000005</c:v>
                </c:pt>
                <c:pt idx="5">
                  <c:v>0.30889999999999995</c:v>
                </c:pt>
                <c:pt idx="6">
                  <c:v>4.2400000000000104E-2</c:v>
                </c:pt>
                <c:pt idx="7">
                  <c:v>4.269999999999996E-2</c:v>
                </c:pt>
                <c:pt idx="8">
                  <c:v>7.7399999999999802E-2</c:v>
                </c:pt>
                <c:pt idx="9">
                  <c:v>0.36189999999999989</c:v>
                </c:pt>
                <c:pt idx="10">
                  <c:v>0.2427999999999999</c:v>
                </c:pt>
              </c:numCache>
            </c:numRef>
          </c:val>
          <c:extLst>
            <c:ext xmlns:c16="http://schemas.microsoft.com/office/drawing/2014/chart" uri="{C3380CC4-5D6E-409C-BE32-E72D297353CC}">
              <c16:uniqueId val="{00000007-23EA-4A55-8605-8F41B7BB257E}"/>
            </c:ext>
          </c:extLst>
        </c:ser>
        <c:dLbls>
          <c:showLegendKey val="0"/>
          <c:showVal val="1"/>
          <c:showCatName val="0"/>
          <c:showSerName val="0"/>
          <c:showPercent val="0"/>
          <c:showBubbleSize val="0"/>
        </c:dLbls>
        <c:gapWidth val="100"/>
        <c:overlap val="100"/>
        <c:axId val="1259255272"/>
        <c:axId val="1259257568"/>
      </c:barChart>
      <c:catAx>
        <c:axId val="12592552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231F20"/>
                </a:solidFill>
                <a:latin typeface="+mn-lt"/>
                <a:ea typeface="+mn-ea"/>
                <a:cs typeface="+mn-cs"/>
              </a:defRPr>
            </a:pPr>
            <a:endParaRPr lang="fr-FR"/>
          </a:p>
        </c:txPr>
        <c:crossAx val="1259257568"/>
        <c:crosses val="autoZero"/>
        <c:auto val="1"/>
        <c:lblAlgn val="ctr"/>
        <c:lblOffset val="100"/>
        <c:noMultiLvlLbl val="0"/>
      </c:catAx>
      <c:valAx>
        <c:axId val="12592575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1259255272"/>
        <c:crosses val="autoZero"/>
        <c:crossBetween val="between"/>
        <c:majorUnit val="0.25"/>
      </c:valAx>
      <c:spPr>
        <a:noFill/>
        <a:ln>
          <a:noFill/>
        </a:ln>
        <a:effectLst/>
      </c:spPr>
    </c:plotArea>
    <c:legend>
      <c:legendPos val="b"/>
      <c:overlay val="0"/>
      <c:spPr>
        <a:noFill/>
        <a:ln>
          <a:solidFill>
            <a:schemeClr val="tx2"/>
          </a:solidFill>
          <a:prstDash val="sysDot"/>
        </a:ln>
        <a:effectLst/>
      </c:spPr>
      <c:txPr>
        <a:bodyPr rot="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'[Modélisation RH V2.xlsx]Feuil1'!$A$33</c:f>
              <c:strCache>
                <c:ptCount val="1"/>
                <c:pt idx="0">
                  <c:v>Métallurgie, fabrications de produits métalliques</c:v>
                </c:pt>
              </c:strCache>
            </c:strRef>
          </c:tx>
          <c:spPr>
            <a:solidFill>
              <a:schemeClr val="accent1"/>
            </a:solidFill>
            <a:ln>
              <a:noFill/>
            </a:ln>
            <a:effectLst/>
          </c:spPr>
          <c:invertIfNegative val="0"/>
          <c:cat>
            <c:numRef>
              <c:f>'[Modélisation RH V2.xlsx]Feuil1'!$B$32:$C$32</c:f>
              <c:numCache>
                <c:formatCode>General</c:formatCode>
                <c:ptCount val="2"/>
                <c:pt idx="0">
                  <c:v>2019</c:v>
                </c:pt>
                <c:pt idx="1">
                  <c:v>2023</c:v>
                </c:pt>
              </c:numCache>
            </c:numRef>
          </c:cat>
          <c:val>
            <c:numRef>
              <c:f>'[Modélisation RH V2.xlsx]Feuil1'!$B$33:$C$33</c:f>
              <c:numCache>
                <c:formatCode>#,##0</c:formatCode>
                <c:ptCount val="2"/>
                <c:pt idx="0">
                  <c:v>19008</c:v>
                </c:pt>
                <c:pt idx="1">
                  <c:v>17440.638111837201</c:v>
                </c:pt>
              </c:numCache>
            </c:numRef>
          </c:val>
          <c:extLst>
            <c:ext xmlns:c16="http://schemas.microsoft.com/office/drawing/2014/chart" uri="{C3380CC4-5D6E-409C-BE32-E72D297353CC}">
              <c16:uniqueId val="{00000000-7556-427B-8928-8BD069A62189}"/>
            </c:ext>
          </c:extLst>
        </c:ser>
        <c:ser>
          <c:idx val="1"/>
          <c:order val="1"/>
          <c:tx>
            <c:strRef>
              <c:f>'[Modélisation RH V2.xlsx]Feuil1'!$A$34</c:f>
              <c:strCache>
                <c:ptCount val="1"/>
                <c:pt idx="0">
                  <c:v>Fabrication de produits informatiques, électroniques, optiques et équipements électriques</c:v>
                </c:pt>
              </c:strCache>
            </c:strRef>
          </c:tx>
          <c:spPr>
            <a:solidFill>
              <a:schemeClr val="accent2"/>
            </a:solidFill>
            <a:ln>
              <a:noFill/>
            </a:ln>
            <a:effectLst/>
          </c:spPr>
          <c:invertIfNegative val="0"/>
          <c:cat>
            <c:numRef>
              <c:f>'[Modélisation RH V2.xlsx]Feuil1'!$B$32:$C$32</c:f>
              <c:numCache>
                <c:formatCode>General</c:formatCode>
                <c:ptCount val="2"/>
                <c:pt idx="0">
                  <c:v>2019</c:v>
                </c:pt>
                <c:pt idx="1">
                  <c:v>2023</c:v>
                </c:pt>
              </c:numCache>
            </c:numRef>
          </c:cat>
          <c:val>
            <c:numRef>
              <c:f>'[Modélisation RH V2.xlsx]Feuil1'!$B$34:$C$34</c:f>
              <c:numCache>
                <c:formatCode>#,##0</c:formatCode>
                <c:ptCount val="2"/>
                <c:pt idx="0">
                  <c:v>11660</c:v>
                </c:pt>
                <c:pt idx="1">
                  <c:v>11468.573393632374</c:v>
                </c:pt>
              </c:numCache>
            </c:numRef>
          </c:val>
          <c:extLst>
            <c:ext xmlns:c16="http://schemas.microsoft.com/office/drawing/2014/chart" uri="{C3380CC4-5D6E-409C-BE32-E72D297353CC}">
              <c16:uniqueId val="{00000001-7556-427B-8928-8BD069A62189}"/>
            </c:ext>
          </c:extLst>
        </c:ser>
        <c:ser>
          <c:idx val="2"/>
          <c:order val="2"/>
          <c:tx>
            <c:strRef>
              <c:f>'[Modélisation RH V2.xlsx]Feuil1'!$A$35</c:f>
              <c:strCache>
                <c:ptCount val="1"/>
                <c:pt idx="0">
                  <c:v>Fabrication de machines et équipements</c:v>
                </c:pt>
              </c:strCache>
            </c:strRef>
          </c:tx>
          <c:spPr>
            <a:solidFill>
              <a:schemeClr val="accent3"/>
            </a:solidFill>
            <a:ln>
              <a:noFill/>
            </a:ln>
            <a:effectLst/>
          </c:spPr>
          <c:invertIfNegative val="0"/>
          <c:cat>
            <c:numRef>
              <c:f>'[Modélisation RH V2.xlsx]Feuil1'!$B$32:$C$32</c:f>
              <c:numCache>
                <c:formatCode>General</c:formatCode>
                <c:ptCount val="2"/>
                <c:pt idx="0">
                  <c:v>2019</c:v>
                </c:pt>
                <c:pt idx="1">
                  <c:v>2023</c:v>
                </c:pt>
              </c:numCache>
            </c:numRef>
          </c:cat>
          <c:val>
            <c:numRef>
              <c:f>'[Modélisation RH V2.xlsx]Feuil1'!$B$35:$C$35</c:f>
              <c:numCache>
                <c:formatCode>#,##0</c:formatCode>
                <c:ptCount val="2"/>
                <c:pt idx="0">
                  <c:v>11421</c:v>
                </c:pt>
                <c:pt idx="1">
                  <c:v>11359.11663775271</c:v>
                </c:pt>
              </c:numCache>
            </c:numRef>
          </c:val>
          <c:extLst>
            <c:ext xmlns:c16="http://schemas.microsoft.com/office/drawing/2014/chart" uri="{C3380CC4-5D6E-409C-BE32-E72D297353CC}">
              <c16:uniqueId val="{00000002-7556-427B-8928-8BD069A62189}"/>
            </c:ext>
          </c:extLst>
        </c:ser>
        <c:ser>
          <c:idx val="3"/>
          <c:order val="3"/>
          <c:tx>
            <c:strRef>
              <c:f>'[Modélisation RH V2.xlsx]Feuil1'!$A$36</c:f>
              <c:strCache>
                <c:ptCount val="1"/>
                <c:pt idx="0">
                  <c:v>Installation, réparation et autres industries</c:v>
                </c:pt>
              </c:strCache>
            </c:strRef>
          </c:tx>
          <c:spPr>
            <a:solidFill>
              <a:schemeClr val="accent4"/>
            </a:solidFill>
            <a:ln>
              <a:noFill/>
            </a:ln>
            <a:effectLst/>
          </c:spPr>
          <c:invertIfNegative val="0"/>
          <c:cat>
            <c:numRef>
              <c:f>'[Modélisation RH V2.xlsx]Feuil1'!$B$32:$C$32</c:f>
              <c:numCache>
                <c:formatCode>General</c:formatCode>
                <c:ptCount val="2"/>
                <c:pt idx="0">
                  <c:v>2019</c:v>
                </c:pt>
                <c:pt idx="1">
                  <c:v>2023</c:v>
                </c:pt>
              </c:numCache>
            </c:numRef>
          </c:cat>
          <c:val>
            <c:numRef>
              <c:f>'[Modélisation RH V2.xlsx]Feuil1'!$B$36:$C$36</c:f>
              <c:numCache>
                <c:formatCode>#,##0</c:formatCode>
                <c:ptCount val="2"/>
                <c:pt idx="0">
                  <c:v>8039</c:v>
                </c:pt>
                <c:pt idx="1">
                  <c:v>7965.1792249922646</c:v>
                </c:pt>
              </c:numCache>
            </c:numRef>
          </c:val>
          <c:extLst>
            <c:ext xmlns:c16="http://schemas.microsoft.com/office/drawing/2014/chart" uri="{C3380CC4-5D6E-409C-BE32-E72D297353CC}">
              <c16:uniqueId val="{00000003-7556-427B-8928-8BD069A62189}"/>
            </c:ext>
          </c:extLst>
        </c:ser>
        <c:ser>
          <c:idx val="4"/>
          <c:order val="4"/>
          <c:tx>
            <c:strRef>
              <c:f>'[Modélisation RH V2.xlsx]Feuil1'!$A$37</c:f>
              <c:strCache>
                <c:ptCount val="1"/>
                <c:pt idx="0">
                  <c:v>Industrie automobile</c:v>
                </c:pt>
              </c:strCache>
            </c:strRef>
          </c:tx>
          <c:spPr>
            <a:solidFill>
              <a:schemeClr val="accent5"/>
            </a:solidFill>
            <a:ln>
              <a:noFill/>
            </a:ln>
            <a:effectLst/>
          </c:spPr>
          <c:invertIfNegative val="0"/>
          <c:cat>
            <c:numRef>
              <c:f>'[Modélisation RH V2.xlsx]Feuil1'!$B$32:$C$32</c:f>
              <c:numCache>
                <c:formatCode>General</c:formatCode>
                <c:ptCount val="2"/>
                <c:pt idx="0">
                  <c:v>2019</c:v>
                </c:pt>
                <c:pt idx="1">
                  <c:v>2023</c:v>
                </c:pt>
              </c:numCache>
            </c:numRef>
          </c:cat>
          <c:val>
            <c:numRef>
              <c:f>'[Modélisation RH V2.xlsx]Feuil1'!$B$37:$C$37</c:f>
              <c:numCache>
                <c:formatCode>#,##0</c:formatCode>
                <c:ptCount val="2"/>
                <c:pt idx="0">
                  <c:v>4298</c:v>
                </c:pt>
                <c:pt idx="1">
                  <c:v>4003.7697498465704</c:v>
                </c:pt>
              </c:numCache>
            </c:numRef>
          </c:val>
          <c:extLst>
            <c:ext xmlns:c16="http://schemas.microsoft.com/office/drawing/2014/chart" uri="{C3380CC4-5D6E-409C-BE32-E72D297353CC}">
              <c16:uniqueId val="{00000004-7556-427B-8928-8BD069A62189}"/>
            </c:ext>
          </c:extLst>
        </c:ser>
        <c:ser>
          <c:idx val="5"/>
          <c:order val="5"/>
          <c:tx>
            <c:strRef>
              <c:f>'[Modélisation RH V2.xlsx]Feuil1'!$A$38</c:f>
              <c:strCache>
                <c:ptCount val="1"/>
                <c:pt idx="0">
                  <c:v>Autres transports</c:v>
                </c:pt>
              </c:strCache>
            </c:strRef>
          </c:tx>
          <c:spPr>
            <a:solidFill>
              <a:schemeClr val="accent6"/>
            </a:solidFill>
            <a:ln>
              <a:noFill/>
            </a:ln>
            <a:effectLst/>
          </c:spPr>
          <c:invertIfNegative val="0"/>
          <c:cat>
            <c:numRef>
              <c:f>'[Modélisation RH V2.xlsx]Feuil1'!$B$32:$C$32</c:f>
              <c:numCache>
                <c:formatCode>General</c:formatCode>
                <c:ptCount val="2"/>
                <c:pt idx="0">
                  <c:v>2019</c:v>
                </c:pt>
                <c:pt idx="1">
                  <c:v>2023</c:v>
                </c:pt>
              </c:numCache>
            </c:numRef>
          </c:cat>
          <c:val>
            <c:numRef>
              <c:f>'[Modélisation RH V2.xlsx]Feuil1'!$B$38:$C$38</c:f>
              <c:numCache>
                <c:formatCode>#,##0</c:formatCode>
                <c:ptCount val="2"/>
                <c:pt idx="0">
                  <c:v>1007</c:v>
                </c:pt>
                <c:pt idx="1">
                  <c:v>1017.5342518712401</c:v>
                </c:pt>
              </c:numCache>
            </c:numRef>
          </c:val>
          <c:extLst>
            <c:ext xmlns:c16="http://schemas.microsoft.com/office/drawing/2014/chart" uri="{C3380CC4-5D6E-409C-BE32-E72D297353CC}">
              <c16:uniqueId val="{00000005-7556-427B-8928-8BD069A62189}"/>
            </c:ext>
          </c:extLst>
        </c:ser>
        <c:ser>
          <c:idx val="6"/>
          <c:order val="6"/>
          <c:tx>
            <c:strRef>
              <c:f>'[Modélisation RH V2.xlsx]Feuil1'!$A$39</c:f>
              <c:strCache>
                <c:ptCount val="1"/>
                <c:pt idx="0">
                  <c:v>Industrie aéronautique et spatiale</c:v>
                </c:pt>
              </c:strCache>
            </c:strRef>
          </c:tx>
          <c:spPr>
            <a:solidFill>
              <a:schemeClr val="accent1">
                <a:lumMod val="60000"/>
              </a:schemeClr>
            </a:solidFill>
            <a:ln>
              <a:noFill/>
            </a:ln>
            <a:effectLst/>
          </c:spPr>
          <c:invertIfNegative val="0"/>
          <c:cat>
            <c:numRef>
              <c:f>'[Modélisation RH V2.xlsx]Feuil1'!$B$32:$C$32</c:f>
              <c:numCache>
                <c:formatCode>General</c:formatCode>
                <c:ptCount val="2"/>
                <c:pt idx="0">
                  <c:v>2019</c:v>
                </c:pt>
                <c:pt idx="1">
                  <c:v>2023</c:v>
                </c:pt>
              </c:numCache>
            </c:numRef>
          </c:cat>
          <c:val>
            <c:numRef>
              <c:f>'[Modélisation RH V2.xlsx]Feuil1'!$B$39:$C$39</c:f>
              <c:numCache>
                <c:formatCode>#,##0</c:formatCode>
                <c:ptCount val="2"/>
                <c:pt idx="0">
                  <c:v>4809</c:v>
                </c:pt>
                <c:pt idx="1">
                  <c:v>4625.9187317241767</c:v>
                </c:pt>
              </c:numCache>
            </c:numRef>
          </c:val>
          <c:extLst>
            <c:ext xmlns:c16="http://schemas.microsoft.com/office/drawing/2014/chart" uri="{C3380CC4-5D6E-409C-BE32-E72D297353CC}">
              <c16:uniqueId val="{00000006-7556-427B-8928-8BD069A62189}"/>
            </c:ext>
          </c:extLst>
        </c:ser>
        <c:dLbls>
          <c:showLegendKey val="0"/>
          <c:showVal val="0"/>
          <c:showCatName val="0"/>
          <c:showSerName val="0"/>
          <c:showPercent val="0"/>
          <c:showBubbleSize val="0"/>
        </c:dLbls>
        <c:gapWidth val="150"/>
        <c:overlap val="100"/>
        <c:axId val="701225944"/>
        <c:axId val="701230536"/>
      </c:barChart>
      <c:catAx>
        <c:axId val="701225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01230536"/>
        <c:crosses val="autoZero"/>
        <c:auto val="1"/>
        <c:lblAlgn val="ctr"/>
        <c:lblOffset val="100"/>
        <c:noMultiLvlLbl val="0"/>
      </c:catAx>
      <c:valAx>
        <c:axId val="701230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012259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'[Modélisation RH V2.xlsx]Données oxford'!$F$29</c:f>
              <c:strCache>
                <c:ptCount val="1"/>
                <c:pt idx="0">
                  <c:v>Evolution prospective de l'activité de la branche</c:v>
                </c:pt>
              </c:strCache>
            </c:strRef>
          </c:tx>
          <c:spPr>
            <a:ln w="28575" cap="rnd">
              <a:solidFill>
                <a:schemeClr val="accent1"/>
              </a:solidFill>
              <a:round/>
            </a:ln>
            <a:effectLst/>
          </c:spPr>
          <c:marker>
            <c:symbol val="none"/>
          </c:marker>
          <c:cat>
            <c:strRef>
              <c:f>'[Modélisation RH V2.xlsx]Données oxford'!$G$28:$K$28</c:f>
              <c:strCache>
                <c:ptCount val="5"/>
                <c:pt idx="0">
                  <c:v>2019</c:v>
                </c:pt>
                <c:pt idx="1">
                  <c:v>2020</c:v>
                </c:pt>
                <c:pt idx="2">
                  <c:v>2021</c:v>
                </c:pt>
                <c:pt idx="3">
                  <c:v>2022</c:v>
                </c:pt>
                <c:pt idx="4">
                  <c:v>2023</c:v>
                </c:pt>
              </c:strCache>
            </c:strRef>
          </c:cat>
          <c:val>
            <c:numRef>
              <c:f>'[Modélisation RH V2.xlsx]Données oxford'!$G$29:$K$29</c:f>
              <c:numCache>
                <c:formatCode>General</c:formatCode>
                <c:ptCount val="5"/>
                <c:pt idx="0">
                  <c:v>100</c:v>
                </c:pt>
                <c:pt idx="1">
                  <c:v>82.549349027874541</c:v>
                </c:pt>
                <c:pt idx="2">
                  <c:v>90.879307539675509</c:v>
                </c:pt>
                <c:pt idx="3">
                  <c:v>96.343573927160435</c:v>
                </c:pt>
                <c:pt idx="4">
                  <c:v>99.416132295362004</c:v>
                </c:pt>
              </c:numCache>
            </c:numRef>
          </c:val>
          <c:smooth val="0"/>
          <c:extLst>
            <c:ext xmlns:c16="http://schemas.microsoft.com/office/drawing/2014/chart" uri="{C3380CC4-5D6E-409C-BE32-E72D297353CC}">
              <c16:uniqueId val="{00000000-03F2-4912-B8DB-8AC5FEDEB97A}"/>
            </c:ext>
          </c:extLst>
        </c:ser>
        <c:ser>
          <c:idx val="1"/>
          <c:order val="1"/>
          <c:tx>
            <c:strRef>
              <c:f>'[Modélisation RH V2.xlsx]Données oxford'!$F$30</c:f>
              <c:strCache>
                <c:ptCount val="1"/>
                <c:pt idx="0">
                  <c:v>Evolution prospective de l'emploi dans la branche</c:v>
                </c:pt>
              </c:strCache>
            </c:strRef>
          </c:tx>
          <c:spPr>
            <a:ln w="28575" cap="rnd">
              <a:solidFill>
                <a:schemeClr val="accent2"/>
              </a:solidFill>
              <a:round/>
            </a:ln>
            <a:effectLst/>
          </c:spPr>
          <c:marker>
            <c:symbol val="none"/>
          </c:marker>
          <c:cat>
            <c:strRef>
              <c:f>'[Modélisation RH V2.xlsx]Données oxford'!$G$28:$K$28</c:f>
              <c:strCache>
                <c:ptCount val="5"/>
                <c:pt idx="0">
                  <c:v>2019</c:v>
                </c:pt>
                <c:pt idx="1">
                  <c:v>2020</c:v>
                </c:pt>
                <c:pt idx="2">
                  <c:v>2021</c:v>
                </c:pt>
                <c:pt idx="3">
                  <c:v>2022</c:v>
                </c:pt>
                <c:pt idx="4">
                  <c:v>2023</c:v>
                </c:pt>
              </c:strCache>
            </c:strRef>
          </c:cat>
          <c:val>
            <c:numRef>
              <c:f>'[Modélisation RH V2.xlsx]Données oxford'!$G$30:$K$30</c:f>
              <c:numCache>
                <c:formatCode>General</c:formatCode>
                <c:ptCount val="5"/>
                <c:pt idx="0">
                  <c:v>200</c:v>
                </c:pt>
                <c:pt idx="1">
                  <c:v>190</c:v>
                </c:pt>
                <c:pt idx="2">
                  <c:v>165</c:v>
                </c:pt>
                <c:pt idx="3">
                  <c:v>175</c:v>
                </c:pt>
                <c:pt idx="4">
                  <c:v>192</c:v>
                </c:pt>
              </c:numCache>
            </c:numRef>
          </c:val>
          <c:smooth val="0"/>
          <c:extLst>
            <c:ext xmlns:c16="http://schemas.microsoft.com/office/drawing/2014/chart" uri="{C3380CC4-5D6E-409C-BE32-E72D297353CC}">
              <c16:uniqueId val="{00000001-03F2-4912-B8DB-8AC5FEDEB97A}"/>
            </c:ext>
          </c:extLst>
        </c:ser>
        <c:dLbls>
          <c:showLegendKey val="0"/>
          <c:showVal val="0"/>
          <c:showCatName val="0"/>
          <c:showSerName val="0"/>
          <c:showPercent val="0"/>
          <c:showBubbleSize val="0"/>
        </c:dLbls>
        <c:smooth val="0"/>
        <c:axId val="658370376"/>
        <c:axId val="658371688"/>
      </c:lineChart>
      <c:catAx>
        <c:axId val="658370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58371688"/>
        <c:crosses val="autoZero"/>
        <c:auto val="1"/>
        <c:lblAlgn val="ctr"/>
        <c:lblOffset val="100"/>
        <c:noMultiLvlLbl val="0"/>
      </c:catAx>
      <c:valAx>
        <c:axId val="658371688"/>
        <c:scaling>
          <c:orientation val="minMax"/>
        </c:scaling>
        <c:delete val="1"/>
        <c:axPos val="l"/>
        <c:numFmt formatCode="General" sourceLinked="1"/>
        <c:majorTickMark val="none"/>
        <c:minorTickMark val="none"/>
        <c:tickLblPos val="nextTo"/>
        <c:crossAx val="658370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kern="1200">
                <a:solidFill>
                  <a:srgbClr val="231F20"/>
                </a:solidFill>
                <a:effectLst/>
                <a:latin typeface="Arial" panose="020B0604020202020204" pitchFamily="34" charset="0"/>
                <a:ea typeface="+mn-ea"/>
                <a:cs typeface="+mn-cs"/>
              </a:rPr>
              <a:t>EVOLUTION DE</a:t>
            </a:r>
            <a:r>
              <a:rPr lang="fr-FR" sz="1000" b="1" kern="1200" baseline="0">
                <a:solidFill>
                  <a:srgbClr val="231F20"/>
                </a:solidFill>
                <a:effectLst/>
                <a:latin typeface="Arial" panose="020B0604020202020204" pitchFamily="34" charset="0"/>
                <a:ea typeface="+mn-ea"/>
                <a:cs typeface="+mn-cs"/>
              </a:rPr>
              <a:t> LA PART DU CA CONSACREE EN 2020 A LA FORMATION CONTINUE PAR LES ENTREPRISES DE LA REGION</a:t>
            </a:r>
            <a:endParaRPr lang="fr-FR" sz="1000">
              <a:effectLst/>
            </a:endParaRPr>
          </a:p>
          <a:p>
            <a:pPr>
              <a:defRPr/>
            </a:pPr>
            <a:r>
              <a:rPr lang="fr-FR" sz="800" i="1" kern="1200">
                <a:solidFill>
                  <a:srgbClr val="808080"/>
                </a:solidFill>
                <a:effectLst/>
                <a:latin typeface="Arial" panose="020B0604020202020204" pitchFamily="34" charset="0"/>
                <a:ea typeface="+mn-ea"/>
                <a:cs typeface="+mn-cs"/>
              </a:rPr>
              <a:t>(Source : Enquête en ligne)</a:t>
            </a:r>
            <a:endParaRPr lang="fr-FR" sz="105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Série 1</c:v>
                </c:pt>
              </c:strCache>
            </c:strRef>
          </c:tx>
          <c:dPt>
            <c:idx val="0"/>
            <c:bubble3D val="0"/>
            <c:spPr>
              <a:solidFill>
                <a:schemeClr val="accent1"/>
              </a:solidFill>
              <a:ln>
                <a:noFill/>
              </a:ln>
              <a:effectLst/>
            </c:spPr>
            <c:extLst>
              <c:ext xmlns:c16="http://schemas.microsoft.com/office/drawing/2014/chart" uri="{C3380CC4-5D6E-409C-BE32-E72D297353CC}">
                <c16:uniqueId val="{00000001-9EEF-4EE4-8D7B-A515398760AD}"/>
              </c:ext>
            </c:extLst>
          </c:dPt>
          <c:dPt>
            <c:idx val="1"/>
            <c:bubble3D val="0"/>
            <c:spPr>
              <a:solidFill>
                <a:schemeClr val="accent2"/>
              </a:solidFill>
              <a:ln>
                <a:noFill/>
              </a:ln>
              <a:effectLst/>
            </c:spPr>
            <c:extLst>
              <c:ext xmlns:c16="http://schemas.microsoft.com/office/drawing/2014/chart" uri="{C3380CC4-5D6E-409C-BE32-E72D297353CC}">
                <c16:uniqueId val="{00000003-9EEF-4EE4-8D7B-A515398760AD}"/>
              </c:ext>
            </c:extLst>
          </c:dPt>
          <c:dPt>
            <c:idx val="2"/>
            <c:bubble3D val="0"/>
            <c:spPr>
              <a:solidFill>
                <a:schemeClr val="accent3"/>
              </a:solidFill>
              <a:ln>
                <a:noFill/>
              </a:ln>
              <a:effectLst/>
            </c:spPr>
            <c:extLst>
              <c:ext xmlns:c16="http://schemas.microsoft.com/office/drawing/2014/chart" uri="{C3380CC4-5D6E-409C-BE32-E72D297353CC}">
                <c16:uniqueId val="{00000005-9EEF-4EE4-8D7B-A515398760AD}"/>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Feuil1!$A$2:$A$4</c:f>
              <c:strCache>
                <c:ptCount val="3"/>
                <c:pt idx="0">
                  <c:v>Hausse</c:v>
                </c:pt>
                <c:pt idx="1">
                  <c:v>Stable</c:v>
                </c:pt>
                <c:pt idx="2">
                  <c:v>Baisse</c:v>
                </c:pt>
              </c:strCache>
            </c:strRef>
          </c:cat>
          <c:val>
            <c:numRef>
              <c:f>Feuil1!$B$2:$B$4</c:f>
              <c:numCache>
                <c:formatCode>0.00%</c:formatCode>
                <c:ptCount val="3"/>
                <c:pt idx="0">
                  <c:v>0.68390804597701149</c:v>
                </c:pt>
                <c:pt idx="1">
                  <c:v>0.21839080459770116</c:v>
                </c:pt>
                <c:pt idx="2">
                  <c:v>9.7701149425287362E-2</c:v>
                </c:pt>
              </c:numCache>
            </c:numRef>
          </c:val>
          <c:extLst>
            <c:ext xmlns:c16="http://schemas.microsoft.com/office/drawing/2014/chart" uri="{C3380CC4-5D6E-409C-BE32-E72D297353CC}">
              <c16:uniqueId val="{00000000-FE6E-4422-83E4-0BA1EE9B6253}"/>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solidFill>
            <a:schemeClr val="tx2"/>
          </a:solidFill>
          <a:prstDash val="sysDot"/>
        </a:ln>
        <a:effectLst/>
      </c:spPr>
      <c:txPr>
        <a:bodyPr rot="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kern="1200">
                <a:solidFill>
                  <a:srgbClr val="231F20"/>
                </a:solidFill>
                <a:effectLst/>
                <a:latin typeface="Arial" panose="020B0604020202020204" pitchFamily="34" charset="0"/>
                <a:ea typeface="+mn-ea"/>
                <a:cs typeface="+mn-cs"/>
              </a:rPr>
              <a:t>BESOIN DE FORMATION COMPLEMENTAIRE POUR LES EFFECTIFS EN POSTE, PAR FONCTION, DES ENTREPRISES DE LA REGION</a:t>
            </a:r>
            <a:endParaRPr lang="fr-FR" sz="1000">
              <a:effectLst/>
            </a:endParaRPr>
          </a:p>
          <a:p>
            <a:pPr>
              <a:defRPr/>
            </a:pPr>
            <a:r>
              <a:rPr lang="fr-FR" sz="800" i="1" kern="1200">
                <a:solidFill>
                  <a:srgbClr val="808080"/>
                </a:solidFill>
                <a:effectLst/>
                <a:latin typeface="Arial" panose="020B0604020202020204" pitchFamily="34" charset="0"/>
                <a:ea typeface="+mn-ea"/>
                <a:cs typeface="+mn-cs"/>
              </a:rPr>
              <a:t>(Source : Enquête en ligne)</a:t>
            </a:r>
            <a:endParaRPr lang="fr-FR" sz="105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396558561413422E-2"/>
          <c:y val="0.18008555022845424"/>
          <c:w val="0.88090983007903723"/>
          <c:h val="0.58513352175147137"/>
        </c:manualLayout>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Conception / Recherche</c:v>
                </c:pt>
                <c:pt idx="1">
                  <c:v>Préparation / Organisation</c:v>
                </c:pt>
                <c:pt idx="2">
                  <c:v>Production / Réalisation</c:v>
                </c:pt>
                <c:pt idx="3">
                  <c:v>Installation / Maintenance</c:v>
                </c:pt>
                <c:pt idx="4">
                  <c:v>Gestion / Administration</c:v>
                </c:pt>
                <c:pt idx="5">
                  <c:v>Achats</c:v>
                </c:pt>
                <c:pt idx="6">
                  <c:v>Commercialisation</c:v>
                </c:pt>
              </c:strCache>
            </c:strRef>
          </c:cat>
          <c:val>
            <c:numRef>
              <c:f>Feuil1!$B$2:$B$8</c:f>
              <c:numCache>
                <c:formatCode>0%</c:formatCode>
                <c:ptCount val="7"/>
                <c:pt idx="0">
                  <c:v>0.33329999999999999</c:v>
                </c:pt>
                <c:pt idx="1">
                  <c:v>0.38890000000000002</c:v>
                </c:pt>
                <c:pt idx="2">
                  <c:v>0.59719999999999995</c:v>
                </c:pt>
                <c:pt idx="3">
                  <c:v>0.33329999999999999</c:v>
                </c:pt>
                <c:pt idx="4">
                  <c:v>0.375</c:v>
                </c:pt>
                <c:pt idx="5">
                  <c:v>0.22220000000000001</c:v>
                </c:pt>
                <c:pt idx="6">
                  <c:v>0.27779999999999999</c:v>
                </c:pt>
              </c:numCache>
            </c:numRef>
          </c:val>
          <c:extLst>
            <c:ext xmlns:c16="http://schemas.microsoft.com/office/drawing/2014/chart" uri="{C3380CC4-5D6E-409C-BE32-E72D297353CC}">
              <c16:uniqueId val="{00000000-DE04-4ADE-8592-F2641ADF4421}"/>
            </c:ext>
          </c:extLst>
        </c:ser>
        <c:dLbls>
          <c:showLegendKey val="0"/>
          <c:showVal val="0"/>
          <c:showCatName val="0"/>
          <c:showSerName val="0"/>
          <c:showPercent val="0"/>
          <c:showBubbleSize val="0"/>
        </c:dLbls>
        <c:gapWidth val="182"/>
        <c:axId val="779829760"/>
        <c:axId val="779814016"/>
      </c:barChart>
      <c:catAx>
        <c:axId val="779829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800" b="0" i="0" u="none" strike="noStrike" kern="1200" baseline="0">
                <a:solidFill>
                  <a:srgbClr val="231F20"/>
                </a:solidFill>
                <a:latin typeface="+mn-lt"/>
                <a:ea typeface="+mn-ea"/>
                <a:cs typeface="+mn-cs"/>
              </a:defRPr>
            </a:pPr>
            <a:endParaRPr lang="fr-FR"/>
          </a:p>
        </c:txPr>
        <c:crossAx val="779814016"/>
        <c:crosses val="autoZero"/>
        <c:auto val="1"/>
        <c:lblAlgn val="ctr"/>
        <c:lblOffset val="100"/>
        <c:noMultiLvlLbl val="0"/>
      </c:catAx>
      <c:valAx>
        <c:axId val="77981401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low"/>
        <c:spPr>
          <a:noFill/>
          <a:ln>
            <a:noFill/>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779829760"/>
        <c:crossesAt val="1"/>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i="0" kern="1200" dirty="0">
                <a:solidFill>
                  <a:srgbClr val="231F20"/>
                </a:solidFill>
                <a:effectLst/>
                <a:latin typeface="Arial" panose="020B0604020202020204" pitchFamily="34" charset="0"/>
                <a:ea typeface="+mn-ea"/>
                <a:cs typeface="+mn-cs"/>
              </a:rPr>
              <a:t>LOCALISATION</a:t>
            </a:r>
            <a:r>
              <a:rPr lang="fr-FR" sz="1000" b="1" i="0" kern="1200" baseline="0" dirty="0">
                <a:solidFill>
                  <a:srgbClr val="231F20"/>
                </a:solidFill>
                <a:effectLst/>
                <a:latin typeface="Arial" panose="020B0604020202020204" pitchFamily="34" charset="0"/>
                <a:ea typeface="+mn-ea"/>
                <a:cs typeface="+mn-cs"/>
              </a:rPr>
              <a:t> DES ENTREPRISES REPONDANTES</a:t>
            </a:r>
            <a:endParaRPr lang="fr-FR" sz="1000" b="1" i="0" kern="1200" dirty="0">
              <a:solidFill>
                <a:srgbClr val="231F20"/>
              </a:solidFill>
              <a:effectLst/>
              <a:latin typeface="Arial" panose="020B0604020202020204" pitchFamily="34" charset="0"/>
              <a:ea typeface="+mn-ea"/>
              <a:cs typeface="+mn-cs"/>
            </a:endParaRPr>
          </a:p>
          <a:p>
            <a:pPr>
              <a:defRPr/>
            </a:pPr>
            <a:r>
              <a:rPr lang="fr-FR" sz="800" i="1" kern="1200" dirty="0">
                <a:solidFill>
                  <a:srgbClr val="808080"/>
                </a:solidFill>
                <a:effectLst/>
                <a:latin typeface="Arial" panose="020B0604020202020204" pitchFamily="34" charset="0"/>
                <a:ea typeface="+mn-ea"/>
                <a:cs typeface="+mn-cs"/>
              </a:rPr>
              <a:t>Source : Enquête en ligne</a:t>
            </a:r>
            <a:endParaRPr lang="fr-FR" sz="1050" dirty="0">
              <a:effectLst/>
            </a:endParaRPr>
          </a:p>
        </c:rich>
      </c:tx>
      <c:layout>
        <c:manualLayout>
          <c:xMode val="edge"/>
          <c:yMode val="edge"/>
          <c:x val="0.28492573204669913"/>
          <c:y val="7.0515596717415682E-2"/>
        </c:manualLayout>
      </c:layout>
      <c:overlay val="0"/>
      <c:spPr>
        <a:solidFill>
          <a:schemeClr val="bg1"/>
        </a:solid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7.6350381089141717E-2"/>
          <c:y val="0.25166819997955581"/>
          <c:w val="0.81701603378395615"/>
          <c:h val="0.60267329768936406"/>
        </c:manualLayout>
      </c:layout>
      <c:barChart>
        <c:barDir val="col"/>
        <c:grouping val="clustered"/>
        <c:varyColors val="0"/>
        <c:ser>
          <c:idx val="0"/>
          <c:order val="0"/>
          <c:tx>
            <c:strRef>
              <c:f>Feuil1!$A$2</c:f>
              <c:strCache>
                <c:ptCount val="1"/>
                <c:pt idx="0">
                  <c:v>Baisse</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B807-4574-A26D-695767ACE8C5}"/>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B807-4574-A26D-695767ACE8C5}"/>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B807-4574-A26D-695767ACE8C5}"/>
              </c:ext>
            </c:extLst>
          </c:dPt>
          <c:dLbls>
            <c:dLbl>
              <c:idx val="2"/>
              <c:layout>
                <c:manualLayout>
                  <c:x val="0"/>
                  <c:y val="2.2577476744754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807-4574-A26D-695767ACE8C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Feuil1!$B$1:$G$1</c:f>
              <c:strCache>
                <c:ptCount val="6"/>
                <c:pt idx="0">
                  <c:v>Loir-et-Cher</c:v>
                </c:pt>
                <c:pt idx="1">
                  <c:v>Loiret</c:v>
                </c:pt>
                <c:pt idx="2">
                  <c:v>Indre-et-Loire</c:v>
                </c:pt>
                <c:pt idx="3">
                  <c:v>Cher</c:v>
                </c:pt>
                <c:pt idx="4">
                  <c:v>Eure-et-Loir</c:v>
                </c:pt>
                <c:pt idx="5">
                  <c:v>Indre</c:v>
                </c:pt>
              </c:strCache>
            </c:strRef>
          </c:cat>
          <c:val>
            <c:numRef>
              <c:f>Feuil1!$B$2:$G$2</c:f>
              <c:numCache>
                <c:formatCode>0%</c:formatCode>
                <c:ptCount val="6"/>
                <c:pt idx="0">
                  <c:v>0.23910000000000001</c:v>
                </c:pt>
                <c:pt idx="1">
                  <c:v>0.20430000000000001</c:v>
                </c:pt>
                <c:pt idx="2">
                  <c:v>0.18260000000000001</c:v>
                </c:pt>
                <c:pt idx="3">
                  <c:v>0.14779999999999999</c:v>
                </c:pt>
                <c:pt idx="4">
                  <c:v>0.14349999999999999</c:v>
                </c:pt>
                <c:pt idx="5">
                  <c:v>8.2599999999999993E-2</c:v>
                </c:pt>
              </c:numCache>
            </c:numRef>
          </c:val>
          <c:extLst>
            <c:ext xmlns:c16="http://schemas.microsoft.com/office/drawing/2014/chart" uri="{C3380CC4-5D6E-409C-BE32-E72D297353CC}">
              <c16:uniqueId val="{00000006-B807-4574-A26D-695767ACE8C5}"/>
            </c:ext>
          </c:extLst>
        </c:ser>
        <c:dLbls>
          <c:showLegendKey val="0"/>
          <c:showVal val="1"/>
          <c:showCatName val="0"/>
          <c:showSerName val="0"/>
          <c:showPercent val="0"/>
          <c:showBubbleSize val="0"/>
        </c:dLbls>
        <c:gapWidth val="100"/>
        <c:axId val="1259255272"/>
        <c:axId val="1259257568"/>
      </c:barChart>
      <c:catAx>
        <c:axId val="12592552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1259257568"/>
        <c:crosses val="autoZero"/>
        <c:auto val="1"/>
        <c:lblAlgn val="ctr"/>
        <c:lblOffset val="100"/>
        <c:noMultiLvlLbl val="0"/>
      </c:catAx>
      <c:valAx>
        <c:axId val="1259257568"/>
        <c:scaling>
          <c:orientation val="minMax"/>
          <c:max val="0.25"/>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259255272"/>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i="0" kern="1200" dirty="0">
                <a:solidFill>
                  <a:schemeClr val="tx1"/>
                </a:solidFill>
                <a:effectLst/>
                <a:latin typeface="Arial" panose="020B0604020202020204" pitchFamily="34" charset="0"/>
                <a:ea typeface="+mn-ea"/>
                <a:cs typeface="+mn-cs"/>
              </a:rPr>
              <a:t>LOCALISATION</a:t>
            </a:r>
            <a:r>
              <a:rPr lang="fr-FR" sz="1000" b="1" i="0" kern="1200" baseline="0" dirty="0">
                <a:solidFill>
                  <a:schemeClr val="tx1"/>
                </a:solidFill>
                <a:effectLst/>
                <a:latin typeface="Arial" panose="020B0604020202020204" pitchFamily="34" charset="0"/>
                <a:ea typeface="+mn-ea"/>
                <a:cs typeface="+mn-cs"/>
              </a:rPr>
              <a:t> DES ENTREPRISES</a:t>
            </a:r>
            <a:endParaRPr lang="fr-FR" sz="1000" b="1" i="0" kern="1200" dirty="0">
              <a:solidFill>
                <a:schemeClr val="tx1"/>
              </a:solidFill>
              <a:effectLst/>
              <a:latin typeface="Arial" panose="020B0604020202020204" pitchFamily="34" charset="0"/>
              <a:ea typeface="+mn-ea"/>
              <a:cs typeface="+mn-cs"/>
            </a:endParaRPr>
          </a:p>
          <a:p>
            <a:pPr>
              <a:defRPr/>
            </a:pPr>
            <a:r>
              <a:rPr lang="fr-FR" sz="800" i="1" kern="1200" dirty="0">
                <a:solidFill>
                  <a:srgbClr val="808080"/>
                </a:solidFill>
                <a:effectLst/>
                <a:latin typeface="Arial" panose="020B0604020202020204" pitchFamily="34" charset="0"/>
                <a:ea typeface="+mn-ea"/>
                <a:cs typeface="+mn-cs"/>
              </a:rPr>
              <a:t>Source : Enquête en ligne</a:t>
            </a:r>
            <a:endParaRPr lang="fr-FR" sz="1050" dirty="0">
              <a:effectLst/>
            </a:endParaRPr>
          </a:p>
        </c:rich>
      </c:tx>
      <c:layout>
        <c:manualLayout>
          <c:xMode val="edge"/>
          <c:yMode val="edge"/>
          <c:x val="0.36202292213691062"/>
          <c:y val="0.10073656673916527"/>
        </c:manualLayout>
      </c:layout>
      <c:overlay val="0"/>
      <c:spPr>
        <a:solidFill>
          <a:schemeClr val="bg1"/>
        </a:solid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7.6350381089141717E-2"/>
          <c:y val="0.25166819997955581"/>
          <c:w val="0.81701603378395615"/>
          <c:h val="0.60267329768936406"/>
        </c:manualLayout>
      </c:layout>
      <c:barChart>
        <c:barDir val="col"/>
        <c:grouping val="clustered"/>
        <c:varyColors val="0"/>
        <c:ser>
          <c:idx val="0"/>
          <c:order val="0"/>
          <c:tx>
            <c:strRef>
              <c:f>Feuil1!$A$2</c:f>
              <c:strCache>
                <c:ptCount val="1"/>
                <c:pt idx="0">
                  <c:v>Baisse</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8DD-46FC-8FD9-8A4AD60A9788}"/>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98DD-46FC-8FD9-8A4AD60A9788}"/>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98DD-46FC-8FD9-8A4AD60A9788}"/>
              </c:ext>
            </c:extLst>
          </c:dPt>
          <c:dLbls>
            <c:dLbl>
              <c:idx val="2"/>
              <c:layout>
                <c:manualLayout>
                  <c:x val="0"/>
                  <c:y val="2.2577476744754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DD-46FC-8FD9-8A4AD60A978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Feuil1!$B$1:$G$1</c:f>
              <c:strCache>
                <c:ptCount val="6"/>
                <c:pt idx="0">
                  <c:v>Loir-et-Cher</c:v>
                </c:pt>
                <c:pt idx="1">
                  <c:v>Loiret</c:v>
                </c:pt>
                <c:pt idx="2">
                  <c:v>Indre-et-Loire</c:v>
                </c:pt>
                <c:pt idx="3">
                  <c:v>Cher</c:v>
                </c:pt>
                <c:pt idx="4">
                  <c:v>Eure-et-Loir</c:v>
                </c:pt>
                <c:pt idx="5">
                  <c:v>Indre</c:v>
                </c:pt>
              </c:strCache>
            </c:strRef>
          </c:cat>
          <c:val>
            <c:numRef>
              <c:f>Feuil1!$B$2:$G$2</c:f>
              <c:numCache>
                <c:formatCode>0%</c:formatCode>
                <c:ptCount val="6"/>
                <c:pt idx="0">
                  <c:v>0.23910000000000001</c:v>
                </c:pt>
                <c:pt idx="1">
                  <c:v>0.20430000000000001</c:v>
                </c:pt>
                <c:pt idx="2">
                  <c:v>0.18260000000000001</c:v>
                </c:pt>
                <c:pt idx="3">
                  <c:v>0.14779999999999999</c:v>
                </c:pt>
                <c:pt idx="4">
                  <c:v>0.14349999999999999</c:v>
                </c:pt>
                <c:pt idx="5">
                  <c:v>8.2599999999999993E-2</c:v>
                </c:pt>
              </c:numCache>
            </c:numRef>
          </c:val>
          <c:extLst>
            <c:ext xmlns:c16="http://schemas.microsoft.com/office/drawing/2014/chart" uri="{C3380CC4-5D6E-409C-BE32-E72D297353CC}">
              <c16:uniqueId val="{00000006-98DD-46FC-8FD9-8A4AD60A9788}"/>
            </c:ext>
          </c:extLst>
        </c:ser>
        <c:dLbls>
          <c:showLegendKey val="0"/>
          <c:showVal val="1"/>
          <c:showCatName val="0"/>
          <c:showSerName val="0"/>
          <c:showPercent val="0"/>
          <c:showBubbleSize val="0"/>
        </c:dLbls>
        <c:gapWidth val="100"/>
        <c:axId val="1259255272"/>
        <c:axId val="1259257568"/>
      </c:barChart>
      <c:catAx>
        <c:axId val="12592552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1259257568"/>
        <c:crosses val="autoZero"/>
        <c:auto val="1"/>
        <c:lblAlgn val="ctr"/>
        <c:lblOffset val="100"/>
        <c:noMultiLvlLbl val="0"/>
      </c:catAx>
      <c:valAx>
        <c:axId val="12592575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1259255272"/>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i="0" kern="1200" dirty="0">
                <a:solidFill>
                  <a:schemeClr val="tx1"/>
                </a:solidFill>
                <a:effectLst/>
                <a:latin typeface="Arial" panose="020B0604020202020204" pitchFamily="34" charset="0"/>
                <a:ea typeface="+mn-ea"/>
                <a:cs typeface="+mn-cs"/>
              </a:rPr>
              <a:t>VOTRE</a:t>
            </a:r>
            <a:r>
              <a:rPr lang="fr-FR" sz="1000" b="1" i="0" kern="1200" baseline="0" dirty="0">
                <a:solidFill>
                  <a:schemeClr val="tx1"/>
                </a:solidFill>
                <a:effectLst/>
                <a:latin typeface="Arial" panose="020B0604020202020204" pitchFamily="34" charset="0"/>
                <a:ea typeface="+mn-ea"/>
                <a:cs typeface="+mn-cs"/>
              </a:rPr>
              <a:t> ETABLISSEMENT APPARTIENT-IL A UN GROUPE ?</a:t>
            </a:r>
            <a:endParaRPr lang="fr-FR" sz="1000" b="1" i="0" kern="1200" dirty="0">
              <a:solidFill>
                <a:schemeClr val="tx1"/>
              </a:solidFill>
              <a:effectLst/>
              <a:latin typeface="Arial" panose="020B0604020202020204" pitchFamily="34" charset="0"/>
              <a:ea typeface="+mn-ea"/>
              <a:cs typeface="+mn-cs"/>
            </a:endParaRPr>
          </a:p>
          <a:p>
            <a:pPr>
              <a:defRPr/>
            </a:pPr>
            <a:r>
              <a:rPr lang="fr-FR" sz="800" i="1" kern="1200" dirty="0">
                <a:solidFill>
                  <a:srgbClr val="808080"/>
                </a:solidFill>
                <a:effectLst/>
                <a:latin typeface="Arial" panose="020B0604020202020204" pitchFamily="34" charset="0"/>
                <a:ea typeface="+mn-ea"/>
                <a:cs typeface="+mn-cs"/>
              </a:rPr>
              <a:t>Source : Enquête en ligne</a:t>
            </a:r>
            <a:endParaRPr lang="fr-FR" sz="1050" dirty="0">
              <a:effectLst/>
            </a:endParaRPr>
          </a:p>
        </c:rich>
      </c:tx>
      <c:layout>
        <c:manualLayout>
          <c:xMode val="edge"/>
          <c:yMode val="edge"/>
          <c:x val="0.27923965016512209"/>
          <c:y val="9.0662910065248736E-2"/>
        </c:manualLayout>
      </c:layout>
      <c:overlay val="0"/>
      <c:spPr>
        <a:solidFill>
          <a:schemeClr val="bg1"/>
        </a:solid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7.6350381089141717E-2"/>
          <c:y val="0.25166819997955581"/>
          <c:w val="0.9236496460229956"/>
          <c:h val="0.60267329768936406"/>
        </c:manualLayout>
      </c:layout>
      <c:barChart>
        <c:barDir val="col"/>
        <c:grouping val="clustered"/>
        <c:varyColors val="0"/>
        <c:ser>
          <c:idx val="0"/>
          <c:order val="0"/>
          <c:tx>
            <c:strRef>
              <c:f>Feuil1!$A$2</c:f>
              <c:strCache>
                <c:ptCount val="1"/>
                <c:pt idx="0">
                  <c:v>Baisse</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4D6-450D-BD00-6314E7EB288F}"/>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F4D6-450D-BD00-6314E7EB288F}"/>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F4D6-450D-BD00-6314E7EB288F}"/>
              </c:ext>
            </c:extLst>
          </c:dPt>
          <c:dLbls>
            <c:dLbl>
              <c:idx val="2"/>
              <c:layout>
                <c:manualLayout>
                  <c:x val="0"/>
                  <c:y val="2.2577476744754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D6-450D-BD00-6314E7EB288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Feuil1!$B$1:$C$1</c:f>
              <c:strCache>
                <c:ptCount val="2"/>
                <c:pt idx="0">
                  <c:v>Oui</c:v>
                </c:pt>
                <c:pt idx="1">
                  <c:v>Non</c:v>
                </c:pt>
              </c:strCache>
            </c:strRef>
          </c:cat>
          <c:val>
            <c:numRef>
              <c:f>Feuil1!$B$2:$C$2</c:f>
              <c:numCache>
                <c:formatCode>0%</c:formatCode>
                <c:ptCount val="2"/>
                <c:pt idx="0">
                  <c:v>0.39</c:v>
                </c:pt>
                <c:pt idx="1">
                  <c:v>0.61</c:v>
                </c:pt>
              </c:numCache>
            </c:numRef>
          </c:val>
          <c:extLst>
            <c:ext xmlns:c16="http://schemas.microsoft.com/office/drawing/2014/chart" uri="{C3380CC4-5D6E-409C-BE32-E72D297353CC}">
              <c16:uniqueId val="{00000006-F4D6-450D-BD00-6314E7EB288F}"/>
            </c:ext>
          </c:extLst>
        </c:ser>
        <c:dLbls>
          <c:showLegendKey val="0"/>
          <c:showVal val="1"/>
          <c:showCatName val="0"/>
          <c:showSerName val="0"/>
          <c:showPercent val="0"/>
          <c:showBubbleSize val="0"/>
        </c:dLbls>
        <c:gapWidth val="100"/>
        <c:axId val="1259255272"/>
        <c:axId val="1259257568"/>
      </c:barChart>
      <c:catAx>
        <c:axId val="12592552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1259257568"/>
        <c:crosses val="autoZero"/>
        <c:auto val="1"/>
        <c:lblAlgn val="ctr"/>
        <c:lblOffset val="100"/>
        <c:noMultiLvlLbl val="0"/>
      </c:catAx>
      <c:valAx>
        <c:axId val="12592575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1259255272"/>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i="0" kern="1200" dirty="0">
                <a:solidFill>
                  <a:srgbClr val="231F20"/>
                </a:solidFill>
                <a:effectLst/>
                <a:latin typeface="Arial" panose="020B0604020202020204" pitchFamily="34" charset="0"/>
                <a:ea typeface="+mn-ea"/>
                <a:cs typeface="+mn-cs"/>
              </a:rPr>
              <a:t>ACTIVITE PRINCIPALE DE L’ENTREPRISE</a:t>
            </a:r>
          </a:p>
          <a:p>
            <a:pPr>
              <a:defRPr/>
            </a:pPr>
            <a:r>
              <a:rPr lang="fr-FR" sz="800" i="1" kern="1200" dirty="0">
                <a:solidFill>
                  <a:srgbClr val="808080"/>
                </a:solidFill>
                <a:effectLst/>
                <a:latin typeface="Arial" panose="020B0604020202020204" pitchFamily="34" charset="0"/>
                <a:ea typeface="+mn-ea"/>
                <a:cs typeface="+mn-cs"/>
              </a:rPr>
              <a:t>Source : Enquête en ligne</a:t>
            </a:r>
            <a:endParaRPr lang="fr-FR" sz="1050" dirty="0">
              <a:effectLst/>
            </a:endParaRPr>
          </a:p>
        </c:rich>
      </c:tx>
      <c:layout>
        <c:manualLayout>
          <c:xMode val="edge"/>
          <c:yMode val="edge"/>
          <c:x val="0.30494631270234962"/>
          <c:y val="5.7084054485526982E-2"/>
        </c:manualLayout>
      </c:layout>
      <c:overlay val="0"/>
      <c:spPr>
        <a:solidFill>
          <a:schemeClr val="bg1"/>
        </a:solid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4127187436677987"/>
          <c:y val="0.22480515009748445"/>
          <c:w val="0.58728125633220141"/>
          <c:h val="0.69165726723110876"/>
        </c:manualLayout>
      </c:layout>
      <c:barChart>
        <c:barDir val="bar"/>
        <c:grouping val="clustered"/>
        <c:varyColors val="0"/>
        <c:ser>
          <c:idx val="0"/>
          <c:order val="0"/>
          <c:tx>
            <c:strRef>
              <c:f>Feuil1!$A$2</c:f>
              <c:strCache>
                <c:ptCount val="1"/>
                <c:pt idx="0">
                  <c:v>Industrie ferroviaire</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8A4-4D3E-8783-3459524AFC05}"/>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48A4-4D3E-8783-3459524AFC05}"/>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48A4-4D3E-8783-3459524AFC05}"/>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231F20"/>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Feuil1!$B$1:$I$1</c:f>
              <c:strCache>
                <c:ptCount val="8"/>
                <c:pt idx="0">
                  <c:v>Industrie ferroviaire</c:v>
                </c:pt>
                <c:pt idx="1">
                  <c:v>Industrie automobile</c:v>
                </c:pt>
                <c:pt idx="2">
                  <c:v>Installation et réparation</c:v>
                </c:pt>
                <c:pt idx="3">
                  <c:v>Industrie aéronautique et spatiale</c:v>
                </c:pt>
                <c:pt idx="4">
                  <c:v>Fabrication de produits informatiques, électroniques, optiques et d’équipements électriques</c:v>
                </c:pt>
                <c:pt idx="5">
                  <c:v>Fabrication de machines et équipements</c:v>
                </c:pt>
                <c:pt idx="6">
                  <c:v>Autre industrie</c:v>
                </c:pt>
                <c:pt idx="7">
                  <c:v>Métallurgie et fabrication de produits métalliques</c:v>
                </c:pt>
              </c:strCache>
            </c:strRef>
          </c:cat>
          <c:val>
            <c:numRef>
              <c:f>Feuil1!$B$2:$I$2</c:f>
              <c:numCache>
                <c:formatCode>0%</c:formatCode>
                <c:ptCount val="8"/>
                <c:pt idx="0" formatCode="0.0%">
                  <c:v>4.3E-3</c:v>
                </c:pt>
                <c:pt idx="1">
                  <c:v>3.4799999999999998E-2</c:v>
                </c:pt>
                <c:pt idx="2">
                  <c:v>5.2200000000000003E-2</c:v>
                </c:pt>
                <c:pt idx="3">
                  <c:v>6.9599999999999995E-2</c:v>
                </c:pt>
                <c:pt idx="4">
                  <c:v>8.2599999999999993E-2</c:v>
                </c:pt>
                <c:pt idx="5">
                  <c:v>0.1043</c:v>
                </c:pt>
                <c:pt idx="6">
                  <c:v>0.1522</c:v>
                </c:pt>
                <c:pt idx="7">
                  <c:v>0.5</c:v>
                </c:pt>
              </c:numCache>
            </c:numRef>
          </c:val>
          <c:extLst>
            <c:ext xmlns:c16="http://schemas.microsoft.com/office/drawing/2014/chart" uri="{C3380CC4-5D6E-409C-BE32-E72D297353CC}">
              <c16:uniqueId val="{00000006-48A4-4D3E-8783-3459524AFC05}"/>
            </c:ext>
          </c:extLst>
        </c:ser>
        <c:dLbls>
          <c:dLblPos val="outEnd"/>
          <c:showLegendKey val="0"/>
          <c:showVal val="1"/>
          <c:showCatName val="0"/>
          <c:showSerName val="0"/>
          <c:showPercent val="0"/>
          <c:showBubbleSize val="0"/>
        </c:dLbls>
        <c:gapWidth val="100"/>
        <c:axId val="1259255272"/>
        <c:axId val="1259257568"/>
      </c:barChart>
      <c:catAx>
        <c:axId val="12592552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1259257568"/>
        <c:crosses val="autoZero"/>
        <c:auto val="1"/>
        <c:lblAlgn val="ctr"/>
        <c:lblOffset val="100"/>
        <c:noMultiLvlLbl val="0"/>
      </c:catAx>
      <c:valAx>
        <c:axId val="1259257568"/>
        <c:scaling>
          <c:orientation val="minMax"/>
          <c:max val="0.75000000000000011"/>
        </c:scaling>
        <c:delete val="1"/>
        <c:axPos val="b"/>
        <c:numFmt formatCode="0.0%" sourceLinked="1"/>
        <c:majorTickMark val="out"/>
        <c:minorTickMark val="none"/>
        <c:tickLblPos val="nextTo"/>
        <c:crossAx val="1259255272"/>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kern="1200" dirty="0">
                <a:solidFill>
                  <a:srgbClr val="231F20"/>
                </a:solidFill>
                <a:effectLst/>
                <a:latin typeface="Arial" panose="020B0604020202020204" pitchFamily="34" charset="0"/>
                <a:ea typeface="+mn-ea"/>
                <a:cs typeface="+mn-cs"/>
              </a:rPr>
              <a:t>REPARTITION DE L’ACTIVITE DES ENTREPRISES INTERROGEES</a:t>
            </a:r>
            <a:r>
              <a:rPr lang="fr-FR" sz="1000" b="1" kern="1200" baseline="0" dirty="0">
                <a:solidFill>
                  <a:srgbClr val="231F20"/>
                </a:solidFill>
                <a:effectLst/>
                <a:latin typeface="Arial" panose="020B0604020202020204" pitchFamily="34" charset="0"/>
                <a:ea typeface="+mn-ea"/>
                <a:cs typeface="+mn-cs"/>
              </a:rPr>
              <a:t> </a:t>
            </a:r>
            <a:r>
              <a:rPr lang="fr-FR" sz="1000" b="1" kern="1200" dirty="0">
                <a:solidFill>
                  <a:srgbClr val="231F20"/>
                </a:solidFill>
                <a:effectLst/>
                <a:latin typeface="Arial" panose="020B0604020202020204" pitchFamily="34" charset="0"/>
                <a:ea typeface="+mn-ea"/>
                <a:cs typeface="+mn-cs"/>
              </a:rPr>
              <a:t>PAR</a:t>
            </a:r>
            <a:r>
              <a:rPr lang="fr-FR" sz="1000" b="1" kern="1200" baseline="0" dirty="0">
                <a:solidFill>
                  <a:srgbClr val="231F20"/>
                </a:solidFill>
                <a:effectLst/>
                <a:latin typeface="Arial" panose="020B0604020202020204" pitchFamily="34" charset="0"/>
                <a:ea typeface="+mn-ea"/>
                <a:cs typeface="+mn-cs"/>
              </a:rPr>
              <a:t> SECTEUR CLIENT</a:t>
            </a:r>
            <a:endParaRPr lang="fr-FR" sz="1000" dirty="0">
              <a:effectLst/>
            </a:endParaRPr>
          </a:p>
          <a:p>
            <a:pPr>
              <a:defRPr/>
            </a:pPr>
            <a:r>
              <a:rPr lang="fr-FR" sz="800" i="1" kern="1200" dirty="0">
                <a:solidFill>
                  <a:srgbClr val="808080"/>
                </a:solidFill>
                <a:effectLst/>
                <a:latin typeface="Arial" panose="020B0604020202020204" pitchFamily="34" charset="0"/>
                <a:ea typeface="+mn-ea"/>
                <a:cs typeface="+mn-cs"/>
              </a:rPr>
              <a:t>(Source : Enquête en ligne)</a:t>
            </a:r>
            <a:endParaRPr lang="fr-FR" sz="1050" dirty="0">
              <a:effectLst/>
            </a:endParaRPr>
          </a:p>
        </c:rich>
      </c:tx>
      <c:layout>
        <c:manualLayout>
          <c:xMode val="edge"/>
          <c:yMode val="edge"/>
          <c:x val="0.19162032229389786"/>
          <c:y val="7.1738537320891376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8658923577825618"/>
          <c:y val="9.2067845450712893E-2"/>
          <c:w val="0.5810934085750048"/>
          <c:h val="0.76982040699663512"/>
        </c:manualLayout>
      </c:layout>
      <c:barChart>
        <c:barDir val="bar"/>
        <c:grouping val="percentStacked"/>
        <c:varyColors val="0"/>
        <c:ser>
          <c:idx val="0"/>
          <c:order val="0"/>
          <c:tx>
            <c:strRef>
              <c:f>Feuil1!$B$1</c:f>
              <c:strCache>
                <c:ptCount val="1"/>
                <c:pt idx="0">
                  <c:v>&gt; 80%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Industrie ferroviaire</c:v>
                </c:pt>
                <c:pt idx="1">
                  <c:v>Industrie chimique / pharmaceutique / cosmétologique</c:v>
                </c:pt>
                <c:pt idx="2">
                  <c:v>Défense / armement</c:v>
                </c:pt>
                <c:pt idx="3">
                  <c:v>Instrumentation scientifique et médicale</c:v>
                </c:pt>
                <c:pt idx="4">
                  <c:v>Energie</c:v>
                </c:pt>
                <c:pt idx="5">
                  <c:v>Agriculture / Industries agro-alimentaire</c:v>
                </c:pt>
                <c:pt idx="6">
                  <c:v>Aéronautique</c:v>
                </c:pt>
                <c:pt idx="7">
                  <c:v>Industrie automobile</c:v>
                </c:pt>
                <c:pt idx="8">
                  <c:v>Bâtiment / Travaux publics</c:v>
                </c:pt>
              </c:strCache>
            </c:strRef>
          </c:cat>
          <c:val>
            <c:numRef>
              <c:f>Feuil1!$B$2:$B$10</c:f>
              <c:numCache>
                <c:formatCode>0%</c:formatCode>
                <c:ptCount val="9"/>
                <c:pt idx="0">
                  <c:v>1.8499999999999999E-2</c:v>
                </c:pt>
                <c:pt idx="1">
                  <c:v>4.6199999999999998E-2</c:v>
                </c:pt>
                <c:pt idx="2">
                  <c:v>5.5599999999999997E-2</c:v>
                </c:pt>
                <c:pt idx="3">
                  <c:v>5.7699999999999987E-2</c:v>
                </c:pt>
                <c:pt idx="4">
                  <c:v>0.1014</c:v>
                </c:pt>
                <c:pt idx="5">
                  <c:v>0.125</c:v>
                </c:pt>
                <c:pt idx="6">
                  <c:v>0.15310000000000001</c:v>
                </c:pt>
                <c:pt idx="7">
                  <c:v>0.18179999999999999</c:v>
                </c:pt>
                <c:pt idx="8">
                  <c:v>0.21329999999999999</c:v>
                </c:pt>
              </c:numCache>
            </c:numRef>
          </c:val>
          <c:extLst>
            <c:ext xmlns:c16="http://schemas.microsoft.com/office/drawing/2014/chart" uri="{C3380CC4-5D6E-409C-BE32-E72D297353CC}">
              <c16:uniqueId val="{00000000-4A63-46E7-9B10-F961000D8710}"/>
            </c:ext>
          </c:extLst>
        </c:ser>
        <c:ser>
          <c:idx val="1"/>
          <c:order val="1"/>
          <c:tx>
            <c:strRef>
              <c:f>Feuil1!$C$1</c:f>
              <c:strCache>
                <c:ptCount val="1"/>
                <c:pt idx="0">
                  <c:v>50 à 80 %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Industrie ferroviaire</c:v>
                </c:pt>
                <c:pt idx="1">
                  <c:v>Industrie chimique / pharmaceutique / cosmétologique</c:v>
                </c:pt>
                <c:pt idx="2">
                  <c:v>Défense / armement</c:v>
                </c:pt>
                <c:pt idx="3">
                  <c:v>Instrumentation scientifique et médicale</c:v>
                </c:pt>
                <c:pt idx="4">
                  <c:v>Energie</c:v>
                </c:pt>
                <c:pt idx="5">
                  <c:v>Agriculture / Industries agro-alimentaire</c:v>
                </c:pt>
                <c:pt idx="6">
                  <c:v>Aéronautique</c:v>
                </c:pt>
                <c:pt idx="7">
                  <c:v>Industrie automobile</c:v>
                </c:pt>
                <c:pt idx="8">
                  <c:v>Bâtiment / Travaux publics</c:v>
                </c:pt>
              </c:strCache>
            </c:strRef>
          </c:cat>
          <c:val>
            <c:numRef>
              <c:f>Feuil1!$C$2:$C$10</c:f>
              <c:numCache>
                <c:formatCode>0%</c:formatCode>
                <c:ptCount val="9"/>
                <c:pt idx="0">
                  <c:v>7.4099999999999999E-2</c:v>
                </c:pt>
                <c:pt idx="1">
                  <c:v>7.690000000000001E-2</c:v>
                </c:pt>
                <c:pt idx="2">
                  <c:v>0</c:v>
                </c:pt>
                <c:pt idx="3">
                  <c:v>3.85E-2</c:v>
                </c:pt>
                <c:pt idx="4">
                  <c:v>5.8000000000000003E-2</c:v>
                </c:pt>
                <c:pt idx="5">
                  <c:v>9.7200000000000009E-2</c:v>
                </c:pt>
                <c:pt idx="6">
                  <c:v>0.13270000000000001</c:v>
                </c:pt>
                <c:pt idx="7">
                  <c:v>6.8199999999999997E-2</c:v>
                </c:pt>
                <c:pt idx="8">
                  <c:v>0.08</c:v>
                </c:pt>
              </c:numCache>
            </c:numRef>
          </c:val>
          <c:extLst>
            <c:ext xmlns:c16="http://schemas.microsoft.com/office/drawing/2014/chart" uri="{C3380CC4-5D6E-409C-BE32-E72D297353CC}">
              <c16:uniqueId val="{00000001-4A63-46E7-9B10-F961000D8710}"/>
            </c:ext>
          </c:extLst>
        </c:ser>
        <c:ser>
          <c:idx val="2"/>
          <c:order val="2"/>
          <c:tx>
            <c:strRef>
              <c:f>Feuil1!$D$1</c:f>
              <c:strCache>
                <c:ptCount val="1"/>
                <c:pt idx="0">
                  <c:v>30 à 50%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Industrie ferroviaire</c:v>
                </c:pt>
                <c:pt idx="1">
                  <c:v>Industrie chimique / pharmaceutique / cosmétologique</c:v>
                </c:pt>
                <c:pt idx="2">
                  <c:v>Défense / armement</c:v>
                </c:pt>
                <c:pt idx="3">
                  <c:v>Instrumentation scientifique et médicale</c:v>
                </c:pt>
                <c:pt idx="4">
                  <c:v>Energie</c:v>
                </c:pt>
                <c:pt idx="5">
                  <c:v>Agriculture / Industries agro-alimentaire</c:v>
                </c:pt>
                <c:pt idx="6">
                  <c:v>Aéronautique</c:v>
                </c:pt>
                <c:pt idx="7">
                  <c:v>Industrie automobile</c:v>
                </c:pt>
                <c:pt idx="8">
                  <c:v>Bâtiment / Travaux publics</c:v>
                </c:pt>
              </c:strCache>
            </c:strRef>
          </c:cat>
          <c:val>
            <c:numRef>
              <c:f>Feuil1!$D$2:$D$10</c:f>
              <c:numCache>
                <c:formatCode>0%</c:formatCode>
                <c:ptCount val="9"/>
                <c:pt idx="0">
                  <c:v>3.7000000000000012E-2</c:v>
                </c:pt>
                <c:pt idx="1">
                  <c:v>7.690000000000001E-2</c:v>
                </c:pt>
                <c:pt idx="2">
                  <c:v>0.1111</c:v>
                </c:pt>
                <c:pt idx="3">
                  <c:v>7.690000000000001E-2</c:v>
                </c:pt>
                <c:pt idx="4">
                  <c:v>4.3499999999999997E-2</c:v>
                </c:pt>
                <c:pt idx="5">
                  <c:v>0.1389</c:v>
                </c:pt>
                <c:pt idx="6">
                  <c:v>0.10199999999999999</c:v>
                </c:pt>
                <c:pt idx="7">
                  <c:v>7.9500000000000001E-2</c:v>
                </c:pt>
                <c:pt idx="8">
                  <c:v>0.16</c:v>
                </c:pt>
              </c:numCache>
            </c:numRef>
          </c:val>
          <c:extLst>
            <c:ext xmlns:c16="http://schemas.microsoft.com/office/drawing/2014/chart" uri="{C3380CC4-5D6E-409C-BE32-E72D297353CC}">
              <c16:uniqueId val="{00000002-4A63-46E7-9B10-F961000D8710}"/>
            </c:ext>
          </c:extLst>
        </c:ser>
        <c:ser>
          <c:idx val="3"/>
          <c:order val="3"/>
          <c:tx>
            <c:strRef>
              <c:f>Feuil1!$E$1</c:f>
              <c:strCache>
                <c:ptCount val="1"/>
                <c:pt idx="0">
                  <c:v>10 à 30%</c:v>
                </c:pt>
              </c:strCache>
            </c:strRef>
          </c:tx>
          <c:spPr>
            <a:solidFill>
              <a:schemeClr val="accent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4A63-46E7-9B10-F961000D8710}"/>
                </c:ext>
              </c:extLst>
            </c:dLbl>
            <c:dLbl>
              <c:idx val="6"/>
              <c:delete val="1"/>
              <c:extLst>
                <c:ext xmlns:c15="http://schemas.microsoft.com/office/drawing/2012/chart" uri="{CE6537A1-D6FC-4f65-9D91-7224C49458BB}"/>
                <c:ext xmlns:c16="http://schemas.microsoft.com/office/drawing/2014/chart" uri="{C3380CC4-5D6E-409C-BE32-E72D297353CC}">
                  <c16:uniqueId val="{00000004-4A63-46E7-9B10-F961000D871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Industrie ferroviaire</c:v>
                </c:pt>
                <c:pt idx="1">
                  <c:v>Industrie chimique / pharmaceutique / cosmétologique</c:v>
                </c:pt>
                <c:pt idx="2">
                  <c:v>Défense / armement</c:v>
                </c:pt>
                <c:pt idx="3">
                  <c:v>Instrumentation scientifique et médicale</c:v>
                </c:pt>
                <c:pt idx="4">
                  <c:v>Energie</c:v>
                </c:pt>
                <c:pt idx="5">
                  <c:v>Agriculture / Industries agro-alimentaire</c:v>
                </c:pt>
                <c:pt idx="6">
                  <c:v>Aéronautique</c:v>
                </c:pt>
                <c:pt idx="7">
                  <c:v>Industrie automobile</c:v>
                </c:pt>
                <c:pt idx="8">
                  <c:v>Bâtiment / Travaux publics</c:v>
                </c:pt>
              </c:strCache>
            </c:strRef>
          </c:cat>
          <c:val>
            <c:numRef>
              <c:f>Feuil1!$E$2:$E$10</c:f>
              <c:numCache>
                <c:formatCode>0%</c:formatCode>
                <c:ptCount val="9"/>
                <c:pt idx="0">
                  <c:v>0.14810000000000001</c:v>
                </c:pt>
                <c:pt idx="1">
                  <c:v>0.26150000000000001</c:v>
                </c:pt>
                <c:pt idx="2">
                  <c:v>0.29170000000000001</c:v>
                </c:pt>
                <c:pt idx="3">
                  <c:v>0.23080000000000001</c:v>
                </c:pt>
                <c:pt idx="4">
                  <c:v>0.26090000000000002</c:v>
                </c:pt>
                <c:pt idx="5">
                  <c:v>0.26390000000000002</c:v>
                </c:pt>
                <c:pt idx="6">
                  <c:v>0.22450000000000001</c:v>
                </c:pt>
                <c:pt idx="7">
                  <c:v>0.21590000000000001</c:v>
                </c:pt>
                <c:pt idx="8">
                  <c:v>0.2</c:v>
                </c:pt>
              </c:numCache>
            </c:numRef>
          </c:val>
          <c:extLst>
            <c:ext xmlns:c16="http://schemas.microsoft.com/office/drawing/2014/chart" uri="{C3380CC4-5D6E-409C-BE32-E72D297353CC}">
              <c16:uniqueId val="{00000005-4A63-46E7-9B10-F961000D8710}"/>
            </c:ext>
          </c:extLst>
        </c:ser>
        <c:ser>
          <c:idx val="4"/>
          <c:order val="4"/>
          <c:tx>
            <c:strRef>
              <c:f>Feuil1!$F$1</c:f>
              <c:strCache>
                <c:ptCount val="1"/>
                <c:pt idx="0">
                  <c:v>&lt;10%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Industrie ferroviaire</c:v>
                </c:pt>
                <c:pt idx="1">
                  <c:v>Industrie chimique / pharmaceutique / cosmétologique</c:v>
                </c:pt>
                <c:pt idx="2">
                  <c:v>Défense / armement</c:v>
                </c:pt>
                <c:pt idx="3">
                  <c:v>Instrumentation scientifique et médicale</c:v>
                </c:pt>
                <c:pt idx="4">
                  <c:v>Energie</c:v>
                </c:pt>
                <c:pt idx="5">
                  <c:v>Agriculture / Industries agro-alimentaire</c:v>
                </c:pt>
                <c:pt idx="6">
                  <c:v>Aéronautique</c:v>
                </c:pt>
                <c:pt idx="7">
                  <c:v>Industrie automobile</c:v>
                </c:pt>
                <c:pt idx="8">
                  <c:v>Bâtiment / Travaux publics</c:v>
                </c:pt>
              </c:strCache>
            </c:strRef>
          </c:cat>
          <c:val>
            <c:numRef>
              <c:f>Feuil1!$F$2:$F$10</c:f>
              <c:numCache>
                <c:formatCode>0%</c:formatCode>
                <c:ptCount val="9"/>
                <c:pt idx="0">
                  <c:v>0.72219999999999995</c:v>
                </c:pt>
                <c:pt idx="1">
                  <c:v>0.53849999999999998</c:v>
                </c:pt>
                <c:pt idx="2">
                  <c:v>0.54170000000000007</c:v>
                </c:pt>
                <c:pt idx="3">
                  <c:v>0.59619999999999995</c:v>
                </c:pt>
                <c:pt idx="4">
                  <c:v>0.53620000000000001</c:v>
                </c:pt>
                <c:pt idx="5">
                  <c:v>0.375</c:v>
                </c:pt>
                <c:pt idx="6">
                  <c:v>0.38779999999999998</c:v>
                </c:pt>
                <c:pt idx="7">
                  <c:v>0.45450000000000002</c:v>
                </c:pt>
                <c:pt idx="8">
                  <c:v>0.34670000000000001</c:v>
                </c:pt>
              </c:numCache>
            </c:numRef>
          </c:val>
          <c:extLst>
            <c:ext xmlns:c16="http://schemas.microsoft.com/office/drawing/2014/chart" uri="{C3380CC4-5D6E-409C-BE32-E72D297353CC}">
              <c16:uniqueId val="{00000006-4A63-46E7-9B10-F961000D8710}"/>
            </c:ext>
          </c:extLst>
        </c:ser>
        <c:dLbls>
          <c:dLblPos val="ctr"/>
          <c:showLegendKey val="0"/>
          <c:showVal val="1"/>
          <c:showCatName val="0"/>
          <c:showSerName val="0"/>
          <c:showPercent val="0"/>
          <c:showBubbleSize val="0"/>
        </c:dLbls>
        <c:gapWidth val="182"/>
        <c:overlap val="100"/>
        <c:axId val="779829760"/>
        <c:axId val="779814016"/>
      </c:barChart>
      <c:catAx>
        <c:axId val="7798297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rgbClr val="231F20"/>
                </a:solidFill>
                <a:latin typeface="+mn-lt"/>
                <a:ea typeface="+mn-ea"/>
                <a:cs typeface="+mn-cs"/>
              </a:defRPr>
            </a:pPr>
            <a:endParaRPr lang="fr-FR"/>
          </a:p>
        </c:txPr>
        <c:crossAx val="779814016"/>
        <c:crosses val="autoZero"/>
        <c:auto val="1"/>
        <c:lblAlgn val="ctr"/>
        <c:lblOffset val="100"/>
        <c:noMultiLvlLbl val="0"/>
      </c:catAx>
      <c:valAx>
        <c:axId val="779814016"/>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779829760"/>
        <c:crosses val="autoZero"/>
        <c:crossBetween val="between"/>
        <c:majorUnit val="0.25"/>
        <c:minorUnit val="1.0000000000000002E-2"/>
      </c:valAx>
      <c:spPr>
        <a:noFill/>
        <a:ln>
          <a:noFill/>
        </a:ln>
        <a:effectLst/>
      </c:spPr>
    </c:plotArea>
    <c:legend>
      <c:legendPos val="b"/>
      <c:layout>
        <c:manualLayout>
          <c:xMode val="edge"/>
          <c:yMode val="edge"/>
          <c:x val="2.6659609882624887E-2"/>
          <c:y val="0.91334850826207636"/>
          <c:w val="0.93886013072096453"/>
          <c:h val="3.8139859268195367E-2"/>
        </c:manualLayout>
      </c:layout>
      <c:overlay val="0"/>
      <c:spPr>
        <a:noFill/>
        <a:ln>
          <a:solidFill>
            <a:schemeClr val="tx2"/>
          </a:solidFill>
          <a:prstDash val="sysDot"/>
        </a:ln>
        <a:effectLst/>
      </c:spPr>
      <c:txPr>
        <a:bodyPr rot="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'[Modélisation RH V2.xlsx]Données oxford'!$F$29</c:f>
              <c:strCache>
                <c:ptCount val="1"/>
                <c:pt idx="0">
                  <c:v>Evolution prospective de l'activité de la branche</c:v>
                </c:pt>
              </c:strCache>
            </c:strRef>
          </c:tx>
          <c:spPr>
            <a:ln w="28575" cap="rnd">
              <a:solidFill>
                <a:schemeClr val="accent1"/>
              </a:solidFill>
              <a:round/>
            </a:ln>
            <a:effectLst/>
          </c:spPr>
          <c:marker>
            <c:symbol val="none"/>
          </c:marker>
          <c:cat>
            <c:strRef>
              <c:f>'[Modélisation RH V2.xlsx]Données oxford'!$G$28:$K$28</c:f>
              <c:strCache>
                <c:ptCount val="5"/>
                <c:pt idx="0">
                  <c:v>2019</c:v>
                </c:pt>
                <c:pt idx="1">
                  <c:v>2020</c:v>
                </c:pt>
                <c:pt idx="2">
                  <c:v>2021</c:v>
                </c:pt>
                <c:pt idx="3">
                  <c:v>2022</c:v>
                </c:pt>
                <c:pt idx="4">
                  <c:v>2023</c:v>
                </c:pt>
              </c:strCache>
            </c:strRef>
          </c:cat>
          <c:val>
            <c:numRef>
              <c:f>'[Modélisation RH V2.xlsx]Données oxford'!$G$29:$K$29</c:f>
              <c:numCache>
                <c:formatCode>General</c:formatCode>
                <c:ptCount val="5"/>
                <c:pt idx="0">
                  <c:v>100</c:v>
                </c:pt>
                <c:pt idx="1">
                  <c:v>82.549349027874541</c:v>
                </c:pt>
                <c:pt idx="2">
                  <c:v>90.879307539675509</c:v>
                </c:pt>
                <c:pt idx="3">
                  <c:v>96.343573927160435</c:v>
                </c:pt>
                <c:pt idx="4">
                  <c:v>99.416132295362004</c:v>
                </c:pt>
              </c:numCache>
            </c:numRef>
          </c:val>
          <c:smooth val="0"/>
          <c:extLst>
            <c:ext xmlns:c16="http://schemas.microsoft.com/office/drawing/2014/chart" uri="{C3380CC4-5D6E-409C-BE32-E72D297353CC}">
              <c16:uniqueId val="{00000000-A306-493D-A272-C7AE9EAEBEEF}"/>
            </c:ext>
          </c:extLst>
        </c:ser>
        <c:ser>
          <c:idx val="1"/>
          <c:order val="1"/>
          <c:tx>
            <c:strRef>
              <c:f>'[Modélisation RH V2.xlsx]Données oxford'!$F$30</c:f>
              <c:strCache>
                <c:ptCount val="1"/>
                <c:pt idx="0">
                  <c:v>Evolution prospective de l'emploi dans la branche</c:v>
                </c:pt>
              </c:strCache>
            </c:strRef>
          </c:tx>
          <c:spPr>
            <a:ln w="28575" cap="rnd">
              <a:solidFill>
                <a:schemeClr val="accent2"/>
              </a:solidFill>
              <a:round/>
            </a:ln>
            <a:effectLst/>
          </c:spPr>
          <c:marker>
            <c:symbol val="none"/>
          </c:marker>
          <c:cat>
            <c:strRef>
              <c:f>'[Modélisation RH V2.xlsx]Données oxford'!$G$28:$K$28</c:f>
              <c:strCache>
                <c:ptCount val="5"/>
                <c:pt idx="0">
                  <c:v>2019</c:v>
                </c:pt>
                <c:pt idx="1">
                  <c:v>2020</c:v>
                </c:pt>
                <c:pt idx="2">
                  <c:v>2021</c:v>
                </c:pt>
                <c:pt idx="3">
                  <c:v>2022</c:v>
                </c:pt>
                <c:pt idx="4">
                  <c:v>2023</c:v>
                </c:pt>
              </c:strCache>
            </c:strRef>
          </c:cat>
          <c:val>
            <c:numRef>
              <c:f>'[Modélisation RH V2.xlsx]Données oxford'!$G$30:$K$30</c:f>
              <c:numCache>
                <c:formatCode>General</c:formatCode>
                <c:ptCount val="5"/>
                <c:pt idx="0">
                  <c:v>200</c:v>
                </c:pt>
                <c:pt idx="1">
                  <c:v>190</c:v>
                </c:pt>
                <c:pt idx="2">
                  <c:v>165</c:v>
                </c:pt>
                <c:pt idx="3">
                  <c:v>175</c:v>
                </c:pt>
                <c:pt idx="4">
                  <c:v>192</c:v>
                </c:pt>
              </c:numCache>
            </c:numRef>
          </c:val>
          <c:smooth val="0"/>
          <c:extLst>
            <c:ext xmlns:c16="http://schemas.microsoft.com/office/drawing/2014/chart" uri="{C3380CC4-5D6E-409C-BE32-E72D297353CC}">
              <c16:uniqueId val="{00000001-A306-493D-A272-C7AE9EAEBEEF}"/>
            </c:ext>
          </c:extLst>
        </c:ser>
        <c:dLbls>
          <c:showLegendKey val="0"/>
          <c:showVal val="0"/>
          <c:showCatName val="0"/>
          <c:showSerName val="0"/>
          <c:showPercent val="0"/>
          <c:showBubbleSize val="0"/>
        </c:dLbls>
        <c:smooth val="0"/>
        <c:axId val="658370376"/>
        <c:axId val="658371688"/>
      </c:lineChart>
      <c:catAx>
        <c:axId val="658370376"/>
        <c:scaling>
          <c:orientation val="minMax"/>
        </c:scaling>
        <c:delete val="1"/>
        <c:axPos val="b"/>
        <c:numFmt formatCode="General" sourceLinked="1"/>
        <c:majorTickMark val="none"/>
        <c:minorTickMark val="none"/>
        <c:tickLblPos val="nextTo"/>
        <c:crossAx val="658371688"/>
        <c:crosses val="autoZero"/>
        <c:auto val="1"/>
        <c:lblAlgn val="ctr"/>
        <c:lblOffset val="100"/>
        <c:noMultiLvlLbl val="0"/>
      </c:catAx>
      <c:valAx>
        <c:axId val="658371688"/>
        <c:scaling>
          <c:orientation val="minMax"/>
        </c:scaling>
        <c:delete val="1"/>
        <c:axPos val="l"/>
        <c:numFmt formatCode="General" sourceLinked="1"/>
        <c:majorTickMark val="none"/>
        <c:minorTickMark val="none"/>
        <c:tickLblPos val="nextTo"/>
        <c:crossAx val="658370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Feuil1!$B$1</c:f>
              <c:strCache>
                <c:ptCount val="1"/>
                <c:pt idx="0">
                  <c:v>Métallurgie, fabircation de produits méttalliques</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France</c:v>
                </c:pt>
                <c:pt idx="1">
                  <c:v>Centre-Val de Loire</c:v>
                </c:pt>
              </c:strCache>
            </c:strRef>
          </c:cat>
          <c:val>
            <c:numRef>
              <c:f>Feuil1!$B$2:$B$3</c:f>
              <c:numCache>
                <c:formatCode>General</c:formatCode>
                <c:ptCount val="2"/>
                <c:pt idx="0">
                  <c:v>0.29399999999999998</c:v>
                </c:pt>
                <c:pt idx="1">
                  <c:v>0.315</c:v>
                </c:pt>
              </c:numCache>
            </c:numRef>
          </c:val>
          <c:extLst>
            <c:ext xmlns:c16="http://schemas.microsoft.com/office/drawing/2014/chart" uri="{C3380CC4-5D6E-409C-BE32-E72D297353CC}">
              <c16:uniqueId val="{00000000-5D55-4784-85D4-5C9CB35BF762}"/>
            </c:ext>
          </c:extLst>
        </c:ser>
        <c:ser>
          <c:idx val="1"/>
          <c:order val="1"/>
          <c:tx>
            <c:strRef>
              <c:f>Feuil1!$C$1</c:f>
              <c:strCache>
                <c:ptCount val="1"/>
                <c:pt idx="0">
                  <c:v>Fabrication de produits informatiques, électroniques, optiques et d'équipements électriques</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France</c:v>
                </c:pt>
                <c:pt idx="1">
                  <c:v>Centre-Val de Loire</c:v>
                </c:pt>
              </c:strCache>
            </c:strRef>
          </c:cat>
          <c:val>
            <c:numRef>
              <c:f>Feuil1!$C$2:$C$3</c:f>
              <c:numCache>
                <c:formatCode>General</c:formatCode>
                <c:ptCount val="2"/>
                <c:pt idx="0">
                  <c:v>0.1671784056934478</c:v>
                </c:pt>
                <c:pt idx="1">
                  <c:v>0.19355267089406061</c:v>
                </c:pt>
              </c:numCache>
            </c:numRef>
          </c:val>
          <c:extLst>
            <c:ext xmlns:c16="http://schemas.microsoft.com/office/drawing/2014/chart" uri="{C3380CC4-5D6E-409C-BE32-E72D297353CC}">
              <c16:uniqueId val="{00000001-5D55-4784-85D4-5C9CB35BF762}"/>
            </c:ext>
          </c:extLst>
        </c:ser>
        <c:ser>
          <c:idx val="2"/>
          <c:order val="2"/>
          <c:tx>
            <c:strRef>
              <c:f>Feuil1!$D$1</c:f>
              <c:strCache>
                <c:ptCount val="1"/>
                <c:pt idx="0">
                  <c:v>Fabrication de machines et d'équipements</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France</c:v>
                </c:pt>
                <c:pt idx="1">
                  <c:v>Centre-Val de Loire</c:v>
                </c:pt>
              </c:strCache>
            </c:strRef>
          </c:cat>
          <c:val>
            <c:numRef>
              <c:f>Feuil1!$D$2:$D$3</c:f>
              <c:numCache>
                <c:formatCode>General</c:formatCode>
                <c:ptCount val="2"/>
                <c:pt idx="0">
                  <c:v>0.12547869746752205</c:v>
                </c:pt>
                <c:pt idx="1">
                  <c:v>0.18958533913216694</c:v>
                </c:pt>
              </c:numCache>
            </c:numRef>
          </c:val>
          <c:extLst>
            <c:ext xmlns:c16="http://schemas.microsoft.com/office/drawing/2014/chart" uri="{C3380CC4-5D6E-409C-BE32-E72D297353CC}">
              <c16:uniqueId val="{00000002-5D55-4784-85D4-5C9CB35BF762}"/>
            </c:ext>
          </c:extLst>
        </c:ser>
        <c:ser>
          <c:idx val="3"/>
          <c:order val="3"/>
          <c:tx>
            <c:strRef>
              <c:f>Feuil1!$E$1</c:f>
              <c:strCache>
                <c:ptCount val="1"/>
                <c:pt idx="0">
                  <c:v>Installation, réparation et autres industries</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France</c:v>
                </c:pt>
                <c:pt idx="1">
                  <c:v>Centre-Val de Loire</c:v>
                </c:pt>
              </c:strCache>
            </c:strRef>
          </c:cat>
          <c:val>
            <c:numRef>
              <c:f>Feuil1!$E$2:$E$3</c:f>
              <c:numCache>
                <c:formatCode>General</c:formatCode>
                <c:ptCount val="2"/>
                <c:pt idx="0">
                  <c:v>0.16083154530781049</c:v>
                </c:pt>
                <c:pt idx="1">
                  <c:v>0.13344510474419841</c:v>
                </c:pt>
              </c:numCache>
            </c:numRef>
          </c:val>
          <c:extLst>
            <c:ext xmlns:c16="http://schemas.microsoft.com/office/drawing/2014/chart" uri="{C3380CC4-5D6E-409C-BE32-E72D297353CC}">
              <c16:uniqueId val="{00000003-5D55-4784-85D4-5C9CB35BF762}"/>
            </c:ext>
          </c:extLst>
        </c:ser>
        <c:ser>
          <c:idx val="4"/>
          <c:order val="4"/>
          <c:tx>
            <c:strRef>
              <c:f>Feuil1!$F$1</c:f>
              <c:strCache>
                <c:ptCount val="1"/>
                <c:pt idx="0">
                  <c:v>Industrie navale</c:v>
                </c:pt>
              </c:strCache>
            </c:strRef>
          </c:tx>
          <c:spPr>
            <a:solidFill>
              <a:schemeClr val="accent5">
                <a:lumMod val="50000"/>
              </a:schemeClr>
            </a:solidFill>
            <a:ln>
              <a:noFill/>
            </a:ln>
            <a:effectLst/>
          </c:spPr>
          <c:invertIfNegative val="0"/>
          <c:dLbls>
            <c:dLbl>
              <c:idx val="0"/>
              <c:layout>
                <c:manualLayout>
                  <c:x val="-9.7647661452381893E-2"/>
                  <c:y val="7.4251540810915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55-4784-85D4-5C9CB35BF762}"/>
                </c:ext>
              </c:extLst>
            </c:dLbl>
            <c:dLbl>
              <c:idx val="1"/>
              <c:layout>
                <c:manualLayout>
                  <c:x val="-0.10071240381242397"/>
                  <c:y val="2.53086299075082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55-4784-85D4-5C9CB35BF76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France</c:v>
                </c:pt>
                <c:pt idx="1">
                  <c:v>Centre-Val de Loire</c:v>
                </c:pt>
              </c:strCache>
            </c:strRef>
          </c:cat>
          <c:val>
            <c:numRef>
              <c:f>Feuil1!$F$2:$F$3</c:f>
              <c:numCache>
                <c:formatCode>General</c:formatCode>
                <c:ptCount val="2"/>
                <c:pt idx="0">
                  <c:v>2.0164894486687221E-2</c:v>
                </c:pt>
                <c:pt idx="1">
                  <c:v>1.0291822980644733E-3</c:v>
                </c:pt>
              </c:numCache>
            </c:numRef>
          </c:val>
          <c:extLst>
            <c:ext xmlns:c16="http://schemas.microsoft.com/office/drawing/2014/chart" uri="{C3380CC4-5D6E-409C-BE32-E72D297353CC}">
              <c16:uniqueId val="{00000006-5D55-4784-85D4-5C9CB35BF762}"/>
            </c:ext>
          </c:extLst>
        </c:ser>
        <c:ser>
          <c:idx val="5"/>
          <c:order val="5"/>
          <c:tx>
            <c:strRef>
              <c:f>Feuil1!$G$1</c:f>
              <c:strCache>
                <c:ptCount val="1"/>
                <c:pt idx="0">
                  <c:v>Industrie ferroviaire</c:v>
                </c:pt>
              </c:strCache>
            </c:strRef>
          </c:tx>
          <c:spPr>
            <a:solidFill>
              <a:schemeClr val="accent6"/>
            </a:solidFill>
            <a:ln>
              <a:noFill/>
            </a:ln>
            <a:effectLst/>
          </c:spPr>
          <c:invertIfNegative val="0"/>
          <c:dLbls>
            <c:dLbl>
              <c:idx val="0"/>
              <c:layout>
                <c:manualLayout>
                  <c:x val="-9.4788144764634333E-2"/>
                  <c:y val="-3.61804412082808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D55-4784-85D4-5C9CB35BF762}"/>
                </c:ext>
              </c:extLst>
            </c:dLbl>
            <c:dLbl>
              <c:idx val="1"/>
              <c:layout>
                <c:manualLayout>
                  <c:x val="-0.11256092190800325"/>
                  <c:y val="-1.769491449889459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D55-4784-85D4-5C9CB35BF76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France</c:v>
                </c:pt>
                <c:pt idx="1">
                  <c:v>Centre-Val de Loire</c:v>
                </c:pt>
              </c:strCache>
            </c:strRef>
          </c:cat>
          <c:val>
            <c:numRef>
              <c:f>Feuil1!$G$2:$G$3</c:f>
              <c:numCache>
                <c:formatCode>General</c:formatCode>
                <c:ptCount val="2"/>
                <c:pt idx="0">
                  <c:v>9.3178997740569567E-3</c:v>
                </c:pt>
                <c:pt idx="1">
                  <c:v>1.5686730188240763E-2</c:v>
                </c:pt>
              </c:numCache>
            </c:numRef>
          </c:val>
          <c:extLst>
            <c:ext xmlns:c16="http://schemas.microsoft.com/office/drawing/2014/chart" uri="{C3380CC4-5D6E-409C-BE32-E72D297353CC}">
              <c16:uniqueId val="{00000009-5D55-4784-85D4-5C9CB35BF762}"/>
            </c:ext>
          </c:extLst>
        </c:ser>
        <c:ser>
          <c:idx val="6"/>
          <c:order val="6"/>
          <c:tx>
            <c:strRef>
              <c:f>Feuil1!$H$1</c:f>
              <c:strCache>
                <c:ptCount val="1"/>
                <c:pt idx="0">
                  <c:v>Industrie automobile</c:v>
                </c:pt>
              </c:strCache>
            </c:strRef>
          </c:tx>
          <c:spPr>
            <a:solidFill>
              <a:schemeClr val="accent1">
                <a:lumMod val="60000"/>
              </a:schemeClr>
            </a:solidFill>
            <a:ln>
              <a:noFill/>
            </a:ln>
            <a:effectLst/>
          </c:spPr>
          <c:invertIfNegative val="0"/>
          <c:dLbls>
            <c:dLbl>
              <c:idx val="0"/>
              <c:layout>
                <c:manualLayout>
                  <c:x val="0"/>
                  <c:y val="-2.220876693698892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D55-4784-85D4-5C9CB35BF762}"/>
                </c:ext>
              </c:extLst>
            </c:dLbl>
            <c:dLbl>
              <c:idx val="1"/>
              <c:layout>
                <c:manualLayout>
                  <c:x val="-7.9627138297692687E-3"/>
                  <c:y val="-1.58437762044013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D55-4784-85D4-5C9CB35BF76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France</c:v>
                </c:pt>
                <c:pt idx="1">
                  <c:v>Centre-Val de Loire</c:v>
                </c:pt>
              </c:strCache>
            </c:strRef>
          </c:cat>
          <c:val>
            <c:numRef>
              <c:f>Feuil1!$H$2:$H$3</c:f>
              <c:numCache>
                <c:formatCode>General</c:formatCode>
                <c:ptCount val="2"/>
                <c:pt idx="0">
                  <c:v>0.13652592222863247</c:v>
                </c:pt>
                <c:pt idx="1">
                  <c:v>7.1345572856146872E-2</c:v>
                </c:pt>
              </c:numCache>
            </c:numRef>
          </c:val>
          <c:extLst>
            <c:ext xmlns:c16="http://schemas.microsoft.com/office/drawing/2014/chart" uri="{C3380CC4-5D6E-409C-BE32-E72D297353CC}">
              <c16:uniqueId val="{0000000C-5D55-4784-85D4-5C9CB35BF762}"/>
            </c:ext>
          </c:extLst>
        </c:ser>
        <c:ser>
          <c:idx val="7"/>
          <c:order val="7"/>
          <c:tx>
            <c:strRef>
              <c:f>Feuil1!$I$1</c:f>
              <c:strCache>
                <c:ptCount val="1"/>
                <c:pt idx="0">
                  <c:v>Industrie aéronautique et spatiale</c:v>
                </c:pt>
              </c:strCache>
            </c:strRef>
          </c:tx>
          <c:spPr>
            <a:solidFill>
              <a:schemeClr val="accent2">
                <a:lumMod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France</c:v>
                </c:pt>
                <c:pt idx="1">
                  <c:v>Centre-Val de Loire</c:v>
                </c:pt>
              </c:strCache>
            </c:strRef>
          </c:cat>
          <c:val>
            <c:numRef>
              <c:f>Feuil1!$I$2:$I$3</c:f>
              <c:numCache>
                <c:formatCode>General</c:formatCode>
                <c:ptCount val="2"/>
                <c:pt idx="0">
                  <c:v>8.7154089986841002E-2</c:v>
                </c:pt>
                <c:pt idx="1">
                  <c:v>7.9828026957936324E-2</c:v>
                </c:pt>
              </c:numCache>
            </c:numRef>
          </c:val>
          <c:extLst>
            <c:ext xmlns:c16="http://schemas.microsoft.com/office/drawing/2014/chart" uri="{C3380CC4-5D6E-409C-BE32-E72D297353CC}">
              <c16:uniqueId val="{0000000D-5D55-4784-85D4-5C9CB35BF762}"/>
            </c:ext>
          </c:extLst>
        </c:ser>
        <c:dLbls>
          <c:dLblPos val="inBase"/>
          <c:showLegendKey val="0"/>
          <c:showVal val="1"/>
          <c:showCatName val="0"/>
          <c:showSerName val="0"/>
          <c:showPercent val="0"/>
          <c:showBubbleSize val="0"/>
        </c:dLbls>
        <c:gapWidth val="150"/>
        <c:overlap val="100"/>
        <c:axId val="714681944"/>
        <c:axId val="714678336"/>
      </c:barChart>
      <c:catAx>
        <c:axId val="71468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714678336"/>
        <c:crosses val="autoZero"/>
        <c:auto val="1"/>
        <c:lblAlgn val="ctr"/>
        <c:lblOffset val="100"/>
        <c:noMultiLvlLbl val="0"/>
      </c:catAx>
      <c:valAx>
        <c:axId val="714678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714681944"/>
        <c:crosses val="autoZero"/>
        <c:crossBetween val="between"/>
      </c:valAx>
      <c:spPr>
        <a:noFill/>
        <a:ln>
          <a:noFill/>
        </a:ln>
        <a:effectLst/>
      </c:spPr>
    </c:plotArea>
    <c:legend>
      <c:legendPos val="r"/>
      <c:layout>
        <c:manualLayout>
          <c:xMode val="edge"/>
          <c:yMode val="edge"/>
          <c:x val="0.61864461290094686"/>
          <c:y val="1.6513847189853163E-2"/>
          <c:w val="0.30501837270341203"/>
          <c:h val="0.95945867542051078"/>
        </c:manualLayout>
      </c:layout>
      <c:overlay val="0"/>
      <c:spPr>
        <a:noFill/>
        <a:ln>
          <a:solidFill>
            <a:schemeClr val="tx2"/>
          </a:solidFill>
          <a:prstDash val="sysDot"/>
        </a:ln>
        <a:effectLst/>
      </c:spPr>
      <c:txPr>
        <a:bodyPr rot="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kern="1200" dirty="0">
                <a:solidFill>
                  <a:srgbClr val="231F20"/>
                </a:solidFill>
                <a:effectLst/>
                <a:latin typeface="Arial" panose="020B0604020202020204" pitchFamily="34" charset="0"/>
                <a:ea typeface="+mn-ea"/>
                <a:cs typeface="+mn-cs"/>
              </a:rPr>
              <a:t>REPARTITION DE L’ACTIVITE DES ENTREPRISES INTERROGEES</a:t>
            </a:r>
            <a:r>
              <a:rPr lang="fr-FR" sz="1000" b="1" kern="1200" baseline="0" dirty="0">
                <a:solidFill>
                  <a:srgbClr val="231F20"/>
                </a:solidFill>
                <a:effectLst/>
                <a:latin typeface="Arial" panose="020B0604020202020204" pitchFamily="34" charset="0"/>
                <a:ea typeface="+mn-ea"/>
                <a:cs typeface="+mn-cs"/>
              </a:rPr>
              <a:t> </a:t>
            </a:r>
            <a:r>
              <a:rPr lang="fr-FR" sz="1000" b="1" kern="1200" dirty="0">
                <a:solidFill>
                  <a:srgbClr val="231F20"/>
                </a:solidFill>
                <a:effectLst/>
                <a:latin typeface="Arial" panose="020B0604020202020204" pitchFamily="34" charset="0"/>
                <a:ea typeface="+mn-ea"/>
                <a:cs typeface="+mn-cs"/>
              </a:rPr>
              <a:t>PAR</a:t>
            </a:r>
            <a:r>
              <a:rPr lang="fr-FR" sz="1000" b="1" kern="1200" baseline="0" dirty="0">
                <a:solidFill>
                  <a:srgbClr val="231F20"/>
                </a:solidFill>
                <a:effectLst/>
                <a:latin typeface="Arial" panose="020B0604020202020204" pitchFamily="34" charset="0"/>
                <a:ea typeface="+mn-ea"/>
                <a:cs typeface="+mn-cs"/>
              </a:rPr>
              <a:t> SECTEUR CLIENT</a:t>
            </a:r>
            <a:endParaRPr lang="fr-FR" sz="1000" dirty="0">
              <a:effectLst/>
            </a:endParaRPr>
          </a:p>
          <a:p>
            <a:pPr>
              <a:defRPr/>
            </a:pPr>
            <a:r>
              <a:rPr lang="fr-FR" sz="800" i="1" kern="1200" dirty="0">
                <a:solidFill>
                  <a:srgbClr val="808080"/>
                </a:solidFill>
                <a:effectLst/>
                <a:latin typeface="Arial" panose="020B0604020202020204" pitchFamily="34" charset="0"/>
                <a:ea typeface="+mn-ea"/>
                <a:cs typeface="+mn-cs"/>
              </a:rPr>
              <a:t>(Source : Enquête en ligne)</a:t>
            </a:r>
            <a:endParaRPr lang="fr-FR" sz="1050" dirty="0">
              <a:effectLst/>
            </a:endParaRPr>
          </a:p>
        </c:rich>
      </c:tx>
      <c:layout>
        <c:manualLayout>
          <c:xMode val="edge"/>
          <c:yMode val="edge"/>
          <c:x val="0.19162032229389786"/>
          <c:y val="7.1738537320891376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8658923577825618"/>
          <c:y val="9.2067845450712893E-2"/>
          <c:w val="0.5810934085750048"/>
          <c:h val="0.76982040699663512"/>
        </c:manualLayout>
      </c:layout>
      <c:barChart>
        <c:barDir val="bar"/>
        <c:grouping val="percentStacked"/>
        <c:varyColors val="0"/>
        <c:ser>
          <c:idx val="0"/>
          <c:order val="0"/>
          <c:tx>
            <c:strRef>
              <c:f>Feuil1!$B$1</c:f>
              <c:strCache>
                <c:ptCount val="1"/>
                <c:pt idx="0">
                  <c:v>&gt; 80%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Industrie ferroviaire</c:v>
                </c:pt>
                <c:pt idx="1">
                  <c:v>Industrie chimique / pharmaceutique / cosmétologique</c:v>
                </c:pt>
                <c:pt idx="2">
                  <c:v>Défense / armement</c:v>
                </c:pt>
                <c:pt idx="3">
                  <c:v>Instrumentation scientifique et médicale</c:v>
                </c:pt>
                <c:pt idx="4">
                  <c:v>Energie</c:v>
                </c:pt>
                <c:pt idx="5">
                  <c:v>Agriculture / Industries agro-alimentaire</c:v>
                </c:pt>
                <c:pt idx="6">
                  <c:v>Aéronautique</c:v>
                </c:pt>
                <c:pt idx="7">
                  <c:v>Industrie automobile</c:v>
                </c:pt>
                <c:pt idx="8">
                  <c:v>Bâtiment / Travaux publics</c:v>
                </c:pt>
              </c:strCache>
            </c:strRef>
          </c:cat>
          <c:val>
            <c:numRef>
              <c:f>Feuil1!$B$2:$B$10</c:f>
              <c:numCache>
                <c:formatCode>0%</c:formatCode>
                <c:ptCount val="9"/>
                <c:pt idx="0">
                  <c:v>1.8499999999999999E-2</c:v>
                </c:pt>
                <c:pt idx="1">
                  <c:v>4.6199999999999998E-2</c:v>
                </c:pt>
                <c:pt idx="2">
                  <c:v>5.5599999999999997E-2</c:v>
                </c:pt>
                <c:pt idx="3">
                  <c:v>5.7699999999999987E-2</c:v>
                </c:pt>
                <c:pt idx="4">
                  <c:v>0.1014</c:v>
                </c:pt>
                <c:pt idx="5">
                  <c:v>0.125</c:v>
                </c:pt>
                <c:pt idx="6">
                  <c:v>0.15310000000000001</c:v>
                </c:pt>
                <c:pt idx="7">
                  <c:v>0.18179999999999999</c:v>
                </c:pt>
                <c:pt idx="8">
                  <c:v>0.21329999999999999</c:v>
                </c:pt>
              </c:numCache>
            </c:numRef>
          </c:val>
          <c:extLst>
            <c:ext xmlns:c16="http://schemas.microsoft.com/office/drawing/2014/chart" uri="{C3380CC4-5D6E-409C-BE32-E72D297353CC}">
              <c16:uniqueId val="{00000000-D2D6-4636-BE38-0637C5239EC1}"/>
            </c:ext>
          </c:extLst>
        </c:ser>
        <c:ser>
          <c:idx val="1"/>
          <c:order val="1"/>
          <c:tx>
            <c:strRef>
              <c:f>Feuil1!$C$1</c:f>
              <c:strCache>
                <c:ptCount val="1"/>
                <c:pt idx="0">
                  <c:v>50 à 80 %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Industrie ferroviaire</c:v>
                </c:pt>
                <c:pt idx="1">
                  <c:v>Industrie chimique / pharmaceutique / cosmétologique</c:v>
                </c:pt>
                <c:pt idx="2">
                  <c:v>Défense / armement</c:v>
                </c:pt>
                <c:pt idx="3">
                  <c:v>Instrumentation scientifique et médicale</c:v>
                </c:pt>
                <c:pt idx="4">
                  <c:v>Energie</c:v>
                </c:pt>
                <c:pt idx="5">
                  <c:v>Agriculture / Industries agro-alimentaire</c:v>
                </c:pt>
                <c:pt idx="6">
                  <c:v>Aéronautique</c:v>
                </c:pt>
                <c:pt idx="7">
                  <c:v>Industrie automobile</c:v>
                </c:pt>
                <c:pt idx="8">
                  <c:v>Bâtiment / Travaux publics</c:v>
                </c:pt>
              </c:strCache>
            </c:strRef>
          </c:cat>
          <c:val>
            <c:numRef>
              <c:f>Feuil1!$C$2:$C$10</c:f>
              <c:numCache>
                <c:formatCode>0%</c:formatCode>
                <c:ptCount val="9"/>
                <c:pt idx="0">
                  <c:v>7.4099999999999999E-2</c:v>
                </c:pt>
                <c:pt idx="1">
                  <c:v>7.690000000000001E-2</c:v>
                </c:pt>
                <c:pt idx="2">
                  <c:v>0</c:v>
                </c:pt>
                <c:pt idx="3">
                  <c:v>3.85E-2</c:v>
                </c:pt>
                <c:pt idx="4">
                  <c:v>5.8000000000000003E-2</c:v>
                </c:pt>
                <c:pt idx="5">
                  <c:v>9.7200000000000009E-2</c:v>
                </c:pt>
                <c:pt idx="6">
                  <c:v>0.13270000000000001</c:v>
                </c:pt>
                <c:pt idx="7">
                  <c:v>6.8199999999999997E-2</c:v>
                </c:pt>
                <c:pt idx="8">
                  <c:v>0.08</c:v>
                </c:pt>
              </c:numCache>
            </c:numRef>
          </c:val>
          <c:extLst>
            <c:ext xmlns:c16="http://schemas.microsoft.com/office/drawing/2014/chart" uri="{C3380CC4-5D6E-409C-BE32-E72D297353CC}">
              <c16:uniqueId val="{00000001-84BC-4D54-AE1B-54C41B42FEC9}"/>
            </c:ext>
          </c:extLst>
        </c:ser>
        <c:ser>
          <c:idx val="2"/>
          <c:order val="2"/>
          <c:tx>
            <c:strRef>
              <c:f>Feuil1!$D$1</c:f>
              <c:strCache>
                <c:ptCount val="1"/>
                <c:pt idx="0">
                  <c:v>30 à 50%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Industrie ferroviaire</c:v>
                </c:pt>
                <c:pt idx="1">
                  <c:v>Industrie chimique / pharmaceutique / cosmétologique</c:v>
                </c:pt>
                <c:pt idx="2">
                  <c:v>Défense / armement</c:v>
                </c:pt>
                <c:pt idx="3">
                  <c:v>Instrumentation scientifique et médicale</c:v>
                </c:pt>
                <c:pt idx="4">
                  <c:v>Energie</c:v>
                </c:pt>
                <c:pt idx="5">
                  <c:v>Agriculture / Industries agro-alimentaire</c:v>
                </c:pt>
                <c:pt idx="6">
                  <c:v>Aéronautique</c:v>
                </c:pt>
                <c:pt idx="7">
                  <c:v>Industrie automobile</c:v>
                </c:pt>
                <c:pt idx="8">
                  <c:v>Bâtiment / Travaux publics</c:v>
                </c:pt>
              </c:strCache>
            </c:strRef>
          </c:cat>
          <c:val>
            <c:numRef>
              <c:f>Feuil1!$D$2:$D$10</c:f>
              <c:numCache>
                <c:formatCode>0%</c:formatCode>
                <c:ptCount val="9"/>
                <c:pt idx="0">
                  <c:v>3.7000000000000012E-2</c:v>
                </c:pt>
                <c:pt idx="1">
                  <c:v>7.690000000000001E-2</c:v>
                </c:pt>
                <c:pt idx="2">
                  <c:v>0.1111</c:v>
                </c:pt>
                <c:pt idx="3">
                  <c:v>7.690000000000001E-2</c:v>
                </c:pt>
                <c:pt idx="4">
                  <c:v>4.3499999999999997E-2</c:v>
                </c:pt>
                <c:pt idx="5">
                  <c:v>0.1389</c:v>
                </c:pt>
                <c:pt idx="6">
                  <c:v>0.10199999999999999</c:v>
                </c:pt>
                <c:pt idx="7">
                  <c:v>7.9500000000000001E-2</c:v>
                </c:pt>
                <c:pt idx="8">
                  <c:v>0.16</c:v>
                </c:pt>
              </c:numCache>
            </c:numRef>
          </c:val>
          <c:extLst>
            <c:ext xmlns:c16="http://schemas.microsoft.com/office/drawing/2014/chart" uri="{C3380CC4-5D6E-409C-BE32-E72D297353CC}">
              <c16:uniqueId val="{00000002-84BC-4D54-AE1B-54C41B42FEC9}"/>
            </c:ext>
          </c:extLst>
        </c:ser>
        <c:ser>
          <c:idx val="3"/>
          <c:order val="3"/>
          <c:tx>
            <c:strRef>
              <c:f>Feuil1!$E$1</c:f>
              <c:strCache>
                <c:ptCount val="1"/>
                <c:pt idx="0">
                  <c:v>10 à 30%</c:v>
                </c:pt>
              </c:strCache>
            </c:strRef>
          </c:tx>
          <c:spPr>
            <a:solidFill>
              <a:schemeClr val="accent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5-84BC-4D54-AE1B-54C41B42FEC9}"/>
                </c:ext>
              </c:extLst>
            </c:dLbl>
            <c:dLbl>
              <c:idx val="6"/>
              <c:delete val="1"/>
              <c:extLst>
                <c:ext xmlns:c15="http://schemas.microsoft.com/office/drawing/2012/chart" uri="{CE6537A1-D6FC-4f65-9D91-7224C49458BB}"/>
                <c:ext xmlns:c16="http://schemas.microsoft.com/office/drawing/2014/chart" uri="{C3380CC4-5D6E-409C-BE32-E72D297353CC}">
                  <c16:uniqueId val="{00000001-5D3E-498A-B6E0-2EBBC49B210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Industrie ferroviaire</c:v>
                </c:pt>
                <c:pt idx="1">
                  <c:v>Industrie chimique / pharmaceutique / cosmétologique</c:v>
                </c:pt>
                <c:pt idx="2">
                  <c:v>Défense / armement</c:v>
                </c:pt>
                <c:pt idx="3">
                  <c:v>Instrumentation scientifique et médicale</c:v>
                </c:pt>
                <c:pt idx="4">
                  <c:v>Energie</c:v>
                </c:pt>
                <c:pt idx="5">
                  <c:v>Agriculture / Industries agro-alimentaire</c:v>
                </c:pt>
                <c:pt idx="6">
                  <c:v>Aéronautique</c:v>
                </c:pt>
                <c:pt idx="7">
                  <c:v>Industrie automobile</c:v>
                </c:pt>
                <c:pt idx="8">
                  <c:v>Bâtiment / Travaux publics</c:v>
                </c:pt>
              </c:strCache>
            </c:strRef>
          </c:cat>
          <c:val>
            <c:numRef>
              <c:f>Feuil1!$E$2:$E$10</c:f>
              <c:numCache>
                <c:formatCode>0%</c:formatCode>
                <c:ptCount val="9"/>
                <c:pt idx="0">
                  <c:v>0.14810000000000001</c:v>
                </c:pt>
                <c:pt idx="1">
                  <c:v>0.26150000000000001</c:v>
                </c:pt>
                <c:pt idx="2">
                  <c:v>0.29170000000000001</c:v>
                </c:pt>
                <c:pt idx="3">
                  <c:v>0.23080000000000001</c:v>
                </c:pt>
                <c:pt idx="4">
                  <c:v>0.26090000000000002</c:v>
                </c:pt>
                <c:pt idx="5">
                  <c:v>0.26390000000000002</c:v>
                </c:pt>
                <c:pt idx="6">
                  <c:v>0.22450000000000001</c:v>
                </c:pt>
                <c:pt idx="7">
                  <c:v>0.21590000000000001</c:v>
                </c:pt>
                <c:pt idx="8">
                  <c:v>0.2</c:v>
                </c:pt>
              </c:numCache>
            </c:numRef>
          </c:val>
          <c:extLst>
            <c:ext xmlns:c16="http://schemas.microsoft.com/office/drawing/2014/chart" uri="{C3380CC4-5D6E-409C-BE32-E72D297353CC}">
              <c16:uniqueId val="{00000003-84BC-4D54-AE1B-54C41B42FEC9}"/>
            </c:ext>
          </c:extLst>
        </c:ser>
        <c:ser>
          <c:idx val="4"/>
          <c:order val="4"/>
          <c:tx>
            <c:strRef>
              <c:f>Feuil1!$F$1</c:f>
              <c:strCache>
                <c:ptCount val="1"/>
                <c:pt idx="0">
                  <c:v>&lt;10%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Industrie ferroviaire</c:v>
                </c:pt>
                <c:pt idx="1">
                  <c:v>Industrie chimique / pharmaceutique / cosmétologique</c:v>
                </c:pt>
                <c:pt idx="2">
                  <c:v>Défense / armement</c:v>
                </c:pt>
                <c:pt idx="3">
                  <c:v>Instrumentation scientifique et médicale</c:v>
                </c:pt>
                <c:pt idx="4">
                  <c:v>Energie</c:v>
                </c:pt>
                <c:pt idx="5">
                  <c:v>Agriculture / Industries agro-alimentaire</c:v>
                </c:pt>
                <c:pt idx="6">
                  <c:v>Aéronautique</c:v>
                </c:pt>
                <c:pt idx="7">
                  <c:v>Industrie automobile</c:v>
                </c:pt>
                <c:pt idx="8">
                  <c:v>Bâtiment / Travaux publics</c:v>
                </c:pt>
              </c:strCache>
            </c:strRef>
          </c:cat>
          <c:val>
            <c:numRef>
              <c:f>Feuil1!$F$2:$F$10</c:f>
              <c:numCache>
                <c:formatCode>0%</c:formatCode>
                <c:ptCount val="9"/>
                <c:pt idx="0">
                  <c:v>0.72219999999999995</c:v>
                </c:pt>
                <c:pt idx="1">
                  <c:v>0.53849999999999998</c:v>
                </c:pt>
                <c:pt idx="2">
                  <c:v>0.54170000000000007</c:v>
                </c:pt>
                <c:pt idx="3">
                  <c:v>0.59619999999999995</c:v>
                </c:pt>
                <c:pt idx="4">
                  <c:v>0.53620000000000001</c:v>
                </c:pt>
                <c:pt idx="5">
                  <c:v>0.375</c:v>
                </c:pt>
                <c:pt idx="6">
                  <c:v>0.38779999999999998</c:v>
                </c:pt>
                <c:pt idx="7">
                  <c:v>0.45450000000000002</c:v>
                </c:pt>
                <c:pt idx="8">
                  <c:v>0.34670000000000001</c:v>
                </c:pt>
              </c:numCache>
            </c:numRef>
          </c:val>
          <c:extLst>
            <c:ext xmlns:c16="http://schemas.microsoft.com/office/drawing/2014/chart" uri="{C3380CC4-5D6E-409C-BE32-E72D297353CC}">
              <c16:uniqueId val="{00000004-84BC-4D54-AE1B-54C41B42FEC9}"/>
            </c:ext>
          </c:extLst>
        </c:ser>
        <c:dLbls>
          <c:dLblPos val="ctr"/>
          <c:showLegendKey val="0"/>
          <c:showVal val="1"/>
          <c:showCatName val="0"/>
          <c:showSerName val="0"/>
          <c:showPercent val="0"/>
          <c:showBubbleSize val="0"/>
        </c:dLbls>
        <c:gapWidth val="182"/>
        <c:overlap val="100"/>
        <c:axId val="779829760"/>
        <c:axId val="779814016"/>
      </c:barChart>
      <c:catAx>
        <c:axId val="7798297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rgbClr val="231F20"/>
                </a:solidFill>
                <a:latin typeface="+mn-lt"/>
                <a:ea typeface="+mn-ea"/>
                <a:cs typeface="+mn-cs"/>
              </a:defRPr>
            </a:pPr>
            <a:endParaRPr lang="fr-FR"/>
          </a:p>
        </c:txPr>
        <c:crossAx val="779814016"/>
        <c:crosses val="autoZero"/>
        <c:auto val="1"/>
        <c:lblAlgn val="ctr"/>
        <c:lblOffset val="100"/>
        <c:noMultiLvlLbl val="0"/>
      </c:catAx>
      <c:valAx>
        <c:axId val="779814016"/>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779829760"/>
        <c:crosses val="autoZero"/>
        <c:crossBetween val="between"/>
        <c:majorUnit val="0.25"/>
        <c:minorUnit val="1.0000000000000002E-2"/>
      </c:valAx>
      <c:spPr>
        <a:noFill/>
        <a:ln>
          <a:noFill/>
        </a:ln>
        <a:effectLst/>
      </c:spPr>
    </c:plotArea>
    <c:legend>
      <c:legendPos val="b"/>
      <c:layout>
        <c:manualLayout>
          <c:xMode val="edge"/>
          <c:yMode val="edge"/>
          <c:x val="2.6659609882624887E-2"/>
          <c:y val="0.91334850826207636"/>
          <c:w val="0.93886013072096453"/>
          <c:h val="3.8139859268195367E-2"/>
        </c:manualLayout>
      </c:layout>
      <c:overlay val="0"/>
      <c:spPr>
        <a:noFill/>
        <a:ln>
          <a:solidFill>
            <a:schemeClr val="tx2"/>
          </a:solidFill>
          <a:prstDash val="sysDot"/>
        </a:ln>
        <a:effectLst/>
      </c:spPr>
      <c:txPr>
        <a:bodyPr rot="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49450859575762"/>
          <c:y val="0.17238023526212609"/>
          <c:w val="0.86057840256256379"/>
          <c:h val="0.51432241412582014"/>
        </c:manualLayout>
      </c:layout>
      <c:barChart>
        <c:barDir val="col"/>
        <c:grouping val="clustered"/>
        <c:varyColors val="0"/>
        <c:ser>
          <c:idx val="1"/>
          <c:order val="0"/>
          <c:tx>
            <c:strRef>
              <c:f>Feuil1!$C$1</c:f>
              <c:strCache>
                <c:ptCount val="1"/>
                <c:pt idx="0">
                  <c:v>Branche métallurgie en Centre-Val de Loire</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1" i="1"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2015</c:v>
                </c:pt>
                <c:pt idx="1">
                  <c:v>2016</c:v>
                </c:pt>
                <c:pt idx="2">
                  <c:v>2017</c:v>
                </c:pt>
                <c:pt idx="3">
                  <c:v>2018</c:v>
                </c:pt>
                <c:pt idx="4">
                  <c:v>2019</c:v>
                </c:pt>
              </c:numCache>
            </c:numRef>
          </c:cat>
          <c:val>
            <c:numRef>
              <c:f>Feuil1!$C$2:$C$6</c:f>
              <c:numCache>
                <c:formatCode>General</c:formatCode>
                <c:ptCount val="5"/>
                <c:pt idx="0">
                  <c:v>61556</c:v>
                </c:pt>
                <c:pt idx="1">
                  <c:v>60786</c:v>
                </c:pt>
                <c:pt idx="2">
                  <c:v>60419</c:v>
                </c:pt>
                <c:pt idx="3">
                  <c:v>60123</c:v>
                </c:pt>
                <c:pt idx="4">
                  <c:v>60242</c:v>
                </c:pt>
              </c:numCache>
            </c:numRef>
          </c:val>
          <c:extLst>
            <c:ext xmlns:c16="http://schemas.microsoft.com/office/drawing/2014/chart" uri="{C3380CC4-5D6E-409C-BE32-E72D297353CC}">
              <c16:uniqueId val="{00000000-D2E5-42F6-9169-70FA44CDEE4E}"/>
            </c:ext>
          </c:extLst>
        </c:ser>
        <c:dLbls>
          <c:showLegendKey val="0"/>
          <c:showVal val="1"/>
          <c:showCatName val="0"/>
          <c:showSerName val="0"/>
          <c:showPercent val="0"/>
          <c:showBubbleSize val="0"/>
        </c:dLbls>
        <c:gapWidth val="150"/>
        <c:axId val="790803064"/>
        <c:axId val="790804048"/>
      </c:barChart>
      <c:catAx>
        <c:axId val="790803064"/>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790804048"/>
        <c:crosses val="autoZero"/>
        <c:auto val="1"/>
        <c:lblAlgn val="ctr"/>
        <c:lblOffset val="100"/>
        <c:noMultiLvlLbl val="0"/>
      </c:catAx>
      <c:valAx>
        <c:axId val="790804048"/>
        <c:scaling>
          <c:orientation val="minMax"/>
          <c:max val="62000"/>
          <c:min val="30000"/>
        </c:scaling>
        <c:delete val="0"/>
        <c:axPos val="l"/>
        <c:numFmt formatCode="#,##0" sourceLinked="0"/>
        <c:majorTickMark val="none"/>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790803064"/>
        <c:crosses val="autoZero"/>
        <c:crossBetween val="between"/>
        <c:majorUnit val="5000"/>
      </c:valAx>
      <c:spPr>
        <a:noFill/>
        <a:ln w="25400">
          <a:noFill/>
        </a:ln>
        <a:effectLst/>
      </c:spPr>
    </c:plotArea>
    <c:legend>
      <c:legendPos val="b"/>
      <c:layout>
        <c:manualLayout>
          <c:xMode val="edge"/>
          <c:yMode val="edge"/>
          <c:x val="0.21370908344349765"/>
          <c:y val="0.82662404982195359"/>
          <c:w val="0.58325658080680409"/>
          <c:h val="7.4838967589571856E-2"/>
        </c:manualLayout>
      </c:layout>
      <c:overlay val="0"/>
      <c:spPr>
        <a:noFill/>
        <a:ln>
          <a:solidFill>
            <a:srgbClr val="767676"/>
          </a:solidFill>
          <a:prstDash val="sysDot"/>
        </a:ln>
        <a:effectLst/>
      </c:spPr>
      <c:txPr>
        <a:bodyPr rot="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a:noFill/>
    </a:ln>
    <a:effectLst/>
  </c:spPr>
  <c:txPr>
    <a:bodyPr/>
    <a:lstStyle/>
    <a:p>
      <a:pPr>
        <a:defRPr sz="1050">
          <a:solidFill>
            <a:schemeClr val="tx1"/>
          </a:solidFill>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983000349593791E-2"/>
          <c:y val="6.4336298279676921E-2"/>
          <c:w val="0.91440604710298057"/>
          <c:h val="0.93566370172032309"/>
        </c:manualLayout>
      </c:layout>
      <c:lineChart>
        <c:grouping val="standard"/>
        <c:varyColors val="0"/>
        <c:ser>
          <c:idx val="0"/>
          <c:order val="0"/>
          <c:tx>
            <c:strRef>
              <c:f>Feuil1!$B$1</c:f>
              <c:strCache>
                <c:ptCount val="1"/>
                <c:pt idx="0">
                  <c:v>Branche métallurgie en France (Base 100)</c:v>
                </c:pt>
              </c:strCache>
            </c:strRef>
          </c:tx>
          <c:spPr>
            <a:ln w="28575" cap="rnd">
              <a:solidFill>
                <a:schemeClr val="accent1"/>
              </a:solidFill>
              <a:round/>
            </a:ln>
            <a:effectLst/>
          </c:spPr>
          <c:marker>
            <c:symbol val="none"/>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231F20"/>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2015</c:v>
                </c:pt>
                <c:pt idx="1">
                  <c:v>2016</c:v>
                </c:pt>
                <c:pt idx="2">
                  <c:v>2017</c:v>
                </c:pt>
                <c:pt idx="3">
                  <c:v>2018</c:v>
                </c:pt>
                <c:pt idx="4">
                  <c:v>2019</c:v>
                </c:pt>
              </c:numCache>
            </c:numRef>
          </c:cat>
          <c:val>
            <c:numRef>
              <c:f>Feuil1!$B$2:$B$6</c:f>
              <c:numCache>
                <c:formatCode>General</c:formatCode>
                <c:ptCount val="5"/>
                <c:pt idx="0">
                  <c:v>100</c:v>
                </c:pt>
                <c:pt idx="1">
                  <c:v>99.171225559999996</c:v>
                </c:pt>
                <c:pt idx="2">
                  <c:v>99.494385750000006</c:v>
                </c:pt>
                <c:pt idx="3">
                  <c:v>99.955527739999994</c:v>
                </c:pt>
                <c:pt idx="4">
                  <c:v>100.19556009999999</c:v>
                </c:pt>
              </c:numCache>
            </c:numRef>
          </c:val>
          <c:smooth val="0"/>
          <c:extLst>
            <c:ext xmlns:c16="http://schemas.microsoft.com/office/drawing/2014/chart" uri="{C3380CC4-5D6E-409C-BE32-E72D297353CC}">
              <c16:uniqueId val="{00000000-83A3-4385-96B9-8AFCF59EA00B}"/>
            </c:ext>
          </c:extLst>
        </c:ser>
        <c:dLbls>
          <c:showLegendKey val="0"/>
          <c:showVal val="0"/>
          <c:showCatName val="0"/>
          <c:showSerName val="0"/>
          <c:showPercent val="0"/>
          <c:showBubbleSize val="0"/>
        </c:dLbls>
        <c:smooth val="0"/>
        <c:axId val="487638864"/>
        <c:axId val="404662488"/>
      </c:lineChart>
      <c:catAx>
        <c:axId val="487638864"/>
        <c:scaling>
          <c:orientation val="minMax"/>
        </c:scaling>
        <c:delete val="1"/>
        <c:axPos val="b"/>
        <c:numFmt formatCode="General" sourceLinked="1"/>
        <c:majorTickMark val="none"/>
        <c:minorTickMark val="none"/>
        <c:tickLblPos val="nextTo"/>
        <c:crossAx val="404662488"/>
        <c:crosses val="autoZero"/>
        <c:auto val="1"/>
        <c:lblAlgn val="ctr"/>
        <c:lblOffset val="100"/>
        <c:noMultiLvlLbl val="0"/>
      </c:catAx>
      <c:valAx>
        <c:axId val="404662488"/>
        <c:scaling>
          <c:orientation val="minMax"/>
          <c:min val="90"/>
        </c:scaling>
        <c:delete val="1"/>
        <c:axPos val="l"/>
        <c:numFmt formatCode="General" sourceLinked="1"/>
        <c:majorTickMark val="none"/>
        <c:minorTickMark val="none"/>
        <c:tickLblPos val="nextTo"/>
        <c:crossAx val="48763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5">
  <a:schemeClr val="accent2"/>
</cs:colorStyle>
</file>

<file path=ppt/charts/colors31.xml><?xml version="1.0" encoding="utf-8"?>
<cs:colorStyle xmlns:cs="http://schemas.microsoft.com/office/drawing/2012/chartStyle" xmlns:a="http://schemas.openxmlformats.org/drawingml/2006/main" meth="withinLinear" id="16">
  <a:schemeClr val="accent3"/>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F67EAF-98E2-4EA8-B362-FBCEBEE084EE}"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fr-FR"/>
        </a:p>
      </dgm:t>
    </dgm:pt>
    <dgm:pt modelId="{DAFC6A68-2942-417C-91B4-FF36C675CB56}">
      <dgm:prSet phldrT="[Texte]"/>
      <dgm:spPr/>
      <dgm:t>
        <a:bodyPr/>
        <a:lstStyle/>
        <a:p>
          <a:r>
            <a:rPr lang="fr-FR" dirty="0"/>
            <a:t>Automatisation et robotisation des procédés de fabrication / logistique</a:t>
          </a:r>
        </a:p>
      </dgm:t>
    </dgm:pt>
    <dgm:pt modelId="{390A3DA6-ADCD-40F1-B00F-56F2865A1083}" type="parTrans" cxnId="{0C527186-AAAA-42E0-A1B6-69B78267EB92}">
      <dgm:prSet/>
      <dgm:spPr/>
      <dgm:t>
        <a:bodyPr/>
        <a:lstStyle/>
        <a:p>
          <a:endParaRPr lang="fr-FR"/>
        </a:p>
      </dgm:t>
    </dgm:pt>
    <dgm:pt modelId="{22E5BA84-EFF3-48D6-8A62-E9377C8183E4}" type="sibTrans" cxnId="{0C527186-AAAA-42E0-A1B6-69B78267EB92}">
      <dgm:prSet/>
      <dgm:spPr/>
      <dgm:t>
        <a:bodyPr/>
        <a:lstStyle/>
        <a:p>
          <a:endParaRPr lang="fr-FR"/>
        </a:p>
      </dgm:t>
    </dgm:pt>
    <dgm:pt modelId="{44BD020B-A547-420C-9BBE-822840F46199}">
      <dgm:prSet phldrT="[Texte]"/>
      <dgm:spPr/>
      <dgm:t>
        <a:bodyPr/>
        <a:lstStyle/>
        <a:p>
          <a:r>
            <a:rPr lang="fr-FR" dirty="0"/>
            <a:t>Diversification produits / services</a:t>
          </a:r>
        </a:p>
      </dgm:t>
    </dgm:pt>
    <dgm:pt modelId="{5E57D6E3-89D2-491F-A850-561DB33C9AED}" type="parTrans" cxnId="{87D6B11C-0CBB-489E-B3A5-2C3B2AFFA09F}">
      <dgm:prSet/>
      <dgm:spPr/>
      <dgm:t>
        <a:bodyPr/>
        <a:lstStyle/>
        <a:p>
          <a:endParaRPr lang="fr-FR"/>
        </a:p>
      </dgm:t>
    </dgm:pt>
    <dgm:pt modelId="{1C46BEE4-B981-437E-81FC-2D7FB94EC670}" type="sibTrans" cxnId="{87D6B11C-0CBB-489E-B3A5-2C3B2AFFA09F}">
      <dgm:prSet/>
      <dgm:spPr/>
      <dgm:t>
        <a:bodyPr/>
        <a:lstStyle/>
        <a:p>
          <a:endParaRPr lang="fr-FR"/>
        </a:p>
      </dgm:t>
    </dgm:pt>
    <dgm:pt modelId="{DE4F8190-42DF-4752-91C1-4BA172671E00}">
      <dgm:prSet phldrT="[Texte]"/>
      <dgm:spPr/>
      <dgm:t>
        <a:bodyPr/>
        <a:lstStyle/>
        <a:p>
          <a:r>
            <a:rPr lang="fr-FR" dirty="0"/>
            <a:t>Intégration du digital dans toutes les fonctions	</a:t>
          </a:r>
        </a:p>
      </dgm:t>
    </dgm:pt>
    <dgm:pt modelId="{599B9DA4-9284-4B34-BDE2-BC0B6FEE0E0A}" type="parTrans" cxnId="{8F129687-9C81-4A88-BCA8-E4A9D69040A1}">
      <dgm:prSet/>
      <dgm:spPr/>
      <dgm:t>
        <a:bodyPr/>
        <a:lstStyle/>
        <a:p>
          <a:endParaRPr lang="fr-FR"/>
        </a:p>
      </dgm:t>
    </dgm:pt>
    <dgm:pt modelId="{FB7EDE28-1DF9-4D05-8AFE-E8E1D1962FD4}" type="sibTrans" cxnId="{8F129687-9C81-4A88-BCA8-E4A9D69040A1}">
      <dgm:prSet/>
      <dgm:spPr/>
      <dgm:t>
        <a:bodyPr/>
        <a:lstStyle/>
        <a:p>
          <a:endParaRPr lang="fr-FR"/>
        </a:p>
      </dgm:t>
    </dgm:pt>
    <dgm:pt modelId="{5F5E61C3-22D5-4FCB-8AC1-A32B154CF862}" type="pres">
      <dgm:prSet presAssocID="{74F67EAF-98E2-4EA8-B362-FBCEBEE084EE}" presName="Name0" presStyleCnt="0">
        <dgm:presLayoutVars>
          <dgm:chMax val="7"/>
          <dgm:chPref val="7"/>
          <dgm:dir/>
        </dgm:presLayoutVars>
      </dgm:prSet>
      <dgm:spPr/>
    </dgm:pt>
    <dgm:pt modelId="{B598F272-1B1A-4747-A61F-1BE7CA46CC7B}" type="pres">
      <dgm:prSet presAssocID="{74F67EAF-98E2-4EA8-B362-FBCEBEE084EE}" presName="Name1" presStyleCnt="0"/>
      <dgm:spPr/>
    </dgm:pt>
    <dgm:pt modelId="{A38CE871-05A8-4889-ACE5-247D08AA9062}" type="pres">
      <dgm:prSet presAssocID="{74F67EAF-98E2-4EA8-B362-FBCEBEE084EE}" presName="cycle" presStyleCnt="0"/>
      <dgm:spPr/>
    </dgm:pt>
    <dgm:pt modelId="{2B4CA6BB-5067-47B6-B406-A9D692318F43}" type="pres">
      <dgm:prSet presAssocID="{74F67EAF-98E2-4EA8-B362-FBCEBEE084EE}" presName="srcNode" presStyleLbl="node1" presStyleIdx="0" presStyleCnt="3"/>
      <dgm:spPr/>
    </dgm:pt>
    <dgm:pt modelId="{6D19D4EC-2061-4B9B-BDEB-65BA5C3B87E9}" type="pres">
      <dgm:prSet presAssocID="{74F67EAF-98E2-4EA8-B362-FBCEBEE084EE}" presName="conn" presStyleLbl="parChTrans1D2" presStyleIdx="0" presStyleCnt="1"/>
      <dgm:spPr/>
    </dgm:pt>
    <dgm:pt modelId="{52FFF037-300F-4811-B614-EC5D4244E787}" type="pres">
      <dgm:prSet presAssocID="{74F67EAF-98E2-4EA8-B362-FBCEBEE084EE}" presName="extraNode" presStyleLbl="node1" presStyleIdx="0" presStyleCnt="3"/>
      <dgm:spPr/>
    </dgm:pt>
    <dgm:pt modelId="{D174B93C-532A-40D9-9F40-A5C3E8634B34}" type="pres">
      <dgm:prSet presAssocID="{74F67EAF-98E2-4EA8-B362-FBCEBEE084EE}" presName="dstNode" presStyleLbl="node1" presStyleIdx="0" presStyleCnt="3"/>
      <dgm:spPr/>
    </dgm:pt>
    <dgm:pt modelId="{AD7CA783-7897-4CC1-B84C-BD7429730542}" type="pres">
      <dgm:prSet presAssocID="{DAFC6A68-2942-417C-91B4-FF36C675CB56}" presName="text_1" presStyleLbl="node1" presStyleIdx="0" presStyleCnt="3">
        <dgm:presLayoutVars>
          <dgm:bulletEnabled val="1"/>
        </dgm:presLayoutVars>
      </dgm:prSet>
      <dgm:spPr/>
    </dgm:pt>
    <dgm:pt modelId="{E7AAFD13-BA32-4291-AD96-49AB2E56AC65}" type="pres">
      <dgm:prSet presAssocID="{DAFC6A68-2942-417C-91B4-FF36C675CB56}" presName="accent_1" presStyleCnt="0"/>
      <dgm:spPr/>
    </dgm:pt>
    <dgm:pt modelId="{F6E6BCC1-1756-492D-93A0-FBAA6AFDD4FA}" type="pres">
      <dgm:prSet presAssocID="{DAFC6A68-2942-417C-91B4-FF36C675CB56}" presName="accentRepeatNode" presStyleLbl="solidFgAcc1" presStyleIdx="0" presStyleCnt="3"/>
      <dgm:spPr/>
    </dgm:pt>
    <dgm:pt modelId="{E12DFEE4-9B2D-462B-91DA-B1A1CF2D5ACF}" type="pres">
      <dgm:prSet presAssocID="{44BD020B-A547-420C-9BBE-822840F46199}" presName="text_2" presStyleLbl="node1" presStyleIdx="1" presStyleCnt="3">
        <dgm:presLayoutVars>
          <dgm:bulletEnabled val="1"/>
        </dgm:presLayoutVars>
      </dgm:prSet>
      <dgm:spPr/>
    </dgm:pt>
    <dgm:pt modelId="{B09565A3-AF29-414A-B1F8-17E0746D6C04}" type="pres">
      <dgm:prSet presAssocID="{44BD020B-A547-420C-9BBE-822840F46199}" presName="accent_2" presStyleCnt="0"/>
      <dgm:spPr/>
    </dgm:pt>
    <dgm:pt modelId="{127E064B-C4CE-4ED4-9C24-7BA034F3C89E}" type="pres">
      <dgm:prSet presAssocID="{44BD020B-A547-420C-9BBE-822840F46199}" presName="accentRepeatNode" presStyleLbl="solidFgAcc1" presStyleIdx="1" presStyleCnt="3"/>
      <dgm:spPr/>
    </dgm:pt>
    <dgm:pt modelId="{34F248FC-538D-49B1-984D-51320CE5CEBD}" type="pres">
      <dgm:prSet presAssocID="{DE4F8190-42DF-4752-91C1-4BA172671E00}" presName="text_3" presStyleLbl="node1" presStyleIdx="2" presStyleCnt="3">
        <dgm:presLayoutVars>
          <dgm:bulletEnabled val="1"/>
        </dgm:presLayoutVars>
      </dgm:prSet>
      <dgm:spPr/>
    </dgm:pt>
    <dgm:pt modelId="{E037E828-8391-4223-A52E-0446D999E8CD}" type="pres">
      <dgm:prSet presAssocID="{DE4F8190-42DF-4752-91C1-4BA172671E00}" presName="accent_3" presStyleCnt="0"/>
      <dgm:spPr/>
    </dgm:pt>
    <dgm:pt modelId="{BED631F8-01CD-4A74-8295-8A34C7DE83D3}" type="pres">
      <dgm:prSet presAssocID="{DE4F8190-42DF-4752-91C1-4BA172671E00}" presName="accentRepeatNode" presStyleLbl="solidFgAcc1" presStyleIdx="2" presStyleCnt="3"/>
      <dgm:spPr/>
    </dgm:pt>
  </dgm:ptLst>
  <dgm:cxnLst>
    <dgm:cxn modelId="{87D6B11C-0CBB-489E-B3A5-2C3B2AFFA09F}" srcId="{74F67EAF-98E2-4EA8-B362-FBCEBEE084EE}" destId="{44BD020B-A547-420C-9BBE-822840F46199}" srcOrd="1" destOrd="0" parTransId="{5E57D6E3-89D2-491F-A850-561DB33C9AED}" sibTransId="{1C46BEE4-B981-437E-81FC-2D7FB94EC670}"/>
    <dgm:cxn modelId="{572BD824-93B1-43CF-94C4-F19902E808AE}" type="presOf" srcId="{22E5BA84-EFF3-48D6-8A62-E9377C8183E4}" destId="{6D19D4EC-2061-4B9B-BDEB-65BA5C3B87E9}" srcOrd="0" destOrd="0" presId="urn:microsoft.com/office/officeart/2008/layout/VerticalCurvedList"/>
    <dgm:cxn modelId="{6BD3376E-D859-43AC-BD88-3FBFD028C52F}" type="presOf" srcId="{74F67EAF-98E2-4EA8-B362-FBCEBEE084EE}" destId="{5F5E61C3-22D5-4FCB-8AC1-A32B154CF862}" srcOrd="0" destOrd="0" presId="urn:microsoft.com/office/officeart/2008/layout/VerticalCurvedList"/>
    <dgm:cxn modelId="{48E4176F-9054-47FE-AC1E-49196835E2EE}" type="presOf" srcId="{DAFC6A68-2942-417C-91B4-FF36C675CB56}" destId="{AD7CA783-7897-4CC1-B84C-BD7429730542}" srcOrd="0" destOrd="0" presId="urn:microsoft.com/office/officeart/2008/layout/VerticalCurvedList"/>
    <dgm:cxn modelId="{0C527186-AAAA-42E0-A1B6-69B78267EB92}" srcId="{74F67EAF-98E2-4EA8-B362-FBCEBEE084EE}" destId="{DAFC6A68-2942-417C-91B4-FF36C675CB56}" srcOrd="0" destOrd="0" parTransId="{390A3DA6-ADCD-40F1-B00F-56F2865A1083}" sibTransId="{22E5BA84-EFF3-48D6-8A62-E9377C8183E4}"/>
    <dgm:cxn modelId="{8F129687-9C81-4A88-BCA8-E4A9D69040A1}" srcId="{74F67EAF-98E2-4EA8-B362-FBCEBEE084EE}" destId="{DE4F8190-42DF-4752-91C1-4BA172671E00}" srcOrd="2" destOrd="0" parTransId="{599B9DA4-9284-4B34-BDE2-BC0B6FEE0E0A}" sibTransId="{FB7EDE28-1DF9-4D05-8AFE-E8E1D1962FD4}"/>
    <dgm:cxn modelId="{6A87FD90-1CC5-4B62-B8FE-0ADA72C053E6}" type="presOf" srcId="{DE4F8190-42DF-4752-91C1-4BA172671E00}" destId="{34F248FC-538D-49B1-984D-51320CE5CEBD}" srcOrd="0" destOrd="0" presId="urn:microsoft.com/office/officeart/2008/layout/VerticalCurvedList"/>
    <dgm:cxn modelId="{E73968A1-13D8-4D12-96D4-5F49DEA7E291}" type="presOf" srcId="{44BD020B-A547-420C-9BBE-822840F46199}" destId="{E12DFEE4-9B2D-462B-91DA-B1A1CF2D5ACF}" srcOrd="0" destOrd="0" presId="urn:microsoft.com/office/officeart/2008/layout/VerticalCurvedList"/>
    <dgm:cxn modelId="{88C879DB-551A-461E-840D-978ED098A45F}" type="presParOf" srcId="{5F5E61C3-22D5-4FCB-8AC1-A32B154CF862}" destId="{B598F272-1B1A-4747-A61F-1BE7CA46CC7B}" srcOrd="0" destOrd="0" presId="urn:microsoft.com/office/officeart/2008/layout/VerticalCurvedList"/>
    <dgm:cxn modelId="{E02A1072-7F41-4C18-A8AA-F29C778E50CB}" type="presParOf" srcId="{B598F272-1B1A-4747-A61F-1BE7CA46CC7B}" destId="{A38CE871-05A8-4889-ACE5-247D08AA9062}" srcOrd="0" destOrd="0" presId="urn:microsoft.com/office/officeart/2008/layout/VerticalCurvedList"/>
    <dgm:cxn modelId="{99FDBF74-7DCB-4C46-9C39-13A4DF86C568}" type="presParOf" srcId="{A38CE871-05A8-4889-ACE5-247D08AA9062}" destId="{2B4CA6BB-5067-47B6-B406-A9D692318F43}" srcOrd="0" destOrd="0" presId="urn:microsoft.com/office/officeart/2008/layout/VerticalCurvedList"/>
    <dgm:cxn modelId="{0D39548A-E69E-4985-8989-8E3BABA85889}" type="presParOf" srcId="{A38CE871-05A8-4889-ACE5-247D08AA9062}" destId="{6D19D4EC-2061-4B9B-BDEB-65BA5C3B87E9}" srcOrd="1" destOrd="0" presId="urn:microsoft.com/office/officeart/2008/layout/VerticalCurvedList"/>
    <dgm:cxn modelId="{A8E7BA64-604D-4244-A044-82111ECD5186}" type="presParOf" srcId="{A38CE871-05A8-4889-ACE5-247D08AA9062}" destId="{52FFF037-300F-4811-B614-EC5D4244E787}" srcOrd="2" destOrd="0" presId="urn:microsoft.com/office/officeart/2008/layout/VerticalCurvedList"/>
    <dgm:cxn modelId="{661A2146-5E6D-4487-AC7C-CA84E4071BDE}" type="presParOf" srcId="{A38CE871-05A8-4889-ACE5-247D08AA9062}" destId="{D174B93C-532A-40D9-9F40-A5C3E8634B34}" srcOrd="3" destOrd="0" presId="urn:microsoft.com/office/officeart/2008/layout/VerticalCurvedList"/>
    <dgm:cxn modelId="{77BD29AD-A7B5-42C0-8F6C-B7F31D9346DD}" type="presParOf" srcId="{B598F272-1B1A-4747-A61F-1BE7CA46CC7B}" destId="{AD7CA783-7897-4CC1-B84C-BD7429730542}" srcOrd="1" destOrd="0" presId="urn:microsoft.com/office/officeart/2008/layout/VerticalCurvedList"/>
    <dgm:cxn modelId="{17A6009C-7E32-4F1E-9230-2A5911DEEB37}" type="presParOf" srcId="{B598F272-1B1A-4747-A61F-1BE7CA46CC7B}" destId="{E7AAFD13-BA32-4291-AD96-49AB2E56AC65}" srcOrd="2" destOrd="0" presId="urn:microsoft.com/office/officeart/2008/layout/VerticalCurvedList"/>
    <dgm:cxn modelId="{6D71E6B9-A076-49B8-8B20-E228E6C8A323}" type="presParOf" srcId="{E7AAFD13-BA32-4291-AD96-49AB2E56AC65}" destId="{F6E6BCC1-1756-492D-93A0-FBAA6AFDD4FA}" srcOrd="0" destOrd="0" presId="urn:microsoft.com/office/officeart/2008/layout/VerticalCurvedList"/>
    <dgm:cxn modelId="{B37AF92F-244A-45AE-9CB9-373B376E7609}" type="presParOf" srcId="{B598F272-1B1A-4747-A61F-1BE7CA46CC7B}" destId="{E12DFEE4-9B2D-462B-91DA-B1A1CF2D5ACF}" srcOrd="3" destOrd="0" presId="urn:microsoft.com/office/officeart/2008/layout/VerticalCurvedList"/>
    <dgm:cxn modelId="{C03EDED1-2475-4F8D-8AFC-8BB56DB864A8}" type="presParOf" srcId="{B598F272-1B1A-4747-A61F-1BE7CA46CC7B}" destId="{B09565A3-AF29-414A-B1F8-17E0746D6C04}" srcOrd="4" destOrd="0" presId="urn:microsoft.com/office/officeart/2008/layout/VerticalCurvedList"/>
    <dgm:cxn modelId="{66B8AB6F-A2C9-4A5D-AB27-F3AF96886A6F}" type="presParOf" srcId="{B09565A3-AF29-414A-B1F8-17E0746D6C04}" destId="{127E064B-C4CE-4ED4-9C24-7BA034F3C89E}" srcOrd="0" destOrd="0" presId="urn:microsoft.com/office/officeart/2008/layout/VerticalCurvedList"/>
    <dgm:cxn modelId="{7CAA89AB-75C1-4BD1-A199-768B13C323A3}" type="presParOf" srcId="{B598F272-1B1A-4747-A61F-1BE7CA46CC7B}" destId="{34F248FC-538D-49B1-984D-51320CE5CEBD}" srcOrd="5" destOrd="0" presId="urn:microsoft.com/office/officeart/2008/layout/VerticalCurvedList"/>
    <dgm:cxn modelId="{18815E23-6735-45CC-B8F9-13933F2EB268}" type="presParOf" srcId="{B598F272-1B1A-4747-A61F-1BE7CA46CC7B}" destId="{E037E828-8391-4223-A52E-0446D999E8CD}" srcOrd="6" destOrd="0" presId="urn:microsoft.com/office/officeart/2008/layout/VerticalCurvedList"/>
    <dgm:cxn modelId="{85B6AC7D-CEC7-48D1-BE58-51591E05E276}" type="presParOf" srcId="{E037E828-8391-4223-A52E-0446D999E8CD}" destId="{BED631F8-01CD-4A74-8295-8A34C7DE83D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D4EC-2061-4B9B-BDEB-65BA5C3B87E9}">
      <dsp:nvSpPr>
        <dsp:cNvPr id="0" name=""/>
        <dsp:cNvSpPr/>
      </dsp:nvSpPr>
      <dsp:spPr>
        <a:xfrm>
          <a:off x="-2679338" y="-413277"/>
          <a:ext cx="3197937" cy="3197937"/>
        </a:xfrm>
        <a:prstGeom prst="blockArc">
          <a:avLst>
            <a:gd name="adj1" fmla="val 18900000"/>
            <a:gd name="adj2" fmla="val 2700000"/>
            <a:gd name="adj3" fmla="val 67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7CA783-7897-4CC1-B84C-BD7429730542}">
      <dsp:nvSpPr>
        <dsp:cNvPr id="0" name=""/>
        <dsp:cNvSpPr/>
      </dsp:nvSpPr>
      <dsp:spPr>
        <a:xfrm>
          <a:off x="333419" y="237138"/>
          <a:ext cx="3104659" cy="47427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6457" tIns="33020" rIns="33020" bIns="33020" numCol="1" spcCol="1270" anchor="ctr" anchorCtr="0">
          <a:noAutofit/>
        </a:bodyPr>
        <a:lstStyle/>
        <a:p>
          <a:pPr marL="0" lvl="0" indent="0" algn="l" defTabSz="577850">
            <a:lnSpc>
              <a:spcPct val="90000"/>
            </a:lnSpc>
            <a:spcBef>
              <a:spcPct val="0"/>
            </a:spcBef>
            <a:spcAft>
              <a:spcPct val="35000"/>
            </a:spcAft>
            <a:buNone/>
          </a:pPr>
          <a:r>
            <a:rPr lang="fr-FR" sz="1300" kern="1200" dirty="0"/>
            <a:t>Automatisation et robotisation des procédés de fabrication / logistique</a:t>
          </a:r>
        </a:p>
      </dsp:txBody>
      <dsp:txXfrm>
        <a:off x="333419" y="237138"/>
        <a:ext cx="3104659" cy="474276"/>
      </dsp:txXfrm>
    </dsp:sp>
    <dsp:sp modelId="{F6E6BCC1-1756-492D-93A0-FBAA6AFDD4FA}">
      <dsp:nvSpPr>
        <dsp:cNvPr id="0" name=""/>
        <dsp:cNvSpPr/>
      </dsp:nvSpPr>
      <dsp:spPr>
        <a:xfrm>
          <a:off x="36996" y="177853"/>
          <a:ext cx="592845" cy="59284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2DFEE4-9B2D-462B-91DA-B1A1CF2D5ACF}">
      <dsp:nvSpPr>
        <dsp:cNvPr id="0" name=""/>
        <dsp:cNvSpPr/>
      </dsp:nvSpPr>
      <dsp:spPr>
        <a:xfrm>
          <a:off x="505818" y="948552"/>
          <a:ext cx="2932259" cy="47427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6457" tIns="33020" rIns="33020" bIns="33020" numCol="1" spcCol="1270" anchor="ctr" anchorCtr="0">
          <a:noAutofit/>
        </a:bodyPr>
        <a:lstStyle/>
        <a:p>
          <a:pPr marL="0" lvl="0" indent="0" algn="l" defTabSz="577850">
            <a:lnSpc>
              <a:spcPct val="90000"/>
            </a:lnSpc>
            <a:spcBef>
              <a:spcPct val="0"/>
            </a:spcBef>
            <a:spcAft>
              <a:spcPct val="35000"/>
            </a:spcAft>
            <a:buNone/>
          </a:pPr>
          <a:r>
            <a:rPr lang="fr-FR" sz="1300" kern="1200" dirty="0"/>
            <a:t>Diversification produits / services</a:t>
          </a:r>
        </a:p>
      </dsp:txBody>
      <dsp:txXfrm>
        <a:off x="505818" y="948552"/>
        <a:ext cx="2932259" cy="474276"/>
      </dsp:txXfrm>
    </dsp:sp>
    <dsp:sp modelId="{127E064B-C4CE-4ED4-9C24-7BA034F3C89E}">
      <dsp:nvSpPr>
        <dsp:cNvPr id="0" name=""/>
        <dsp:cNvSpPr/>
      </dsp:nvSpPr>
      <dsp:spPr>
        <a:xfrm>
          <a:off x="209396" y="889268"/>
          <a:ext cx="592845" cy="59284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F248FC-538D-49B1-984D-51320CE5CEBD}">
      <dsp:nvSpPr>
        <dsp:cNvPr id="0" name=""/>
        <dsp:cNvSpPr/>
      </dsp:nvSpPr>
      <dsp:spPr>
        <a:xfrm>
          <a:off x="333419" y="1659967"/>
          <a:ext cx="3104659" cy="47427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6457" tIns="33020" rIns="33020" bIns="33020" numCol="1" spcCol="1270" anchor="ctr" anchorCtr="0">
          <a:noAutofit/>
        </a:bodyPr>
        <a:lstStyle/>
        <a:p>
          <a:pPr marL="0" lvl="0" indent="0" algn="l" defTabSz="577850">
            <a:lnSpc>
              <a:spcPct val="90000"/>
            </a:lnSpc>
            <a:spcBef>
              <a:spcPct val="0"/>
            </a:spcBef>
            <a:spcAft>
              <a:spcPct val="35000"/>
            </a:spcAft>
            <a:buNone/>
          </a:pPr>
          <a:r>
            <a:rPr lang="fr-FR" sz="1300" kern="1200" dirty="0"/>
            <a:t>Intégration du digital dans toutes les fonctions	</a:t>
          </a:r>
        </a:p>
      </dsp:txBody>
      <dsp:txXfrm>
        <a:off x="333419" y="1659967"/>
        <a:ext cx="3104659" cy="474276"/>
      </dsp:txXfrm>
    </dsp:sp>
    <dsp:sp modelId="{BED631F8-01CD-4A74-8295-8A34C7DE83D3}">
      <dsp:nvSpPr>
        <dsp:cNvPr id="0" name=""/>
        <dsp:cNvSpPr/>
      </dsp:nvSpPr>
      <dsp:spPr>
        <a:xfrm>
          <a:off x="36996" y="1600682"/>
          <a:ext cx="592845" cy="592845"/>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0.09118</cdr:x>
      <cdr:y>0.23829</cdr:y>
    </cdr:from>
    <cdr:to>
      <cdr:x>0.1365</cdr:x>
      <cdr:y>0.26048</cdr:y>
    </cdr:to>
    <cdr:cxnSp macro="">
      <cdr:nvCxnSpPr>
        <cdr:cNvPr id="3" name="Connecteur droit 2">
          <a:extLst xmlns:a="http://schemas.openxmlformats.org/drawingml/2006/main">
            <a:ext uri="{FF2B5EF4-FFF2-40B4-BE49-F238E27FC236}">
              <a16:creationId xmlns:a16="http://schemas.microsoft.com/office/drawing/2014/main" id="{DC66E322-CB89-4F1F-A496-B4DB69DDB54E}"/>
            </a:ext>
          </a:extLst>
        </cdr:cNvPr>
        <cdr:cNvCxnSpPr/>
      </cdr:nvCxnSpPr>
      <cdr:spPr>
        <a:xfrm xmlns:a="http://schemas.openxmlformats.org/drawingml/2006/main" flipV="1">
          <a:off x="358555" y="542584"/>
          <a:ext cx="178218" cy="50526"/>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0.79624</cdr:x>
      <cdr:y>1</cdr:y>
    </cdr:to>
    <cdr:sp macro="" textlink="">
      <cdr:nvSpPr>
        <cdr:cNvPr id="2" name="Rectangle 1">
          <a:extLst xmlns:a="http://schemas.openxmlformats.org/drawingml/2006/main">
            <a:ext uri="{FF2B5EF4-FFF2-40B4-BE49-F238E27FC236}">
              <a16:creationId xmlns:a16="http://schemas.microsoft.com/office/drawing/2014/main" id="{7F56B817-016F-4AF9-B013-EF386D6A6726}"/>
            </a:ext>
          </a:extLst>
        </cdr:cNvPr>
        <cdr:cNvSpPr/>
      </cdr:nvSpPr>
      <cdr:spPr>
        <a:xfrm xmlns:a="http://schemas.openxmlformats.org/drawingml/2006/main">
          <a:off x="0" y="0"/>
          <a:ext cx="7284427" cy="3627783"/>
        </a:xfrm>
        <a:prstGeom xmlns:a="http://schemas.openxmlformats.org/drawingml/2006/main" prst="rect">
          <a:avLst/>
        </a:prstGeom>
        <a:solidFill xmlns:a="http://schemas.openxmlformats.org/drawingml/2006/main">
          <a:schemeClr val="bg1"/>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fr-FR"/>
        </a:p>
      </cdr:txBody>
    </cdr:sp>
  </cdr:relSizeAnchor>
</c:userShapes>
</file>

<file path=ppt/drawings/drawing3.xml><?xml version="1.0" encoding="utf-8"?>
<c:userShapes xmlns:c="http://schemas.openxmlformats.org/drawingml/2006/chart">
  <cdr:relSizeAnchor xmlns:cdr="http://schemas.openxmlformats.org/drawingml/2006/chartDrawing">
    <cdr:from>
      <cdr:x>0.13259</cdr:x>
      <cdr:y>0.14101</cdr:y>
    </cdr:from>
    <cdr:to>
      <cdr:x>0.26815</cdr:x>
      <cdr:y>0.18719</cdr:y>
    </cdr:to>
    <cdr:sp macro="" textlink="">
      <cdr:nvSpPr>
        <cdr:cNvPr id="2" name="Rectangle 1">
          <a:extLst xmlns:a="http://schemas.openxmlformats.org/drawingml/2006/main">
            <a:ext uri="{FF2B5EF4-FFF2-40B4-BE49-F238E27FC236}">
              <a16:creationId xmlns:a16="http://schemas.microsoft.com/office/drawing/2014/main" id="{711CB617-ADB9-422C-88EB-20EEAD3CE6E4}"/>
            </a:ext>
          </a:extLst>
        </cdr:cNvPr>
        <cdr:cNvSpPr/>
      </cdr:nvSpPr>
      <cdr:spPr>
        <a:xfrm xmlns:a="http://schemas.openxmlformats.org/drawingml/2006/main">
          <a:off x="650615" y="747920"/>
          <a:ext cx="665204" cy="244962"/>
        </a:xfrm>
        <a:prstGeom xmlns:a="http://schemas.openxmlformats.org/drawingml/2006/main" prst="rect">
          <a:avLst/>
        </a:prstGeom>
        <a:noFill xmlns:a="http://schemas.openxmlformats.org/drawingml/2006/main"/>
        <a:ln xmlns:a="http://schemas.openxmlformats.org/drawingml/2006/main" w="25400" cap="flat" cmpd="sng" algn="ctr">
          <a:solidFill>
            <a:srgbClr val="231F2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fr-FR"/>
        </a:p>
      </cdr:txBody>
    </cdr:sp>
  </cdr:relSizeAnchor>
</c:userShapes>
</file>

<file path=ppt/drawings/drawing4.xml><?xml version="1.0" encoding="utf-8"?>
<c:userShapes xmlns:c="http://schemas.openxmlformats.org/drawingml/2006/chart">
  <cdr:relSizeAnchor xmlns:cdr="http://schemas.openxmlformats.org/drawingml/2006/chartDrawing">
    <cdr:from>
      <cdr:x>0.09713</cdr:x>
      <cdr:y>0.13331</cdr:y>
    </cdr:from>
    <cdr:to>
      <cdr:x>0.23715</cdr:x>
      <cdr:y>0.18989</cdr:y>
    </cdr:to>
    <cdr:sp macro="" textlink="">
      <cdr:nvSpPr>
        <cdr:cNvPr id="2" name="Rectangle 1">
          <a:extLst xmlns:a="http://schemas.openxmlformats.org/drawingml/2006/main">
            <a:ext uri="{FF2B5EF4-FFF2-40B4-BE49-F238E27FC236}">
              <a16:creationId xmlns:a16="http://schemas.microsoft.com/office/drawing/2014/main" id="{F3610289-BDF6-4ACA-852A-7DB7829472A5}"/>
            </a:ext>
          </a:extLst>
        </cdr:cNvPr>
        <cdr:cNvSpPr/>
      </cdr:nvSpPr>
      <cdr:spPr>
        <a:xfrm xmlns:a="http://schemas.openxmlformats.org/drawingml/2006/main">
          <a:off x="362456" y="654523"/>
          <a:ext cx="522514" cy="277788"/>
        </a:xfrm>
        <a:prstGeom xmlns:a="http://schemas.openxmlformats.org/drawingml/2006/main" prst="rect">
          <a:avLst/>
        </a:prstGeom>
        <a:noFill xmlns:a="http://schemas.openxmlformats.org/drawingml/2006/main"/>
        <a:ln xmlns:a="http://schemas.openxmlformats.org/drawingml/2006/main" w="25400" cap="flat" cmpd="sng" algn="ctr">
          <a:solidFill>
            <a:srgbClr val="231F2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fr-FR"/>
        </a:p>
      </cdr:txBody>
    </cdr:sp>
  </cdr:relSizeAnchor>
</c:userShapes>
</file>

<file path=ppt/drawings/drawing5.xml><?xml version="1.0" encoding="utf-8"?>
<c:userShapes xmlns:c="http://schemas.openxmlformats.org/drawingml/2006/chart">
  <cdr:relSizeAnchor xmlns:cdr="http://schemas.openxmlformats.org/drawingml/2006/chartDrawing">
    <cdr:from>
      <cdr:x>0.07354</cdr:x>
      <cdr:y>0.21503</cdr:y>
    </cdr:from>
    <cdr:to>
      <cdr:x>0.11886</cdr:x>
      <cdr:y>0.23722</cdr:y>
    </cdr:to>
    <cdr:cxnSp macro="">
      <cdr:nvCxnSpPr>
        <cdr:cNvPr id="3" name="Connecteur droit 2">
          <a:extLst xmlns:a="http://schemas.openxmlformats.org/drawingml/2006/main">
            <a:ext uri="{FF2B5EF4-FFF2-40B4-BE49-F238E27FC236}">
              <a16:creationId xmlns:a16="http://schemas.microsoft.com/office/drawing/2014/main" id="{DC66E322-CB89-4F1F-A496-B4DB69DDB54E}"/>
            </a:ext>
          </a:extLst>
        </cdr:cNvPr>
        <cdr:cNvCxnSpPr/>
      </cdr:nvCxnSpPr>
      <cdr:spPr>
        <a:xfrm xmlns:a="http://schemas.openxmlformats.org/drawingml/2006/main" flipV="1">
          <a:off x="376138" y="675880"/>
          <a:ext cx="231843" cy="69766"/>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862" cy="495793"/>
          </a:xfrm>
          <a:prstGeom prst="rect">
            <a:avLst/>
          </a:prstGeom>
        </p:spPr>
        <p:txBody>
          <a:bodyPr vert="horz" lIns="88221" tIns="44111" rIns="88221" bIns="44111" rtlCol="0"/>
          <a:lstStyle>
            <a:lvl1pPr algn="l">
              <a:defRPr sz="1200"/>
            </a:lvl1pPr>
          </a:lstStyle>
          <a:p>
            <a:endParaRPr lang="de-DE"/>
          </a:p>
        </p:txBody>
      </p:sp>
      <p:sp>
        <p:nvSpPr>
          <p:cNvPr id="3" name="Date Placeholder 2"/>
          <p:cNvSpPr>
            <a:spLocks noGrp="1"/>
          </p:cNvSpPr>
          <p:nvPr>
            <p:ph type="dt" sz="quarter" idx="1"/>
          </p:nvPr>
        </p:nvSpPr>
        <p:spPr>
          <a:xfrm>
            <a:off x="3850294" y="0"/>
            <a:ext cx="2945862" cy="495793"/>
          </a:xfrm>
          <a:prstGeom prst="rect">
            <a:avLst/>
          </a:prstGeom>
        </p:spPr>
        <p:txBody>
          <a:bodyPr vert="horz" lIns="88221" tIns="44111" rIns="88221" bIns="44111" rtlCol="0"/>
          <a:lstStyle>
            <a:lvl1pPr algn="r">
              <a:defRPr sz="1200"/>
            </a:lvl1pPr>
          </a:lstStyle>
          <a:p>
            <a:fld id="{4BD2F89C-5B9E-47D5-97EA-7E94A03F3BAD}" type="datetimeFigureOut">
              <a:rPr lang="en-US" smtClean="0"/>
              <a:pPr/>
              <a:t>2/19/2021</a:t>
            </a:fld>
            <a:endParaRPr lang="de-DE"/>
          </a:p>
        </p:txBody>
      </p:sp>
      <p:sp>
        <p:nvSpPr>
          <p:cNvPr id="4" name="Footer Placeholder 3"/>
          <p:cNvSpPr>
            <a:spLocks noGrp="1"/>
          </p:cNvSpPr>
          <p:nvPr>
            <p:ph type="ftr" sz="quarter" idx="2"/>
          </p:nvPr>
        </p:nvSpPr>
        <p:spPr>
          <a:xfrm>
            <a:off x="0" y="9429305"/>
            <a:ext cx="2945862" cy="495793"/>
          </a:xfrm>
          <a:prstGeom prst="rect">
            <a:avLst/>
          </a:prstGeom>
        </p:spPr>
        <p:txBody>
          <a:bodyPr vert="horz" lIns="88221" tIns="44111" rIns="88221" bIns="44111" rtlCol="0" anchor="b"/>
          <a:lstStyle>
            <a:lvl1pPr algn="l">
              <a:defRPr sz="1200"/>
            </a:lvl1pPr>
          </a:lstStyle>
          <a:p>
            <a:endParaRPr lang="de-DE"/>
          </a:p>
        </p:txBody>
      </p:sp>
      <p:sp>
        <p:nvSpPr>
          <p:cNvPr id="5" name="Slide Number Placeholder 4"/>
          <p:cNvSpPr>
            <a:spLocks noGrp="1"/>
          </p:cNvSpPr>
          <p:nvPr>
            <p:ph type="sldNum" sz="quarter" idx="3"/>
          </p:nvPr>
        </p:nvSpPr>
        <p:spPr>
          <a:xfrm>
            <a:off x="3850294" y="9429305"/>
            <a:ext cx="2945862" cy="495793"/>
          </a:xfrm>
          <a:prstGeom prst="rect">
            <a:avLst/>
          </a:prstGeom>
        </p:spPr>
        <p:txBody>
          <a:bodyPr vert="horz" lIns="88221" tIns="44111" rIns="88221" bIns="44111" rtlCol="0" anchor="b"/>
          <a:lstStyle>
            <a:lvl1pPr algn="r">
              <a:defRPr sz="1200"/>
            </a:lvl1pPr>
          </a:lstStyle>
          <a:p>
            <a:fld id="{9EC16AE0-9542-4D5B-AF70-A50F5AFBFBE0}" type="slidenum">
              <a:rPr lang="de-DE" smtClean="0"/>
              <a:pPr/>
              <a:t>‹N°›</a:t>
            </a:fld>
            <a:endParaRPr lang="de-DE"/>
          </a:p>
        </p:txBody>
      </p:sp>
    </p:spTree>
    <p:extLst>
      <p:ext uri="{BB962C8B-B14F-4D97-AF65-F5344CB8AC3E}">
        <p14:creationId xmlns:p14="http://schemas.microsoft.com/office/powerpoint/2010/main" val="1468771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5562" tIns="47781" rIns="95562" bIns="47781" rtlCol="0"/>
          <a:lstStyle>
            <a:lvl1pPr algn="l" eaLnBrk="1">
              <a:defRPr sz="1300"/>
            </a:lvl1pPr>
          </a:lstStyle>
          <a:p>
            <a:endParaRPr lang="fr-FR"/>
          </a:p>
        </p:txBody>
      </p:sp>
      <p:sp>
        <p:nvSpPr>
          <p:cNvPr id="3" name="Date Placeholder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2FB4FF29-EE9A-4D47-9F1A-289A80693C0F}" type="datetimeFigureOut">
              <a:rPr lang="fr-FR" smtClean="0"/>
              <a:pPr/>
              <a:t>19/02/2021</a:t>
            </a:fld>
            <a:endParaRPr lang="fr-FR"/>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5562" tIns="47781" rIns="95562" bIns="47781" rtlCol="0" anchor="ctr"/>
          <a:lstStyle/>
          <a:p>
            <a:endParaRPr lang="de-D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562" tIns="47781" rIns="95562" bIns="47781" rtlCol="0">
            <a:normAutofit/>
          </a:bodyPr>
          <a:lstStyle/>
          <a:p>
            <a:pPr lvl="0"/>
            <a:r>
              <a:rPr lang="fr-FR"/>
              <a:t>Click to </a:t>
            </a:r>
            <a:r>
              <a:rPr lang="fr-FR" err="1"/>
              <a:t>edit</a:t>
            </a:r>
            <a:r>
              <a:rPr lang="fr-FR"/>
              <a:t> Master </a:t>
            </a:r>
            <a:r>
              <a:rPr lang="fr-FR" err="1"/>
              <a:t>text</a:t>
            </a:r>
            <a:r>
              <a:rPr lang="fr-FR"/>
              <a:t> styles</a:t>
            </a: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6" name="Footer Placeholder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eaLnBrk="1">
              <a:defRPr sz="1300"/>
            </a:lvl1pPr>
          </a:lstStyle>
          <a:p>
            <a:endParaRPr lang="fr-FR"/>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71E7D22E-2FCF-4181-8686-08BDCDF94062}" type="slidenum">
              <a:rPr lang="fr-FR" smtClean="0"/>
              <a:pPr/>
              <a:t>‹N°›</a:t>
            </a:fld>
            <a:endParaRPr lang="fr-FR"/>
          </a:p>
        </p:txBody>
      </p:sp>
    </p:spTree>
    <p:extLst>
      <p:ext uri="{BB962C8B-B14F-4D97-AF65-F5344CB8AC3E}">
        <p14:creationId xmlns:p14="http://schemas.microsoft.com/office/powerpoint/2010/main" val="969867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lgn="just"/>
            <a:r>
              <a:rPr lang="fr-FR" sz="1200"/>
              <a:t>Les emplois industriels sont présents de manière diffuse sur l’ensemble du territoire régional, avec une concentration sur quelques pôles : </a:t>
            </a:r>
          </a:p>
          <a:p>
            <a:pPr marL="285750" lvl="1" indent="-285750" algn="just">
              <a:buFontTx/>
              <a:buChar char="-"/>
            </a:pPr>
            <a:r>
              <a:rPr lang="fr-FR" sz="1200"/>
              <a:t>35 % de la totalité des emplois de la branche dans la région se concentrent sur deux pôles : Tours (avec 11 216 emplois) et Orléans (avec 9 974 emplois)</a:t>
            </a:r>
          </a:p>
          <a:p>
            <a:pPr marL="285750" lvl="1" indent="-285750" algn="just">
              <a:buFontTx/>
              <a:buChar char="-"/>
            </a:pPr>
            <a:r>
              <a:rPr lang="fr-FR" sz="1200"/>
              <a:t>53 % des métiers de la branche métallurgie de la région représentés dans les zones d’emploi de Tours, Orléans, Bourges et Chartres.</a:t>
            </a:r>
          </a:p>
          <a:p>
            <a:pPr lvl="1" algn="just"/>
            <a:r>
              <a:rPr lang="fr-FR" sz="1200"/>
              <a:t>Il n’y a pas eu d’évolution majeure quant à la répartition des salariés de la branche depuis 2015.</a:t>
            </a:r>
          </a:p>
          <a:p>
            <a:endParaRPr lang="fr-FR"/>
          </a:p>
        </p:txBody>
      </p:sp>
      <p:sp>
        <p:nvSpPr>
          <p:cNvPr id="4" name="Espace réservé du numéro de diapositive 3"/>
          <p:cNvSpPr>
            <a:spLocks noGrp="1"/>
          </p:cNvSpPr>
          <p:nvPr>
            <p:ph type="sldNum" sz="quarter" idx="5"/>
          </p:nvPr>
        </p:nvSpPr>
        <p:spPr/>
        <p:txBody>
          <a:bodyPr/>
          <a:lstStyle/>
          <a:p>
            <a:fld id="{71E7D22E-2FCF-4181-8686-08BDCDF94062}" type="slidenum">
              <a:rPr lang="fr-FR" smtClean="0"/>
              <a:pPr/>
              <a:t>18</a:t>
            </a:fld>
            <a:endParaRPr lang="fr-FR"/>
          </a:p>
        </p:txBody>
      </p:sp>
    </p:spTree>
    <p:extLst>
      <p:ext uri="{BB962C8B-B14F-4D97-AF65-F5344CB8AC3E}">
        <p14:creationId xmlns:p14="http://schemas.microsoft.com/office/powerpoint/2010/main" val="938985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https://www.economie.gouv.fr/entreprises/chiffres-cles-secteur-automobile</a:t>
            </a:r>
          </a:p>
          <a:p>
            <a:r>
              <a:rPr lang="fr-FR"/>
              <a:t>- https://www.la-croix.com/Actualite/Economie-Entreprises/Economie/Les-grands-bassins-industriels-francais-2014-12-10-1250922</a:t>
            </a:r>
          </a:p>
          <a:p>
            <a:r>
              <a:rPr lang="fr-FR"/>
              <a:t>- https://www.pfa-auto.fr/wp-content/uploads/2016/03/PICF-P%C3%B4les-de-Comp%C3%A9titivit%C3%A9-1.pdf</a:t>
            </a:r>
          </a:p>
          <a:p>
            <a:endParaRPr lang="fr-FR"/>
          </a:p>
        </p:txBody>
      </p:sp>
      <p:sp>
        <p:nvSpPr>
          <p:cNvPr id="4" name="Espace réservé du numéro de diapositive 3"/>
          <p:cNvSpPr>
            <a:spLocks noGrp="1"/>
          </p:cNvSpPr>
          <p:nvPr>
            <p:ph type="sldNum" sz="quarter" idx="5"/>
          </p:nvPr>
        </p:nvSpPr>
        <p:spPr/>
        <p:txBody>
          <a:bodyPr/>
          <a:lstStyle/>
          <a:p>
            <a:fld id="{71E7D22E-2FCF-4181-8686-08BDCDF94062}" type="slidenum">
              <a:rPr lang="fr-FR" smtClean="0"/>
              <a:pPr/>
              <a:t>110</a:t>
            </a:fld>
            <a:endParaRPr lang="fr-FR"/>
          </a:p>
        </p:txBody>
      </p:sp>
    </p:spTree>
    <p:extLst>
      <p:ext uri="{BB962C8B-B14F-4D97-AF65-F5344CB8AC3E}">
        <p14:creationId xmlns:p14="http://schemas.microsoft.com/office/powerpoint/2010/main" val="3018360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https://www.observatoire-metallurgie.fr/analyses-previsions/etude-prospective-des-mutations-de-la-construction-automobile-et-de-ses-effets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a:sym typeface="Wingdings" panose="05000000000000000000" pitchFamily="2" charset="2"/>
              </a:rPr>
              <a:t>- positionnement de la France et de l’Europe sur le développement et l’industrialisation de nouvelles batteries Li-ion et de la batterie de traction 4</a:t>
            </a:r>
            <a:r>
              <a:rPr lang="fr-FR" sz="1200" b="0" baseline="30000">
                <a:sym typeface="Wingdings" panose="05000000000000000000" pitchFamily="2" charset="2"/>
              </a:rPr>
              <a:t>ème</a:t>
            </a:r>
            <a:r>
              <a:rPr lang="fr-FR" sz="1200" b="0">
                <a:sym typeface="Wingdings" panose="05000000000000000000" pitchFamily="2" charset="2"/>
              </a:rPr>
              <a:t> génération (alliance SAFT-Siemens-Solvay-</a:t>
            </a:r>
            <a:r>
              <a:rPr lang="fr-FR" sz="1200" b="0" err="1">
                <a:sym typeface="Wingdings" panose="05000000000000000000" pitchFamily="2" charset="2"/>
              </a:rPr>
              <a:t>Umicore</a:t>
            </a:r>
            <a:r>
              <a:rPr lang="fr-FR" sz="1200" b="0">
                <a:sym typeface="Wingdings" panose="05000000000000000000" pitchFamily="2" charset="2"/>
              </a:rPr>
              <a:t>)</a:t>
            </a:r>
          </a:p>
          <a:p>
            <a:endParaRPr lang="fr-FR"/>
          </a:p>
        </p:txBody>
      </p:sp>
      <p:sp>
        <p:nvSpPr>
          <p:cNvPr id="4" name="Espace réservé du numéro de diapositive 3"/>
          <p:cNvSpPr>
            <a:spLocks noGrp="1"/>
          </p:cNvSpPr>
          <p:nvPr>
            <p:ph type="sldNum" sz="quarter" idx="5"/>
          </p:nvPr>
        </p:nvSpPr>
        <p:spPr/>
        <p:txBody>
          <a:bodyPr/>
          <a:lstStyle/>
          <a:p>
            <a:fld id="{71E7D22E-2FCF-4181-8686-08BDCDF94062}" type="slidenum">
              <a:rPr lang="fr-FR" smtClean="0"/>
              <a:pPr/>
              <a:t>111</a:t>
            </a:fld>
            <a:endParaRPr lang="fr-FR"/>
          </a:p>
        </p:txBody>
      </p:sp>
    </p:spTree>
    <p:extLst>
      <p:ext uri="{BB962C8B-B14F-4D97-AF65-F5344CB8AC3E}">
        <p14:creationId xmlns:p14="http://schemas.microsoft.com/office/powerpoint/2010/main" val="369042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Etude APEC : Chimie du végétal et biotechnologies industrielles : Quels métiers stratégiques ?</a:t>
            </a:r>
          </a:p>
          <a:p>
            <a:r>
              <a:rPr lang="fr-FR"/>
              <a:t>Publication ADAX : l’ERP dédié à l’industrie pharmaceutique et cosmétique</a:t>
            </a:r>
          </a:p>
          <a:p>
            <a:r>
              <a:rPr lang="fr-FR"/>
              <a:t>Publication Cairn 2017 : La biotechnologie industrielle, facteur de développement durable et de croissance verte</a:t>
            </a:r>
          </a:p>
          <a:p>
            <a:r>
              <a:rPr lang="fr-FR"/>
              <a:t>France Chimie</a:t>
            </a:r>
          </a:p>
          <a:p>
            <a:r>
              <a:rPr lang="fr-FR"/>
              <a:t>Observatoire des industries chimiques</a:t>
            </a:r>
          </a:p>
        </p:txBody>
      </p:sp>
      <p:sp>
        <p:nvSpPr>
          <p:cNvPr id="4" name="Espace réservé du numéro de diapositive 3"/>
          <p:cNvSpPr>
            <a:spLocks noGrp="1"/>
          </p:cNvSpPr>
          <p:nvPr>
            <p:ph type="sldNum" sz="quarter" idx="5"/>
          </p:nvPr>
        </p:nvSpPr>
        <p:spPr/>
        <p:txBody>
          <a:bodyPr/>
          <a:lstStyle/>
          <a:p>
            <a:fld id="{71E7D22E-2FCF-4181-8686-08BDCDF94062}" type="slidenum">
              <a:rPr lang="fr-FR" smtClean="0"/>
              <a:pPr/>
              <a:t>114</a:t>
            </a:fld>
            <a:endParaRPr lang="fr-FR"/>
          </a:p>
        </p:txBody>
      </p:sp>
    </p:spTree>
    <p:extLst>
      <p:ext uri="{BB962C8B-B14F-4D97-AF65-F5344CB8AC3E}">
        <p14:creationId xmlns:p14="http://schemas.microsoft.com/office/powerpoint/2010/main" val="1057678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1E7D22E-2FCF-4181-8686-08BDCDF94062}" type="slidenum">
              <a:rPr lang="fr-FR" smtClean="0"/>
              <a:pPr/>
              <a:t>59</a:t>
            </a:fld>
            <a:endParaRPr lang="fr-FR"/>
          </a:p>
        </p:txBody>
      </p:sp>
    </p:spTree>
    <p:extLst>
      <p:ext uri="{BB962C8B-B14F-4D97-AF65-F5344CB8AC3E}">
        <p14:creationId xmlns:p14="http://schemas.microsoft.com/office/powerpoint/2010/main" val="3924233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lgn="just"/>
            <a:r>
              <a:rPr lang="fr-FR" sz="1200" dirty="0"/>
              <a:t>Axe 1 : Conforter les actions d’information et de valorisation de l’image des métiers industriels</a:t>
            </a:r>
          </a:p>
          <a:p>
            <a:pPr lvl="1" algn="just"/>
            <a:r>
              <a:rPr lang="fr-FR" sz="1200" dirty="0"/>
              <a:t>Axe 2 : Accompagner les entreprises dans l’acquisition, l’adaptation, l’évolution et l’adaptation des compétences</a:t>
            </a:r>
          </a:p>
          <a:p>
            <a:pPr lvl="1" algn="just"/>
            <a:r>
              <a:rPr lang="fr-FR" sz="1200" dirty="0"/>
              <a:t>Axe 3 : Disposer sur le territoire d’une offre de formation initiale et continue adaptée aux besoins des industriels</a:t>
            </a:r>
          </a:p>
          <a:p>
            <a:endParaRPr lang="fr-FR" dirty="0"/>
          </a:p>
        </p:txBody>
      </p:sp>
      <p:sp>
        <p:nvSpPr>
          <p:cNvPr id="4" name="Espace réservé du numéro de diapositive 3"/>
          <p:cNvSpPr>
            <a:spLocks noGrp="1"/>
          </p:cNvSpPr>
          <p:nvPr>
            <p:ph type="sldNum" sz="quarter" idx="5"/>
          </p:nvPr>
        </p:nvSpPr>
        <p:spPr/>
        <p:txBody>
          <a:bodyPr/>
          <a:lstStyle/>
          <a:p>
            <a:fld id="{71E7D22E-2FCF-4181-8686-08BDCDF94062}" type="slidenum">
              <a:rPr lang="fr-FR" smtClean="0"/>
              <a:pPr/>
              <a:t>79</a:t>
            </a:fld>
            <a:endParaRPr lang="fr-FR"/>
          </a:p>
        </p:txBody>
      </p:sp>
    </p:spTree>
    <p:extLst>
      <p:ext uri="{BB962C8B-B14F-4D97-AF65-F5344CB8AC3E}">
        <p14:creationId xmlns:p14="http://schemas.microsoft.com/office/powerpoint/2010/main" val="3891205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1E7D22E-2FCF-4181-8686-08BDCDF94062}" type="slidenum">
              <a:rPr lang="fr-FR" smtClean="0"/>
              <a:pPr/>
              <a:t>100</a:t>
            </a:fld>
            <a:endParaRPr lang="fr-FR"/>
          </a:p>
        </p:txBody>
      </p:sp>
    </p:spTree>
    <p:extLst>
      <p:ext uri="{BB962C8B-B14F-4D97-AF65-F5344CB8AC3E}">
        <p14:creationId xmlns:p14="http://schemas.microsoft.com/office/powerpoint/2010/main" val="4220280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a:t>Publication du BAAS : https://www.google.com/url?sa=t&amp;rct=j&amp;q=&amp;esrc=s&amp;source=web&amp;cd=2&amp;cad=rja&amp;uact=8&amp;ved=2ahUKEwjoxdaI4KbgAhXi6OAKHSWTDdYQFjABegQICBAC&amp;url=https%3A%2F%2Faero-baas.fr%2Fsites%2Faero-baas.fr%2Ffiles%2Fu1241%2Fpr%25C3%25A9sentation%2520de%2520la%2520fili%25C3%25A8re%2520ASD%2520d%2527Aquitaine%2520sept%25202014.pdf&amp;usg=AOvVaw15LbTiv_LONBioxteIBPA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a:t>https://www.invest-in-bordeaux.fr/simplanter-a-bordeaux/savoir-faire-pepites-leaderships/aeronautique-spatial-defense/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a:t>Xerfi</a:t>
            </a:r>
          </a:p>
          <a:p>
            <a:endParaRPr lang="fr-FR"/>
          </a:p>
        </p:txBody>
      </p:sp>
      <p:sp>
        <p:nvSpPr>
          <p:cNvPr id="4" name="Espace réservé du numéro de diapositive 3"/>
          <p:cNvSpPr>
            <a:spLocks noGrp="1"/>
          </p:cNvSpPr>
          <p:nvPr>
            <p:ph type="sldNum" sz="quarter" idx="5"/>
          </p:nvPr>
        </p:nvSpPr>
        <p:spPr/>
        <p:txBody>
          <a:bodyPr/>
          <a:lstStyle/>
          <a:p>
            <a:fld id="{71E7D22E-2FCF-4181-8686-08BDCDF94062}" type="slidenum">
              <a:rPr lang="fr-FR" smtClean="0"/>
              <a:pPr/>
              <a:t>104</a:t>
            </a:fld>
            <a:endParaRPr lang="fr-FR"/>
          </a:p>
        </p:txBody>
      </p:sp>
    </p:spTree>
    <p:extLst>
      <p:ext uri="{BB962C8B-B14F-4D97-AF65-F5344CB8AC3E}">
        <p14:creationId xmlns:p14="http://schemas.microsoft.com/office/powerpoint/2010/main" val="371332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https://www.nouvelle-aquitaine.fr/agenda-region/nouvelle-aquitaine-decolle-pour-bourget.html#gref</a:t>
            </a:r>
          </a:p>
        </p:txBody>
      </p:sp>
      <p:sp>
        <p:nvSpPr>
          <p:cNvPr id="4" name="Espace réservé du numéro de diapositive 3"/>
          <p:cNvSpPr>
            <a:spLocks noGrp="1"/>
          </p:cNvSpPr>
          <p:nvPr>
            <p:ph type="sldNum" sz="quarter" idx="5"/>
          </p:nvPr>
        </p:nvSpPr>
        <p:spPr/>
        <p:txBody>
          <a:bodyPr/>
          <a:lstStyle/>
          <a:p>
            <a:fld id="{71E7D22E-2FCF-4181-8686-08BDCDF94062}" type="slidenum">
              <a:rPr lang="fr-FR" smtClean="0"/>
              <a:pPr/>
              <a:t>105</a:t>
            </a:fld>
            <a:endParaRPr lang="fr-FR"/>
          </a:p>
        </p:txBody>
      </p:sp>
    </p:spTree>
    <p:extLst>
      <p:ext uri="{BB962C8B-B14F-4D97-AF65-F5344CB8AC3E}">
        <p14:creationId xmlns:p14="http://schemas.microsoft.com/office/powerpoint/2010/main" val="2699904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Étude du PIPAME : https://www.google.com/url?sa=t&amp;rct=j&amp;q=&amp;esrc=s&amp;source=web&amp;cd=6&amp;cad=rja&amp;uact=8&amp;ved=2ahUKEwjcsc-vz6fgAhWB2uAKHaQlApYQFjAFegQIChAB&amp;url=https%3A%2F%2Fwww.entreprises.gouv.fr%2Fetudes-et-statistiques%2Fetudes-industrie&amp;usg=AOvVaw1tbuz2_xIkhx2M9YoTh2Sj</a:t>
            </a:r>
          </a:p>
        </p:txBody>
      </p:sp>
      <p:sp>
        <p:nvSpPr>
          <p:cNvPr id="4" name="Espace réservé du numéro de diapositive 3"/>
          <p:cNvSpPr>
            <a:spLocks noGrp="1"/>
          </p:cNvSpPr>
          <p:nvPr>
            <p:ph type="sldNum" sz="quarter" idx="5"/>
          </p:nvPr>
        </p:nvSpPr>
        <p:spPr/>
        <p:txBody>
          <a:bodyPr/>
          <a:lstStyle/>
          <a:p>
            <a:fld id="{71E7D22E-2FCF-4181-8686-08BDCDF94062}" type="slidenum">
              <a:rPr lang="fr-FR" smtClean="0"/>
              <a:pPr/>
              <a:t>106</a:t>
            </a:fld>
            <a:endParaRPr lang="fr-FR"/>
          </a:p>
        </p:txBody>
      </p:sp>
    </p:spTree>
    <p:extLst>
      <p:ext uri="{BB962C8B-B14F-4D97-AF65-F5344CB8AC3E}">
        <p14:creationId xmlns:p14="http://schemas.microsoft.com/office/powerpoint/2010/main" val="4141377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https://www.gifas.asso.fr/chiffres-cl%C3%A9s</a:t>
            </a:r>
          </a:p>
        </p:txBody>
      </p:sp>
      <p:sp>
        <p:nvSpPr>
          <p:cNvPr id="4" name="Espace réservé du numéro de diapositive 3"/>
          <p:cNvSpPr>
            <a:spLocks noGrp="1"/>
          </p:cNvSpPr>
          <p:nvPr>
            <p:ph type="sldNum" sz="quarter" idx="5"/>
          </p:nvPr>
        </p:nvSpPr>
        <p:spPr/>
        <p:txBody>
          <a:bodyPr/>
          <a:lstStyle/>
          <a:p>
            <a:fld id="{71E7D22E-2FCF-4181-8686-08BDCDF94062}" type="slidenum">
              <a:rPr lang="fr-FR" smtClean="0"/>
              <a:pPr/>
              <a:t>107</a:t>
            </a:fld>
            <a:endParaRPr lang="fr-FR"/>
          </a:p>
        </p:txBody>
      </p:sp>
    </p:spTree>
    <p:extLst>
      <p:ext uri="{BB962C8B-B14F-4D97-AF65-F5344CB8AC3E}">
        <p14:creationId xmlns:p14="http://schemas.microsoft.com/office/powerpoint/2010/main" val="404765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50"/>
              <a:t>-http://www.senat.fr/rap/r12-658/r12-658_ono.html</a:t>
            </a:r>
          </a:p>
          <a:p>
            <a:r>
              <a:rPr lang="fr-FR" sz="1050"/>
              <a:t>- Publication du BAAS : https://www.google.com/url?sa=t&amp;rct=j&amp;q=&amp;esrc=s&amp;source=web&amp;cd=2&amp;cad=rja&amp;uact=8&amp;ved=2ahUKEwjoxdaI4KbgAhXi6OAKHSWTDdYQFjABegQICBAC&amp;url=https%3A%2F%2Faero-baas.fr%2Fsites%2Faero-baas.fr%2Ffiles%2Fu1241%2Fpr%25C3%25A9sentation%2520de%2520la%2520fili%25C3%25A8re%2520ASD%2520d%2527Aquitaine%2520sept%25202014.pdf&amp;usg=AOvVaw15LbTiv_LONBioxteIBPAs</a:t>
            </a:r>
          </a:p>
        </p:txBody>
      </p:sp>
      <p:sp>
        <p:nvSpPr>
          <p:cNvPr id="4" name="Espace réservé du numéro de diapositive 3"/>
          <p:cNvSpPr>
            <a:spLocks noGrp="1"/>
          </p:cNvSpPr>
          <p:nvPr>
            <p:ph type="sldNum" sz="quarter" idx="5"/>
          </p:nvPr>
        </p:nvSpPr>
        <p:spPr/>
        <p:txBody>
          <a:bodyPr/>
          <a:lstStyle/>
          <a:p>
            <a:fld id="{71E7D22E-2FCF-4181-8686-08BDCDF94062}" type="slidenum">
              <a:rPr lang="fr-FR" smtClean="0"/>
              <a:pPr/>
              <a:t>108</a:t>
            </a:fld>
            <a:endParaRPr lang="fr-FR"/>
          </a:p>
        </p:txBody>
      </p:sp>
    </p:spTree>
    <p:extLst>
      <p:ext uri="{BB962C8B-B14F-4D97-AF65-F5344CB8AC3E}">
        <p14:creationId xmlns:p14="http://schemas.microsoft.com/office/powerpoint/2010/main" val="2890667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13.emf"/><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ge de garde 1">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stretch>
            <a:fillRect/>
          </a:stretch>
        </p:blipFill>
        <p:spPr>
          <a:xfrm>
            <a:off x="0" y="0"/>
            <a:ext cx="9906000" cy="6858000"/>
          </a:xfrm>
          <a:prstGeom prst="rect">
            <a:avLst/>
          </a:prstGeom>
        </p:spPr>
      </p:pic>
      <p:pic>
        <p:nvPicPr>
          <p:cNvPr id="16" name="Image 15"/>
          <p:cNvPicPr>
            <a:picLocks noChangeAspect="1"/>
          </p:cNvPicPr>
          <p:nvPr userDrawn="1"/>
        </p:nvPicPr>
        <p:blipFill>
          <a:blip r:embed="rId3"/>
          <a:stretch>
            <a:fillRect/>
          </a:stretch>
        </p:blipFill>
        <p:spPr>
          <a:xfrm>
            <a:off x="-6791" y="0"/>
            <a:ext cx="9906000" cy="6858000"/>
          </a:xfrm>
          <a:prstGeom prst="rect">
            <a:avLst/>
          </a:prstGeom>
        </p:spPr>
      </p:pic>
      <p:sp>
        <p:nvSpPr>
          <p:cNvPr id="2" name="Title 1"/>
          <p:cNvSpPr>
            <a:spLocks noGrp="1"/>
          </p:cNvSpPr>
          <p:nvPr>
            <p:ph type="ctrTitle" hasCustomPrompt="1"/>
          </p:nvPr>
        </p:nvSpPr>
        <p:spPr>
          <a:xfrm>
            <a:off x="4958715" y="1289685"/>
            <a:ext cx="4337684" cy="782955"/>
          </a:xfrm>
        </p:spPr>
        <p:txBody>
          <a:bodyPr anchor="b"/>
          <a:lstStyle>
            <a:lvl1pPr algn="l">
              <a:defRPr sz="2800" b="1" cap="none" baseline="0">
                <a:solidFill>
                  <a:srgbClr val="FFFFFF"/>
                </a:solidFill>
              </a:defRPr>
            </a:lvl1pPr>
          </a:lstStyle>
          <a:p>
            <a:r>
              <a:rPr lang="fr-FR"/>
              <a:t>Le titre de votre</a:t>
            </a:r>
            <a:br>
              <a:rPr lang="fr-FR"/>
            </a:br>
            <a:r>
              <a:rPr lang="fr-FR"/>
              <a:t>document</a:t>
            </a:r>
          </a:p>
        </p:txBody>
      </p:sp>
      <p:sp>
        <p:nvSpPr>
          <p:cNvPr id="3" name="Subtitle 2"/>
          <p:cNvSpPr>
            <a:spLocks noGrp="1"/>
          </p:cNvSpPr>
          <p:nvPr>
            <p:ph type="subTitle" idx="1" hasCustomPrompt="1"/>
          </p:nvPr>
        </p:nvSpPr>
        <p:spPr>
          <a:xfrm>
            <a:off x="4958715" y="2425065"/>
            <a:ext cx="4337684" cy="196215"/>
          </a:xfrm>
        </p:spPr>
        <p:txBody>
          <a:bodyPr/>
          <a:lstStyle>
            <a:lvl1pPr marL="0" indent="0" algn="l">
              <a:buNone/>
              <a:defRPr sz="1000" b="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La date de votre document</a:t>
            </a:r>
          </a:p>
        </p:txBody>
      </p:sp>
      <p:cxnSp>
        <p:nvCxnSpPr>
          <p:cNvPr id="10" name="Straight Connector 9"/>
          <p:cNvCxnSpPr/>
          <p:nvPr userDrawn="1"/>
        </p:nvCxnSpPr>
        <p:spPr>
          <a:xfrm>
            <a:off x="4958715" y="2301240"/>
            <a:ext cx="2133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04B0A5CB-984D-4A63-90AF-098CD1722C81}"/>
              </a:ext>
            </a:extLst>
          </p:cNvPr>
          <p:cNvPicPr>
            <a:picLocks noChangeAspect="1"/>
          </p:cNvPicPr>
          <p:nvPr userDrawn="1"/>
        </p:nvPicPr>
        <p:blipFill>
          <a:blip r:embed="rId4"/>
          <a:stretch>
            <a:fillRect/>
          </a:stretch>
        </p:blipFill>
        <p:spPr>
          <a:xfrm>
            <a:off x="7747224" y="5801032"/>
            <a:ext cx="2168607" cy="1056968"/>
          </a:xfrm>
          <a:prstGeom prst="rect">
            <a:avLst/>
          </a:prstGeom>
        </p:spPr>
      </p:pic>
      <p:pic>
        <p:nvPicPr>
          <p:cNvPr id="9" name="Image 8">
            <a:extLst>
              <a:ext uri="{FF2B5EF4-FFF2-40B4-BE49-F238E27FC236}">
                <a16:creationId xmlns:a16="http://schemas.microsoft.com/office/drawing/2014/main" id="{41CB2B75-6864-4238-B6E1-90F75ABA335C}"/>
              </a:ext>
            </a:extLst>
          </p:cNvPr>
          <p:cNvPicPr/>
          <p:nvPr userDrawn="1"/>
        </p:nvPicPr>
        <p:blipFill rotWithShape="1">
          <a:blip r:embed="rId5">
            <a:extLst>
              <a:ext uri="{28A0092B-C50C-407E-A947-70E740481C1C}">
                <a14:useLocalDpi xmlns:a14="http://schemas.microsoft.com/office/drawing/2010/main" val="0"/>
              </a:ext>
            </a:extLst>
          </a:blip>
          <a:srcRect l="32420" r="33333"/>
          <a:stretch/>
        </p:blipFill>
        <p:spPr bwMode="auto">
          <a:xfrm>
            <a:off x="6933913" y="5924857"/>
            <a:ext cx="539944" cy="889819"/>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srcRect/>
          <a:stretch>
            <a:fillRect/>
          </a:stretch>
        </p:blipFill>
        <p:spPr bwMode="auto">
          <a:xfrm>
            <a:off x="123328" y="206900"/>
            <a:ext cx="358020" cy="333819"/>
          </a:xfrm>
          <a:prstGeom prst="rect">
            <a:avLst/>
          </a:prstGeom>
          <a:noFill/>
          <a:ln w="9525">
            <a:noFill/>
            <a:miter lim="800000"/>
            <a:headEnd/>
            <a:tailEnd/>
          </a:ln>
          <a:effectLst/>
        </p:spPr>
      </p:pic>
      <p:sp>
        <p:nvSpPr>
          <p:cNvPr id="10" name="Rectangle 9"/>
          <p:cNvSpPr/>
          <p:nvPr userDrawn="1"/>
        </p:nvSpPr>
        <p:spPr>
          <a:xfrm>
            <a:off x="1880460" y="6509288"/>
            <a:ext cx="7530238" cy="348712"/>
          </a:xfrm>
          <a:prstGeom prst="rect">
            <a:avLst/>
          </a:prstGeom>
          <a:solidFill>
            <a:srgbClr val="909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12" name="Rectangle 11"/>
          <p:cNvSpPr/>
          <p:nvPr userDrawn="1"/>
        </p:nvSpPr>
        <p:spPr>
          <a:xfrm flipH="1">
            <a:off x="-1" y="6509288"/>
            <a:ext cx="123328" cy="348712"/>
          </a:xfrm>
          <a:prstGeom prst="rect">
            <a:avLst/>
          </a:prstGeom>
          <a:solidFill>
            <a:srgbClr val="909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13" name="Rectangle 12"/>
          <p:cNvSpPr/>
          <p:nvPr userDrawn="1"/>
        </p:nvSpPr>
        <p:spPr>
          <a:xfrm flipH="1">
            <a:off x="9754890" y="6509288"/>
            <a:ext cx="151109" cy="348712"/>
          </a:xfrm>
          <a:prstGeom prst="rect">
            <a:avLst/>
          </a:prstGeom>
          <a:solidFill>
            <a:srgbClr val="909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14" name="Rectangle 13"/>
          <p:cNvSpPr/>
          <p:nvPr userDrawn="1"/>
        </p:nvSpPr>
        <p:spPr>
          <a:xfrm flipH="1">
            <a:off x="9410699" y="6806714"/>
            <a:ext cx="344186" cy="51286"/>
          </a:xfrm>
          <a:prstGeom prst="rect">
            <a:avLst/>
          </a:prstGeom>
          <a:solidFill>
            <a:srgbClr val="C8C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25" name="Titre 24"/>
          <p:cNvSpPr>
            <a:spLocks noGrp="1"/>
          </p:cNvSpPr>
          <p:nvPr>
            <p:ph type="title" hasCustomPrompt="1"/>
          </p:nvPr>
        </p:nvSpPr>
        <p:spPr>
          <a:xfrm>
            <a:off x="495300" y="223641"/>
            <a:ext cx="8915400" cy="333819"/>
          </a:xfrm>
        </p:spPr>
        <p:txBody>
          <a:bodyPr>
            <a:noAutofit/>
          </a:bodyPr>
          <a:lstStyle>
            <a:lvl1pPr algn="l">
              <a:defRPr sz="2400" cap="all" baseline="0">
                <a:solidFill>
                  <a:srgbClr val="1AB3D9"/>
                </a:solidFill>
              </a:defRPr>
            </a:lvl1pPr>
          </a:lstStyle>
          <a:p>
            <a:r>
              <a:rPr lang="fr-FR"/>
              <a:t>Cliquez et modifiez le titre</a:t>
            </a:r>
          </a:p>
        </p:txBody>
      </p:sp>
      <p:sp>
        <p:nvSpPr>
          <p:cNvPr id="30" name="Espace réservé du texte 29"/>
          <p:cNvSpPr>
            <a:spLocks noGrp="1"/>
          </p:cNvSpPr>
          <p:nvPr>
            <p:ph type="body" sz="quarter" idx="17" hasCustomPrompt="1"/>
          </p:nvPr>
        </p:nvSpPr>
        <p:spPr>
          <a:xfrm>
            <a:off x="1898069" y="6539747"/>
            <a:ext cx="7512629" cy="365125"/>
          </a:xfrm>
        </p:spPr>
        <p:txBody>
          <a:bodyPr>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200">
                <a:solidFill>
                  <a:srgbClr val="FFFFFF"/>
                </a:solidFill>
                <a:latin typeface="Century Gothic" pitchFamily="34" charset="0"/>
              </a:defRPr>
            </a:lvl1pPr>
          </a:lstStyle>
          <a:p>
            <a:r>
              <a:rPr lang="fr-FR"/>
              <a:t>UIMM CVL - Etat des lieux et analyse prospective emploi formation – Rapport complet</a:t>
            </a:r>
          </a:p>
        </p:txBody>
      </p:sp>
      <p:sp>
        <p:nvSpPr>
          <p:cNvPr id="32" name="Espace réservé pour une image  31"/>
          <p:cNvSpPr>
            <a:spLocks noGrp="1"/>
          </p:cNvSpPr>
          <p:nvPr>
            <p:ph type="pic" sz="quarter" idx="18" hasCustomPrompt="1"/>
          </p:nvPr>
        </p:nvSpPr>
        <p:spPr>
          <a:xfrm>
            <a:off x="260242" y="6508750"/>
            <a:ext cx="1519720" cy="349250"/>
          </a:xfrm>
        </p:spPr>
        <p:txBody>
          <a:bodyPr>
            <a:noAutofit/>
          </a:bodyPr>
          <a:lstStyle>
            <a:lvl1pPr>
              <a:buNone/>
              <a:defRPr sz="1200"/>
            </a:lvl1pPr>
          </a:lstStyle>
          <a:p>
            <a:r>
              <a:rPr lang="fr-FR"/>
              <a:t>Logo partenaire</a:t>
            </a:r>
          </a:p>
        </p:txBody>
      </p:sp>
      <p:sp>
        <p:nvSpPr>
          <p:cNvPr id="17" name="Espace réservé du numéro de diapositive 6"/>
          <p:cNvSpPr txBox="1">
            <a:spLocks/>
          </p:cNvSpPr>
          <p:nvPr userDrawn="1"/>
        </p:nvSpPr>
        <p:spPr>
          <a:xfrm>
            <a:off x="9299452" y="6492876"/>
            <a:ext cx="606548"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2786E01C-4CD7-4BC9-874B-C763ACBC8B48}"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1" name="Espace réservé du contenu 20"/>
          <p:cNvSpPr>
            <a:spLocks noGrp="1"/>
          </p:cNvSpPr>
          <p:nvPr>
            <p:ph sz="quarter" idx="22"/>
          </p:nvPr>
        </p:nvSpPr>
        <p:spPr>
          <a:xfrm>
            <a:off x="481542" y="750888"/>
            <a:ext cx="8929158" cy="5494929"/>
          </a:xfrm>
        </p:spPr>
        <p:txBody>
          <a:bodyPr/>
          <a:lstStyle>
            <a:lvl1pPr>
              <a:buFont typeface="Wingdings" pitchFamily="2" charset="2"/>
              <a:buChar cha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grpSp>
        <p:nvGrpSpPr>
          <p:cNvPr id="15" name="Grouper 68"/>
          <p:cNvGrpSpPr>
            <a:grpSpLocks noChangeAspect="1"/>
          </p:cNvGrpSpPr>
          <p:nvPr userDrawn="1"/>
        </p:nvGrpSpPr>
        <p:grpSpPr bwMode="auto">
          <a:xfrm>
            <a:off x="481542" y="6563403"/>
            <a:ext cx="1179429" cy="263394"/>
            <a:chOff x="288000" y="6976800"/>
            <a:chExt cx="1476000" cy="376482"/>
          </a:xfrm>
        </p:grpSpPr>
        <p:sp>
          <p:nvSpPr>
            <p:cNvPr id="16" name="Freeform 3"/>
            <p:cNvSpPr/>
            <p:nvPr/>
          </p:nvSpPr>
          <p:spPr>
            <a:xfrm>
              <a:off x="288000" y="6976800"/>
              <a:ext cx="1404580" cy="295467"/>
            </a:xfrm>
            <a:custGeom>
              <a:avLst/>
              <a:gdLst>
                <a:gd name="connsiteX0" fmla="*/ 0 w 8199996"/>
                <a:gd name="connsiteY0" fmla="*/ 295199 h 295199"/>
                <a:gd name="connsiteX1" fmla="*/ 8199996 w 8199996"/>
                <a:gd name="connsiteY1" fmla="*/ 295199 h 295199"/>
                <a:gd name="connsiteX2" fmla="*/ 8199996 w 8199996"/>
                <a:gd name="connsiteY2" fmla="*/ 0 h 295199"/>
                <a:gd name="connsiteX3" fmla="*/ 0 w 8199996"/>
                <a:gd name="connsiteY3" fmla="*/ 0 h 295199"/>
                <a:gd name="connsiteX4" fmla="*/ 0 w 8199996"/>
                <a:gd name="connsiteY4" fmla="*/ 295199 h 2951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199996" h="295199">
                  <a:moveTo>
                    <a:pt x="0" y="295199"/>
                  </a:moveTo>
                  <a:lnTo>
                    <a:pt x="8199996" y="295199"/>
                  </a:lnTo>
                  <a:lnTo>
                    <a:pt x="8199996" y="0"/>
                  </a:lnTo>
                  <a:lnTo>
                    <a:pt x="0" y="0"/>
                  </a:lnTo>
                  <a:lnTo>
                    <a:pt x="0" y="295199"/>
                  </a:lnTo>
                </a:path>
              </a:pathLst>
            </a:custGeom>
            <a:solidFill>
              <a:srgbClr val="00375F"/>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rgbClr val="FFFFFF"/>
                </a:solidFill>
              </a:endParaRPr>
            </a:p>
          </p:txBody>
        </p:sp>
        <p:pic>
          <p:nvPicPr>
            <p:cNvPr id="18" name="Image 70" descr="Logo Katalyse-RVBsans fond.ai"/>
            <p:cNvPicPr>
              <a:picLocks noChangeAspect="1"/>
            </p:cNvPicPr>
            <p:nvPr/>
          </p:nvPicPr>
          <p:blipFill>
            <a:blip r:embed="rId3" cstate="print"/>
            <a:srcRect/>
            <a:stretch>
              <a:fillRect/>
            </a:stretch>
          </p:blipFill>
          <p:spPr bwMode="auto">
            <a:xfrm>
              <a:off x="288000" y="6976800"/>
              <a:ext cx="1476000" cy="376482"/>
            </a:xfrm>
            <a:prstGeom prst="rect">
              <a:avLst/>
            </a:prstGeom>
            <a:noFill/>
            <a:ln w="9525">
              <a:noFill/>
              <a:miter lim="800000"/>
              <a:headEnd/>
              <a:tailEnd/>
            </a:ln>
          </p:spPr>
        </p:pic>
      </p:grpSp>
    </p:spTree>
    <p:extLst>
      <p:ext uri="{BB962C8B-B14F-4D97-AF65-F5344CB8AC3E}">
        <p14:creationId xmlns:p14="http://schemas.microsoft.com/office/powerpoint/2010/main" val="2673400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10" name="Rectangle 9"/>
          <p:cNvSpPr/>
          <p:nvPr userDrawn="1"/>
        </p:nvSpPr>
        <p:spPr>
          <a:xfrm>
            <a:off x="123328" y="6509288"/>
            <a:ext cx="9287371" cy="348712"/>
          </a:xfrm>
          <a:prstGeom prst="rect">
            <a:avLst/>
          </a:prstGeom>
          <a:solidFill>
            <a:srgbClr val="909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12" name="Rectangle 11"/>
          <p:cNvSpPr/>
          <p:nvPr userDrawn="1"/>
        </p:nvSpPr>
        <p:spPr>
          <a:xfrm flipH="1">
            <a:off x="-1" y="6509288"/>
            <a:ext cx="123328" cy="348712"/>
          </a:xfrm>
          <a:prstGeom prst="rect">
            <a:avLst/>
          </a:prstGeom>
          <a:solidFill>
            <a:srgbClr val="909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13" name="Rectangle 12"/>
          <p:cNvSpPr/>
          <p:nvPr userDrawn="1"/>
        </p:nvSpPr>
        <p:spPr>
          <a:xfrm flipH="1">
            <a:off x="9754890" y="6509288"/>
            <a:ext cx="151109" cy="348712"/>
          </a:xfrm>
          <a:prstGeom prst="rect">
            <a:avLst/>
          </a:prstGeom>
          <a:solidFill>
            <a:srgbClr val="909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14" name="Rectangle 13"/>
          <p:cNvSpPr/>
          <p:nvPr userDrawn="1"/>
        </p:nvSpPr>
        <p:spPr>
          <a:xfrm flipH="1">
            <a:off x="9365242" y="6806714"/>
            <a:ext cx="389643" cy="51286"/>
          </a:xfrm>
          <a:prstGeom prst="rect">
            <a:avLst/>
          </a:prstGeom>
          <a:solidFill>
            <a:srgbClr val="C8C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25" name="Titre 24"/>
          <p:cNvSpPr>
            <a:spLocks noGrp="1"/>
          </p:cNvSpPr>
          <p:nvPr>
            <p:ph type="title" hasCustomPrompt="1"/>
          </p:nvPr>
        </p:nvSpPr>
        <p:spPr>
          <a:xfrm>
            <a:off x="495300" y="223641"/>
            <a:ext cx="8915400" cy="333819"/>
          </a:xfrm>
        </p:spPr>
        <p:txBody>
          <a:bodyPr>
            <a:noAutofit/>
          </a:bodyPr>
          <a:lstStyle>
            <a:lvl1pPr algn="l">
              <a:defRPr sz="2400" cap="all" baseline="0">
                <a:solidFill>
                  <a:srgbClr val="005B79"/>
                </a:solidFill>
              </a:defRPr>
            </a:lvl1pPr>
          </a:lstStyle>
          <a:p>
            <a:r>
              <a:rPr lang="fr-FR"/>
              <a:t>Cliquez et modifiez le titre</a:t>
            </a:r>
          </a:p>
        </p:txBody>
      </p:sp>
      <p:sp>
        <p:nvSpPr>
          <p:cNvPr id="17" name="Espace réservé du numéro de diapositive 6"/>
          <p:cNvSpPr txBox="1">
            <a:spLocks/>
          </p:cNvSpPr>
          <p:nvPr userDrawn="1"/>
        </p:nvSpPr>
        <p:spPr>
          <a:xfrm>
            <a:off x="9299452" y="6492876"/>
            <a:ext cx="606548"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2786E01C-4CD7-4BC9-874B-C763ACBC8B48}"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1" name="Espace réservé du contenu 20"/>
          <p:cNvSpPr>
            <a:spLocks noGrp="1"/>
          </p:cNvSpPr>
          <p:nvPr>
            <p:ph sz="quarter" idx="22"/>
          </p:nvPr>
        </p:nvSpPr>
        <p:spPr>
          <a:xfrm>
            <a:off x="481542" y="750888"/>
            <a:ext cx="8929158" cy="5494929"/>
          </a:xfrm>
        </p:spPr>
        <p:txBody>
          <a:bodyPr/>
          <a:lstStyle>
            <a:lvl1pPr>
              <a:buFont typeface="Wingdings" pitchFamily="2" charset="2"/>
              <a:buChar char="§"/>
              <a:defRPr/>
            </a:lvl1pPr>
            <a:lvl2pPr>
              <a:buClr>
                <a:srgbClr val="ED1D29"/>
              </a:buClr>
              <a:defRPr/>
            </a:lvl2pPr>
            <a:lvl3pPr>
              <a:buClr>
                <a:srgbClr val="005B79"/>
              </a:buClr>
              <a:defRPr/>
            </a:lvl3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0" name="Rectangle 19">
            <a:extLst>
              <a:ext uri="{FF2B5EF4-FFF2-40B4-BE49-F238E27FC236}">
                <a16:creationId xmlns:a16="http://schemas.microsoft.com/office/drawing/2014/main" id="{D584D70E-D047-43B0-A71A-FE5D084A8B22}"/>
              </a:ext>
            </a:extLst>
          </p:cNvPr>
          <p:cNvSpPr/>
          <p:nvPr userDrawn="1"/>
        </p:nvSpPr>
        <p:spPr>
          <a:xfrm>
            <a:off x="101781" y="251111"/>
            <a:ext cx="312000" cy="144000"/>
          </a:xfrm>
          <a:prstGeom prst="rect">
            <a:avLst/>
          </a:prstGeom>
          <a:solidFill>
            <a:srgbClr val="005B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22" name="Rectangle 21">
            <a:extLst>
              <a:ext uri="{FF2B5EF4-FFF2-40B4-BE49-F238E27FC236}">
                <a16:creationId xmlns:a16="http://schemas.microsoft.com/office/drawing/2014/main" id="{FF60FF8B-DB00-4A59-89A9-D87E4821CDE6}"/>
              </a:ext>
            </a:extLst>
          </p:cNvPr>
          <p:cNvSpPr/>
          <p:nvPr userDrawn="1"/>
        </p:nvSpPr>
        <p:spPr>
          <a:xfrm>
            <a:off x="104243" y="376215"/>
            <a:ext cx="312000" cy="144000"/>
          </a:xfrm>
          <a:prstGeom prst="rect">
            <a:avLst/>
          </a:prstGeom>
          <a:solidFill>
            <a:srgbClr val="ED1D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2" name="ZoneTexte 1">
            <a:extLst>
              <a:ext uri="{FF2B5EF4-FFF2-40B4-BE49-F238E27FC236}">
                <a16:creationId xmlns:a16="http://schemas.microsoft.com/office/drawing/2014/main" id="{75AAF156-9F69-4A72-975C-E3185A01F331}"/>
              </a:ext>
            </a:extLst>
          </p:cNvPr>
          <p:cNvSpPr txBox="1"/>
          <p:nvPr userDrawn="1"/>
        </p:nvSpPr>
        <p:spPr>
          <a:xfrm>
            <a:off x="174943" y="6523351"/>
            <a:ext cx="878031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a:solidFill>
                  <a:schemeClr val="bg1"/>
                </a:solidFill>
              </a:rPr>
              <a:t>UIMM Centre-Val-de-Loire - Politique régionale emploi-formation 2018-2022</a:t>
            </a:r>
          </a:p>
        </p:txBody>
      </p:sp>
    </p:spTree>
    <p:extLst>
      <p:ext uri="{BB962C8B-B14F-4D97-AF65-F5344CB8AC3E}">
        <p14:creationId xmlns:p14="http://schemas.microsoft.com/office/powerpoint/2010/main" val="3491668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10" name="Rectangle 9"/>
          <p:cNvSpPr/>
          <p:nvPr userDrawn="1"/>
        </p:nvSpPr>
        <p:spPr>
          <a:xfrm>
            <a:off x="123328" y="6509288"/>
            <a:ext cx="9287371" cy="348712"/>
          </a:xfrm>
          <a:prstGeom prst="rect">
            <a:avLst/>
          </a:prstGeom>
          <a:solidFill>
            <a:srgbClr val="909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12" name="Rectangle 11"/>
          <p:cNvSpPr/>
          <p:nvPr userDrawn="1"/>
        </p:nvSpPr>
        <p:spPr>
          <a:xfrm flipH="1">
            <a:off x="-1" y="6509288"/>
            <a:ext cx="123328" cy="348712"/>
          </a:xfrm>
          <a:prstGeom prst="rect">
            <a:avLst/>
          </a:prstGeom>
          <a:solidFill>
            <a:srgbClr val="909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13" name="Rectangle 12"/>
          <p:cNvSpPr/>
          <p:nvPr userDrawn="1"/>
        </p:nvSpPr>
        <p:spPr>
          <a:xfrm flipH="1">
            <a:off x="9754890" y="6509288"/>
            <a:ext cx="151109" cy="348712"/>
          </a:xfrm>
          <a:prstGeom prst="rect">
            <a:avLst/>
          </a:prstGeom>
          <a:solidFill>
            <a:srgbClr val="909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14" name="Rectangle 13"/>
          <p:cNvSpPr/>
          <p:nvPr userDrawn="1"/>
        </p:nvSpPr>
        <p:spPr>
          <a:xfrm flipH="1">
            <a:off x="9365242" y="6806714"/>
            <a:ext cx="389643" cy="51286"/>
          </a:xfrm>
          <a:prstGeom prst="rect">
            <a:avLst/>
          </a:prstGeom>
          <a:solidFill>
            <a:srgbClr val="C8C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25" name="Titre 24"/>
          <p:cNvSpPr>
            <a:spLocks noGrp="1"/>
          </p:cNvSpPr>
          <p:nvPr>
            <p:ph type="title" hasCustomPrompt="1"/>
          </p:nvPr>
        </p:nvSpPr>
        <p:spPr>
          <a:xfrm>
            <a:off x="495300" y="223641"/>
            <a:ext cx="8915400" cy="333819"/>
          </a:xfrm>
        </p:spPr>
        <p:txBody>
          <a:bodyPr>
            <a:noAutofit/>
          </a:bodyPr>
          <a:lstStyle>
            <a:lvl1pPr algn="l">
              <a:defRPr sz="2400" cap="all" baseline="0">
                <a:solidFill>
                  <a:srgbClr val="005B79"/>
                </a:solidFill>
              </a:defRPr>
            </a:lvl1pPr>
          </a:lstStyle>
          <a:p>
            <a:r>
              <a:rPr lang="fr-FR"/>
              <a:t>Cliquez et modifiez le titre</a:t>
            </a:r>
          </a:p>
        </p:txBody>
      </p:sp>
      <p:sp>
        <p:nvSpPr>
          <p:cNvPr id="17" name="Espace réservé du numéro de diapositive 6"/>
          <p:cNvSpPr txBox="1">
            <a:spLocks/>
          </p:cNvSpPr>
          <p:nvPr userDrawn="1"/>
        </p:nvSpPr>
        <p:spPr>
          <a:xfrm>
            <a:off x="9299452" y="6492876"/>
            <a:ext cx="606548"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2786E01C-4CD7-4BC9-874B-C763ACBC8B48}"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1" name="Espace réservé du contenu 20"/>
          <p:cNvSpPr>
            <a:spLocks noGrp="1"/>
          </p:cNvSpPr>
          <p:nvPr>
            <p:ph sz="quarter" idx="22"/>
          </p:nvPr>
        </p:nvSpPr>
        <p:spPr>
          <a:xfrm>
            <a:off x="481542" y="750888"/>
            <a:ext cx="8929158" cy="5494929"/>
          </a:xfrm>
        </p:spPr>
        <p:txBody>
          <a:bodyPr/>
          <a:lstStyle>
            <a:lvl1pPr>
              <a:buFont typeface="Wingdings" pitchFamily="2" charset="2"/>
              <a:buChar char="§"/>
              <a:defRPr/>
            </a:lvl1pPr>
            <a:lvl2pPr>
              <a:buClr>
                <a:srgbClr val="ED1D29"/>
              </a:buClr>
              <a:defRPr/>
            </a:lvl2pPr>
            <a:lvl3pPr>
              <a:buClr>
                <a:srgbClr val="005B79"/>
              </a:buClr>
              <a:defRPr/>
            </a:lvl3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0" name="Rectangle 19">
            <a:extLst>
              <a:ext uri="{FF2B5EF4-FFF2-40B4-BE49-F238E27FC236}">
                <a16:creationId xmlns:a16="http://schemas.microsoft.com/office/drawing/2014/main" id="{D584D70E-D047-43B0-A71A-FE5D084A8B22}"/>
              </a:ext>
            </a:extLst>
          </p:cNvPr>
          <p:cNvSpPr/>
          <p:nvPr userDrawn="1"/>
        </p:nvSpPr>
        <p:spPr>
          <a:xfrm>
            <a:off x="101781" y="251111"/>
            <a:ext cx="312000" cy="144000"/>
          </a:xfrm>
          <a:prstGeom prst="rect">
            <a:avLst/>
          </a:prstGeom>
          <a:solidFill>
            <a:srgbClr val="005B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22" name="Rectangle 21">
            <a:extLst>
              <a:ext uri="{FF2B5EF4-FFF2-40B4-BE49-F238E27FC236}">
                <a16:creationId xmlns:a16="http://schemas.microsoft.com/office/drawing/2014/main" id="{FF60FF8B-DB00-4A59-89A9-D87E4821CDE6}"/>
              </a:ext>
            </a:extLst>
          </p:cNvPr>
          <p:cNvSpPr/>
          <p:nvPr userDrawn="1"/>
        </p:nvSpPr>
        <p:spPr>
          <a:xfrm>
            <a:off x="104243" y="376215"/>
            <a:ext cx="312000" cy="144000"/>
          </a:xfrm>
          <a:prstGeom prst="rect">
            <a:avLst/>
          </a:prstGeom>
          <a:solidFill>
            <a:srgbClr val="ED1D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2" name="ZoneTexte 1">
            <a:extLst>
              <a:ext uri="{FF2B5EF4-FFF2-40B4-BE49-F238E27FC236}">
                <a16:creationId xmlns:a16="http://schemas.microsoft.com/office/drawing/2014/main" id="{75AAF156-9F69-4A72-975C-E3185A01F331}"/>
              </a:ext>
            </a:extLst>
          </p:cNvPr>
          <p:cNvSpPr txBox="1"/>
          <p:nvPr userDrawn="1"/>
        </p:nvSpPr>
        <p:spPr>
          <a:xfrm>
            <a:off x="174943" y="6523351"/>
            <a:ext cx="878031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a:solidFill>
                  <a:schemeClr val="bg1"/>
                </a:solidFill>
              </a:rPr>
              <a:t>UIMM Centre-Val-de-Loire - Politique régionale emploi-formation 2018-2022</a:t>
            </a:r>
          </a:p>
        </p:txBody>
      </p:sp>
    </p:spTree>
    <p:extLst>
      <p:ext uri="{BB962C8B-B14F-4D97-AF65-F5344CB8AC3E}">
        <p14:creationId xmlns:p14="http://schemas.microsoft.com/office/powerpoint/2010/main" val="3652136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10" name="Rectangle 9"/>
          <p:cNvSpPr/>
          <p:nvPr userDrawn="1"/>
        </p:nvSpPr>
        <p:spPr>
          <a:xfrm>
            <a:off x="123328" y="6509288"/>
            <a:ext cx="9287371" cy="348712"/>
          </a:xfrm>
          <a:prstGeom prst="rect">
            <a:avLst/>
          </a:prstGeom>
          <a:solidFill>
            <a:srgbClr val="909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12" name="Rectangle 11"/>
          <p:cNvSpPr/>
          <p:nvPr userDrawn="1"/>
        </p:nvSpPr>
        <p:spPr>
          <a:xfrm flipH="1">
            <a:off x="-1" y="6509288"/>
            <a:ext cx="123328" cy="348712"/>
          </a:xfrm>
          <a:prstGeom prst="rect">
            <a:avLst/>
          </a:prstGeom>
          <a:solidFill>
            <a:srgbClr val="909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13" name="Rectangle 12"/>
          <p:cNvSpPr/>
          <p:nvPr userDrawn="1"/>
        </p:nvSpPr>
        <p:spPr>
          <a:xfrm flipH="1">
            <a:off x="9754890" y="6509288"/>
            <a:ext cx="151109" cy="348712"/>
          </a:xfrm>
          <a:prstGeom prst="rect">
            <a:avLst/>
          </a:prstGeom>
          <a:solidFill>
            <a:srgbClr val="909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14" name="Rectangle 13"/>
          <p:cNvSpPr/>
          <p:nvPr userDrawn="1"/>
        </p:nvSpPr>
        <p:spPr>
          <a:xfrm flipH="1">
            <a:off x="9365242" y="6806714"/>
            <a:ext cx="389643" cy="51286"/>
          </a:xfrm>
          <a:prstGeom prst="rect">
            <a:avLst/>
          </a:prstGeom>
          <a:solidFill>
            <a:srgbClr val="C8C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25" name="Titre 24"/>
          <p:cNvSpPr>
            <a:spLocks noGrp="1"/>
          </p:cNvSpPr>
          <p:nvPr>
            <p:ph type="title" hasCustomPrompt="1"/>
          </p:nvPr>
        </p:nvSpPr>
        <p:spPr>
          <a:xfrm>
            <a:off x="495300" y="223641"/>
            <a:ext cx="8915400" cy="333819"/>
          </a:xfrm>
        </p:spPr>
        <p:txBody>
          <a:bodyPr>
            <a:noAutofit/>
          </a:bodyPr>
          <a:lstStyle>
            <a:lvl1pPr algn="l">
              <a:defRPr sz="2400" cap="all" baseline="0">
                <a:solidFill>
                  <a:srgbClr val="005B79"/>
                </a:solidFill>
              </a:defRPr>
            </a:lvl1pPr>
          </a:lstStyle>
          <a:p>
            <a:r>
              <a:rPr lang="fr-FR"/>
              <a:t>Cliquez et modifiez le titre</a:t>
            </a:r>
          </a:p>
        </p:txBody>
      </p:sp>
      <p:sp>
        <p:nvSpPr>
          <p:cNvPr id="17" name="Espace réservé du numéro de diapositive 6"/>
          <p:cNvSpPr txBox="1">
            <a:spLocks/>
          </p:cNvSpPr>
          <p:nvPr userDrawn="1"/>
        </p:nvSpPr>
        <p:spPr>
          <a:xfrm>
            <a:off x="9299452" y="6492876"/>
            <a:ext cx="606548"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2786E01C-4CD7-4BC9-874B-C763ACBC8B48}"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1" name="Espace réservé du contenu 20"/>
          <p:cNvSpPr>
            <a:spLocks noGrp="1"/>
          </p:cNvSpPr>
          <p:nvPr>
            <p:ph sz="quarter" idx="22"/>
          </p:nvPr>
        </p:nvSpPr>
        <p:spPr>
          <a:xfrm>
            <a:off x="481542" y="750888"/>
            <a:ext cx="8929158" cy="5494929"/>
          </a:xfrm>
        </p:spPr>
        <p:txBody>
          <a:bodyPr/>
          <a:lstStyle>
            <a:lvl1pPr>
              <a:buFont typeface="Wingdings" pitchFamily="2" charset="2"/>
              <a:buChar char="§"/>
              <a:defRPr/>
            </a:lvl1pPr>
            <a:lvl2pPr>
              <a:buClr>
                <a:srgbClr val="ED1D29"/>
              </a:buClr>
              <a:defRPr/>
            </a:lvl2pPr>
            <a:lvl3pPr>
              <a:buClr>
                <a:srgbClr val="005B79"/>
              </a:buClr>
              <a:defRPr/>
            </a:lvl3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0" name="Rectangle 19">
            <a:extLst>
              <a:ext uri="{FF2B5EF4-FFF2-40B4-BE49-F238E27FC236}">
                <a16:creationId xmlns:a16="http://schemas.microsoft.com/office/drawing/2014/main" id="{D584D70E-D047-43B0-A71A-FE5D084A8B22}"/>
              </a:ext>
            </a:extLst>
          </p:cNvPr>
          <p:cNvSpPr/>
          <p:nvPr userDrawn="1"/>
        </p:nvSpPr>
        <p:spPr>
          <a:xfrm>
            <a:off x="101781" y="251111"/>
            <a:ext cx="312000" cy="144000"/>
          </a:xfrm>
          <a:prstGeom prst="rect">
            <a:avLst/>
          </a:prstGeom>
          <a:solidFill>
            <a:srgbClr val="005B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22" name="Rectangle 21">
            <a:extLst>
              <a:ext uri="{FF2B5EF4-FFF2-40B4-BE49-F238E27FC236}">
                <a16:creationId xmlns:a16="http://schemas.microsoft.com/office/drawing/2014/main" id="{FF60FF8B-DB00-4A59-89A9-D87E4821CDE6}"/>
              </a:ext>
            </a:extLst>
          </p:cNvPr>
          <p:cNvSpPr/>
          <p:nvPr userDrawn="1"/>
        </p:nvSpPr>
        <p:spPr>
          <a:xfrm>
            <a:off x="104243" y="376215"/>
            <a:ext cx="312000" cy="144000"/>
          </a:xfrm>
          <a:prstGeom prst="rect">
            <a:avLst/>
          </a:prstGeom>
          <a:solidFill>
            <a:srgbClr val="ED1D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2" name="ZoneTexte 1">
            <a:extLst>
              <a:ext uri="{FF2B5EF4-FFF2-40B4-BE49-F238E27FC236}">
                <a16:creationId xmlns:a16="http://schemas.microsoft.com/office/drawing/2014/main" id="{75AAF156-9F69-4A72-975C-E3185A01F331}"/>
              </a:ext>
            </a:extLst>
          </p:cNvPr>
          <p:cNvSpPr txBox="1"/>
          <p:nvPr userDrawn="1"/>
        </p:nvSpPr>
        <p:spPr>
          <a:xfrm>
            <a:off x="174943" y="6523351"/>
            <a:ext cx="878031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a:solidFill>
                  <a:schemeClr val="bg1"/>
                </a:solidFill>
              </a:rPr>
              <a:t>UIMM Centre-Val-de-Loire - Politique régionale emploi-formation 2018-2022</a:t>
            </a:r>
          </a:p>
        </p:txBody>
      </p:sp>
    </p:spTree>
    <p:extLst>
      <p:ext uri="{BB962C8B-B14F-4D97-AF65-F5344CB8AC3E}">
        <p14:creationId xmlns:p14="http://schemas.microsoft.com/office/powerpoint/2010/main" val="1038050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KlassiK">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6"/>
          </p:nvPr>
        </p:nvSpPr>
        <p:spPr/>
        <p:txBody>
          <a:bodyPr/>
          <a:lstStyle/>
          <a:p>
            <a:fld id="{31F4E4D6-3E38-4145-95DA-00059EAEAF8E}" type="slidenum">
              <a:rPr lang="fr-FR" smtClean="0"/>
              <a:pPr/>
              <a:t>‹N°›</a:t>
            </a:fld>
            <a:endParaRPr lang="fr-FR"/>
          </a:p>
        </p:txBody>
      </p:sp>
      <p:sp>
        <p:nvSpPr>
          <p:cNvPr id="10" name="Espace réservé du texte 9"/>
          <p:cNvSpPr>
            <a:spLocks noGrp="1"/>
          </p:cNvSpPr>
          <p:nvPr>
            <p:ph type="body" sz="quarter" idx="18" hasCustomPrompt="1"/>
          </p:nvPr>
        </p:nvSpPr>
        <p:spPr>
          <a:xfrm>
            <a:off x="8467539" y="264493"/>
            <a:ext cx="1303103" cy="505152"/>
          </a:xfrm>
          <a:prstGeom prst="rect">
            <a:avLst/>
          </a:prstGeom>
        </p:spPr>
        <p:txBody>
          <a:bodyPr lIns="88554" tIns="44277" rIns="88554" bIns="44277" anchor="ctr"/>
          <a:lstStyle>
            <a:lvl1pPr marL="0" indent="0" algn="r">
              <a:spcBef>
                <a:spcPts val="0"/>
              </a:spcBef>
              <a:buNone/>
              <a:defRPr lang="fr-FR" altLang="zh-CN" sz="1131" kern="1200" dirty="0" smtClean="0">
                <a:solidFill>
                  <a:srgbClr val="00385F"/>
                </a:solidFill>
                <a:latin typeface="+mn-lt"/>
                <a:ea typeface="宋体" pitchFamily="2" charset="-122"/>
                <a:cs typeface="+mn-cs"/>
              </a:defRPr>
            </a:lvl1pPr>
          </a:lstStyle>
          <a:p>
            <a:pPr lvl="0"/>
            <a:r>
              <a:rPr lang="fr-FR" err="1"/>
              <a:t>Titre_partie</a:t>
            </a:r>
            <a:endParaRPr lang="fr-FR"/>
          </a:p>
        </p:txBody>
      </p:sp>
      <p:sp>
        <p:nvSpPr>
          <p:cNvPr id="12" name="Espace réservé du contenu 11"/>
          <p:cNvSpPr>
            <a:spLocks noGrp="1"/>
          </p:cNvSpPr>
          <p:nvPr>
            <p:ph sz="quarter" idx="14" hasCustomPrompt="1"/>
          </p:nvPr>
        </p:nvSpPr>
        <p:spPr>
          <a:xfrm>
            <a:off x="135358" y="909612"/>
            <a:ext cx="9635284" cy="5598159"/>
          </a:xfrm>
          <a:prstGeom prst="rect">
            <a:avLst/>
          </a:prstGeom>
        </p:spPr>
        <p:txBody>
          <a:bodyPr lIns="88554" tIns="44277" rIns="88554" bIns="44277"/>
          <a:lstStyle>
            <a:lvl1pPr>
              <a:buFontTx/>
              <a:buBlip>
                <a:blip r:embed="rId2"/>
              </a:buBlip>
              <a:defRPr lang="fr-FR" altLang="zh-CN" sz="1508" b="1" kern="1200" dirty="0" smtClean="0">
                <a:solidFill>
                  <a:srgbClr val="00385F"/>
                </a:solidFill>
                <a:latin typeface="+mn-lt"/>
                <a:ea typeface="宋体" pitchFamily="2" charset="-122"/>
                <a:cs typeface="+mn-cs"/>
              </a:defRPr>
            </a:lvl1pPr>
            <a:lvl2pPr marL="575129" indent="-260765">
              <a:buFontTx/>
              <a:buBlip>
                <a:blip r:embed="rId3"/>
              </a:buBlip>
              <a:defRPr lang="fr-FR" altLang="zh-CN" sz="1319" b="1" kern="1200" dirty="0" smtClean="0">
                <a:solidFill>
                  <a:srgbClr val="5B92A9"/>
                </a:solidFill>
                <a:latin typeface="+mn-lt"/>
                <a:ea typeface="宋体" pitchFamily="2" charset="-122"/>
                <a:cs typeface="+mn-cs"/>
              </a:defRPr>
            </a:lvl2pPr>
            <a:lvl3pPr marL="795819" indent="-207931">
              <a:buFontTx/>
              <a:buBlip>
                <a:blip r:embed="rId4"/>
              </a:buBlip>
              <a:defRPr lang="fr-FR" altLang="zh-CN" sz="1131" kern="1200" dirty="0" smtClean="0">
                <a:solidFill>
                  <a:srgbClr val="00385F"/>
                </a:solidFill>
                <a:latin typeface="+mn-lt"/>
                <a:ea typeface="宋体" pitchFamily="2" charset="-122"/>
                <a:cs typeface="+mn-cs"/>
              </a:defRPr>
            </a:lvl3pPr>
            <a:lvl4pPr marL="1017213" indent="-207931" defTabSz="981311">
              <a:buClr>
                <a:srgbClr val="DEDB00"/>
              </a:buClr>
              <a:buFont typeface="Wingdings" pitchFamily="2" charset="2"/>
              <a:buChar char=""/>
              <a:defRPr lang="fr-FR" altLang="zh-CN" sz="1131" kern="1200" dirty="0" smtClean="0">
                <a:solidFill>
                  <a:srgbClr val="231F20"/>
                </a:solidFill>
                <a:latin typeface="+mn-lt"/>
                <a:ea typeface="宋体" pitchFamily="2" charset="-122"/>
                <a:cs typeface="+mn-cs"/>
              </a:defRPr>
            </a:lvl4pPr>
            <a:lvl5pPr marL="1238606" indent="-207931" defTabSz="988005">
              <a:buClr>
                <a:srgbClr val="5B92A9"/>
              </a:buClr>
              <a:buFont typeface="Wingdings" pitchFamily="2" charset="2"/>
              <a:buChar char="ü"/>
              <a:defRPr lang="fr-FR" altLang="zh-CN" sz="1037" kern="1200" dirty="0">
                <a:solidFill>
                  <a:srgbClr val="5B92A9"/>
                </a:solidFill>
                <a:latin typeface="+mn-lt"/>
                <a:ea typeface="宋体" pitchFamily="2" charset="-122"/>
                <a:cs typeface="+mn-cs"/>
              </a:defRPr>
            </a:lvl5pPr>
          </a:lstStyle>
          <a:p>
            <a:pPr lvl="0"/>
            <a:r>
              <a:rPr lang="fr-FR"/>
              <a:t>Premier niveau</a:t>
            </a:r>
          </a:p>
          <a:p>
            <a:pPr lvl="1"/>
            <a:r>
              <a:rPr lang="fr-FR"/>
              <a:t>Deuxième niveau</a:t>
            </a:r>
          </a:p>
          <a:p>
            <a:pPr lvl="2"/>
            <a:r>
              <a:rPr lang="fr-FR"/>
              <a:t>Troisième niveau</a:t>
            </a:r>
          </a:p>
          <a:p>
            <a:pPr lvl="3"/>
            <a:r>
              <a:rPr lang="fr-FR"/>
              <a:t>Quatrième niveau</a:t>
            </a:r>
          </a:p>
          <a:p>
            <a:pPr lvl="4"/>
            <a:r>
              <a:rPr lang="fr-FR"/>
              <a:t>Cinquième niveau</a:t>
            </a:r>
          </a:p>
        </p:txBody>
      </p:sp>
      <p:sp>
        <p:nvSpPr>
          <p:cNvPr id="6" name="Titre 5"/>
          <p:cNvSpPr>
            <a:spLocks noGrp="1"/>
          </p:cNvSpPr>
          <p:nvPr>
            <p:ph type="title" hasCustomPrompt="1"/>
          </p:nvPr>
        </p:nvSpPr>
        <p:spPr>
          <a:xfrm>
            <a:off x="135358" y="69815"/>
            <a:ext cx="6426947" cy="699830"/>
          </a:xfrm>
          <a:prstGeom prst="rect">
            <a:avLst/>
          </a:prstGeom>
        </p:spPr>
        <p:txBody>
          <a:bodyPr anchor="ctr">
            <a:normAutofit/>
          </a:bodyPr>
          <a:lstStyle>
            <a:lvl1pPr algn="l">
              <a:defRPr sz="2262"/>
            </a:lvl1pPr>
          </a:lstStyle>
          <a:p>
            <a:r>
              <a:rPr lang="fr-FR" err="1"/>
              <a:t>Titre_page</a:t>
            </a:r>
            <a:endParaRPr lang="fr-FR"/>
          </a:p>
        </p:txBody>
      </p:sp>
    </p:spTree>
    <p:extLst>
      <p:ext uri="{BB962C8B-B14F-4D97-AF65-F5344CB8AC3E}">
        <p14:creationId xmlns:p14="http://schemas.microsoft.com/office/powerpoint/2010/main" val="253652488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Page de garde 2">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stretch>
            <a:fillRect/>
          </a:stretch>
        </p:blipFill>
        <p:spPr>
          <a:xfrm>
            <a:off x="0" y="0"/>
            <a:ext cx="9906000" cy="6858000"/>
          </a:xfrm>
          <a:prstGeom prst="rect">
            <a:avLst/>
          </a:prstGeom>
        </p:spPr>
      </p:pic>
      <p:sp>
        <p:nvSpPr>
          <p:cNvPr id="2" name="Title 1"/>
          <p:cNvSpPr>
            <a:spLocks noGrp="1"/>
          </p:cNvSpPr>
          <p:nvPr>
            <p:ph type="ctrTitle" hasCustomPrompt="1"/>
          </p:nvPr>
        </p:nvSpPr>
        <p:spPr>
          <a:xfrm>
            <a:off x="4951923" y="1282894"/>
            <a:ext cx="4337684" cy="782955"/>
          </a:xfrm>
        </p:spPr>
        <p:txBody>
          <a:bodyPr anchor="b"/>
          <a:lstStyle>
            <a:lvl1pPr algn="l">
              <a:defRPr sz="2800" b="1" cap="none" baseline="0">
                <a:solidFill>
                  <a:srgbClr val="FFFFFF"/>
                </a:solidFill>
              </a:defRPr>
            </a:lvl1pPr>
          </a:lstStyle>
          <a:p>
            <a:r>
              <a:rPr lang="fr-FR"/>
              <a:t>Le titre de votre</a:t>
            </a:r>
            <a:br>
              <a:rPr lang="fr-FR"/>
            </a:br>
            <a:r>
              <a:rPr lang="fr-FR"/>
              <a:t>document</a:t>
            </a:r>
          </a:p>
        </p:txBody>
      </p:sp>
      <p:sp>
        <p:nvSpPr>
          <p:cNvPr id="3" name="Subtitle 2"/>
          <p:cNvSpPr>
            <a:spLocks noGrp="1"/>
          </p:cNvSpPr>
          <p:nvPr>
            <p:ph type="subTitle" idx="1" hasCustomPrompt="1"/>
          </p:nvPr>
        </p:nvSpPr>
        <p:spPr>
          <a:xfrm>
            <a:off x="4951923" y="2418274"/>
            <a:ext cx="4337684" cy="196215"/>
          </a:xfrm>
        </p:spPr>
        <p:txBody>
          <a:bodyPr/>
          <a:lstStyle>
            <a:lvl1pPr marL="0" indent="0" algn="l">
              <a:buNone/>
              <a:defRPr sz="1000" b="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La date de votre document</a:t>
            </a:r>
          </a:p>
        </p:txBody>
      </p:sp>
      <p:cxnSp>
        <p:nvCxnSpPr>
          <p:cNvPr id="10" name="Straight Connector 9"/>
          <p:cNvCxnSpPr/>
          <p:nvPr userDrawn="1"/>
        </p:nvCxnSpPr>
        <p:spPr>
          <a:xfrm>
            <a:off x="4951923" y="2294449"/>
            <a:ext cx="2133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3"/>
          <a:stretch>
            <a:fillRect/>
          </a:stretch>
        </p:blipFill>
        <p:spPr>
          <a:xfrm>
            <a:off x="6883400" y="5384800"/>
            <a:ext cx="3022600" cy="1473200"/>
          </a:xfrm>
          <a:prstGeom prst="rect">
            <a:avLst/>
          </a:prstGeom>
        </p:spPr>
      </p:pic>
      <p:pic>
        <p:nvPicPr>
          <p:cNvPr id="13" name="Image 12"/>
          <p:cNvPicPr>
            <a:picLocks noChangeAspect="1"/>
          </p:cNvPicPr>
          <p:nvPr userDrawn="1"/>
        </p:nvPicPr>
        <p:blipFill>
          <a:blip r:embed="rId4"/>
          <a:stretch>
            <a:fillRect/>
          </a:stretch>
        </p:blipFill>
        <p:spPr>
          <a:xfrm>
            <a:off x="-6791" y="0"/>
            <a:ext cx="9906000" cy="6858000"/>
          </a:xfrm>
          <a:prstGeom prst="rect">
            <a:avLst/>
          </a:prstGeom>
        </p:spPr>
      </p:pic>
      <p:sp>
        <p:nvSpPr>
          <p:cNvPr id="8" name="ZoneTexte 7"/>
          <p:cNvSpPr txBox="1"/>
          <p:nvPr userDrawn="1"/>
        </p:nvSpPr>
        <p:spPr>
          <a:xfrm>
            <a:off x="4953000" y="5782846"/>
            <a:ext cx="1358064" cy="338554"/>
          </a:xfrm>
          <a:prstGeom prst="rect">
            <a:avLst/>
          </a:prstGeom>
          <a:noFill/>
        </p:spPr>
        <p:txBody>
          <a:bodyPr wrap="none" rtlCol="0">
            <a:spAutoFit/>
          </a:bodyPr>
          <a:lstStyle/>
          <a:p>
            <a:r>
              <a:rPr lang="fr-FR" sz="1600" dirty="0"/>
              <a:t>Logo cabinet</a:t>
            </a:r>
          </a:p>
        </p:txBody>
      </p:sp>
    </p:spTree>
    <p:extLst>
      <p:ext uri="{BB962C8B-B14F-4D97-AF65-F5344CB8AC3E}">
        <p14:creationId xmlns:p14="http://schemas.microsoft.com/office/powerpoint/2010/main" val="36491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rcalaire 1">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stretch>
            <a:fillRect/>
          </a:stretch>
        </p:blipFill>
        <p:spPr>
          <a:xfrm>
            <a:off x="0" y="0"/>
            <a:ext cx="9906000" cy="6858000"/>
          </a:xfrm>
          <a:prstGeom prst="rect">
            <a:avLst/>
          </a:prstGeom>
        </p:spPr>
      </p:pic>
      <p:pic>
        <p:nvPicPr>
          <p:cNvPr id="12" name="Image 11"/>
          <p:cNvPicPr>
            <a:picLocks noChangeAspect="1"/>
          </p:cNvPicPr>
          <p:nvPr userDrawn="1"/>
        </p:nvPicPr>
        <p:blipFill>
          <a:blip r:embed="rId3"/>
          <a:stretch>
            <a:fillRect/>
          </a:stretch>
        </p:blipFill>
        <p:spPr>
          <a:xfrm>
            <a:off x="-6791" y="0"/>
            <a:ext cx="9906000" cy="6858000"/>
          </a:xfrm>
          <a:prstGeom prst="rect">
            <a:avLst/>
          </a:prstGeom>
        </p:spPr>
      </p:pic>
      <p:sp>
        <p:nvSpPr>
          <p:cNvPr id="2" name="Title 1"/>
          <p:cNvSpPr>
            <a:spLocks noGrp="1"/>
          </p:cNvSpPr>
          <p:nvPr>
            <p:ph type="title" hasCustomPrompt="1"/>
          </p:nvPr>
        </p:nvSpPr>
        <p:spPr>
          <a:xfrm>
            <a:off x="4958714" y="1518285"/>
            <a:ext cx="4337685" cy="782955"/>
          </a:xfrm>
        </p:spPr>
        <p:txBody>
          <a:bodyPr anchor="t"/>
          <a:lstStyle>
            <a:lvl1pPr algn="l">
              <a:defRPr sz="2800" b="1" cap="none" baseline="0">
                <a:solidFill>
                  <a:srgbClr val="FFFFFF"/>
                </a:solidFill>
              </a:defRPr>
            </a:lvl1pPr>
          </a:lstStyle>
          <a:p>
            <a:r>
              <a:rPr lang="fr-FR"/>
              <a:t>Le titre</a:t>
            </a:r>
            <a:br>
              <a:rPr lang="fr-FR"/>
            </a:br>
            <a:r>
              <a:rPr lang="fr-FR"/>
              <a:t>de votre chapitre 1</a:t>
            </a:r>
          </a:p>
        </p:txBody>
      </p:sp>
      <p:sp>
        <p:nvSpPr>
          <p:cNvPr id="3" name="Text Placeholder 2"/>
          <p:cNvSpPr>
            <a:spLocks noGrp="1"/>
          </p:cNvSpPr>
          <p:nvPr>
            <p:ph type="body" idx="1" hasCustomPrompt="1"/>
          </p:nvPr>
        </p:nvSpPr>
        <p:spPr>
          <a:xfrm>
            <a:off x="660304" y="3820020"/>
            <a:ext cx="856004" cy="923330"/>
          </a:xfrm>
        </p:spPr>
        <p:txBody>
          <a:bodyPr wrap="none" anchor="b"/>
          <a:lstStyle>
            <a:lvl1pPr marL="0" indent="0" algn="ctr">
              <a:buNone/>
              <a:defRPr sz="6000" b="1">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01</a:t>
            </a:r>
          </a:p>
        </p:txBody>
      </p:sp>
      <p:sp>
        <p:nvSpPr>
          <p:cNvPr id="10" name="TextBox 9"/>
          <p:cNvSpPr txBox="1"/>
          <p:nvPr userDrawn="1"/>
        </p:nvSpPr>
        <p:spPr>
          <a:xfrm>
            <a:off x="713098" y="6471145"/>
            <a:ext cx="395942" cy="123111"/>
          </a:xfrm>
          <a:prstGeom prst="rect">
            <a:avLst/>
          </a:prstGeom>
          <a:noFill/>
        </p:spPr>
        <p:txBody>
          <a:bodyPr wrap="none" lIns="0" tIns="0" rIns="0" bIns="0" rtlCol="0">
            <a:spAutoFit/>
          </a:bodyPr>
          <a:lstStyle/>
          <a:p>
            <a:r>
              <a:rPr lang="en-GB" sz="800">
                <a:solidFill>
                  <a:schemeClr val="accent2"/>
                </a:solidFill>
                <a:latin typeface="Arial" panose="020B0604020202020204" pitchFamily="34" charset="0"/>
                <a:cs typeface="Arial" panose="020B0604020202020204" pitchFamily="34" charset="0"/>
              </a:rPr>
              <a:t>Page </a:t>
            </a:r>
            <a:fld id="{F8E460D5-BC3A-4851-AEFE-6297B14BA48D}" type="slidenum">
              <a:rPr lang="en-GB" sz="800" smtClean="0">
                <a:solidFill>
                  <a:schemeClr val="accent2"/>
                </a:solidFill>
                <a:latin typeface="Arial" panose="020B0604020202020204" pitchFamily="34" charset="0"/>
                <a:cs typeface="Arial" panose="020B0604020202020204" pitchFamily="34" charset="0"/>
              </a:rPr>
              <a:pPr/>
              <a:t>‹N°›</a:t>
            </a:fld>
            <a:endParaRPr lang="en-GB" sz="800">
              <a:solidFill>
                <a:schemeClr val="accent2"/>
              </a:solidFill>
              <a:latin typeface="Arial" panose="020B0604020202020204" pitchFamily="34" charset="0"/>
              <a:cs typeface="Arial" panose="020B0604020202020204" pitchFamily="34" charset="0"/>
            </a:endParaRPr>
          </a:p>
        </p:txBody>
      </p:sp>
      <p:pic>
        <p:nvPicPr>
          <p:cNvPr id="11" name="Image 10">
            <a:extLst>
              <a:ext uri="{FF2B5EF4-FFF2-40B4-BE49-F238E27FC236}">
                <a16:creationId xmlns:a16="http://schemas.microsoft.com/office/drawing/2014/main" id="{E8B78828-1C53-415C-B3BA-65A3E9AB00A7}"/>
              </a:ext>
            </a:extLst>
          </p:cNvPr>
          <p:cNvPicPr>
            <a:picLocks noChangeAspect="1"/>
          </p:cNvPicPr>
          <p:nvPr userDrawn="1"/>
        </p:nvPicPr>
        <p:blipFill>
          <a:blip r:embed="rId4"/>
          <a:stretch>
            <a:fillRect/>
          </a:stretch>
        </p:blipFill>
        <p:spPr>
          <a:xfrm>
            <a:off x="7747224" y="5801032"/>
            <a:ext cx="2168607" cy="1056968"/>
          </a:xfrm>
          <a:prstGeom prst="rect">
            <a:avLst/>
          </a:prstGeom>
        </p:spPr>
      </p:pic>
      <p:pic>
        <p:nvPicPr>
          <p:cNvPr id="13" name="Image 12">
            <a:extLst>
              <a:ext uri="{FF2B5EF4-FFF2-40B4-BE49-F238E27FC236}">
                <a16:creationId xmlns:a16="http://schemas.microsoft.com/office/drawing/2014/main" id="{DB30A80C-3421-44CE-9855-7388E78303DC}"/>
              </a:ext>
            </a:extLst>
          </p:cNvPr>
          <p:cNvPicPr/>
          <p:nvPr userDrawn="1"/>
        </p:nvPicPr>
        <p:blipFill rotWithShape="1">
          <a:blip r:embed="rId5">
            <a:extLst>
              <a:ext uri="{28A0092B-C50C-407E-A947-70E740481C1C}">
                <a14:useLocalDpi xmlns:a14="http://schemas.microsoft.com/office/drawing/2010/main" val="0"/>
              </a:ext>
            </a:extLst>
          </a:blip>
          <a:srcRect l="32420" r="33333"/>
          <a:stretch/>
        </p:blipFill>
        <p:spPr bwMode="auto">
          <a:xfrm>
            <a:off x="6933913" y="5924857"/>
            <a:ext cx="539944" cy="889819"/>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rcalaire 2">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stretch>
            <a:fillRect/>
          </a:stretch>
        </p:blipFill>
        <p:spPr>
          <a:xfrm>
            <a:off x="0" y="0"/>
            <a:ext cx="9906000" cy="6858000"/>
          </a:xfrm>
          <a:prstGeom prst="rect">
            <a:avLst/>
          </a:prstGeom>
        </p:spPr>
      </p:pic>
      <p:pic>
        <p:nvPicPr>
          <p:cNvPr id="12" name="Image 11"/>
          <p:cNvPicPr>
            <a:picLocks noChangeAspect="1"/>
          </p:cNvPicPr>
          <p:nvPr userDrawn="1"/>
        </p:nvPicPr>
        <p:blipFill>
          <a:blip r:embed="rId3"/>
          <a:stretch>
            <a:fillRect/>
          </a:stretch>
        </p:blipFill>
        <p:spPr>
          <a:xfrm>
            <a:off x="-6791" y="0"/>
            <a:ext cx="9906000" cy="6858000"/>
          </a:xfrm>
          <a:prstGeom prst="rect">
            <a:avLst/>
          </a:prstGeom>
        </p:spPr>
      </p:pic>
      <p:sp>
        <p:nvSpPr>
          <p:cNvPr id="2" name="Title 1"/>
          <p:cNvSpPr>
            <a:spLocks noGrp="1"/>
          </p:cNvSpPr>
          <p:nvPr>
            <p:ph type="title" hasCustomPrompt="1"/>
          </p:nvPr>
        </p:nvSpPr>
        <p:spPr>
          <a:xfrm>
            <a:off x="4958714" y="1518285"/>
            <a:ext cx="4337685" cy="782955"/>
          </a:xfrm>
        </p:spPr>
        <p:txBody>
          <a:bodyPr anchor="t"/>
          <a:lstStyle>
            <a:lvl1pPr algn="l">
              <a:defRPr sz="2800" b="1" cap="none" baseline="0">
                <a:solidFill>
                  <a:srgbClr val="FFFFFF"/>
                </a:solidFill>
              </a:defRPr>
            </a:lvl1pPr>
          </a:lstStyle>
          <a:p>
            <a:r>
              <a:rPr lang="fr-FR"/>
              <a:t>Le titre</a:t>
            </a:r>
            <a:br>
              <a:rPr lang="fr-FR"/>
            </a:br>
            <a:r>
              <a:rPr lang="fr-FR"/>
              <a:t>de votre chapitre 2</a:t>
            </a:r>
          </a:p>
        </p:txBody>
      </p:sp>
      <p:sp>
        <p:nvSpPr>
          <p:cNvPr id="3" name="Text Placeholder 2"/>
          <p:cNvSpPr>
            <a:spLocks noGrp="1"/>
          </p:cNvSpPr>
          <p:nvPr>
            <p:ph type="body" idx="1" hasCustomPrompt="1"/>
          </p:nvPr>
        </p:nvSpPr>
        <p:spPr>
          <a:xfrm>
            <a:off x="660304" y="3820020"/>
            <a:ext cx="856004" cy="923330"/>
          </a:xfrm>
        </p:spPr>
        <p:txBody>
          <a:bodyPr wrap="none" anchor="b"/>
          <a:lstStyle>
            <a:lvl1pPr marL="0" indent="0" algn="ctr">
              <a:buNone/>
              <a:defRPr sz="6000" b="1">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02</a:t>
            </a:r>
          </a:p>
        </p:txBody>
      </p:sp>
      <p:sp>
        <p:nvSpPr>
          <p:cNvPr id="10" name="TextBox 9"/>
          <p:cNvSpPr txBox="1"/>
          <p:nvPr userDrawn="1"/>
        </p:nvSpPr>
        <p:spPr>
          <a:xfrm>
            <a:off x="713098" y="6471145"/>
            <a:ext cx="395942" cy="123111"/>
          </a:xfrm>
          <a:prstGeom prst="rect">
            <a:avLst/>
          </a:prstGeom>
          <a:noFill/>
        </p:spPr>
        <p:txBody>
          <a:bodyPr wrap="none" lIns="0" tIns="0" rIns="0" bIns="0" rtlCol="0">
            <a:spAutoFit/>
          </a:bodyPr>
          <a:lstStyle/>
          <a:p>
            <a:r>
              <a:rPr lang="en-GB" sz="800">
                <a:solidFill>
                  <a:schemeClr val="accent1"/>
                </a:solidFill>
                <a:latin typeface="Arial" panose="020B0604020202020204" pitchFamily="34" charset="0"/>
                <a:cs typeface="Arial" panose="020B0604020202020204" pitchFamily="34" charset="0"/>
              </a:rPr>
              <a:t>Page </a:t>
            </a:r>
            <a:fld id="{F8E460D5-BC3A-4851-AEFE-6297B14BA48D}" type="slidenum">
              <a:rPr lang="en-GB" sz="800" smtClean="0">
                <a:solidFill>
                  <a:schemeClr val="accent1"/>
                </a:solidFill>
                <a:latin typeface="Arial" panose="020B0604020202020204" pitchFamily="34" charset="0"/>
                <a:cs typeface="Arial" panose="020B0604020202020204" pitchFamily="34" charset="0"/>
              </a:rPr>
              <a:pPr/>
              <a:t>‹N°›</a:t>
            </a:fld>
            <a:endParaRPr lang="en-GB" sz="800">
              <a:solidFill>
                <a:schemeClr val="accent1"/>
              </a:solidFill>
              <a:latin typeface="Arial" panose="020B0604020202020204" pitchFamily="34" charset="0"/>
              <a:cs typeface="Arial" panose="020B0604020202020204" pitchFamily="34" charset="0"/>
            </a:endParaRPr>
          </a:p>
        </p:txBody>
      </p:sp>
      <p:pic>
        <p:nvPicPr>
          <p:cNvPr id="11" name="Image 10">
            <a:extLst>
              <a:ext uri="{FF2B5EF4-FFF2-40B4-BE49-F238E27FC236}">
                <a16:creationId xmlns:a16="http://schemas.microsoft.com/office/drawing/2014/main" id="{F527D0A9-64A7-4E64-8D2C-51885D34252A}"/>
              </a:ext>
            </a:extLst>
          </p:cNvPr>
          <p:cNvPicPr>
            <a:picLocks noChangeAspect="1"/>
          </p:cNvPicPr>
          <p:nvPr userDrawn="1"/>
        </p:nvPicPr>
        <p:blipFill>
          <a:blip r:embed="rId4"/>
          <a:stretch>
            <a:fillRect/>
          </a:stretch>
        </p:blipFill>
        <p:spPr>
          <a:xfrm>
            <a:off x="7747224" y="5801032"/>
            <a:ext cx="2168607" cy="1056968"/>
          </a:xfrm>
          <a:prstGeom prst="rect">
            <a:avLst/>
          </a:prstGeom>
        </p:spPr>
      </p:pic>
      <p:pic>
        <p:nvPicPr>
          <p:cNvPr id="13" name="Image 12">
            <a:extLst>
              <a:ext uri="{FF2B5EF4-FFF2-40B4-BE49-F238E27FC236}">
                <a16:creationId xmlns:a16="http://schemas.microsoft.com/office/drawing/2014/main" id="{968F6B01-D2DB-49CD-9015-F35616A6AB03}"/>
              </a:ext>
            </a:extLst>
          </p:cNvPr>
          <p:cNvPicPr/>
          <p:nvPr userDrawn="1"/>
        </p:nvPicPr>
        <p:blipFill rotWithShape="1">
          <a:blip r:embed="rId5">
            <a:extLst>
              <a:ext uri="{28A0092B-C50C-407E-A947-70E740481C1C}">
                <a14:useLocalDpi xmlns:a14="http://schemas.microsoft.com/office/drawing/2010/main" val="0"/>
              </a:ext>
            </a:extLst>
          </a:blip>
          <a:srcRect l="32420" r="33333"/>
          <a:stretch/>
        </p:blipFill>
        <p:spPr bwMode="auto">
          <a:xfrm>
            <a:off x="6933913" y="5924857"/>
            <a:ext cx="539944" cy="8898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327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amp;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lang="fr-FR" sz="2000" b="1" i="0" u="none" strike="noStrike" baseline="0" smtClean="0"/>
            </a:lvl1pPr>
          </a:lstStyle>
          <a:p>
            <a:r>
              <a:rPr lang="fr-FR" sz="2000" b="1" i="0" u="none" strike="noStrike" baseline="0">
                <a:solidFill>
                  <a:srgbClr val="13B3D9"/>
                </a:solidFill>
                <a:latin typeface="Arial-BoldMT"/>
              </a:rPr>
              <a:t>LE TITRE DE VOTRE SLIDE</a:t>
            </a:r>
            <a:endParaRPr lang="fr-FR"/>
          </a:p>
        </p:txBody>
      </p:sp>
      <p:sp>
        <p:nvSpPr>
          <p:cNvPr id="3" name="Content Placeholder 2"/>
          <p:cNvSpPr>
            <a:spLocks noGrp="1"/>
          </p:cNvSpPr>
          <p:nvPr>
            <p:ph idx="1" hasCustomPrompt="1"/>
          </p:nvPr>
        </p:nvSpPr>
        <p:spPr/>
        <p:txBody>
          <a:bodyPr/>
          <a:lstStyle>
            <a:lvl1pPr>
              <a:defRPr/>
            </a:lvl1pPr>
            <a:lvl2pPr>
              <a:defRPr baseline="0"/>
            </a:lvl2pPr>
            <a:lvl3pPr>
              <a:defRPr/>
            </a:lvl3pPr>
            <a:lvl4pPr>
              <a:defRPr/>
            </a:lvl4pPr>
            <a:lvl5pPr>
              <a:defRPr/>
            </a:lvl5pPr>
          </a:lstStyle>
          <a:p>
            <a:pPr lvl="0"/>
            <a:r>
              <a:rPr lang="fr-FR"/>
              <a:t>Premier niveau</a:t>
            </a:r>
          </a:p>
          <a:p>
            <a:pPr lvl="1"/>
            <a:r>
              <a:rPr lang="fr-FR"/>
              <a:t>Deuxième niveau</a:t>
            </a:r>
          </a:p>
          <a:p>
            <a:pPr lvl="2"/>
            <a:r>
              <a:rPr lang="fr-FR"/>
              <a:t>Troisième niveau</a:t>
            </a:r>
          </a:p>
          <a:p>
            <a:pPr lvl="3"/>
            <a:r>
              <a:rPr lang="fr-FR"/>
              <a:t>Quatrième niveau</a:t>
            </a:r>
          </a:p>
          <a:p>
            <a:pPr lvl="4"/>
            <a:r>
              <a:rPr lang="fr-FR"/>
              <a:t>Cinquième niveau</a:t>
            </a:r>
          </a:p>
        </p:txBody>
      </p:sp>
      <p:sp>
        <p:nvSpPr>
          <p:cNvPr id="6" name="Text Placeholder 5"/>
          <p:cNvSpPr>
            <a:spLocks noGrp="1"/>
          </p:cNvSpPr>
          <p:nvPr>
            <p:ph type="body" sz="quarter" idx="10" hasCustomPrompt="1"/>
          </p:nvPr>
        </p:nvSpPr>
        <p:spPr>
          <a:xfrm>
            <a:off x="1415414" y="863600"/>
            <a:ext cx="7781925" cy="393065"/>
          </a:xfrm>
        </p:spPr>
        <p:txBody>
          <a:bodyPr/>
          <a:lstStyle>
            <a:lvl1pPr marL="0" indent="0">
              <a:buNone/>
              <a:defRPr cap="none" baseline="0">
                <a:solidFill>
                  <a:schemeClr val="accent2"/>
                </a:solidFill>
              </a:defRPr>
            </a:lvl1pPr>
          </a:lstStyle>
          <a:p>
            <a:pPr lvl="0"/>
            <a:r>
              <a:rPr lang="fr-FR"/>
              <a:t>Le sous-titre de votre slide</a:t>
            </a:r>
            <a:endParaRPr lang="en-US"/>
          </a:p>
        </p:txBody>
      </p:sp>
      <p:sp>
        <p:nvSpPr>
          <p:cNvPr id="9" name="Round Diagonal Corner Rectangle 8"/>
          <p:cNvSpPr/>
          <p:nvPr userDrawn="1"/>
        </p:nvSpPr>
        <p:spPr>
          <a:xfrm>
            <a:off x="707231" y="650080"/>
            <a:ext cx="490537" cy="450057"/>
          </a:xfrm>
          <a:prstGeom prst="round2DiagRect">
            <a:avLst>
              <a:gd name="adj1" fmla="val 20371"/>
              <a:gd name="adj2" fmla="val 0"/>
            </a:avLst>
          </a:prstGeom>
          <a:solidFill>
            <a:srgbClr val="90C047"/>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1" hasCustomPrompt="1"/>
          </p:nvPr>
        </p:nvSpPr>
        <p:spPr>
          <a:xfrm>
            <a:off x="707231" y="650080"/>
            <a:ext cx="490537" cy="450057"/>
          </a:xfrm>
        </p:spPr>
        <p:txBody>
          <a:bodyPr wrap="none" anchor="ctr"/>
          <a:lstStyle>
            <a:lvl1pPr marL="0" indent="0" algn="ctr">
              <a:buNone/>
              <a:defRPr>
                <a:solidFill>
                  <a:srgbClr val="FFFFFF"/>
                </a:solidFill>
              </a:defRPr>
            </a:lvl1pPr>
          </a:lstStyle>
          <a:p>
            <a:pPr lvl="0"/>
            <a:r>
              <a:rPr lang="en-US"/>
              <a:t>01</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eu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a:t>LE TITRE DE VOTRE SLIDE</a:t>
            </a:r>
          </a:p>
        </p:txBody>
      </p:sp>
      <p:sp>
        <p:nvSpPr>
          <p:cNvPr id="6" name="Text Placeholder 5"/>
          <p:cNvSpPr>
            <a:spLocks noGrp="1"/>
          </p:cNvSpPr>
          <p:nvPr>
            <p:ph type="body" sz="quarter" idx="10" hasCustomPrompt="1"/>
          </p:nvPr>
        </p:nvSpPr>
        <p:spPr>
          <a:xfrm>
            <a:off x="1415414" y="863600"/>
            <a:ext cx="7781925" cy="393065"/>
          </a:xfrm>
        </p:spPr>
        <p:txBody>
          <a:bodyPr/>
          <a:lstStyle>
            <a:lvl1pPr marL="0" indent="0">
              <a:buNone/>
              <a:defRPr cap="none" baseline="0">
                <a:solidFill>
                  <a:schemeClr val="accent2"/>
                </a:solidFill>
              </a:defRPr>
            </a:lvl1pPr>
          </a:lstStyle>
          <a:p>
            <a:pPr lvl="0"/>
            <a:r>
              <a:rPr lang="fr-FR"/>
              <a:t>Le sous-titre de votre slide</a:t>
            </a:r>
            <a:endParaRPr lang="en-US"/>
          </a:p>
        </p:txBody>
      </p:sp>
      <p:sp>
        <p:nvSpPr>
          <p:cNvPr id="9" name="Round Diagonal Corner Rectangle 8"/>
          <p:cNvSpPr/>
          <p:nvPr userDrawn="1"/>
        </p:nvSpPr>
        <p:spPr>
          <a:xfrm>
            <a:off x="707231" y="650080"/>
            <a:ext cx="490537" cy="450057"/>
          </a:xfrm>
          <a:prstGeom prst="round2DiagRect">
            <a:avLst>
              <a:gd name="adj1" fmla="val 20371"/>
              <a:gd name="adj2" fmla="val 0"/>
            </a:avLst>
          </a:prstGeom>
          <a:solidFill>
            <a:srgbClr val="90C047"/>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1" hasCustomPrompt="1"/>
          </p:nvPr>
        </p:nvSpPr>
        <p:spPr>
          <a:xfrm>
            <a:off x="707231" y="650080"/>
            <a:ext cx="490537" cy="450057"/>
          </a:xfrm>
        </p:spPr>
        <p:txBody>
          <a:bodyPr wrap="none" anchor="ctr"/>
          <a:lstStyle>
            <a:lvl1pPr marL="0" indent="0" algn="ctr">
              <a:buNone/>
              <a:defRPr>
                <a:solidFill>
                  <a:srgbClr val="FFFFFF"/>
                </a:solidFill>
              </a:defRPr>
            </a:lvl1pPr>
          </a:lstStyle>
          <a:p>
            <a:pPr lvl="0"/>
            <a:r>
              <a:rPr lang="en-US"/>
              <a:t>01</a:t>
            </a:r>
            <a:endParaRPr lang="en-GB"/>
          </a:p>
        </p:txBody>
      </p:sp>
    </p:spTree>
    <p:extLst>
      <p:ext uri="{BB962C8B-B14F-4D97-AF65-F5344CB8AC3E}">
        <p14:creationId xmlns:p14="http://schemas.microsoft.com/office/powerpoint/2010/main" val="156788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Contenu &amp; deux photo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15924850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p:txBody>
          <a:bodyPr/>
          <a:lstStyle/>
          <a:p>
            <a:r>
              <a:rPr lang="fr-FR"/>
              <a:t>LE TITRE DE VOTRE SLIDE</a:t>
            </a:r>
          </a:p>
        </p:txBody>
      </p:sp>
      <p:sp>
        <p:nvSpPr>
          <p:cNvPr id="3" name="Content Placeholder 2"/>
          <p:cNvSpPr>
            <a:spLocks noGrp="1"/>
          </p:cNvSpPr>
          <p:nvPr>
            <p:ph idx="1" hasCustomPrompt="1"/>
          </p:nvPr>
        </p:nvSpPr>
        <p:spPr>
          <a:xfrm>
            <a:off x="3505199" y="1711325"/>
            <a:ext cx="5691633" cy="4136836"/>
          </a:xfrm>
        </p:spPr>
        <p:txBody>
          <a:bodyPr/>
          <a:lstStyle>
            <a:lvl1pPr>
              <a:defRPr/>
            </a:lvl1pPr>
            <a:lvl2pPr>
              <a:defRPr/>
            </a:lvl2pPr>
            <a:lvl3pPr>
              <a:defRPr/>
            </a:lvl3pPr>
            <a:lvl4pPr>
              <a:defRPr/>
            </a:lvl4pPr>
            <a:lvl5pPr>
              <a:defRPr/>
            </a:lvl5pPr>
          </a:lstStyle>
          <a:p>
            <a:pPr lvl="0"/>
            <a:r>
              <a:rPr lang="fr-FR"/>
              <a:t>Premier niveau</a:t>
            </a:r>
          </a:p>
          <a:p>
            <a:pPr lvl="1"/>
            <a:r>
              <a:rPr lang="fr-FR"/>
              <a:t>Deuxième niveau</a:t>
            </a:r>
          </a:p>
          <a:p>
            <a:pPr lvl="2"/>
            <a:r>
              <a:rPr lang="fr-FR"/>
              <a:t>Troisième niveau</a:t>
            </a:r>
          </a:p>
          <a:p>
            <a:pPr lvl="3"/>
            <a:r>
              <a:rPr lang="fr-FR"/>
              <a:t>Quatrième niveau</a:t>
            </a:r>
          </a:p>
          <a:p>
            <a:pPr lvl="4"/>
            <a:r>
              <a:rPr lang="fr-FR"/>
              <a:t>Cinquième niveau</a:t>
            </a:r>
          </a:p>
        </p:txBody>
      </p:sp>
      <p:sp>
        <p:nvSpPr>
          <p:cNvPr id="6" name="Text Placeholder 5"/>
          <p:cNvSpPr>
            <a:spLocks noGrp="1"/>
          </p:cNvSpPr>
          <p:nvPr>
            <p:ph type="body" sz="quarter" idx="10" hasCustomPrompt="1"/>
          </p:nvPr>
        </p:nvSpPr>
        <p:spPr>
          <a:xfrm>
            <a:off x="1415414" y="863600"/>
            <a:ext cx="7781925" cy="393065"/>
          </a:xfrm>
        </p:spPr>
        <p:txBody>
          <a:bodyPr/>
          <a:lstStyle>
            <a:lvl1pPr marL="0" indent="0">
              <a:buNone/>
              <a:defRPr cap="none" baseline="0">
                <a:solidFill>
                  <a:schemeClr val="accent2"/>
                </a:solidFill>
              </a:defRPr>
            </a:lvl1pPr>
          </a:lstStyle>
          <a:p>
            <a:pPr lvl="0"/>
            <a:r>
              <a:rPr lang="fr-FR"/>
              <a:t>Le sous-titre de votre slide</a:t>
            </a:r>
            <a:endParaRPr lang="en-US"/>
          </a:p>
        </p:txBody>
      </p:sp>
      <p:sp>
        <p:nvSpPr>
          <p:cNvPr id="9" name="Round Diagonal Corner Rectangle 8"/>
          <p:cNvSpPr/>
          <p:nvPr userDrawn="1"/>
        </p:nvSpPr>
        <p:spPr>
          <a:xfrm>
            <a:off x="707231" y="650080"/>
            <a:ext cx="490537" cy="450057"/>
          </a:xfrm>
          <a:prstGeom prst="round2DiagRect">
            <a:avLst>
              <a:gd name="adj1" fmla="val 20371"/>
              <a:gd name="adj2" fmla="val 0"/>
            </a:avLst>
          </a:prstGeom>
          <a:solidFill>
            <a:srgbClr val="90C047"/>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1" hasCustomPrompt="1"/>
          </p:nvPr>
        </p:nvSpPr>
        <p:spPr>
          <a:xfrm>
            <a:off x="707231" y="650080"/>
            <a:ext cx="490537" cy="450057"/>
          </a:xfrm>
        </p:spPr>
        <p:txBody>
          <a:bodyPr wrap="none" anchor="ctr"/>
          <a:lstStyle>
            <a:lvl1pPr marL="0" indent="0" algn="ctr">
              <a:buNone/>
              <a:defRPr>
                <a:solidFill>
                  <a:srgbClr val="FFFFFF"/>
                </a:solidFill>
              </a:defRPr>
            </a:lvl1pPr>
          </a:lstStyle>
          <a:p>
            <a:pPr lvl="0"/>
            <a:r>
              <a:rPr lang="en-US"/>
              <a:t>01</a:t>
            </a:r>
            <a:endParaRPr lang="en-GB"/>
          </a:p>
        </p:txBody>
      </p:sp>
      <p:sp>
        <p:nvSpPr>
          <p:cNvPr id="19" name="Picture Placeholder 18"/>
          <p:cNvSpPr>
            <a:spLocks noGrp="1"/>
          </p:cNvSpPr>
          <p:nvPr>
            <p:ph type="pic" sz="quarter" idx="14" hasCustomPrompt="1"/>
          </p:nvPr>
        </p:nvSpPr>
        <p:spPr>
          <a:xfrm>
            <a:off x="716757" y="1750217"/>
            <a:ext cx="2412206" cy="1964533"/>
          </a:xfrm>
          <a:custGeom>
            <a:avLst/>
            <a:gdLst>
              <a:gd name="connsiteX0" fmla="*/ 0 w 2412206"/>
              <a:gd name="connsiteY0" fmla="*/ 0 h 1964533"/>
              <a:gd name="connsiteX1" fmla="*/ 1900622 w 2412206"/>
              <a:gd name="connsiteY1" fmla="*/ 0 h 1964533"/>
              <a:gd name="connsiteX2" fmla="*/ 2412206 w 2412206"/>
              <a:gd name="connsiteY2" fmla="*/ 511584 h 1964533"/>
              <a:gd name="connsiteX3" fmla="*/ 2412206 w 2412206"/>
              <a:gd name="connsiteY3" fmla="*/ 1964533 h 1964533"/>
              <a:gd name="connsiteX4" fmla="*/ 511584 w 2412206"/>
              <a:gd name="connsiteY4" fmla="*/ 1964533 h 1964533"/>
              <a:gd name="connsiteX5" fmla="*/ 0 w 2412206"/>
              <a:gd name="connsiteY5" fmla="*/ 1452949 h 19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206" h="1964533">
                <a:moveTo>
                  <a:pt x="0" y="0"/>
                </a:moveTo>
                <a:lnTo>
                  <a:pt x="1900622" y="0"/>
                </a:lnTo>
                <a:cubicBezTo>
                  <a:pt x="2183162" y="0"/>
                  <a:pt x="2412206" y="229044"/>
                  <a:pt x="2412206" y="511584"/>
                </a:cubicBezTo>
                <a:lnTo>
                  <a:pt x="2412206" y="1964533"/>
                </a:lnTo>
                <a:lnTo>
                  <a:pt x="511584" y="1964533"/>
                </a:lnTo>
                <a:cubicBezTo>
                  <a:pt x="229044" y="1964533"/>
                  <a:pt x="0" y="1735489"/>
                  <a:pt x="0" y="1452949"/>
                </a:cubicBezTo>
                <a:close/>
              </a:path>
            </a:pathLst>
          </a:custGeom>
        </p:spPr>
        <p:txBody>
          <a:bodyPr wrap="square" anchor="ctr">
            <a:noAutofit/>
          </a:bodyPr>
          <a:lstStyle>
            <a:lvl1pPr marL="0" indent="0" algn="ctr">
              <a:buNone/>
              <a:defRPr/>
            </a:lvl1pPr>
          </a:lstStyle>
          <a:p>
            <a:r>
              <a:rPr lang="en-GB"/>
              <a:t>photo</a:t>
            </a:r>
          </a:p>
        </p:txBody>
      </p:sp>
      <p:sp>
        <p:nvSpPr>
          <p:cNvPr id="21" name="Picture Placeholder 20"/>
          <p:cNvSpPr>
            <a:spLocks noGrp="1"/>
          </p:cNvSpPr>
          <p:nvPr>
            <p:ph type="pic" sz="quarter" idx="13" hasCustomPrompt="1"/>
          </p:nvPr>
        </p:nvSpPr>
        <p:spPr>
          <a:xfrm>
            <a:off x="716757" y="3883628"/>
            <a:ext cx="2412206" cy="1964533"/>
          </a:xfrm>
          <a:custGeom>
            <a:avLst/>
            <a:gdLst>
              <a:gd name="connsiteX0" fmla="*/ 457599 w 2412206"/>
              <a:gd name="connsiteY0" fmla="*/ 0 h 1964533"/>
              <a:gd name="connsiteX1" fmla="*/ 2412206 w 2412206"/>
              <a:gd name="connsiteY1" fmla="*/ 0 h 1964533"/>
              <a:gd name="connsiteX2" fmla="*/ 2412206 w 2412206"/>
              <a:gd name="connsiteY2" fmla="*/ 1506934 h 1964533"/>
              <a:gd name="connsiteX3" fmla="*/ 1954607 w 2412206"/>
              <a:gd name="connsiteY3" fmla="*/ 1964533 h 1964533"/>
              <a:gd name="connsiteX4" fmla="*/ 0 w 2412206"/>
              <a:gd name="connsiteY4" fmla="*/ 1964533 h 1964533"/>
              <a:gd name="connsiteX5" fmla="*/ 0 w 2412206"/>
              <a:gd name="connsiteY5" fmla="*/ 457599 h 1964533"/>
              <a:gd name="connsiteX6" fmla="*/ 457599 w 2412206"/>
              <a:gd name="connsiteY6" fmla="*/ 0 h 19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2206" h="1964533">
                <a:moveTo>
                  <a:pt x="457599" y="0"/>
                </a:moveTo>
                <a:lnTo>
                  <a:pt x="2412206" y="0"/>
                </a:lnTo>
                <a:lnTo>
                  <a:pt x="2412206" y="1506934"/>
                </a:lnTo>
                <a:cubicBezTo>
                  <a:pt x="2412206" y="1759659"/>
                  <a:pt x="2207332" y="1964533"/>
                  <a:pt x="1954607" y="1964533"/>
                </a:cubicBezTo>
                <a:lnTo>
                  <a:pt x="0" y="1964533"/>
                </a:lnTo>
                <a:lnTo>
                  <a:pt x="0" y="457599"/>
                </a:lnTo>
                <a:cubicBezTo>
                  <a:pt x="0" y="204874"/>
                  <a:pt x="204874" y="0"/>
                  <a:pt x="457599" y="0"/>
                </a:cubicBezTo>
                <a:close/>
              </a:path>
            </a:pathLst>
          </a:custGeom>
        </p:spPr>
        <p:txBody>
          <a:bodyPr wrap="square" anchor="ctr">
            <a:noAutofit/>
          </a:bodyPr>
          <a:lstStyle>
            <a:lvl1pPr marL="0" indent="0" algn="ctr">
              <a:buNone/>
              <a:defRPr/>
            </a:lvl1pPr>
          </a:lstStyle>
          <a:p>
            <a:r>
              <a:rPr lang="en-GB"/>
              <a:t>photo</a:t>
            </a:r>
          </a:p>
        </p:txBody>
      </p:sp>
    </p:spTree>
    <p:extLst>
      <p:ext uri="{BB962C8B-B14F-4D97-AF65-F5344CB8AC3E}">
        <p14:creationId xmlns:p14="http://schemas.microsoft.com/office/powerpoint/2010/main" val="10445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Contenu &amp; une phot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6676660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p:txBody>
          <a:bodyPr/>
          <a:lstStyle/>
          <a:p>
            <a:r>
              <a:rPr lang="fr-FR"/>
              <a:t>LE TITRE DE VOTRE SLIDE</a:t>
            </a:r>
          </a:p>
        </p:txBody>
      </p:sp>
      <p:sp>
        <p:nvSpPr>
          <p:cNvPr id="3" name="Content Placeholder 2"/>
          <p:cNvSpPr>
            <a:spLocks noGrp="1"/>
          </p:cNvSpPr>
          <p:nvPr>
            <p:ph idx="1" hasCustomPrompt="1"/>
          </p:nvPr>
        </p:nvSpPr>
        <p:spPr>
          <a:xfrm>
            <a:off x="3505199" y="1711325"/>
            <a:ext cx="5691633" cy="4136836"/>
          </a:xfrm>
        </p:spPr>
        <p:txBody>
          <a:bodyPr/>
          <a:lstStyle>
            <a:lvl1pPr>
              <a:defRPr/>
            </a:lvl1pPr>
            <a:lvl2pPr>
              <a:defRPr/>
            </a:lvl2pPr>
            <a:lvl3pPr>
              <a:defRPr/>
            </a:lvl3pPr>
            <a:lvl4pPr>
              <a:defRPr/>
            </a:lvl4pPr>
            <a:lvl5pPr>
              <a:defRPr/>
            </a:lvl5pPr>
          </a:lstStyle>
          <a:p>
            <a:pPr lvl="0"/>
            <a:r>
              <a:rPr lang="fr-FR"/>
              <a:t>Premier niveau</a:t>
            </a:r>
          </a:p>
          <a:p>
            <a:pPr lvl="1"/>
            <a:r>
              <a:rPr lang="fr-FR"/>
              <a:t>Deuxième niveau</a:t>
            </a:r>
          </a:p>
          <a:p>
            <a:pPr lvl="2"/>
            <a:r>
              <a:rPr lang="fr-FR"/>
              <a:t>Troisième niveau</a:t>
            </a:r>
          </a:p>
          <a:p>
            <a:pPr lvl="3"/>
            <a:r>
              <a:rPr lang="fr-FR"/>
              <a:t>Quatrième niveau</a:t>
            </a:r>
          </a:p>
          <a:p>
            <a:pPr lvl="4"/>
            <a:r>
              <a:rPr lang="fr-FR"/>
              <a:t>Cinquième niveau</a:t>
            </a:r>
          </a:p>
        </p:txBody>
      </p:sp>
      <p:sp>
        <p:nvSpPr>
          <p:cNvPr id="6" name="Text Placeholder 5"/>
          <p:cNvSpPr>
            <a:spLocks noGrp="1"/>
          </p:cNvSpPr>
          <p:nvPr>
            <p:ph type="body" sz="quarter" idx="10" hasCustomPrompt="1"/>
          </p:nvPr>
        </p:nvSpPr>
        <p:spPr>
          <a:xfrm>
            <a:off x="1415414" y="863600"/>
            <a:ext cx="7781925" cy="393065"/>
          </a:xfrm>
        </p:spPr>
        <p:txBody>
          <a:bodyPr/>
          <a:lstStyle>
            <a:lvl1pPr marL="0" indent="0">
              <a:buNone/>
              <a:defRPr cap="none" baseline="0">
                <a:solidFill>
                  <a:schemeClr val="accent2"/>
                </a:solidFill>
              </a:defRPr>
            </a:lvl1pPr>
          </a:lstStyle>
          <a:p>
            <a:pPr lvl="0"/>
            <a:r>
              <a:rPr lang="fr-FR"/>
              <a:t>Le sous-titre de votre slide</a:t>
            </a:r>
            <a:endParaRPr lang="en-US"/>
          </a:p>
        </p:txBody>
      </p:sp>
      <p:sp>
        <p:nvSpPr>
          <p:cNvPr id="9" name="Round Diagonal Corner Rectangle 8"/>
          <p:cNvSpPr/>
          <p:nvPr userDrawn="1"/>
        </p:nvSpPr>
        <p:spPr>
          <a:xfrm>
            <a:off x="707231" y="650080"/>
            <a:ext cx="490537" cy="450057"/>
          </a:xfrm>
          <a:prstGeom prst="round2DiagRect">
            <a:avLst>
              <a:gd name="adj1" fmla="val 20371"/>
              <a:gd name="adj2" fmla="val 0"/>
            </a:avLst>
          </a:prstGeom>
          <a:solidFill>
            <a:srgbClr val="90C047"/>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1" hasCustomPrompt="1"/>
          </p:nvPr>
        </p:nvSpPr>
        <p:spPr>
          <a:xfrm>
            <a:off x="707231" y="650080"/>
            <a:ext cx="490537" cy="450057"/>
          </a:xfrm>
        </p:spPr>
        <p:txBody>
          <a:bodyPr wrap="none" anchor="ctr"/>
          <a:lstStyle>
            <a:lvl1pPr marL="0" indent="0" algn="ctr">
              <a:buNone/>
              <a:defRPr>
                <a:solidFill>
                  <a:srgbClr val="FFFFFF"/>
                </a:solidFill>
              </a:defRPr>
            </a:lvl1pPr>
          </a:lstStyle>
          <a:p>
            <a:pPr lvl="0"/>
            <a:r>
              <a:rPr lang="en-US"/>
              <a:t>01</a:t>
            </a:r>
            <a:endParaRPr lang="en-GB"/>
          </a:p>
        </p:txBody>
      </p:sp>
      <p:sp>
        <p:nvSpPr>
          <p:cNvPr id="15" name="Picture Placeholder 14"/>
          <p:cNvSpPr>
            <a:spLocks noGrp="1"/>
          </p:cNvSpPr>
          <p:nvPr>
            <p:ph type="pic" sz="quarter" idx="15" hasCustomPrompt="1"/>
          </p:nvPr>
        </p:nvSpPr>
        <p:spPr>
          <a:xfrm>
            <a:off x="716757" y="1750217"/>
            <a:ext cx="2412206" cy="4097944"/>
          </a:xfrm>
          <a:custGeom>
            <a:avLst/>
            <a:gdLst>
              <a:gd name="connsiteX0" fmla="*/ 0 w 2412206"/>
              <a:gd name="connsiteY0" fmla="*/ 0 h 4097944"/>
              <a:gd name="connsiteX1" fmla="*/ 1910154 w 2412206"/>
              <a:gd name="connsiteY1" fmla="*/ 0 h 4097944"/>
              <a:gd name="connsiteX2" fmla="*/ 2412206 w 2412206"/>
              <a:gd name="connsiteY2" fmla="*/ 502052 h 4097944"/>
              <a:gd name="connsiteX3" fmla="*/ 2412206 w 2412206"/>
              <a:gd name="connsiteY3" fmla="*/ 4097944 h 4097944"/>
              <a:gd name="connsiteX4" fmla="*/ 502052 w 2412206"/>
              <a:gd name="connsiteY4" fmla="*/ 4097944 h 4097944"/>
              <a:gd name="connsiteX5" fmla="*/ 0 w 2412206"/>
              <a:gd name="connsiteY5" fmla="*/ 3595892 h 409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206" h="4097944">
                <a:moveTo>
                  <a:pt x="0" y="0"/>
                </a:moveTo>
                <a:lnTo>
                  <a:pt x="1910154" y="0"/>
                </a:lnTo>
                <a:cubicBezTo>
                  <a:pt x="2187430" y="0"/>
                  <a:pt x="2412206" y="224776"/>
                  <a:pt x="2412206" y="502052"/>
                </a:cubicBezTo>
                <a:lnTo>
                  <a:pt x="2412206" y="4097944"/>
                </a:lnTo>
                <a:lnTo>
                  <a:pt x="502052" y="4097944"/>
                </a:lnTo>
                <a:cubicBezTo>
                  <a:pt x="224776" y="4097944"/>
                  <a:pt x="0" y="3873168"/>
                  <a:pt x="0" y="3595892"/>
                </a:cubicBezTo>
                <a:close/>
              </a:path>
            </a:pathLst>
          </a:custGeom>
        </p:spPr>
        <p:txBody>
          <a:bodyPr wrap="square" anchor="ctr">
            <a:noAutofit/>
          </a:bodyPr>
          <a:lstStyle>
            <a:lvl1pPr marL="0" indent="0" algn="ctr">
              <a:buNone/>
              <a:defRPr/>
            </a:lvl1pPr>
          </a:lstStyle>
          <a:p>
            <a:r>
              <a:rPr lang="en-GB"/>
              <a:t>photo</a:t>
            </a:r>
          </a:p>
        </p:txBody>
      </p:sp>
    </p:spTree>
    <p:extLst>
      <p:ext uri="{BB962C8B-B14F-4D97-AF65-F5344CB8AC3E}">
        <p14:creationId xmlns:p14="http://schemas.microsoft.com/office/powerpoint/2010/main" val="192132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IN">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1"/>
            </p:custDataLst>
            <p:extLst>
              <p:ext uri="{D42A27DB-BD31-4B8C-83A1-F6EECF244321}">
                <p14:modId xmlns:p14="http://schemas.microsoft.com/office/powerpoint/2010/main" val="2631013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Objec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 name="Text Placeholder 14"/>
          <p:cNvSpPr>
            <a:spLocks noGrp="1"/>
          </p:cNvSpPr>
          <p:nvPr>
            <p:ph type="body" sz="quarter" idx="15" hasCustomPrompt="1"/>
          </p:nvPr>
        </p:nvSpPr>
        <p:spPr>
          <a:xfrm>
            <a:off x="-1" y="4866640"/>
            <a:ext cx="7679362" cy="1817575"/>
          </a:xfrm>
          <a:custGeom>
            <a:avLst/>
            <a:gdLst>
              <a:gd name="connsiteX0" fmla="*/ 0 w 7679362"/>
              <a:gd name="connsiteY0" fmla="*/ 0 h 1817575"/>
              <a:gd name="connsiteX1" fmla="*/ 548312 w 7679362"/>
              <a:gd name="connsiteY1" fmla="*/ 0 h 1817575"/>
              <a:gd name="connsiteX2" fmla="*/ 561100 w 7679362"/>
              <a:gd name="connsiteY2" fmla="*/ 0 h 1817575"/>
              <a:gd name="connsiteX3" fmla="*/ 591471 w 7679362"/>
              <a:gd name="connsiteY3" fmla="*/ 0 h 1817575"/>
              <a:gd name="connsiteX4" fmla="*/ 650615 w 7679362"/>
              <a:gd name="connsiteY4" fmla="*/ 0 h 1817575"/>
              <a:gd name="connsiteX5" fmla="*/ 689307 w 7679362"/>
              <a:gd name="connsiteY5" fmla="*/ 0 h 1817575"/>
              <a:gd name="connsiteX6" fmla="*/ 748123 w 7679362"/>
              <a:gd name="connsiteY6" fmla="*/ 0 h 1817575"/>
              <a:gd name="connsiteX7" fmla="*/ 962454 w 7679362"/>
              <a:gd name="connsiteY7" fmla="*/ 0 h 1817575"/>
              <a:gd name="connsiteX8" fmla="*/ 1111410 w 7679362"/>
              <a:gd name="connsiteY8" fmla="*/ 0 h 1817575"/>
              <a:gd name="connsiteX9" fmla="*/ 1292382 w 7679362"/>
              <a:gd name="connsiteY9" fmla="*/ 0 h 1817575"/>
              <a:gd name="connsiteX10" fmla="*/ 1508486 w 7679362"/>
              <a:gd name="connsiteY10" fmla="*/ 0 h 1817575"/>
              <a:gd name="connsiteX11" fmla="*/ 1762839 w 7679362"/>
              <a:gd name="connsiteY11" fmla="*/ 0 h 1817575"/>
              <a:gd name="connsiteX12" fmla="*/ 2058557 w 7679362"/>
              <a:gd name="connsiteY12" fmla="*/ 0 h 1817575"/>
              <a:gd name="connsiteX13" fmla="*/ 2398758 w 7679362"/>
              <a:gd name="connsiteY13" fmla="*/ 0 h 1817575"/>
              <a:gd name="connsiteX14" fmla="*/ 2786557 w 7679362"/>
              <a:gd name="connsiteY14" fmla="*/ 0 h 1817575"/>
              <a:gd name="connsiteX15" fmla="*/ 3225071 w 7679362"/>
              <a:gd name="connsiteY15" fmla="*/ 0 h 1817575"/>
              <a:gd name="connsiteX16" fmla="*/ 3717417 w 7679362"/>
              <a:gd name="connsiteY16" fmla="*/ 0 h 1817575"/>
              <a:gd name="connsiteX17" fmla="*/ 4266711 w 7679362"/>
              <a:gd name="connsiteY17" fmla="*/ 0 h 1817575"/>
              <a:gd name="connsiteX18" fmla="*/ 4876070 w 7679362"/>
              <a:gd name="connsiteY18" fmla="*/ 0 h 1817575"/>
              <a:gd name="connsiteX19" fmla="*/ 5548611 w 7679362"/>
              <a:gd name="connsiteY19" fmla="*/ 0 h 1817575"/>
              <a:gd name="connsiteX20" fmla="*/ 6287450 w 7679362"/>
              <a:gd name="connsiteY20" fmla="*/ 0 h 1817575"/>
              <a:gd name="connsiteX21" fmla="*/ 7095703 w 7679362"/>
              <a:gd name="connsiteY21" fmla="*/ 0 h 1817575"/>
              <a:gd name="connsiteX22" fmla="*/ 7112678 w 7679362"/>
              <a:gd name="connsiteY22" fmla="*/ 0 h 1817575"/>
              <a:gd name="connsiteX23" fmla="*/ 7152995 w 7679362"/>
              <a:gd name="connsiteY23" fmla="*/ 0 h 1817575"/>
              <a:gd name="connsiteX24" fmla="*/ 7231505 w 7679362"/>
              <a:gd name="connsiteY24" fmla="*/ 0 h 1817575"/>
              <a:gd name="connsiteX25" fmla="*/ 7453989 w 7679362"/>
              <a:gd name="connsiteY25" fmla="*/ 223211 h 1817575"/>
              <a:gd name="connsiteX26" fmla="*/ 7453989 w 7679362"/>
              <a:gd name="connsiteY26" fmla="*/ 684127 h 1817575"/>
              <a:gd name="connsiteX27" fmla="*/ 7679362 w 7679362"/>
              <a:gd name="connsiteY27" fmla="*/ 907338 h 1817575"/>
              <a:gd name="connsiteX28" fmla="*/ 7679362 w 7679362"/>
              <a:gd name="connsiteY28" fmla="*/ 910237 h 1817575"/>
              <a:gd name="connsiteX29" fmla="*/ 7453989 w 7679362"/>
              <a:gd name="connsiteY29" fmla="*/ 1133448 h 1817575"/>
              <a:gd name="connsiteX30" fmla="*/ 7453989 w 7679362"/>
              <a:gd name="connsiteY30" fmla="*/ 1594364 h 1817575"/>
              <a:gd name="connsiteX31" fmla="*/ 7231505 w 7679362"/>
              <a:gd name="connsiteY31" fmla="*/ 1817575 h 1817575"/>
              <a:gd name="connsiteX32" fmla="*/ 7214530 w 7679362"/>
              <a:gd name="connsiteY32" fmla="*/ 1817575 h 1817575"/>
              <a:gd name="connsiteX33" fmla="*/ 7174214 w 7679362"/>
              <a:gd name="connsiteY33" fmla="*/ 1817575 h 1817575"/>
              <a:gd name="connsiteX34" fmla="*/ 7095703 w 7679362"/>
              <a:gd name="connsiteY34" fmla="*/ 1817575 h 1817575"/>
              <a:gd name="connsiteX35" fmla="*/ 7084077 w 7679362"/>
              <a:gd name="connsiteY35" fmla="*/ 1817575 h 1817575"/>
              <a:gd name="connsiteX36" fmla="*/ 7056465 w 7679362"/>
              <a:gd name="connsiteY36" fmla="*/ 1817575 h 1817575"/>
              <a:gd name="connsiteX37" fmla="*/ 7002695 w 7679362"/>
              <a:gd name="connsiteY37" fmla="*/ 1817575 h 1817575"/>
              <a:gd name="connsiteX38" fmla="*/ 6914046 w 7679362"/>
              <a:gd name="connsiteY38" fmla="*/ 1817575 h 1817575"/>
              <a:gd name="connsiteX39" fmla="*/ 6781799 w 7679362"/>
              <a:gd name="connsiteY39" fmla="*/ 1817575 h 1817575"/>
              <a:gd name="connsiteX40" fmla="*/ 6597235 w 7679362"/>
              <a:gd name="connsiteY40" fmla="*/ 1817575 h 1817575"/>
              <a:gd name="connsiteX41" fmla="*/ 6351634 w 7679362"/>
              <a:gd name="connsiteY41" fmla="*/ 1817575 h 1817575"/>
              <a:gd name="connsiteX42" fmla="*/ 6036276 w 7679362"/>
              <a:gd name="connsiteY42" fmla="*/ 1817575 h 1817575"/>
              <a:gd name="connsiteX43" fmla="*/ 5642443 w 7679362"/>
              <a:gd name="connsiteY43" fmla="*/ 1817575 h 1817575"/>
              <a:gd name="connsiteX44" fmla="*/ 5161413 w 7679362"/>
              <a:gd name="connsiteY44" fmla="*/ 1817575 h 1817575"/>
              <a:gd name="connsiteX45" fmla="*/ 4584469 w 7679362"/>
              <a:gd name="connsiteY45" fmla="*/ 1817575 h 1817575"/>
              <a:gd name="connsiteX46" fmla="*/ 3902890 w 7679362"/>
              <a:gd name="connsiteY46" fmla="*/ 1817575 h 1817575"/>
              <a:gd name="connsiteX47" fmla="*/ 3107957 w 7679362"/>
              <a:gd name="connsiteY47" fmla="*/ 1817575 h 1817575"/>
              <a:gd name="connsiteX48" fmla="*/ 2665257 w 7679362"/>
              <a:gd name="connsiteY48" fmla="*/ 1817575 h 1817575"/>
              <a:gd name="connsiteX49" fmla="*/ 2190949 w 7679362"/>
              <a:gd name="connsiteY49" fmla="*/ 1817575 h 1817575"/>
              <a:gd name="connsiteX50" fmla="*/ 1683943 w 7679362"/>
              <a:gd name="connsiteY50" fmla="*/ 1817575 h 1817575"/>
              <a:gd name="connsiteX51" fmla="*/ 1143148 w 7679362"/>
              <a:gd name="connsiteY51" fmla="*/ 1817575 h 1817575"/>
              <a:gd name="connsiteX52" fmla="*/ 689307 w 7679362"/>
              <a:gd name="connsiteY52" fmla="*/ 1817575 h 1817575"/>
              <a:gd name="connsiteX53" fmla="*/ 548312 w 7679362"/>
              <a:gd name="connsiteY53" fmla="*/ 1817575 h 1817575"/>
              <a:gd name="connsiteX54" fmla="*/ 0 w 7679362"/>
              <a:gd name="connsiteY54" fmla="*/ 1817575 h 181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679362" h="1817575">
                <a:moveTo>
                  <a:pt x="0" y="0"/>
                </a:moveTo>
                <a:lnTo>
                  <a:pt x="548312" y="0"/>
                </a:lnTo>
                <a:lnTo>
                  <a:pt x="561100" y="0"/>
                </a:lnTo>
                <a:lnTo>
                  <a:pt x="591471" y="0"/>
                </a:lnTo>
                <a:lnTo>
                  <a:pt x="650615" y="0"/>
                </a:lnTo>
                <a:lnTo>
                  <a:pt x="689307" y="0"/>
                </a:lnTo>
                <a:lnTo>
                  <a:pt x="748123" y="0"/>
                </a:lnTo>
                <a:lnTo>
                  <a:pt x="962454" y="0"/>
                </a:lnTo>
                <a:lnTo>
                  <a:pt x="1111410" y="0"/>
                </a:lnTo>
                <a:lnTo>
                  <a:pt x="1292382" y="0"/>
                </a:lnTo>
                <a:lnTo>
                  <a:pt x="1508486" y="0"/>
                </a:lnTo>
                <a:lnTo>
                  <a:pt x="1762839" y="0"/>
                </a:lnTo>
                <a:lnTo>
                  <a:pt x="2058557" y="0"/>
                </a:lnTo>
                <a:lnTo>
                  <a:pt x="2398758" y="0"/>
                </a:lnTo>
                <a:lnTo>
                  <a:pt x="2786557" y="0"/>
                </a:lnTo>
                <a:lnTo>
                  <a:pt x="3225071" y="0"/>
                </a:lnTo>
                <a:lnTo>
                  <a:pt x="3717417" y="0"/>
                </a:lnTo>
                <a:lnTo>
                  <a:pt x="4266711" y="0"/>
                </a:lnTo>
                <a:lnTo>
                  <a:pt x="4876070" y="0"/>
                </a:lnTo>
                <a:lnTo>
                  <a:pt x="5548611" y="0"/>
                </a:lnTo>
                <a:lnTo>
                  <a:pt x="6287450" y="0"/>
                </a:lnTo>
                <a:lnTo>
                  <a:pt x="7095703" y="0"/>
                </a:lnTo>
                <a:lnTo>
                  <a:pt x="7112678" y="0"/>
                </a:lnTo>
                <a:lnTo>
                  <a:pt x="7152995" y="0"/>
                </a:lnTo>
                <a:lnTo>
                  <a:pt x="7231505" y="0"/>
                </a:lnTo>
                <a:cubicBezTo>
                  <a:pt x="7355749" y="0"/>
                  <a:pt x="7453989" y="98561"/>
                  <a:pt x="7453989" y="223211"/>
                </a:cubicBezTo>
                <a:cubicBezTo>
                  <a:pt x="7453989" y="223211"/>
                  <a:pt x="7453989" y="223211"/>
                  <a:pt x="7453989" y="684127"/>
                </a:cubicBezTo>
                <a:cubicBezTo>
                  <a:pt x="7453989" y="808778"/>
                  <a:pt x="7555118" y="907338"/>
                  <a:pt x="7679362" y="907338"/>
                </a:cubicBezTo>
                <a:lnTo>
                  <a:pt x="7679362" y="910237"/>
                </a:lnTo>
                <a:cubicBezTo>
                  <a:pt x="7555118" y="910237"/>
                  <a:pt x="7453989" y="1008798"/>
                  <a:pt x="7453989" y="1133448"/>
                </a:cubicBezTo>
                <a:cubicBezTo>
                  <a:pt x="7453989" y="1133448"/>
                  <a:pt x="7453989" y="1133448"/>
                  <a:pt x="7453989" y="1594364"/>
                </a:cubicBezTo>
                <a:cubicBezTo>
                  <a:pt x="7453989" y="1719015"/>
                  <a:pt x="7355749" y="1817575"/>
                  <a:pt x="7231505" y="1817575"/>
                </a:cubicBezTo>
                <a:lnTo>
                  <a:pt x="7214530" y="1817575"/>
                </a:lnTo>
                <a:lnTo>
                  <a:pt x="7174214" y="1817575"/>
                </a:lnTo>
                <a:lnTo>
                  <a:pt x="7095703" y="1817575"/>
                </a:lnTo>
                <a:lnTo>
                  <a:pt x="7084077" y="1817575"/>
                </a:lnTo>
                <a:lnTo>
                  <a:pt x="7056465" y="1817575"/>
                </a:lnTo>
                <a:lnTo>
                  <a:pt x="7002695" y="1817575"/>
                </a:lnTo>
                <a:lnTo>
                  <a:pt x="6914046" y="1817575"/>
                </a:lnTo>
                <a:lnTo>
                  <a:pt x="6781799" y="1817575"/>
                </a:lnTo>
                <a:lnTo>
                  <a:pt x="6597235" y="1817575"/>
                </a:lnTo>
                <a:lnTo>
                  <a:pt x="6351634" y="1817575"/>
                </a:lnTo>
                <a:lnTo>
                  <a:pt x="6036276" y="1817575"/>
                </a:lnTo>
                <a:lnTo>
                  <a:pt x="5642443" y="1817575"/>
                </a:lnTo>
                <a:lnTo>
                  <a:pt x="5161413" y="1817575"/>
                </a:lnTo>
                <a:lnTo>
                  <a:pt x="4584469" y="1817575"/>
                </a:lnTo>
                <a:lnTo>
                  <a:pt x="3902890" y="1817575"/>
                </a:lnTo>
                <a:lnTo>
                  <a:pt x="3107957" y="1817575"/>
                </a:lnTo>
                <a:lnTo>
                  <a:pt x="2665257" y="1817575"/>
                </a:lnTo>
                <a:lnTo>
                  <a:pt x="2190949" y="1817575"/>
                </a:lnTo>
                <a:lnTo>
                  <a:pt x="1683943" y="1817575"/>
                </a:lnTo>
                <a:lnTo>
                  <a:pt x="1143148" y="1817575"/>
                </a:lnTo>
                <a:lnTo>
                  <a:pt x="689307" y="1817575"/>
                </a:lnTo>
                <a:lnTo>
                  <a:pt x="548312" y="1817575"/>
                </a:lnTo>
                <a:lnTo>
                  <a:pt x="0" y="1817575"/>
                </a:lnTo>
                <a:close/>
              </a:path>
            </a:pathLst>
          </a:custGeom>
          <a:solidFill>
            <a:schemeClr val="accent3"/>
          </a:solidFill>
        </p:spPr>
        <p:txBody>
          <a:bodyPr wrap="square">
            <a:noAutofit/>
          </a:bodyPr>
          <a:lstStyle>
            <a:lvl1pPr marL="0" indent="0">
              <a:buNone/>
              <a:defRPr/>
            </a:lvl1pPr>
          </a:lstStyle>
          <a:p>
            <a:pPr lvl="0"/>
            <a:r>
              <a:rPr lang="en-US"/>
              <a:t> </a:t>
            </a:r>
            <a:endParaRPr lang="en-GB"/>
          </a:p>
        </p:txBody>
      </p:sp>
      <p:sp>
        <p:nvSpPr>
          <p:cNvPr id="34" name="Picture Placeholder 33"/>
          <p:cNvSpPr>
            <a:spLocks noGrp="1"/>
          </p:cNvSpPr>
          <p:nvPr>
            <p:ph type="pic" sz="quarter" idx="14" hasCustomPrompt="1"/>
          </p:nvPr>
        </p:nvSpPr>
        <p:spPr>
          <a:xfrm>
            <a:off x="169863" y="161925"/>
            <a:ext cx="9566275" cy="5607050"/>
          </a:xfrm>
          <a:custGeom>
            <a:avLst/>
            <a:gdLst>
              <a:gd name="connsiteX0" fmla="*/ 1327021 w 9566275"/>
              <a:gd name="connsiteY0" fmla="*/ 0 h 5607050"/>
              <a:gd name="connsiteX1" fmla="*/ 9566275 w 9566275"/>
              <a:gd name="connsiteY1" fmla="*/ 0 h 5607050"/>
              <a:gd name="connsiteX2" fmla="*/ 9566275 w 9566275"/>
              <a:gd name="connsiteY2" fmla="*/ 5607050 h 5607050"/>
              <a:gd name="connsiteX3" fmla="*/ 7462420 w 9566275"/>
              <a:gd name="connsiteY3" fmla="*/ 5607050 h 5607050"/>
              <a:gd name="connsiteX4" fmla="*/ 7421868 w 9566275"/>
              <a:gd name="connsiteY4" fmla="*/ 5594706 h 5607050"/>
              <a:gd name="connsiteX5" fmla="*/ 7284125 w 9566275"/>
              <a:gd name="connsiteY5" fmla="*/ 5388842 h 5607050"/>
              <a:gd name="connsiteX6" fmla="*/ 7284125 w 9566275"/>
              <a:gd name="connsiteY6" fmla="*/ 4927926 h 5607050"/>
              <a:gd name="connsiteX7" fmla="*/ 7061641 w 9566275"/>
              <a:gd name="connsiteY7" fmla="*/ 4704715 h 5607050"/>
              <a:gd name="connsiteX8" fmla="*/ 6925839 w 9566275"/>
              <a:gd name="connsiteY8" fmla="*/ 4704715 h 5607050"/>
              <a:gd name="connsiteX9" fmla="*/ 578259 w 9566275"/>
              <a:gd name="connsiteY9" fmla="*/ 4704715 h 5607050"/>
              <a:gd name="connsiteX10" fmla="*/ 519443 w 9566275"/>
              <a:gd name="connsiteY10" fmla="*/ 4704715 h 5607050"/>
              <a:gd name="connsiteX11" fmla="*/ 480751 w 9566275"/>
              <a:gd name="connsiteY11" fmla="*/ 4704715 h 5607050"/>
              <a:gd name="connsiteX12" fmla="*/ 421607 w 9566275"/>
              <a:gd name="connsiteY12" fmla="*/ 4704715 h 5607050"/>
              <a:gd name="connsiteX13" fmla="*/ 391236 w 9566275"/>
              <a:gd name="connsiteY13" fmla="*/ 4704715 h 5607050"/>
              <a:gd name="connsiteX14" fmla="*/ 378448 w 9566275"/>
              <a:gd name="connsiteY14" fmla="*/ 4704715 h 5607050"/>
              <a:gd name="connsiteX15" fmla="*/ 0 w 9566275"/>
              <a:gd name="connsiteY15" fmla="*/ 4704715 h 5607050"/>
              <a:gd name="connsiteX16" fmla="*/ 0 w 9566275"/>
              <a:gd name="connsiteY16" fmla="*/ 1327021 h 5607050"/>
              <a:gd name="connsiteX17" fmla="*/ 1327021 w 9566275"/>
              <a:gd name="connsiteY17" fmla="*/ 0 h 560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66275" h="5607050">
                <a:moveTo>
                  <a:pt x="1327021" y="0"/>
                </a:moveTo>
                <a:lnTo>
                  <a:pt x="9566275" y="0"/>
                </a:lnTo>
                <a:lnTo>
                  <a:pt x="9566275" y="5607050"/>
                </a:lnTo>
                <a:lnTo>
                  <a:pt x="7462420" y="5607050"/>
                </a:lnTo>
                <a:lnTo>
                  <a:pt x="7421868" y="5594706"/>
                </a:lnTo>
                <a:cubicBezTo>
                  <a:pt x="7341010" y="5561143"/>
                  <a:pt x="7284125" y="5482330"/>
                  <a:pt x="7284125" y="5388842"/>
                </a:cubicBezTo>
                <a:cubicBezTo>
                  <a:pt x="7284125" y="4927926"/>
                  <a:pt x="7284125" y="4927926"/>
                  <a:pt x="7284125" y="4927926"/>
                </a:cubicBezTo>
                <a:cubicBezTo>
                  <a:pt x="7284125" y="4803276"/>
                  <a:pt x="7185885" y="4704715"/>
                  <a:pt x="7061641" y="4704715"/>
                </a:cubicBezTo>
                <a:cubicBezTo>
                  <a:pt x="6925839" y="4704715"/>
                  <a:pt x="6925839" y="4704715"/>
                  <a:pt x="6925839" y="4704715"/>
                </a:cubicBezTo>
                <a:cubicBezTo>
                  <a:pt x="2424508" y="4704715"/>
                  <a:pt x="1017842" y="4704715"/>
                  <a:pt x="578259" y="4704715"/>
                </a:cubicBezTo>
                <a:lnTo>
                  <a:pt x="519443" y="4704715"/>
                </a:lnTo>
                <a:lnTo>
                  <a:pt x="480751" y="4704715"/>
                </a:lnTo>
                <a:lnTo>
                  <a:pt x="421607" y="4704715"/>
                </a:lnTo>
                <a:lnTo>
                  <a:pt x="391236" y="4704715"/>
                </a:lnTo>
                <a:lnTo>
                  <a:pt x="378448" y="4704715"/>
                </a:lnTo>
                <a:lnTo>
                  <a:pt x="0" y="4704715"/>
                </a:lnTo>
                <a:lnTo>
                  <a:pt x="0" y="1327021"/>
                </a:lnTo>
                <a:cubicBezTo>
                  <a:pt x="0" y="594128"/>
                  <a:pt x="594128" y="0"/>
                  <a:pt x="1327021" y="0"/>
                </a:cubicBezTo>
                <a:close/>
              </a:path>
            </a:pathLst>
          </a:custGeom>
        </p:spPr>
        <p:txBody>
          <a:bodyPr wrap="square" anchor="ctr">
            <a:noAutofit/>
          </a:bodyPr>
          <a:lstStyle>
            <a:lvl1pPr marL="0" indent="0" algn="ctr">
              <a:buNone/>
              <a:defRPr/>
            </a:lvl1pPr>
          </a:lstStyle>
          <a:p>
            <a:r>
              <a:rPr lang="en-GB"/>
              <a:t>Photo</a:t>
            </a:r>
          </a:p>
        </p:txBody>
      </p:sp>
      <p:sp>
        <p:nvSpPr>
          <p:cNvPr id="24" name="Text Placeholder 23"/>
          <p:cNvSpPr>
            <a:spLocks noGrp="1"/>
          </p:cNvSpPr>
          <p:nvPr>
            <p:ph type="body" sz="quarter" idx="16" hasCustomPrompt="1"/>
          </p:nvPr>
        </p:nvSpPr>
        <p:spPr>
          <a:xfrm>
            <a:off x="710565" y="6079221"/>
            <a:ext cx="216000" cy="18000"/>
          </a:xfrm>
          <a:custGeom>
            <a:avLst/>
            <a:gdLst>
              <a:gd name="connsiteX0" fmla="*/ 0 w 216000"/>
              <a:gd name="connsiteY0" fmla="*/ 0 h 18000"/>
              <a:gd name="connsiteX1" fmla="*/ 216000 w 216000"/>
              <a:gd name="connsiteY1" fmla="*/ 0 h 18000"/>
              <a:gd name="connsiteX2" fmla="*/ 216000 w 216000"/>
              <a:gd name="connsiteY2" fmla="*/ 18000 h 18000"/>
              <a:gd name="connsiteX3" fmla="*/ 0 w 216000"/>
              <a:gd name="connsiteY3" fmla="*/ 18000 h 18000"/>
            </a:gdLst>
            <a:ahLst/>
            <a:cxnLst>
              <a:cxn ang="0">
                <a:pos x="connsiteX0" y="connsiteY0"/>
              </a:cxn>
              <a:cxn ang="0">
                <a:pos x="connsiteX1" y="connsiteY1"/>
              </a:cxn>
              <a:cxn ang="0">
                <a:pos x="connsiteX2" y="connsiteY2"/>
              </a:cxn>
              <a:cxn ang="0">
                <a:pos x="connsiteX3" y="connsiteY3"/>
              </a:cxn>
            </a:cxnLst>
            <a:rect l="l" t="t" r="r" b="b"/>
            <a:pathLst>
              <a:path w="216000" h="18000">
                <a:moveTo>
                  <a:pt x="0" y="0"/>
                </a:moveTo>
                <a:lnTo>
                  <a:pt x="216000" y="0"/>
                </a:lnTo>
                <a:lnTo>
                  <a:pt x="216000" y="18000"/>
                </a:lnTo>
                <a:lnTo>
                  <a:pt x="0" y="18000"/>
                </a:lnTo>
                <a:close/>
              </a:path>
            </a:pathLst>
          </a:custGeom>
          <a:solidFill>
            <a:schemeClr val="bg1"/>
          </a:solidFill>
        </p:spPr>
        <p:txBody>
          <a:bodyPr wrap="square">
            <a:noAutofit/>
          </a:bodyPr>
          <a:lstStyle>
            <a:lvl1pPr marL="0" indent="0">
              <a:buNone/>
              <a:defRPr/>
            </a:lvl1pPr>
          </a:lstStyle>
          <a:p>
            <a:pPr lvl="0"/>
            <a:r>
              <a:rPr lang="en-US"/>
              <a:t> </a:t>
            </a:r>
            <a:endParaRPr lang="en-GB"/>
          </a:p>
        </p:txBody>
      </p:sp>
      <p:sp>
        <p:nvSpPr>
          <p:cNvPr id="10" name="Text Placeholder 9"/>
          <p:cNvSpPr>
            <a:spLocks noGrp="1"/>
          </p:cNvSpPr>
          <p:nvPr>
            <p:ph type="body" sz="quarter" idx="10" hasCustomPrompt="1"/>
          </p:nvPr>
        </p:nvSpPr>
        <p:spPr>
          <a:xfrm>
            <a:off x="710565" y="5010150"/>
            <a:ext cx="6477636" cy="393065"/>
          </a:xfrm>
        </p:spPr>
        <p:txBody>
          <a:bodyPr anchor="b"/>
          <a:lstStyle>
            <a:lvl1pPr marL="0" indent="0">
              <a:buNone/>
              <a:defRPr baseline="0">
                <a:solidFill>
                  <a:srgbClr val="FFFFFF"/>
                </a:solidFill>
              </a:defRPr>
            </a:lvl1pPr>
          </a:lstStyle>
          <a:p>
            <a:pPr lvl="0"/>
            <a:r>
              <a:rPr lang="fr-FR" noProof="0"/>
              <a:t>Cliquez pour ajouter du texte</a:t>
            </a:r>
          </a:p>
        </p:txBody>
      </p:sp>
      <p:sp>
        <p:nvSpPr>
          <p:cNvPr id="12" name="Text Placeholder 11"/>
          <p:cNvSpPr>
            <a:spLocks noGrp="1"/>
          </p:cNvSpPr>
          <p:nvPr>
            <p:ph type="body" sz="quarter" idx="11" hasCustomPrompt="1"/>
          </p:nvPr>
        </p:nvSpPr>
        <p:spPr>
          <a:xfrm>
            <a:off x="710565" y="5597842"/>
            <a:ext cx="6477636" cy="393065"/>
          </a:xfrm>
        </p:spPr>
        <p:txBody>
          <a:bodyPr/>
          <a:lstStyle>
            <a:lvl1pPr marL="0" indent="0">
              <a:buNone/>
              <a:defRPr sz="1100" b="0" baseline="0">
                <a:solidFill>
                  <a:srgbClr val="FFFFFF"/>
                </a:solidFill>
              </a:defRPr>
            </a:lvl1pPr>
          </a:lstStyle>
          <a:p>
            <a:pPr lvl="0"/>
            <a:r>
              <a:rPr lang="fr-FR" noProof="0"/>
              <a:t>Cliquez pour ajouter du texte</a:t>
            </a:r>
          </a:p>
        </p:txBody>
      </p:sp>
      <p:sp>
        <p:nvSpPr>
          <p:cNvPr id="14" name="Content Placeholder 13"/>
          <p:cNvSpPr>
            <a:spLocks noGrp="1"/>
          </p:cNvSpPr>
          <p:nvPr>
            <p:ph sz="quarter" idx="12" hasCustomPrompt="1"/>
          </p:nvPr>
        </p:nvSpPr>
        <p:spPr>
          <a:xfrm>
            <a:off x="710565" y="6185535"/>
            <a:ext cx="6477636" cy="177166"/>
          </a:xfrm>
        </p:spPr>
        <p:txBody>
          <a:bodyPr/>
          <a:lstStyle>
            <a:lvl1pPr marL="0" indent="0">
              <a:buNone/>
              <a:defRPr sz="1000" b="0" cap="none" baseline="0">
                <a:solidFill>
                  <a:srgbClr val="FFFFFF"/>
                </a:solidFill>
              </a:defRPr>
            </a:lvl1pPr>
          </a:lstStyle>
          <a:p>
            <a:pPr lvl="0"/>
            <a:r>
              <a:rPr lang="fr-FR" noProof="0"/>
              <a:t>Cliquez pour ajouter du texte</a:t>
            </a:r>
          </a:p>
        </p:txBody>
      </p:sp>
      <p:sp>
        <p:nvSpPr>
          <p:cNvPr id="25" name="Text Placeholder 24"/>
          <p:cNvSpPr>
            <a:spLocks noGrp="1"/>
          </p:cNvSpPr>
          <p:nvPr>
            <p:ph type="body" sz="quarter" idx="17" hasCustomPrompt="1"/>
          </p:nvPr>
        </p:nvSpPr>
        <p:spPr>
          <a:xfrm>
            <a:off x="710565" y="5491529"/>
            <a:ext cx="216000" cy="18000"/>
          </a:xfrm>
          <a:custGeom>
            <a:avLst/>
            <a:gdLst>
              <a:gd name="connsiteX0" fmla="*/ 0 w 216000"/>
              <a:gd name="connsiteY0" fmla="*/ 0 h 18000"/>
              <a:gd name="connsiteX1" fmla="*/ 216000 w 216000"/>
              <a:gd name="connsiteY1" fmla="*/ 0 h 18000"/>
              <a:gd name="connsiteX2" fmla="*/ 216000 w 216000"/>
              <a:gd name="connsiteY2" fmla="*/ 18000 h 18000"/>
              <a:gd name="connsiteX3" fmla="*/ 0 w 216000"/>
              <a:gd name="connsiteY3" fmla="*/ 18000 h 18000"/>
            </a:gdLst>
            <a:ahLst/>
            <a:cxnLst>
              <a:cxn ang="0">
                <a:pos x="connsiteX0" y="connsiteY0"/>
              </a:cxn>
              <a:cxn ang="0">
                <a:pos x="connsiteX1" y="connsiteY1"/>
              </a:cxn>
              <a:cxn ang="0">
                <a:pos x="connsiteX2" y="connsiteY2"/>
              </a:cxn>
              <a:cxn ang="0">
                <a:pos x="connsiteX3" y="connsiteY3"/>
              </a:cxn>
            </a:cxnLst>
            <a:rect l="l" t="t" r="r" b="b"/>
            <a:pathLst>
              <a:path w="216000" h="18000">
                <a:moveTo>
                  <a:pt x="0" y="0"/>
                </a:moveTo>
                <a:lnTo>
                  <a:pt x="216000" y="0"/>
                </a:lnTo>
                <a:lnTo>
                  <a:pt x="216000" y="18000"/>
                </a:lnTo>
                <a:lnTo>
                  <a:pt x="0" y="18000"/>
                </a:lnTo>
                <a:close/>
              </a:path>
            </a:pathLst>
          </a:custGeom>
          <a:solidFill>
            <a:schemeClr val="bg1"/>
          </a:solidFill>
        </p:spPr>
        <p:txBody>
          <a:bodyPr wrap="square">
            <a:noAutofit/>
          </a:bodyPr>
          <a:lstStyle>
            <a:lvl1pPr marL="0" indent="0">
              <a:buNone/>
              <a:defRPr/>
            </a:lvl1pPr>
          </a:lstStyle>
          <a:p>
            <a:pPr lvl="0"/>
            <a:r>
              <a:rPr lang="en-US"/>
              <a:t> </a:t>
            </a:r>
            <a:endParaRPr lang="en-GB"/>
          </a:p>
        </p:txBody>
      </p:sp>
      <p:pic>
        <p:nvPicPr>
          <p:cNvPr id="2" name="Image 1"/>
          <p:cNvPicPr>
            <a:picLocks noChangeAspect="1"/>
          </p:cNvPicPr>
          <p:nvPr userDrawn="1"/>
        </p:nvPicPr>
        <p:blipFill>
          <a:blip r:embed="rId5"/>
          <a:stretch>
            <a:fillRect/>
          </a:stretch>
        </p:blipFill>
        <p:spPr>
          <a:xfrm>
            <a:off x="7581900" y="5727700"/>
            <a:ext cx="2324100" cy="1130300"/>
          </a:xfrm>
          <a:prstGeom prst="rect">
            <a:avLst/>
          </a:prstGeom>
        </p:spPr>
      </p:pic>
    </p:spTree>
    <p:extLst>
      <p:ext uri="{BB962C8B-B14F-4D97-AF65-F5344CB8AC3E}">
        <p14:creationId xmlns:p14="http://schemas.microsoft.com/office/powerpoint/2010/main" val="350301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6"/>
            </p:custDataLst>
            <p:extLst>
              <p:ext uri="{D42A27DB-BD31-4B8C-83A1-F6EECF244321}">
                <p14:modId xmlns:p14="http://schemas.microsoft.com/office/powerpoint/2010/main" val="31383107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7" imgW="360" imgH="360" progId="TCLayout.ActiveDocument.1">
                  <p:embed/>
                </p:oleObj>
              </mc:Choice>
              <mc:Fallback>
                <p:oleObj name="think-cell Slide" r:id="rId17" imgW="360" imgH="360" progId="TCLayout.ActiveDocument.1">
                  <p:embed/>
                  <p:pic>
                    <p:nvPicPr>
                      <p:cNvPr id="4" name="Object 3"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a:xfrm>
            <a:off x="700881" y="1711325"/>
            <a:ext cx="8495951" cy="3965575"/>
          </a:xfrm>
          <a:prstGeom prst="rect">
            <a:avLst/>
          </a:prstGeom>
        </p:spPr>
        <p:txBody>
          <a:bodyPr vert="horz" lIns="0" tIns="0" rIns="0" bIns="0" rtlCol="0">
            <a:noAutofit/>
          </a:bodyPr>
          <a:lstStyle/>
          <a:p>
            <a:pPr lvl="0"/>
            <a:r>
              <a:rPr lang="fr-FR"/>
              <a:t>Premier niveau</a:t>
            </a:r>
          </a:p>
          <a:p>
            <a:pPr lvl="1"/>
            <a:r>
              <a:rPr lang="fr-FR"/>
              <a:t>Deuxième niveau</a:t>
            </a:r>
          </a:p>
          <a:p>
            <a:pPr lvl="2"/>
            <a:r>
              <a:rPr lang="fr-FR"/>
              <a:t>Troisième niveau</a:t>
            </a:r>
          </a:p>
          <a:p>
            <a:pPr lvl="3"/>
            <a:r>
              <a:rPr lang="fr-FR"/>
              <a:t>Quatrième niveau</a:t>
            </a:r>
          </a:p>
          <a:p>
            <a:pPr lvl="4"/>
            <a:r>
              <a:rPr lang="fr-FR"/>
              <a:t>Cinquième niveau</a:t>
            </a:r>
          </a:p>
        </p:txBody>
      </p:sp>
      <p:pic>
        <p:nvPicPr>
          <p:cNvPr id="16" name="Picture 15"/>
          <p:cNvPicPr>
            <a:picLocks noChangeAspect="1"/>
          </p:cNvPicPr>
          <p:nvPr/>
        </p:nvPicPr>
        <p:blipFill rotWithShape="1">
          <a:blip r:embed="rId19" cstate="print">
            <a:extLst>
              <a:ext uri="{28A0092B-C50C-407E-A947-70E740481C1C}">
                <a14:useLocalDpi xmlns:a14="http://schemas.microsoft.com/office/drawing/2010/main" val="0"/>
              </a:ext>
            </a:extLst>
          </a:blip>
          <a:srcRect l="13459" t="23842" r="12316" b="33803"/>
          <a:stretch/>
        </p:blipFill>
        <p:spPr>
          <a:xfrm>
            <a:off x="8625387" y="6322920"/>
            <a:ext cx="1199244" cy="483904"/>
          </a:xfrm>
          <a:prstGeom prst="rect">
            <a:avLst/>
          </a:prstGeom>
        </p:spPr>
      </p:pic>
      <p:sp>
        <p:nvSpPr>
          <p:cNvPr id="2" name="Title Placeholder 1"/>
          <p:cNvSpPr>
            <a:spLocks noGrp="1"/>
          </p:cNvSpPr>
          <p:nvPr>
            <p:ph type="title"/>
          </p:nvPr>
        </p:nvSpPr>
        <p:spPr>
          <a:xfrm>
            <a:off x="1415414" y="482600"/>
            <a:ext cx="7781925" cy="393065"/>
          </a:xfrm>
          <a:prstGeom prst="rect">
            <a:avLst/>
          </a:prstGeom>
        </p:spPr>
        <p:txBody>
          <a:bodyPr vert="horz" lIns="0" tIns="0" rIns="0" bIns="0" rtlCol="0" anchor="b">
            <a:noAutofit/>
          </a:bodyPr>
          <a:lstStyle/>
          <a:p>
            <a:r>
              <a:rPr lang="fr-FR" sz="2000" b="1" i="0" u="none" strike="noStrike" baseline="0">
                <a:solidFill>
                  <a:srgbClr val="13B3D9"/>
                </a:solidFill>
                <a:latin typeface="Arial-BoldMT"/>
              </a:rPr>
              <a:t>LE TITRE DE VOTRE SLIDE</a:t>
            </a:r>
            <a:endParaRPr lang="fr-FR"/>
          </a:p>
        </p:txBody>
      </p:sp>
      <p:sp>
        <p:nvSpPr>
          <p:cNvPr id="26" name="TextBox 25"/>
          <p:cNvSpPr txBox="1"/>
          <p:nvPr/>
        </p:nvSpPr>
        <p:spPr>
          <a:xfrm>
            <a:off x="2613604" y="6615472"/>
            <a:ext cx="989725" cy="123111"/>
          </a:xfrm>
          <a:prstGeom prst="rect">
            <a:avLst/>
          </a:prstGeom>
          <a:noFill/>
        </p:spPr>
        <p:txBody>
          <a:bodyPr wrap="square" lIns="0" tIns="0" rIns="0" bIns="0" rtlCol="0">
            <a:spAutoFit/>
          </a:bodyPr>
          <a:lstStyle/>
          <a:p>
            <a:r>
              <a:rPr lang="en-GB" sz="800">
                <a:solidFill>
                  <a:schemeClr val="bg1">
                    <a:lumMod val="50000"/>
                  </a:schemeClr>
                </a:solidFill>
                <a:latin typeface="Arial" panose="020B0604020202020204" pitchFamily="34" charset="0"/>
                <a:cs typeface="Arial" panose="020B0604020202020204" pitchFamily="34" charset="0"/>
              </a:rPr>
              <a:t>page </a:t>
            </a:r>
            <a:fld id="{934DCB69-F962-48E3-878B-AEFCD7A289FA}" type="slidenum">
              <a:rPr lang="en-GB" sz="800" smtClean="0">
                <a:solidFill>
                  <a:schemeClr val="bg1">
                    <a:lumMod val="50000"/>
                  </a:schemeClr>
                </a:solidFill>
                <a:latin typeface="Arial" panose="020B0604020202020204" pitchFamily="34" charset="0"/>
                <a:cs typeface="Arial" panose="020B0604020202020204" pitchFamily="34" charset="0"/>
              </a:rPr>
              <a:pPr/>
              <a:t>‹N°›</a:t>
            </a:fld>
            <a:endParaRPr lang="en-GB" sz="800">
              <a:solidFill>
                <a:schemeClr val="bg1">
                  <a:lumMod val="50000"/>
                </a:schemeClr>
              </a:solidFill>
              <a:latin typeface="Arial" panose="020B0604020202020204" pitchFamily="34" charset="0"/>
              <a:cs typeface="Arial" panose="020B0604020202020204" pitchFamily="34" charset="0"/>
            </a:endParaRPr>
          </a:p>
        </p:txBody>
      </p:sp>
      <p:sp>
        <p:nvSpPr>
          <p:cNvPr id="8" name="Espace réservé du pied de page 10">
            <a:extLst>
              <a:ext uri="{FF2B5EF4-FFF2-40B4-BE49-F238E27FC236}">
                <a16:creationId xmlns:a16="http://schemas.microsoft.com/office/drawing/2014/main" id="{BE5F0A1C-9BC4-2343-B0FE-4B07F6E9B779}"/>
              </a:ext>
            </a:extLst>
          </p:cNvPr>
          <p:cNvSpPr txBox="1">
            <a:spLocks/>
          </p:cNvSpPr>
          <p:nvPr userDrawn="1"/>
        </p:nvSpPr>
        <p:spPr>
          <a:xfrm>
            <a:off x="889366" y="6625639"/>
            <a:ext cx="1710590" cy="123111"/>
          </a:xfrm>
          <a:prstGeom prst="rect">
            <a:avLst/>
          </a:prstGeom>
        </p:spPr>
        <p:txBody>
          <a:bodyPr vert="horz" wrap="square" lIns="0" tIns="0" rIns="0" bIns="0" rtlCol="0" anchor="ctr">
            <a:spAutoFit/>
          </a:bodyPr>
          <a:lstStyle>
            <a:defPPr>
              <a:defRPr lang="de-DE"/>
            </a:defPPr>
            <a:lvl1pPr marL="0" algn="l" defTabSz="914400" rtl="0" eaLnBrk="1" latinLnBrk="0" hangingPunct="1">
              <a:defRPr lang="fr-FR" sz="800" kern="1200" cap="none" spc="0" baseline="0" smtClean="0">
                <a:solidFill>
                  <a:schemeClr val="bg1">
                    <a:lumMod val="50000"/>
                  </a:schemeClr>
                </a:solidFill>
                <a:latin typeface="Arial"/>
                <a:ea typeface="+mn-ea"/>
                <a:cs typeface="+mn-cs"/>
              </a:defRPr>
            </a:lvl1pPr>
            <a:lvl2pPr marL="478908" algn="l" defTabSz="957816" rtl="0" eaLnBrk="1" latinLnBrk="0" hangingPunct="1">
              <a:defRPr sz="1900" kern="1200">
                <a:solidFill>
                  <a:schemeClr val="tx1"/>
                </a:solidFill>
                <a:latin typeface="+mn-lt"/>
                <a:ea typeface="+mn-ea"/>
                <a:cs typeface="+mn-cs"/>
              </a:defRPr>
            </a:lvl2pPr>
            <a:lvl3pPr marL="957816" algn="l" defTabSz="957816" rtl="0" eaLnBrk="1" latinLnBrk="0" hangingPunct="1">
              <a:defRPr sz="1900" kern="1200">
                <a:solidFill>
                  <a:schemeClr val="tx1"/>
                </a:solidFill>
                <a:latin typeface="+mn-lt"/>
                <a:ea typeface="+mn-ea"/>
                <a:cs typeface="+mn-cs"/>
              </a:defRPr>
            </a:lvl3pPr>
            <a:lvl4pPr marL="1436724" algn="l" defTabSz="957816" rtl="0" eaLnBrk="1" latinLnBrk="0" hangingPunct="1">
              <a:defRPr sz="1900" kern="1200">
                <a:solidFill>
                  <a:schemeClr val="tx1"/>
                </a:solidFill>
                <a:latin typeface="+mn-lt"/>
                <a:ea typeface="+mn-ea"/>
                <a:cs typeface="+mn-cs"/>
              </a:defRPr>
            </a:lvl4pPr>
            <a:lvl5pPr marL="1915631" algn="l" defTabSz="957816" rtl="0" eaLnBrk="1" latinLnBrk="0" hangingPunct="1">
              <a:defRPr sz="1900" kern="1200">
                <a:solidFill>
                  <a:schemeClr val="tx1"/>
                </a:solidFill>
                <a:latin typeface="+mn-lt"/>
                <a:ea typeface="+mn-ea"/>
                <a:cs typeface="+mn-cs"/>
              </a:defRPr>
            </a:lvl5pPr>
            <a:lvl6pPr marL="2394539" algn="l" defTabSz="957816" rtl="0" eaLnBrk="1" latinLnBrk="0" hangingPunct="1">
              <a:defRPr sz="1900" kern="1200">
                <a:solidFill>
                  <a:schemeClr val="tx1"/>
                </a:solidFill>
                <a:latin typeface="+mn-lt"/>
                <a:ea typeface="+mn-ea"/>
                <a:cs typeface="+mn-cs"/>
              </a:defRPr>
            </a:lvl6pPr>
            <a:lvl7pPr marL="2873447" algn="l" defTabSz="957816" rtl="0" eaLnBrk="1" latinLnBrk="0" hangingPunct="1">
              <a:defRPr sz="1900" kern="1200">
                <a:solidFill>
                  <a:schemeClr val="tx1"/>
                </a:solidFill>
                <a:latin typeface="+mn-lt"/>
                <a:ea typeface="+mn-ea"/>
                <a:cs typeface="+mn-cs"/>
              </a:defRPr>
            </a:lvl7pPr>
            <a:lvl8pPr marL="3352355" algn="l" defTabSz="957816" rtl="0" eaLnBrk="1" latinLnBrk="0" hangingPunct="1">
              <a:defRPr sz="1900" kern="1200">
                <a:solidFill>
                  <a:schemeClr val="tx1"/>
                </a:solidFill>
                <a:latin typeface="+mn-lt"/>
                <a:ea typeface="+mn-ea"/>
                <a:cs typeface="+mn-cs"/>
              </a:defRPr>
            </a:lvl8pPr>
            <a:lvl9pPr marL="3831263" algn="l" defTabSz="957816" rtl="0" eaLnBrk="1" latinLnBrk="0" hangingPunct="1">
              <a:defRPr sz="1900" kern="1200">
                <a:solidFill>
                  <a:schemeClr val="tx1"/>
                </a:solidFill>
                <a:latin typeface="+mn-lt"/>
                <a:ea typeface="+mn-ea"/>
                <a:cs typeface="+mn-cs"/>
              </a:defRPr>
            </a:lvl9pPr>
          </a:lstStyle>
          <a:p>
            <a:r>
              <a:rPr lang="en-US" dirty="0"/>
              <a:t>Date de publication : </a:t>
            </a:r>
            <a:r>
              <a:rPr lang="en-US" dirty="0" err="1"/>
              <a:t>février</a:t>
            </a:r>
            <a:r>
              <a:rPr lang="en-US" dirty="0"/>
              <a:t> 2021</a:t>
            </a:r>
          </a:p>
        </p:txBody>
      </p:sp>
      <p:sp>
        <p:nvSpPr>
          <p:cNvPr id="9" name="Espace réservé du pied de page 10">
            <a:extLst>
              <a:ext uri="{FF2B5EF4-FFF2-40B4-BE49-F238E27FC236}">
                <a16:creationId xmlns:a16="http://schemas.microsoft.com/office/drawing/2014/main" id="{1B1794DD-3348-EB4A-AEDD-2A318C69777F}"/>
              </a:ext>
            </a:extLst>
          </p:cNvPr>
          <p:cNvSpPr txBox="1">
            <a:spLocks/>
          </p:cNvSpPr>
          <p:nvPr userDrawn="1"/>
        </p:nvSpPr>
        <p:spPr>
          <a:xfrm>
            <a:off x="786396" y="6462495"/>
            <a:ext cx="7197544" cy="123111"/>
          </a:xfrm>
          <a:prstGeom prst="rect">
            <a:avLst/>
          </a:prstGeom>
        </p:spPr>
        <p:txBody>
          <a:bodyPr vert="horz" wrap="square" lIns="0" tIns="0" rIns="0" bIns="0" rtlCol="0" anchor="ctr">
            <a:spAutoFit/>
          </a:bodyPr>
          <a:lstStyle>
            <a:defPPr>
              <a:defRPr lang="de-DE"/>
            </a:defPPr>
            <a:lvl1pPr marL="0" algn="l" defTabSz="914400" rtl="0" eaLnBrk="1" latinLnBrk="0" hangingPunct="1">
              <a:defRPr lang="fr-FR" sz="800" kern="1200" cap="none" spc="0" baseline="0" smtClean="0">
                <a:solidFill>
                  <a:schemeClr val="bg1">
                    <a:lumMod val="50000"/>
                  </a:schemeClr>
                </a:solidFill>
                <a:latin typeface="Arial"/>
                <a:ea typeface="+mn-ea"/>
                <a:cs typeface="+mn-cs"/>
              </a:defRPr>
            </a:lvl1pPr>
            <a:lvl2pPr marL="478908" algn="l" defTabSz="957816" rtl="0" eaLnBrk="1" latinLnBrk="0" hangingPunct="1">
              <a:defRPr sz="1900" kern="1200">
                <a:solidFill>
                  <a:schemeClr val="tx1"/>
                </a:solidFill>
                <a:latin typeface="+mn-lt"/>
                <a:ea typeface="+mn-ea"/>
                <a:cs typeface="+mn-cs"/>
              </a:defRPr>
            </a:lvl2pPr>
            <a:lvl3pPr marL="957816" algn="l" defTabSz="957816" rtl="0" eaLnBrk="1" latinLnBrk="0" hangingPunct="1">
              <a:defRPr sz="1900" kern="1200">
                <a:solidFill>
                  <a:schemeClr val="tx1"/>
                </a:solidFill>
                <a:latin typeface="+mn-lt"/>
                <a:ea typeface="+mn-ea"/>
                <a:cs typeface="+mn-cs"/>
              </a:defRPr>
            </a:lvl3pPr>
            <a:lvl4pPr marL="1436724" algn="l" defTabSz="957816" rtl="0" eaLnBrk="1" latinLnBrk="0" hangingPunct="1">
              <a:defRPr sz="1900" kern="1200">
                <a:solidFill>
                  <a:schemeClr val="tx1"/>
                </a:solidFill>
                <a:latin typeface="+mn-lt"/>
                <a:ea typeface="+mn-ea"/>
                <a:cs typeface="+mn-cs"/>
              </a:defRPr>
            </a:lvl4pPr>
            <a:lvl5pPr marL="1915631" algn="l" defTabSz="957816" rtl="0" eaLnBrk="1" latinLnBrk="0" hangingPunct="1">
              <a:defRPr sz="1900" kern="1200">
                <a:solidFill>
                  <a:schemeClr val="tx1"/>
                </a:solidFill>
                <a:latin typeface="+mn-lt"/>
                <a:ea typeface="+mn-ea"/>
                <a:cs typeface="+mn-cs"/>
              </a:defRPr>
            </a:lvl5pPr>
            <a:lvl6pPr marL="2394539" algn="l" defTabSz="957816" rtl="0" eaLnBrk="1" latinLnBrk="0" hangingPunct="1">
              <a:defRPr sz="1900" kern="1200">
                <a:solidFill>
                  <a:schemeClr val="tx1"/>
                </a:solidFill>
                <a:latin typeface="+mn-lt"/>
                <a:ea typeface="+mn-ea"/>
                <a:cs typeface="+mn-cs"/>
              </a:defRPr>
            </a:lvl6pPr>
            <a:lvl7pPr marL="2873447" algn="l" defTabSz="957816" rtl="0" eaLnBrk="1" latinLnBrk="0" hangingPunct="1">
              <a:defRPr sz="1900" kern="1200">
                <a:solidFill>
                  <a:schemeClr val="tx1"/>
                </a:solidFill>
                <a:latin typeface="+mn-lt"/>
                <a:ea typeface="+mn-ea"/>
                <a:cs typeface="+mn-cs"/>
              </a:defRPr>
            </a:lvl7pPr>
            <a:lvl8pPr marL="3352355" algn="l" defTabSz="957816" rtl="0" eaLnBrk="1" latinLnBrk="0" hangingPunct="1">
              <a:defRPr sz="1900" kern="1200">
                <a:solidFill>
                  <a:schemeClr val="tx1"/>
                </a:solidFill>
                <a:latin typeface="+mn-lt"/>
                <a:ea typeface="+mn-ea"/>
                <a:cs typeface="+mn-cs"/>
              </a:defRPr>
            </a:lvl8pPr>
            <a:lvl9pPr marL="3831263" algn="l" defTabSz="957816" rtl="0" eaLnBrk="1" latinLnBrk="0" hangingPunct="1">
              <a:defRPr sz="1900" kern="1200">
                <a:solidFill>
                  <a:schemeClr val="tx1"/>
                </a:solidFill>
                <a:latin typeface="+mn-lt"/>
                <a:ea typeface="+mn-ea"/>
                <a:cs typeface="+mn-cs"/>
              </a:defRPr>
            </a:lvl9pPr>
          </a:lstStyle>
          <a:p>
            <a:r>
              <a:rPr lang="fr-FR" dirty="0"/>
              <a:t>OPCO2I – GPEC de la branche métallurgie en Centre-Val-de-Loire 2020-2023 – rapport complet</a:t>
            </a:r>
            <a:endParaRPr lang="en-US" dirty="0"/>
          </a:p>
        </p:txBody>
      </p:sp>
      <p:sp>
        <p:nvSpPr>
          <p:cNvPr id="15" name="Espace réservé du pied de page 10">
            <a:extLst>
              <a:ext uri="{FF2B5EF4-FFF2-40B4-BE49-F238E27FC236}">
                <a16:creationId xmlns:a16="http://schemas.microsoft.com/office/drawing/2014/main" id="{4F550A0F-B85A-9A42-8857-A0FF93F00FD3}"/>
              </a:ext>
            </a:extLst>
          </p:cNvPr>
          <p:cNvSpPr txBox="1">
            <a:spLocks/>
          </p:cNvSpPr>
          <p:nvPr userDrawn="1"/>
        </p:nvSpPr>
        <p:spPr>
          <a:xfrm>
            <a:off x="700881" y="6615472"/>
            <a:ext cx="193884" cy="123111"/>
          </a:xfrm>
          <a:prstGeom prst="rect">
            <a:avLst/>
          </a:prstGeom>
        </p:spPr>
        <p:txBody>
          <a:bodyPr vert="horz" wrap="square" lIns="0" tIns="0" rIns="0" bIns="0" rtlCol="0" anchor="ctr">
            <a:spAutoFit/>
          </a:bodyPr>
          <a:lstStyle>
            <a:defPPr>
              <a:defRPr lang="de-DE"/>
            </a:defPPr>
            <a:lvl1pPr marL="0" algn="l" defTabSz="914400" rtl="0" eaLnBrk="1" latinLnBrk="0" hangingPunct="1">
              <a:defRPr lang="fr-FR" sz="800" kern="1200" cap="none" spc="0" baseline="0" smtClean="0">
                <a:solidFill>
                  <a:schemeClr val="bg1">
                    <a:lumMod val="50000"/>
                  </a:schemeClr>
                </a:solidFill>
                <a:latin typeface="Arial"/>
                <a:ea typeface="+mn-ea"/>
                <a:cs typeface="+mn-cs"/>
              </a:defRPr>
            </a:lvl1pPr>
            <a:lvl2pPr marL="478908" algn="l" defTabSz="957816" rtl="0" eaLnBrk="1" latinLnBrk="0" hangingPunct="1">
              <a:defRPr sz="1900" kern="1200">
                <a:solidFill>
                  <a:schemeClr val="tx1"/>
                </a:solidFill>
                <a:latin typeface="+mn-lt"/>
                <a:ea typeface="+mn-ea"/>
                <a:cs typeface="+mn-cs"/>
              </a:defRPr>
            </a:lvl2pPr>
            <a:lvl3pPr marL="957816" algn="l" defTabSz="957816" rtl="0" eaLnBrk="1" latinLnBrk="0" hangingPunct="1">
              <a:defRPr sz="1900" kern="1200">
                <a:solidFill>
                  <a:schemeClr val="tx1"/>
                </a:solidFill>
                <a:latin typeface="+mn-lt"/>
                <a:ea typeface="+mn-ea"/>
                <a:cs typeface="+mn-cs"/>
              </a:defRPr>
            </a:lvl3pPr>
            <a:lvl4pPr marL="1436724" algn="l" defTabSz="957816" rtl="0" eaLnBrk="1" latinLnBrk="0" hangingPunct="1">
              <a:defRPr sz="1900" kern="1200">
                <a:solidFill>
                  <a:schemeClr val="tx1"/>
                </a:solidFill>
                <a:latin typeface="+mn-lt"/>
                <a:ea typeface="+mn-ea"/>
                <a:cs typeface="+mn-cs"/>
              </a:defRPr>
            </a:lvl4pPr>
            <a:lvl5pPr marL="1915631" algn="l" defTabSz="957816" rtl="0" eaLnBrk="1" latinLnBrk="0" hangingPunct="1">
              <a:defRPr sz="1900" kern="1200">
                <a:solidFill>
                  <a:schemeClr val="tx1"/>
                </a:solidFill>
                <a:latin typeface="+mn-lt"/>
                <a:ea typeface="+mn-ea"/>
                <a:cs typeface="+mn-cs"/>
              </a:defRPr>
            </a:lvl5pPr>
            <a:lvl6pPr marL="2394539" algn="l" defTabSz="957816" rtl="0" eaLnBrk="1" latinLnBrk="0" hangingPunct="1">
              <a:defRPr sz="1900" kern="1200">
                <a:solidFill>
                  <a:schemeClr val="tx1"/>
                </a:solidFill>
                <a:latin typeface="+mn-lt"/>
                <a:ea typeface="+mn-ea"/>
                <a:cs typeface="+mn-cs"/>
              </a:defRPr>
            </a:lvl6pPr>
            <a:lvl7pPr marL="2873447" algn="l" defTabSz="957816" rtl="0" eaLnBrk="1" latinLnBrk="0" hangingPunct="1">
              <a:defRPr sz="1900" kern="1200">
                <a:solidFill>
                  <a:schemeClr val="tx1"/>
                </a:solidFill>
                <a:latin typeface="+mn-lt"/>
                <a:ea typeface="+mn-ea"/>
                <a:cs typeface="+mn-cs"/>
              </a:defRPr>
            </a:lvl7pPr>
            <a:lvl8pPr marL="3352355" algn="l" defTabSz="957816" rtl="0" eaLnBrk="1" latinLnBrk="0" hangingPunct="1">
              <a:defRPr sz="1900" kern="1200">
                <a:solidFill>
                  <a:schemeClr val="tx1"/>
                </a:solidFill>
                <a:latin typeface="+mn-lt"/>
                <a:ea typeface="+mn-ea"/>
                <a:cs typeface="+mn-cs"/>
              </a:defRPr>
            </a:lvl8pPr>
            <a:lvl9pPr marL="3831263" algn="l" defTabSz="957816" rtl="0" eaLnBrk="1" latinLnBrk="0" hangingPunct="1">
              <a:defRPr sz="1900" kern="1200">
                <a:solidFill>
                  <a:schemeClr val="tx1"/>
                </a:solidFill>
                <a:latin typeface="+mn-lt"/>
                <a:ea typeface="+mn-ea"/>
                <a:cs typeface="+mn-cs"/>
              </a:defRPr>
            </a:lvl9pPr>
          </a:lstStyle>
          <a:p>
            <a:pPr algn="ctr"/>
            <a:r>
              <a:rPr lang="en-GB" sz="800">
                <a:solidFill>
                  <a:schemeClr val="bg1">
                    <a:lumMod val="50000"/>
                  </a:schemeClr>
                </a:solidFill>
                <a:latin typeface="Arial" panose="020B0604020202020204" pitchFamily="34" charset="0"/>
                <a:cs typeface="Arial" panose="020B0604020202020204" pitchFamily="34" charset="0"/>
              </a:rPr>
              <a:t>•</a:t>
            </a:r>
            <a:endParaRPr lang="en-US"/>
          </a:p>
        </p:txBody>
      </p:sp>
      <p:sp>
        <p:nvSpPr>
          <p:cNvPr id="17" name="Espace réservé du pied de page 10">
            <a:extLst>
              <a:ext uri="{FF2B5EF4-FFF2-40B4-BE49-F238E27FC236}">
                <a16:creationId xmlns:a16="http://schemas.microsoft.com/office/drawing/2014/main" id="{F6A65565-4D6A-A64A-97D4-F0C0B97E32A0}"/>
              </a:ext>
            </a:extLst>
          </p:cNvPr>
          <p:cNvSpPr txBox="1">
            <a:spLocks/>
          </p:cNvSpPr>
          <p:nvPr userDrawn="1"/>
        </p:nvSpPr>
        <p:spPr>
          <a:xfrm>
            <a:off x="2424721" y="6615472"/>
            <a:ext cx="193884" cy="123111"/>
          </a:xfrm>
          <a:prstGeom prst="rect">
            <a:avLst/>
          </a:prstGeom>
        </p:spPr>
        <p:txBody>
          <a:bodyPr vert="horz" wrap="square" lIns="0" tIns="0" rIns="0" bIns="0" rtlCol="0" anchor="ctr">
            <a:spAutoFit/>
          </a:bodyPr>
          <a:lstStyle>
            <a:defPPr>
              <a:defRPr lang="de-DE"/>
            </a:defPPr>
            <a:lvl1pPr marL="0" algn="l" defTabSz="914400" rtl="0" eaLnBrk="1" latinLnBrk="0" hangingPunct="1">
              <a:defRPr lang="fr-FR" sz="800" kern="1200" cap="none" spc="0" baseline="0" smtClean="0">
                <a:solidFill>
                  <a:schemeClr val="bg1">
                    <a:lumMod val="50000"/>
                  </a:schemeClr>
                </a:solidFill>
                <a:latin typeface="Arial"/>
                <a:ea typeface="+mn-ea"/>
                <a:cs typeface="+mn-cs"/>
              </a:defRPr>
            </a:lvl1pPr>
            <a:lvl2pPr marL="478908" algn="l" defTabSz="957816" rtl="0" eaLnBrk="1" latinLnBrk="0" hangingPunct="1">
              <a:defRPr sz="1900" kern="1200">
                <a:solidFill>
                  <a:schemeClr val="tx1"/>
                </a:solidFill>
                <a:latin typeface="+mn-lt"/>
                <a:ea typeface="+mn-ea"/>
                <a:cs typeface="+mn-cs"/>
              </a:defRPr>
            </a:lvl2pPr>
            <a:lvl3pPr marL="957816" algn="l" defTabSz="957816" rtl="0" eaLnBrk="1" latinLnBrk="0" hangingPunct="1">
              <a:defRPr sz="1900" kern="1200">
                <a:solidFill>
                  <a:schemeClr val="tx1"/>
                </a:solidFill>
                <a:latin typeface="+mn-lt"/>
                <a:ea typeface="+mn-ea"/>
                <a:cs typeface="+mn-cs"/>
              </a:defRPr>
            </a:lvl3pPr>
            <a:lvl4pPr marL="1436724" algn="l" defTabSz="957816" rtl="0" eaLnBrk="1" latinLnBrk="0" hangingPunct="1">
              <a:defRPr sz="1900" kern="1200">
                <a:solidFill>
                  <a:schemeClr val="tx1"/>
                </a:solidFill>
                <a:latin typeface="+mn-lt"/>
                <a:ea typeface="+mn-ea"/>
                <a:cs typeface="+mn-cs"/>
              </a:defRPr>
            </a:lvl4pPr>
            <a:lvl5pPr marL="1915631" algn="l" defTabSz="957816" rtl="0" eaLnBrk="1" latinLnBrk="0" hangingPunct="1">
              <a:defRPr sz="1900" kern="1200">
                <a:solidFill>
                  <a:schemeClr val="tx1"/>
                </a:solidFill>
                <a:latin typeface="+mn-lt"/>
                <a:ea typeface="+mn-ea"/>
                <a:cs typeface="+mn-cs"/>
              </a:defRPr>
            </a:lvl5pPr>
            <a:lvl6pPr marL="2394539" algn="l" defTabSz="957816" rtl="0" eaLnBrk="1" latinLnBrk="0" hangingPunct="1">
              <a:defRPr sz="1900" kern="1200">
                <a:solidFill>
                  <a:schemeClr val="tx1"/>
                </a:solidFill>
                <a:latin typeface="+mn-lt"/>
                <a:ea typeface="+mn-ea"/>
                <a:cs typeface="+mn-cs"/>
              </a:defRPr>
            </a:lvl6pPr>
            <a:lvl7pPr marL="2873447" algn="l" defTabSz="957816" rtl="0" eaLnBrk="1" latinLnBrk="0" hangingPunct="1">
              <a:defRPr sz="1900" kern="1200">
                <a:solidFill>
                  <a:schemeClr val="tx1"/>
                </a:solidFill>
                <a:latin typeface="+mn-lt"/>
                <a:ea typeface="+mn-ea"/>
                <a:cs typeface="+mn-cs"/>
              </a:defRPr>
            </a:lvl7pPr>
            <a:lvl8pPr marL="3352355" algn="l" defTabSz="957816" rtl="0" eaLnBrk="1" latinLnBrk="0" hangingPunct="1">
              <a:defRPr sz="1900" kern="1200">
                <a:solidFill>
                  <a:schemeClr val="tx1"/>
                </a:solidFill>
                <a:latin typeface="+mn-lt"/>
                <a:ea typeface="+mn-ea"/>
                <a:cs typeface="+mn-cs"/>
              </a:defRPr>
            </a:lvl8pPr>
            <a:lvl9pPr marL="3831263" algn="l" defTabSz="957816" rtl="0" eaLnBrk="1" latinLnBrk="0" hangingPunct="1">
              <a:defRPr sz="1900" kern="1200">
                <a:solidFill>
                  <a:schemeClr val="tx1"/>
                </a:solidFill>
                <a:latin typeface="+mn-lt"/>
                <a:ea typeface="+mn-ea"/>
                <a:cs typeface="+mn-cs"/>
              </a:defRPr>
            </a:lvl9pPr>
          </a:lstStyle>
          <a:p>
            <a:pPr algn="ctr"/>
            <a:r>
              <a:rPr lang="en-GB" sz="800">
                <a:solidFill>
                  <a:schemeClr val="bg1">
                    <a:lumMod val="50000"/>
                  </a:schemeClr>
                </a:solidFill>
                <a:latin typeface="Arial" panose="020B0604020202020204" pitchFamily="34" charset="0"/>
                <a:cs typeface="Arial" panose="020B0604020202020204" pitchFamily="34" charset="0"/>
              </a:rPr>
              <a:t>•</a:t>
            </a:r>
            <a:endParaRPr lang="en-US"/>
          </a:p>
        </p:txBody>
      </p:sp>
      <p:pic>
        <p:nvPicPr>
          <p:cNvPr id="12" name="Image 11">
            <a:extLst>
              <a:ext uri="{FF2B5EF4-FFF2-40B4-BE49-F238E27FC236}">
                <a16:creationId xmlns:a16="http://schemas.microsoft.com/office/drawing/2014/main" id="{805F436B-5FC1-452A-9BD6-7E98A37FCF9F}"/>
              </a:ext>
            </a:extLst>
          </p:cNvPr>
          <p:cNvPicPr/>
          <p:nvPr userDrawn="1"/>
        </p:nvPicPr>
        <p:blipFill rotWithShape="1">
          <a:blip r:embed="rId20">
            <a:extLst>
              <a:ext uri="{28A0092B-C50C-407E-A947-70E740481C1C}">
                <a14:useLocalDpi xmlns:a14="http://schemas.microsoft.com/office/drawing/2010/main" val="0"/>
              </a:ext>
            </a:extLst>
          </a:blip>
          <a:srcRect l="32420" r="33333"/>
          <a:stretch/>
        </p:blipFill>
        <p:spPr bwMode="auto">
          <a:xfrm>
            <a:off x="8234101" y="6309272"/>
            <a:ext cx="304120" cy="519052"/>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928" r:id="rId1"/>
    <p:sldLayoutId id="2147483935" r:id="rId2"/>
    <p:sldLayoutId id="2147483930" r:id="rId3"/>
    <p:sldLayoutId id="2147483936" r:id="rId4"/>
    <p:sldLayoutId id="2147483929"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spcBef>
          <a:spcPct val="0"/>
        </a:spcBef>
        <a:buNone/>
        <a:defRPr lang="fr-FR" sz="2000" b="1" i="0" u="none" strike="noStrike" kern="1200" cap="all" baseline="0" smtClean="0">
          <a:solidFill>
            <a:schemeClr val="accent2"/>
          </a:solidFill>
          <a:latin typeface="+mj-lt"/>
          <a:ea typeface="+mj-ea"/>
          <a:cs typeface="+mj-cs"/>
        </a:defRPr>
      </a:lvl1pPr>
    </p:titleStyle>
    <p:body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chart" Target="../charts/chart5.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0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5.png"/><Relationship Id="rId4" Type="http://schemas.openxmlformats.org/officeDocument/2006/relationships/image" Target="../media/image44.png"/></Relationships>
</file>

<file path=ppt/slides/_rels/slide10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tags" Target="../tags/tag8.xml"/><Relationship Id="rId7" Type="http://schemas.openxmlformats.org/officeDocument/2006/relationships/notesSlide" Target="../notesSlides/notesSlide5.xml"/><Relationship Id="rId12" Type="http://schemas.openxmlformats.org/officeDocument/2006/relationships/image" Target="../media/image59.png"/><Relationship Id="rId2" Type="http://schemas.openxmlformats.org/officeDocument/2006/relationships/tags" Target="../tags/tag7.xml"/><Relationship Id="rId16" Type="http://schemas.openxmlformats.org/officeDocument/2006/relationships/image" Target="../media/image63.jpeg"/><Relationship Id="rId1" Type="http://schemas.openxmlformats.org/officeDocument/2006/relationships/tags" Target="../tags/tag6.xml"/><Relationship Id="rId6" Type="http://schemas.openxmlformats.org/officeDocument/2006/relationships/slideLayout" Target="../slideLayouts/slideLayout5.xml"/><Relationship Id="rId11" Type="http://schemas.openxmlformats.org/officeDocument/2006/relationships/image" Target="../media/image58.png"/><Relationship Id="rId5" Type="http://schemas.openxmlformats.org/officeDocument/2006/relationships/tags" Target="../tags/tag10.xml"/><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tags" Target="../tags/tag9.xml"/><Relationship Id="rId9" Type="http://schemas.openxmlformats.org/officeDocument/2006/relationships/image" Target="../media/image56.png"/><Relationship Id="rId14" Type="http://schemas.openxmlformats.org/officeDocument/2006/relationships/image" Target="../media/image61.jpe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6.png"/><Relationship Id="rId3" Type="http://schemas.openxmlformats.org/officeDocument/2006/relationships/tags" Target="../tags/tag13.xml"/><Relationship Id="rId7" Type="http://schemas.openxmlformats.org/officeDocument/2006/relationships/notesSlide" Target="../notesSlides/notesSlide8.xml"/><Relationship Id="rId12" Type="http://schemas.openxmlformats.org/officeDocument/2006/relationships/image" Target="../media/image65.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5.xml"/><Relationship Id="rId11" Type="http://schemas.openxmlformats.org/officeDocument/2006/relationships/image" Target="../media/image58.png"/><Relationship Id="rId5" Type="http://schemas.openxmlformats.org/officeDocument/2006/relationships/tags" Target="../tags/tag15.xml"/><Relationship Id="rId15" Type="http://schemas.openxmlformats.org/officeDocument/2006/relationships/image" Target="../media/image68.png"/><Relationship Id="rId10" Type="http://schemas.openxmlformats.org/officeDocument/2006/relationships/image" Target="../media/image57.png"/><Relationship Id="rId4" Type="http://schemas.openxmlformats.org/officeDocument/2006/relationships/tags" Target="../tags/tag14.xml"/><Relationship Id="rId9" Type="http://schemas.openxmlformats.org/officeDocument/2006/relationships/image" Target="../media/image56.png"/><Relationship Id="rId14" Type="http://schemas.openxmlformats.org/officeDocument/2006/relationships/image" Target="../media/image67.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0.xml.rels><?xml version="1.0" encoding="UTF-8" standalone="yes"?>
<Relationships xmlns="http://schemas.openxmlformats.org/package/2006/relationships"><Relationship Id="rId8" Type="http://schemas.openxmlformats.org/officeDocument/2006/relationships/slideLayout" Target="../slideLayouts/slideLayout5.xml"/><Relationship Id="rId13" Type="http://schemas.openxmlformats.org/officeDocument/2006/relationships/image" Target="../media/image57.png"/><Relationship Id="rId18" Type="http://schemas.openxmlformats.org/officeDocument/2006/relationships/image" Target="../media/image74.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56.png"/><Relationship Id="rId17" Type="http://schemas.openxmlformats.org/officeDocument/2006/relationships/image" Target="../media/image73.png"/><Relationship Id="rId2" Type="http://schemas.openxmlformats.org/officeDocument/2006/relationships/tags" Target="../tags/tag17.xml"/><Relationship Id="rId16" Type="http://schemas.openxmlformats.org/officeDocument/2006/relationships/image" Target="../media/image72.png"/><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55.png"/><Relationship Id="rId5" Type="http://schemas.openxmlformats.org/officeDocument/2006/relationships/tags" Target="../tags/tag20.xml"/><Relationship Id="rId15" Type="http://schemas.openxmlformats.org/officeDocument/2006/relationships/image" Target="../media/image58.png"/><Relationship Id="rId10" Type="http://schemas.openxmlformats.org/officeDocument/2006/relationships/image" Target="../media/image70.gif"/><Relationship Id="rId19" Type="http://schemas.openxmlformats.org/officeDocument/2006/relationships/image" Target="../media/image75.png"/><Relationship Id="rId4" Type="http://schemas.openxmlformats.org/officeDocument/2006/relationships/tags" Target="../tags/tag19.xml"/><Relationship Id="rId9" Type="http://schemas.openxmlformats.org/officeDocument/2006/relationships/notesSlide" Target="../notesSlides/notesSlide10.xml"/><Relationship Id="rId14" Type="http://schemas.openxmlformats.org/officeDocument/2006/relationships/image" Target="../media/image71.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79.jpeg"/><Relationship Id="rId3" Type="http://schemas.openxmlformats.org/officeDocument/2006/relationships/tags" Target="../tags/tag25.xml"/><Relationship Id="rId7" Type="http://schemas.openxmlformats.org/officeDocument/2006/relationships/image" Target="../media/image55.png"/><Relationship Id="rId12" Type="http://schemas.openxmlformats.org/officeDocument/2006/relationships/image" Target="../media/image78.png"/><Relationship Id="rId2" Type="http://schemas.openxmlformats.org/officeDocument/2006/relationships/tags" Target="../tags/tag24.xml"/><Relationship Id="rId16" Type="http://schemas.openxmlformats.org/officeDocument/2006/relationships/image" Target="../media/image82.png"/><Relationship Id="rId1" Type="http://schemas.openxmlformats.org/officeDocument/2006/relationships/tags" Target="../tags/tag23.xml"/><Relationship Id="rId6" Type="http://schemas.openxmlformats.org/officeDocument/2006/relationships/slideLayout" Target="../slideLayouts/slideLayout5.xml"/><Relationship Id="rId11" Type="http://schemas.openxmlformats.org/officeDocument/2006/relationships/image" Target="../media/image77.png"/><Relationship Id="rId5" Type="http://schemas.openxmlformats.org/officeDocument/2006/relationships/tags" Target="../tags/tag27.xml"/><Relationship Id="rId15" Type="http://schemas.openxmlformats.org/officeDocument/2006/relationships/image" Target="../media/image81.png"/><Relationship Id="rId10" Type="http://schemas.openxmlformats.org/officeDocument/2006/relationships/image" Target="../media/image58.png"/><Relationship Id="rId4" Type="http://schemas.openxmlformats.org/officeDocument/2006/relationships/tags" Target="../tags/tag26.xml"/><Relationship Id="rId9" Type="http://schemas.openxmlformats.org/officeDocument/2006/relationships/image" Target="../media/image57.png"/><Relationship Id="rId14" Type="http://schemas.openxmlformats.org/officeDocument/2006/relationships/image" Target="../media/image80.pn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56.png"/><Relationship Id="rId7" Type="http://schemas.openxmlformats.org/officeDocument/2006/relationships/image" Target="../media/image87.png"/><Relationship Id="rId2" Type="http://schemas.openxmlformats.org/officeDocument/2006/relationships/slideLayout" Target="../slideLayouts/slideLayout5.xml"/><Relationship Id="rId1" Type="http://schemas.openxmlformats.org/officeDocument/2006/relationships/tags" Target="../tags/tag28.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9" Type="http://schemas.openxmlformats.org/officeDocument/2006/relationships/image" Target="../media/image89.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tags" Target="../tags/tag31.xml"/><Relationship Id="rId7" Type="http://schemas.openxmlformats.org/officeDocument/2006/relationships/image" Target="../media/image71.png"/><Relationship Id="rId12" Type="http://schemas.openxmlformats.org/officeDocument/2006/relationships/image" Target="../media/image95.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56.png"/><Relationship Id="rId11" Type="http://schemas.openxmlformats.org/officeDocument/2006/relationships/image" Target="../media/image94.png"/><Relationship Id="rId5" Type="http://schemas.openxmlformats.org/officeDocument/2006/relationships/image" Target="../media/image55.png"/><Relationship Id="rId10" Type="http://schemas.openxmlformats.org/officeDocument/2006/relationships/image" Target="../media/image93.png"/><Relationship Id="rId4" Type="http://schemas.openxmlformats.org/officeDocument/2006/relationships/slideLayout" Target="../slideLayouts/slideLayout5.xml"/><Relationship Id="rId9" Type="http://schemas.openxmlformats.org/officeDocument/2006/relationships/image" Target="../media/image92.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chart" Target="../charts/chart50.xml"/><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3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38.png"/><Relationship Id="rId9" Type="http://schemas.openxmlformats.org/officeDocument/2006/relationships/image" Target="../media/image48.png"/></Relationships>
</file>

<file path=ppt/slides/_rels/slide4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5.xml"/><Relationship Id="rId4" Type="http://schemas.openxmlformats.org/officeDocument/2006/relationships/chart" Target="../charts/chart35.xml"/></Relationships>
</file>

<file path=ppt/slides/_rels/slide5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66.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946069" y="1386670"/>
            <a:ext cx="4337684" cy="788494"/>
          </a:xfrm>
        </p:spPr>
        <p:txBody>
          <a:bodyPr/>
          <a:lstStyle/>
          <a:p>
            <a:r>
              <a:rPr lang="fr-FR" sz="1800" dirty="0"/>
              <a:t>Gestion Prévisionnelle des Emplois et Compétences de la branche métallurgie en Centre-Val-de-Loire 2020-2023</a:t>
            </a:r>
            <a:br>
              <a:rPr lang="fr-FR" sz="1800" dirty="0"/>
            </a:br>
            <a:r>
              <a:rPr lang="fr-FR" sz="1050" dirty="0"/>
              <a:t> </a:t>
            </a:r>
            <a:r>
              <a:rPr lang="fr-FR" sz="800" dirty="0"/>
              <a:t>  </a:t>
            </a:r>
            <a:endParaRPr lang="en-GB" sz="1800" dirty="0"/>
          </a:p>
        </p:txBody>
      </p:sp>
      <p:sp>
        <p:nvSpPr>
          <p:cNvPr id="8" name="Subtitle 7"/>
          <p:cNvSpPr>
            <a:spLocks noGrp="1"/>
          </p:cNvSpPr>
          <p:nvPr>
            <p:ph type="subTitle" idx="1"/>
          </p:nvPr>
        </p:nvSpPr>
        <p:spPr>
          <a:xfrm>
            <a:off x="4958715" y="2425065"/>
            <a:ext cx="4337684" cy="196215"/>
          </a:xfrm>
        </p:spPr>
        <p:txBody>
          <a:bodyPr/>
          <a:lstStyle/>
          <a:p>
            <a:r>
              <a:rPr lang="fr-FR" dirty="0"/>
              <a:t>Rapport  complet février 2021</a:t>
            </a:r>
          </a:p>
        </p:txBody>
      </p:sp>
      <p:pic>
        <p:nvPicPr>
          <p:cNvPr id="15" name="Image 8">
            <a:extLst>
              <a:ext uri="{FF2B5EF4-FFF2-40B4-BE49-F238E27FC236}">
                <a16:creationId xmlns:a16="http://schemas.microsoft.com/office/drawing/2014/main" id="{B20A0529-8A70-43D8-A0D2-F6302B61CC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230938" y="6148792"/>
            <a:ext cx="1712664" cy="436245"/>
          </a:xfrm>
          <a:prstGeom prst="rect">
            <a:avLst/>
          </a:prstGeom>
          <a:noFill/>
          <a:ln w="9525">
            <a:noFill/>
            <a:miter lim="800000"/>
            <a:headEnd/>
            <a:tailEnd/>
          </a:ln>
        </p:spPr>
      </p:pic>
      <p:pic>
        <p:nvPicPr>
          <p:cNvPr id="6" name="Image 5">
            <a:extLst>
              <a:ext uri="{FF2B5EF4-FFF2-40B4-BE49-F238E27FC236}">
                <a16:creationId xmlns:a16="http://schemas.microsoft.com/office/drawing/2014/main" id="{4CFC5054-83EA-4D1B-9B16-87D8AE3CD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291" y="3250974"/>
            <a:ext cx="2646218" cy="324563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937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aphique 10">
            <a:extLst>
              <a:ext uri="{FF2B5EF4-FFF2-40B4-BE49-F238E27FC236}">
                <a16:creationId xmlns:a16="http://schemas.microsoft.com/office/drawing/2014/main" id="{8F6E0C8D-9F2A-4DE2-8886-B7D65DD07D8F}"/>
              </a:ext>
            </a:extLst>
          </p:cNvPr>
          <p:cNvGraphicFramePr>
            <a:graphicFrameLocks/>
          </p:cNvGraphicFramePr>
          <p:nvPr>
            <p:extLst>
              <p:ext uri="{D42A27DB-BD31-4B8C-83A1-F6EECF244321}">
                <p14:modId xmlns:p14="http://schemas.microsoft.com/office/powerpoint/2010/main" val="3289798144"/>
              </p:ext>
            </p:extLst>
          </p:nvPr>
        </p:nvGraphicFramePr>
        <p:xfrm>
          <a:off x="5865171" y="1687906"/>
          <a:ext cx="3932432" cy="2276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a:extLst>
              <a:ext uri="{FF2B5EF4-FFF2-40B4-BE49-F238E27FC236}">
                <a16:creationId xmlns:a16="http://schemas.microsoft.com/office/drawing/2014/main" id="{01A88681-41E7-417A-BD06-9C313E76D60F}"/>
              </a:ext>
            </a:extLst>
          </p:cNvPr>
          <p:cNvSpPr>
            <a:spLocks noGrp="1"/>
          </p:cNvSpPr>
          <p:nvPr>
            <p:ph type="title"/>
          </p:nvPr>
        </p:nvSpPr>
        <p:spPr>
          <a:xfrm>
            <a:off x="1416844" y="663594"/>
            <a:ext cx="7781925" cy="393065"/>
          </a:xfrm>
        </p:spPr>
        <p:txBody>
          <a:bodyPr/>
          <a:lstStyle/>
          <a:p>
            <a:r>
              <a:rPr lang="fr-FR" dirty="0"/>
              <a:t>Les besoins en emplois de la branche à 3 ans</a:t>
            </a:r>
          </a:p>
        </p:txBody>
      </p:sp>
      <p:sp>
        <p:nvSpPr>
          <p:cNvPr id="3" name="Espace réservé du contenu 2">
            <a:extLst>
              <a:ext uri="{FF2B5EF4-FFF2-40B4-BE49-F238E27FC236}">
                <a16:creationId xmlns:a16="http://schemas.microsoft.com/office/drawing/2014/main" id="{C9A8D541-6F2B-4C5A-AAE1-0EB9CAFFB37E}"/>
              </a:ext>
            </a:extLst>
          </p:cNvPr>
          <p:cNvSpPr>
            <a:spLocks noGrp="1"/>
          </p:cNvSpPr>
          <p:nvPr>
            <p:ph idx="1"/>
          </p:nvPr>
        </p:nvSpPr>
        <p:spPr>
          <a:xfrm>
            <a:off x="304800" y="1337949"/>
            <a:ext cx="5560371" cy="5114893"/>
          </a:xfrm>
        </p:spPr>
        <p:txBody>
          <a:bodyPr/>
          <a:lstStyle/>
          <a:p>
            <a:pPr lvl="1"/>
            <a:r>
              <a:rPr lang="fr-FR" sz="1400" dirty="0">
                <a:solidFill>
                  <a:schemeClr val="accent4">
                    <a:lumMod val="75000"/>
                  </a:schemeClr>
                </a:solidFill>
              </a:rPr>
              <a:t>Un nombre d’emplois qui devraient diminuer de 4% entre 2019 et 2023</a:t>
            </a:r>
          </a:p>
          <a:p>
            <a:pPr lvl="1" algn="just"/>
            <a:r>
              <a:rPr lang="fr-FR" sz="1100" dirty="0"/>
              <a:t>Selon les projections réalisées, l’activité des entreprises de la branche devraient commencer à connaitre une reprise en 2021 et d’ici 2023 avoir quasiment retrouvé leur niveau d’avant crise. Selon cette projection et en intégrant les gains de productivité, les effectifs de la branche devraient s’établir à près de 58 000 emplois en 2023. La question se pose de l’évolution de l’emploi au regard de l’évolution d’activité. Une hypothèse pessimiste serait que l’emploi suive l’évolution de l’activité avec un effet retard du fait des dispositifs en place : point bas de l’emploi en 2021 voire 2022 (non remplacement des départs, licenciements) puis hausse progressive. Une hypothèse optimiste serait un relatif lissage de la baisse des emplois. La vérité se situe certainement entre ces deux hypothèses et dépend en partie des dispositifs publics en place (de type chômage de longue durée) et de leur durée de mise en œuvre.</a:t>
            </a:r>
          </a:p>
          <a:p>
            <a:pPr lvl="1" algn="just"/>
            <a:endParaRPr lang="fr-FR" sz="1100" dirty="0"/>
          </a:p>
          <a:p>
            <a:pPr lvl="1"/>
            <a:r>
              <a:rPr lang="fr-FR" sz="1400" dirty="0">
                <a:solidFill>
                  <a:schemeClr val="accent4">
                    <a:lumMod val="75000"/>
                  </a:schemeClr>
                </a:solidFill>
              </a:rPr>
              <a:t>Un besoin de renouvellement estimé entre 2 100 et 2 700 emplois par an</a:t>
            </a:r>
          </a:p>
          <a:p>
            <a:pPr lvl="1" algn="just"/>
            <a:r>
              <a:rPr lang="fr-FR" sz="1100" dirty="0"/>
              <a:t>Si le besoin en renouvellement diminue au regard des besoins de renouvellement des dernières années, il est toutefois important de noter que les entreprises vont continuer à avoir des besoins de recrutement. Ces recrutements concernent pour moitié des ouvriers qualifiés et pour l’autre moitié des métiers de techniciens ou cadres et des fonctions supports.</a:t>
            </a:r>
          </a:p>
          <a:p>
            <a:pPr lvl="1"/>
            <a:endParaRPr lang="fr-FR" sz="500" dirty="0"/>
          </a:p>
          <a:p>
            <a:pPr lvl="1"/>
            <a:endParaRPr lang="fr-FR" sz="500" dirty="0"/>
          </a:p>
          <a:p>
            <a:pPr lvl="1"/>
            <a:r>
              <a:rPr lang="fr-FR" sz="1400" dirty="0">
                <a:solidFill>
                  <a:schemeClr val="accent4">
                    <a:lumMod val="75000"/>
                  </a:schemeClr>
                </a:solidFill>
              </a:rPr>
              <a:t>Un enjeu majeur de préservation des métiers et compétences</a:t>
            </a:r>
          </a:p>
          <a:p>
            <a:pPr lvl="1" algn="just"/>
            <a:r>
              <a:rPr lang="fr-FR" sz="1100" dirty="0"/>
              <a:t>Face au risque de diminution de l’activité, la préservation des métiers critiques constitue un enjeu pour les entreprises. Il s’agit notamment des métiers « cœur » de la métallurgie qui connaissent des tensions depuis plusieurs années et pour lesquels l’expérience acquise en entreprise est essentielle (usineur, soudeurs, fondeurs…), des métiers de la maintenance, mais également des technico-commerciaux (à préserver dans un contexte de recherche de nouveaux clients).</a:t>
            </a:r>
          </a:p>
          <a:p>
            <a:pPr lvl="1" algn="just"/>
            <a:endParaRPr lang="fr-FR" sz="600" dirty="0">
              <a:solidFill>
                <a:schemeClr val="accent4">
                  <a:lumMod val="75000"/>
                </a:schemeClr>
              </a:solidFill>
            </a:endParaRPr>
          </a:p>
        </p:txBody>
      </p:sp>
      <p:sp>
        <p:nvSpPr>
          <p:cNvPr id="5" name="Espace réservé du texte 4">
            <a:extLst>
              <a:ext uri="{FF2B5EF4-FFF2-40B4-BE49-F238E27FC236}">
                <a16:creationId xmlns:a16="http://schemas.microsoft.com/office/drawing/2014/main" id="{DDE39753-D839-4076-B317-55956CA16214}"/>
              </a:ext>
            </a:extLst>
          </p:cNvPr>
          <p:cNvSpPr>
            <a:spLocks noGrp="1"/>
          </p:cNvSpPr>
          <p:nvPr>
            <p:ph type="body" sz="quarter" idx="11"/>
          </p:nvPr>
        </p:nvSpPr>
        <p:spPr/>
        <p:txBody>
          <a:bodyPr/>
          <a:lstStyle/>
          <a:p>
            <a:endParaRPr lang="fr-FR"/>
          </a:p>
        </p:txBody>
      </p:sp>
      <p:sp>
        <p:nvSpPr>
          <p:cNvPr id="8" name="ZoneTexte 7">
            <a:extLst>
              <a:ext uri="{FF2B5EF4-FFF2-40B4-BE49-F238E27FC236}">
                <a16:creationId xmlns:a16="http://schemas.microsoft.com/office/drawing/2014/main" id="{24E2C02B-878A-464F-B54F-CAADACA8118F}"/>
              </a:ext>
            </a:extLst>
          </p:cNvPr>
          <p:cNvSpPr txBox="1"/>
          <p:nvPr/>
        </p:nvSpPr>
        <p:spPr>
          <a:xfrm>
            <a:off x="5936773" y="1687906"/>
            <a:ext cx="937075" cy="430887"/>
          </a:xfrm>
          <a:prstGeom prst="rect">
            <a:avLst/>
          </a:prstGeom>
          <a:noFill/>
        </p:spPr>
        <p:txBody>
          <a:bodyPr wrap="square" rtlCol="0">
            <a:spAutoFit/>
          </a:bodyPr>
          <a:lstStyle/>
          <a:p>
            <a:pPr algn="ctr"/>
            <a:r>
              <a:rPr lang="fr-FR" sz="1100" dirty="0">
                <a:solidFill>
                  <a:srgbClr val="41C1EE"/>
                </a:solidFill>
              </a:rPr>
              <a:t>60 300 emplois </a:t>
            </a:r>
          </a:p>
        </p:txBody>
      </p:sp>
      <p:sp>
        <p:nvSpPr>
          <p:cNvPr id="9" name="ZoneTexte 8">
            <a:extLst>
              <a:ext uri="{FF2B5EF4-FFF2-40B4-BE49-F238E27FC236}">
                <a16:creationId xmlns:a16="http://schemas.microsoft.com/office/drawing/2014/main" id="{C22E73C1-BA95-418F-81D9-3128795C446B}"/>
              </a:ext>
            </a:extLst>
          </p:cNvPr>
          <p:cNvSpPr txBox="1"/>
          <p:nvPr/>
        </p:nvSpPr>
        <p:spPr>
          <a:xfrm>
            <a:off x="8967243" y="1706931"/>
            <a:ext cx="833726" cy="430887"/>
          </a:xfrm>
          <a:prstGeom prst="rect">
            <a:avLst/>
          </a:prstGeom>
          <a:noFill/>
        </p:spPr>
        <p:txBody>
          <a:bodyPr wrap="square" rtlCol="0">
            <a:spAutoFit/>
          </a:bodyPr>
          <a:lstStyle/>
          <a:p>
            <a:pPr algn="ctr"/>
            <a:r>
              <a:rPr lang="fr-FR" sz="1100" dirty="0">
                <a:solidFill>
                  <a:srgbClr val="41C1EE"/>
                </a:solidFill>
              </a:rPr>
              <a:t>57 900 emplois </a:t>
            </a:r>
          </a:p>
        </p:txBody>
      </p:sp>
      <p:sp>
        <p:nvSpPr>
          <p:cNvPr id="10" name="ZoneTexte 9">
            <a:extLst>
              <a:ext uri="{FF2B5EF4-FFF2-40B4-BE49-F238E27FC236}">
                <a16:creationId xmlns:a16="http://schemas.microsoft.com/office/drawing/2014/main" id="{9FC087CD-5290-4731-9F7E-AEB58AA06582}"/>
              </a:ext>
            </a:extLst>
          </p:cNvPr>
          <p:cNvSpPr txBox="1"/>
          <p:nvPr/>
        </p:nvSpPr>
        <p:spPr>
          <a:xfrm>
            <a:off x="7383440" y="2429741"/>
            <a:ext cx="809381" cy="430887"/>
          </a:xfrm>
          <a:prstGeom prst="rect">
            <a:avLst/>
          </a:prstGeom>
          <a:noFill/>
        </p:spPr>
        <p:txBody>
          <a:bodyPr wrap="square" rtlCol="0">
            <a:spAutoFit/>
          </a:bodyPr>
          <a:lstStyle/>
          <a:p>
            <a:pPr algn="ctr"/>
            <a:r>
              <a:rPr lang="fr-FR" sz="1100" dirty="0">
                <a:solidFill>
                  <a:srgbClr val="41C1EE"/>
                </a:solidFill>
              </a:rPr>
              <a:t>54 000 emplois </a:t>
            </a:r>
          </a:p>
        </p:txBody>
      </p:sp>
      <p:cxnSp>
        <p:nvCxnSpPr>
          <p:cNvPr id="12" name="Connecteur droit 11">
            <a:extLst>
              <a:ext uri="{FF2B5EF4-FFF2-40B4-BE49-F238E27FC236}">
                <a16:creationId xmlns:a16="http://schemas.microsoft.com/office/drawing/2014/main" id="{88B82FB6-732F-4A8B-99D6-5E578376FB19}"/>
              </a:ext>
            </a:extLst>
          </p:cNvPr>
          <p:cNvCxnSpPr>
            <a:cxnSpLocks/>
          </p:cNvCxnSpPr>
          <p:nvPr/>
        </p:nvCxnSpPr>
        <p:spPr>
          <a:xfrm>
            <a:off x="7153480" y="2290857"/>
            <a:ext cx="2045289" cy="32147"/>
          </a:xfrm>
          <a:prstGeom prst="line">
            <a:avLst/>
          </a:prstGeom>
          <a:ln w="22225">
            <a:prstDash val="sysDash"/>
          </a:ln>
        </p:spPr>
        <p:style>
          <a:lnRef idx="1">
            <a:schemeClr val="accent2"/>
          </a:lnRef>
          <a:fillRef idx="0">
            <a:schemeClr val="accent2"/>
          </a:fillRef>
          <a:effectRef idx="0">
            <a:schemeClr val="accent2"/>
          </a:effectRef>
          <a:fontRef idx="minor">
            <a:schemeClr val="tx1"/>
          </a:fontRef>
        </p:style>
      </p:cxnSp>
      <p:sp>
        <p:nvSpPr>
          <p:cNvPr id="14" name="ZoneTexte 13">
            <a:extLst>
              <a:ext uri="{FF2B5EF4-FFF2-40B4-BE49-F238E27FC236}">
                <a16:creationId xmlns:a16="http://schemas.microsoft.com/office/drawing/2014/main" id="{26701124-53A9-4BB2-A1CC-C6CA8C6E5835}"/>
              </a:ext>
            </a:extLst>
          </p:cNvPr>
          <p:cNvSpPr txBox="1"/>
          <p:nvPr/>
        </p:nvSpPr>
        <p:spPr>
          <a:xfrm>
            <a:off x="7902056" y="3031343"/>
            <a:ext cx="1895547" cy="400110"/>
          </a:xfrm>
          <a:prstGeom prst="rect">
            <a:avLst/>
          </a:prstGeom>
          <a:noFill/>
        </p:spPr>
        <p:txBody>
          <a:bodyPr wrap="square" rtlCol="0">
            <a:spAutoFit/>
          </a:bodyPr>
          <a:lstStyle/>
          <a:p>
            <a:r>
              <a:rPr lang="fr-FR" sz="1000" dirty="0">
                <a:solidFill>
                  <a:srgbClr val="EA4D59"/>
                </a:solidFill>
              </a:rPr>
              <a:t>Courbe prévisionnelle évolution activité – base 100</a:t>
            </a:r>
          </a:p>
        </p:txBody>
      </p:sp>
      <p:sp>
        <p:nvSpPr>
          <p:cNvPr id="15" name="ZoneTexte 14">
            <a:extLst>
              <a:ext uri="{FF2B5EF4-FFF2-40B4-BE49-F238E27FC236}">
                <a16:creationId xmlns:a16="http://schemas.microsoft.com/office/drawing/2014/main" id="{79F75B39-212B-4760-8EE6-4AA1BB31B454}"/>
              </a:ext>
            </a:extLst>
          </p:cNvPr>
          <p:cNvSpPr txBox="1"/>
          <p:nvPr/>
        </p:nvSpPr>
        <p:spPr>
          <a:xfrm>
            <a:off x="7484611" y="1757797"/>
            <a:ext cx="1415056" cy="400110"/>
          </a:xfrm>
          <a:prstGeom prst="rect">
            <a:avLst/>
          </a:prstGeom>
          <a:noFill/>
        </p:spPr>
        <p:txBody>
          <a:bodyPr wrap="square" rtlCol="0">
            <a:spAutoFit/>
          </a:bodyPr>
          <a:lstStyle/>
          <a:p>
            <a:r>
              <a:rPr lang="fr-FR" sz="1000" dirty="0">
                <a:solidFill>
                  <a:srgbClr val="41C1EE"/>
                </a:solidFill>
              </a:rPr>
              <a:t>Courbe prévisionnelle évolution emplois</a:t>
            </a:r>
          </a:p>
        </p:txBody>
      </p:sp>
      <p:sp>
        <p:nvSpPr>
          <p:cNvPr id="16" name="ZoneTexte 15">
            <a:extLst>
              <a:ext uri="{FF2B5EF4-FFF2-40B4-BE49-F238E27FC236}">
                <a16:creationId xmlns:a16="http://schemas.microsoft.com/office/drawing/2014/main" id="{3A02FC7D-D802-47F3-8AA6-124D849BE831}"/>
              </a:ext>
            </a:extLst>
          </p:cNvPr>
          <p:cNvSpPr txBox="1"/>
          <p:nvPr/>
        </p:nvSpPr>
        <p:spPr>
          <a:xfrm>
            <a:off x="5909481" y="1117163"/>
            <a:ext cx="3806234" cy="577081"/>
          </a:xfrm>
          <a:prstGeom prst="rect">
            <a:avLst/>
          </a:prstGeom>
          <a:noFill/>
        </p:spPr>
        <p:txBody>
          <a:bodyPr wrap="square">
            <a:spAutoFit/>
          </a:bodyPr>
          <a:lstStyle/>
          <a:p>
            <a:pPr algn="ctr" rtl="0">
              <a:defRPr sz="1862" b="0" i="0" u="none" strike="noStrike" kern="1200" spc="0" baseline="0">
                <a:solidFill>
                  <a:srgbClr val="4F4F4F">
                    <a:lumMod val="65000"/>
                    <a:lumOff val="35000"/>
                  </a:srgbClr>
                </a:solidFill>
                <a:latin typeface="+mn-lt"/>
                <a:ea typeface="+mn-ea"/>
                <a:cs typeface="+mn-cs"/>
              </a:defRPr>
            </a:pPr>
            <a:r>
              <a:rPr lang="fr-FR" sz="1050" b="1" i="0" baseline="0" dirty="0">
                <a:solidFill>
                  <a:srgbClr val="231F20"/>
                </a:solidFill>
                <a:effectLst/>
              </a:rPr>
              <a:t>ESTIMATION DE L’EVOLUTION DES EFFECTIFS DE LA BRANCHE 2019-2023</a:t>
            </a:r>
          </a:p>
          <a:p>
            <a:pPr algn="ctr" rtl="0">
              <a:defRPr sz="1862" b="0" i="0" u="none" strike="noStrike" kern="1200" spc="0" baseline="0">
                <a:solidFill>
                  <a:srgbClr val="4F4F4F">
                    <a:lumMod val="65000"/>
                    <a:lumOff val="35000"/>
                  </a:srgbClr>
                </a:solidFill>
                <a:latin typeface="+mn-lt"/>
                <a:ea typeface="+mn-ea"/>
                <a:cs typeface="+mn-cs"/>
              </a:defRPr>
            </a:pPr>
            <a:r>
              <a:rPr lang="fr-FR" sz="1050" b="0" i="1" baseline="0" dirty="0">
                <a:effectLst/>
              </a:rPr>
              <a:t>Source : ACOSS ; Oxford </a:t>
            </a:r>
            <a:r>
              <a:rPr lang="fr-FR" sz="1050" b="0" i="1" baseline="0" dirty="0" err="1">
                <a:effectLst/>
              </a:rPr>
              <a:t>economics</a:t>
            </a:r>
            <a:r>
              <a:rPr lang="fr-FR" sz="1050" b="0" i="1" baseline="0" dirty="0">
                <a:effectLst/>
              </a:rPr>
              <a:t> – retraitement Katalyse</a:t>
            </a:r>
            <a:endParaRPr lang="fr-FR" sz="1050" dirty="0"/>
          </a:p>
        </p:txBody>
      </p:sp>
      <p:pic>
        <p:nvPicPr>
          <p:cNvPr id="18" name="Image 17">
            <a:extLst>
              <a:ext uri="{FF2B5EF4-FFF2-40B4-BE49-F238E27FC236}">
                <a16:creationId xmlns:a16="http://schemas.microsoft.com/office/drawing/2014/main" id="{A976333E-9A98-4B82-B703-435E0F098F7B}"/>
              </a:ext>
            </a:extLst>
          </p:cNvPr>
          <p:cNvPicPr>
            <a:picLocks noChangeAspect="1"/>
          </p:cNvPicPr>
          <p:nvPr/>
        </p:nvPicPr>
        <p:blipFill rotWithShape="1">
          <a:blip r:embed="rId3"/>
          <a:srcRect t="81363"/>
          <a:stretch/>
        </p:blipFill>
        <p:spPr>
          <a:xfrm>
            <a:off x="5883906" y="3316873"/>
            <a:ext cx="3933444" cy="455290"/>
          </a:xfrm>
          <a:prstGeom prst="rect">
            <a:avLst/>
          </a:prstGeom>
        </p:spPr>
      </p:pic>
      <p:sp>
        <p:nvSpPr>
          <p:cNvPr id="19" name="ZoneTexte 18">
            <a:extLst>
              <a:ext uri="{FF2B5EF4-FFF2-40B4-BE49-F238E27FC236}">
                <a16:creationId xmlns:a16="http://schemas.microsoft.com/office/drawing/2014/main" id="{962BFFD9-6782-4410-A7B9-D8A663537056}"/>
              </a:ext>
            </a:extLst>
          </p:cNvPr>
          <p:cNvSpPr txBox="1"/>
          <p:nvPr/>
        </p:nvSpPr>
        <p:spPr>
          <a:xfrm>
            <a:off x="5908468" y="3918953"/>
            <a:ext cx="3806234" cy="253916"/>
          </a:xfrm>
          <a:prstGeom prst="rect">
            <a:avLst/>
          </a:prstGeom>
          <a:noFill/>
        </p:spPr>
        <p:txBody>
          <a:bodyPr wrap="square">
            <a:spAutoFit/>
          </a:bodyPr>
          <a:lstStyle/>
          <a:p>
            <a:pPr algn="ctr" rtl="0">
              <a:defRPr sz="1862" b="0" i="0" u="none" strike="noStrike" kern="1200" spc="0" baseline="0">
                <a:solidFill>
                  <a:srgbClr val="4F4F4F">
                    <a:lumMod val="65000"/>
                    <a:lumOff val="35000"/>
                  </a:srgbClr>
                </a:solidFill>
                <a:latin typeface="+mn-lt"/>
                <a:ea typeface="+mn-ea"/>
                <a:cs typeface="+mn-cs"/>
              </a:defRPr>
            </a:pPr>
            <a:r>
              <a:rPr lang="fr-FR" sz="1050" b="1" i="0" baseline="0" dirty="0">
                <a:solidFill>
                  <a:srgbClr val="231F20"/>
                </a:solidFill>
                <a:effectLst/>
              </a:rPr>
              <a:t>BESOINS ANNUELS DE RENOUVELLEMENT</a:t>
            </a:r>
          </a:p>
        </p:txBody>
      </p:sp>
      <p:pic>
        <p:nvPicPr>
          <p:cNvPr id="20" name="Image 19">
            <a:extLst>
              <a:ext uri="{FF2B5EF4-FFF2-40B4-BE49-F238E27FC236}">
                <a16:creationId xmlns:a16="http://schemas.microsoft.com/office/drawing/2014/main" id="{73E4C44C-4A4A-4635-812B-EFCB1678E9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6131" y="4192905"/>
            <a:ext cx="430887" cy="430887"/>
          </a:xfrm>
          <a:prstGeom prst="rect">
            <a:avLst/>
          </a:prstGeom>
        </p:spPr>
      </p:pic>
      <p:pic>
        <p:nvPicPr>
          <p:cNvPr id="21" name="Image 20">
            <a:extLst>
              <a:ext uri="{FF2B5EF4-FFF2-40B4-BE49-F238E27FC236}">
                <a16:creationId xmlns:a16="http://schemas.microsoft.com/office/drawing/2014/main" id="{527E82D4-0012-4B5D-8B39-7246FA640D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545" y="4162089"/>
            <a:ext cx="430887" cy="430887"/>
          </a:xfrm>
          <a:prstGeom prst="rect">
            <a:avLst/>
          </a:prstGeom>
        </p:spPr>
      </p:pic>
      <p:sp>
        <p:nvSpPr>
          <p:cNvPr id="22" name="ZoneTexte 21">
            <a:extLst>
              <a:ext uri="{FF2B5EF4-FFF2-40B4-BE49-F238E27FC236}">
                <a16:creationId xmlns:a16="http://schemas.microsoft.com/office/drawing/2014/main" id="{343DE900-F8A9-4798-A157-1CA0B1AB6B73}"/>
              </a:ext>
            </a:extLst>
          </p:cNvPr>
          <p:cNvSpPr txBox="1"/>
          <p:nvPr/>
        </p:nvSpPr>
        <p:spPr>
          <a:xfrm>
            <a:off x="6296476" y="4623792"/>
            <a:ext cx="838983" cy="307340"/>
          </a:xfrm>
          <a:prstGeom prst="rect">
            <a:avLst/>
          </a:prstGeom>
          <a:noFill/>
        </p:spPr>
        <p:txBody>
          <a:bodyPr wrap="square" rtlCol="0">
            <a:spAutoFit/>
          </a:bodyPr>
          <a:lstStyle/>
          <a:p>
            <a:pPr algn="ctr"/>
            <a:r>
              <a:rPr lang="fr-FR" sz="1400" dirty="0"/>
              <a:t>2019 </a:t>
            </a:r>
          </a:p>
        </p:txBody>
      </p:sp>
      <p:sp>
        <p:nvSpPr>
          <p:cNvPr id="23" name="ZoneTexte 22">
            <a:extLst>
              <a:ext uri="{FF2B5EF4-FFF2-40B4-BE49-F238E27FC236}">
                <a16:creationId xmlns:a16="http://schemas.microsoft.com/office/drawing/2014/main" id="{DA8AC6BE-4A8B-4934-8C68-A471D1E23CBC}"/>
              </a:ext>
            </a:extLst>
          </p:cNvPr>
          <p:cNvSpPr txBox="1"/>
          <p:nvPr/>
        </p:nvSpPr>
        <p:spPr>
          <a:xfrm>
            <a:off x="8689357" y="4623355"/>
            <a:ext cx="838983" cy="307777"/>
          </a:xfrm>
          <a:prstGeom prst="rect">
            <a:avLst/>
          </a:prstGeom>
          <a:noFill/>
        </p:spPr>
        <p:txBody>
          <a:bodyPr wrap="square" rtlCol="0">
            <a:spAutoFit/>
          </a:bodyPr>
          <a:lstStyle/>
          <a:p>
            <a:pPr algn="ctr"/>
            <a:r>
              <a:rPr lang="fr-FR" sz="1400" dirty="0"/>
              <a:t>2023</a:t>
            </a:r>
          </a:p>
        </p:txBody>
      </p:sp>
      <p:sp>
        <p:nvSpPr>
          <p:cNvPr id="24" name="ZoneTexte 23">
            <a:extLst>
              <a:ext uri="{FF2B5EF4-FFF2-40B4-BE49-F238E27FC236}">
                <a16:creationId xmlns:a16="http://schemas.microsoft.com/office/drawing/2014/main" id="{45F269E2-26C1-4F56-9F1A-DBA488A0EA4A}"/>
              </a:ext>
            </a:extLst>
          </p:cNvPr>
          <p:cNvSpPr txBox="1"/>
          <p:nvPr/>
        </p:nvSpPr>
        <p:spPr>
          <a:xfrm>
            <a:off x="6783795" y="4315888"/>
            <a:ext cx="2228019" cy="600164"/>
          </a:xfrm>
          <a:prstGeom prst="rect">
            <a:avLst/>
          </a:prstGeom>
          <a:noFill/>
        </p:spPr>
        <p:txBody>
          <a:bodyPr wrap="square" rtlCol="0">
            <a:spAutoFit/>
          </a:bodyPr>
          <a:lstStyle/>
          <a:p>
            <a:pPr algn="ctr"/>
            <a:r>
              <a:rPr lang="fr-FR" sz="1100" dirty="0"/>
              <a:t>Evolution annuelle moyen des effectifs 2019-2023 : - 600 emplois</a:t>
            </a:r>
          </a:p>
        </p:txBody>
      </p:sp>
      <p:sp>
        <p:nvSpPr>
          <p:cNvPr id="25" name="ZoneTexte 24">
            <a:extLst>
              <a:ext uri="{FF2B5EF4-FFF2-40B4-BE49-F238E27FC236}">
                <a16:creationId xmlns:a16="http://schemas.microsoft.com/office/drawing/2014/main" id="{CE684980-6F37-48BC-9A68-CA65C895909A}"/>
              </a:ext>
            </a:extLst>
          </p:cNvPr>
          <p:cNvSpPr txBox="1"/>
          <p:nvPr/>
        </p:nvSpPr>
        <p:spPr>
          <a:xfrm>
            <a:off x="6355469" y="4956166"/>
            <a:ext cx="3036955" cy="430887"/>
          </a:xfrm>
          <a:prstGeom prst="rect">
            <a:avLst/>
          </a:prstGeom>
          <a:noFill/>
        </p:spPr>
        <p:txBody>
          <a:bodyPr wrap="square" rtlCol="0">
            <a:spAutoFit/>
          </a:bodyPr>
          <a:lstStyle/>
          <a:p>
            <a:pPr algn="ctr"/>
            <a:r>
              <a:rPr lang="fr-FR" sz="1100" dirty="0"/>
              <a:t>Nombre de départ en retraite moyen annuel : 1 500 départs</a:t>
            </a:r>
          </a:p>
        </p:txBody>
      </p:sp>
      <p:cxnSp>
        <p:nvCxnSpPr>
          <p:cNvPr id="26" name="Connecteur : en angle 25">
            <a:extLst>
              <a:ext uri="{FF2B5EF4-FFF2-40B4-BE49-F238E27FC236}">
                <a16:creationId xmlns:a16="http://schemas.microsoft.com/office/drawing/2014/main" id="{4E708075-CCAB-4D29-9048-4FD135ACC384}"/>
              </a:ext>
            </a:extLst>
          </p:cNvPr>
          <p:cNvCxnSpPr>
            <a:cxnSpLocks/>
          </p:cNvCxnSpPr>
          <p:nvPr/>
        </p:nvCxnSpPr>
        <p:spPr>
          <a:xfrm rot="16200000" flipH="1">
            <a:off x="7912410" y="3734693"/>
            <a:ext cx="12700" cy="2392881"/>
          </a:xfrm>
          <a:prstGeom prst="bentConnector3">
            <a:avLst>
              <a:gd name="adj1" fmla="val -58063"/>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5847E40E-0BD6-49D9-851C-2BDFC9425B4D}"/>
              </a:ext>
            </a:extLst>
          </p:cNvPr>
          <p:cNvSpPr txBox="1"/>
          <p:nvPr/>
        </p:nvSpPr>
        <p:spPr>
          <a:xfrm>
            <a:off x="6229063" y="5385947"/>
            <a:ext cx="3372137" cy="430887"/>
          </a:xfrm>
          <a:prstGeom prst="rect">
            <a:avLst/>
          </a:prstGeom>
          <a:noFill/>
        </p:spPr>
        <p:txBody>
          <a:bodyPr wrap="square" rtlCol="0">
            <a:spAutoFit/>
          </a:bodyPr>
          <a:lstStyle/>
          <a:p>
            <a:pPr algn="ctr"/>
            <a:r>
              <a:rPr lang="fr-FR" sz="1100" dirty="0"/>
              <a:t>Autres départs annuels de la branche ou du territoire :  1 200 à 1 800 départs</a:t>
            </a:r>
          </a:p>
        </p:txBody>
      </p:sp>
      <p:sp>
        <p:nvSpPr>
          <p:cNvPr id="28" name="ZoneTexte 27">
            <a:extLst>
              <a:ext uri="{FF2B5EF4-FFF2-40B4-BE49-F238E27FC236}">
                <a16:creationId xmlns:a16="http://schemas.microsoft.com/office/drawing/2014/main" id="{3DC1B5D7-9E8A-4836-87AF-335592A3BC4E}"/>
              </a:ext>
            </a:extLst>
          </p:cNvPr>
          <p:cNvSpPr txBox="1"/>
          <p:nvPr/>
        </p:nvSpPr>
        <p:spPr>
          <a:xfrm>
            <a:off x="6196970" y="5836870"/>
            <a:ext cx="3364640" cy="461665"/>
          </a:xfrm>
          <a:prstGeom prst="rect">
            <a:avLst/>
          </a:prstGeom>
          <a:noFill/>
        </p:spPr>
        <p:txBody>
          <a:bodyPr wrap="square" rtlCol="0">
            <a:spAutoFit/>
          </a:bodyPr>
          <a:lstStyle/>
          <a:p>
            <a:pPr algn="ctr"/>
            <a:r>
              <a:rPr lang="fr-FR" sz="1200" b="1" dirty="0"/>
              <a:t>Besoin de renouvellement annuel de 2 100 à 2 700 emplois</a:t>
            </a:r>
          </a:p>
        </p:txBody>
      </p:sp>
    </p:spTree>
    <p:extLst>
      <p:ext uri="{BB962C8B-B14F-4D97-AF65-F5344CB8AC3E}">
        <p14:creationId xmlns:p14="http://schemas.microsoft.com/office/powerpoint/2010/main" val="121915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5D4659-05E9-4CA4-B4F9-4D18E9821B48}"/>
              </a:ext>
            </a:extLst>
          </p:cNvPr>
          <p:cNvSpPr>
            <a:spLocks noGrp="1"/>
          </p:cNvSpPr>
          <p:nvPr>
            <p:ph type="title"/>
          </p:nvPr>
        </p:nvSpPr>
        <p:spPr/>
        <p:txBody>
          <a:bodyPr/>
          <a:lstStyle/>
          <a:p>
            <a:r>
              <a:rPr lang="fr-FR" dirty="0">
                <a:cs typeface="Arial"/>
              </a:rPr>
              <a:t>Répartition par secteur client</a:t>
            </a:r>
          </a:p>
        </p:txBody>
      </p:sp>
      <p:sp>
        <p:nvSpPr>
          <p:cNvPr id="4" name="Espace réservé du texte 3">
            <a:extLst>
              <a:ext uri="{FF2B5EF4-FFF2-40B4-BE49-F238E27FC236}">
                <a16:creationId xmlns:a16="http://schemas.microsoft.com/office/drawing/2014/main" id="{93959ABD-62EE-4025-B795-9108718B221F}"/>
              </a:ext>
            </a:extLst>
          </p:cNvPr>
          <p:cNvSpPr>
            <a:spLocks noGrp="1"/>
          </p:cNvSpPr>
          <p:nvPr>
            <p:ph type="body" sz="quarter" idx="10"/>
          </p:nvPr>
        </p:nvSpPr>
        <p:spPr/>
        <p:txBody>
          <a:bodyPr/>
          <a:lstStyle/>
          <a:p>
            <a:endParaRPr lang="fr-FR"/>
          </a:p>
        </p:txBody>
      </p:sp>
      <p:sp>
        <p:nvSpPr>
          <p:cNvPr id="5" name="Espace réservé du texte 4">
            <a:extLst>
              <a:ext uri="{FF2B5EF4-FFF2-40B4-BE49-F238E27FC236}">
                <a16:creationId xmlns:a16="http://schemas.microsoft.com/office/drawing/2014/main" id="{620472D2-542D-44F6-8035-0118B9C244D2}"/>
              </a:ext>
            </a:extLst>
          </p:cNvPr>
          <p:cNvSpPr>
            <a:spLocks noGrp="1"/>
          </p:cNvSpPr>
          <p:nvPr>
            <p:ph type="body" sz="quarter" idx="11"/>
          </p:nvPr>
        </p:nvSpPr>
        <p:spPr/>
        <p:txBody>
          <a:bodyPr/>
          <a:lstStyle/>
          <a:p>
            <a:r>
              <a:rPr lang="fr-FR" dirty="0"/>
              <a:t>06</a:t>
            </a:r>
          </a:p>
        </p:txBody>
      </p:sp>
      <p:graphicFrame>
        <p:nvGraphicFramePr>
          <p:cNvPr id="8" name="Espace réservé du contenu 10">
            <a:extLst>
              <a:ext uri="{FF2B5EF4-FFF2-40B4-BE49-F238E27FC236}">
                <a16:creationId xmlns:a16="http://schemas.microsoft.com/office/drawing/2014/main" id="{605ACBD7-0E88-4F56-AC99-AE295272BFFF}"/>
              </a:ext>
            </a:extLst>
          </p:cNvPr>
          <p:cNvGraphicFramePr>
            <a:graphicFrameLocks/>
          </p:cNvGraphicFramePr>
          <p:nvPr>
            <p:extLst>
              <p:ext uri="{D42A27DB-BD31-4B8C-83A1-F6EECF244321}">
                <p14:modId xmlns:p14="http://schemas.microsoft.com/office/powerpoint/2010/main" val="1940344479"/>
              </p:ext>
            </p:extLst>
          </p:nvPr>
        </p:nvGraphicFramePr>
        <p:xfrm>
          <a:off x="0" y="2327105"/>
          <a:ext cx="9906000" cy="423180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DA8BD812-3ACA-47AB-9ADF-55E55612868F}"/>
              </a:ext>
            </a:extLst>
          </p:cNvPr>
          <p:cNvSpPr/>
          <p:nvPr/>
        </p:nvSpPr>
        <p:spPr>
          <a:xfrm>
            <a:off x="7418992" y="2643107"/>
            <a:ext cx="1186268" cy="178950"/>
          </a:xfrm>
          <a:prstGeom prst="rect">
            <a:avLst/>
          </a:prstGeom>
          <a:noFill/>
          <a:ln w="25400" cap="flat" cmpd="sng" algn="ctr">
            <a:solidFill>
              <a:srgbClr val="231F2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231F20"/>
                </a:solidFill>
              </a:rPr>
              <a:t>227 répondants</a:t>
            </a:r>
          </a:p>
        </p:txBody>
      </p:sp>
      <p:sp>
        <p:nvSpPr>
          <p:cNvPr id="10" name="Rectangle 9">
            <a:extLst>
              <a:ext uri="{FF2B5EF4-FFF2-40B4-BE49-F238E27FC236}">
                <a16:creationId xmlns:a16="http://schemas.microsoft.com/office/drawing/2014/main" id="{3B0B82B5-90CF-467B-8F5A-6B10F1C3A92F}"/>
              </a:ext>
            </a:extLst>
          </p:cNvPr>
          <p:cNvSpPr/>
          <p:nvPr/>
        </p:nvSpPr>
        <p:spPr>
          <a:xfrm>
            <a:off x="8836695" y="2769662"/>
            <a:ext cx="1186268" cy="17895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231F20"/>
                </a:solidFill>
              </a:rPr>
              <a:t>76 répondants</a:t>
            </a:r>
          </a:p>
        </p:txBody>
      </p:sp>
      <p:sp>
        <p:nvSpPr>
          <p:cNvPr id="11" name="Rectangle 10">
            <a:extLst>
              <a:ext uri="{FF2B5EF4-FFF2-40B4-BE49-F238E27FC236}">
                <a16:creationId xmlns:a16="http://schemas.microsoft.com/office/drawing/2014/main" id="{5AC5002A-FDB4-4380-AD37-E72A706C0084}"/>
              </a:ext>
            </a:extLst>
          </p:cNvPr>
          <p:cNvSpPr/>
          <p:nvPr/>
        </p:nvSpPr>
        <p:spPr>
          <a:xfrm>
            <a:off x="8836695" y="3165854"/>
            <a:ext cx="1186268" cy="17895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231F20"/>
                </a:solidFill>
              </a:rPr>
              <a:t>88 répondants</a:t>
            </a:r>
          </a:p>
        </p:txBody>
      </p:sp>
      <p:sp>
        <p:nvSpPr>
          <p:cNvPr id="12" name="Rectangle 11">
            <a:extLst>
              <a:ext uri="{FF2B5EF4-FFF2-40B4-BE49-F238E27FC236}">
                <a16:creationId xmlns:a16="http://schemas.microsoft.com/office/drawing/2014/main" id="{1238BB9D-185E-48B8-9C3D-CF8D68A88EE7}"/>
              </a:ext>
            </a:extLst>
          </p:cNvPr>
          <p:cNvSpPr/>
          <p:nvPr/>
        </p:nvSpPr>
        <p:spPr>
          <a:xfrm>
            <a:off x="8836695" y="3531090"/>
            <a:ext cx="1186268" cy="17895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231F20"/>
                </a:solidFill>
              </a:rPr>
              <a:t>98 répondants</a:t>
            </a:r>
          </a:p>
        </p:txBody>
      </p:sp>
      <p:sp>
        <p:nvSpPr>
          <p:cNvPr id="13" name="Rectangle 12">
            <a:extLst>
              <a:ext uri="{FF2B5EF4-FFF2-40B4-BE49-F238E27FC236}">
                <a16:creationId xmlns:a16="http://schemas.microsoft.com/office/drawing/2014/main" id="{117A6AAE-3025-40F9-943C-DD79A5D0E8C1}"/>
              </a:ext>
            </a:extLst>
          </p:cNvPr>
          <p:cNvSpPr/>
          <p:nvPr/>
        </p:nvSpPr>
        <p:spPr>
          <a:xfrm>
            <a:off x="8836695" y="3865671"/>
            <a:ext cx="1186268" cy="17895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231F20"/>
                </a:solidFill>
              </a:rPr>
              <a:t>72 répondants</a:t>
            </a:r>
          </a:p>
        </p:txBody>
      </p:sp>
      <p:sp>
        <p:nvSpPr>
          <p:cNvPr id="14" name="Rectangle 13">
            <a:extLst>
              <a:ext uri="{FF2B5EF4-FFF2-40B4-BE49-F238E27FC236}">
                <a16:creationId xmlns:a16="http://schemas.microsoft.com/office/drawing/2014/main" id="{BF364E77-D8C3-49E8-AAC1-5B77DA8A633A}"/>
              </a:ext>
            </a:extLst>
          </p:cNvPr>
          <p:cNvSpPr/>
          <p:nvPr/>
        </p:nvSpPr>
        <p:spPr>
          <a:xfrm>
            <a:off x="8836695" y="4259255"/>
            <a:ext cx="1186268" cy="17895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231F20"/>
                </a:solidFill>
              </a:rPr>
              <a:t>69 répondants</a:t>
            </a:r>
          </a:p>
        </p:txBody>
      </p:sp>
      <p:sp>
        <p:nvSpPr>
          <p:cNvPr id="15" name="Rectangle 14">
            <a:extLst>
              <a:ext uri="{FF2B5EF4-FFF2-40B4-BE49-F238E27FC236}">
                <a16:creationId xmlns:a16="http://schemas.microsoft.com/office/drawing/2014/main" id="{E82BB1EB-3754-44C3-A603-56E2C9CFA3F9}"/>
              </a:ext>
            </a:extLst>
          </p:cNvPr>
          <p:cNvSpPr/>
          <p:nvPr/>
        </p:nvSpPr>
        <p:spPr>
          <a:xfrm>
            <a:off x="8836695" y="4593836"/>
            <a:ext cx="1186268" cy="17895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231F20"/>
                </a:solidFill>
              </a:rPr>
              <a:t>52 répondants</a:t>
            </a:r>
          </a:p>
        </p:txBody>
      </p:sp>
      <p:sp>
        <p:nvSpPr>
          <p:cNvPr id="16" name="Rectangle 15">
            <a:extLst>
              <a:ext uri="{FF2B5EF4-FFF2-40B4-BE49-F238E27FC236}">
                <a16:creationId xmlns:a16="http://schemas.microsoft.com/office/drawing/2014/main" id="{50923E69-D8C7-46A3-8637-17589E8DBF91}"/>
              </a:ext>
            </a:extLst>
          </p:cNvPr>
          <p:cNvSpPr/>
          <p:nvPr/>
        </p:nvSpPr>
        <p:spPr>
          <a:xfrm>
            <a:off x="8836695" y="4954102"/>
            <a:ext cx="1186268" cy="17895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231F20"/>
                </a:solidFill>
              </a:rPr>
              <a:t>72 répondants</a:t>
            </a:r>
          </a:p>
        </p:txBody>
      </p:sp>
      <p:sp>
        <p:nvSpPr>
          <p:cNvPr id="17" name="Rectangle 16">
            <a:extLst>
              <a:ext uri="{FF2B5EF4-FFF2-40B4-BE49-F238E27FC236}">
                <a16:creationId xmlns:a16="http://schemas.microsoft.com/office/drawing/2014/main" id="{75ADB022-8FFF-4745-9C26-013E190933EE}"/>
              </a:ext>
            </a:extLst>
          </p:cNvPr>
          <p:cNvSpPr/>
          <p:nvPr/>
        </p:nvSpPr>
        <p:spPr>
          <a:xfrm>
            <a:off x="8836695" y="5347686"/>
            <a:ext cx="1186268" cy="17895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231F20"/>
                </a:solidFill>
              </a:rPr>
              <a:t>66 répondants</a:t>
            </a:r>
          </a:p>
        </p:txBody>
      </p:sp>
      <p:sp>
        <p:nvSpPr>
          <p:cNvPr id="18" name="Rectangle 17">
            <a:extLst>
              <a:ext uri="{FF2B5EF4-FFF2-40B4-BE49-F238E27FC236}">
                <a16:creationId xmlns:a16="http://schemas.microsoft.com/office/drawing/2014/main" id="{0C940738-9DF8-4B1E-8E14-92CFE08ECC86}"/>
              </a:ext>
            </a:extLst>
          </p:cNvPr>
          <p:cNvSpPr/>
          <p:nvPr/>
        </p:nvSpPr>
        <p:spPr>
          <a:xfrm>
            <a:off x="8836695" y="5741270"/>
            <a:ext cx="1186268" cy="17895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231F20"/>
                </a:solidFill>
              </a:rPr>
              <a:t>54 répondants</a:t>
            </a:r>
          </a:p>
        </p:txBody>
      </p:sp>
      <p:sp>
        <p:nvSpPr>
          <p:cNvPr id="20" name="Espace réservé du contenu 2">
            <a:extLst>
              <a:ext uri="{FF2B5EF4-FFF2-40B4-BE49-F238E27FC236}">
                <a16:creationId xmlns:a16="http://schemas.microsoft.com/office/drawing/2014/main" id="{BF414A62-B49D-4B0A-895F-B1134F37CEBF}"/>
              </a:ext>
            </a:extLst>
          </p:cNvPr>
          <p:cNvSpPr>
            <a:spLocks noGrp="1"/>
          </p:cNvSpPr>
          <p:nvPr>
            <p:ph idx="1"/>
          </p:nvPr>
        </p:nvSpPr>
        <p:spPr>
          <a:xfrm>
            <a:off x="700881" y="1711326"/>
            <a:ext cx="8495951" cy="608546"/>
          </a:xfrm>
        </p:spPr>
        <p:txBody>
          <a:bodyPr vert="horz" lIns="0" tIns="0" rIns="0" bIns="0" rtlCol="0" anchor="t">
            <a:noAutofit/>
          </a:bodyPr>
          <a:lstStyle/>
          <a:p>
            <a:r>
              <a:rPr lang="fr-FR" dirty="0">
                <a:cs typeface="Arial"/>
              </a:rPr>
              <a:t>Quelle était la répartition estimée de votre chiffre d'affaires par secteur client au 31/12/2019 ?</a:t>
            </a:r>
          </a:p>
        </p:txBody>
      </p:sp>
    </p:spTree>
    <p:extLst>
      <p:ext uri="{BB962C8B-B14F-4D97-AF65-F5344CB8AC3E}">
        <p14:creationId xmlns:p14="http://schemas.microsoft.com/office/powerpoint/2010/main" val="156498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022CD3-F1B4-45FC-BE7E-A814236C6349}"/>
              </a:ext>
            </a:extLst>
          </p:cNvPr>
          <p:cNvSpPr>
            <a:spLocks noGrp="1"/>
          </p:cNvSpPr>
          <p:nvPr>
            <p:ph type="title"/>
          </p:nvPr>
        </p:nvSpPr>
        <p:spPr/>
        <p:txBody>
          <a:bodyPr/>
          <a:lstStyle/>
          <a:p>
            <a:r>
              <a:rPr lang="fr-FR" dirty="0">
                <a:cs typeface="Arial"/>
              </a:rPr>
              <a:t>Commentaires libres</a:t>
            </a:r>
            <a:endParaRPr lang="fr-FR" dirty="0"/>
          </a:p>
        </p:txBody>
      </p:sp>
      <p:sp>
        <p:nvSpPr>
          <p:cNvPr id="3" name="Espace réservé du contenu 2">
            <a:extLst>
              <a:ext uri="{FF2B5EF4-FFF2-40B4-BE49-F238E27FC236}">
                <a16:creationId xmlns:a16="http://schemas.microsoft.com/office/drawing/2014/main" id="{8505134F-53B3-4EDF-9D40-28830B0EE879}"/>
              </a:ext>
            </a:extLst>
          </p:cNvPr>
          <p:cNvSpPr>
            <a:spLocks noGrp="1"/>
          </p:cNvSpPr>
          <p:nvPr>
            <p:ph idx="1"/>
          </p:nvPr>
        </p:nvSpPr>
        <p:spPr>
          <a:xfrm>
            <a:off x="701388" y="1446212"/>
            <a:ext cx="8495951" cy="4257358"/>
          </a:xfrm>
        </p:spPr>
        <p:txBody>
          <a:bodyPr vert="horz" lIns="0" tIns="0" rIns="0" bIns="0" rtlCol="0" anchor="t">
            <a:noAutofit/>
          </a:bodyPr>
          <a:lstStyle/>
          <a:p>
            <a:r>
              <a:rPr lang="fr-FR" dirty="0"/>
              <a:t>Commentaires libres sur les besoins en emplois compétences</a:t>
            </a:r>
            <a:endParaRPr lang="fr-FR" sz="1600" dirty="0">
              <a:cs typeface="Arial"/>
            </a:endParaRPr>
          </a:p>
          <a:p>
            <a:pPr marL="0" indent="0">
              <a:buNone/>
            </a:pPr>
            <a:endParaRPr lang="fr-FR" sz="1600" dirty="0">
              <a:cs typeface="Arial"/>
            </a:endParaRPr>
          </a:p>
          <a:p>
            <a:pPr marL="171450" lvl="1" indent="-171450">
              <a:buFont typeface="Arial" panose="020B0604020202020204" pitchFamily="34" charset="0"/>
              <a:buChar char="•"/>
            </a:pPr>
            <a:r>
              <a:rPr lang="fr-FR" sz="1100" dirty="0">
                <a:cs typeface="Arial"/>
              </a:rPr>
              <a:t>Mise en place d'une AFEST</a:t>
            </a:r>
          </a:p>
          <a:p>
            <a:pPr marL="171450" lvl="1" indent="-171450" fontAlgn="b">
              <a:buFont typeface="Arial" panose="020B0604020202020204" pitchFamily="34" charset="0"/>
              <a:buChar char="•"/>
            </a:pPr>
            <a:r>
              <a:rPr lang="fr-FR" sz="1100" dirty="0">
                <a:cs typeface="Arial"/>
              </a:rPr>
              <a:t>Difficultés à recruter des techniciens d'intervention, des ingénieurs mécatroniques, des ingénieurs logiciels</a:t>
            </a:r>
          </a:p>
          <a:p>
            <a:pPr marL="171450" lvl="1" indent="-171450" fontAlgn="b">
              <a:buFont typeface="Arial" panose="020B0604020202020204" pitchFamily="34" charset="0"/>
              <a:buChar char="•"/>
            </a:pPr>
            <a:r>
              <a:rPr lang="fr-FR" sz="1100" dirty="0">
                <a:cs typeface="Arial"/>
              </a:rPr>
              <a:t>Besoin globalement d'une montée en compétences et d'un changement fort de culture </a:t>
            </a:r>
          </a:p>
          <a:p>
            <a:pPr marL="171450" lvl="1" indent="-171450" fontAlgn="b">
              <a:buFont typeface="Arial" panose="020B0604020202020204" pitchFamily="34" charset="0"/>
              <a:buChar char="•"/>
            </a:pPr>
            <a:r>
              <a:rPr lang="fr-FR" sz="1100" dirty="0">
                <a:cs typeface="Arial"/>
              </a:rPr>
              <a:t>Manque de formation sur la construction d'un tracteur ou véhicule PL roulant avec la maitrise des connaissances nécessaires</a:t>
            </a:r>
          </a:p>
          <a:p>
            <a:pPr marL="171450" lvl="1" indent="-171450" fontAlgn="b">
              <a:buFont typeface="Arial" panose="020B0604020202020204" pitchFamily="34" charset="0"/>
              <a:buChar char="•"/>
            </a:pPr>
            <a:r>
              <a:rPr lang="fr-FR" sz="1100" dirty="0">
                <a:cs typeface="Arial"/>
              </a:rPr>
              <a:t>Master gestion de projet développement</a:t>
            </a:r>
          </a:p>
          <a:p>
            <a:pPr marL="171450" lvl="1" indent="-171450" fontAlgn="b">
              <a:buFont typeface="Arial" panose="020B0604020202020204" pitchFamily="34" charset="0"/>
              <a:buChar char="•"/>
            </a:pPr>
            <a:r>
              <a:rPr lang="fr-FR" sz="1100" dirty="0">
                <a:cs typeface="Arial"/>
              </a:rPr>
              <a:t>Monteurs opérationnels/ usineurs CN &amp; conventionnels opérationnels</a:t>
            </a:r>
          </a:p>
          <a:p>
            <a:pPr marL="171450" lvl="1" indent="-171450" fontAlgn="b">
              <a:buFont typeface="Arial" panose="020B0604020202020204" pitchFamily="34" charset="0"/>
              <a:buChar char="•"/>
            </a:pPr>
            <a:r>
              <a:rPr lang="fr-FR" sz="1100" dirty="0">
                <a:cs typeface="Arial"/>
              </a:rPr>
              <a:t>Les métiers de la tôlerie ne sont pas représentés dans les cursus de formation scolaire. Les entreprises sont obligées de prendre en charge la formation du personnel</a:t>
            </a:r>
          </a:p>
          <a:p>
            <a:pPr marL="171450" lvl="1" indent="-171450" fontAlgn="b">
              <a:buFont typeface="Arial" panose="020B0604020202020204" pitchFamily="34" charset="0"/>
              <a:buChar char="•"/>
            </a:pPr>
            <a:r>
              <a:rPr lang="fr-FR" sz="1100" dirty="0">
                <a:cs typeface="Arial"/>
              </a:rPr>
              <a:t>Parier sur la formation interne et la formation sur la Transformation Digitale.</a:t>
            </a:r>
          </a:p>
          <a:p>
            <a:pPr marL="171450" lvl="1" indent="-171450" fontAlgn="b">
              <a:buFont typeface="Arial" panose="020B0604020202020204" pitchFamily="34" charset="0"/>
              <a:buChar char="•"/>
            </a:pPr>
            <a:r>
              <a:rPr lang="fr-FR" sz="1100" dirty="0">
                <a:cs typeface="Arial"/>
              </a:rPr>
              <a:t>Formation du dirigeant</a:t>
            </a:r>
          </a:p>
          <a:p>
            <a:pPr marL="171450" lvl="1" indent="-171450" fontAlgn="b">
              <a:buFont typeface="Arial" panose="020B0604020202020204" pitchFamily="34" charset="0"/>
              <a:buChar char="•"/>
            </a:pPr>
            <a:r>
              <a:rPr lang="fr-FR" sz="1100" dirty="0">
                <a:cs typeface="Arial"/>
              </a:rPr>
              <a:t>Depuis le passage de la barre des 50 salariés manque de prise en charge des formations</a:t>
            </a:r>
          </a:p>
          <a:p>
            <a:pPr marL="171450" lvl="1" indent="-171450" fontAlgn="b">
              <a:buFont typeface="Arial" panose="020B0604020202020204" pitchFamily="34" charset="0"/>
              <a:buChar char="•"/>
            </a:pPr>
            <a:r>
              <a:rPr lang="fr-FR" sz="1100" dirty="0">
                <a:cs typeface="Arial"/>
              </a:rPr>
              <a:t>Amélioration compétences logiciel mais le coût n'est aujourd'hui pas supportable du fait de la chute d'activité</a:t>
            </a:r>
          </a:p>
          <a:p>
            <a:pPr marL="171450" lvl="1" indent="-171450" fontAlgn="b">
              <a:buFont typeface="Arial" panose="020B0604020202020204" pitchFamily="34" charset="0"/>
              <a:buChar char="•"/>
            </a:pPr>
            <a:r>
              <a:rPr lang="fr-FR" sz="1100" dirty="0">
                <a:cs typeface="Arial"/>
              </a:rPr>
              <a:t>Nos métiers sont extrêmement manuels et il n'existe pas de formation spécifique.</a:t>
            </a:r>
          </a:p>
          <a:p>
            <a:pPr marL="171450" lvl="1" indent="-171450" fontAlgn="b">
              <a:buFont typeface="Arial" panose="020B0604020202020204" pitchFamily="34" charset="0"/>
              <a:buChar char="•"/>
            </a:pPr>
            <a:r>
              <a:rPr lang="fr-FR" sz="1100" dirty="0">
                <a:cs typeface="Arial"/>
              </a:rPr>
              <a:t>Besoin de créer des petits groupes autonomes composés d'un responsable opérationnel + rapprochement avec groupe structuré pour fonctions supports</a:t>
            </a:r>
          </a:p>
          <a:p>
            <a:pPr marL="171450" lvl="1" indent="-171450" fontAlgn="b">
              <a:buFont typeface="Arial" panose="020B0604020202020204" pitchFamily="34" charset="0"/>
              <a:buChar char="•"/>
            </a:pPr>
            <a:r>
              <a:rPr lang="fr-FR" sz="1100" dirty="0">
                <a:cs typeface="Arial"/>
              </a:rPr>
              <a:t>Augmenter la formation (en effectifs) de mouleurs, fondeurs, ébarbeurs</a:t>
            </a:r>
          </a:p>
          <a:p>
            <a:pPr marL="171450" lvl="1" indent="-171450" fontAlgn="b">
              <a:buFont typeface="Arial" panose="020B0604020202020204" pitchFamily="34" charset="0"/>
              <a:buChar char="•"/>
            </a:pPr>
            <a:r>
              <a:rPr lang="fr-FR" sz="1100" dirty="0">
                <a:cs typeface="Arial"/>
              </a:rPr>
              <a:t>Impossible de prédire l’avenir</a:t>
            </a:r>
          </a:p>
          <a:p>
            <a:pPr marL="171450" lvl="1" indent="-171450" fontAlgn="b">
              <a:buFont typeface="Arial" panose="020B0604020202020204" pitchFamily="34" charset="0"/>
              <a:buChar char="•"/>
            </a:pPr>
            <a:r>
              <a:rPr lang="fr-FR" sz="1100" dirty="0">
                <a:cs typeface="Arial"/>
              </a:rPr>
              <a:t>Besoin de rassurer nos équipes, de les motiver</a:t>
            </a:r>
          </a:p>
          <a:p>
            <a:pPr marL="171450" lvl="1" indent="-171450" fontAlgn="b">
              <a:buFont typeface="Arial" panose="020B0604020202020204" pitchFamily="34" charset="0"/>
              <a:buChar char="•"/>
            </a:pPr>
            <a:r>
              <a:rPr lang="fr-FR" sz="1100" dirty="0">
                <a:cs typeface="Arial"/>
              </a:rPr>
              <a:t>Soutien de l'économie et une solution de flexibilité sur les emplois</a:t>
            </a:r>
          </a:p>
          <a:p>
            <a:pPr marL="171450" lvl="1" indent="-171450" fontAlgn="b">
              <a:buFont typeface="Arial" panose="020B0604020202020204" pitchFamily="34" charset="0"/>
              <a:buChar char="•"/>
            </a:pPr>
            <a:r>
              <a:rPr lang="fr-FR" sz="1100" dirty="0">
                <a:cs typeface="Arial"/>
              </a:rPr>
              <a:t>Nous avons besoin de techniciens en courants faibles. Il n'y pas d'écoles ... </a:t>
            </a:r>
          </a:p>
          <a:p>
            <a:pPr marL="171450" lvl="1" indent="-171450" fontAlgn="b">
              <a:buFont typeface="Arial" panose="020B0604020202020204" pitchFamily="34" charset="0"/>
              <a:buChar char="•"/>
            </a:pPr>
            <a:r>
              <a:rPr lang="fr-FR" sz="1100" dirty="0">
                <a:cs typeface="Arial"/>
              </a:rPr>
              <a:t>Grande difficulté de recrutement d'équipes d'installateurs -poseurs en déplacement</a:t>
            </a:r>
          </a:p>
          <a:p>
            <a:endParaRPr lang="fr-FR" dirty="0"/>
          </a:p>
        </p:txBody>
      </p:sp>
      <p:sp>
        <p:nvSpPr>
          <p:cNvPr id="4" name="Espace réservé du texte 3">
            <a:extLst>
              <a:ext uri="{FF2B5EF4-FFF2-40B4-BE49-F238E27FC236}">
                <a16:creationId xmlns:a16="http://schemas.microsoft.com/office/drawing/2014/main" id="{58525054-B4E2-4C83-8F15-9F7EFAF4F6D9}"/>
              </a:ext>
            </a:extLst>
          </p:cNvPr>
          <p:cNvSpPr>
            <a:spLocks noGrp="1"/>
          </p:cNvSpPr>
          <p:nvPr>
            <p:ph type="body" sz="quarter" idx="10"/>
          </p:nvPr>
        </p:nvSpPr>
        <p:spPr/>
        <p:txBody>
          <a:bodyPr/>
          <a:lstStyle/>
          <a:p>
            <a:endParaRPr lang="fr-FR"/>
          </a:p>
        </p:txBody>
      </p:sp>
      <p:sp>
        <p:nvSpPr>
          <p:cNvPr id="5" name="Espace réservé du texte 4">
            <a:extLst>
              <a:ext uri="{FF2B5EF4-FFF2-40B4-BE49-F238E27FC236}">
                <a16:creationId xmlns:a16="http://schemas.microsoft.com/office/drawing/2014/main" id="{7EA89688-265F-41DD-9AD3-E3FA64643357}"/>
              </a:ext>
            </a:extLst>
          </p:cNvPr>
          <p:cNvSpPr>
            <a:spLocks noGrp="1"/>
          </p:cNvSpPr>
          <p:nvPr>
            <p:ph type="body" sz="quarter" idx="11"/>
          </p:nvPr>
        </p:nvSpPr>
        <p:spPr/>
        <p:txBody>
          <a:bodyPr/>
          <a:lstStyle/>
          <a:p>
            <a:r>
              <a:rPr lang="fr-FR" dirty="0"/>
              <a:t>06</a:t>
            </a:r>
          </a:p>
        </p:txBody>
      </p:sp>
    </p:spTree>
    <p:extLst>
      <p:ext uri="{BB962C8B-B14F-4D97-AF65-F5344CB8AC3E}">
        <p14:creationId xmlns:p14="http://schemas.microsoft.com/office/powerpoint/2010/main" val="376435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31D6706-294D-4990-A123-2D9CFF304988}"/>
              </a:ext>
            </a:extLst>
          </p:cNvPr>
          <p:cNvSpPr>
            <a:spLocks noGrp="1"/>
          </p:cNvSpPr>
          <p:nvPr>
            <p:ph type="title"/>
          </p:nvPr>
        </p:nvSpPr>
        <p:spPr/>
        <p:txBody>
          <a:bodyPr/>
          <a:lstStyle/>
          <a:p>
            <a:r>
              <a:rPr lang="fr-FR" dirty="0"/>
              <a:t>Annexe 3 : zoom sur les évolutions des secteurs clients</a:t>
            </a:r>
          </a:p>
        </p:txBody>
      </p:sp>
      <p:sp>
        <p:nvSpPr>
          <p:cNvPr id="5" name="Espace réservé du texte 4">
            <a:extLst>
              <a:ext uri="{FF2B5EF4-FFF2-40B4-BE49-F238E27FC236}">
                <a16:creationId xmlns:a16="http://schemas.microsoft.com/office/drawing/2014/main" id="{92B216A5-C48B-41B8-876D-90B76CC40EFB}"/>
              </a:ext>
            </a:extLst>
          </p:cNvPr>
          <p:cNvSpPr>
            <a:spLocks noGrp="1"/>
          </p:cNvSpPr>
          <p:nvPr>
            <p:ph type="body" idx="1"/>
          </p:nvPr>
        </p:nvSpPr>
        <p:spPr/>
        <p:txBody>
          <a:bodyPr/>
          <a:lstStyle/>
          <a:p>
            <a:r>
              <a:rPr lang="fr-FR" dirty="0"/>
              <a:t>06</a:t>
            </a:r>
          </a:p>
        </p:txBody>
      </p:sp>
    </p:spTree>
    <p:extLst>
      <p:ext uri="{BB962C8B-B14F-4D97-AF65-F5344CB8AC3E}">
        <p14:creationId xmlns:p14="http://schemas.microsoft.com/office/powerpoint/2010/main" val="15291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39991-6A96-41DC-BC65-68039FC89023}"/>
              </a:ext>
            </a:extLst>
          </p:cNvPr>
          <p:cNvSpPr>
            <a:spLocks noGrp="1"/>
          </p:cNvSpPr>
          <p:nvPr>
            <p:ph type="title"/>
          </p:nvPr>
        </p:nvSpPr>
        <p:spPr/>
        <p:txBody>
          <a:bodyPr/>
          <a:lstStyle/>
          <a:p>
            <a:r>
              <a:rPr lang="fr-FR"/>
              <a:t>Introduction</a:t>
            </a:r>
          </a:p>
        </p:txBody>
      </p:sp>
      <p:sp>
        <p:nvSpPr>
          <p:cNvPr id="3" name="Espace réservé du contenu 2">
            <a:extLst>
              <a:ext uri="{FF2B5EF4-FFF2-40B4-BE49-F238E27FC236}">
                <a16:creationId xmlns:a16="http://schemas.microsoft.com/office/drawing/2014/main" id="{75251C7D-1655-4077-A137-88229B0D17CE}"/>
              </a:ext>
            </a:extLst>
          </p:cNvPr>
          <p:cNvSpPr>
            <a:spLocks noGrp="1"/>
          </p:cNvSpPr>
          <p:nvPr>
            <p:ph idx="1"/>
          </p:nvPr>
        </p:nvSpPr>
        <p:spPr>
          <a:xfrm>
            <a:off x="700882" y="1711325"/>
            <a:ext cx="4252118" cy="3965575"/>
          </a:xfrm>
        </p:spPr>
        <p:txBody>
          <a:bodyPr/>
          <a:lstStyle/>
          <a:p>
            <a:pPr algn="just"/>
            <a:r>
              <a:rPr lang="fr-FR" sz="1600" dirty="0"/>
              <a:t>Une approche par les secteurs clients</a:t>
            </a:r>
          </a:p>
          <a:p>
            <a:pPr lvl="1" algn="just"/>
            <a:r>
              <a:rPr lang="fr-FR" sz="1400" dirty="0"/>
              <a:t>Pour conduire une analyse prospective de la branche, il est important de mettre en avant les évolutions et besoins des principaux secteurs clients et l’impact pour la branche. </a:t>
            </a:r>
          </a:p>
          <a:p>
            <a:pPr lvl="1" algn="just"/>
            <a:r>
              <a:rPr lang="fr-FR" sz="1400" dirty="0"/>
              <a:t>Dans les pages suivantes sont présentées pour les 6 principaux secteurs clients de la branche en Région :</a:t>
            </a:r>
          </a:p>
          <a:p>
            <a:pPr marL="285750" lvl="1" indent="-285750" algn="just">
              <a:buFontTx/>
              <a:buChar char="-"/>
            </a:pPr>
            <a:r>
              <a:rPr lang="fr-FR" sz="1400" dirty="0"/>
              <a:t>Les données clés du secteur et des premiers éléments de spécificités régionales</a:t>
            </a:r>
          </a:p>
          <a:p>
            <a:pPr marL="285750" lvl="1" indent="-285750" algn="just">
              <a:buFontTx/>
              <a:buChar char="-"/>
            </a:pPr>
            <a:r>
              <a:rPr lang="fr-FR" sz="1400" dirty="0"/>
              <a:t>Les enjeux du secteur</a:t>
            </a:r>
          </a:p>
          <a:p>
            <a:pPr marL="285750" lvl="1" indent="-285750" algn="just">
              <a:buFontTx/>
              <a:buChar char="-"/>
            </a:pPr>
            <a:r>
              <a:rPr lang="fr-FR" sz="1400" dirty="0"/>
              <a:t>Les principaux impacts pressentis pour la branche</a:t>
            </a:r>
          </a:p>
          <a:p>
            <a:pPr marL="285750" lvl="1" indent="-285750" algn="just">
              <a:buFontTx/>
              <a:buChar char="-"/>
            </a:pPr>
            <a:endParaRPr lang="fr-FR" sz="1400" dirty="0"/>
          </a:p>
          <a:p>
            <a:pPr lvl="1" algn="just"/>
            <a:r>
              <a:rPr lang="fr-FR" sz="1400" dirty="0"/>
              <a:t>Ce travail a été conduit par une analyse documentaire et des entretiens avec les entreprises régionales sur les attendus de leurs secteurs clients.</a:t>
            </a:r>
          </a:p>
          <a:p>
            <a:pPr lvl="1" algn="just"/>
            <a:endParaRPr lang="fr-FR" sz="1400" dirty="0"/>
          </a:p>
        </p:txBody>
      </p:sp>
      <p:sp>
        <p:nvSpPr>
          <p:cNvPr id="4" name="Espace réservé du texte 3">
            <a:extLst>
              <a:ext uri="{FF2B5EF4-FFF2-40B4-BE49-F238E27FC236}">
                <a16:creationId xmlns:a16="http://schemas.microsoft.com/office/drawing/2014/main" id="{5F8EF02B-1264-4EE1-AC1B-D8C0C41FB44B}"/>
              </a:ext>
            </a:extLst>
          </p:cNvPr>
          <p:cNvSpPr>
            <a:spLocks noGrp="1"/>
          </p:cNvSpPr>
          <p:nvPr>
            <p:ph type="body" sz="quarter" idx="10"/>
          </p:nvPr>
        </p:nvSpPr>
        <p:spPr/>
        <p:txBody>
          <a:bodyPr/>
          <a:lstStyle/>
          <a:p>
            <a:r>
              <a:rPr lang="fr-FR"/>
              <a:t>Cadrage méthodologique</a:t>
            </a:r>
          </a:p>
        </p:txBody>
      </p:sp>
      <p:sp>
        <p:nvSpPr>
          <p:cNvPr id="5" name="Espace réservé du texte 4">
            <a:extLst>
              <a:ext uri="{FF2B5EF4-FFF2-40B4-BE49-F238E27FC236}">
                <a16:creationId xmlns:a16="http://schemas.microsoft.com/office/drawing/2014/main" id="{6644DF77-15A1-4BB4-970B-F20DC4EC0F46}"/>
              </a:ext>
            </a:extLst>
          </p:cNvPr>
          <p:cNvSpPr>
            <a:spLocks noGrp="1"/>
          </p:cNvSpPr>
          <p:nvPr>
            <p:ph type="body" sz="quarter" idx="11"/>
          </p:nvPr>
        </p:nvSpPr>
        <p:spPr/>
        <p:txBody>
          <a:bodyPr/>
          <a:lstStyle/>
          <a:p>
            <a:r>
              <a:rPr lang="fr-FR" dirty="0"/>
              <a:t>06</a:t>
            </a:r>
          </a:p>
        </p:txBody>
      </p:sp>
      <p:sp>
        <p:nvSpPr>
          <p:cNvPr id="9" name="Ellipse 8">
            <a:extLst>
              <a:ext uri="{FF2B5EF4-FFF2-40B4-BE49-F238E27FC236}">
                <a16:creationId xmlns:a16="http://schemas.microsoft.com/office/drawing/2014/main" id="{AC686347-0096-499F-BBB1-BF399AE06D1F}"/>
              </a:ext>
            </a:extLst>
          </p:cNvPr>
          <p:cNvSpPr/>
          <p:nvPr/>
        </p:nvSpPr>
        <p:spPr>
          <a:xfrm>
            <a:off x="6501815" y="2336401"/>
            <a:ext cx="2388645" cy="2355241"/>
          </a:xfrm>
          <a:prstGeom prst="ellipse">
            <a:avLst/>
          </a:prstGeom>
          <a:solidFill>
            <a:schemeClr val="bg1"/>
          </a:solidFill>
          <a:ln w="381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1" name="Ellipse 10">
            <a:extLst>
              <a:ext uri="{FF2B5EF4-FFF2-40B4-BE49-F238E27FC236}">
                <a16:creationId xmlns:a16="http://schemas.microsoft.com/office/drawing/2014/main" id="{E2211CD6-39FF-4871-B987-5E7FAC9C7F20}"/>
              </a:ext>
            </a:extLst>
          </p:cNvPr>
          <p:cNvSpPr/>
          <p:nvPr/>
        </p:nvSpPr>
        <p:spPr>
          <a:xfrm>
            <a:off x="7282230" y="2041507"/>
            <a:ext cx="616689" cy="589788"/>
          </a:xfrm>
          <a:prstGeom prst="ellipse">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8" name="Image 7">
            <a:extLst>
              <a:ext uri="{FF2B5EF4-FFF2-40B4-BE49-F238E27FC236}">
                <a16:creationId xmlns:a16="http://schemas.microsoft.com/office/drawing/2014/main" id="{B0DED88A-CE29-445B-8D76-AE5F8DD4C1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2919"/>
          <a:stretch/>
        </p:blipFill>
        <p:spPr>
          <a:xfrm>
            <a:off x="7471292" y="2204593"/>
            <a:ext cx="231753" cy="210697"/>
          </a:xfrm>
          <a:prstGeom prst="rect">
            <a:avLst/>
          </a:prstGeom>
        </p:spPr>
      </p:pic>
      <p:grpSp>
        <p:nvGrpSpPr>
          <p:cNvPr id="36" name="Groupe 35">
            <a:extLst>
              <a:ext uri="{FF2B5EF4-FFF2-40B4-BE49-F238E27FC236}">
                <a16:creationId xmlns:a16="http://schemas.microsoft.com/office/drawing/2014/main" id="{FBAE83E5-20BB-4F2C-B105-DAA426D088F1}"/>
              </a:ext>
            </a:extLst>
          </p:cNvPr>
          <p:cNvGrpSpPr/>
          <p:nvPr/>
        </p:nvGrpSpPr>
        <p:grpSpPr>
          <a:xfrm>
            <a:off x="6268162" y="3830423"/>
            <a:ext cx="616689" cy="589788"/>
            <a:chOff x="7328944" y="4358958"/>
            <a:chExt cx="616689" cy="589788"/>
          </a:xfrm>
        </p:grpSpPr>
        <p:sp>
          <p:nvSpPr>
            <p:cNvPr id="22" name="Ellipse 21">
              <a:extLst>
                <a:ext uri="{FF2B5EF4-FFF2-40B4-BE49-F238E27FC236}">
                  <a16:creationId xmlns:a16="http://schemas.microsoft.com/office/drawing/2014/main" id="{E0528F45-5BF7-438F-ABEF-06A55EA236D9}"/>
                </a:ext>
              </a:extLst>
            </p:cNvPr>
            <p:cNvSpPr/>
            <p:nvPr/>
          </p:nvSpPr>
          <p:spPr>
            <a:xfrm>
              <a:off x="7328944" y="4358958"/>
              <a:ext cx="616689" cy="589788"/>
            </a:xfrm>
            <a:prstGeom prst="ellipse">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10" name="Picture 2">
              <a:extLst>
                <a:ext uri="{FF2B5EF4-FFF2-40B4-BE49-F238E27FC236}">
                  <a16:creationId xmlns:a16="http://schemas.microsoft.com/office/drawing/2014/main" id="{C60858BE-5B25-4643-B4A8-D31FBAE4F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92871" y="4509747"/>
              <a:ext cx="288834" cy="2882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e 37">
            <a:extLst>
              <a:ext uri="{FF2B5EF4-FFF2-40B4-BE49-F238E27FC236}">
                <a16:creationId xmlns:a16="http://schemas.microsoft.com/office/drawing/2014/main" id="{2E32964F-FBB1-4DBD-8623-767EFB2FD22E}"/>
              </a:ext>
            </a:extLst>
          </p:cNvPr>
          <p:cNvGrpSpPr/>
          <p:nvPr/>
        </p:nvGrpSpPr>
        <p:grpSpPr>
          <a:xfrm>
            <a:off x="6324708" y="2637472"/>
            <a:ext cx="616689" cy="589788"/>
            <a:chOff x="6269672" y="3516257"/>
            <a:chExt cx="616689" cy="589788"/>
          </a:xfrm>
        </p:grpSpPr>
        <p:sp>
          <p:nvSpPr>
            <p:cNvPr id="19" name="Ellipse 18">
              <a:extLst>
                <a:ext uri="{FF2B5EF4-FFF2-40B4-BE49-F238E27FC236}">
                  <a16:creationId xmlns:a16="http://schemas.microsoft.com/office/drawing/2014/main" id="{9E0E8F41-4887-47F2-B5F0-FD6F4E9F71F7}"/>
                </a:ext>
              </a:extLst>
            </p:cNvPr>
            <p:cNvSpPr/>
            <p:nvPr/>
          </p:nvSpPr>
          <p:spPr>
            <a:xfrm>
              <a:off x="6269672" y="3516257"/>
              <a:ext cx="616689" cy="589788"/>
            </a:xfrm>
            <a:prstGeom prst="ellipse">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13" name="Image 12">
              <a:extLst>
                <a:ext uri="{FF2B5EF4-FFF2-40B4-BE49-F238E27FC236}">
                  <a16:creationId xmlns:a16="http://schemas.microsoft.com/office/drawing/2014/main" id="{BA510F2D-C3B8-4B54-9DF5-31370FC76CF7}"/>
                </a:ext>
              </a:extLst>
            </p:cNvPr>
            <p:cNvPicPr>
              <a:picLocks noChangeAspect="1"/>
            </p:cNvPicPr>
            <p:nvPr/>
          </p:nvPicPr>
          <p:blipFill>
            <a:blip r:embed="rId4">
              <a:clrChange>
                <a:clrFrom>
                  <a:srgbClr val="FAFAFA"/>
                </a:clrFrom>
                <a:clrTo>
                  <a:srgbClr val="FAFAFA">
                    <a:alpha val="0"/>
                  </a:srgbClr>
                </a:clrTo>
              </a:clrChange>
            </a:blip>
            <a:stretch>
              <a:fillRect/>
            </a:stretch>
          </p:blipFill>
          <p:spPr>
            <a:xfrm flipH="1">
              <a:off x="6407856" y="3685866"/>
              <a:ext cx="313474" cy="279401"/>
            </a:xfrm>
            <a:prstGeom prst="rect">
              <a:avLst/>
            </a:prstGeom>
          </p:spPr>
        </p:pic>
      </p:grpSp>
      <p:grpSp>
        <p:nvGrpSpPr>
          <p:cNvPr id="35" name="Groupe 34">
            <a:extLst>
              <a:ext uri="{FF2B5EF4-FFF2-40B4-BE49-F238E27FC236}">
                <a16:creationId xmlns:a16="http://schemas.microsoft.com/office/drawing/2014/main" id="{0FD70697-F8E1-4787-B7CD-ABC9201D06C7}"/>
              </a:ext>
            </a:extLst>
          </p:cNvPr>
          <p:cNvGrpSpPr/>
          <p:nvPr/>
        </p:nvGrpSpPr>
        <p:grpSpPr>
          <a:xfrm>
            <a:off x="8499438" y="3771213"/>
            <a:ext cx="616689" cy="589788"/>
            <a:chOff x="8471466" y="3514021"/>
            <a:chExt cx="616689" cy="589788"/>
          </a:xfrm>
        </p:grpSpPr>
        <p:sp>
          <p:nvSpPr>
            <p:cNvPr id="18" name="Ellipse 17">
              <a:extLst>
                <a:ext uri="{FF2B5EF4-FFF2-40B4-BE49-F238E27FC236}">
                  <a16:creationId xmlns:a16="http://schemas.microsoft.com/office/drawing/2014/main" id="{0D4856D3-846C-4BD2-ADA8-CBE8FFBBADB5}"/>
                </a:ext>
              </a:extLst>
            </p:cNvPr>
            <p:cNvSpPr/>
            <p:nvPr/>
          </p:nvSpPr>
          <p:spPr>
            <a:xfrm>
              <a:off x="8471466" y="3514021"/>
              <a:ext cx="616689" cy="589788"/>
            </a:xfrm>
            <a:prstGeom prst="ellipse">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14" name="Image 13">
              <a:extLst>
                <a:ext uri="{FF2B5EF4-FFF2-40B4-BE49-F238E27FC236}">
                  <a16:creationId xmlns:a16="http://schemas.microsoft.com/office/drawing/2014/main" id="{B3CB3744-394C-4B92-8D20-134E6163C766}"/>
                </a:ext>
              </a:extLst>
            </p:cNvPr>
            <p:cNvPicPr>
              <a:picLocks noChangeAspect="1"/>
            </p:cNvPicPr>
            <p:nvPr/>
          </p:nvPicPr>
          <p:blipFill>
            <a:blip r:embed="rId5">
              <a:clrChange>
                <a:clrFrom>
                  <a:srgbClr val="FAFAFA"/>
                </a:clrFrom>
                <a:clrTo>
                  <a:srgbClr val="FAFAFA">
                    <a:alpha val="0"/>
                  </a:srgbClr>
                </a:clrTo>
              </a:clrChange>
            </a:blip>
            <a:stretch>
              <a:fillRect/>
            </a:stretch>
          </p:blipFill>
          <p:spPr>
            <a:xfrm>
              <a:off x="8618031" y="3662865"/>
              <a:ext cx="323557" cy="292100"/>
            </a:xfrm>
            <a:prstGeom prst="rect">
              <a:avLst/>
            </a:prstGeom>
          </p:spPr>
        </p:pic>
      </p:grpSp>
      <p:grpSp>
        <p:nvGrpSpPr>
          <p:cNvPr id="43" name="Groupe 42">
            <a:extLst>
              <a:ext uri="{FF2B5EF4-FFF2-40B4-BE49-F238E27FC236}">
                <a16:creationId xmlns:a16="http://schemas.microsoft.com/office/drawing/2014/main" id="{5C266940-7C13-46E5-BC41-BC536F729972}"/>
              </a:ext>
            </a:extLst>
          </p:cNvPr>
          <p:cNvGrpSpPr/>
          <p:nvPr/>
        </p:nvGrpSpPr>
        <p:grpSpPr>
          <a:xfrm>
            <a:off x="8258536" y="2600588"/>
            <a:ext cx="616689" cy="589788"/>
            <a:chOff x="8099507" y="2248144"/>
            <a:chExt cx="616689" cy="589788"/>
          </a:xfrm>
        </p:grpSpPr>
        <p:sp>
          <p:nvSpPr>
            <p:cNvPr id="17" name="Ellipse 16">
              <a:extLst>
                <a:ext uri="{FF2B5EF4-FFF2-40B4-BE49-F238E27FC236}">
                  <a16:creationId xmlns:a16="http://schemas.microsoft.com/office/drawing/2014/main" id="{3DD7BEB9-D3A4-40B0-A3AE-6A86D9B468C0}"/>
                </a:ext>
              </a:extLst>
            </p:cNvPr>
            <p:cNvSpPr/>
            <p:nvPr/>
          </p:nvSpPr>
          <p:spPr>
            <a:xfrm>
              <a:off x="8099507" y="2248144"/>
              <a:ext cx="616689" cy="589788"/>
            </a:xfrm>
            <a:prstGeom prst="ellipse">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20" name="Image 19">
              <a:extLst>
                <a:ext uri="{FF2B5EF4-FFF2-40B4-BE49-F238E27FC236}">
                  <a16:creationId xmlns:a16="http://schemas.microsoft.com/office/drawing/2014/main" id="{7A1B653F-C157-4B20-A0C4-2AADB7B7F13C}"/>
                </a:ext>
              </a:extLst>
            </p:cNvPr>
            <p:cNvPicPr>
              <a:picLocks noChangeAspect="1"/>
            </p:cNvPicPr>
            <p:nvPr/>
          </p:nvPicPr>
          <p:blipFill>
            <a:blip r:embed="rId6">
              <a:clrChange>
                <a:clrFrom>
                  <a:srgbClr val="FAFAFA"/>
                </a:clrFrom>
                <a:clrTo>
                  <a:srgbClr val="FAFAFA">
                    <a:alpha val="0"/>
                  </a:srgbClr>
                </a:clrTo>
              </a:clrChange>
            </a:blip>
            <a:stretch>
              <a:fillRect/>
            </a:stretch>
          </p:blipFill>
          <p:spPr>
            <a:xfrm>
              <a:off x="8254075" y="2370438"/>
              <a:ext cx="307554" cy="319087"/>
            </a:xfrm>
            <a:prstGeom prst="rect">
              <a:avLst/>
            </a:prstGeom>
          </p:spPr>
        </p:pic>
      </p:grpSp>
      <p:sp>
        <p:nvSpPr>
          <p:cNvPr id="12" name="ZoneTexte 11">
            <a:extLst>
              <a:ext uri="{FF2B5EF4-FFF2-40B4-BE49-F238E27FC236}">
                <a16:creationId xmlns:a16="http://schemas.microsoft.com/office/drawing/2014/main" id="{4D5BA424-A6B3-43E4-BF2B-912926DF6CB0}"/>
              </a:ext>
            </a:extLst>
          </p:cNvPr>
          <p:cNvSpPr txBox="1"/>
          <p:nvPr/>
        </p:nvSpPr>
        <p:spPr>
          <a:xfrm>
            <a:off x="5374544" y="2825348"/>
            <a:ext cx="942887" cy="276999"/>
          </a:xfrm>
          <a:prstGeom prst="rect">
            <a:avLst/>
          </a:prstGeom>
          <a:noFill/>
        </p:spPr>
        <p:txBody>
          <a:bodyPr wrap="none" rtlCol="0">
            <a:spAutoFit/>
          </a:bodyPr>
          <a:lstStyle/>
          <a:p>
            <a:r>
              <a:rPr lang="fr-FR" sz="1200" b="1">
                <a:solidFill>
                  <a:schemeClr val="bg1">
                    <a:lumMod val="50000"/>
                  </a:schemeClr>
                </a:solidFill>
              </a:rPr>
              <a:t>Armement</a:t>
            </a:r>
          </a:p>
        </p:txBody>
      </p:sp>
      <p:sp>
        <p:nvSpPr>
          <p:cNvPr id="23" name="ZoneTexte 22">
            <a:extLst>
              <a:ext uri="{FF2B5EF4-FFF2-40B4-BE49-F238E27FC236}">
                <a16:creationId xmlns:a16="http://schemas.microsoft.com/office/drawing/2014/main" id="{3109DA4B-7927-413E-B54E-452BF3B9F759}"/>
              </a:ext>
            </a:extLst>
          </p:cNvPr>
          <p:cNvSpPr txBox="1"/>
          <p:nvPr/>
        </p:nvSpPr>
        <p:spPr>
          <a:xfrm>
            <a:off x="9080360" y="3921830"/>
            <a:ext cx="748923" cy="276999"/>
          </a:xfrm>
          <a:prstGeom prst="rect">
            <a:avLst/>
          </a:prstGeom>
          <a:noFill/>
        </p:spPr>
        <p:txBody>
          <a:bodyPr wrap="none" rtlCol="0">
            <a:spAutoFit/>
          </a:bodyPr>
          <a:lstStyle/>
          <a:p>
            <a:r>
              <a:rPr lang="fr-FR" sz="1200" b="1">
                <a:solidFill>
                  <a:schemeClr val="bg1">
                    <a:lumMod val="50000"/>
                  </a:schemeClr>
                </a:solidFill>
              </a:rPr>
              <a:t>Energie</a:t>
            </a:r>
          </a:p>
        </p:txBody>
      </p:sp>
      <p:sp>
        <p:nvSpPr>
          <p:cNvPr id="24" name="ZoneTexte 23">
            <a:extLst>
              <a:ext uri="{FF2B5EF4-FFF2-40B4-BE49-F238E27FC236}">
                <a16:creationId xmlns:a16="http://schemas.microsoft.com/office/drawing/2014/main" id="{2A644111-8C19-4028-BF62-0C1D96631A50}"/>
              </a:ext>
            </a:extLst>
          </p:cNvPr>
          <p:cNvSpPr txBox="1"/>
          <p:nvPr/>
        </p:nvSpPr>
        <p:spPr>
          <a:xfrm>
            <a:off x="5230445" y="3970327"/>
            <a:ext cx="1032655" cy="276999"/>
          </a:xfrm>
          <a:prstGeom prst="rect">
            <a:avLst/>
          </a:prstGeom>
          <a:noFill/>
        </p:spPr>
        <p:txBody>
          <a:bodyPr wrap="none" rtlCol="0">
            <a:spAutoFit/>
          </a:bodyPr>
          <a:lstStyle/>
          <a:p>
            <a:r>
              <a:rPr lang="fr-FR" sz="1200" b="1">
                <a:solidFill>
                  <a:schemeClr val="bg1">
                    <a:lumMod val="50000"/>
                  </a:schemeClr>
                </a:solidFill>
              </a:rPr>
              <a:t>Automobile</a:t>
            </a:r>
          </a:p>
        </p:txBody>
      </p:sp>
      <p:sp>
        <p:nvSpPr>
          <p:cNvPr id="25" name="ZoneTexte 24">
            <a:extLst>
              <a:ext uri="{FF2B5EF4-FFF2-40B4-BE49-F238E27FC236}">
                <a16:creationId xmlns:a16="http://schemas.microsoft.com/office/drawing/2014/main" id="{ADDB3F03-0D99-4D0A-8587-2B4CA01F4D7E}"/>
              </a:ext>
            </a:extLst>
          </p:cNvPr>
          <p:cNvSpPr txBox="1"/>
          <p:nvPr/>
        </p:nvSpPr>
        <p:spPr>
          <a:xfrm>
            <a:off x="6877662" y="1587107"/>
            <a:ext cx="1675321" cy="461665"/>
          </a:xfrm>
          <a:prstGeom prst="rect">
            <a:avLst/>
          </a:prstGeom>
          <a:noFill/>
        </p:spPr>
        <p:txBody>
          <a:bodyPr wrap="square" rtlCol="0">
            <a:spAutoFit/>
          </a:bodyPr>
          <a:lstStyle/>
          <a:p>
            <a:r>
              <a:rPr lang="fr-FR" sz="1200" b="1" dirty="0">
                <a:solidFill>
                  <a:schemeClr val="bg1">
                    <a:lumMod val="50000"/>
                  </a:schemeClr>
                </a:solidFill>
              </a:rPr>
              <a:t>Aéronautique civile et commerciale</a:t>
            </a:r>
          </a:p>
        </p:txBody>
      </p:sp>
      <p:sp>
        <p:nvSpPr>
          <p:cNvPr id="26" name="ZoneTexte 25">
            <a:extLst>
              <a:ext uri="{FF2B5EF4-FFF2-40B4-BE49-F238E27FC236}">
                <a16:creationId xmlns:a16="http://schemas.microsoft.com/office/drawing/2014/main" id="{64C29DE0-E3C1-4394-B34B-8B13019EF21E}"/>
              </a:ext>
            </a:extLst>
          </p:cNvPr>
          <p:cNvSpPr txBox="1"/>
          <p:nvPr/>
        </p:nvSpPr>
        <p:spPr>
          <a:xfrm>
            <a:off x="8918828" y="2593528"/>
            <a:ext cx="1195753" cy="461665"/>
          </a:xfrm>
          <a:prstGeom prst="rect">
            <a:avLst/>
          </a:prstGeom>
          <a:noFill/>
        </p:spPr>
        <p:txBody>
          <a:bodyPr wrap="square" rtlCol="0">
            <a:spAutoFit/>
          </a:bodyPr>
          <a:lstStyle/>
          <a:p>
            <a:r>
              <a:rPr lang="fr-FR" sz="1200" b="1">
                <a:solidFill>
                  <a:schemeClr val="bg1">
                    <a:lumMod val="50000"/>
                  </a:schemeClr>
                </a:solidFill>
              </a:rPr>
              <a:t>Agriculture </a:t>
            </a:r>
          </a:p>
          <a:p>
            <a:r>
              <a:rPr lang="fr-FR" sz="1200" b="1">
                <a:solidFill>
                  <a:schemeClr val="bg1">
                    <a:lumMod val="50000"/>
                  </a:schemeClr>
                </a:solidFill>
              </a:rPr>
              <a:t>et IAA</a:t>
            </a:r>
          </a:p>
        </p:txBody>
      </p:sp>
      <p:sp>
        <p:nvSpPr>
          <p:cNvPr id="27" name="ZoneTexte 26">
            <a:extLst>
              <a:ext uri="{FF2B5EF4-FFF2-40B4-BE49-F238E27FC236}">
                <a16:creationId xmlns:a16="http://schemas.microsoft.com/office/drawing/2014/main" id="{ABEF6C3D-22BE-4F55-A25C-CAC85BF07A9B}"/>
              </a:ext>
            </a:extLst>
          </p:cNvPr>
          <p:cNvSpPr txBox="1"/>
          <p:nvPr/>
        </p:nvSpPr>
        <p:spPr>
          <a:xfrm>
            <a:off x="7078018" y="3094738"/>
            <a:ext cx="1195753" cy="830997"/>
          </a:xfrm>
          <a:prstGeom prst="rect">
            <a:avLst/>
          </a:prstGeom>
          <a:noFill/>
        </p:spPr>
        <p:txBody>
          <a:bodyPr wrap="square" rtlCol="0">
            <a:spAutoFit/>
          </a:bodyPr>
          <a:lstStyle/>
          <a:p>
            <a:pPr algn="ctr"/>
            <a:r>
              <a:rPr lang="fr-FR" sz="1200" b="1">
                <a:solidFill>
                  <a:srgbClr val="00B050"/>
                </a:solidFill>
              </a:rPr>
              <a:t>LES SECTEURS CLIENTS ANALYSES</a:t>
            </a:r>
          </a:p>
        </p:txBody>
      </p:sp>
      <p:sp>
        <p:nvSpPr>
          <p:cNvPr id="34" name="Rectangle 33">
            <a:extLst>
              <a:ext uri="{FF2B5EF4-FFF2-40B4-BE49-F238E27FC236}">
                <a16:creationId xmlns:a16="http://schemas.microsoft.com/office/drawing/2014/main" id="{39D8748B-572C-42F0-BA77-57EE58151747}"/>
              </a:ext>
            </a:extLst>
          </p:cNvPr>
          <p:cNvSpPr/>
          <p:nvPr/>
        </p:nvSpPr>
        <p:spPr>
          <a:xfrm>
            <a:off x="6765847" y="5095211"/>
            <a:ext cx="2059334" cy="461665"/>
          </a:xfrm>
          <a:prstGeom prst="rect">
            <a:avLst/>
          </a:prstGeom>
        </p:spPr>
        <p:txBody>
          <a:bodyPr wrap="square">
            <a:spAutoFit/>
          </a:bodyPr>
          <a:lstStyle/>
          <a:p>
            <a:pPr algn="ctr"/>
            <a:r>
              <a:rPr lang="fr-FR" sz="1200" b="1">
                <a:solidFill>
                  <a:schemeClr val="bg1">
                    <a:lumMod val="50000"/>
                  </a:schemeClr>
                </a:solidFill>
              </a:rPr>
              <a:t>Chimie, cosmétologie, pharmaceutique</a:t>
            </a:r>
          </a:p>
        </p:txBody>
      </p:sp>
      <p:sp>
        <p:nvSpPr>
          <p:cNvPr id="40" name="Ellipse 39">
            <a:extLst>
              <a:ext uri="{FF2B5EF4-FFF2-40B4-BE49-F238E27FC236}">
                <a16:creationId xmlns:a16="http://schemas.microsoft.com/office/drawing/2014/main" id="{671A2737-6ACB-47B6-A22E-195488483449}"/>
              </a:ext>
            </a:extLst>
          </p:cNvPr>
          <p:cNvSpPr/>
          <p:nvPr/>
        </p:nvSpPr>
        <p:spPr>
          <a:xfrm>
            <a:off x="7360903" y="4426560"/>
            <a:ext cx="616689" cy="589788"/>
          </a:xfrm>
          <a:prstGeom prst="ellipse">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30" name="Image 29">
            <a:extLst>
              <a:ext uri="{FF2B5EF4-FFF2-40B4-BE49-F238E27FC236}">
                <a16:creationId xmlns:a16="http://schemas.microsoft.com/office/drawing/2014/main" id="{C8288A45-24F0-43C0-86FF-2A23A10485F5}"/>
              </a:ext>
            </a:extLst>
          </p:cNvPr>
          <p:cNvPicPr>
            <a:picLocks noChangeAspect="1"/>
          </p:cNvPicPr>
          <p:nvPr/>
        </p:nvPicPr>
        <p:blipFill>
          <a:blip r:embed="rId7">
            <a:clrChange>
              <a:clrFrom>
                <a:srgbClr val="FAFAFA"/>
              </a:clrFrom>
              <a:clrTo>
                <a:srgbClr val="FAFAFA">
                  <a:alpha val="0"/>
                </a:srgbClr>
              </a:clrTo>
            </a:clrChange>
          </a:blip>
          <a:stretch>
            <a:fillRect/>
          </a:stretch>
        </p:blipFill>
        <p:spPr>
          <a:xfrm>
            <a:off x="7533758" y="4587199"/>
            <a:ext cx="242214" cy="275014"/>
          </a:xfrm>
          <a:prstGeom prst="rect">
            <a:avLst/>
          </a:prstGeom>
        </p:spPr>
      </p:pic>
    </p:spTree>
    <p:extLst>
      <p:ext uri="{BB962C8B-B14F-4D97-AF65-F5344CB8AC3E}">
        <p14:creationId xmlns:p14="http://schemas.microsoft.com/office/powerpoint/2010/main" val="413804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39991-6A96-41DC-BC65-68039FC89023}"/>
              </a:ext>
            </a:extLst>
          </p:cNvPr>
          <p:cNvSpPr>
            <a:spLocks noGrp="1"/>
          </p:cNvSpPr>
          <p:nvPr>
            <p:ph type="title"/>
          </p:nvPr>
        </p:nvSpPr>
        <p:spPr/>
        <p:txBody>
          <a:bodyPr/>
          <a:lstStyle/>
          <a:p>
            <a:r>
              <a:rPr lang="fr-FR"/>
              <a:t>aéronautique pour l’aviation civile et commerciale </a:t>
            </a:r>
          </a:p>
        </p:txBody>
      </p:sp>
      <p:sp>
        <p:nvSpPr>
          <p:cNvPr id="3" name="Espace réservé du contenu 2">
            <a:extLst>
              <a:ext uri="{FF2B5EF4-FFF2-40B4-BE49-F238E27FC236}">
                <a16:creationId xmlns:a16="http://schemas.microsoft.com/office/drawing/2014/main" id="{75251C7D-1655-4077-A137-88229B0D17CE}"/>
              </a:ext>
            </a:extLst>
          </p:cNvPr>
          <p:cNvSpPr>
            <a:spLocks noGrp="1"/>
          </p:cNvSpPr>
          <p:nvPr>
            <p:ph idx="1"/>
          </p:nvPr>
        </p:nvSpPr>
        <p:spPr>
          <a:xfrm>
            <a:off x="5195297" y="1325424"/>
            <a:ext cx="4418225" cy="4333909"/>
          </a:xfrm>
        </p:spPr>
        <p:txBody>
          <a:bodyPr/>
          <a:lstStyle/>
          <a:p>
            <a:pPr algn="just"/>
            <a:r>
              <a:rPr lang="fr-FR" sz="1600"/>
              <a:t>Spécificités régionales</a:t>
            </a:r>
          </a:p>
          <a:p>
            <a:pPr marL="0" indent="0" algn="just">
              <a:buNone/>
            </a:pPr>
            <a:endParaRPr lang="fr-FR" sz="400"/>
          </a:p>
          <a:p>
            <a:pPr lvl="1" algn="just"/>
            <a:r>
              <a:rPr lang="fr-FR" sz="1200"/>
              <a:t>La Région accueille plus de 336 entreprises du secteur, qui emploient 24 245 salariés (soit 4% des effectifs nationaux de l’aéronautique/défense). </a:t>
            </a:r>
            <a:r>
              <a:rPr lang="fr-FR" sz="1200" b="0"/>
              <a:t>Les PME régionales sont principalement spécialisées dans la mécanique et le travail des métaux (34,9 % des effectifs). Parmi les autres activités bien représentées, on retrouve la défense/armement (15,6%), l’électricité/électronique (14,1%).</a:t>
            </a:r>
            <a:r>
              <a:rPr lang="fr-FR" sz="1200" b="0" i="1"/>
              <a:t> </a:t>
            </a:r>
            <a:r>
              <a:rPr lang="fr-FR" sz="1000" b="0" i="1"/>
              <a:t>(Source : DIRECCTE, </a:t>
            </a:r>
            <a:r>
              <a:rPr lang="fr-FR" sz="1000" b="0" i="1" err="1"/>
              <a:t>Aérocentre</a:t>
            </a:r>
            <a:r>
              <a:rPr lang="fr-FR" sz="1000" b="0" i="1"/>
              <a:t>)</a:t>
            </a:r>
          </a:p>
          <a:p>
            <a:pPr lvl="1" algn="just"/>
            <a:endParaRPr lang="fr-FR" sz="1200" b="0"/>
          </a:p>
          <a:p>
            <a:pPr lvl="1" algn="just"/>
            <a:r>
              <a:rPr lang="fr-FR" sz="1200"/>
              <a:t>La chaîne de sous-traitance du territoire est pleinement intégrée dans la filière française et contribue à 2,7% de l’activité régionale à l’export (notamment vers les Etats-Unis, pour les produits de construction). Certaines entreprises d’électricité/électronique fournissent les capteurs, instruments de mesure de pointe (</a:t>
            </a:r>
            <a:r>
              <a:rPr lang="fr-FR" sz="1200" err="1"/>
              <a:t>Auxitrol</a:t>
            </a:r>
            <a:r>
              <a:rPr lang="fr-FR" sz="1200"/>
              <a:t>, </a:t>
            </a:r>
            <a:r>
              <a:rPr lang="fr-FR" sz="1200" err="1"/>
              <a:t>Esterline</a:t>
            </a:r>
            <a:r>
              <a:rPr lang="fr-FR" sz="1200"/>
              <a:t>…).</a:t>
            </a:r>
          </a:p>
          <a:p>
            <a:pPr lvl="1" algn="just"/>
            <a:r>
              <a:rPr lang="fr-FR" sz="1200"/>
              <a:t> </a:t>
            </a:r>
          </a:p>
          <a:p>
            <a:pPr lvl="1" algn="just"/>
            <a:endParaRPr lang="fr-FR" sz="1200"/>
          </a:p>
          <a:p>
            <a:pPr lvl="1" algn="just"/>
            <a:r>
              <a:rPr lang="fr-FR" sz="1200"/>
              <a:t>En plus de ses lignes de production, le secteur peut compter sur un écosystème de recherche et des relais majeurs à son rayonnement, </a:t>
            </a:r>
            <a:r>
              <a:rPr lang="fr-FR" sz="1200" err="1"/>
              <a:t>Aérocentre</a:t>
            </a:r>
            <a:r>
              <a:rPr lang="fr-FR" sz="1200"/>
              <a:t> (structuration de l’écosystème, soutien à l’innovation), et un aéroport industriel, Marcel-Dassault (Châteauroux), qui assure fret, formation, maintenance.</a:t>
            </a:r>
            <a:endParaRPr lang="fr-FR" sz="1200" b="0"/>
          </a:p>
        </p:txBody>
      </p:sp>
      <p:sp>
        <p:nvSpPr>
          <p:cNvPr id="4" name="Espace réservé du texte 3">
            <a:extLst>
              <a:ext uri="{FF2B5EF4-FFF2-40B4-BE49-F238E27FC236}">
                <a16:creationId xmlns:a16="http://schemas.microsoft.com/office/drawing/2014/main" id="{5F8EF02B-1264-4EE1-AC1B-D8C0C41FB44B}"/>
              </a:ext>
            </a:extLst>
          </p:cNvPr>
          <p:cNvSpPr>
            <a:spLocks noGrp="1"/>
          </p:cNvSpPr>
          <p:nvPr>
            <p:ph type="body" sz="quarter" idx="10"/>
          </p:nvPr>
        </p:nvSpPr>
        <p:spPr/>
        <p:txBody>
          <a:bodyPr/>
          <a:lstStyle/>
          <a:p>
            <a:r>
              <a:rPr lang="fr-FR"/>
              <a:t>Données clefs</a:t>
            </a:r>
          </a:p>
        </p:txBody>
      </p:sp>
      <p:sp>
        <p:nvSpPr>
          <p:cNvPr id="5" name="Espace réservé du texte 4">
            <a:extLst>
              <a:ext uri="{FF2B5EF4-FFF2-40B4-BE49-F238E27FC236}">
                <a16:creationId xmlns:a16="http://schemas.microsoft.com/office/drawing/2014/main" id="{6644DF77-15A1-4BB4-970B-F20DC4EC0F46}"/>
              </a:ext>
            </a:extLst>
          </p:cNvPr>
          <p:cNvSpPr>
            <a:spLocks noGrp="1"/>
          </p:cNvSpPr>
          <p:nvPr>
            <p:ph type="body" sz="quarter" idx="11"/>
          </p:nvPr>
        </p:nvSpPr>
        <p:spPr/>
        <p:txBody>
          <a:bodyPr/>
          <a:lstStyle/>
          <a:p>
            <a:r>
              <a:rPr lang="fr-FR" dirty="0"/>
              <a:t>06</a:t>
            </a:r>
          </a:p>
        </p:txBody>
      </p:sp>
      <p:pic>
        <p:nvPicPr>
          <p:cNvPr id="15" name="Picture 2" descr="https://d30y9cdsu7xlg0.cloudfront.net/png/45780-200.png">
            <a:extLst>
              <a:ext uri="{FF2B5EF4-FFF2-40B4-BE49-F238E27FC236}">
                <a16:creationId xmlns:a16="http://schemas.microsoft.com/office/drawing/2014/main" id="{5678C930-253E-436D-AE92-D23F5C09704A}"/>
              </a:ext>
            </a:extLst>
          </p:cNvPr>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447139" y="1890820"/>
            <a:ext cx="332195" cy="3321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d30y9cdsu7xlg0.cloudfront.net/png/640628-200.png">
            <a:extLst>
              <a:ext uri="{FF2B5EF4-FFF2-40B4-BE49-F238E27FC236}">
                <a16:creationId xmlns:a16="http://schemas.microsoft.com/office/drawing/2014/main" id="{4B2435D0-38AB-4D19-BBC7-611D1973B9C6}"/>
              </a:ext>
            </a:extLst>
          </p:cNvPr>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413037" y="3136403"/>
            <a:ext cx="400397" cy="4003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https://d30y9cdsu7xlg0.cloudfront.net/png/792139-200.png">
            <a:extLst>
              <a:ext uri="{FF2B5EF4-FFF2-40B4-BE49-F238E27FC236}">
                <a16:creationId xmlns:a16="http://schemas.microsoft.com/office/drawing/2014/main" id="{5AAEBC58-F789-4FA1-9113-AF3DB0A69C70}"/>
              </a:ext>
            </a:extLst>
          </p:cNvPr>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424139" y="2708486"/>
            <a:ext cx="400397" cy="400397"/>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e 18">
            <a:extLst>
              <a:ext uri="{FF2B5EF4-FFF2-40B4-BE49-F238E27FC236}">
                <a16:creationId xmlns:a16="http://schemas.microsoft.com/office/drawing/2014/main" id="{62F0C9ED-77E4-45C8-8D47-ED05BD7A68D8}"/>
              </a:ext>
            </a:extLst>
          </p:cNvPr>
          <p:cNvGrpSpPr/>
          <p:nvPr/>
        </p:nvGrpSpPr>
        <p:grpSpPr>
          <a:xfrm>
            <a:off x="222470" y="3654694"/>
            <a:ext cx="781529" cy="664885"/>
            <a:chOff x="302612" y="4028814"/>
            <a:chExt cx="781529" cy="664885"/>
          </a:xfrm>
        </p:grpSpPr>
        <p:pic>
          <p:nvPicPr>
            <p:cNvPr id="20" name="Picture 16" descr="https://d30y9cdsu7xlg0.cloudfront.net/png/500508-200.png">
              <a:extLst>
                <a:ext uri="{FF2B5EF4-FFF2-40B4-BE49-F238E27FC236}">
                  <a16:creationId xmlns:a16="http://schemas.microsoft.com/office/drawing/2014/main" id="{8F81B6DE-4630-4674-8BF2-97D9D240D22E}"/>
                </a:ext>
              </a:extLst>
            </p:cNvPr>
            <p:cNvPicPr>
              <a:picLocks noChangeAspect="1" noChangeArrowheads="1"/>
            </p:cNvPicPr>
            <p:nvPr>
              <p:custDataLst>
                <p:tags r:id="rId4"/>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47156" y="4028814"/>
              <a:ext cx="478088" cy="478088"/>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a:extLst>
                <a:ext uri="{FF2B5EF4-FFF2-40B4-BE49-F238E27FC236}">
                  <a16:creationId xmlns:a16="http://schemas.microsoft.com/office/drawing/2014/main" id="{AE9F489B-DBA6-458A-8059-BCDF6A3ED112}"/>
                </a:ext>
              </a:extLst>
            </p:cNvPr>
            <p:cNvSpPr txBox="1"/>
            <p:nvPr>
              <p:custDataLst>
                <p:tags r:id="rId5"/>
              </p:custDataLst>
            </p:nvPr>
          </p:nvSpPr>
          <p:spPr>
            <a:xfrm>
              <a:off x="302612" y="4439783"/>
              <a:ext cx="781529" cy="253916"/>
            </a:xfrm>
            <a:prstGeom prst="rect">
              <a:avLst/>
            </a:prstGeom>
            <a:noFill/>
          </p:spPr>
          <p:txBody>
            <a:bodyPr wrap="square" rtlCol="0">
              <a:spAutoFit/>
            </a:bodyPr>
            <a:lstStyle/>
            <a:p>
              <a:pPr algn="ctr"/>
              <a:r>
                <a:rPr lang="fr-FR" sz="1050" b="1"/>
                <a:t>Leaders</a:t>
              </a:r>
            </a:p>
          </p:txBody>
        </p:sp>
      </p:grpSp>
      <p:sp>
        <p:nvSpPr>
          <p:cNvPr id="22" name="ZoneTexte 21">
            <a:extLst>
              <a:ext uri="{FF2B5EF4-FFF2-40B4-BE49-F238E27FC236}">
                <a16:creationId xmlns:a16="http://schemas.microsoft.com/office/drawing/2014/main" id="{2CE5FB6D-4FB9-430E-A760-5E92FDECC769}"/>
              </a:ext>
            </a:extLst>
          </p:cNvPr>
          <p:cNvSpPr txBox="1"/>
          <p:nvPr/>
        </p:nvSpPr>
        <p:spPr>
          <a:xfrm>
            <a:off x="1072773" y="1827015"/>
            <a:ext cx="3919574" cy="2354491"/>
          </a:xfrm>
          <a:prstGeom prst="rect">
            <a:avLst/>
          </a:prstGeom>
          <a:noFill/>
        </p:spPr>
        <p:txBody>
          <a:bodyPr wrap="square" rtlCol="0">
            <a:spAutoFit/>
          </a:bodyPr>
          <a:lstStyle/>
          <a:p>
            <a:r>
              <a:rPr lang="fr-FR" sz="1400" kern="0"/>
              <a:t>64 Mds€ de CA pour l’industrie aéronautique et spatiale en 2017 </a:t>
            </a:r>
            <a:r>
              <a:rPr lang="fr-FR" sz="1100" i="1" kern="0"/>
              <a:t>(source : Xerfi)</a:t>
            </a:r>
          </a:p>
          <a:p>
            <a:r>
              <a:rPr lang="fr-FR" sz="1100" i="1" kern="0"/>
              <a:t>Dont 50 % pour les avionneurs, 34 % pour les équipements et 16 % pour les motoristes</a:t>
            </a:r>
          </a:p>
          <a:p>
            <a:endParaRPr lang="fr-FR" sz="1200" i="1" kern="0"/>
          </a:p>
          <a:p>
            <a:r>
              <a:rPr lang="fr-FR" sz="1400" kern="0"/>
              <a:t>5,5 % de croissance</a:t>
            </a:r>
            <a:r>
              <a:rPr lang="fr-FR" sz="1400" kern="0">
                <a:ea typeface="Verdana"/>
                <a:cs typeface="Verdana"/>
              </a:rPr>
              <a:t> en 2017 </a:t>
            </a:r>
            <a:r>
              <a:rPr lang="fr-FR" sz="900" i="1" kern="0"/>
              <a:t>(source : Xerfi)</a:t>
            </a:r>
            <a:endParaRPr lang="fr-FR" sz="900" kern="0">
              <a:ea typeface="Verdana"/>
              <a:cs typeface="Verdana"/>
            </a:endParaRPr>
          </a:p>
          <a:p>
            <a:endParaRPr lang="fr-FR" sz="1200" kern="0">
              <a:solidFill>
                <a:srgbClr val="494949"/>
              </a:solidFill>
            </a:endParaRPr>
          </a:p>
          <a:p>
            <a:r>
              <a:rPr lang="fr-FR" sz="1400" kern="0">
                <a:solidFill>
                  <a:srgbClr val="494949"/>
                </a:solidFill>
              </a:rPr>
              <a:t>114 200 emplois </a:t>
            </a:r>
            <a:r>
              <a:rPr lang="fr-FR" sz="1400" kern="0"/>
              <a:t>salariés</a:t>
            </a:r>
            <a:r>
              <a:rPr lang="fr-FR" sz="1400" kern="0">
                <a:ea typeface="Verdana"/>
                <a:cs typeface="Verdana"/>
              </a:rPr>
              <a:t> en 2016 </a:t>
            </a:r>
            <a:r>
              <a:rPr lang="fr-FR" sz="900" i="1" kern="0"/>
              <a:t>(source : Xerfi)</a:t>
            </a:r>
            <a:endParaRPr lang="fr-FR" sz="900" kern="0">
              <a:ea typeface="Verdana"/>
              <a:cs typeface="Verdana"/>
            </a:endParaRPr>
          </a:p>
          <a:p>
            <a:r>
              <a:rPr lang="fr-FR" sz="1400" kern="0">
                <a:solidFill>
                  <a:srgbClr val="FF0000"/>
                </a:solidFill>
              </a:rPr>
              <a:t> </a:t>
            </a:r>
            <a:br>
              <a:rPr lang="fr-FR" sz="600" kern="0">
                <a:latin typeface="+mn-ea"/>
                <a:cs typeface="+mn-ea"/>
              </a:rPr>
            </a:br>
            <a:r>
              <a:rPr lang="fr-FR" sz="1400" kern="0"/>
              <a:t>Leader du marché mondial : AIRBUS GROUP (95 Mds$)</a:t>
            </a:r>
          </a:p>
          <a:p>
            <a:endParaRPr lang="fr-FR" sz="300" kern="0"/>
          </a:p>
        </p:txBody>
      </p:sp>
      <p:sp>
        <p:nvSpPr>
          <p:cNvPr id="23" name="Espace réservé du contenu 2">
            <a:extLst>
              <a:ext uri="{FF2B5EF4-FFF2-40B4-BE49-F238E27FC236}">
                <a16:creationId xmlns:a16="http://schemas.microsoft.com/office/drawing/2014/main" id="{53D0CBC6-0085-4139-A08C-EEB64E70EBC8}"/>
              </a:ext>
            </a:extLst>
          </p:cNvPr>
          <p:cNvSpPr txBox="1">
            <a:spLocks/>
          </p:cNvSpPr>
          <p:nvPr/>
        </p:nvSpPr>
        <p:spPr>
          <a:xfrm>
            <a:off x="447139" y="1325424"/>
            <a:ext cx="4064129" cy="307766"/>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t>Données nationales</a:t>
            </a:r>
          </a:p>
        </p:txBody>
      </p:sp>
      <p:pic>
        <p:nvPicPr>
          <p:cNvPr id="31" name="Image 30">
            <a:extLst>
              <a:ext uri="{FF2B5EF4-FFF2-40B4-BE49-F238E27FC236}">
                <a16:creationId xmlns:a16="http://schemas.microsoft.com/office/drawing/2014/main" id="{495FE2EA-4785-4606-BE21-0A355AC5E1D8}"/>
              </a:ext>
            </a:extLst>
          </p:cNvPr>
          <p:cNvPicPr>
            <a:picLocks noChangeAspect="1"/>
          </p:cNvPicPr>
          <p:nvPr/>
        </p:nvPicPr>
        <p:blipFill>
          <a:blip r:embed="rId12"/>
          <a:stretch>
            <a:fillRect/>
          </a:stretch>
        </p:blipFill>
        <p:spPr>
          <a:xfrm>
            <a:off x="707231" y="5179038"/>
            <a:ext cx="1307799" cy="269069"/>
          </a:xfrm>
          <a:prstGeom prst="rect">
            <a:avLst/>
          </a:prstGeom>
        </p:spPr>
      </p:pic>
      <p:pic>
        <p:nvPicPr>
          <p:cNvPr id="32" name="Image 31">
            <a:extLst>
              <a:ext uri="{FF2B5EF4-FFF2-40B4-BE49-F238E27FC236}">
                <a16:creationId xmlns:a16="http://schemas.microsoft.com/office/drawing/2014/main" id="{7D94F0B2-3941-41EF-BCD8-206B3A6FD4BB}"/>
              </a:ext>
            </a:extLst>
          </p:cNvPr>
          <p:cNvPicPr>
            <a:picLocks noChangeAspect="1"/>
          </p:cNvPicPr>
          <p:nvPr/>
        </p:nvPicPr>
        <p:blipFill>
          <a:blip r:embed="rId13"/>
          <a:stretch>
            <a:fillRect/>
          </a:stretch>
        </p:blipFill>
        <p:spPr>
          <a:xfrm>
            <a:off x="413037" y="5553789"/>
            <a:ext cx="1122564" cy="450502"/>
          </a:xfrm>
          <a:prstGeom prst="rect">
            <a:avLst/>
          </a:prstGeom>
        </p:spPr>
      </p:pic>
      <p:pic>
        <p:nvPicPr>
          <p:cNvPr id="16386" name="Picture 2" descr="ZODIAC AUTOMOTIVE TUNISIE - ZODIAC EQUIPMENT TUNISIE - ZODIAC ...">
            <a:extLst>
              <a:ext uri="{FF2B5EF4-FFF2-40B4-BE49-F238E27FC236}">
                <a16:creationId xmlns:a16="http://schemas.microsoft.com/office/drawing/2014/main" id="{0652BFE2-80D5-4120-8B2D-26EEE37DDD8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11488" y="5568059"/>
            <a:ext cx="1753406" cy="42196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MECACHROME FRANCE - Pôle EMC2">
            <a:extLst>
              <a:ext uri="{FF2B5EF4-FFF2-40B4-BE49-F238E27FC236}">
                <a16:creationId xmlns:a16="http://schemas.microsoft.com/office/drawing/2014/main" id="{90132A4F-F229-4357-B433-79735AC88CF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70448" y="5070517"/>
            <a:ext cx="2586035" cy="442912"/>
          </a:xfrm>
          <a:prstGeom prst="rect">
            <a:avLst/>
          </a:prstGeom>
          <a:noFill/>
          <a:extLst>
            <a:ext uri="{909E8E84-426E-40DD-AFC4-6F175D3DCCD1}">
              <a14:hiddenFill xmlns:a14="http://schemas.microsoft.com/office/drawing/2010/main">
                <a:solidFill>
                  <a:srgbClr val="FFFFFF"/>
                </a:solidFill>
              </a14:hiddenFill>
            </a:ext>
          </a:extLst>
        </p:spPr>
      </p:pic>
      <p:sp>
        <p:nvSpPr>
          <p:cNvPr id="25" name="Espace réservé du contenu 2">
            <a:extLst>
              <a:ext uri="{FF2B5EF4-FFF2-40B4-BE49-F238E27FC236}">
                <a16:creationId xmlns:a16="http://schemas.microsoft.com/office/drawing/2014/main" id="{13DF34DE-8C56-4FB6-B9B6-14EA79702ECB}"/>
              </a:ext>
            </a:extLst>
          </p:cNvPr>
          <p:cNvSpPr txBox="1">
            <a:spLocks/>
          </p:cNvSpPr>
          <p:nvPr/>
        </p:nvSpPr>
        <p:spPr>
          <a:xfrm>
            <a:off x="447140" y="4444699"/>
            <a:ext cx="4505860" cy="307766"/>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t>Quelques uns des acteurs régionaux incontournables</a:t>
            </a:r>
          </a:p>
        </p:txBody>
      </p:sp>
      <p:pic>
        <p:nvPicPr>
          <p:cNvPr id="16390" name="Picture 6" descr="ASTRONICS PGA">
            <a:extLst>
              <a:ext uri="{FF2B5EF4-FFF2-40B4-BE49-F238E27FC236}">
                <a16:creationId xmlns:a16="http://schemas.microsoft.com/office/drawing/2014/main" id="{20F365F3-2014-4E82-A2F0-20FA7FE1D7E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40781" y="5622286"/>
            <a:ext cx="1414318" cy="313507"/>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7877E113-D982-46FD-8BB3-51C3F88B6C0F}"/>
              </a:ext>
            </a:extLst>
          </p:cNvPr>
          <p:cNvSpPr txBox="1"/>
          <p:nvPr/>
        </p:nvSpPr>
        <p:spPr>
          <a:xfrm>
            <a:off x="6179127" y="6052398"/>
            <a:ext cx="3434395" cy="276999"/>
          </a:xfrm>
          <a:prstGeom prst="rect">
            <a:avLst/>
          </a:prstGeom>
          <a:noFill/>
        </p:spPr>
        <p:txBody>
          <a:bodyPr wrap="square" rtlCol="0">
            <a:spAutoFit/>
          </a:bodyPr>
          <a:lstStyle/>
          <a:p>
            <a:pPr algn="r"/>
            <a:r>
              <a:rPr lang="fr-FR" sz="1200" i="1">
                <a:solidFill>
                  <a:schemeClr val="bg1">
                    <a:lumMod val="65000"/>
                  </a:schemeClr>
                </a:solidFill>
              </a:rPr>
              <a:t>Sources : </a:t>
            </a:r>
            <a:r>
              <a:rPr lang="fr-FR" sz="1200" i="1" err="1">
                <a:solidFill>
                  <a:schemeClr val="bg1">
                    <a:lumMod val="65000"/>
                  </a:schemeClr>
                </a:solidFill>
              </a:rPr>
              <a:t>Dev’Up</a:t>
            </a:r>
            <a:r>
              <a:rPr lang="fr-FR" sz="1200" i="1">
                <a:solidFill>
                  <a:schemeClr val="bg1">
                    <a:lumMod val="65000"/>
                  </a:schemeClr>
                </a:solidFill>
              </a:rPr>
              <a:t>, GIFAS, </a:t>
            </a:r>
            <a:r>
              <a:rPr lang="fr-FR" sz="1200" i="1" err="1">
                <a:solidFill>
                  <a:schemeClr val="bg1">
                    <a:lumMod val="65000"/>
                  </a:schemeClr>
                </a:solidFill>
              </a:rPr>
              <a:t>Aérocentre</a:t>
            </a:r>
            <a:endParaRPr lang="fr-FR" sz="1200" i="1">
              <a:solidFill>
                <a:schemeClr val="bg1">
                  <a:lumMod val="65000"/>
                </a:schemeClr>
              </a:solidFill>
            </a:endParaRPr>
          </a:p>
        </p:txBody>
      </p:sp>
    </p:spTree>
    <p:extLst>
      <p:ext uri="{BB962C8B-B14F-4D97-AF65-F5344CB8AC3E}">
        <p14:creationId xmlns:p14="http://schemas.microsoft.com/office/powerpoint/2010/main" val="26686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39991-6A96-41DC-BC65-68039FC89023}"/>
              </a:ext>
            </a:extLst>
          </p:cNvPr>
          <p:cNvSpPr>
            <a:spLocks noGrp="1"/>
          </p:cNvSpPr>
          <p:nvPr>
            <p:ph type="title"/>
          </p:nvPr>
        </p:nvSpPr>
        <p:spPr>
          <a:xfrm>
            <a:off x="1415414" y="441035"/>
            <a:ext cx="7781925" cy="393065"/>
          </a:xfrm>
        </p:spPr>
        <p:txBody>
          <a:bodyPr/>
          <a:lstStyle/>
          <a:p>
            <a:r>
              <a:rPr lang="fr-FR"/>
              <a:t>aéronautique pour l’aviation civile et commerciale </a:t>
            </a:r>
          </a:p>
        </p:txBody>
      </p:sp>
      <p:sp>
        <p:nvSpPr>
          <p:cNvPr id="3" name="Espace réservé du contenu 2">
            <a:extLst>
              <a:ext uri="{FF2B5EF4-FFF2-40B4-BE49-F238E27FC236}">
                <a16:creationId xmlns:a16="http://schemas.microsoft.com/office/drawing/2014/main" id="{75251C7D-1655-4077-A137-88229B0D17CE}"/>
              </a:ext>
            </a:extLst>
          </p:cNvPr>
          <p:cNvSpPr>
            <a:spLocks noGrp="1"/>
          </p:cNvSpPr>
          <p:nvPr>
            <p:ph idx="1"/>
          </p:nvPr>
        </p:nvSpPr>
        <p:spPr>
          <a:xfrm>
            <a:off x="1704109" y="1166449"/>
            <a:ext cx="7928522" cy="5176161"/>
          </a:xfrm>
        </p:spPr>
        <p:txBody>
          <a:bodyPr vert="horz" lIns="0" tIns="0" rIns="0" bIns="0" rtlCol="0" anchor="t">
            <a:noAutofit/>
          </a:bodyPr>
          <a:lstStyle/>
          <a:p>
            <a:pPr marL="171450" lvl="1" indent="-171450" algn="just">
              <a:buFont typeface="Wingdings" panose="05000000000000000000" pitchFamily="2" charset="2"/>
              <a:buChar char="à"/>
            </a:pPr>
            <a:r>
              <a:rPr lang="fr-FR" sz="1000" b="1" i="1">
                <a:sym typeface="Wingdings" panose="05000000000000000000" pitchFamily="2" charset="2"/>
              </a:rPr>
              <a:t>Crise aéronautique</a:t>
            </a:r>
          </a:p>
          <a:p>
            <a:pPr lvl="1" algn="just"/>
            <a:r>
              <a:rPr lang="fr-FR" sz="1000">
                <a:sym typeface="Wingdings" panose="05000000000000000000" pitchFamily="2" charset="2"/>
              </a:rPr>
              <a:t>La crise a eu des impacts immédiats (-80% du trafic mondial) et en aura à retardement (fermeture de sites, PSE…). Les achats sont pour l’heure suspendus et les besoins de maintenance réduits, compte tenu de la réduction d’activité des compagnies. La reprise nominale de l’activité est attendue pour 2024, ce qui pose un défi majeur de préservation des compétences. L’ensemble des équipementiers, avionneurs, motoristes… est durablement affecté par la crise, ce qui va entraîner une reconfiguration inévitable de la </a:t>
            </a:r>
            <a:r>
              <a:rPr lang="fr-FR" sz="1000" err="1">
                <a:sym typeface="Wingdings" panose="05000000000000000000" pitchFamily="2" charset="2"/>
              </a:rPr>
              <a:t>supply</a:t>
            </a:r>
            <a:r>
              <a:rPr lang="fr-FR" sz="1000">
                <a:sym typeface="Wingdings" panose="05000000000000000000" pitchFamily="2" charset="2"/>
              </a:rPr>
              <a:t> </a:t>
            </a:r>
            <a:r>
              <a:rPr lang="fr-FR" sz="1000" err="1">
                <a:sym typeface="Wingdings" panose="05000000000000000000" pitchFamily="2" charset="2"/>
              </a:rPr>
              <a:t>chain</a:t>
            </a:r>
            <a:r>
              <a:rPr lang="fr-FR" sz="1000">
                <a:sym typeface="Wingdings" panose="05000000000000000000" pitchFamily="2" charset="2"/>
              </a:rPr>
              <a:t>.</a:t>
            </a:r>
          </a:p>
          <a:p>
            <a:pPr marL="171450" lvl="1" indent="-171450" algn="just">
              <a:buFont typeface="Wingdings" panose="05000000000000000000" pitchFamily="2" charset="2"/>
              <a:buChar char="à"/>
            </a:pPr>
            <a:r>
              <a:rPr lang="fr-FR" sz="1000" b="1" i="1">
                <a:sym typeface="Wingdings" panose="05000000000000000000" pitchFamily="2" charset="2"/>
              </a:rPr>
              <a:t>Stratégie France : compétitivité et résilience de la filière</a:t>
            </a:r>
          </a:p>
          <a:p>
            <a:pPr lvl="1" algn="just"/>
            <a:r>
              <a:rPr lang="fr-FR" sz="1000">
                <a:sym typeface="Wingdings" panose="05000000000000000000" pitchFamily="2" charset="2"/>
              </a:rPr>
              <a:t>Le plan de relance du 8 juin 2020 met en avant la nécessité de fédérer l’ensemble des acteurs de la filière (constructeurs, équipementiers, fournisseurs). En vue de maintenir ses performances démontrées dans le développement de programmes-phares (A320, Rafale, hélicoptère Ecureuil…), les entreprises aéronautiques sont encouragées à élaborer une stratégie nationale commune, qui permettra de préserver le tissu de PME et ETI : enjeux environnementaux, R&amp;D, Usine 4.0…</a:t>
            </a:r>
            <a:endParaRPr lang="fr-FR" sz="1000">
              <a:cs typeface="Arial"/>
            </a:endParaRPr>
          </a:p>
          <a:p>
            <a:pPr lvl="1" algn="just"/>
            <a:endParaRPr lang="fr-FR" sz="1000">
              <a:sym typeface="Wingdings" panose="05000000000000000000" pitchFamily="2" charset="2"/>
            </a:endParaRPr>
          </a:p>
          <a:p>
            <a:pPr marL="171450" lvl="1" indent="-171450" algn="just">
              <a:buFont typeface="Wingdings" panose="05000000000000000000" pitchFamily="2" charset="2"/>
              <a:buChar char="à"/>
            </a:pPr>
            <a:r>
              <a:rPr lang="fr-FR" sz="1000" b="1" i="1">
                <a:sym typeface="Wingdings" panose="05000000000000000000" pitchFamily="2" charset="2"/>
              </a:rPr>
              <a:t>Performance industrielle et digitalisation</a:t>
            </a:r>
          </a:p>
          <a:p>
            <a:pPr lvl="1" algn="just"/>
            <a:r>
              <a:rPr lang="fr-FR" sz="1000"/>
              <a:t>L’industrie aéronautique est l’un des principaux leviers de rayonnement économique de la France (1</a:t>
            </a:r>
            <a:r>
              <a:rPr lang="fr-FR" sz="1000" baseline="30000"/>
              <a:t>er</a:t>
            </a:r>
            <a:r>
              <a:rPr lang="fr-FR" sz="1000"/>
              <a:t> contributeur excédentaire de la balance commerciale nationale, 2018). Compte tenu de la forte concurrence internationale (pays émergents, modèles </a:t>
            </a:r>
            <a:r>
              <a:rPr lang="fr-FR" sz="1000" err="1"/>
              <a:t>low</a:t>
            </a:r>
            <a:r>
              <a:rPr lang="fr-FR" sz="1000"/>
              <a:t> </a:t>
            </a:r>
            <a:r>
              <a:rPr lang="fr-FR" sz="1000" err="1"/>
              <a:t>cost</a:t>
            </a:r>
            <a:r>
              <a:rPr lang="fr-FR" sz="1000"/>
              <a:t>…), les acteurs du secteur doivent investir massivement pour maintenir leur compétitivité. L’organisation de la </a:t>
            </a:r>
            <a:r>
              <a:rPr lang="fr-FR" sz="1000" err="1"/>
              <a:t>supply</a:t>
            </a:r>
            <a:r>
              <a:rPr lang="fr-FR" sz="1000"/>
              <a:t> </a:t>
            </a:r>
            <a:r>
              <a:rPr lang="fr-FR" sz="1000" err="1"/>
              <a:t>chain</a:t>
            </a:r>
            <a:r>
              <a:rPr lang="fr-FR" sz="1000"/>
              <a:t> pour laquelle prévaut l’« intégration système » oblige à une montée technologique coordonnée de l’ensemble des maillons de la sous-traitance. Les entreprises se digitalisent à un rythme soutenu et opèrent leur transition vers </a:t>
            </a:r>
            <a:r>
              <a:rPr lang="fr-FR" sz="1000">
                <a:solidFill>
                  <a:schemeClr val="bg2">
                    <a:lumMod val="10000"/>
                  </a:schemeClr>
                </a:solidFill>
              </a:rPr>
              <a:t>l’Usine </a:t>
            </a:r>
            <a:r>
              <a:rPr lang="fr-FR" sz="1000"/>
              <a:t>4.0 (robotisation, maintenance prédictive, …). Cette réorganisation concourt à assurer un niveau de productivité suffisant pour honorer les carnets de commande, tout en réduisant les cycles de production (de 8 à 4 ans).</a:t>
            </a:r>
            <a:endParaRPr lang="fr-FR" sz="200" b="1" i="1">
              <a:sym typeface="Wingdings" panose="05000000000000000000" pitchFamily="2" charset="2"/>
            </a:endParaRPr>
          </a:p>
          <a:p>
            <a:pPr marL="171450" lvl="1" indent="-171450" algn="just">
              <a:buFont typeface="Wingdings" panose="05000000000000000000" pitchFamily="2" charset="2"/>
              <a:buChar char="à"/>
            </a:pPr>
            <a:r>
              <a:rPr lang="fr-FR" sz="1000" b="1" i="1">
                <a:sym typeface="Wingdings" panose="05000000000000000000" pitchFamily="2" charset="2"/>
              </a:rPr>
              <a:t>Environnement : réduire l’empreinte carbone de la filière</a:t>
            </a:r>
          </a:p>
          <a:p>
            <a:pPr lvl="1" algn="just"/>
            <a:r>
              <a:rPr lang="fr-FR" sz="1000">
                <a:sym typeface="Wingdings" panose="05000000000000000000" pitchFamily="2" charset="2"/>
              </a:rPr>
              <a:t>Le secteur est concerné au premier rang par les impératifs de réduction de ses émissions (-50% en 2050, par rapport aux référentiels de 2005). Cette décarbonation concerne tant les process/sites de production, que les systèmes de consommation et prise en compte de l’intégralité du cycle de vie des appareils.</a:t>
            </a:r>
          </a:p>
          <a:p>
            <a:pPr lvl="1" algn="just"/>
            <a:endParaRPr lang="fr-FR" sz="200">
              <a:sym typeface="Wingdings" panose="05000000000000000000" pitchFamily="2" charset="2"/>
            </a:endParaRPr>
          </a:p>
          <a:p>
            <a:pPr lvl="1" algn="just"/>
            <a:r>
              <a:rPr lang="fr-FR" sz="1000" b="1" i="1">
                <a:sym typeface="Wingdings" panose="05000000000000000000" pitchFamily="2" charset="2"/>
              </a:rPr>
              <a:t> Motorisation et énergies</a:t>
            </a:r>
          </a:p>
          <a:p>
            <a:pPr lvl="1" algn="just"/>
            <a:r>
              <a:rPr lang="fr-FR" sz="1000">
                <a:sym typeface="Wingdings" panose="05000000000000000000" pitchFamily="2" charset="2"/>
              </a:rPr>
              <a:t>La réalisation de ces objectifs met en lumière les plus importants chantiers de recherche du secteur. </a:t>
            </a:r>
            <a:r>
              <a:rPr lang="fr-FR" sz="1000"/>
              <a:t>Le développement d’aéronefs plus économes en carburant et en gaz à effet de serre répond à un double-enjeu écologique et économique. Le kérosène représente actuellement environ un quart des dépenses des compagnies aériennes. Les progrès portant sur l’allègement des structures </a:t>
            </a:r>
            <a:r>
              <a:rPr lang="fr-FR" sz="800"/>
              <a:t>(ex. : développement des matériaux composites, trains d’atterrissage en titane),</a:t>
            </a:r>
            <a:r>
              <a:rPr lang="fr-FR" sz="1000"/>
              <a:t> l’aérodynamisme </a:t>
            </a:r>
            <a:r>
              <a:rPr lang="fr-FR" sz="800"/>
              <a:t>(ex. : ajout de </a:t>
            </a:r>
            <a:r>
              <a:rPr lang="fr-FR" sz="800" i="1" err="1"/>
              <a:t>sharklets</a:t>
            </a:r>
            <a:r>
              <a:rPr lang="fr-FR" sz="800"/>
              <a:t> aux extrémités des ailes) </a:t>
            </a:r>
            <a:r>
              <a:rPr lang="fr-FR" sz="1000"/>
              <a:t>constituent une première réponse. Le pas technologique à venir porte toutefois fortement sur l’introduction de carburants alternatifs </a:t>
            </a:r>
            <a:r>
              <a:rPr lang="fr-FR" sz="800"/>
              <a:t>(ex. : éthanol, biodiesel),</a:t>
            </a:r>
            <a:r>
              <a:rPr lang="fr-FR" sz="1000"/>
              <a:t> et l’hybridation et électrification.</a:t>
            </a:r>
            <a:endParaRPr lang="fr-FR" sz="200" b="1" i="1">
              <a:sym typeface="Wingdings" panose="05000000000000000000" pitchFamily="2" charset="2"/>
            </a:endParaRPr>
          </a:p>
          <a:p>
            <a:pPr marL="171450" lvl="1" indent="-171450" algn="just">
              <a:buFont typeface="Wingdings" panose="05000000000000000000" pitchFamily="2" charset="2"/>
              <a:buChar char="à"/>
            </a:pPr>
            <a:r>
              <a:rPr lang="fr-FR" sz="1000" b="1" i="1"/>
              <a:t>Innovation</a:t>
            </a:r>
          </a:p>
          <a:p>
            <a:pPr lvl="1" algn="just"/>
            <a:r>
              <a:rPr lang="fr-FR" sz="1000"/>
              <a:t>135 M€ ont été investis par l’Etat dans la R&amp;T aéronautique pour la période 2018-2022. De nouvelles applications des transports aériens sont à l’étude, élargissant le panel des mobilités. Si aujourd’hui, les réglementations de l’espace aérien freinent leur mise en œuvre, les projets de drone, de pilotage automatique ou encore de taxis volants, font l’objet d’investissements massifs.</a:t>
            </a:r>
          </a:p>
        </p:txBody>
      </p:sp>
      <p:sp>
        <p:nvSpPr>
          <p:cNvPr id="4" name="Espace réservé du texte 3">
            <a:extLst>
              <a:ext uri="{FF2B5EF4-FFF2-40B4-BE49-F238E27FC236}">
                <a16:creationId xmlns:a16="http://schemas.microsoft.com/office/drawing/2014/main" id="{5F8EF02B-1264-4EE1-AC1B-D8C0C41FB44B}"/>
              </a:ext>
            </a:extLst>
          </p:cNvPr>
          <p:cNvSpPr>
            <a:spLocks noGrp="1"/>
          </p:cNvSpPr>
          <p:nvPr>
            <p:ph type="body" sz="quarter" idx="10"/>
          </p:nvPr>
        </p:nvSpPr>
        <p:spPr>
          <a:xfrm>
            <a:off x="1415414" y="822035"/>
            <a:ext cx="7781925" cy="393065"/>
          </a:xfrm>
        </p:spPr>
        <p:txBody>
          <a:bodyPr/>
          <a:lstStyle/>
          <a:p>
            <a:r>
              <a:rPr lang="fr-FR"/>
              <a:t>Enjeux et évolutions majeures</a:t>
            </a:r>
          </a:p>
        </p:txBody>
      </p:sp>
      <p:sp>
        <p:nvSpPr>
          <p:cNvPr id="5" name="Espace réservé du texte 4">
            <a:extLst>
              <a:ext uri="{FF2B5EF4-FFF2-40B4-BE49-F238E27FC236}">
                <a16:creationId xmlns:a16="http://schemas.microsoft.com/office/drawing/2014/main" id="{6644DF77-15A1-4BB4-970B-F20DC4EC0F46}"/>
              </a:ext>
            </a:extLst>
          </p:cNvPr>
          <p:cNvSpPr>
            <a:spLocks noGrp="1"/>
          </p:cNvSpPr>
          <p:nvPr>
            <p:ph type="body" sz="quarter" idx="11"/>
          </p:nvPr>
        </p:nvSpPr>
        <p:spPr>
          <a:xfrm>
            <a:off x="707231" y="650080"/>
            <a:ext cx="490537" cy="450057"/>
          </a:xfrm>
        </p:spPr>
        <p:txBody>
          <a:bodyPr/>
          <a:lstStyle/>
          <a:p>
            <a:r>
              <a:rPr lang="fr-FR" dirty="0"/>
              <a:t>06</a:t>
            </a:r>
          </a:p>
        </p:txBody>
      </p:sp>
      <p:sp>
        <p:nvSpPr>
          <p:cNvPr id="6" name="Rectangle 5">
            <a:extLst>
              <a:ext uri="{FF2B5EF4-FFF2-40B4-BE49-F238E27FC236}">
                <a16:creationId xmlns:a16="http://schemas.microsoft.com/office/drawing/2014/main" id="{311EF376-87E2-472F-8B9C-43F75ECCB1BB}"/>
              </a:ext>
            </a:extLst>
          </p:cNvPr>
          <p:cNvSpPr/>
          <p:nvPr/>
        </p:nvSpPr>
        <p:spPr>
          <a:xfrm>
            <a:off x="111137" y="3929865"/>
            <a:ext cx="1413163" cy="659213"/>
          </a:xfrm>
          <a:prstGeom prst="rect">
            <a:avLst/>
          </a:pr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494949"/>
                </a:solidFill>
              </a:rPr>
              <a:t>Pression sur les prix (stratégie de </a:t>
            </a:r>
            <a:r>
              <a:rPr lang="fr-FR" sz="1200" b="1" err="1">
                <a:solidFill>
                  <a:srgbClr val="494949"/>
                </a:solidFill>
              </a:rPr>
              <a:t>sourcing</a:t>
            </a:r>
            <a:r>
              <a:rPr lang="fr-FR" sz="1200" b="1">
                <a:solidFill>
                  <a:srgbClr val="494949"/>
                </a:solidFill>
              </a:rPr>
              <a:t>)</a:t>
            </a:r>
          </a:p>
        </p:txBody>
      </p:sp>
      <p:sp>
        <p:nvSpPr>
          <p:cNvPr id="7" name="Rectangle 6">
            <a:extLst>
              <a:ext uri="{FF2B5EF4-FFF2-40B4-BE49-F238E27FC236}">
                <a16:creationId xmlns:a16="http://schemas.microsoft.com/office/drawing/2014/main" id="{C7315481-62E1-4388-9683-8189531A1A4C}"/>
              </a:ext>
            </a:extLst>
          </p:cNvPr>
          <p:cNvSpPr/>
          <p:nvPr/>
        </p:nvSpPr>
        <p:spPr>
          <a:xfrm>
            <a:off x="111137" y="2073913"/>
            <a:ext cx="1413163" cy="900325"/>
          </a:xfrm>
          <a:prstGeom prst="rect">
            <a:avLst/>
          </a:pr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srgbClr val="494949"/>
                </a:solidFill>
              </a:rPr>
              <a:t>Produire plus et mieux </a:t>
            </a:r>
            <a:r>
              <a:rPr lang="fr-FR" sz="1050">
                <a:solidFill>
                  <a:srgbClr val="494949"/>
                </a:solidFill>
              </a:rPr>
              <a:t>(fiabilité, performance environnementale) </a:t>
            </a:r>
            <a:endParaRPr lang="fr-FR" sz="1100">
              <a:solidFill>
                <a:srgbClr val="494949"/>
              </a:solidFill>
            </a:endParaRPr>
          </a:p>
        </p:txBody>
      </p:sp>
      <p:sp>
        <p:nvSpPr>
          <p:cNvPr id="8" name="Rectangle 7">
            <a:extLst>
              <a:ext uri="{FF2B5EF4-FFF2-40B4-BE49-F238E27FC236}">
                <a16:creationId xmlns:a16="http://schemas.microsoft.com/office/drawing/2014/main" id="{C5068B5D-B59C-4D13-A98F-396BC3713D47}"/>
              </a:ext>
            </a:extLst>
          </p:cNvPr>
          <p:cNvSpPr/>
          <p:nvPr/>
        </p:nvSpPr>
        <p:spPr>
          <a:xfrm>
            <a:off x="111137" y="5544706"/>
            <a:ext cx="1413163" cy="659213"/>
          </a:xfrm>
          <a:prstGeom prst="rect">
            <a:avLst/>
          </a:pr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494949"/>
                </a:solidFill>
              </a:rPr>
              <a:t>Mobilité du futur</a:t>
            </a:r>
          </a:p>
        </p:txBody>
      </p:sp>
      <p:sp>
        <p:nvSpPr>
          <p:cNvPr id="14" name="Rectangle 13">
            <a:extLst>
              <a:ext uri="{FF2B5EF4-FFF2-40B4-BE49-F238E27FC236}">
                <a16:creationId xmlns:a16="http://schemas.microsoft.com/office/drawing/2014/main" id="{A17EC06B-27D9-4F2F-8183-855941C0FE4A}"/>
              </a:ext>
            </a:extLst>
          </p:cNvPr>
          <p:cNvSpPr/>
          <p:nvPr/>
        </p:nvSpPr>
        <p:spPr>
          <a:xfrm>
            <a:off x="111137" y="3122445"/>
            <a:ext cx="1413163" cy="659213"/>
          </a:xfrm>
          <a:prstGeom prst="rect">
            <a:avLst/>
          </a:pr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494949"/>
                </a:solidFill>
              </a:rPr>
              <a:t>Décarbonation et transition énergétique</a:t>
            </a:r>
          </a:p>
        </p:txBody>
      </p:sp>
      <p:sp>
        <p:nvSpPr>
          <p:cNvPr id="15" name="Rectangle 14">
            <a:extLst>
              <a:ext uri="{FF2B5EF4-FFF2-40B4-BE49-F238E27FC236}">
                <a16:creationId xmlns:a16="http://schemas.microsoft.com/office/drawing/2014/main" id="{8112A42D-9421-4358-9067-EED8CF96F74B}"/>
              </a:ext>
            </a:extLst>
          </p:cNvPr>
          <p:cNvSpPr/>
          <p:nvPr/>
        </p:nvSpPr>
        <p:spPr>
          <a:xfrm>
            <a:off x="111136" y="4737285"/>
            <a:ext cx="1413163" cy="659213"/>
          </a:xfrm>
          <a:prstGeom prst="rect">
            <a:avLst/>
          </a:pr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494949"/>
                </a:solidFill>
              </a:rPr>
              <a:t>Usine 4.0</a:t>
            </a:r>
          </a:p>
        </p:txBody>
      </p:sp>
      <p:sp>
        <p:nvSpPr>
          <p:cNvPr id="17" name="Rectangle 16">
            <a:extLst>
              <a:ext uri="{FF2B5EF4-FFF2-40B4-BE49-F238E27FC236}">
                <a16:creationId xmlns:a16="http://schemas.microsoft.com/office/drawing/2014/main" id="{FCE7749A-014D-4781-9DC7-500C36677DBB}"/>
              </a:ext>
            </a:extLst>
          </p:cNvPr>
          <p:cNvSpPr/>
          <p:nvPr/>
        </p:nvSpPr>
        <p:spPr>
          <a:xfrm>
            <a:off x="111135" y="1266493"/>
            <a:ext cx="1413163" cy="659213"/>
          </a:xfrm>
          <a:prstGeom prst="rect">
            <a:avLst/>
          </a:pr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494949"/>
                </a:solidFill>
              </a:rPr>
              <a:t>Compétitivité de la filière France</a:t>
            </a:r>
          </a:p>
        </p:txBody>
      </p:sp>
    </p:spTree>
    <p:extLst>
      <p:ext uri="{BB962C8B-B14F-4D97-AF65-F5344CB8AC3E}">
        <p14:creationId xmlns:p14="http://schemas.microsoft.com/office/powerpoint/2010/main" val="126892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39991-6A96-41DC-BC65-68039FC89023}"/>
              </a:ext>
            </a:extLst>
          </p:cNvPr>
          <p:cNvSpPr>
            <a:spLocks noGrp="1"/>
          </p:cNvSpPr>
          <p:nvPr>
            <p:ph type="title"/>
          </p:nvPr>
        </p:nvSpPr>
        <p:spPr/>
        <p:txBody>
          <a:bodyPr/>
          <a:lstStyle/>
          <a:p>
            <a:r>
              <a:rPr lang="fr-FR"/>
              <a:t>aéronautique pour l’aviation civile et commerciale </a:t>
            </a:r>
          </a:p>
        </p:txBody>
      </p:sp>
      <p:sp>
        <p:nvSpPr>
          <p:cNvPr id="4" name="Espace réservé du texte 3">
            <a:extLst>
              <a:ext uri="{FF2B5EF4-FFF2-40B4-BE49-F238E27FC236}">
                <a16:creationId xmlns:a16="http://schemas.microsoft.com/office/drawing/2014/main" id="{5F8EF02B-1264-4EE1-AC1B-D8C0C41FB44B}"/>
              </a:ext>
            </a:extLst>
          </p:cNvPr>
          <p:cNvSpPr>
            <a:spLocks noGrp="1"/>
          </p:cNvSpPr>
          <p:nvPr>
            <p:ph type="body" sz="quarter" idx="10"/>
          </p:nvPr>
        </p:nvSpPr>
        <p:spPr/>
        <p:txBody>
          <a:bodyPr/>
          <a:lstStyle/>
          <a:p>
            <a:r>
              <a:rPr lang="fr-FR"/>
              <a:t>Impacts sur les secteurs de la branche métallurgie</a:t>
            </a:r>
          </a:p>
        </p:txBody>
      </p:sp>
      <p:sp>
        <p:nvSpPr>
          <p:cNvPr id="5" name="Espace réservé du texte 4">
            <a:extLst>
              <a:ext uri="{FF2B5EF4-FFF2-40B4-BE49-F238E27FC236}">
                <a16:creationId xmlns:a16="http://schemas.microsoft.com/office/drawing/2014/main" id="{6644DF77-15A1-4BB4-970B-F20DC4EC0F46}"/>
              </a:ext>
            </a:extLst>
          </p:cNvPr>
          <p:cNvSpPr>
            <a:spLocks noGrp="1"/>
          </p:cNvSpPr>
          <p:nvPr>
            <p:ph type="body" sz="quarter" idx="11"/>
          </p:nvPr>
        </p:nvSpPr>
        <p:spPr/>
        <p:txBody>
          <a:bodyPr/>
          <a:lstStyle/>
          <a:p>
            <a:r>
              <a:rPr lang="fr-FR" dirty="0"/>
              <a:t>06</a:t>
            </a:r>
          </a:p>
        </p:txBody>
      </p:sp>
      <p:sp>
        <p:nvSpPr>
          <p:cNvPr id="11" name="ZoneTexte 10">
            <a:extLst>
              <a:ext uri="{FF2B5EF4-FFF2-40B4-BE49-F238E27FC236}">
                <a16:creationId xmlns:a16="http://schemas.microsoft.com/office/drawing/2014/main" id="{E3183EF1-2AE3-4B77-B77F-F0F59FD66F21}"/>
              </a:ext>
            </a:extLst>
          </p:cNvPr>
          <p:cNvSpPr txBox="1"/>
          <p:nvPr/>
        </p:nvSpPr>
        <p:spPr>
          <a:xfrm>
            <a:off x="5727963" y="1192090"/>
            <a:ext cx="3850233" cy="5509200"/>
          </a:xfrm>
          <a:prstGeom prst="rect">
            <a:avLst/>
          </a:prstGeom>
          <a:solidFill>
            <a:schemeClr val="bg1"/>
          </a:solidFill>
        </p:spPr>
        <p:txBody>
          <a:bodyPr wrap="square" lIns="91440" tIns="45720" rIns="91440" bIns="45720" rtlCol="0" anchor="t">
            <a:spAutoFit/>
          </a:bodyPr>
          <a:lstStyle/>
          <a:p>
            <a:pPr algn="just"/>
            <a:r>
              <a:rPr lang="fr-FR" sz="1100" dirty="0">
                <a:cs typeface="Arial"/>
              </a:rPr>
              <a:t>L'écosystème de sous-traitants présent en région est frontalement et brutalement affecté par le ralentissement mondial de l'activité aéronautique. Les baisses d'activité attendues, dans les 3 ans, sont considérables.</a:t>
            </a:r>
          </a:p>
          <a:p>
            <a:pPr algn="just"/>
            <a:r>
              <a:rPr lang="fr-FR" sz="1100" dirty="0">
                <a:cs typeface="Arial"/>
              </a:rPr>
              <a:t>L'effet durable de la crise va engendrer une reconfiguration de l'écosystème, avec la disparition d'acteurs. Ces défections vont présenter des opportunités pour les acteurs encore présents qui vont éventuellement devoir acquérir les technologies, pour lesquelles l'offre sera défaillante.</a:t>
            </a:r>
          </a:p>
          <a:p>
            <a:pPr algn="just"/>
            <a:r>
              <a:rPr lang="fr-FR" sz="1100" dirty="0">
                <a:solidFill>
                  <a:srgbClr val="231F20"/>
                </a:solidFill>
                <a:cs typeface="Arial"/>
              </a:rPr>
              <a:t>Au redémarrage (2023? 2024?), les sous-traitants aéronautiques de la région prévoient une intensification des interactions, des timings demandés par les donneurs d'ordre ; en réponse, pour être suffisamment réactifs, les acteurs vont devoir se montrer davantage intégrés. </a:t>
            </a:r>
          </a:p>
          <a:p>
            <a:pPr algn="just"/>
            <a:endParaRPr lang="fr-FR" sz="1100" dirty="0"/>
          </a:p>
          <a:p>
            <a:pPr algn="just"/>
            <a:r>
              <a:rPr lang="fr-FR" sz="1100" dirty="0">
                <a:solidFill>
                  <a:schemeClr val="bg2">
                    <a:lumMod val="10000"/>
                  </a:schemeClr>
                </a:solidFill>
              </a:rPr>
              <a:t>Les impacts pour la branche sont nombreux et forts :</a:t>
            </a:r>
            <a:endParaRPr lang="fr-FR" dirty="0">
              <a:solidFill>
                <a:schemeClr val="bg2">
                  <a:lumMod val="10000"/>
                </a:schemeClr>
              </a:solidFill>
              <a:cs typeface="Arial"/>
            </a:endParaRPr>
          </a:p>
          <a:p>
            <a:pPr marL="171450" indent="-171450" algn="just">
              <a:buFontTx/>
              <a:buChar char="-"/>
            </a:pPr>
            <a:r>
              <a:rPr lang="fr-FR" sz="1100" dirty="0">
                <a:solidFill>
                  <a:schemeClr val="bg2">
                    <a:lumMod val="10000"/>
                  </a:schemeClr>
                </a:solidFill>
              </a:rPr>
              <a:t>Innovation pour répondre aux enjeux de nouvelles motorisations, d’allègement des structures... mais aussi de nouveaux produits</a:t>
            </a:r>
            <a:endParaRPr lang="fr-FR" sz="1100" dirty="0">
              <a:solidFill>
                <a:schemeClr val="bg2">
                  <a:lumMod val="10000"/>
                </a:schemeClr>
              </a:solidFill>
              <a:cs typeface="Arial"/>
            </a:endParaRPr>
          </a:p>
          <a:p>
            <a:pPr marL="171450" indent="-171450" algn="just">
              <a:buFontTx/>
              <a:buChar char="-"/>
            </a:pPr>
            <a:r>
              <a:rPr lang="fr-FR" sz="1100" dirty="0">
                <a:solidFill>
                  <a:schemeClr val="bg2">
                    <a:lumMod val="10000"/>
                  </a:schemeClr>
                </a:solidFill>
              </a:rPr>
              <a:t>Conception et utilisation de nouveaux outils numériques plus performants et développant l’autonomie des appareils (intelligence artificielle)</a:t>
            </a:r>
            <a:endParaRPr lang="fr-FR" sz="1100" dirty="0">
              <a:solidFill>
                <a:schemeClr val="bg2">
                  <a:lumMod val="10000"/>
                </a:schemeClr>
              </a:solidFill>
              <a:cs typeface="Arial"/>
            </a:endParaRPr>
          </a:p>
          <a:p>
            <a:pPr marL="171450" indent="-171450" algn="just">
              <a:buFontTx/>
              <a:buChar char="-"/>
            </a:pPr>
            <a:r>
              <a:rPr lang="fr-FR" sz="1100" dirty="0">
                <a:solidFill>
                  <a:schemeClr val="bg2">
                    <a:lumMod val="10000"/>
                  </a:schemeClr>
                </a:solidFill>
              </a:rPr>
              <a:t>Renforcement des enjeux de cybersécurité</a:t>
            </a:r>
            <a:endParaRPr lang="fr-FR" sz="1100" dirty="0">
              <a:solidFill>
                <a:schemeClr val="bg2">
                  <a:lumMod val="10000"/>
                </a:schemeClr>
              </a:solidFill>
              <a:cs typeface="Arial"/>
            </a:endParaRPr>
          </a:p>
          <a:p>
            <a:pPr marL="171450" indent="-171450" algn="just">
              <a:buFontTx/>
              <a:buChar char="-"/>
            </a:pPr>
            <a:r>
              <a:rPr lang="fr-FR" sz="1100" dirty="0">
                <a:solidFill>
                  <a:schemeClr val="bg2">
                    <a:lumMod val="10000"/>
                  </a:schemeClr>
                </a:solidFill>
                <a:sym typeface="Wingdings" panose="05000000000000000000" pitchFamily="2" charset="2"/>
              </a:rPr>
              <a:t>Concentration des activités en cours sur les donneurs d’ordres et un nombre de plus en plus restreint d’opérateurs</a:t>
            </a:r>
          </a:p>
          <a:p>
            <a:pPr marL="171450" indent="-171450" algn="just">
              <a:buFontTx/>
              <a:buChar char="-"/>
            </a:pPr>
            <a:endParaRPr lang="fr-FR" sz="1100" dirty="0">
              <a:solidFill>
                <a:schemeClr val="bg2">
                  <a:lumMod val="10000"/>
                </a:schemeClr>
              </a:solidFill>
              <a:cs typeface="Arial"/>
              <a:sym typeface="Wingdings" panose="05000000000000000000" pitchFamily="2" charset="2"/>
            </a:endParaRPr>
          </a:p>
          <a:p>
            <a:pPr algn="just"/>
            <a:r>
              <a:rPr lang="fr-FR" sz="1100" dirty="0">
                <a:solidFill>
                  <a:schemeClr val="bg2">
                    <a:lumMod val="10000"/>
                  </a:schemeClr>
                </a:solidFill>
                <a:cs typeface="Arial"/>
                <a:sym typeface="Wingdings" panose="05000000000000000000" pitchFamily="2" charset="2"/>
              </a:rPr>
              <a:t>Les réflexions en termes d’innovation portent également sur la réduction de l’impact de l’activité sur les sites aéroportuaires (tractation propre des avions, utilisation de véhicules électriques, fonctionnement des systèmes de climatisation sans moteur).</a:t>
            </a:r>
            <a:endParaRPr lang="fr-FR" sz="600" dirty="0">
              <a:solidFill>
                <a:schemeClr val="bg2">
                  <a:lumMod val="10000"/>
                </a:schemeClr>
              </a:solidFill>
              <a:cs typeface="Arial"/>
            </a:endParaRPr>
          </a:p>
        </p:txBody>
      </p:sp>
      <p:sp>
        <p:nvSpPr>
          <p:cNvPr id="81" name="ZoneTexte 80">
            <a:extLst>
              <a:ext uri="{FF2B5EF4-FFF2-40B4-BE49-F238E27FC236}">
                <a16:creationId xmlns:a16="http://schemas.microsoft.com/office/drawing/2014/main" id="{314B21E8-6C6E-4113-888A-4E35F3FBD29D}"/>
              </a:ext>
            </a:extLst>
          </p:cNvPr>
          <p:cNvSpPr txBox="1"/>
          <p:nvPr/>
        </p:nvSpPr>
        <p:spPr>
          <a:xfrm>
            <a:off x="1197768" y="1374379"/>
            <a:ext cx="3577064" cy="553998"/>
          </a:xfrm>
          <a:prstGeom prst="rect">
            <a:avLst/>
          </a:prstGeom>
          <a:noFill/>
        </p:spPr>
        <p:txBody>
          <a:bodyPr wrap="square" rtlCol="0">
            <a:spAutoFit/>
          </a:bodyPr>
          <a:lstStyle/>
          <a:p>
            <a:pPr algn="ctr"/>
            <a:r>
              <a:rPr lang="fr-FR" sz="1000"/>
              <a:t>EVOLUTION DU VOLUME DE COMMANDES LIEES A L’AERONAUTIQUE ESTIMEE DANS LES 3 ANS</a:t>
            </a:r>
          </a:p>
          <a:p>
            <a:pPr algn="ctr"/>
            <a:r>
              <a:rPr lang="fr-FR" sz="1000" i="1">
                <a:solidFill>
                  <a:schemeClr val="tx1">
                    <a:lumMod val="60000"/>
                    <a:lumOff val="40000"/>
                  </a:schemeClr>
                </a:solidFill>
              </a:rPr>
              <a:t>(Source : enquête en ligne)</a:t>
            </a:r>
          </a:p>
        </p:txBody>
      </p:sp>
      <p:pic>
        <p:nvPicPr>
          <p:cNvPr id="23" name="Image 22">
            <a:extLst>
              <a:ext uri="{FF2B5EF4-FFF2-40B4-BE49-F238E27FC236}">
                <a16:creationId xmlns:a16="http://schemas.microsoft.com/office/drawing/2014/main" id="{40ADDB8D-692E-426F-8CD8-9114F6DA90FE}"/>
              </a:ext>
            </a:extLst>
          </p:cNvPr>
          <p:cNvPicPr>
            <a:picLocks noChangeAspect="1"/>
          </p:cNvPicPr>
          <p:nvPr/>
        </p:nvPicPr>
        <p:blipFill>
          <a:blip r:embed="rId3"/>
          <a:stretch>
            <a:fillRect/>
          </a:stretch>
        </p:blipFill>
        <p:spPr>
          <a:xfrm>
            <a:off x="1135839" y="1830826"/>
            <a:ext cx="3158002" cy="1859441"/>
          </a:xfrm>
          <a:prstGeom prst="rect">
            <a:avLst/>
          </a:prstGeom>
        </p:spPr>
      </p:pic>
      <p:graphicFrame>
        <p:nvGraphicFramePr>
          <p:cNvPr id="6" name="Tableau 6">
            <a:extLst>
              <a:ext uri="{FF2B5EF4-FFF2-40B4-BE49-F238E27FC236}">
                <a16:creationId xmlns:a16="http://schemas.microsoft.com/office/drawing/2014/main" id="{20A4D3E6-4357-423C-B494-FB47FFB0EF5A}"/>
              </a:ext>
            </a:extLst>
          </p:cNvPr>
          <p:cNvGraphicFramePr>
            <a:graphicFrameLocks noGrp="1"/>
          </p:cNvGraphicFramePr>
          <p:nvPr/>
        </p:nvGraphicFramePr>
        <p:xfrm>
          <a:off x="327805" y="3657349"/>
          <a:ext cx="5284356" cy="2560095"/>
        </p:xfrm>
        <a:graphic>
          <a:graphicData uri="http://schemas.openxmlformats.org/drawingml/2006/table">
            <a:tbl>
              <a:tblPr firstRow="1" bandRow="1">
                <a:tableStyleId>{5C22544A-7EE6-4342-B048-85BDC9FD1C3A}</a:tableStyleId>
              </a:tblPr>
              <a:tblGrid>
                <a:gridCol w="2810996">
                  <a:extLst>
                    <a:ext uri="{9D8B030D-6E8A-4147-A177-3AD203B41FA5}">
                      <a16:colId xmlns:a16="http://schemas.microsoft.com/office/drawing/2014/main" val="1505180524"/>
                    </a:ext>
                  </a:extLst>
                </a:gridCol>
                <a:gridCol w="2473360">
                  <a:extLst>
                    <a:ext uri="{9D8B030D-6E8A-4147-A177-3AD203B41FA5}">
                      <a16:colId xmlns:a16="http://schemas.microsoft.com/office/drawing/2014/main" val="3173932355"/>
                    </a:ext>
                  </a:extLst>
                </a:gridCol>
              </a:tblGrid>
              <a:tr h="456975">
                <a:tc>
                  <a:txBody>
                    <a:bodyPr/>
                    <a:lstStyle/>
                    <a:p>
                      <a:r>
                        <a:rPr lang="fr-FR" sz="1000" b="1" dirty="0"/>
                        <a:t>TENDANCES</a:t>
                      </a:r>
                    </a:p>
                  </a:txBody>
                  <a:tcPr anchor="ctr"/>
                </a:tc>
                <a:tc>
                  <a:txBody>
                    <a:bodyPr/>
                    <a:lstStyle/>
                    <a:p>
                      <a:r>
                        <a:rPr lang="fr-FR" sz="1100" b="1" dirty="0"/>
                        <a:t>INTENSITÉ DE L'IMPACT SUR LE SECTEUR (+ À +++)</a:t>
                      </a:r>
                    </a:p>
                  </a:txBody>
                  <a:tcPr anchor="ctr"/>
                </a:tc>
                <a:extLst>
                  <a:ext uri="{0D108BD9-81ED-4DB2-BD59-A6C34878D82A}">
                    <a16:rowId xmlns:a16="http://schemas.microsoft.com/office/drawing/2014/main" val="3864300628"/>
                  </a:ext>
                </a:extLst>
              </a:tr>
              <a:tr h="327051">
                <a:tc>
                  <a:txBody>
                    <a:bodyPr/>
                    <a:lstStyle/>
                    <a:p>
                      <a:r>
                        <a:rPr lang="fr-FR" sz="1100" dirty="0"/>
                        <a:t>Usine 4.0 / performance indus​</a:t>
                      </a:r>
                      <a:r>
                        <a:rPr lang="fr-FR" sz="1100" dirty="0" err="1"/>
                        <a:t>trielle</a:t>
                      </a:r>
                      <a:endParaRPr lang="fr-FR" sz="1100" dirty="0"/>
                    </a:p>
                  </a:txBody>
                  <a:tcPr anchor="ctr"/>
                </a:tc>
                <a:tc>
                  <a:txBody>
                    <a:bodyPr/>
                    <a:lstStyle/>
                    <a:p>
                      <a:pPr algn="ctr"/>
                      <a:r>
                        <a:rPr lang="fr-FR" sz="1600" b="1" dirty="0"/>
                        <a:t>+</a:t>
                      </a:r>
                    </a:p>
                  </a:txBody>
                  <a:tcPr/>
                </a:tc>
                <a:extLst>
                  <a:ext uri="{0D108BD9-81ED-4DB2-BD59-A6C34878D82A}">
                    <a16:rowId xmlns:a16="http://schemas.microsoft.com/office/drawing/2014/main" val="2793573691"/>
                  </a:ext>
                </a:extLst>
              </a:tr>
              <a:tr h="327051">
                <a:tc>
                  <a:txBody>
                    <a:bodyPr/>
                    <a:lstStyle/>
                    <a:p>
                      <a:r>
                        <a:rPr lang="fr-FR" sz="1100" dirty="0"/>
                        <a:t>Pression des prix​ des donneurs d’ordre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a:t>
                      </a:r>
                    </a:p>
                  </a:txBody>
                  <a:tcPr/>
                </a:tc>
                <a:extLst>
                  <a:ext uri="{0D108BD9-81ED-4DB2-BD59-A6C34878D82A}">
                    <a16:rowId xmlns:a16="http://schemas.microsoft.com/office/drawing/2014/main" val="1209891885"/>
                  </a:ext>
                </a:extLst>
              </a:tr>
              <a:tr h="327051">
                <a:tc>
                  <a:txBody>
                    <a:bodyPr/>
                    <a:lstStyle/>
                    <a:p>
                      <a:r>
                        <a:rPr lang="fr-FR" sz="1100" dirty="0"/>
                        <a:t>Stratégie nationale​ offensive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a:t>
                      </a:r>
                    </a:p>
                  </a:txBody>
                  <a:tcPr/>
                </a:tc>
                <a:extLst>
                  <a:ext uri="{0D108BD9-81ED-4DB2-BD59-A6C34878D82A}">
                    <a16:rowId xmlns:a16="http://schemas.microsoft.com/office/drawing/2014/main" val="3247461517"/>
                  </a:ext>
                </a:extLst>
              </a:tr>
              <a:tr h="327051">
                <a:tc>
                  <a:txBody>
                    <a:bodyPr/>
                    <a:lstStyle/>
                    <a:p>
                      <a:r>
                        <a:rPr lang="fr-FR" sz="1100" dirty="0"/>
                        <a:t>Recomposition de la chaîne d’acteurs​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a:t>
                      </a:r>
                    </a:p>
                  </a:txBody>
                  <a:tcPr/>
                </a:tc>
                <a:extLst>
                  <a:ext uri="{0D108BD9-81ED-4DB2-BD59-A6C34878D82A}">
                    <a16:rowId xmlns:a16="http://schemas.microsoft.com/office/drawing/2014/main" val="1592839843"/>
                  </a:ext>
                </a:extLst>
              </a:tr>
              <a:tr h="404693">
                <a:tc>
                  <a:txBody>
                    <a:bodyPr/>
                    <a:lstStyle/>
                    <a:p>
                      <a:r>
                        <a:rPr lang="fr-FR" sz="1100" dirty="0"/>
                        <a:t>Décarbonation (motorisation, équipements réduisant les émissions...)​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a:t>
                      </a:r>
                    </a:p>
                  </a:txBody>
                  <a:tcPr/>
                </a:tc>
                <a:extLst>
                  <a:ext uri="{0D108BD9-81ED-4DB2-BD59-A6C34878D82A}">
                    <a16:rowId xmlns:a16="http://schemas.microsoft.com/office/drawing/2014/main" val="1192454706"/>
                  </a:ext>
                </a:extLst>
              </a:tr>
              <a:tr h="3270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t>Mobilité du futur (drones, taxis volants...)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a:t>
                      </a:r>
                    </a:p>
                  </a:txBody>
                  <a:tcPr/>
                </a:tc>
                <a:extLst>
                  <a:ext uri="{0D108BD9-81ED-4DB2-BD59-A6C34878D82A}">
                    <a16:rowId xmlns:a16="http://schemas.microsoft.com/office/drawing/2014/main" val="2607407127"/>
                  </a:ext>
                </a:extLst>
              </a:tr>
            </a:tbl>
          </a:graphicData>
        </a:graphic>
      </p:graphicFrame>
    </p:spTree>
    <p:extLst>
      <p:ext uri="{BB962C8B-B14F-4D97-AF65-F5344CB8AC3E}">
        <p14:creationId xmlns:p14="http://schemas.microsoft.com/office/powerpoint/2010/main" val="119403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39991-6A96-41DC-BC65-68039FC89023}"/>
              </a:ext>
            </a:extLst>
          </p:cNvPr>
          <p:cNvSpPr>
            <a:spLocks noGrp="1"/>
          </p:cNvSpPr>
          <p:nvPr>
            <p:ph type="title"/>
          </p:nvPr>
        </p:nvSpPr>
        <p:spPr/>
        <p:txBody>
          <a:bodyPr/>
          <a:lstStyle/>
          <a:p>
            <a:r>
              <a:rPr lang="fr-FR"/>
              <a:t>Armement</a:t>
            </a:r>
          </a:p>
        </p:txBody>
      </p:sp>
      <p:sp>
        <p:nvSpPr>
          <p:cNvPr id="4" name="Espace réservé du texte 3">
            <a:extLst>
              <a:ext uri="{FF2B5EF4-FFF2-40B4-BE49-F238E27FC236}">
                <a16:creationId xmlns:a16="http://schemas.microsoft.com/office/drawing/2014/main" id="{5F8EF02B-1264-4EE1-AC1B-D8C0C41FB44B}"/>
              </a:ext>
            </a:extLst>
          </p:cNvPr>
          <p:cNvSpPr>
            <a:spLocks noGrp="1"/>
          </p:cNvSpPr>
          <p:nvPr>
            <p:ph type="body" sz="quarter" idx="10"/>
          </p:nvPr>
        </p:nvSpPr>
        <p:spPr/>
        <p:txBody>
          <a:bodyPr/>
          <a:lstStyle/>
          <a:p>
            <a:r>
              <a:rPr lang="fr-FR"/>
              <a:t>Données clefs</a:t>
            </a:r>
          </a:p>
        </p:txBody>
      </p:sp>
      <p:sp>
        <p:nvSpPr>
          <p:cNvPr id="5" name="Espace réservé du texte 4">
            <a:extLst>
              <a:ext uri="{FF2B5EF4-FFF2-40B4-BE49-F238E27FC236}">
                <a16:creationId xmlns:a16="http://schemas.microsoft.com/office/drawing/2014/main" id="{6644DF77-15A1-4BB4-970B-F20DC4EC0F46}"/>
              </a:ext>
            </a:extLst>
          </p:cNvPr>
          <p:cNvSpPr>
            <a:spLocks noGrp="1"/>
          </p:cNvSpPr>
          <p:nvPr>
            <p:ph type="body" sz="quarter" idx="11"/>
          </p:nvPr>
        </p:nvSpPr>
        <p:spPr/>
        <p:txBody>
          <a:bodyPr/>
          <a:lstStyle/>
          <a:p>
            <a:r>
              <a:rPr lang="fr-FR" dirty="0"/>
              <a:t>06</a:t>
            </a:r>
          </a:p>
        </p:txBody>
      </p:sp>
      <p:sp>
        <p:nvSpPr>
          <p:cNvPr id="22" name="Espace réservé du contenu 2">
            <a:extLst>
              <a:ext uri="{FF2B5EF4-FFF2-40B4-BE49-F238E27FC236}">
                <a16:creationId xmlns:a16="http://schemas.microsoft.com/office/drawing/2014/main" id="{9D139CBE-C08E-4105-A35A-974B922F2453}"/>
              </a:ext>
            </a:extLst>
          </p:cNvPr>
          <p:cNvSpPr txBox="1">
            <a:spLocks/>
          </p:cNvSpPr>
          <p:nvPr/>
        </p:nvSpPr>
        <p:spPr>
          <a:xfrm>
            <a:off x="447139" y="1325424"/>
            <a:ext cx="4064129" cy="307766"/>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t>Données nationales</a:t>
            </a:r>
          </a:p>
        </p:txBody>
      </p:sp>
      <p:sp>
        <p:nvSpPr>
          <p:cNvPr id="23" name="Espace réservé du contenu 2">
            <a:extLst>
              <a:ext uri="{FF2B5EF4-FFF2-40B4-BE49-F238E27FC236}">
                <a16:creationId xmlns:a16="http://schemas.microsoft.com/office/drawing/2014/main" id="{3D38A92F-0FBE-4BFF-BAEB-0F393B9D9495}"/>
              </a:ext>
            </a:extLst>
          </p:cNvPr>
          <p:cNvSpPr txBox="1">
            <a:spLocks/>
          </p:cNvSpPr>
          <p:nvPr/>
        </p:nvSpPr>
        <p:spPr>
          <a:xfrm>
            <a:off x="4953000" y="1325424"/>
            <a:ext cx="4627433" cy="3582711"/>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a:t>Spécificités régionales</a:t>
            </a:r>
          </a:p>
          <a:p>
            <a:pPr marL="0" indent="0" algn="just">
              <a:buNone/>
            </a:pPr>
            <a:endParaRPr lang="fr-FR" sz="500"/>
          </a:p>
          <a:p>
            <a:pPr lvl="1" algn="just"/>
            <a:r>
              <a:rPr lang="fr-FR" sz="1200"/>
              <a:t>La présence d’une industrie d’armement sur le territoire est la résultante de la transformation des fonderies au XIXème siècle, mises au service des écoles militaires à proximité. La vingtaine d’établissements actuels a conservé jusqu’à aujourd’hui cette position stratégique au centre de la France.</a:t>
            </a:r>
          </a:p>
          <a:p>
            <a:pPr lvl="1" algn="just"/>
            <a:endParaRPr lang="fr-FR" sz="1200"/>
          </a:p>
          <a:p>
            <a:pPr lvl="1" algn="just"/>
            <a:r>
              <a:rPr lang="fr-FR" sz="1200"/>
              <a:t>L’activité se concentre principalement dans le Cher et Loir-et-Cher, qui accueillent des leaders de l’armement terrestre (munitions, blindés, canons, missiles, armes…) : 3 sites de MBDA, NEXTER... La production reste, par ailleurs, très liée à l’aéronautique défense. Un groupement d’entreprises « </a:t>
            </a:r>
            <a:r>
              <a:rPr lang="fr-FR" sz="1200" err="1"/>
              <a:t>aéro</a:t>
            </a:r>
            <a:r>
              <a:rPr lang="fr-FR" sz="1200"/>
              <a:t>-défense » s’est constitué à Romorantin-Lanthenay.</a:t>
            </a:r>
          </a:p>
          <a:p>
            <a:pPr lvl="1" algn="just"/>
            <a:endParaRPr lang="fr-FR" sz="1200"/>
          </a:p>
          <a:p>
            <a:pPr lvl="1" algn="just"/>
            <a:r>
              <a:rPr lang="fr-FR" sz="1200"/>
              <a:t>Le Cluster </a:t>
            </a:r>
            <a:r>
              <a:rPr lang="fr-FR" sz="1200" err="1"/>
              <a:t>Lahitolle</a:t>
            </a:r>
            <a:r>
              <a:rPr lang="fr-FR" sz="1200"/>
              <a:t> (Bourges), membre d’un réseau de 4 entités, se consacre à l’innovation dans la défense terrestre. Divers domaines de recherche y sont développés : pyrotechnie, blindages et protections individuelles, surveillance et contre-surveillance, robotique et mini-drones, lutte contre les engins explosifs improvisés, moyens d’essais et d’évaluation des systèmes terrestres (source : </a:t>
            </a:r>
            <a:r>
              <a:rPr lang="fr-FR" sz="1200" err="1"/>
              <a:t>Dev’Up</a:t>
            </a:r>
            <a:r>
              <a:rPr lang="fr-FR" sz="1200"/>
              <a:t>).</a:t>
            </a:r>
          </a:p>
          <a:p>
            <a:pPr lvl="1" algn="just"/>
            <a:endParaRPr lang="fr-FR" sz="1200"/>
          </a:p>
        </p:txBody>
      </p:sp>
      <p:pic>
        <p:nvPicPr>
          <p:cNvPr id="25" name="Picture 2" descr="https://d30y9cdsu7xlg0.cloudfront.net/png/45780-200.png">
            <a:extLst>
              <a:ext uri="{FF2B5EF4-FFF2-40B4-BE49-F238E27FC236}">
                <a16:creationId xmlns:a16="http://schemas.microsoft.com/office/drawing/2014/main" id="{61035863-95AF-4096-91F5-45B5CF6E0DAC}"/>
              </a:ext>
            </a:extLst>
          </p:cNvPr>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447139" y="1890820"/>
            <a:ext cx="332195" cy="33219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s://d30y9cdsu7xlg0.cloudfront.net/png/640628-200.png">
            <a:extLst>
              <a:ext uri="{FF2B5EF4-FFF2-40B4-BE49-F238E27FC236}">
                <a16:creationId xmlns:a16="http://schemas.microsoft.com/office/drawing/2014/main" id="{12D64626-8D44-4612-96D0-62F8DCE1153B}"/>
              </a:ext>
            </a:extLst>
          </p:cNvPr>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464249" y="3216197"/>
            <a:ext cx="400397" cy="40039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https://d30y9cdsu7xlg0.cloudfront.net/png/792139-200.png">
            <a:extLst>
              <a:ext uri="{FF2B5EF4-FFF2-40B4-BE49-F238E27FC236}">
                <a16:creationId xmlns:a16="http://schemas.microsoft.com/office/drawing/2014/main" id="{9B2042D6-D1A8-4225-B127-332D9494A5E0}"/>
              </a:ext>
            </a:extLst>
          </p:cNvPr>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447139" y="2683144"/>
            <a:ext cx="400397" cy="400397"/>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e 27">
            <a:extLst>
              <a:ext uri="{FF2B5EF4-FFF2-40B4-BE49-F238E27FC236}">
                <a16:creationId xmlns:a16="http://schemas.microsoft.com/office/drawing/2014/main" id="{D5EF4CB3-A235-4589-88E3-35DADC10CF52}"/>
              </a:ext>
            </a:extLst>
          </p:cNvPr>
          <p:cNvGrpSpPr/>
          <p:nvPr/>
        </p:nvGrpSpPr>
        <p:grpSpPr>
          <a:xfrm>
            <a:off x="283740" y="3715246"/>
            <a:ext cx="781529" cy="664885"/>
            <a:chOff x="302612" y="4028814"/>
            <a:chExt cx="781529" cy="664885"/>
          </a:xfrm>
        </p:grpSpPr>
        <p:pic>
          <p:nvPicPr>
            <p:cNvPr id="29" name="Picture 16" descr="https://d30y9cdsu7xlg0.cloudfront.net/png/500508-200.png">
              <a:extLst>
                <a:ext uri="{FF2B5EF4-FFF2-40B4-BE49-F238E27FC236}">
                  <a16:creationId xmlns:a16="http://schemas.microsoft.com/office/drawing/2014/main" id="{9932C79F-C500-4662-A095-0636D05738EC}"/>
                </a:ext>
              </a:extLst>
            </p:cNvPr>
            <p:cNvPicPr>
              <a:picLocks noChangeAspect="1" noChangeArrowheads="1"/>
            </p:cNvPicPr>
            <p:nvPr>
              <p:custDataLst>
                <p:tags r:id="rId4"/>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47156" y="4028814"/>
              <a:ext cx="478088" cy="478088"/>
            </a:xfrm>
            <a:prstGeom prst="rect">
              <a:avLst/>
            </a:prstGeom>
            <a:noFill/>
            <a:extLst>
              <a:ext uri="{909E8E84-426E-40DD-AFC4-6F175D3DCCD1}">
                <a14:hiddenFill xmlns:a14="http://schemas.microsoft.com/office/drawing/2010/main">
                  <a:solidFill>
                    <a:srgbClr val="FFFFFF"/>
                  </a:solidFill>
                </a14:hiddenFill>
              </a:ext>
            </a:extLst>
          </p:spPr>
        </p:pic>
        <p:sp>
          <p:nvSpPr>
            <p:cNvPr id="30" name="ZoneTexte 29">
              <a:extLst>
                <a:ext uri="{FF2B5EF4-FFF2-40B4-BE49-F238E27FC236}">
                  <a16:creationId xmlns:a16="http://schemas.microsoft.com/office/drawing/2014/main" id="{ACA9E924-B36A-4828-86CC-4417838424D9}"/>
                </a:ext>
              </a:extLst>
            </p:cNvPr>
            <p:cNvSpPr txBox="1"/>
            <p:nvPr>
              <p:custDataLst>
                <p:tags r:id="rId5"/>
              </p:custDataLst>
            </p:nvPr>
          </p:nvSpPr>
          <p:spPr>
            <a:xfrm>
              <a:off x="302612" y="4439783"/>
              <a:ext cx="781529" cy="253916"/>
            </a:xfrm>
            <a:prstGeom prst="rect">
              <a:avLst/>
            </a:prstGeom>
            <a:noFill/>
          </p:spPr>
          <p:txBody>
            <a:bodyPr wrap="square" rtlCol="0">
              <a:spAutoFit/>
            </a:bodyPr>
            <a:lstStyle/>
            <a:p>
              <a:pPr algn="ctr"/>
              <a:r>
                <a:rPr lang="fr-FR" sz="1050" b="1"/>
                <a:t>Leaders</a:t>
              </a:r>
            </a:p>
          </p:txBody>
        </p:sp>
      </p:grpSp>
      <p:sp>
        <p:nvSpPr>
          <p:cNvPr id="32" name="ZoneTexte 31">
            <a:extLst>
              <a:ext uri="{FF2B5EF4-FFF2-40B4-BE49-F238E27FC236}">
                <a16:creationId xmlns:a16="http://schemas.microsoft.com/office/drawing/2014/main" id="{9338C288-1997-415B-99BA-CFEA885A5399}"/>
              </a:ext>
            </a:extLst>
          </p:cNvPr>
          <p:cNvSpPr txBox="1"/>
          <p:nvPr/>
        </p:nvSpPr>
        <p:spPr>
          <a:xfrm>
            <a:off x="1065269" y="1751921"/>
            <a:ext cx="3721330" cy="2631490"/>
          </a:xfrm>
          <a:prstGeom prst="rect">
            <a:avLst/>
          </a:prstGeom>
          <a:noFill/>
        </p:spPr>
        <p:txBody>
          <a:bodyPr wrap="square" rtlCol="0">
            <a:spAutoFit/>
          </a:bodyPr>
          <a:lstStyle/>
          <a:p>
            <a:r>
              <a:rPr lang="fr-FR" sz="1400" kern="0"/>
              <a:t>7,7 Mds€ de CA pour l’industrie de défense et de sécurité terrestres et aéroterrestres en 2018 </a:t>
            </a:r>
            <a:r>
              <a:rPr lang="fr-FR" sz="900" i="1" kern="0"/>
              <a:t>(source : GICAT)</a:t>
            </a:r>
          </a:p>
          <a:p>
            <a:endParaRPr lang="fr-FR" sz="1200" i="1" kern="0"/>
          </a:p>
          <a:p>
            <a:r>
              <a:rPr lang="fr-FR" sz="1400" kern="0"/>
              <a:t>2,4 % de croissance</a:t>
            </a:r>
            <a:r>
              <a:rPr lang="fr-FR" sz="1400" kern="0">
                <a:ea typeface="Verdana"/>
                <a:cs typeface="Verdana"/>
              </a:rPr>
              <a:t> entre 2017 et 2018 </a:t>
            </a:r>
          </a:p>
          <a:p>
            <a:r>
              <a:rPr lang="fr-FR" sz="900" i="1" kern="0">
                <a:ea typeface="Verdana"/>
                <a:cs typeface="Verdana"/>
              </a:rPr>
              <a:t>(source : GICAT)</a:t>
            </a:r>
          </a:p>
          <a:p>
            <a:endParaRPr lang="fr-FR" sz="1400" i="1" kern="0">
              <a:ea typeface="Verdana"/>
              <a:cs typeface="Verdana"/>
            </a:endParaRPr>
          </a:p>
          <a:p>
            <a:endParaRPr lang="fr-FR" sz="1200" kern="0">
              <a:solidFill>
                <a:srgbClr val="494949"/>
              </a:solidFill>
            </a:endParaRPr>
          </a:p>
          <a:p>
            <a:r>
              <a:rPr lang="fr-FR" sz="1400" kern="0">
                <a:solidFill>
                  <a:srgbClr val="494949"/>
                </a:solidFill>
              </a:rPr>
              <a:t>20 000 emplois </a:t>
            </a:r>
            <a:r>
              <a:rPr lang="fr-FR" sz="1400" kern="0"/>
              <a:t>en 2018 </a:t>
            </a:r>
            <a:r>
              <a:rPr lang="fr-FR" sz="900" i="1" kern="0"/>
              <a:t>(source : GICAT)</a:t>
            </a:r>
          </a:p>
          <a:p>
            <a:endParaRPr lang="fr-FR" sz="1400" kern="0">
              <a:solidFill>
                <a:srgbClr val="FF0000"/>
              </a:solidFill>
            </a:endParaRPr>
          </a:p>
          <a:p>
            <a:br>
              <a:rPr lang="fr-FR" sz="600" kern="0">
                <a:latin typeface="+mn-ea"/>
                <a:cs typeface="+mn-ea"/>
              </a:rPr>
            </a:br>
            <a:r>
              <a:rPr lang="fr-FR" sz="1400" kern="0"/>
              <a:t>Leader du marché mondial : LOCKHEED MARTIN (45 Md$)</a:t>
            </a:r>
          </a:p>
        </p:txBody>
      </p:sp>
      <p:pic>
        <p:nvPicPr>
          <p:cNvPr id="12290" name="Picture 2" descr="Résultat de recherche d'images pour &quot;nexter&quot;">
            <a:extLst>
              <a:ext uri="{FF2B5EF4-FFF2-40B4-BE49-F238E27FC236}">
                <a16:creationId xmlns:a16="http://schemas.microsoft.com/office/drawing/2014/main" id="{F8EFF159-EF04-4FF1-BEB2-C04FF519E65C}"/>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334" y="4908135"/>
            <a:ext cx="1200306" cy="1200306"/>
          </a:xfrm>
          <a:prstGeom prst="rect">
            <a:avLst/>
          </a:prstGeom>
          <a:noFill/>
          <a:extLst>
            <a:ext uri="{909E8E84-426E-40DD-AFC4-6F175D3DCCD1}">
              <a14:hiddenFill xmlns:a14="http://schemas.microsoft.com/office/drawing/2010/main">
                <a:solidFill>
                  <a:srgbClr val="FFFFFF"/>
                </a:solidFill>
              </a14:hiddenFill>
            </a:ext>
          </a:extLst>
        </p:spPr>
      </p:pic>
      <p:sp>
        <p:nvSpPr>
          <p:cNvPr id="31" name="Espace réservé du contenu 2">
            <a:extLst>
              <a:ext uri="{FF2B5EF4-FFF2-40B4-BE49-F238E27FC236}">
                <a16:creationId xmlns:a16="http://schemas.microsoft.com/office/drawing/2014/main" id="{E7152524-DC49-40C3-BC04-33713AEFAE05}"/>
              </a:ext>
            </a:extLst>
          </p:cNvPr>
          <p:cNvSpPr txBox="1">
            <a:spLocks/>
          </p:cNvSpPr>
          <p:nvPr/>
        </p:nvSpPr>
        <p:spPr>
          <a:xfrm>
            <a:off x="447140" y="4444699"/>
            <a:ext cx="4505860" cy="307766"/>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t>Quelques uns des acteurs régionaux incontournables</a:t>
            </a:r>
          </a:p>
        </p:txBody>
      </p:sp>
      <p:pic>
        <p:nvPicPr>
          <p:cNvPr id="17410" name="Picture 2" descr="NOS MÉTIERS, AU SERVICE DE LA DÉFENSE - MBDA">
            <a:extLst>
              <a:ext uri="{FF2B5EF4-FFF2-40B4-BE49-F238E27FC236}">
                <a16:creationId xmlns:a16="http://schemas.microsoft.com/office/drawing/2014/main" id="{03F03EED-8C26-40F3-BBBA-DC90AB324A7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20585" y="5373527"/>
            <a:ext cx="2170241" cy="374457"/>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Pax Aquitania: Roxel recrute une trentaine de personnes à Saint ...">
            <a:extLst>
              <a:ext uri="{FF2B5EF4-FFF2-40B4-BE49-F238E27FC236}">
                <a16:creationId xmlns:a16="http://schemas.microsoft.com/office/drawing/2014/main" id="{6B9991EC-D72C-430A-9B44-F384A601589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6528" y="5747984"/>
            <a:ext cx="1104611" cy="577248"/>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Résultat de recherche d'images pour &quot;cta international logo&quot;">
            <a:extLst>
              <a:ext uri="{FF2B5EF4-FFF2-40B4-BE49-F238E27FC236}">
                <a16:creationId xmlns:a16="http://schemas.microsoft.com/office/drawing/2014/main" id="{E7E96DE0-05CF-4D5B-93F4-5A607D6308C8}"/>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24400" b="29255"/>
          <a:stretch/>
        </p:blipFill>
        <p:spPr bwMode="auto">
          <a:xfrm>
            <a:off x="2187779" y="5798153"/>
            <a:ext cx="2239915" cy="577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43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39991-6A96-41DC-BC65-68039FC89023}"/>
              </a:ext>
            </a:extLst>
          </p:cNvPr>
          <p:cNvSpPr>
            <a:spLocks noGrp="1"/>
          </p:cNvSpPr>
          <p:nvPr>
            <p:ph type="title"/>
          </p:nvPr>
        </p:nvSpPr>
        <p:spPr/>
        <p:txBody>
          <a:bodyPr/>
          <a:lstStyle/>
          <a:p>
            <a:r>
              <a:rPr lang="fr-FR"/>
              <a:t>Armement</a:t>
            </a:r>
          </a:p>
        </p:txBody>
      </p:sp>
      <p:sp>
        <p:nvSpPr>
          <p:cNvPr id="3" name="Espace réservé du contenu 2">
            <a:extLst>
              <a:ext uri="{FF2B5EF4-FFF2-40B4-BE49-F238E27FC236}">
                <a16:creationId xmlns:a16="http://schemas.microsoft.com/office/drawing/2014/main" id="{75251C7D-1655-4077-A137-88229B0D17CE}"/>
              </a:ext>
            </a:extLst>
          </p:cNvPr>
          <p:cNvSpPr>
            <a:spLocks noGrp="1"/>
          </p:cNvSpPr>
          <p:nvPr>
            <p:ph idx="1"/>
          </p:nvPr>
        </p:nvSpPr>
        <p:spPr>
          <a:xfrm>
            <a:off x="1855288" y="1256665"/>
            <a:ext cx="7781925" cy="4839335"/>
          </a:xfrm>
        </p:spPr>
        <p:txBody>
          <a:bodyPr vert="horz" lIns="0" tIns="0" rIns="0" bIns="0" rtlCol="0" anchor="t">
            <a:noAutofit/>
          </a:bodyPr>
          <a:lstStyle/>
          <a:p>
            <a:pPr marL="285750" lvl="1" indent="-285750" algn="just">
              <a:buFont typeface="Wingdings" panose="05000000000000000000" pitchFamily="2" charset="2"/>
              <a:buChar char="à"/>
            </a:pPr>
            <a:r>
              <a:rPr lang="fr-FR" sz="1100" b="1" i="1" dirty="0">
                <a:sym typeface="Wingdings" panose="05000000000000000000" pitchFamily="2" charset="2"/>
              </a:rPr>
              <a:t>Défense et sécurité : demande croissante des puissances militaires internationales</a:t>
            </a:r>
          </a:p>
          <a:p>
            <a:pPr lvl="1" algn="just"/>
            <a:r>
              <a:rPr lang="fr-FR" sz="1100" dirty="0"/>
              <a:t>Depuis plus d’une dizaine d’années, les budgets consacrés à la défense ne cessent de croître. En France, le budget s’est élevé à 35,9 Md€ en 2018 (+5% par rapport à 2017). Cette augmentation des dépenses n’est pas isolée, et s’inscrit dans un mouvement international de renforcement des programmes d’armement - les ventes mondiales d’armes, dans le monde, ont cru de 4,6% en 2018. La France est actuellement le 3</a:t>
            </a:r>
            <a:r>
              <a:rPr lang="fr-FR" sz="1100" baseline="30000" dirty="0"/>
              <a:t>ème</a:t>
            </a:r>
            <a:r>
              <a:rPr lang="fr-FR" sz="1100" dirty="0"/>
              <a:t> exportateur d’armes. Forces aériennes, terrestres, navales… toutes sont renforcées. En Région Centre-Val de Loire, sont principalement produits un armement de terre et, plus marginalement, des instruments de défense aérienne.</a:t>
            </a:r>
            <a:endParaRPr lang="fr-FR" sz="1100" dirty="0">
              <a:cs typeface="Arial"/>
            </a:endParaRPr>
          </a:p>
          <a:p>
            <a:pPr marL="285750" lvl="1" indent="-285750" algn="just">
              <a:buFont typeface="Wingdings" panose="05000000000000000000" pitchFamily="2" charset="2"/>
              <a:buChar char="à"/>
            </a:pPr>
            <a:r>
              <a:rPr lang="fr-FR" sz="1100" b="1" i="1" dirty="0"/>
              <a:t>Export et stratégie dans le cadre des coopérations européennes</a:t>
            </a:r>
            <a:endParaRPr lang="fr-FR" sz="1100" b="1" i="1" dirty="0">
              <a:cs typeface="Arial"/>
            </a:endParaRPr>
          </a:p>
          <a:p>
            <a:pPr lvl="1" algn="just"/>
            <a:r>
              <a:rPr lang="fr-FR" sz="1100" dirty="0"/>
              <a:t>Cet investissement dans des capacités de combat modernisées se fait en réaction à un contexte géopolitique, dans lequel les menaces internes et conflits se démultiplient. Les Etats se voient obligés de garantir leur indépendance militaire, dans le respect des alliances internationales. En Europe, les stratégies de défense se transcrivent en partie dans des programmes multilatéraux : programme européen de développement industriel ans le domaine de la défense, programme SCORPION… La disposition d’une industrie nationale concourt à l’efficacité de la base industrielle et technologique de défense (BITD).</a:t>
            </a:r>
            <a:endParaRPr lang="fr-FR" sz="1100" dirty="0">
              <a:cs typeface="Arial"/>
            </a:endParaRPr>
          </a:p>
          <a:p>
            <a:pPr lvl="1" algn="just"/>
            <a:endParaRPr lang="fr-FR" sz="500" dirty="0"/>
          </a:p>
          <a:p>
            <a:pPr marL="285750" lvl="1" indent="-285750" algn="just">
              <a:buFont typeface="Wingdings" panose="05000000000000000000" pitchFamily="2" charset="2"/>
              <a:buChar char="à"/>
            </a:pPr>
            <a:r>
              <a:rPr lang="fr-FR" sz="1100" b="1" i="1" dirty="0">
                <a:sym typeface="Wingdings" panose="05000000000000000000" pitchFamily="2" charset="2"/>
              </a:rPr>
              <a:t>Adaptation aux nouveaux modes de combat</a:t>
            </a:r>
            <a:endParaRPr lang="fr-FR" sz="1100" b="1" i="1" dirty="0">
              <a:cs typeface="Arial"/>
            </a:endParaRPr>
          </a:p>
          <a:p>
            <a:pPr lvl="1" algn="just"/>
            <a:r>
              <a:rPr lang="fr-FR" sz="1100" dirty="0">
                <a:sym typeface="Wingdings" panose="05000000000000000000" pitchFamily="2" charset="2"/>
              </a:rPr>
              <a:t>Le développement des nouvelles armes obéit à un souci d’adaptation rapide, continue aux différents théâtres d’opération et nouveaux modus operandi militaires (ex : combat collaboratif) – parmi les principaux défis, ceux de la miniaturisation, du guidage à distance, du développement des drones. Les travaux de R&amp;D s’appuient sur une veille active des nouvelles technologies empruntées à différents secteurs d’activité.</a:t>
            </a:r>
            <a:endParaRPr lang="fr-FR" sz="1100" dirty="0"/>
          </a:p>
          <a:p>
            <a:pPr lvl="1" algn="just"/>
            <a:endParaRPr lang="fr-FR" sz="500" dirty="0"/>
          </a:p>
          <a:p>
            <a:pPr marL="171450" lvl="1" indent="-171450" algn="just">
              <a:buFont typeface="Wingdings" panose="05000000000000000000" pitchFamily="2" charset="2"/>
              <a:buChar char="à"/>
            </a:pPr>
            <a:r>
              <a:rPr lang="fr-FR" sz="1100" b="1" i="1" dirty="0">
                <a:sym typeface="Wingdings" panose="05000000000000000000" pitchFamily="2" charset="2"/>
              </a:rPr>
              <a:t>Data et cyberdéfense : gestion de l’information sensible </a:t>
            </a:r>
          </a:p>
          <a:p>
            <a:pPr lvl="1" algn="just"/>
            <a:r>
              <a:rPr lang="fr-FR" sz="1100" dirty="0">
                <a:sym typeface="Wingdings" panose="05000000000000000000" pitchFamily="2" charset="2"/>
              </a:rPr>
              <a:t>La collecte (ex : capteurs) et l’exploitation des données, et derrière leur sécurisation, sont au cœur des enjeux. Les systèmes de communication sont autant d’outils précieux pour la compilation d’information, que des sources de vulnérabilité.</a:t>
            </a:r>
            <a:endParaRPr lang="fr-FR" sz="1100" dirty="0">
              <a:cs typeface="Arial"/>
            </a:endParaRPr>
          </a:p>
          <a:p>
            <a:pPr lvl="1" algn="just"/>
            <a:endParaRPr lang="fr-FR" sz="500" dirty="0"/>
          </a:p>
          <a:p>
            <a:pPr marL="285750" lvl="1" indent="-285750" algn="just">
              <a:buFont typeface="Wingdings" panose="05000000000000000000" pitchFamily="2" charset="2"/>
              <a:buChar char="à"/>
            </a:pPr>
            <a:r>
              <a:rPr lang="fr-FR" sz="1100" b="1" i="1" dirty="0">
                <a:sym typeface="Wingdings" panose="05000000000000000000" pitchFamily="2" charset="2"/>
              </a:rPr>
              <a:t>R&amp;D au service de la performance et fiabilité</a:t>
            </a:r>
            <a:endParaRPr lang="fr-FR" sz="1100" b="1" i="1" dirty="0">
              <a:cs typeface="Arial"/>
            </a:endParaRPr>
          </a:p>
          <a:p>
            <a:pPr lvl="1" algn="just"/>
            <a:r>
              <a:rPr lang="fr-FR" sz="1100" dirty="0">
                <a:sym typeface="Wingdings" panose="05000000000000000000" pitchFamily="2" charset="2"/>
              </a:rPr>
              <a:t>La détention de données vient en aide à la décision et accroissent la fiabilité des frappes. L’intelligence artificielle permet d’autonomiser certaines opérations, par exemple, par la reconnaissance fiable de cibles.</a:t>
            </a:r>
            <a:endParaRPr lang="fr-FR" sz="1100" dirty="0">
              <a:cs typeface="Arial"/>
            </a:endParaRPr>
          </a:p>
          <a:p>
            <a:pPr lvl="1" algn="just"/>
            <a:r>
              <a:rPr lang="fr-FR" sz="1100" dirty="0">
                <a:sym typeface="Wingdings" panose="05000000000000000000" pitchFamily="2" charset="2"/>
              </a:rPr>
              <a:t>Parmi les champs d’innovation, le développement des armes à énergie dirigée vient compléter les arsenaux existants par la maîtrise des </a:t>
            </a:r>
            <a:r>
              <a:rPr lang="fr-FR" sz="1100" dirty="0"/>
              <a:t>ondes radio, micro-ondes, lasers/masers… Le positionnement du Cluster </a:t>
            </a:r>
            <a:r>
              <a:rPr lang="fr-FR" sz="1100" dirty="0" err="1"/>
              <a:t>Lahitolle</a:t>
            </a:r>
            <a:r>
              <a:rPr lang="fr-FR" sz="1100" dirty="0"/>
              <a:t> présenté à la page précédente détaille d’autres chantiers de recherche concernant l’armement de terre.</a:t>
            </a:r>
            <a:endParaRPr lang="fr-FR" sz="1100" i="1" dirty="0"/>
          </a:p>
        </p:txBody>
      </p:sp>
      <p:sp>
        <p:nvSpPr>
          <p:cNvPr id="4" name="Espace réservé du texte 3">
            <a:extLst>
              <a:ext uri="{FF2B5EF4-FFF2-40B4-BE49-F238E27FC236}">
                <a16:creationId xmlns:a16="http://schemas.microsoft.com/office/drawing/2014/main" id="{5F8EF02B-1264-4EE1-AC1B-D8C0C41FB44B}"/>
              </a:ext>
            </a:extLst>
          </p:cNvPr>
          <p:cNvSpPr>
            <a:spLocks noGrp="1"/>
          </p:cNvSpPr>
          <p:nvPr>
            <p:ph type="body" sz="quarter" idx="10"/>
          </p:nvPr>
        </p:nvSpPr>
        <p:spPr/>
        <p:txBody>
          <a:bodyPr/>
          <a:lstStyle/>
          <a:p>
            <a:r>
              <a:rPr lang="fr-FR"/>
              <a:t>Enjeux et évolutions majeures</a:t>
            </a:r>
          </a:p>
        </p:txBody>
      </p:sp>
      <p:sp>
        <p:nvSpPr>
          <p:cNvPr id="5" name="Espace réservé du texte 4">
            <a:extLst>
              <a:ext uri="{FF2B5EF4-FFF2-40B4-BE49-F238E27FC236}">
                <a16:creationId xmlns:a16="http://schemas.microsoft.com/office/drawing/2014/main" id="{6644DF77-15A1-4BB4-970B-F20DC4EC0F46}"/>
              </a:ext>
            </a:extLst>
          </p:cNvPr>
          <p:cNvSpPr>
            <a:spLocks noGrp="1"/>
          </p:cNvSpPr>
          <p:nvPr>
            <p:ph type="body" sz="quarter" idx="11"/>
          </p:nvPr>
        </p:nvSpPr>
        <p:spPr/>
        <p:txBody>
          <a:bodyPr/>
          <a:lstStyle/>
          <a:p>
            <a:r>
              <a:rPr lang="fr-FR" dirty="0"/>
              <a:t>06</a:t>
            </a:r>
          </a:p>
        </p:txBody>
      </p:sp>
      <p:sp>
        <p:nvSpPr>
          <p:cNvPr id="6" name="Rectangle 5">
            <a:extLst>
              <a:ext uri="{FF2B5EF4-FFF2-40B4-BE49-F238E27FC236}">
                <a16:creationId xmlns:a16="http://schemas.microsoft.com/office/drawing/2014/main" id="{1718C0D9-C831-4A53-B9BB-07470AB62D85}"/>
              </a:ext>
            </a:extLst>
          </p:cNvPr>
          <p:cNvSpPr/>
          <p:nvPr/>
        </p:nvSpPr>
        <p:spPr>
          <a:xfrm>
            <a:off x="224477" y="3225515"/>
            <a:ext cx="1413163" cy="1410820"/>
          </a:xfrm>
          <a:prstGeom prst="rect">
            <a:avLst/>
          </a:pr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494949"/>
                </a:solidFill>
              </a:rPr>
              <a:t>Innovations </a:t>
            </a:r>
          </a:p>
          <a:p>
            <a:pPr algn="ctr"/>
            <a:r>
              <a:rPr lang="fr-FR" sz="1200" b="1">
                <a:solidFill>
                  <a:srgbClr val="494949"/>
                </a:solidFill>
              </a:rPr>
              <a:t>de produits          </a:t>
            </a:r>
          </a:p>
        </p:txBody>
      </p:sp>
      <p:sp>
        <p:nvSpPr>
          <p:cNvPr id="7" name="Rectangle 6">
            <a:extLst>
              <a:ext uri="{FF2B5EF4-FFF2-40B4-BE49-F238E27FC236}">
                <a16:creationId xmlns:a16="http://schemas.microsoft.com/office/drawing/2014/main" id="{C0B37662-6184-4195-A6F4-0424512D9158}"/>
              </a:ext>
            </a:extLst>
          </p:cNvPr>
          <p:cNvSpPr/>
          <p:nvPr/>
        </p:nvSpPr>
        <p:spPr>
          <a:xfrm>
            <a:off x="224480" y="1217816"/>
            <a:ext cx="1413163" cy="955005"/>
          </a:xfrm>
          <a:prstGeom prst="rect">
            <a:avLst/>
          </a:pr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494949"/>
                </a:solidFill>
              </a:rPr>
              <a:t>Développement à l’export</a:t>
            </a:r>
          </a:p>
        </p:txBody>
      </p:sp>
      <p:sp>
        <p:nvSpPr>
          <p:cNvPr id="10" name="Rectangle 9">
            <a:extLst>
              <a:ext uri="{FF2B5EF4-FFF2-40B4-BE49-F238E27FC236}">
                <a16:creationId xmlns:a16="http://schemas.microsoft.com/office/drawing/2014/main" id="{83B2D190-BA00-4CE8-8F96-1DCFC81CA9F9}"/>
              </a:ext>
            </a:extLst>
          </p:cNvPr>
          <p:cNvSpPr/>
          <p:nvPr/>
        </p:nvSpPr>
        <p:spPr>
          <a:xfrm>
            <a:off x="224480" y="4685180"/>
            <a:ext cx="1413163" cy="1410820"/>
          </a:xfrm>
          <a:prstGeom prst="rect">
            <a:avLst/>
          </a:pr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494949"/>
                </a:solidFill>
              </a:rPr>
              <a:t>Innovations </a:t>
            </a:r>
          </a:p>
          <a:p>
            <a:pPr algn="ctr"/>
            <a:r>
              <a:rPr lang="fr-FR" sz="1200" b="1">
                <a:solidFill>
                  <a:srgbClr val="494949"/>
                </a:solidFill>
              </a:rPr>
              <a:t>de procédés</a:t>
            </a:r>
          </a:p>
        </p:txBody>
      </p:sp>
      <p:sp>
        <p:nvSpPr>
          <p:cNvPr id="11" name="Rectangle 10">
            <a:extLst>
              <a:ext uri="{FF2B5EF4-FFF2-40B4-BE49-F238E27FC236}">
                <a16:creationId xmlns:a16="http://schemas.microsoft.com/office/drawing/2014/main" id="{9452F919-CC43-4ACE-947F-C73C781C9473}"/>
              </a:ext>
            </a:extLst>
          </p:cNvPr>
          <p:cNvSpPr/>
          <p:nvPr/>
        </p:nvSpPr>
        <p:spPr>
          <a:xfrm>
            <a:off x="224478" y="2221665"/>
            <a:ext cx="1413163" cy="955006"/>
          </a:xfrm>
          <a:prstGeom prst="rect">
            <a:avLst/>
          </a:pr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494949"/>
                </a:solidFill>
              </a:rPr>
              <a:t>Souveraineté et industrie de défense</a:t>
            </a:r>
          </a:p>
        </p:txBody>
      </p:sp>
    </p:spTree>
    <p:extLst>
      <p:ext uri="{BB962C8B-B14F-4D97-AF65-F5344CB8AC3E}">
        <p14:creationId xmlns:p14="http://schemas.microsoft.com/office/powerpoint/2010/main" val="181609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39991-6A96-41DC-BC65-68039FC89023}"/>
              </a:ext>
            </a:extLst>
          </p:cNvPr>
          <p:cNvSpPr>
            <a:spLocks noGrp="1"/>
          </p:cNvSpPr>
          <p:nvPr>
            <p:ph type="title"/>
          </p:nvPr>
        </p:nvSpPr>
        <p:spPr/>
        <p:txBody>
          <a:bodyPr/>
          <a:lstStyle/>
          <a:p>
            <a:r>
              <a:rPr lang="fr-FR"/>
              <a:t>Armement</a:t>
            </a:r>
          </a:p>
        </p:txBody>
      </p:sp>
      <p:sp>
        <p:nvSpPr>
          <p:cNvPr id="4" name="Espace réservé du texte 3">
            <a:extLst>
              <a:ext uri="{FF2B5EF4-FFF2-40B4-BE49-F238E27FC236}">
                <a16:creationId xmlns:a16="http://schemas.microsoft.com/office/drawing/2014/main" id="{5F8EF02B-1264-4EE1-AC1B-D8C0C41FB44B}"/>
              </a:ext>
            </a:extLst>
          </p:cNvPr>
          <p:cNvSpPr>
            <a:spLocks noGrp="1"/>
          </p:cNvSpPr>
          <p:nvPr>
            <p:ph type="body" sz="quarter" idx="10"/>
          </p:nvPr>
        </p:nvSpPr>
        <p:spPr/>
        <p:txBody>
          <a:bodyPr/>
          <a:lstStyle/>
          <a:p>
            <a:r>
              <a:rPr lang="fr-FR"/>
              <a:t>Impacts sur les secteurs de la branche métallurgie</a:t>
            </a:r>
          </a:p>
        </p:txBody>
      </p:sp>
      <p:sp>
        <p:nvSpPr>
          <p:cNvPr id="5" name="Espace réservé du texte 4">
            <a:extLst>
              <a:ext uri="{FF2B5EF4-FFF2-40B4-BE49-F238E27FC236}">
                <a16:creationId xmlns:a16="http://schemas.microsoft.com/office/drawing/2014/main" id="{6644DF77-15A1-4BB4-970B-F20DC4EC0F46}"/>
              </a:ext>
            </a:extLst>
          </p:cNvPr>
          <p:cNvSpPr>
            <a:spLocks noGrp="1"/>
          </p:cNvSpPr>
          <p:nvPr>
            <p:ph type="body" sz="quarter" idx="11"/>
          </p:nvPr>
        </p:nvSpPr>
        <p:spPr/>
        <p:txBody>
          <a:bodyPr/>
          <a:lstStyle/>
          <a:p>
            <a:r>
              <a:rPr lang="fr-FR" dirty="0"/>
              <a:t>06</a:t>
            </a:r>
          </a:p>
        </p:txBody>
      </p:sp>
      <p:sp>
        <p:nvSpPr>
          <p:cNvPr id="23" name="ZoneTexte 22">
            <a:extLst>
              <a:ext uri="{FF2B5EF4-FFF2-40B4-BE49-F238E27FC236}">
                <a16:creationId xmlns:a16="http://schemas.microsoft.com/office/drawing/2014/main" id="{E9EDF231-2972-49B1-B2D3-3F8FD8C9D058}"/>
              </a:ext>
            </a:extLst>
          </p:cNvPr>
          <p:cNvSpPr txBox="1"/>
          <p:nvPr/>
        </p:nvSpPr>
        <p:spPr>
          <a:xfrm>
            <a:off x="5976069" y="1256665"/>
            <a:ext cx="3701002" cy="4662815"/>
          </a:xfrm>
          <a:prstGeom prst="rect">
            <a:avLst/>
          </a:prstGeom>
          <a:noFill/>
        </p:spPr>
        <p:txBody>
          <a:bodyPr wrap="square" lIns="91440" tIns="45720" rIns="91440" bIns="45720" rtlCol="0" anchor="t">
            <a:spAutoFit/>
          </a:bodyPr>
          <a:lstStyle/>
          <a:p>
            <a:pPr algn="just"/>
            <a:r>
              <a:rPr lang="fr-FR" sz="1100" dirty="0">
                <a:solidFill>
                  <a:srgbClr val="231F20"/>
                </a:solidFill>
                <a:cs typeface="Arial"/>
              </a:rPr>
              <a:t>L'armement est un secteur d’activité très résilient à la période, avec des taux de croissance de l'ordre de 10-15% par an pour les prochaines années. </a:t>
            </a:r>
          </a:p>
          <a:p>
            <a:pPr algn="just"/>
            <a:endParaRPr lang="fr-FR" sz="1100" dirty="0">
              <a:solidFill>
                <a:srgbClr val="231F20"/>
              </a:solidFill>
              <a:cs typeface="Arial"/>
            </a:endParaRPr>
          </a:p>
          <a:p>
            <a:pPr algn="just"/>
            <a:r>
              <a:rPr lang="fr-FR" sz="1100" dirty="0">
                <a:solidFill>
                  <a:srgbClr val="231F20"/>
                </a:solidFill>
                <a:cs typeface="Arial"/>
              </a:rPr>
              <a:t>Les commande sont doublement soutenues :</a:t>
            </a:r>
          </a:p>
          <a:p>
            <a:pPr marL="171450" indent="-171450" algn="just">
              <a:buFontTx/>
              <a:buChar char="-"/>
            </a:pPr>
            <a:r>
              <a:rPr lang="fr-FR" sz="1100" dirty="0">
                <a:solidFill>
                  <a:srgbClr val="231F20"/>
                </a:solidFill>
                <a:cs typeface="Arial"/>
              </a:rPr>
              <a:t>Nationalement, par la commande publique (Armée), en raison de situation intérieure et des engagements sur différents théâtres d’intervention</a:t>
            </a:r>
          </a:p>
          <a:p>
            <a:pPr marL="171450" indent="-171450" algn="just">
              <a:buFontTx/>
              <a:buChar char="-"/>
            </a:pPr>
            <a:r>
              <a:rPr lang="fr-FR" sz="1100" dirty="0">
                <a:solidFill>
                  <a:srgbClr val="231F20"/>
                </a:solidFill>
                <a:cs typeface="Arial"/>
              </a:rPr>
              <a:t>A l’export, dans un contexte international tendu (OTAN/USA, Russie conquérante, tensions asiatiques...). La part internationale de l’activité des entreprises de la Région (principalement dans le Cher) devrait dépasser celle nationale, dans les prochains mois / années.</a:t>
            </a:r>
          </a:p>
          <a:p>
            <a:pPr algn="just"/>
            <a:endParaRPr lang="fr-FR" sz="1100" dirty="0">
              <a:solidFill>
                <a:srgbClr val="FF0000"/>
              </a:solidFill>
            </a:endParaRPr>
          </a:p>
          <a:p>
            <a:pPr algn="just"/>
            <a:r>
              <a:rPr lang="fr-FR" sz="1100" dirty="0">
                <a:solidFill>
                  <a:schemeClr val="bg2">
                    <a:lumMod val="10000"/>
                  </a:schemeClr>
                </a:solidFill>
              </a:rPr>
              <a:t>Les évolutions sont pour l’essentiel fortement liées à l’introduction progressive de systèmes numériques dans les appareils et les armes (ex : munitions guidées).</a:t>
            </a:r>
            <a:endParaRPr lang="fr-FR" dirty="0">
              <a:solidFill>
                <a:schemeClr val="bg2">
                  <a:lumMod val="10000"/>
                </a:schemeClr>
              </a:solidFill>
              <a:cs typeface="Arial"/>
            </a:endParaRPr>
          </a:p>
          <a:p>
            <a:pPr algn="just"/>
            <a:endParaRPr lang="fr-FR" sz="1100" dirty="0">
              <a:solidFill>
                <a:schemeClr val="bg2">
                  <a:lumMod val="10000"/>
                </a:schemeClr>
              </a:solidFill>
            </a:endParaRPr>
          </a:p>
          <a:p>
            <a:pPr algn="just"/>
            <a:r>
              <a:rPr lang="fr-FR" sz="1100" dirty="0">
                <a:solidFill>
                  <a:schemeClr val="bg2">
                    <a:lumMod val="10000"/>
                  </a:schemeClr>
                </a:solidFill>
              </a:rPr>
              <a:t>Plusieurs impacts pour les entreprises de la branche :</a:t>
            </a:r>
          </a:p>
          <a:p>
            <a:pPr marL="171450" indent="-171450" algn="just">
              <a:buFontTx/>
              <a:buChar char="-"/>
            </a:pPr>
            <a:r>
              <a:rPr lang="fr-FR" sz="1100" dirty="0">
                <a:solidFill>
                  <a:schemeClr val="bg2">
                    <a:lumMod val="10000"/>
                  </a:schemeClr>
                </a:solidFill>
              </a:rPr>
              <a:t>Innovation avec la conception de nouveaux produits et de nouveaux alliages</a:t>
            </a:r>
          </a:p>
          <a:p>
            <a:pPr marL="171450" indent="-171450" algn="just">
              <a:buFontTx/>
              <a:buChar char="-"/>
            </a:pPr>
            <a:r>
              <a:rPr lang="fr-FR" sz="1100" dirty="0">
                <a:solidFill>
                  <a:schemeClr val="bg2">
                    <a:lumMod val="10000"/>
                  </a:schemeClr>
                </a:solidFill>
              </a:rPr>
              <a:t>Intégration de nouveaux outils numériques et d’intelligence artificielle dans les produits </a:t>
            </a:r>
          </a:p>
          <a:p>
            <a:pPr marL="171450" indent="-171450" algn="just">
              <a:buFontTx/>
              <a:buChar char="-"/>
            </a:pPr>
            <a:r>
              <a:rPr lang="fr-FR" sz="1100" dirty="0">
                <a:solidFill>
                  <a:schemeClr val="bg2">
                    <a:lumMod val="10000"/>
                  </a:schemeClr>
                </a:solidFill>
              </a:rPr>
              <a:t>Optimisation des outils de production, intégration en particulier de machines de fabrication additive</a:t>
            </a:r>
          </a:p>
          <a:p>
            <a:pPr marL="171450" indent="-171450" algn="just">
              <a:buFontTx/>
              <a:buChar char="-"/>
            </a:pPr>
            <a:endParaRPr lang="fr-FR" sz="1100" dirty="0">
              <a:solidFill>
                <a:srgbClr val="FF0000"/>
              </a:solidFill>
            </a:endParaRPr>
          </a:p>
        </p:txBody>
      </p:sp>
      <p:sp>
        <p:nvSpPr>
          <p:cNvPr id="120" name="ZoneTexte 119">
            <a:extLst>
              <a:ext uri="{FF2B5EF4-FFF2-40B4-BE49-F238E27FC236}">
                <a16:creationId xmlns:a16="http://schemas.microsoft.com/office/drawing/2014/main" id="{B21F658E-4F7A-4C5E-A372-4600C6DC0C9F}"/>
              </a:ext>
            </a:extLst>
          </p:cNvPr>
          <p:cNvSpPr txBox="1"/>
          <p:nvPr/>
        </p:nvSpPr>
        <p:spPr>
          <a:xfrm>
            <a:off x="1197768" y="1374379"/>
            <a:ext cx="3577064" cy="553998"/>
          </a:xfrm>
          <a:prstGeom prst="rect">
            <a:avLst/>
          </a:prstGeom>
          <a:noFill/>
        </p:spPr>
        <p:txBody>
          <a:bodyPr wrap="square" rtlCol="0">
            <a:spAutoFit/>
          </a:bodyPr>
          <a:lstStyle/>
          <a:p>
            <a:pPr algn="ctr"/>
            <a:r>
              <a:rPr lang="fr-FR" sz="1000"/>
              <a:t>EVOLUTION DU VOLUME DE COMMANDES LIEES A L’ARMEMENT ESTIMEE DANS LES 3 ANS</a:t>
            </a:r>
          </a:p>
          <a:p>
            <a:pPr algn="ctr"/>
            <a:r>
              <a:rPr lang="fr-FR" sz="1000" i="1">
                <a:solidFill>
                  <a:schemeClr val="tx1">
                    <a:lumMod val="60000"/>
                    <a:lumOff val="40000"/>
                  </a:schemeClr>
                </a:solidFill>
              </a:rPr>
              <a:t>(Source : enquête en ligne)</a:t>
            </a:r>
          </a:p>
        </p:txBody>
      </p:sp>
      <p:pic>
        <p:nvPicPr>
          <p:cNvPr id="6" name="Image 5">
            <a:extLst>
              <a:ext uri="{FF2B5EF4-FFF2-40B4-BE49-F238E27FC236}">
                <a16:creationId xmlns:a16="http://schemas.microsoft.com/office/drawing/2014/main" id="{386AC474-93BF-44E1-843D-EF29E7E04458}"/>
              </a:ext>
            </a:extLst>
          </p:cNvPr>
          <p:cNvPicPr>
            <a:picLocks noChangeAspect="1"/>
          </p:cNvPicPr>
          <p:nvPr/>
        </p:nvPicPr>
        <p:blipFill>
          <a:blip r:embed="rId2"/>
          <a:stretch>
            <a:fillRect/>
          </a:stretch>
        </p:blipFill>
        <p:spPr>
          <a:xfrm>
            <a:off x="1336377" y="1637405"/>
            <a:ext cx="3664014" cy="2188654"/>
          </a:xfrm>
          <a:prstGeom prst="rect">
            <a:avLst/>
          </a:prstGeom>
        </p:spPr>
      </p:pic>
      <p:graphicFrame>
        <p:nvGraphicFramePr>
          <p:cNvPr id="14" name="Tableau 6">
            <a:extLst>
              <a:ext uri="{FF2B5EF4-FFF2-40B4-BE49-F238E27FC236}">
                <a16:creationId xmlns:a16="http://schemas.microsoft.com/office/drawing/2014/main" id="{A430407D-11AE-4D1C-BC42-63E4D0B872C4}"/>
              </a:ext>
            </a:extLst>
          </p:cNvPr>
          <p:cNvGraphicFramePr>
            <a:graphicFrameLocks noGrp="1"/>
          </p:cNvGraphicFramePr>
          <p:nvPr/>
        </p:nvGraphicFramePr>
        <p:xfrm>
          <a:off x="327805" y="3657349"/>
          <a:ext cx="5284356" cy="1980975"/>
        </p:xfrm>
        <a:graphic>
          <a:graphicData uri="http://schemas.openxmlformats.org/drawingml/2006/table">
            <a:tbl>
              <a:tblPr firstRow="1" bandRow="1">
                <a:tableStyleId>{5C22544A-7EE6-4342-B048-85BDC9FD1C3A}</a:tableStyleId>
              </a:tblPr>
              <a:tblGrid>
                <a:gridCol w="2810996">
                  <a:extLst>
                    <a:ext uri="{9D8B030D-6E8A-4147-A177-3AD203B41FA5}">
                      <a16:colId xmlns:a16="http://schemas.microsoft.com/office/drawing/2014/main" val="1505180524"/>
                    </a:ext>
                  </a:extLst>
                </a:gridCol>
                <a:gridCol w="2473360">
                  <a:extLst>
                    <a:ext uri="{9D8B030D-6E8A-4147-A177-3AD203B41FA5}">
                      <a16:colId xmlns:a16="http://schemas.microsoft.com/office/drawing/2014/main" val="3173932355"/>
                    </a:ext>
                  </a:extLst>
                </a:gridCol>
              </a:tblGrid>
              <a:tr h="456975">
                <a:tc>
                  <a:txBody>
                    <a:bodyPr/>
                    <a:lstStyle/>
                    <a:p>
                      <a:r>
                        <a:rPr lang="fr-FR" sz="1000" b="1" dirty="0"/>
                        <a:t>TENDANCES</a:t>
                      </a:r>
                    </a:p>
                  </a:txBody>
                  <a:tcPr anchor="ctr"/>
                </a:tc>
                <a:tc>
                  <a:txBody>
                    <a:bodyPr/>
                    <a:lstStyle/>
                    <a:p>
                      <a:r>
                        <a:rPr lang="fr-FR" sz="1100" b="1" dirty="0"/>
                        <a:t>INTENSITÉ DE L'IMPACT SUR LE SECTEUR (+ À +++)</a:t>
                      </a:r>
                    </a:p>
                  </a:txBody>
                  <a:tcPr anchor="ctr"/>
                </a:tc>
                <a:extLst>
                  <a:ext uri="{0D108BD9-81ED-4DB2-BD59-A6C34878D82A}">
                    <a16:rowId xmlns:a16="http://schemas.microsoft.com/office/drawing/2014/main" val="3864300628"/>
                  </a:ext>
                </a:extLst>
              </a:tr>
              <a:tr h="327051">
                <a:tc>
                  <a:txBody>
                    <a:bodyPr/>
                    <a:lstStyle/>
                    <a:p>
                      <a:r>
                        <a:rPr lang="fr-FR" sz="1100" dirty="0"/>
                        <a:t>Intégration de systèmes numériques / pilotage à distance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a:t>
                      </a:r>
                    </a:p>
                  </a:txBody>
                  <a:tcPr/>
                </a:tc>
                <a:extLst>
                  <a:ext uri="{0D108BD9-81ED-4DB2-BD59-A6C34878D82A}">
                    <a16:rowId xmlns:a16="http://schemas.microsoft.com/office/drawing/2014/main" val="2793573691"/>
                  </a:ext>
                </a:extLst>
              </a:tr>
              <a:tr h="327051">
                <a:tc>
                  <a:txBody>
                    <a:bodyPr/>
                    <a:lstStyle/>
                    <a:p>
                      <a:r>
                        <a:rPr lang="fr-FR" sz="1100" dirty="0"/>
                        <a:t>Matériaux/alliage (ex : épaisseur des blindages pour les munitions perforantes)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a:t>
                      </a:r>
                    </a:p>
                  </a:txBody>
                  <a:tcPr/>
                </a:tc>
                <a:extLst>
                  <a:ext uri="{0D108BD9-81ED-4DB2-BD59-A6C34878D82A}">
                    <a16:rowId xmlns:a16="http://schemas.microsoft.com/office/drawing/2014/main" val="1209891885"/>
                  </a:ext>
                </a:extLst>
              </a:tr>
              <a:tr h="327051">
                <a:tc>
                  <a:txBody>
                    <a:bodyPr/>
                    <a:lstStyle/>
                    <a:p>
                      <a:r>
                        <a:rPr lang="fr-FR" sz="1100" dirty="0"/>
                        <a:t>Robotisation des chaînes de production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a:t>
                      </a:r>
                    </a:p>
                  </a:txBody>
                  <a:tcPr/>
                </a:tc>
                <a:extLst>
                  <a:ext uri="{0D108BD9-81ED-4DB2-BD59-A6C34878D82A}">
                    <a16:rowId xmlns:a16="http://schemas.microsoft.com/office/drawing/2014/main" val="3247461517"/>
                  </a:ext>
                </a:extLst>
              </a:tr>
              <a:tr h="327051">
                <a:tc>
                  <a:txBody>
                    <a:bodyPr/>
                    <a:lstStyle/>
                    <a:p>
                      <a:r>
                        <a:rPr lang="fr-FR" sz="1100" dirty="0"/>
                        <a:t>R&amp;D nouveaux produits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a:t>
                      </a:r>
                    </a:p>
                  </a:txBody>
                  <a:tcPr/>
                </a:tc>
                <a:extLst>
                  <a:ext uri="{0D108BD9-81ED-4DB2-BD59-A6C34878D82A}">
                    <a16:rowId xmlns:a16="http://schemas.microsoft.com/office/drawing/2014/main" val="1592839843"/>
                  </a:ext>
                </a:extLst>
              </a:tr>
            </a:tbl>
          </a:graphicData>
        </a:graphic>
      </p:graphicFrame>
    </p:spTree>
    <p:extLst>
      <p:ext uri="{BB962C8B-B14F-4D97-AF65-F5344CB8AC3E}">
        <p14:creationId xmlns:p14="http://schemas.microsoft.com/office/powerpoint/2010/main" val="302334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88681-41E7-417A-BD06-9C313E76D60F}"/>
              </a:ext>
            </a:extLst>
          </p:cNvPr>
          <p:cNvSpPr>
            <a:spLocks noGrp="1"/>
          </p:cNvSpPr>
          <p:nvPr>
            <p:ph type="title"/>
          </p:nvPr>
        </p:nvSpPr>
        <p:spPr>
          <a:xfrm>
            <a:off x="1416844" y="663594"/>
            <a:ext cx="7781925" cy="393065"/>
          </a:xfrm>
        </p:spPr>
        <p:txBody>
          <a:bodyPr/>
          <a:lstStyle/>
          <a:p>
            <a:r>
              <a:rPr lang="fr-FR" dirty="0"/>
              <a:t>Les besoins en compétences de la branche à 3 ans</a:t>
            </a:r>
          </a:p>
        </p:txBody>
      </p:sp>
      <p:sp>
        <p:nvSpPr>
          <p:cNvPr id="3" name="Espace réservé du contenu 2">
            <a:extLst>
              <a:ext uri="{FF2B5EF4-FFF2-40B4-BE49-F238E27FC236}">
                <a16:creationId xmlns:a16="http://schemas.microsoft.com/office/drawing/2014/main" id="{C9A8D541-6F2B-4C5A-AAE1-0EB9CAFFB37E}"/>
              </a:ext>
            </a:extLst>
          </p:cNvPr>
          <p:cNvSpPr>
            <a:spLocks noGrp="1"/>
          </p:cNvSpPr>
          <p:nvPr>
            <p:ph idx="1"/>
          </p:nvPr>
        </p:nvSpPr>
        <p:spPr>
          <a:xfrm>
            <a:off x="707231" y="1337949"/>
            <a:ext cx="5157940" cy="5114893"/>
          </a:xfrm>
        </p:spPr>
        <p:txBody>
          <a:bodyPr/>
          <a:lstStyle/>
          <a:p>
            <a:pPr lvl="1" algn="just"/>
            <a:endParaRPr lang="fr-FR" sz="600" dirty="0">
              <a:solidFill>
                <a:schemeClr val="accent4">
                  <a:lumMod val="75000"/>
                </a:schemeClr>
              </a:solidFill>
            </a:endParaRPr>
          </a:p>
          <a:p>
            <a:pPr lvl="1"/>
            <a:r>
              <a:rPr lang="fr-FR" sz="1400" dirty="0">
                <a:solidFill>
                  <a:schemeClr val="accent4">
                    <a:lumMod val="75000"/>
                  </a:schemeClr>
                </a:solidFill>
              </a:rPr>
              <a:t>Des mutations accélérées dans les entreprises générant un renouvellement de compétences</a:t>
            </a:r>
          </a:p>
          <a:p>
            <a:pPr lvl="1" algn="just"/>
            <a:r>
              <a:rPr lang="fr-FR" sz="1100" dirty="0"/>
              <a:t>Au-delà des évolutions quantitatives, les entreprises ont besoin de compétences renouvelées pour répondre aux enjeux à 3 ans et en particulier l’automatisation et robotisation, la diversification des produits / marchés et l’intégration du digital. L’ensemble des métiers vont être impactés : montée en compétences sur les lignes de production, programmation de robots, maintenance robotique, gestion commerciale avec les ERP, GMAO…</a:t>
            </a:r>
          </a:p>
        </p:txBody>
      </p:sp>
      <p:sp>
        <p:nvSpPr>
          <p:cNvPr id="5" name="Espace réservé du texte 4">
            <a:extLst>
              <a:ext uri="{FF2B5EF4-FFF2-40B4-BE49-F238E27FC236}">
                <a16:creationId xmlns:a16="http://schemas.microsoft.com/office/drawing/2014/main" id="{DDE39753-D839-4076-B317-55956CA16214}"/>
              </a:ext>
            </a:extLst>
          </p:cNvPr>
          <p:cNvSpPr>
            <a:spLocks noGrp="1"/>
          </p:cNvSpPr>
          <p:nvPr>
            <p:ph type="body" sz="quarter" idx="11"/>
          </p:nvPr>
        </p:nvSpPr>
        <p:spPr/>
        <p:txBody>
          <a:bodyPr/>
          <a:lstStyle/>
          <a:p>
            <a:endParaRPr lang="fr-FR"/>
          </a:p>
        </p:txBody>
      </p:sp>
      <p:graphicFrame>
        <p:nvGraphicFramePr>
          <p:cNvPr id="17" name="Diagramme 16">
            <a:extLst>
              <a:ext uri="{FF2B5EF4-FFF2-40B4-BE49-F238E27FC236}">
                <a16:creationId xmlns:a16="http://schemas.microsoft.com/office/drawing/2014/main" id="{D6CD1BBB-CE33-4F3B-AD64-099A93C9DC28}"/>
              </a:ext>
            </a:extLst>
          </p:cNvPr>
          <p:cNvGraphicFramePr/>
          <p:nvPr>
            <p:extLst>
              <p:ext uri="{D42A27DB-BD31-4B8C-83A1-F6EECF244321}">
                <p14:modId xmlns:p14="http://schemas.microsoft.com/office/powerpoint/2010/main" val="3006178035"/>
              </p:ext>
            </p:extLst>
          </p:nvPr>
        </p:nvGraphicFramePr>
        <p:xfrm>
          <a:off x="6043605" y="1563724"/>
          <a:ext cx="3466532" cy="2371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ZoneTexte 18">
            <a:extLst>
              <a:ext uri="{FF2B5EF4-FFF2-40B4-BE49-F238E27FC236}">
                <a16:creationId xmlns:a16="http://schemas.microsoft.com/office/drawing/2014/main" id="{962BFFD9-6782-4410-A7B9-D8A663537056}"/>
              </a:ext>
            </a:extLst>
          </p:cNvPr>
          <p:cNvSpPr txBox="1"/>
          <p:nvPr/>
        </p:nvSpPr>
        <p:spPr>
          <a:xfrm>
            <a:off x="5865171" y="1347093"/>
            <a:ext cx="3806234" cy="253916"/>
          </a:xfrm>
          <a:prstGeom prst="rect">
            <a:avLst/>
          </a:prstGeom>
          <a:noFill/>
        </p:spPr>
        <p:txBody>
          <a:bodyPr wrap="square">
            <a:spAutoFit/>
          </a:bodyPr>
          <a:lstStyle/>
          <a:p>
            <a:pPr algn="ctr" rtl="0">
              <a:defRPr sz="1862" b="0" i="0" u="none" strike="noStrike" kern="1200" spc="0" baseline="0">
                <a:solidFill>
                  <a:srgbClr val="4F4F4F">
                    <a:lumMod val="65000"/>
                    <a:lumOff val="35000"/>
                  </a:srgbClr>
                </a:solidFill>
                <a:latin typeface="+mn-lt"/>
                <a:ea typeface="+mn-ea"/>
                <a:cs typeface="+mn-cs"/>
              </a:defRPr>
            </a:pPr>
            <a:r>
              <a:rPr lang="fr-FR" sz="1050" b="1" i="0" baseline="0" dirty="0">
                <a:solidFill>
                  <a:srgbClr val="231F20"/>
                </a:solidFill>
                <a:effectLst/>
              </a:rPr>
              <a:t>MUTATIONS MAJEURES DANS LES ENTREPRISES</a:t>
            </a:r>
          </a:p>
        </p:txBody>
      </p:sp>
    </p:spTree>
    <p:extLst>
      <p:ext uri="{BB962C8B-B14F-4D97-AF65-F5344CB8AC3E}">
        <p14:creationId xmlns:p14="http://schemas.microsoft.com/office/powerpoint/2010/main" val="279269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39991-6A96-41DC-BC65-68039FC89023}"/>
              </a:ext>
            </a:extLst>
          </p:cNvPr>
          <p:cNvSpPr>
            <a:spLocks noGrp="1"/>
          </p:cNvSpPr>
          <p:nvPr>
            <p:ph type="title"/>
          </p:nvPr>
        </p:nvSpPr>
        <p:spPr/>
        <p:txBody>
          <a:bodyPr/>
          <a:lstStyle/>
          <a:p>
            <a:r>
              <a:rPr lang="fr-FR"/>
              <a:t>Industrie automobile</a:t>
            </a:r>
          </a:p>
        </p:txBody>
      </p:sp>
      <p:sp>
        <p:nvSpPr>
          <p:cNvPr id="3" name="Espace réservé du contenu 2">
            <a:extLst>
              <a:ext uri="{FF2B5EF4-FFF2-40B4-BE49-F238E27FC236}">
                <a16:creationId xmlns:a16="http://schemas.microsoft.com/office/drawing/2014/main" id="{75251C7D-1655-4077-A137-88229B0D17CE}"/>
              </a:ext>
            </a:extLst>
          </p:cNvPr>
          <p:cNvSpPr>
            <a:spLocks noGrp="1"/>
          </p:cNvSpPr>
          <p:nvPr>
            <p:ph idx="1"/>
          </p:nvPr>
        </p:nvSpPr>
        <p:spPr>
          <a:xfrm>
            <a:off x="5306376" y="1441826"/>
            <a:ext cx="4064129" cy="3582711"/>
          </a:xfrm>
        </p:spPr>
        <p:txBody>
          <a:bodyPr/>
          <a:lstStyle/>
          <a:p>
            <a:r>
              <a:rPr lang="fr-FR"/>
              <a:t>Spécificités régionales</a:t>
            </a:r>
          </a:p>
          <a:p>
            <a:pPr lvl="1" algn="just"/>
            <a:endParaRPr lang="fr-FR" sz="1400"/>
          </a:p>
          <a:p>
            <a:pPr lvl="1" algn="just"/>
            <a:r>
              <a:rPr lang="fr-FR" sz="1400"/>
              <a:t>Le secteur automobile est le premier employeur industriel de la région. L’écosystème se compose de 400 entreprises pour 29 000 salariés </a:t>
            </a:r>
            <a:r>
              <a:rPr lang="fr-FR" sz="1050" i="1"/>
              <a:t>(Source : DIRECCTE). </a:t>
            </a:r>
            <a:r>
              <a:rPr lang="fr-FR" sz="1400"/>
              <a:t>Aucun constructeur n’est implanté sur le territoire, en revanche, plusieurs équipementiers de premier rang (Valéo, Michelin…) structurent la chaîne de PME sous-traitantes.</a:t>
            </a:r>
          </a:p>
          <a:p>
            <a:pPr lvl="1" algn="just"/>
            <a:endParaRPr lang="fr-FR" sz="1400"/>
          </a:p>
          <a:p>
            <a:pPr lvl="1" algn="just"/>
            <a:r>
              <a:rPr lang="fr-FR" sz="1400"/>
              <a:t>La région ne se caractérise pas par une spécialisation. Des compétences variées sont, au contraire, maîtrisées : pneumatique, éclairage, plasturgie.</a:t>
            </a:r>
          </a:p>
          <a:p>
            <a:pPr lvl="1" algn="just"/>
            <a:endParaRPr lang="fr-FR" sz="1400"/>
          </a:p>
          <a:p>
            <a:pPr lvl="1" algn="just"/>
            <a:r>
              <a:rPr lang="fr-FR" sz="1400"/>
              <a:t>Les 6 départements constituent un pôle de R&amp;D majeur avec 4 thématiques spécifiques soutenues par la Région, et directement en lien avec les enjeux de l’automobile du futur (systèmes embarqués, motorisation, télécommunications…) </a:t>
            </a:r>
          </a:p>
        </p:txBody>
      </p:sp>
      <p:sp>
        <p:nvSpPr>
          <p:cNvPr id="4" name="Espace réservé du texte 3">
            <a:extLst>
              <a:ext uri="{FF2B5EF4-FFF2-40B4-BE49-F238E27FC236}">
                <a16:creationId xmlns:a16="http://schemas.microsoft.com/office/drawing/2014/main" id="{5F8EF02B-1264-4EE1-AC1B-D8C0C41FB44B}"/>
              </a:ext>
            </a:extLst>
          </p:cNvPr>
          <p:cNvSpPr>
            <a:spLocks noGrp="1"/>
          </p:cNvSpPr>
          <p:nvPr>
            <p:ph type="body" sz="quarter" idx="10"/>
          </p:nvPr>
        </p:nvSpPr>
        <p:spPr/>
        <p:txBody>
          <a:bodyPr/>
          <a:lstStyle/>
          <a:p>
            <a:r>
              <a:rPr lang="fr-FR"/>
              <a:t>Données clefs</a:t>
            </a:r>
          </a:p>
        </p:txBody>
      </p:sp>
      <p:sp>
        <p:nvSpPr>
          <p:cNvPr id="5" name="Espace réservé du texte 4">
            <a:extLst>
              <a:ext uri="{FF2B5EF4-FFF2-40B4-BE49-F238E27FC236}">
                <a16:creationId xmlns:a16="http://schemas.microsoft.com/office/drawing/2014/main" id="{6644DF77-15A1-4BB4-970B-F20DC4EC0F46}"/>
              </a:ext>
            </a:extLst>
          </p:cNvPr>
          <p:cNvSpPr>
            <a:spLocks noGrp="1"/>
          </p:cNvSpPr>
          <p:nvPr>
            <p:ph type="body" sz="quarter" idx="11"/>
          </p:nvPr>
        </p:nvSpPr>
        <p:spPr/>
        <p:txBody>
          <a:bodyPr/>
          <a:lstStyle/>
          <a:p>
            <a:r>
              <a:rPr lang="fr-FR" dirty="0"/>
              <a:t>06</a:t>
            </a:r>
          </a:p>
        </p:txBody>
      </p:sp>
      <p:pic>
        <p:nvPicPr>
          <p:cNvPr id="11" name="Picture 2" descr="Résultat de recherche d'images pour &quot;VALEO&quot;">
            <a:extLst>
              <a:ext uri="{FF2B5EF4-FFF2-40B4-BE49-F238E27FC236}">
                <a16:creationId xmlns:a16="http://schemas.microsoft.com/office/drawing/2014/main" id="{83F2AEE8-B683-459E-841A-0C3EB09331F6}"/>
              </a:ext>
            </a:extLst>
          </p:cNvPr>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29157" y="5933555"/>
            <a:ext cx="868611" cy="41259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d30y9cdsu7xlg0.cloudfront.net/png/45780-200.png">
            <a:extLst>
              <a:ext uri="{FF2B5EF4-FFF2-40B4-BE49-F238E27FC236}">
                <a16:creationId xmlns:a16="http://schemas.microsoft.com/office/drawing/2014/main" id="{1C2CA53C-2478-4C54-8D63-1CBACD322FA9}"/>
              </a:ext>
            </a:extLst>
          </p:cNvPr>
          <p:cNvPicPr>
            <a:picLocks noChangeAspect="1" noChangeArrowheads="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47139" y="1890820"/>
            <a:ext cx="332195" cy="3321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d30y9cdsu7xlg0.cloudfront.net/png/640628-200.png">
            <a:extLst>
              <a:ext uri="{FF2B5EF4-FFF2-40B4-BE49-F238E27FC236}">
                <a16:creationId xmlns:a16="http://schemas.microsoft.com/office/drawing/2014/main" id="{E7EDA07E-7C70-4AF9-A033-DAF8632F93D2}"/>
              </a:ext>
            </a:extLst>
          </p:cNvPr>
          <p:cNvPicPr>
            <a:picLocks noChangeAspect="1" noChangeArrowheads="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413035" y="2832753"/>
            <a:ext cx="400397" cy="4003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s://d30y9cdsu7xlg0.cloudfront.net/png/792139-200.png">
            <a:extLst>
              <a:ext uri="{FF2B5EF4-FFF2-40B4-BE49-F238E27FC236}">
                <a16:creationId xmlns:a16="http://schemas.microsoft.com/office/drawing/2014/main" id="{E0FDD4F6-7712-4257-89B0-DEDFDA60AE37}"/>
              </a:ext>
            </a:extLst>
          </p:cNvPr>
          <p:cNvPicPr>
            <a:picLocks noChangeAspect="1" noChangeArrowheads="1"/>
          </p:cNvPicPr>
          <p:nvPr>
            <p:custDataLst>
              <p:tags r:id="rId4"/>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427759" y="2350332"/>
            <a:ext cx="400397" cy="40039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https://d30y9cdsu7xlg0.cloudfront.net/png/1335690-200.png">
            <a:extLst>
              <a:ext uri="{FF2B5EF4-FFF2-40B4-BE49-F238E27FC236}">
                <a16:creationId xmlns:a16="http://schemas.microsoft.com/office/drawing/2014/main" id="{0F1D238C-29BB-42B3-8DDD-C6A5208C1B0C}"/>
              </a:ext>
            </a:extLst>
          </p:cNvPr>
          <p:cNvPicPr>
            <a:picLocks noChangeAspect="1" noChangeArrowheads="1"/>
          </p:cNvPicPr>
          <p:nvPr>
            <p:custDataLst>
              <p:tags r:id="rId5"/>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447139" y="3391418"/>
            <a:ext cx="361638" cy="36163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e 5">
            <a:extLst>
              <a:ext uri="{FF2B5EF4-FFF2-40B4-BE49-F238E27FC236}">
                <a16:creationId xmlns:a16="http://schemas.microsoft.com/office/drawing/2014/main" id="{C2D5FBF0-BF98-47A1-9BB6-95A1BE169BFE}"/>
              </a:ext>
            </a:extLst>
          </p:cNvPr>
          <p:cNvGrpSpPr/>
          <p:nvPr/>
        </p:nvGrpSpPr>
        <p:grpSpPr>
          <a:xfrm>
            <a:off x="222468" y="3930786"/>
            <a:ext cx="781529" cy="664885"/>
            <a:chOff x="302612" y="4028814"/>
            <a:chExt cx="781529" cy="664885"/>
          </a:xfrm>
        </p:grpSpPr>
        <p:pic>
          <p:nvPicPr>
            <p:cNvPr id="20" name="Picture 16" descr="https://d30y9cdsu7xlg0.cloudfront.net/png/500508-200.png">
              <a:extLst>
                <a:ext uri="{FF2B5EF4-FFF2-40B4-BE49-F238E27FC236}">
                  <a16:creationId xmlns:a16="http://schemas.microsoft.com/office/drawing/2014/main" id="{F84F8D41-8370-4E3E-BD61-4A7121B243A7}"/>
                </a:ext>
              </a:extLst>
            </p:cNvPr>
            <p:cNvPicPr>
              <a:picLocks noChangeAspect="1" noChangeArrowheads="1"/>
            </p:cNvPicPr>
            <p:nvPr>
              <p:custDataLst>
                <p:tags r:id="rId6"/>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447156" y="4028814"/>
              <a:ext cx="478088" cy="478088"/>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a:extLst>
                <a:ext uri="{FF2B5EF4-FFF2-40B4-BE49-F238E27FC236}">
                  <a16:creationId xmlns:a16="http://schemas.microsoft.com/office/drawing/2014/main" id="{8A9F4361-2F6E-4427-BF38-CAB688F4B2F7}"/>
                </a:ext>
              </a:extLst>
            </p:cNvPr>
            <p:cNvSpPr txBox="1"/>
            <p:nvPr>
              <p:custDataLst>
                <p:tags r:id="rId7"/>
              </p:custDataLst>
            </p:nvPr>
          </p:nvSpPr>
          <p:spPr>
            <a:xfrm>
              <a:off x="302612" y="4439783"/>
              <a:ext cx="781529" cy="253916"/>
            </a:xfrm>
            <a:prstGeom prst="rect">
              <a:avLst/>
            </a:prstGeom>
            <a:noFill/>
          </p:spPr>
          <p:txBody>
            <a:bodyPr wrap="square" rtlCol="0">
              <a:spAutoFit/>
            </a:bodyPr>
            <a:lstStyle/>
            <a:p>
              <a:pPr algn="ctr"/>
              <a:r>
                <a:rPr lang="fr-FR" sz="1050" b="1"/>
                <a:t>Leaders</a:t>
              </a:r>
            </a:p>
          </p:txBody>
        </p:sp>
      </p:grpSp>
      <p:sp>
        <p:nvSpPr>
          <p:cNvPr id="22" name="ZoneTexte 21">
            <a:extLst>
              <a:ext uri="{FF2B5EF4-FFF2-40B4-BE49-F238E27FC236}">
                <a16:creationId xmlns:a16="http://schemas.microsoft.com/office/drawing/2014/main" id="{1A45EAE5-BE65-4F97-A792-CB5D98C801FF}"/>
              </a:ext>
            </a:extLst>
          </p:cNvPr>
          <p:cNvSpPr txBox="1"/>
          <p:nvPr/>
        </p:nvSpPr>
        <p:spPr>
          <a:xfrm>
            <a:off x="1068346" y="1797598"/>
            <a:ext cx="3919574" cy="2739211"/>
          </a:xfrm>
          <a:prstGeom prst="rect">
            <a:avLst/>
          </a:prstGeom>
          <a:noFill/>
        </p:spPr>
        <p:txBody>
          <a:bodyPr wrap="square" rtlCol="0">
            <a:spAutoFit/>
          </a:bodyPr>
          <a:lstStyle/>
          <a:p>
            <a:r>
              <a:rPr lang="fr-FR" sz="1400" kern="0"/>
              <a:t>155 Mds€ de CA pour l’industrie automobile    en 2018 </a:t>
            </a:r>
            <a:r>
              <a:rPr lang="fr-FR" sz="900" i="1" kern="0"/>
              <a:t>(source : </a:t>
            </a:r>
            <a:r>
              <a:rPr lang="fr-FR" sz="900" i="1" kern="0" err="1"/>
              <a:t>entreprises.gouv</a:t>
            </a:r>
            <a:r>
              <a:rPr lang="fr-FR" sz="900" i="1" kern="0"/>
              <a:t>)</a:t>
            </a:r>
          </a:p>
          <a:p>
            <a:endParaRPr lang="fr-FR" sz="1200" i="1" kern="0"/>
          </a:p>
          <a:p>
            <a:r>
              <a:rPr lang="fr-FR" sz="1400" kern="0"/>
              <a:t>3 % de croissance</a:t>
            </a:r>
            <a:r>
              <a:rPr lang="fr-FR" sz="1400" kern="0">
                <a:ea typeface="Verdana"/>
                <a:cs typeface="Verdana"/>
              </a:rPr>
              <a:t> en 2017 </a:t>
            </a:r>
            <a:r>
              <a:rPr lang="fr-FR" sz="900" i="1" kern="0">
                <a:ea typeface="Verdana"/>
                <a:cs typeface="Verdana"/>
              </a:rPr>
              <a:t>(source : INSEE)</a:t>
            </a:r>
          </a:p>
          <a:p>
            <a:endParaRPr lang="fr-FR" sz="1200" kern="0"/>
          </a:p>
          <a:p>
            <a:r>
              <a:rPr lang="fr-FR" sz="1400" kern="0"/>
              <a:t>440 000 emplois</a:t>
            </a:r>
            <a:r>
              <a:rPr lang="fr-FR" sz="1400" kern="0">
                <a:ea typeface="Verdana"/>
                <a:cs typeface="Verdana"/>
              </a:rPr>
              <a:t> en 2017 </a:t>
            </a:r>
            <a:r>
              <a:rPr lang="fr-FR" sz="900" i="1" kern="0">
                <a:ea typeface="Verdana"/>
                <a:cs typeface="Verdana"/>
              </a:rPr>
              <a:t>(source : </a:t>
            </a:r>
            <a:r>
              <a:rPr lang="fr-FR" sz="900" i="1" kern="0" err="1">
                <a:ea typeface="Verdana"/>
                <a:cs typeface="Verdana"/>
              </a:rPr>
              <a:t>economie.gouv</a:t>
            </a:r>
            <a:r>
              <a:rPr lang="fr-FR" sz="900" i="1" kern="0">
                <a:ea typeface="Verdana"/>
                <a:cs typeface="Verdana"/>
              </a:rPr>
              <a:t>)</a:t>
            </a:r>
          </a:p>
          <a:p>
            <a:r>
              <a:rPr lang="fr-FR" sz="1200" i="1" kern="0">
                <a:ea typeface="Verdana"/>
                <a:cs typeface="Verdana"/>
              </a:rPr>
              <a:t>dont 126 000 employés auprès des constructeurs</a:t>
            </a:r>
          </a:p>
          <a:p>
            <a:endParaRPr lang="fr-FR" sz="1200" kern="0"/>
          </a:p>
          <a:p>
            <a:r>
              <a:rPr lang="fr-FR" sz="1400" kern="0"/>
              <a:t>50% de parts de marché en France provenant de groupes Français </a:t>
            </a:r>
            <a:r>
              <a:rPr lang="fr-FR" sz="900" i="1" kern="0">
                <a:ea typeface="Verdana"/>
                <a:cs typeface="Verdana"/>
              </a:rPr>
              <a:t>(source : </a:t>
            </a:r>
            <a:r>
              <a:rPr lang="fr-FR" sz="900" i="1" kern="0" err="1">
                <a:ea typeface="Verdana"/>
                <a:cs typeface="Verdana"/>
              </a:rPr>
              <a:t>economie.gouv</a:t>
            </a:r>
            <a:r>
              <a:rPr lang="fr-FR" sz="900" i="1" kern="0">
                <a:ea typeface="Verdana"/>
                <a:cs typeface="Verdana"/>
              </a:rPr>
              <a:t>)</a:t>
            </a:r>
            <a:endParaRPr lang="fr-FR" sz="900" kern="0"/>
          </a:p>
          <a:p>
            <a:r>
              <a:rPr lang="fr-FR" sz="1200" kern="0">
                <a:latin typeface="+mn-ea"/>
                <a:cs typeface="+mn-ea"/>
              </a:rPr>
              <a:t> </a:t>
            </a:r>
            <a:br>
              <a:rPr lang="fr-FR" sz="600" kern="0">
                <a:latin typeface="+mn-ea"/>
                <a:cs typeface="+mn-ea"/>
              </a:rPr>
            </a:br>
            <a:r>
              <a:rPr lang="fr-FR" sz="1400" kern="0"/>
              <a:t>Leader du marché mondial en 2019 : Toyota (280,5 Md$)</a:t>
            </a:r>
            <a:endParaRPr lang="fr-FR" sz="1400" u="sng" kern="0">
              <a:ea typeface="Verdana"/>
              <a:cs typeface="Verdana"/>
            </a:endParaRPr>
          </a:p>
        </p:txBody>
      </p:sp>
      <p:sp>
        <p:nvSpPr>
          <p:cNvPr id="23" name="Espace réservé du contenu 2">
            <a:extLst>
              <a:ext uri="{FF2B5EF4-FFF2-40B4-BE49-F238E27FC236}">
                <a16:creationId xmlns:a16="http://schemas.microsoft.com/office/drawing/2014/main" id="{53F38CA5-6AD9-4622-B094-B258CD8023E4}"/>
              </a:ext>
            </a:extLst>
          </p:cNvPr>
          <p:cNvSpPr txBox="1">
            <a:spLocks/>
          </p:cNvSpPr>
          <p:nvPr/>
        </p:nvSpPr>
        <p:spPr>
          <a:xfrm>
            <a:off x="447139" y="1422409"/>
            <a:ext cx="4064129" cy="307766"/>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t>Données nationales</a:t>
            </a:r>
          </a:p>
        </p:txBody>
      </p:sp>
      <p:sp>
        <p:nvSpPr>
          <p:cNvPr id="28" name="Espace réservé du contenu 2">
            <a:extLst>
              <a:ext uri="{FF2B5EF4-FFF2-40B4-BE49-F238E27FC236}">
                <a16:creationId xmlns:a16="http://schemas.microsoft.com/office/drawing/2014/main" id="{480FFFCA-D978-4C33-8645-B3F6FE2FB6BF}"/>
              </a:ext>
            </a:extLst>
          </p:cNvPr>
          <p:cNvSpPr txBox="1">
            <a:spLocks/>
          </p:cNvSpPr>
          <p:nvPr/>
        </p:nvSpPr>
        <p:spPr>
          <a:xfrm>
            <a:off x="447140" y="4707350"/>
            <a:ext cx="4505860" cy="307766"/>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t>Quelques uns des acteurs régionaux incontournables</a:t>
            </a:r>
          </a:p>
        </p:txBody>
      </p:sp>
      <p:pic>
        <p:nvPicPr>
          <p:cNvPr id="18434" name="Picture 2" descr="Résultat de recherche d'images pour &quot;logo delphi&quot;">
            <a:extLst>
              <a:ext uri="{FF2B5EF4-FFF2-40B4-BE49-F238E27FC236}">
                <a16:creationId xmlns:a16="http://schemas.microsoft.com/office/drawing/2014/main" id="{D7160375-2C23-4F31-9B93-1C0BDE516CBD}"/>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08007" y="5351579"/>
            <a:ext cx="1344241" cy="472405"/>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Résultat de recherche d'images pour &quot;hutchinson logo&quot;">
            <a:extLst>
              <a:ext uri="{FF2B5EF4-FFF2-40B4-BE49-F238E27FC236}">
                <a16:creationId xmlns:a16="http://schemas.microsoft.com/office/drawing/2014/main" id="{990A0DF1-02C2-4D99-B515-CE62837B18BA}"/>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25217" b="26526"/>
          <a:stretch/>
        </p:blipFill>
        <p:spPr bwMode="auto">
          <a:xfrm>
            <a:off x="437189" y="5265570"/>
            <a:ext cx="1657350" cy="57916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Résultat de recherche d'images pour &quot;michelin logo&quot;">
            <a:extLst>
              <a:ext uri="{FF2B5EF4-FFF2-40B4-BE49-F238E27FC236}">
                <a16:creationId xmlns:a16="http://schemas.microsoft.com/office/drawing/2014/main" id="{2014B6B9-AF94-4E0E-9C99-39D3C2F2F12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92138" y="5846892"/>
            <a:ext cx="868610" cy="487365"/>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Roulements, joints, lubrification, mécatronique &amp; services | SKF ...">
            <a:extLst>
              <a:ext uri="{FF2B5EF4-FFF2-40B4-BE49-F238E27FC236}">
                <a16:creationId xmlns:a16="http://schemas.microsoft.com/office/drawing/2014/main" id="{D48279AE-AC43-4E05-BEA9-FCEEAA05CFB0}"/>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193810" y="5891937"/>
            <a:ext cx="980684" cy="397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61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39991-6A96-41DC-BC65-68039FC89023}"/>
              </a:ext>
            </a:extLst>
          </p:cNvPr>
          <p:cNvSpPr>
            <a:spLocks noGrp="1"/>
          </p:cNvSpPr>
          <p:nvPr>
            <p:ph type="title"/>
          </p:nvPr>
        </p:nvSpPr>
        <p:spPr/>
        <p:txBody>
          <a:bodyPr/>
          <a:lstStyle/>
          <a:p>
            <a:r>
              <a:rPr lang="fr-FR"/>
              <a:t>Industrie automobile</a:t>
            </a:r>
          </a:p>
        </p:txBody>
      </p:sp>
      <p:sp>
        <p:nvSpPr>
          <p:cNvPr id="3" name="Espace réservé du contenu 2">
            <a:extLst>
              <a:ext uri="{FF2B5EF4-FFF2-40B4-BE49-F238E27FC236}">
                <a16:creationId xmlns:a16="http://schemas.microsoft.com/office/drawing/2014/main" id="{75251C7D-1655-4077-A137-88229B0D17CE}"/>
              </a:ext>
            </a:extLst>
          </p:cNvPr>
          <p:cNvSpPr>
            <a:spLocks noGrp="1"/>
          </p:cNvSpPr>
          <p:nvPr>
            <p:ph idx="1"/>
          </p:nvPr>
        </p:nvSpPr>
        <p:spPr>
          <a:xfrm>
            <a:off x="1766993" y="1219058"/>
            <a:ext cx="7781925" cy="3918319"/>
          </a:xfrm>
        </p:spPr>
        <p:txBody>
          <a:bodyPr/>
          <a:lstStyle/>
          <a:p>
            <a:pPr marL="171450" lvl="1" indent="-171450" algn="just">
              <a:buFont typeface="Wingdings" panose="05000000000000000000" pitchFamily="2" charset="2"/>
              <a:buChar char="à"/>
            </a:pPr>
            <a:r>
              <a:rPr lang="fr-FR" sz="1100" b="1" i="1">
                <a:sym typeface="Wingdings" panose="05000000000000000000" pitchFamily="2" charset="2"/>
              </a:rPr>
              <a:t>La crise automobile</a:t>
            </a:r>
          </a:p>
          <a:p>
            <a:pPr lvl="1" algn="just"/>
            <a:r>
              <a:rPr lang="fr-FR" sz="1100">
                <a:sym typeface="Wingdings" panose="05000000000000000000" pitchFamily="2" charset="2"/>
              </a:rPr>
              <a:t>L’industrie automobile rencontrait de fortes turbulences depuis plusieurs mois (annonces de PSA) accentuées par la crise covid-19. Le secteur connaît des mutations profondes et les pratiques de l’automobile évoluent. Le passage de la logique de « transport » à celle de mobilité oblige constructeurs, équipementiers et sous-traitants à développer des solutions plus propres, apportant des services supplémentaires. Pour préserver les compétences sur le territoire, le plan automobile proposé par le Gouvernement, en mai 2020, pose les jalons pour accompagner la fabrication du « véhicule du futur ».</a:t>
            </a:r>
            <a:endParaRPr lang="fr-FR" sz="1100" b="1" i="1">
              <a:sym typeface="Wingdings" panose="05000000000000000000" pitchFamily="2" charset="2"/>
            </a:endParaRPr>
          </a:p>
          <a:p>
            <a:pPr marL="171450" lvl="1" indent="-171450" algn="just">
              <a:buFont typeface="Wingdings" panose="05000000000000000000" pitchFamily="2" charset="2"/>
              <a:buChar char="à"/>
            </a:pPr>
            <a:r>
              <a:rPr lang="fr-FR" sz="1100" b="1" i="1">
                <a:sym typeface="Wingdings" panose="05000000000000000000" pitchFamily="2" charset="2"/>
              </a:rPr>
              <a:t>Le verdissement de la flotte de véhicules </a:t>
            </a:r>
          </a:p>
          <a:p>
            <a:pPr lvl="1" algn="just"/>
            <a:r>
              <a:rPr lang="fr-FR" sz="1100">
                <a:sym typeface="Wingdings" panose="05000000000000000000" pitchFamily="2" charset="2"/>
              </a:rPr>
              <a:t>Les véhicules à basse consommation d’énergie (hybrides et électriques) prennent une place croissance dans le parc automobile français. Ce phénomène est tiré par le durcissement des réglementations et les incitations fiscales. Le plan de 2020 ambitionne une accélération de la transition du parc existant par des véhicules propres (anticipation de l’objectif de 100 000 bornes de recharge en 2021).</a:t>
            </a:r>
          </a:p>
          <a:p>
            <a:pPr marL="171450" lvl="1" indent="-171450" algn="just">
              <a:buFont typeface="Wingdings" panose="05000000000000000000" pitchFamily="2" charset="2"/>
              <a:buChar char="à"/>
            </a:pPr>
            <a:r>
              <a:rPr lang="fr-FR" sz="1100" b="1" i="1">
                <a:sym typeface="Wingdings" panose="05000000000000000000" pitchFamily="2" charset="2"/>
              </a:rPr>
              <a:t>Le soutien à la R&amp;D </a:t>
            </a:r>
            <a:r>
              <a:rPr lang="fr-FR" sz="1100" i="1">
                <a:sym typeface="Wingdings" panose="05000000000000000000" pitchFamily="2" charset="2"/>
              </a:rPr>
              <a:t>(150 M€ en 2020)</a:t>
            </a:r>
            <a:endParaRPr lang="fr-FR" sz="1100" b="1" i="1">
              <a:sym typeface="Wingdings" panose="05000000000000000000" pitchFamily="2" charset="2"/>
            </a:endParaRPr>
          </a:p>
          <a:p>
            <a:pPr lvl="1" algn="just"/>
            <a:r>
              <a:rPr lang="fr-FR" sz="1100">
                <a:sym typeface="Wingdings" panose="05000000000000000000" pitchFamily="2" charset="2"/>
              </a:rPr>
              <a:t>Les défis technologiques sont nombreux, notamment concernant :</a:t>
            </a:r>
          </a:p>
          <a:p>
            <a:pPr lvl="1" algn="just"/>
            <a:r>
              <a:rPr lang="fr-FR" sz="1100">
                <a:sym typeface="Wingdings" panose="05000000000000000000" pitchFamily="2" charset="2"/>
              </a:rPr>
              <a:t> - La motorisation : optimisation de la distribution et du stockage de l’énergie, adaptation des systèmes d’embrayage et de transmission, allègement et augmentation de la puissance des batteries, recyclage des batteries... L’hydrogène se développe moins rapidement du fait de freins plus marqués (alimentation du processus d’électrolyse, conditions de déploiement des bornes de recharge, coût de stockage...), la </a:t>
            </a:r>
            <a:r>
              <a:rPr lang="fr-FR" sz="1100" b="0">
                <a:sym typeface="Wingdings" panose="05000000000000000000" pitchFamily="2" charset="2"/>
              </a:rPr>
              <a:t>maturité de la filière n’étant pas envisagée par la branche avant 2030-2040.</a:t>
            </a:r>
          </a:p>
          <a:p>
            <a:pPr marL="171450" lvl="1" indent="-171450" algn="just">
              <a:buFontTx/>
              <a:buChar char="-"/>
            </a:pPr>
            <a:r>
              <a:rPr lang="fr-FR" sz="1100">
                <a:sym typeface="Wingdings" panose="05000000000000000000" pitchFamily="2" charset="2"/>
              </a:rPr>
              <a:t>Les matériaux : la complexification des véhicules et l’évolution ou l’introduction de nouveaux composants (moteurs hybrides, systèmes de sécurité, options techniques...) augmentent fortement le poids des véhicules. L’évolution des procédés de fabrication et d’assemblage constitue une première réponse. Les matériaux alternatifs plus légers et notamment composites se substituent progressivement aux matériaux conventionnels.</a:t>
            </a:r>
          </a:p>
          <a:p>
            <a:pPr marL="171450" lvl="1" indent="-171450" algn="just">
              <a:buFontTx/>
              <a:buChar char="-"/>
            </a:pPr>
            <a:r>
              <a:rPr lang="fr-FR" sz="1100">
                <a:sym typeface="Wingdings" panose="05000000000000000000" pitchFamily="2" charset="2"/>
              </a:rPr>
              <a:t>L’automatisation : la conduite automatique prend de la vitesse et réduit le besoin d’intervention humaine dans le maniement du véhicule. D’une simple supervision dans les prochaines années, la conduite autonome pourrait se généraliser à long terme</a:t>
            </a:r>
            <a:endParaRPr lang="fr-FR" sz="700" b="0">
              <a:sym typeface="Wingdings" panose="05000000000000000000" pitchFamily="2" charset="2"/>
            </a:endParaRPr>
          </a:p>
          <a:p>
            <a:pPr marL="171450" lvl="1" indent="-171450" algn="just">
              <a:buFont typeface="Wingdings" panose="05000000000000000000" pitchFamily="2" charset="2"/>
              <a:buChar char="à"/>
            </a:pPr>
            <a:r>
              <a:rPr lang="fr-FR" sz="1100" b="1" i="1">
                <a:sym typeface="Wingdings" panose="05000000000000000000" pitchFamily="2" charset="2"/>
              </a:rPr>
              <a:t>La modernisation de l’appareil productif</a:t>
            </a:r>
          </a:p>
          <a:p>
            <a:pPr lvl="1" algn="just"/>
            <a:r>
              <a:rPr lang="fr-FR" sz="1100">
                <a:sym typeface="Wingdings" panose="05000000000000000000" pitchFamily="2" charset="2"/>
              </a:rPr>
              <a:t>Pour rester compétitives sur des marchés très mondialisés, équipementiers et sous-traitants sont en perpétuelle recherche de réduction de leurs coûts – quête, qui se traduit notamment par la poursuite des investissements dans l’appareil productif (robotisation, digitalisation…) et le renforcement des compétences en R&amp;D. 1,5 Md€ ont été mis sur la table par le Gouvernement pour accompagner la modernisation des installations et process des entreprises du secteur, dans les prochains mois</a:t>
            </a:r>
            <a:endParaRPr lang="fr-FR" sz="1100" b="1" i="1">
              <a:sym typeface="Wingdings" panose="05000000000000000000" pitchFamily="2" charset="2"/>
            </a:endParaRPr>
          </a:p>
          <a:p>
            <a:pPr lvl="1" algn="just"/>
            <a:endParaRPr lang="fr-FR" sz="1100">
              <a:sym typeface="Wingdings" panose="05000000000000000000" pitchFamily="2" charset="2"/>
            </a:endParaRPr>
          </a:p>
          <a:p>
            <a:pPr lvl="1" algn="just"/>
            <a:endParaRPr lang="fr-FR" sz="700">
              <a:sym typeface="Wingdings" panose="05000000000000000000" pitchFamily="2" charset="2"/>
            </a:endParaRPr>
          </a:p>
        </p:txBody>
      </p:sp>
      <p:sp>
        <p:nvSpPr>
          <p:cNvPr id="4" name="Espace réservé du texte 3">
            <a:extLst>
              <a:ext uri="{FF2B5EF4-FFF2-40B4-BE49-F238E27FC236}">
                <a16:creationId xmlns:a16="http://schemas.microsoft.com/office/drawing/2014/main" id="{5F8EF02B-1264-4EE1-AC1B-D8C0C41FB44B}"/>
              </a:ext>
            </a:extLst>
          </p:cNvPr>
          <p:cNvSpPr>
            <a:spLocks noGrp="1"/>
          </p:cNvSpPr>
          <p:nvPr>
            <p:ph type="body" sz="quarter" idx="10"/>
          </p:nvPr>
        </p:nvSpPr>
        <p:spPr/>
        <p:txBody>
          <a:bodyPr/>
          <a:lstStyle/>
          <a:p>
            <a:r>
              <a:rPr lang="fr-FR"/>
              <a:t>Enjeux et évolutions majeures</a:t>
            </a:r>
          </a:p>
        </p:txBody>
      </p:sp>
      <p:sp>
        <p:nvSpPr>
          <p:cNvPr id="5" name="Espace réservé du texte 4">
            <a:extLst>
              <a:ext uri="{FF2B5EF4-FFF2-40B4-BE49-F238E27FC236}">
                <a16:creationId xmlns:a16="http://schemas.microsoft.com/office/drawing/2014/main" id="{6644DF77-15A1-4BB4-970B-F20DC4EC0F46}"/>
              </a:ext>
            </a:extLst>
          </p:cNvPr>
          <p:cNvSpPr>
            <a:spLocks noGrp="1"/>
          </p:cNvSpPr>
          <p:nvPr>
            <p:ph type="body" sz="quarter" idx="11"/>
          </p:nvPr>
        </p:nvSpPr>
        <p:spPr/>
        <p:txBody>
          <a:bodyPr/>
          <a:lstStyle/>
          <a:p>
            <a:r>
              <a:rPr lang="fr-FR" dirty="0"/>
              <a:t>06</a:t>
            </a:r>
          </a:p>
        </p:txBody>
      </p:sp>
      <p:sp>
        <p:nvSpPr>
          <p:cNvPr id="8" name="Rectangle 7">
            <a:extLst>
              <a:ext uri="{FF2B5EF4-FFF2-40B4-BE49-F238E27FC236}">
                <a16:creationId xmlns:a16="http://schemas.microsoft.com/office/drawing/2014/main" id="{94929DB7-E9C4-47D1-BCE2-AE1F1521E174}"/>
              </a:ext>
            </a:extLst>
          </p:cNvPr>
          <p:cNvSpPr/>
          <p:nvPr/>
        </p:nvSpPr>
        <p:spPr>
          <a:xfrm>
            <a:off x="245915" y="1219059"/>
            <a:ext cx="1413163" cy="849452"/>
          </a:xfrm>
          <a:prstGeom prst="rect">
            <a:avLst/>
          </a:pr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494949"/>
                </a:solidFill>
              </a:rPr>
              <a:t>Réduction </a:t>
            </a:r>
          </a:p>
          <a:p>
            <a:pPr algn="ctr"/>
            <a:r>
              <a:rPr lang="fr-FR" sz="1200" b="1">
                <a:solidFill>
                  <a:srgbClr val="494949"/>
                </a:solidFill>
              </a:rPr>
              <a:t>de l’impact environnemental</a:t>
            </a:r>
          </a:p>
        </p:txBody>
      </p:sp>
      <p:sp>
        <p:nvSpPr>
          <p:cNvPr id="9" name="Rectangle 8">
            <a:extLst>
              <a:ext uri="{FF2B5EF4-FFF2-40B4-BE49-F238E27FC236}">
                <a16:creationId xmlns:a16="http://schemas.microsoft.com/office/drawing/2014/main" id="{EC9F53E9-49B7-42A6-A343-FEBFA92228AE}"/>
              </a:ext>
            </a:extLst>
          </p:cNvPr>
          <p:cNvSpPr/>
          <p:nvPr/>
        </p:nvSpPr>
        <p:spPr>
          <a:xfrm>
            <a:off x="245912" y="3342948"/>
            <a:ext cx="1413163" cy="852049"/>
          </a:xfrm>
          <a:prstGeom prst="rect">
            <a:avLst/>
          </a:pr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494949"/>
                </a:solidFill>
              </a:rPr>
              <a:t>Autonomie </a:t>
            </a:r>
          </a:p>
          <a:p>
            <a:pPr algn="ctr"/>
            <a:r>
              <a:rPr lang="fr-FR" sz="1200" b="1">
                <a:solidFill>
                  <a:srgbClr val="494949"/>
                </a:solidFill>
              </a:rPr>
              <a:t>et connectivité</a:t>
            </a:r>
          </a:p>
          <a:p>
            <a:pPr algn="ctr"/>
            <a:r>
              <a:rPr lang="fr-FR" sz="1200" b="1">
                <a:solidFill>
                  <a:srgbClr val="494949"/>
                </a:solidFill>
              </a:rPr>
              <a:t>(</a:t>
            </a:r>
            <a:r>
              <a:rPr lang="fr-FR" sz="1200" b="1" err="1">
                <a:solidFill>
                  <a:srgbClr val="494949"/>
                </a:solidFill>
              </a:rPr>
              <a:t>MaaS</a:t>
            </a:r>
            <a:r>
              <a:rPr lang="fr-FR" sz="1200" b="1">
                <a:solidFill>
                  <a:srgbClr val="494949"/>
                </a:solidFill>
              </a:rPr>
              <a:t>)</a:t>
            </a:r>
          </a:p>
        </p:txBody>
      </p:sp>
      <p:sp>
        <p:nvSpPr>
          <p:cNvPr id="10" name="Rectangle 9">
            <a:extLst>
              <a:ext uri="{FF2B5EF4-FFF2-40B4-BE49-F238E27FC236}">
                <a16:creationId xmlns:a16="http://schemas.microsoft.com/office/drawing/2014/main" id="{F021985F-FA8B-420B-97B8-47A90EB3BE96}"/>
              </a:ext>
            </a:extLst>
          </p:cNvPr>
          <p:cNvSpPr/>
          <p:nvPr/>
        </p:nvSpPr>
        <p:spPr>
          <a:xfrm>
            <a:off x="245912" y="4406191"/>
            <a:ext cx="1413163" cy="852049"/>
          </a:xfrm>
          <a:prstGeom prst="rect">
            <a:avLst/>
          </a:pr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494949"/>
                </a:solidFill>
              </a:rPr>
              <a:t>Allègement </a:t>
            </a:r>
          </a:p>
          <a:p>
            <a:pPr algn="ctr"/>
            <a:r>
              <a:rPr lang="fr-FR" sz="1200" b="1">
                <a:solidFill>
                  <a:srgbClr val="494949"/>
                </a:solidFill>
              </a:rPr>
              <a:t>des véhicules</a:t>
            </a:r>
          </a:p>
        </p:txBody>
      </p:sp>
      <p:sp>
        <p:nvSpPr>
          <p:cNvPr id="11" name="Rectangle 10">
            <a:extLst>
              <a:ext uri="{FF2B5EF4-FFF2-40B4-BE49-F238E27FC236}">
                <a16:creationId xmlns:a16="http://schemas.microsoft.com/office/drawing/2014/main" id="{4173D1C2-D4C2-4C89-99DC-5B31AC8E339C}"/>
              </a:ext>
            </a:extLst>
          </p:cNvPr>
          <p:cNvSpPr/>
          <p:nvPr/>
        </p:nvSpPr>
        <p:spPr>
          <a:xfrm>
            <a:off x="245911" y="5469434"/>
            <a:ext cx="1413163" cy="852049"/>
          </a:xfrm>
          <a:prstGeom prst="rect">
            <a:avLst/>
          </a:pr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494949"/>
                </a:solidFill>
              </a:rPr>
              <a:t>Usine 4.0</a:t>
            </a:r>
          </a:p>
        </p:txBody>
      </p:sp>
      <p:sp>
        <p:nvSpPr>
          <p:cNvPr id="12" name="Rectangle 11">
            <a:extLst>
              <a:ext uri="{FF2B5EF4-FFF2-40B4-BE49-F238E27FC236}">
                <a16:creationId xmlns:a16="http://schemas.microsoft.com/office/drawing/2014/main" id="{C8FC6A43-808C-4A1A-B7AA-A7FDD250A4FD}"/>
              </a:ext>
            </a:extLst>
          </p:cNvPr>
          <p:cNvSpPr/>
          <p:nvPr/>
        </p:nvSpPr>
        <p:spPr>
          <a:xfrm>
            <a:off x="245910" y="2279705"/>
            <a:ext cx="1413163" cy="852049"/>
          </a:xfrm>
          <a:prstGeom prst="rect">
            <a:avLst/>
          </a:pr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494949"/>
                </a:solidFill>
              </a:rPr>
              <a:t>Hybridation et électrification</a:t>
            </a:r>
          </a:p>
        </p:txBody>
      </p:sp>
    </p:spTree>
    <p:extLst>
      <p:ext uri="{BB962C8B-B14F-4D97-AF65-F5344CB8AC3E}">
        <p14:creationId xmlns:p14="http://schemas.microsoft.com/office/powerpoint/2010/main" val="142766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39991-6A96-41DC-BC65-68039FC89023}"/>
              </a:ext>
            </a:extLst>
          </p:cNvPr>
          <p:cNvSpPr>
            <a:spLocks noGrp="1"/>
          </p:cNvSpPr>
          <p:nvPr>
            <p:ph type="title"/>
          </p:nvPr>
        </p:nvSpPr>
        <p:spPr/>
        <p:txBody>
          <a:bodyPr/>
          <a:lstStyle/>
          <a:p>
            <a:r>
              <a:rPr lang="fr-FR"/>
              <a:t>Industrie automobile</a:t>
            </a:r>
          </a:p>
        </p:txBody>
      </p:sp>
      <p:sp>
        <p:nvSpPr>
          <p:cNvPr id="4" name="Espace réservé du texte 3">
            <a:extLst>
              <a:ext uri="{FF2B5EF4-FFF2-40B4-BE49-F238E27FC236}">
                <a16:creationId xmlns:a16="http://schemas.microsoft.com/office/drawing/2014/main" id="{5F8EF02B-1264-4EE1-AC1B-D8C0C41FB44B}"/>
              </a:ext>
            </a:extLst>
          </p:cNvPr>
          <p:cNvSpPr>
            <a:spLocks noGrp="1"/>
          </p:cNvSpPr>
          <p:nvPr>
            <p:ph type="body" sz="quarter" idx="10"/>
          </p:nvPr>
        </p:nvSpPr>
        <p:spPr/>
        <p:txBody>
          <a:bodyPr/>
          <a:lstStyle/>
          <a:p>
            <a:r>
              <a:rPr lang="fr-FR"/>
              <a:t>Impacts sur les secteurs de la branche métallurgie</a:t>
            </a:r>
          </a:p>
        </p:txBody>
      </p:sp>
      <p:sp>
        <p:nvSpPr>
          <p:cNvPr id="5" name="Espace réservé du texte 4">
            <a:extLst>
              <a:ext uri="{FF2B5EF4-FFF2-40B4-BE49-F238E27FC236}">
                <a16:creationId xmlns:a16="http://schemas.microsoft.com/office/drawing/2014/main" id="{6644DF77-15A1-4BB4-970B-F20DC4EC0F46}"/>
              </a:ext>
            </a:extLst>
          </p:cNvPr>
          <p:cNvSpPr>
            <a:spLocks noGrp="1"/>
          </p:cNvSpPr>
          <p:nvPr>
            <p:ph type="body" sz="quarter" idx="11"/>
          </p:nvPr>
        </p:nvSpPr>
        <p:spPr/>
        <p:txBody>
          <a:bodyPr/>
          <a:lstStyle/>
          <a:p>
            <a:r>
              <a:rPr lang="fr-FR" dirty="0"/>
              <a:t>06</a:t>
            </a:r>
          </a:p>
        </p:txBody>
      </p:sp>
      <p:sp>
        <p:nvSpPr>
          <p:cNvPr id="88" name="ZoneTexte 87">
            <a:extLst>
              <a:ext uri="{FF2B5EF4-FFF2-40B4-BE49-F238E27FC236}">
                <a16:creationId xmlns:a16="http://schemas.microsoft.com/office/drawing/2014/main" id="{3BB8F797-0964-44EF-B92E-1F2F0A135868}"/>
              </a:ext>
            </a:extLst>
          </p:cNvPr>
          <p:cNvSpPr txBox="1"/>
          <p:nvPr/>
        </p:nvSpPr>
        <p:spPr>
          <a:xfrm>
            <a:off x="5723362" y="1452844"/>
            <a:ext cx="3821939" cy="5170646"/>
          </a:xfrm>
          <a:prstGeom prst="rect">
            <a:avLst/>
          </a:prstGeom>
          <a:noFill/>
        </p:spPr>
        <p:txBody>
          <a:bodyPr wrap="square" lIns="91440" tIns="45720" rIns="91440" bIns="45720" rtlCol="0" anchor="t">
            <a:spAutoFit/>
          </a:bodyPr>
          <a:lstStyle/>
          <a:p>
            <a:pPr algn="just"/>
            <a:r>
              <a:rPr lang="fr-FR" sz="1100">
                <a:solidFill>
                  <a:srgbClr val="231F20"/>
                </a:solidFill>
                <a:cs typeface="Arial"/>
              </a:rPr>
              <a:t>L'activité automobile, déjà perturbée en France, depuis le début de l'année 2020 par les annonces de PSA, réduit la visibilité des investissements futurs (intensité, temporalité) des constructeurs.</a:t>
            </a:r>
            <a:endParaRPr lang="fr-FR" sz="1100">
              <a:solidFill>
                <a:srgbClr val="231F20"/>
              </a:solidFill>
            </a:endParaRPr>
          </a:p>
          <a:p>
            <a:pPr algn="just"/>
            <a:endParaRPr lang="fr-FR" sz="1100">
              <a:solidFill>
                <a:srgbClr val="FF0000"/>
              </a:solidFill>
              <a:cs typeface="Arial"/>
            </a:endParaRPr>
          </a:p>
          <a:p>
            <a:pPr algn="just"/>
            <a:r>
              <a:rPr lang="fr-FR" sz="1100">
                <a:solidFill>
                  <a:srgbClr val="231F20"/>
                </a:solidFill>
              </a:rPr>
              <a:t>La substitution progressive des moteurs thermiques risque de précipiter le repositionnement des sous-traitants spécialisés. </a:t>
            </a:r>
          </a:p>
          <a:p>
            <a:pPr algn="just"/>
            <a:endParaRPr lang="fr-FR" sz="1100">
              <a:solidFill>
                <a:srgbClr val="231F20"/>
              </a:solidFill>
            </a:endParaRPr>
          </a:p>
          <a:p>
            <a:pPr algn="just"/>
            <a:r>
              <a:rPr lang="fr-FR" sz="1100">
                <a:solidFill>
                  <a:srgbClr val="231F20"/>
                </a:solidFill>
              </a:rPr>
              <a:t>Les véhicules et plateformes électriques ou hybrides sont à la fois source d'opportunité (potentiels volumes de commandes supplémentaires pour les pièces déjà produites et identiques aux véhicules thermiques  comme le châssis) ou de menace (réaffectation vers d'autres fournisseurs/régions).</a:t>
            </a:r>
            <a:endParaRPr lang="fr-FR" sz="1100">
              <a:solidFill>
                <a:srgbClr val="231F20"/>
              </a:solidFill>
              <a:cs typeface="Arial"/>
            </a:endParaRPr>
          </a:p>
          <a:p>
            <a:pPr algn="just"/>
            <a:endParaRPr lang="fr-FR" sz="1100">
              <a:solidFill>
                <a:srgbClr val="FF0000"/>
              </a:solidFill>
              <a:cs typeface="Arial"/>
            </a:endParaRPr>
          </a:p>
          <a:p>
            <a:pPr algn="just"/>
            <a:r>
              <a:rPr lang="fr-FR" sz="1100">
                <a:solidFill>
                  <a:srgbClr val="231F20"/>
                </a:solidFill>
                <a:cs typeface="Arial"/>
              </a:rPr>
              <a:t>Les enjeux environnementaux  sont de plus en plus prégnants pour l'industrie automobile, qui doit s'assurer de respecter les normes en vigueur (ex : ISO 14 0001 portant notamment sur le cycle de vie et la consommation énergétique).</a:t>
            </a:r>
          </a:p>
          <a:p>
            <a:pPr algn="just"/>
            <a:endParaRPr lang="fr-FR" sz="1100">
              <a:solidFill>
                <a:srgbClr val="231F20"/>
              </a:solidFill>
              <a:cs typeface="Arial"/>
            </a:endParaRPr>
          </a:p>
          <a:p>
            <a:pPr algn="just"/>
            <a:r>
              <a:rPr lang="fr-FR" sz="1100">
                <a:solidFill>
                  <a:srgbClr val="231F20"/>
                </a:solidFill>
                <a:cs typeface="Arial"/>
              </a:rPr>
              <a:t>Le </a:t>
            </a:r>
            <a:r>
              <a:rPr lang="fr-FR" sz="1100" err="1">
                <a:solidFill>
                  <a:srgbClr val="231F20"/>
                </a:solidFill>
                <a:cs typeface="Arial"/>
              </a:rPr>
              <a:t>near</a:t>
            </a:r>
            <a:r>
              <a:rPr lang="fr-FR" sz="1100">
                <a:solidFill>
                  <a:srgbClr val="231F20"/>
                </a:solidFill>
                <a:cs typeface="Arial"/>
              </a:rPr>
              <a:t>-/</a:t>
            </a:r>
            <a:r>
              <a:rPr lang="fr-FR" sz="1100" err="1">
                <a:solidFill>
                  <a:srgbClr val="231F20"/>
                </a:solidFill>
                <a:cs typeface="Arial"/>
              </a:rPr>
              <a:t>off-shoring</a:t>
            </a:r>
            <a:r>
              <a:rPr lang="fr-FR" sz="1100">
                <a:solidFill>
                  <a:srgbClr val="231F20"/>
                </a:solidFill>
                <a:cs typeface="Arial"/>
              </a:rPr>
              <a:t> représente également une menace pour les sous-traitants de rang 2 ou 3. Les cotations annuelles, qui permettent d'engager des démarches auprès des équipementiers (Valéo, Faurecia, Hutchinson...) accordent 15 points (/100) à la possession d'une usine à l'étranger.</a:t>
            </a:r>
          </a:p>
          <a:p>
            <a:pPr algn="just"/>
            <a:endParaRPr lang="fr-FR" sz="1100">
              <a:solidFill>
                <a:srgbClr val="4F4F4F"/>
              </a:solidFill>
              <a:cs typeface="Arial"/>
            </a:endParaRPr>
          </a:p>
          <a:p>
            <a:pPr algn="just"/>
            <a:endParaRPr lang="fr-FR" sz="1100">
              <a:solidFill>
                <a:srgbClr val="4F4F4F"/>
              </a:solidFill>
              <a:cs typeface="Arial"/>
            </a:endParaRPr>
          </a:p>
        </p:txBody>
      </p:sp>
      <p:sp>
        <p:nvSpPr>
          <p:cNvPr id="126" name="ZoneTexte 125">
            <a:extLst>
              <a:ext uri="{FF2B5EF4-FFF2-40B4-BE49-F238E27FC236}">
                <a16:creationId xmlns:a16="http://schemas.microsoft.com/office/drawing/2014/main" id="{CA1004AD-6588-474D-917D-7B94086E6729}"/>
              </a:ext>
            </a:extLst>
          </p:cNvPr>
          <p:cNvSpPr txBox="1"/>
          <p:nvPr/>
        </p:nvSpPr>
        <p:spPr>
          <a:xfrm>
            <a:off x="1197768" y="1374379"/>
            <a:ext cx="3577064" cy="553998"/>
          </a:xfrm>
          <a:prstGeom prst="rect">
            <a:avLst/>
          </a:prstGeom>
          <a:noFill/>
        </p:spPr>
        <p:txBody>
          <a:bodyPr wrap="square" rtlCol="0">
            <a:spAutoFit/>
          </a:bodyPr>
          <a:lstStyle/>
          <a:p>
            <a:pPr algn="ctr"/>
            <a:r>
              <a:rPr lang="fr-FR" sz="1000"/>
              <a:t>EVOLUTION DU VOLUME DE COMMANDES LIEES A L’AUTOMOBILE ESTIMEE DANS LES 3 ANS</a:t>
            </a:r>
          </a:p>
          <a:p>
            <a:pPr algn="ctr"/>
            <a:r>
              <a:rPr lang="fr-FR" sz="1000" i="1">
                <a:solidFill>
                  <a:schemeClr val="tx1">
                    <a:lumMod val="60000"/>
                    <a:lumOff val="40000"/>
                  </a:schemeClr>
                </a:solidFill>
              </a:rPr>
              <a:t>(Source : enquête en ligne)</a:t>
            </a:r>
          </a:p>
        </p:txBody>
      </p:sp>
      <p:pic>
        <p:nvPicPr>
          <p:cNvPr id="6" name="Image 5">
            <a:extLst>
              <a:ext uri="{FF2B5EF4-FFF2-40B4-BE49-F238E27FC236}">
                <a16:creationId xmlns:a16="http://schemas.microsoft.com/office/drawing/2014/main" id="{43617970-3E04-4554-A416-885A88FE9A07}"/>
              </a:ext>
            </a:extLst>
          </p:cNvPr>
          <p:cNvPicPr>
            <a:picLocks noChangeAspect="1"/>
          </p:cNvPicPr>
          <p:nvPr/>
        </p:nvPicPr>
        <p:blipFill>
          <a:blip r:embed="rId2"/>
          <a:stretch>
            <a:fillRect/>
          </a:stretch>
        </p:blipFill>
        <p:spPr>
          <a:xfrm>
            <a:off x="1415414" y="1637665"/>
            <a:ext cx="3420152" cy="2103302"/>
          </a:xfrm>
          <a:prstGeom prst="rect">
            <a:avLst/>
          </a:prstGeom>
        </p:spPr>
      </p:pic>
      <p:graphicFrame>
        <p:nvGraphicFramePr>
          <p:cNvPr id="14" name="Tableau 6">
            <a:extLst>
              <a:ext uri="{FF2B5EF4-FFF2-40B4-BE49-F238E27FC236}">
                <a16:creationId xmlns:a16="http://schemas.microsoft.com/office/drawing/2014/main" id="{B3D68667-BEAC-4B93-B52D-1210FAD974E2}"/>
              </a:ext>
            </a:extLst>
          </p:cNvPr>
          <p:cNvGraphicFramePr>
            <a:graphicFrameLocks noGrp="1"/>
          </p:cNvGraphicFramePr>
          <p:nvPr/>
        </p:nvGraphicFramePr>
        <p:xfrm>
          <a:off x="327805" y="3657349"/>
          <a:ext cx="5284356" cy="2538068"/>
        </p:xfrm>
        <a:graphic>
          <a:graphicData uri="http://schemas.openxmlformats.org/drawingml/2006/table">
            <a:tbl>
              <a:tblPr firstRow="1" bandRow="1">
                <a:tableStyleId>{5C22544A-7EE6-4342-B048-85BDC9FD1C3A}</a:tableStyleId>
              </a:tblPr>
              <a:tblGrid>
                <a:gridCol w="2810996">
                  <a:extLst>
                    <a:ext uri="{9D8B030D-6E8A-4147-A177-3AD203B41FA5}">
                      <a16:colId xmlns:a16="http://schemas.microsoft.com/office/drawing/2014/main" val="1505180524"/>
                    </a:ext>
                  </a:extLst>
                </a:gridCol>
                <a:gridCol w="2473360">
                  <a:extLst>
                    <a:ext uri="{9D8B030D-6E8A-4147-A177-3AD203B41FA5}">
                      <a16:colId xmlns:a16="http://schemas.microsoft.com/office/drawing/2014/main" val="3173932355"/>
                    </a:ext>
                  </a:extLst>
                </a:gridCol>
              </a:tblGrid>
              <a:tr h="456975">
                <a:tc>
                  <a:txBody>
                    <a:bodyPr/>
                    <a:lstStyle/>
                    <a:p>
                      <a:r>
                        <a:rPr lang="fr-FR" sz="1000" b="1" dirty="0"/>
                        <a:t>TENDANCES</a:t>
                      </a:r>
                    </a:p>
                  </a:txBody>
                  <a:tcPr anchor="ctr"/>
                </a:tc>
                <a:tc>
                  <a:txBody>
                    <a:bodyPr/>
                    <a:lstStyle/>
                    <a:p>
                      <a:r>
                        <a:rPr lang="fr-FR" sz="1100" b="1" dirty="0"/>
                        <a:t>INTENSITÉ DE L'IMPACT SUR LE SECTEUR (+ À +++)</a:t>
                      </a:r>
                    </a:p>
                  </a:txBody>
                  <a:tcPr anchor="ctr"/>
                </a:tc>
                <a:extLst>
                  <a:ext uri="{0D108BD9-81ED-4DB2-BD59-A6C34878D82A}">
                    <a16:rowId xmlns:a16="http://schemas.microsoft.com/office/drawing/2014/main" val="3864300628"/>
                  </a:ext>
                </a:extLst>
              </a:tr>
              <a:tr h="327051">
                <a:tc>
                  <a:txBody>
                    <a:bodyPr/>
                    <a:lstStyle/>
                    <a:p>
                      <a:r>
                        <a:rPr lang="fr-FR" sz="1100" dirty="0"/>
                        <a:t>Véhicule électrique / hybridation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a:t>
                      </a:r>
                    </a:p>
                  </a:txBody>
                  <a:tcPr/>
                </a:tc>
                <a:extLst>
                  <a:ext uri="{0D108BD9-81ED-4DB2-BD59-A6C34878D82A}">
                    <a16:rowId xmlns:a16="http://schemas.microsoft.com/office/drawing/2014/main" val="2793573691"/>
                  </a:ext>
                </a:extLst>
              </a:tr>
              <a:tr h="327051">
                <a:tc>
                  <a:txBody>
                    <a:bodyPr/>
                    <a:lstStyle/>
                    <a:p>
                      <a:r>
                        <a:rPr lang="fr-FR" sz="1100" dirty="0"/>
                        <a:t>Connectivité</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a:t>
                      </a:r>
                    </a:p>
                  </a:txBody>
                  <a:tcPr/>
                </a:tc>
                <a:extLst>
                  <a:ext uri="{0D108BD9-81ED-4DB2-BD59-A6C34878D82A}">
                    <a16:rowId xmlns:a16="http://schemas.microsoft.com/office/drawing/2014/main" val="1209891885"/>
                  </a:ext>
                </a:extLst>
              </a:tr>
              <a:tr h="327051">
                <a:tc>
                  <a:txBody>
                    <a:bodyPr/>
                    <a:lstStyle/>
                    <a:p>
                      <a:r>
                        <a:rPr lang="fr-FR" sz="1100" dirty="0"/>
                        <a:t>Automatisation du véhicule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a:t>
                      </a:r>
                    </a:p>
                  </a:txBody>
                  <a:tcPr/>
                </a:tc>
                <a:extLst>
                  <a:ext uri="{0D108BD9-81ED-4DB2-BD59-A6C34878D82A}">
                    <a16:rowId xmlns:a16="http://schemas.microsoft.com/office/drawing/2014/main" val="3247461517"/>
                  </a:ext>
                </a:extLst>
              </a:tr>
              <a:tr h="327051">
                <a:tc>
                  <a:txBody>
                    <a:bodyPr/>
                    <a:lstStyle/>
                    <a:p>
                      <a:r>
                        <a:rPr lang="fr-FR" sz="1100" dirty="0"/>
                        <a:t>Gestion du cycle de vie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a:t>
                      </a:r>
                    </a:p>
                  </a:txBody>
                  <a:tcPr/>
                </a:tc>
                <a:extLst>
                  <a:ext uri="{0D108BD9-81ED-4DB2-BD59-A6C34878D82A}">
                    <a16:rowId xmlns:a16="http://schemas.microsoft.com/office/drawing/2014/main" val="1592839843"/>
                  </a:ext>
                </a:extLst>
              </a:tr>
              <a:tr h="404693">
                <a:tc>
                  <a:txBody>
                    <a:bodyPr/>
                    <a:lstStyle/>
                    <a:p>
                      <a:r>
                        <a:rPr lang="fr-FR" sz="1100" dirty="0"/>
                        <a:t>Usine 4.0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a:t>
                      </a:r>
                    </a:p>
                  </a:txBody>
                  <a:tcPr/>
                </a:tc>
                <a:extLst>
                  <a:ext uri="{0D108BD9-81ED-4DB2-BD59-A6C34878D82A}">
                    <a16:rowId xmlns:a16="http://schemas.microsoft.com/office/drawing/2014/main" val="1192454706"/>
                  </a:ext>
                </a:extLst>
              </a:tr>
              <a:tr h="3270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t>Near- / </a:t>
                      </a:r>
                      <a:r>
                        <a:rPr lang="fr-FR" sz="1100" dirty="0" err="1"/>
                        <a:t>Off-shoring</a:t>
                      </a:r>
                      <a:endParaRPr lang="fr-FR"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a:t>
                      </a:r>
                    </a:p>
                  </a:txBody>
                  <a:tcPr/>
                </a:tc>
                <a:extLst>
                  <a:ext uri="{0D108BD9-81ED-4DB2-BD59-A6C34878D82A}">
                    <a16:rowId xmlns:a16="http://schemas.microsoft.com/office/drawing/2014/main" val="2607407127"/>
                  </a:ext>
                </a:extLst>
              </a:tr>
            </a:tbl>
          </a:graphicData>
        </a:graphic>
      </p:graphicFrame>
    </p:spTree>
    <p:extLst>
      <p:ext uri="{BB962C8B-B14F-4D97-AF65-F5344CB8AC3E}">
        <p14:creationId xmlns:p14="http://schemas.microsoft.com/office/powerpoint/2010/main" val="203577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39991-6A96-41DC-BC65-68039FC89023}"/>
              </a:ext>
            </a:extLst>
          </p:cNvPr>
          <p:cNvSpPr>
            <a:spLocks noGrp="1"/>
          </p:cNvSpPr>
          <p:nvPr>
            <p:ph type="title"/>
          </p:nvPr>
        </p:nvSpPr>
        <p:spPr>
          <a:xfrm>
            <a:off x="1415414" y="482600"/>
            <a:ext cx="8227350" cy="393065"/>
          </a:xfrm>
        </p:spPr>
        <p:txBody>
          <a:bodyPr/>
          <a:lstStyle/>
          <a:p>
            <a:r>
              <a:rPr lang="fr-FR"/>
              <a:t>Industrie pharmaceutique et cosmétologique</a:t>
            </a:r>
          </a:p>
        </p:txBody>
      </p:sp>
      <p:sp>
        <p:nvSpPr>
          <p:cNvPr id="3" name="Espace réservé du contenu 2">
            <a:extLst>
              <a:ext uri="{FF2B5EF4-FFF2-40B4-BE49-F238E27FC236}">
                <a16:creationId xmlns:a16="http://schemas.microsoft.com/office/drawing/2014/main" id="{75251C7D-1655-4077-A137-88229B0D17CE}"/>
              </a:ext>
            </a:extLst>
          </p:cNvPr>
          <p:cNvSpPr>
            <a:spLocks noGrp="1"/>
          </p:cNvSpPr>
          <p:nvPr>
            <p:ph idx="1"/>
          </p:nvPr>
        </p:nvSpPr>
        <p:spPr>
          <a:xfrm>
            <a:off x="5133210" y="1424784"/>
            <a:ext cx="4190899" cy="3582711"/>
          </a:xfrm>
        </p:spPr>
        <p:txBody>
          <a:bodyPr vert="horz" lIns="0" tIns="0" rIns="0" bIns="0" rtlCol="0" anchor="t">
            <a:noAutofit/>
          </a:bodyPr>
          <a:lstStyle/>
          <a:p>
            <a:r>
              <a:rPr lang="fr-FR" sz="1400"/>
              <a:t>Spécificités régionales</a:t>
            </a:r>
          </a:p>
          <a:p>
            <a:pPr lvl="1" algn="just"/>
            <a:endParaRPr lang="fr-FR" sz="1100"/>
          </a:p>
          <a:p>
            <a:pPr lvl="1" algn="just"/>
            <a:r>
              <a:rPr lang="fr-FR" sz="1100"/>
              <a:t>60 laboratoires (parmi lesquels Servier, Sanofi, </a:t>
            </a:r>
            <a:r>
              <a:rPr lang="fr-FR" sz="1100" err="1"/>
              <a:t>Nordisk</a:t>
            </a:r>
            <a:r>
              <a:rPr lang="fr-FR" sz="1100"/>
              <a:t>, Pierre Fabre....) se dédient à la pharmaceutique, représentant 9 300 emplois. Le Pôle Pharma est le 1</a:t>
            </a:r>
            <a:r>
              <a:rPr lang="fr-FR" sz="1100" baseline="30000"/>
              <a:t>er</a:t>
            </a:r>
            <a:r>
              <a:rPr lang="fr-FR" sz="1100"/>
              <a:t> cluster national positionné sur la production de médicaments. Son réseau inclut des entreprises normandes et franciliennes publics et privés, constituant un pôle de recherche et d’innovation à la pointe. </a:t>
            </a:r>
          </a:p>
          <a:p>
            <a:pPr lvl="1" algn="just"/>
            <a:endParaRPr lang="fr-FR" sz="1100">
              <a:cs typeface="Arial"/>
            </a:endParaRPr>
          </a:p>
          <a:p>
            <a:pPr lvl="1" algn="just"/>
            <a:r>
              <a:rPr lang="fr-FR" sz="1100"/>
              <a:t>La </a:t>
            </a:r>
            <a:r>
              <a:rPr lang="fr-FR" sz="1100" err="1"/>
              <a:t>Cosmetic</a:t>
            </a:r>
            <a:r>
              <a:rPr lang="fr-FR" sz="1100"/>
              <a:t> Valley jouit d’une renommée internationale.  Plus de 150 entreprises sont implantées sur le territoire et emploient 10 800 salariés. L’activité est très majoritairement concentrée dans le Nord de la Région. Des fleurons de la beauté et de la parfumerie (Dior, Shiseido, Guerlain...) y ont installé leurs laboratoires et/ou chaînes de production, contribuant au rayonnement de la Région. </a:t>
            </a:r>
          </a:p>
          <a:p>
            <a:pPr lvl="1" algn="just"/>
            <a:r>
              <a:rPr lang="fr-FR" sz="1100"/>
              <a:t>Son pôle de compétitivité, du même nom, </a:t>
            </a:r>
            <a:r>
              <a:rPr lang="fr-FR" sz="1100" err="1"/>
              <a:t>Cosmetic</a:t>
            </a:r>
            <a:r>
              <a:rPr lang="fr-FR" sz="1100"/>
              <a:t> Valley intègre l’ensemble de la chaîne de valeur (ingrédients, packaging...) dans son spectre. Sa mission est de donner les clefs aux entreprises de la filière pour rivaliser avec les concurrents asiatiques (ex : Corée du Sud). Le projet de Maison Internationale de la Cosmétique, dont l’ouverture prévue en 2023, à Chartres confirmera son implication dans le développement économique (incubateur, programmes d’accompagnement à l’entrepreneuriat...). Par ailleurs, des programmes de recherche comme </a:t>
            </a:r>
            <a:r>
              <a:rPr lang="fr-FR" sz="1100" err="1"/>
              <a:t>Cosmeto</a:t>
            </a:r>
            <a:r>
              <a:rPr lang="fr-FR" sz="1100"/>
              <a:t>-Sciences assoient la position de la région comme hub de référence en R&amp;D. </a:t>
            </a:r>
            <a:endParaRPr lang="fr-FR" sz="1200"/>
          </a:p>
        </p:txBody>
      </p:sp>
      <p:sp>
        <p:nvSpPr>
          <p:cNvPr id="4" name="Espace réservé du texte 3">
            <a:extLst>
              <a:ext uri="{FF2B5EF4-FFF2-40B4-BE49-F238E27FC236}">
                <a16:creationId xmlns:a16="http://schemas.microsoft.com/office/drawing/2014/main" id="{5F8EF02B-1264-4EE1-AC1B-D8C0C41FB44B}"/>
              </a:ext>
            </a:extLst>
          </p:cNvPr>
          <p:cNvSpPr>
            <a:spLocks noGrp="1"/>
          </p:cNvSpPr>
          <p:nvPr>
            <p:ph type="body" sz="quarter" idx="10"/>
          </p:nvPr>
        </p:nvSpPr>
        <p:spPr/>
        <p:txBody>
          <a:bodyPr/>
          <a:lstStyle/>
          <a:p>
            <a:r>
              <a:rPr lang="fr-FR"/>
              <a:t>Données clefs</a:t>
            </a:r>
          </a:p>
        </p:txBody>
      </p:sp>
      <p:sp>
        <p:nvSpPr>
          <p:cNvPr id="5" name="Espace réservé du texte 4">
            <a:extLst>
              <a:ext uri="{FF2B5EF4-FFF2-40B4-BE49-F238E27FC236}">
                <a16:creationId xmlns:a16="http://schemas.microsoft.com/office/drawing/2014/main" id="{6644DF77-15A1-4BB4-970B-F20DC4EC0F46}"/>
              </a:ext>
            </a:extLst>
          </p:cNvPr>
          <p:cNvSpPr>
            <a:spLocks noGrp="1"/>
          </p:cNvSpPr>
          <p:nvPr>
            <p:ph type="body" sz="quarter" idx="11"/>
          </p:nvPr>
        </p:nvSpPr>
        <p:spPr/>
        <p:txBody>
          <a:bodyPr/>
          <a:lstStyle/>
          <a:p>
            <a:r>
              <a:rPr lang="fr-FR" dirty="0"/>
              <a:t>06</a:t>
            </a:r>
          </a:p>
        </p:txBody>
      </p:sp>
      <p:sp>
        <p:nvSpPr>
          <p:cNvPr id="8" name="Espace réservé du contenu 2">
            <a:extLst>
              <a:ext uri="{FF2B5EF4-FFF2-40B4-BE49-F238E27FC236}">
                <a16:creationId xmlns:a16="http://schemas.microsoft.com/office/drawing/2014/main" id="{6A542216-86F2-4A41-BCF4-0E6FC10D6FEC}"/>
              </a:ext>
            </a:extLst>
          </p:cNvPr>
          <p:cNvSpPr txBox="1">
            <a:spLocks/>
          </p:cNvSpPr>
          <p:nvPr/>
        </p:nvSpPr>
        <p:spPr>
          <a:xfrm>
            <a:off x="447139" y="1422409"/>
            <a:ext cx="4064129" cy="307766"/>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t>Données nationales</a:t>
            </a:r>
          </a:p>
        </p:txBody>
      </p:sp>
      <p:pic>
        <p:nvPicPr>
          <p:cNvPr id="10" name="Picture 2" descr="https://d30y9cdsu7xlg0.cloudfront.net/png/45780-200.png">
            <a:extLst>
              <a:ext uri="{FF2B5EF4-FFF2-40B4-BE49-F238E27FC236}">
                <a16:creationId xmlns:a16="http://schemas.microsoft.com/office/drawing/2014/main" id="{53A050D3-6797-42C5-A0C0-6CB3D2E39764}"/>
              </a:ext>
            </a:extLst>
          </p:cNvPr>
          <p:cNvPicPr>
            <a:picLocks noChangeAspect="1" noChangeArrowheads="1"/>
          </p:cNvPicPr>
          <p:nvPr>
            <p:custDataLst>
              <p:tags r:id="rId1"/>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297999" y="1904351"/>
            <a:ext cx="332195" cy="3321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d30y9cdsu7xlg0.cloudfront.net/png/640628-200.png">
            <a:extLst>
              <a:ext uri="{FF2B5EF4-FFF2-40B4-BE49-F238E27FC236}">
                <a16:creationId xmlns:a16="http://schemas.microsoft.com/office/drawing/2014/main" id="{9D677FBA-0B5B-4D11-B470-E3EBB47ECEE8}"/>
              </a:ext>
            </a:extLst>
          </p:cNvPr>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279338" y="2797430"/>
            <a:ext cx="400397" cy="4003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d30y9cdsu7xlg0.cloudfront.net/png/792139-200.png">
            <a:extLst>
              <a:ext uri="{FF2B5EF4-FFF2-40B4-BE49-F238E27FC236}">
                <a16:creationId xmlns:a16="http://schemas.microsoft.com/office/drawing/2014/main" id="{0CD15C9A-6137-4132-868D-DBAF9CE2B533}"/>
              </a:ext>
            </a:extLst>
          </p:cNvPr>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279338" y="2431844"/>
            <a:ext cx="400397" cy="40039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e 13">
            <a:extLst>
              <a:ext uri="{FF2B5EF4-FFF2-40B4-BE49-F238E27FC236}">
                <a16:creationId xmlns:a16="http://schemas.microsoft.com/office/drawing/2014/main" id="{9AF2F296-D598-43A1-9640-6E292F556E0C}"/>
              </a:ext>
            </a:extLst>
          </p:cNvPr>
          <p:cNvGrpSpPr/>
          <p:nvPr/>
        </p:nvGrpSpPr>
        <p:grpSpPr>
          <a:xfrm>
            <a:off x="88771" y="3865892"/>
            <a:ext cx="781529" cy="664885"/>
            <a:chOff x="302612" y="4028814"/>
            <a:chExt cx="781529" cy="664885"/>
          </a:xfrm>
        </p:grpSpPr>
        <p:pic>
          <p:nvPicPr>
            <p:cNvPr id="15" name="Picture 16" descr="https://d30y9cdsu7xlg0.cloudfront.net/png/500508-200.png">
              <a:extLst>
                <a:ext uri="{FF2B5EF4-FFF2-40B4-BE49-F238E27FC236}">
                  <a16:creationId xmlns:a16="http://schemas.microsoft.com/office/drawing/2014/main" id="{5F61D2FE-B190-46DE-B38D-9A03FCE110E9}"/>
                </a:ext>
              </a:extLst>
            </p:cNvPr>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447156" y="4028814"/>
              <a:ext cx="478088" cy="478088"/>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CBBA4064-24A3-4B27-87A7-CEFE88C2A1FA}"/>
                </a:ext>
              </a:extLst>
            </p:cNvPr>
            <p:cNvSpPr txBox="1"/>
            <p:nvPr>
              <p:custDataLst>
                <p:tags r:id="rId5"/>
              </p:custDataLst>
            </p:nvPr>
          </p:nvSpPr>
          <p:spPr>
            <a:xfrm>
              <a:off x="302612" y="4439783"/>
              <a:ext cx="781529" cy="253916"/>
            </a:xfrm>
            <a:prstGeom prst="rect">
              <a:avLst/>
            </a:prstGeom>
            <a:noFill/>
          </p:spPr>
          <p:txBody>
            <a:bodyPr wrap="square" rtlCol="0">
              <a:spAutoFit/>
            </a:bodyPr>
            <a:lstStyle/>
            <a:p>
              <a:pPr algn="ctr"/>
              <a:r>
                <a:rPr lang="fr-FR" sz="1050" b="1"/>
                <a:t>Leaders</a:t>
              </a:r>
            </a:p>
          </p:txBody>
        </p:sp>
      </p:grpSp>
      <p:sp>
        <p:nvSpPr>
          <p:cNvPr id="17" name="ZoneTexte 16">
            <a:extLst>
              <a:ext uri="{FF2B5EF4-FFF2-40B4-BE49-F238E27FC236}">
                <a16:creationId xmlns:a16="http://schemas.microsoft.com/office/drawing/2014/main" id="{74615C4B-10F2-4BB0-8B1B-4E52EDF6E20D}"/>
              </a:ext>
            </a:extLst>
          </p:cNvPr>
          <p:cNvSpPr txBox="1"/>
          <p:nvPr/>
        </p:nvSpPr>
        <p:spPr>
          <a:xfrm>
            <a:off x="836397" y="1839294"/>
            <a:ext cx="3674872" cy="2600712"/>
          </a:xfrm>
          <a:prstGeom prst="rect">
            <a:avLst/>
          </a:prstGeom>
          <a:noFill/>
        </p:spPr>
        <p:txBody>
          <a:bodyPr wrap="square" rtlCol="0">
            <a:spAutoFit/>
          </a:bodyPr>
          <a:lstStyle/>
          <a:p>
            <a:r>
              <a:rPr lang="fr-FR" sz="1400" kern="0"/>
              <a:t>70 Mds€ de CA pour l’industrie chimique </a:t>
            </a:r>
          </a:p>
          <a:p>
            <a:r>
              <a:rPr lang="fr-FR" sz="1400" kern="0"/>
              <a:t>en 2017 </a:t>
            </a:r>
            <a:r>
              <a:rPr lang="fr-FR" sz="900" i="1" kern="0"/>
              <a:t>(source : UIC)</a:t>
            </a:r>
          </a:p>
          <a:p>
            <a:endParaRPr lang="fr-FR" sz="1400" i="1" kern="0"/>
          </a:p>
          <a:p>
            <a:r>
              <a:rPr lang="fr-FR" sz="1400" kern="0"/>
              <a:t>4,6 % de croissance</a:t>
            </a:r>
            <a:r>
              <a:rPr lang="fr-FR" sz="1400" kern="0">
                <a:ea typeface="Verdana"/>
                <a:cs typeface="Verdana"/>
              </a:rPr>
              <a:t> en 2017 </a:t>
            </a:r>
            <a:r>
              <a:rPr lang="fr-FR" sz="900" i="1" kern="0">
                <a:ea typeface="Verdana"/>
                <a:cs typeface="Verdana"/>
              </a:rPr>
              <a:t>(source : UIC) </a:t>
            </a:r>
            <a:endParaRPr lang="fr-FR" sz="900" kern="0">
              <a:ea typeface="Verdana"/>
              <a:cs typeface="Verdana"/>
            </a:endParaRPr>
          </a:p>
          <a:p>
            <a:endParaRPr lang="fr-FR" sz="1400" kern="0"/>
          </a:p>
          <a:p>
            <a:r>
              <a:rPr lang="fr-FR" sz="1400" kern="0"/>
              <a:t>165 000 emplois</a:t>
            </a:r>
            <a:r>
              <a:rPr lang="fr-FR" sz="1400" kern="0">
                <a:ea typeface="Verdana"/>
                <a:cs typeface="Verdana"/>
              </a:rPr>
              <a:t> en 2017 </a:t>
            </a:r>
            <a:r>
              <a:rPr lang="fr-FR" sz="900" i="1" kern="0">
                <a:ea typeface="Verdana"/>
                <a:cs typeface="Verdana"/>
              </a:rPr>
              <a:t>(source : UIC) </a:t>
            </a:r>
          </a:p>
          <a:p>
            <a:endParaRPr lang="fr-FR" sz="1400" kern="0"/>
          </a:p>
          <a:p>
            <a:r>
              <a:rPr lang="fr-FR" sz="1400" kern="0">
                <a:solidFill>
                  <a:srgbClr val="494949"/>
                </a:solidFill>
              </a:rPr>
              <a:t>3,9 % du CA consacré aux investissements</a:t>
            </a:r>
          </a:p>
          <a:p>
            <a:r>
              <a:rPr lang="fr-FR" sz="1000" kern="0">
                <a:latin typeface="+mn-ea"/>
                <a:cs typeface="+mn-ea"/>
              </a:rPr>
              <a:t> </a:t>
            </a:r>
          </a:p>
          <a:p>
            <a:endParaRPr lang="fr-FR" sz="1000" kern="0">
              <a:latin typeface="+mn-ea"/>
              <a:cs typeface="+mn-ea"/>
            </a:endParaRPr>
          </a:p>
          <a:p>
            <a:r>
              <a:rPr lang="fr-FR" sz="1400" kern="0"/>
              <a:t>Leader du marché mondial en 2017 : </a:t>
            </a:r>
          </a:p>
          <a:p>
            <a:r>
              <a:rPr lang="fr-FR" sz="1400" kern="0"/>
              <a:t>DOW CHEMICAL (80 Mds$)</a:t>
            </a:r>
          </a:p>
          <a:p>
            <a:endParaRPr lang="fr-FR" sz="300" kern="0"/>
          </a:p>
        </p:txBody>
      </p:sp>
      <p:pic>
        <p:nvPicPr>
          <p:cNvPr id="20" name="Image 19">
            <a:extLst>
              <a:ext uri="{FF2B5EF4-FFF2-40B4-BE49-F238E27FC236}">
                <a16:creationId xmlns:a16="http://schemas.microsoft.com/office/drawing/2014/main" id="{6B172BDD-A6DC-40C1-9131-1866852A6DA7}"/>
              </a:ext>
            </a:extLst>
          </p:cNvPr>
          <p:cNvPicPr>
            <a:picLocks noChangeAspect="1"/>
          </p:cNvPicPr>
          <p:nvPr/>
        </p:nvPicPr>
        <p:blipFill>
          <a:blip r:embed="rId11">
            <a:clrChange>
              <a:clrFrom>
                <a:srgbClr val="FAFAFA"/>
              </a:clrFrom>
              <a:clrTo>
                <a:srgbClr val="FAFAFA">
                  <a:alpha val="0"/>
                </a:srgbClr>
              </a:clrTo>
            </a:clrChange>
          </a:blip>
          <a:stretch>
            <a:fillRect/>
          </a:stretch>
        </p:blipFill>
        <p:spPr>
          <a:xfrm>
            <a:off x="169513" y="3259376"/>
            <a:ext cx="549068" cy="549068"/>
          </a:xfrm>
          <a:prstGeom prst="rect">
            <a:avLst/>
          </a:prstGeom>
        </p:spPr>
      </p:pic>
      <p:sp>
        <p:nvSpPr>
          <p:cNvPr id="21" name="Espace réservé du contenu 2">
            <a:extLst>
              <a:ext uri="{FF2B5EF4-FFF2-40B4-BE49-F238E27FC236}">
                <a16:creationId xmlns:a16="http://schemas.microsoft.com/office/drawing/2014/main" id="{A3EDD90D-17C6-4B59-B203-71575E8FA89F}"/>
              </a:ext>
            </a:extLst>
          </p:cNvPr>
          <p:cNvSpPr txBox="1">
            <a:spLocks/>
          </p:cNvSpPr>
          <p:nvPr/>
        </p:nvSpPr>
        <p:spPr>
          <a:xfrm>
            <a:off x="447140" y="4604190"/>
            <a:ext cx="4505860" cy="307766"/>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t>Quelques uns des acteurs régionaux incontournables</a:t>
            </a:r>
          </a:p>
        </p:txBody>
      </p:sp>
      <p:pic>
        <p:nvPicPr>
          <p:cNvPr id="16386" name="Picture 2" descr="Servier — Wikipédia">
            <a:extLst>
              <a:ext uri="{FF2B5EF4-FFF2-40B4-BE49-F238E27FC236}">
                <a16:creationId xmlns:a16="http://schemas.microsoft.com/office/drawing/2014/main" id="{4EB921D9-0458-41B3-B061-7D5B71018B6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01741" y="5259532"/>
            <a:ext cx="1032164" cy="35211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Une stratégie pharmaceutique adaptée aux BRIC+s, l'exemple de ...">
            <a:extLst>
              <a:ext uri="{FF2B5EF4-FFF2-40B4-BE49-F238E27FC236}">
                <a16:creationId xmlns:a16="http://schemas.microsoft.com/office/drawing/2014/main" id="{FA1FF948-E10D-4D5C-8A82-C983EED41E0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03254" y="5222385"/>
            <a:ext cx="751898" cy="426412"/>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Guerlain Logo : histoire, signification et évolution, symbole">
            <a:extLst>
              <a:ext uri="{FF2B5EF4-FFF2-40B4-BE49-F238E27FC236}">
                <a16:creationId xmlns:a16="http://schemas.microsoft.com/office/drawing/2014/main" id="{74BE542B-9C80-4950-9DCF-05FBA962441A}"/>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26694" b="24681"/>
          <a:stretch/>
        </p:blipFill>
        <p:spPr bwMode="auto">
          <a:xfrm>
            <a:off x="1197768" y="5708106"/>
            <a:ext cx="873762" cy="424872"/>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a:extLst>
              <a:ext uri="{FF2B5EF4-FFF2-40B4-BE49-F238E27FC236}">
                <a16:creationId xmlns:a16="http://schemas.microsoft.com/office/drawing/2014/main" id="{1D2727DA-A3C3-4991-902D-CCED80838EC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0194" y="5269808"/>
            <a:ext cx="1226471" cy="223843"/>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Pierre Fabre, groupe pharmaceutique et dermo-cosmétique français">
            <a:extLst>
              <a:ext uri="{FF2B5EF4-FFF2-40B4-BE49-F238E27FC236}">
                <a16:creationId xmlns:a16="http://schemas.microsoft.com/office/drawing/2014/main" id="{D5D47EFE-0123-4DDF-A1B0-00BDB0E5EDC4}"/>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79203" y="5776652"/>
            <a:ext cx="885825" cy="287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19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39991-6A96-41DC-BC65-68039FC89023}"/>
              </a:ext>
            </a:extLst>
          </p:cNvPr>
          <p:cNvSpPr>
            <a:spLocks noGrp="1"/>
          </p:cNvSpPr>
          <p:nvPr>
            <p:ph type="title"/>
          </p:nvPr>
        </p:nvSpPr>
        <p:spPr>
          <a:xfrm>
            <a:off x="1415414" y="482600"/>
            <a:ext cx="8490586" cy="393065"/>
          </a:xfrm>
        </p:spPr>
        <p:txBody>
          <a:bodyPr/>
          <a:lstStyle/>
          <a:p>
            <a:r>
              <a:rPr lang="fr-FR"/>
              <a:t>Industrie pharmaceutique et cosmétologique</a:t>
            </a:r>
          </a:p>
        </p:txBody>
      </p:sp>
      <p:sp>
        <p:nvSpPr>
          <p:cNvPr id="4" name="Espace réservé du texte 3">
            <a:extLst>
              <a:ext uri="{FF2B5EF4-FFF2-40B4-BE49-F238E27FC236}">
                <a16:creationId xmlns:a16="http://schemas.microsoft.com/office/drawing/2014/main" id="{5F8EF02B-1264-4EE1-AC1B-D8C0C41FB44B}"/>
              </a:ext>
            </a:extLst>
          </p:cNvPr>
          <p:cNvSpPr>
            <a:spLocks noGrp="1"/>
          </p:cNvSpPr>
          <p:nvPr>
            <p:ph type="body" sz="quarter" idx="10"/>
          </p:nvPr>
        </p:nvSpPr>
        <p:spPr/>
        <p:txBody>
          <a:bodyPr/>
          <a:lstStyle/>
          <a:p>
            <a:r>
              <a:rPr lang="fr-FR"/>
              <a:t>Enjeux et évolutions majeures</a:t>
            </a:r>
          </a:p>
        </p:txBody>
      </p:sp>
      <p:sp>
        <p:nvSpPr>
          <p:cNvPr id="5" name="Espace réservé du texte 4">
            <a:extLst>
              <a:ext uri="{FF2B5EF4-FFF2-40B4-BE49-F238E27FC236}">
                <a16:creationId xmlns:a16="http://schemas.microsoft.com/office/drawing/2014/main" id="{6644DF77-15A1-4BB4-970B-F20DC4EC0F46}"/>
              </a:ext>
            </a:extLst>
          </p:cNvPr>
          <p:cNvSpPr>
            <a:spLocks noGrp="1"/>
          </p:cNvSpPr>
          <p:nvPr>
            <p:ph type="body" sz="quarter" idx="11"/>
          </p:nvPr>
        </p:nvSpPr>
        <p:spPr/>
        <p:txBody>
          <a:bodyPr/>
          <a:lstStyle/>
          <a:p>
            <a:r>
              <a:rPr lang="fr-FR" dirty="0"/>
              <a:t>06</a:t>
            </a:r>
          </a:p>
        </p:txBody>
      </p:sp>
      <p:sp>
        <p:nvSpPr>
          <p:cNvPr id="9" name="Rectangle 8">
            <a:extLst>
              <a:ext uri="{FF2B5EF4-FFF2-40B4-BE49-F238E27FC236}">
                <a16:creationId xmlns:a16="http://schemas.microsoft.com/office/drawing/2014/main" id="{080C1D09-7C2D-4032-B8CF-B42D39E46761}"/>
              </a:ext>
            </a:extLst>
          </p:cNvPr>
          <p:cNvSpPr/>
          <p:nvPr/>
        </p:nvSpPr>
        <p:spPr>
          <a:xfrm>
            <a:off x="245914" y="4087087"/>
            <a:ext cx="1413163" cy="1620983"/>
          </a:xfrm>
          <a:prstGeom prst="rect">
            <a:avLst/>
          </a:pr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494949"/>
                </a:solidFill>
              </a:rPr>
              <a:t>Normes réglementaires</a:t>
            </a:r>
          </a:p>
        </p:txBody>
      </p:sp>
      <p:sp>
        <p:nvSpPr>
          <p:cNvPr id="10" name="Rectangle 9">
            <a:extLst>
              <a:ext uri="{FF2B5EF4-FFF2-40B4-BE49-F238E27FC236}">
                <a16:creationId xmlns:a16="http://schemas.microsoft.com/office/drawing/2014/main" id="{54C97579-547B-45B0-8072-6B42A4D76633}"/>
              </a:ext>
            </a:extLst>
          </p:cNvPr>
          <p:cNvSpPr/>
          <p:nvPr/>
        </p:nvSpPr>
        <p:spPr>
          <a:xfrm>
            <a:off x="245914" y="1471407"/>
            <a:ext cx="1413163" cy="667219"/>
          </a:xfrm>
          <a:prstGeom prst="rect">
            <a:avLst/>
          </a:pr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494949"/>
                </a:solidFill>
              </a:rPr>
              <a:t>Croissance </a:t>
            </a:r>
          </a:p>
          <a:p>
            <a:pPr algn="ctr"/>
            <a:r>
              <a:rPr lang="fr-FR" sz="1200" b="1">
                <a:solidFill>
                  <a:srgbClr val="494949"/>
                </a:solidFill>
              </a:rPr>
              <a:t>de la demande</a:t>
            </a:r>
          </a:p>
        </p:txBody>
      </p:sp>
      <p:sp>
        <p:nvSpPr>
          <p:cNvPr id="11" name="Espace réservé du contenu 2">
            <a:extLst>
              <a:ext uri="{FF2B5EF4-FFF2-40B4-BE49-F238E27FC236}">
                <a16:creationId xmlns:a16="http://schemas.microsoft.com/office/drawing/2014/main" id="{C699428E-18B8-41A6-B62B-AA1CE348EAB2}"/>
              </a:ext>
            </a:extLst>
          </p:cNvPr>
          <p:cNvSpPr>
            <a:spLocks noGrp="1"/>
          </p:cNvSpPr>
          <p:nvPr>
            <p:ph idx="1"/>
          </p:nvPr>
        </p:nvSpPr>
        <p:spPr>
          <a:xfrm>
            <a:off x="1967345" y="1471407"/>
            <a:ext cx="7616538" cy="3308407"/>
          </a:xfrm>
        </p:spPr>
        <p:txBody>
          <a:bodyPr/>
          <a:lstStyle/>
          <a:p>
            <a:pPr marL="171450" lvl="1" indent="-171450" algn="just">
              <a:buFont typeface="Wingdings" panose="05000000000000000000" pitchFamily="2" charset="2"/>
              <a:buChar char="à"/>
            </a:pPr>
            <a:r>
              <a:rPr lang="fr-FR" sz="1200" b="1" i="1" dirty="0">
                <a:sym typeface="Wingdings" panose="05000000000000000000" pitchFamily="2" charset="2"/>
              </a:rPr>
              <a:t>La modernisation des usines en cours</a:t>
            </a:r>
          </a:p>
          <a:p>
            <a:pPr lvl="1" algn="just"/>
            <a:r>
              <a:rPr lang="fr-FR" sz="1200" dirty="0">
                <a:sym typeface="Wingdings" panose="05000000000000000000" pitchFamily="2" charset="2"/>
              </a:rPr>
              <a:t>Les industriels de la chimie, qui engagent d’ores-et-déjà des investissements importants sur la thématique de l’« usine du futur », poursuivent la modernisation et l’automatisation de leur outil productif dans le but de rester compétitifs face à une concurrence mondialisée. Les nouvelles technologies et méthodes se démocratisent : big data, réalité augmentée (opérateur du futur), maintenance prédictive, objets connectés et capteurs...</a:t>
            </a:r>
          </a:p>
          <a:p>
            <a:pPr lvl="1" algn="just"/>
            <a:endParaRPr lang="fr-FR" sz="800" b="1" i="1" dirty="0">
              <a:sym typeface="Wingdings" panose="05000000000000000000" pitchFamily="2" charset="2"/>
            </a:endParaRPr>
          </a:p>
          <a:p>
            <a:pPr lvl="1" algn="just"/>
            <a:r>
              <a:rPr lang="fr-FR" sz="1200" b="1" i="1" dirty="0">
                <a:sym typeface="Wingdings" panose="05000000000000000000" pitchFamily="2" charset="2"/>
              </a:rPr>
              <a:t> Le développement de la chimie du végétal et des biotechnologies industrielles</a:t>
            </a:r>
          </a:p>
          <a:p>
            <a:pPr lvl="1" algn="just"/>
            <a:r>
              <a:rPr lang="fr-FR" sz="1200" dirty="0">
                <a:sym typeface="Wingdings" panose="05000000000000000000" pitchFamily="2" charset="2"/>
              </a:rPr>
              <a:t>Afin de répondre aux enjeux démographiques, écologiques et de compétitivité de la filière, les industriels innovent et développent de manière croissance leur production sur la basse de biomasse végétale (produits agricoles, résidus végétaux..). Un nombre croissant de sociétés se positionnent et se spécialisent dans les biotechnologies industrielles (des startups en particulier), et les projets de démonstrateurs industriels, bioraffineries prennent de l’ampleur. </a:t>
            </a:r>
          </a:p>
          <a:p>
            <a:pPr lvl="1" algn="just"/>
            <a:endParaRPr lang="fr-FR" sz="1200" dirty="0">
              <a:sym typeface="Wingdings" panose="05000000000000000000" pitchFamily="2" charset="2"/>
            </a:endParaRPr>
          </a:p>
          <a:p>
            <a:pPr lvl="1" algn="just"/>
            <a:endParaRPr lang="fr-FR" sz="1200" dirty="0">
              <a:sym typeface="Wingdings" panose="05000000000000000000" pitchFamily="2" charset="2"/>
            </a:endParaRPr>
          </a:p>
          <a:p>
            <a:pPr marL="171450" lvl="1" indent="-171450" algn="just">
              <a:buFont typeface="Wingdings" panose="05000000000000000000" pitchFamily="2" charset="2"/>
              <a:buChar char="à"/>
            </a:pPr>
            <a:r>
              <a:rPr lang="fr-FR" sz="1200" b="1" i="1" dirty="0">
                <a:sym typeface="Wingdings" panose="05000000000000000000" pitchFamily="2" charset="2"/>
              </a:rPr>
              <a:t>Hausse du contrôle de la qualité</a:t>
            </a:r>
          </a:p>
          <a:p>
            <a:pPr lvl="1" algn="just"/>
            <a:r>
              <a:rPr lang="fr-FR" sz="1200" dirty="0">
                <a:sym typeface="Wingdings" panose="05000000000000000000" pitchFamily="2" charset="2"/>
              </a:rPr>
              <a:t>Les exigences en matière de qualité deviennent plus fortes, les industriels investissent par conséquent dans des outils toujours performants de contrôle, sur l’ensemble de la chaine de valeur (production, transformation, conditionnement...) </a:t>
            </a:r>
          </a:p>
          <a:p>
            <a:pPr lvl="1" algn="just"/>
            <a:endParaRPr lang="fr-FR" sz="800" dirty="0">
              <a:sym typeface="Wingdings" panose="05000000000000000000" pitchFamily="2" charset="2"/>
            </a:endParaRPr>
          </a:p>
          <a:p>
            <a:pPr marL="171450" lvl="1" indent="-171450" algn="just">
              <a:buFont typeface="Wingdings" panose="05000000000000000000" pitchFamily="2" charset="2"/>
              <a:buChar char="à"/>
            </a:pPr>
            <a:r>
              <a:rPr lang="fr-FR" sz="1200" b="1" i="1" dirty="0">
                <a:sym typeface="Wingdings" panose="05000000000000000000" pitchFamily="2" charset="2"/>
              </a:rPr>
              <a:t>Des contraintes de traçabilité</a:t>
            </a:r>
          </a:p>
          <a:p>
            <a:pPr lvl="1" algn="just"/>
            <a:r>
              <a:rPr lang="fr-FR" sz="1200" dirty="0">
                <a:sym typeface="Wingdings" panose="05000000000000000000" pitchFamily="2" charset="2"/>
              </a:rPr>
              <a:t>Une des menaces sur le marché de l’industrie pharmaceutique et cosmétique réside dans la hausse des contrefaçons. Les normes de traçabilité se durcissent et les industriels investissent dans des outils numériques de suivi des processus logistiques, de la commande des matières premières à l’expédition des produits finis. </a:t>
            </a:r>
          </a:p>
        </p:txBody>
      </p:sp>
      <p:sp>
        <p:nvSpPr>
          <p:cNvPr id="14" name="Rectangle 13">
            <a:extLst>
              <a:ext uri="{FF2B5EF4-FFF2-40B4-BE49-F238E27FC236}">
                <a16:creationId xmlns:a16="http://schemas.microsoft.com/office/drawing/2014/main" id="{1AF89ECA-4489-4C4B-8ECC-BD8898B6518C}"/>
              </a:ext>
            </a:extLst>
          </p:cNvPr>
          <p:cNvSpPr/>
          <p:nvPr/>
        </p:nvSpPr>
        <p:spPr>
          <a:xfrm>
            <a:off x="245914" y="2220939"/>
            <a:ext cx="1413163" cy="667220"/>
          </a:xfrm>
          <a:prstGeom prst="rect">
            <a:avLst/>
          </a:pr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494949"/>
                </a:solidFill>
              </a:rPr>
              <a:t>Production durable</a:t>
            </a:r>
          </a:p>
        </p:txBody>
      </p:sp>
      <p:sp>
        <p:nvSpPr>
          <p:cNvPr id="15" name="Rectangle 14">
            <a:extLst>
              <a:ext uri="{FF2B5EF4-FFF2-40B4-BE49-F238E27FC236}">
                <a16:creationId xmlns:a16="http://schemas.microsoft.com/office/drawing/2014/main" id="{AC4B48B6-2703-48D5-9986-F199048B3CBA}"/>
              </a:ext>
            </a:extLst>
          </p:cNvPr>
          <p:cNvSpPr/>
          <p:nvPr/>
        </p:nvSpPr>
        <p:spPr>
          <a:xfrm>
            <a:off x="245914" y="2958001"/>
            <a:ext cx="1413163" cy="667219"/>
          </a:xfrm>
          <a:prstGeom prst="rect">
            <a:avLst/>
          </a:pr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494949"/>
                </a:solidFill>
              </a:rPr>
              <a:t>Compétitivité</a:t>
            </a:r>
          </a:p>
        </p:txBody>
      </p:sp>
      <p:sp>
        <p:nvSpPr>
          <p:cNvPr id="16" name="Triangle isocèle 15">
            <a:extLst>
              <a:ext uri="{FF2B5EF4-FFF2-40B4-BE49-F238E27FC236}">
                <a16:creationId xmlns:a16="http://schemas.microsoft.com/office/drawing/2014/main" id="{7E0D5237-9CAF-4808-A7BD-99CBA3E4B3B3}"/>
              </a:ext>
            </a:extLst>
          </p:cNvPr>
          <p:cNvSpPr/>
          <p:nvPr/>
        </p:nvSpPr>
        <p:spPr>
          <a:xfrm rot="5400000">
            <a:off x="761887" y="2447471"/>
            <a:ext cx="2153812" cy="201686"/>
          </a:xfrm>
          <a:prstGeom prst="triangle">
            <a:avLst/>
          </a:prstGeom>
          <a:solidFill>
            <a:schemeClr val="bg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Tree>
    <p:extLst>
      <p:ext uri="{BB962C8B-B14F-4D97-AF65-F5344CB8AC3E}">
        <p14:creationId xmlns:p14="http://schemas.microsoft.com/office/powerpoint/2010/main" val="199295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39991-6A96-41DC-BC65-68039FC89023}"/>
              </a:ext>
            </a:extLst>
          </p:cNvPr>
          <p:cNvSpPr>
            <a:spLocks noGrp="1"/>
          </p:cNvSpPr>
          <p:nvPr>
            <p:ph type="title"/>
          </p:nvPr>
        </p:nvSpPr>
        <p:spPr>
          <a:xfrm>
            <a:off x="1415414" y="482600"/>
            <a:ext cx="8310477" cy="393065"/>
          </a:xfrm>
        </p:spPr>
        <p:txBody>
          <a:bodyPr/>
          <a:lstStyle/>
          <a:p>
            <a:r>
              <a:rPr lang="fr-FR"/>
              <a:t>Industrie pharmaceutique et cosmétologique</a:t>
            </a:r>
          </a:p>
        </p:txBody>
      </p:sp>
      <p:sp>
        <p:nvSpPr>
          <p:cNvPr id="4" name="Espace réservé du texte 3">
            <a:extLst>
              <a:ext uri="{FF2B5EF4-FFF2-40B4-BE49-F238E27FC236}">
                <a16:creationId xmlns:a16="http://schemas.microsoft.com/office/drawing/2014/main" id="{5F8EF02B-1264-4EE1-AC1B-D8C0C41FB44B}"/>
              </a:ext>
            </a:extLst>
          </p:cNvPr>
          <p:cNvSpPr>
            <a:spLocks noGrp="1"/>
          </p:cNvSpPr>
          <p:nvPr>
            <p:ph type="body" sz="quarter" idx="10"/>
          </p:nvPr>
        </p:nvSpPr>
        <p:spPr/>
        <p:txBody>
          <a:bodyPr/>
          <a:lstStyle/>
          <a:p>
            <a:r>
              <a:rPr lang="fr-FR"/>
              <a:t>Impacts sur les secteurs de la branche métallurgie</a:t>
            </a:r>
          </a:p>
        </p:txBody>
      </p:sp>
      <p:sp>
        <p:nvSpPr>
          <p:cNvPr id="5" name="Espace réservé du texte 4">
            <a:extLst>
              <a:ext uri="{FF2B5EF4-FFF2-40B4-BE49-F238E27FC236}">
                <a16:creationId xmlns:a16="http://schemas.microsoft.com/office/drawing/2014/main" id="{6644DF77-15A1-4BB4-970B-F20DC4EC0F46}"/>
              </a:ext>
            </a:extLst>
          </p:cNvPr>
          <p:cNvSpPr>
            <a:spLocks noGrp="1"/>
          </p:cNvSpPr>
          <p:nvPr>
            <p:ph type="body" sz="quarter" idx="11"/>
          </p:nvPr>
        </p:nvSpPr>
        <p:spPr/>
        <p:txBody>
          <a:bodyPr/>
          <a:lstStyle/>
          <a:p>
            <a:r>
              <a:rPr lang="fr-FR" dirty="0"/>
              <a:t>06</a:t>
            </a:r>
          </a:p>
        </p:txBody>
      </p:sp>
      <p:sp>
        <p:nvSpPr>
          <p:cNvPr id="74" name="ZoneTexte 73">
            <a:extLst>
              <a:ext uri="{FF2B5EF4-FFF2-40B4-BE49-F238E27FC236}">
                <a16:creationId xmlns:a16="http://schemas.microsoft.com/office/drawing/2014/main" id="{B4CA1122-97C9-403F-AB5A-DDE2AC770103}"/>
              </a:ext>
            </a:extLst>
          </p:cNvPr>
          <p:cNvSpPr txBox="1"/>
          <p:nvPr/>
        </p:nvSpPr>
        <p:spPr>
          <a:xfrm>
            <a:off x="6125927" y="1781640"/>
            <a:ext cx="3419374" cy="4524315"/>
          </a:xfrm>
          <a:prstGeom prst="rect">
            <a:avLst/>
          </a:prstGeom>
          <a:noFill/>
        </p:spPr>
        <p:txBody>
          <a:bodyPr wrap="square" rtlCol="0">
            <a:spAutoFit/>
          </a:bodyPr>
          <a:lstStyle/>
          <a:p>
            <a:pPr algn="just"/>
            <a:r>
              <a:rPr lang="fr-FR" sz="1200" dirty="0">
                <a:solidFill>
                  <a:schemeClr val="bg2">
                    <a:lumMod val="10000"/>
                  </a:schemeClr>
                </a:solidFill>
              </a:rPr>
              <a:t>Les entreprises de la région ont un chantier prioritaire : celui de la digitalisation de leurs sites de R&amp;D et de production. Celles-là accusent un certain retard en la matière. En conséquence, la branche doit leur assurer de disposer d’équipements et de machines toujours plus automatisés et robotisés, pour accompagner cette mutation.</a:t>
            </a:r>
          </a:p>
          <a:p>
            <a:pPr algn="just"/>
            <a:endParaRPr lang="fr-FR" sz="1200" dirty="0">
              <a:solidFill>
                <a:schemeClr val="bg2">
                  <a:lumMod val="10000"/>
                </a:schemeClr>
              </a:solidFill>
            </a:endParaRPr>
          </a:p>
          <a:p>
            <a:pPr algn="just"/>
            <a:r>
              <a:rPr lang="fr-FR" sz="1200" dirty="0">
                <a:solidFill>
                  <a:schemeClr val="bg2">
                    <a:lumMod val="10000"/>
                  </a:schemeClr>
                </a:solidFill>
              </a:rPr>
              <a:t>Par ailleurs, les capteurs sont introduits massivement, ainsi que le matériel informatique dans les ateliers, dans le but de respecter les exigences réglementaires. La réactivité et qualité des résultats permet de garantir sûreté et réputation des entreprises.</a:t>
            </a:r>
          </a:p>
          <a:p>
            <a:pPr algn="just"/>
            <a:endParaRPr lang="fr-FR" sz="1200" dirty="0">
              <a:solidFill>
                <a:schemeClr val="bg2">
                  <a:lumMod val="10000"/>
                </a:schemeClr>
              </a:solidFill>
            </a:endParaRPr>
          </a:p>
          <a:p>
            <a:pPr algn="just"/>
            <a:r>
              <a:rPr lang="fr-FR" sz="1200" dirty="0">
                <a:solidFill>
                  <a:schemeClr val="bg2">
                    <a:lumMod val="10000"/>
                  </a:schemeClr>
                </a:solidFill>
              </a:rPr>
              <a:t>Le positionnement exclusif de certaines entreprises de la branche vers l’industrie pharmaceutique (ex : production de capsules d’aluminium pour de futurs vaccins) témoignent de la dynamique de ces marchés de pointe et des savoir-faire des entreprises régionales leur permettant de s’emparer de ces productions de niche.</a:t>
            </a:r>
            <a:endParaRPr lang="fr-FR" sz="1200" dirty="0">
              <a:solidFill>
                <a:srgbClr val="FF0000"/>
              </a:solidFill>
            </a:endParaRPr>
          </a:p>
        </p:txBody>
      </p:sp>
      <p:sp>
        <p:nvSpPr>
          <p:cNvPr id="108" name="ZoneTexte 107">
            <a:extLst>
              <a:ext uri="{FF2B5EF4-FFF2-40B4-BE49-F238E27FC236}">
                <a16:creationId xmlns:a16="http://schemas.microsoft.com/office/drawing/2014/main" id="{6A731F5E-A34C-42ED-ADD0-E8407C9A6BDE}"/>
              </a:ext>
            </a:extLst>
          </p:cNvPr>
          <p:cNvSpPr txBox="1"/>
          <p:nvPr/>
        </p:nvSpPr>
        <p:spPr>
          <a:xfrm>
            <a:off x="707231" y="1374379"/>
            <a:ext cx="4602187" cy="553998"/>
          </a:xfrm>
          <a:prstGeom prst="rect">
            <a:avLst/>
          </a:prstGeom>
          <a:noFill/>
        </p:spPr>
        <p:txBody>
          <a:bodyPr wrap="square" rtlCol="0">
            <a:spAutoFit/>
          </a:bodyPr>
          <a:lstStyle/>
          <a:p>
            <a:pPr algn="ctr"/>
            <a:r>
              <a:rPr lang="fr-FR" sz="1000"/>
              <a:t>EVOLUTION DU VOLUME DE COMMANDES LIEES A  LA CHIMIE/PHARMACEUTIQUE/COSMETIQUE ESTIMEE DANS LES 3 ANS</a:t>
            </a:r>
          </a:p>
          <a:p>
            <a:pPr algn="ctr"/>
            <a:r>
              <a:rPr lang="fr-FR" sz="1000" i="1">
                <a:solidFill>
                  <a:schemeClr val="tx1">
                    <a:lumMod val="60000"/>
                    <a:lumOff val="40000"/>
                  </a:schemeClr>
                </a:solidFill>
              </a:rPr>
              <a:t>(Source : enquête en ligne)</a:t>
            </a:r>
          </a:p>
        </p:txBody>
      </p:sp>
      <p:pic>
        <p:nvPicPr>
          <p:cNvPr id="3" name="Image 2">
            <a:extLst>
              <a:ext uri="{FF2B5EF4-FFF2-40B4-BE49-F238E27FC236}">
                <a16:creationId xmlns:a16="http://schemas.microsoft.com/office/drawing/2014/main" id="{485A2E4D-C1F1-4831-B2E5-E60BE8E021AA}"/>
              </a:ext>
            </a:extLst>
          </p:cNvPr>
          <p:cNvPicPr>
            <a:picLocks noChangeAspect="1"/>
          </p:cNvPicPr>
          <p:nvPr/>
        </p:nvPicPr>
        <p:blipFill>
          <a:blip r:embed="rId2"/>
          <a:stretch>
            <a:fillRect/>
          </a:stretch>
        </p:blipFill>
        <p:spPr>
          <a:xfrm>
            <a:off x="976654" y="1735980"/>
            <a:ext cx="3596952" cy="1883827"/>
          </a:xfrm>
          <a:prstGeom prst="rect">
            <a:avLst/>
          </a:prstGeom>
        </p:spPr>
      </p:pic>
      <p:graphicFrame>
        <p:nvGraphicFramePr>
          <p:cNvPr id="13" name="Tableau 6">
            <a:extLst>
              <a:ext uri="{FF2B5EF4-FFF2-40B4-BE49-F238E27FC236}">
                <a16:creationId xmlns:a16="http://schemas.microsoft.com/office/drawing/2014/main" id="{A49A72CF-58C6-428B-B2DD-DDA03333E1BE}"/>
              </a:ext>
            </a:extLst>
          </p:cNvPr>
          <p:cNvGraphicFramePr>
            <a:graphicFrameLocks noGrp="1"/>
          </p:cNvGraphicFramePr>
          <p:nvPr/>
        </p:nvGraphicFramePr>
        <p:xfrm>
          <a:off x="327805" y="3657349"/>
          <a:ext cx="5284356" cy="2224815"/>
        </p:xfrm>
        <a:graphic>
          <a:graphicData uri="http://schemas.openxmlformats.org/drawingml/2006/table">
            <a:tbl>
              <a:tblPr firstRow="1" bandRow="1">
                <a:tableStyleId>{5C22544A-7EE6-4342-B048-85BDC9FD1C3A}</a:tableStyleId>
              </a:tblPr>
              <a:tblGrid>
                <a:gridCol w="2810996">
                  <a:extLst>
                    <a:ext uri="{9D8B030D-6E8A-4147-A177-3AD203B41FA5}">
                      <a16:colId xmlns:a16="http://schemas.microsoft.com/office/drawing/2014/main" val="1505180524"/>
                    </a:ext>
                  </a:extLst>
                </a:gridCol>
                <a:gridCol w="2473360">
                  <a:extLst>
                    <a:ext uri="{9D8B030D-6E8A-4147-A177-3AD203B41FA5}">
                      <a16:colId xmlns:a16="http://schemas.microsoft.com/office/drawing/2014/main" val="3173932355"/>
                    </a:ext>
                  </a:extLst>
                </a:gridCol>
              </a:tblGrid>
              <a:tr h="456975">
                <a:tc>
                  <a:txBody>
                    <a:bodyPr/>
                    <a:lstStyle/>
                    <a:p>
                      <a:r>
                        <a:rPr lang="fr-FR" sz="1000" b="1" dirty="0"/>
                        <a:t>TENDANCES</a:t>
                      </a:r>
                    </a:p>
                  </a:txBody>
                  <a:tcPr anchor="ctr"/>
                </a:tc>
                <a:tc>
                  <a:txBody>
                    <a:bodyPr/>
                    <a:lstStyle/>
                    <a:p>
                      <a:r>
                        <a:rPr lang="fr-FR" sz="1100" b="1" dirty="0"/>
                        <a:t>INTENSITÉ DE L'IMPACT SUR LE SECTEUR (+ À +++)</a:t>
                      </a:r>
                    </a:p>
                  </a:txBody>
                  <a:tcPr anchor="ctr"/>
                </a:tc>
                <a:extLst>
                  <a:ext uri="{0D108BD9-81ED-4DB2-BD59-A6C34878D82A}">
                    <a16:rowId xmlns:a16="http://schemas.microsoft.com/office/drawing/2014/main" val="3864300628"/>
                  </a:ext>
                </a:extLst>
              </a:tr>
              <a:tr h="327051">
                <a:tc>
                  <a:txBody>
                    <a:bodyPr/>
                    <a:lstStyle/>
                    <a:p>
                      <a:r>
                        <a:rPr lang="fr-FR" sz="1100" dirty="0"/>
                        <a:t>Inflation des normes (contrôles)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a:t>
                      </a:r>
                    </a:p>
                  </a:txBody>
                  <a:tcPr/>
                </a:tc>
                <a:extLst>
                  <a:ext uri="{0D108BD9-81ED-4DB2-BD59-A6C34878D82A}">
                    <a16:rowId xmlns:a16="http://schemas.microsoft.com/office/drawing/2014/main" val="2793573691"/>
                  </a:ext>
                </a:extLst>
              </a:tr>
              <a:tr h="327051">
                <a:tc>
                  <a:txBody>
                    <a:bodyPr/>
                    <a:lstStyle/>
                    <a:p>
                      <a:r>
                        <a:rPr lang="fr-FR" sz="1100" dirty="0"/>
                        <a:t>Usine 4.0 (automatisation / robotisation)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a:t>
                      </a:r>
                    </a:p>
                  </a:txBody>
                  <a:tcPr/>
                </a:tc>
                <a:extLst>
                  <a:ext uri="{0D108BD9-81ED-4DB2-BD59-A6C34878D82A}">
                    <a16:rowId xmlns:a16="http://schemas.microsoft.com/office/drawing/2014/main" val="1209891885"/>
                  </a:ext>
                </a:extLst>
              </a:tr>
              <a:tr h="327051">
                <a:tc>
                  <a:txBody>
                    <a:bodyPr/>
                    <a:lstStyle/>
                    <a:p>
                      <a:r>
                        <a:rPr lang="fr-FR" sz="1100" dirty="0"/>
                        <a:t>Environnement / biotechnologies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a:t>
                      </a:r>
                    </a:p>
                  </a:txBody>
                  <a:tcPr/>
                </a:tc>
                <a:extLst>
                  <a:ext uri="{0D108BD9-81ED-4DB2-BD59-A6C34878D82A}">
                    <a16:rowId xmlns:a16="http://schemas.microsoft.com/office/drawing/2014/main" val="3247461517"/>
                  </a:ext>
                </a:extLst>
              </a:tr>
              <a:tr h="327051">
                <a:tc>
                  <a:txBody>
                    <a:bodyPr/>
                    <a:lstStyle/>
                    <a:p>
                      <a:r>
                        <a:rPr lang="fr-FR" sz="1100" dirty="0"/>
                        <a:t>Capteurs / IoT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a:t>
                      </a:r>
                    </a:p>
                  </a:txBody>
                  <a:tcPr/>
                </a:tc>
                <a:extLst>
                  <a:ext uri="{0D108BD9-81ED-4DB2-BD59-A6C34878D82A}">
                    <a16:rowId xmlns:a16="http://schemas.microsoft.com/office/drawing/2014/main" val="1592839843"/>
                  </a:ext>
                </a:extLst>
              </a:tr>
              <a:tr h="404693">
                <a:tc>
                  <a:txBody>
                    <a:bodyPr/>
                    <a:lstStyle/>
                    <a:p>
                      <a:r>
                        <a:rPr lang="fr-FR" sz="1100" dirty="0"/>
                        <a:t>Sensibilité aux crises sanitaires (augmentation de leurs rythmes)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a:t>
                      </a:r>
                    </a:p>
                  </a:txBody>
                  <a:tcPr/>
                </a:tc>
                <a:extLst>
                  <a:ext uri="{0D108BD9-81ED-4DB2-BD59-A6C34878D82A}">
                    <a16:rowId xmlns:a16="http://schemas.microsoft.com/office/drawing/2014/main" val="1192454706"/>
                  </a:ext>
                </a:extLst>
              </a:tr>
            </a:tbl>
          </a:graphicData>
        </a:graphic>
      </p:graphicFrame>
    </p:spTree>
    <p:extLst>
      <p:ext uri="{BB962C8B-B14F-4D97-AF65-F5344CB8AC3E}">
        <p14:creationId xmlns:p14="http://schemas.microsoft.com/office/powerpoint/2010/main" val="194489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39991-6A96-41DC-BC65-68039FC89023}"/>
              </a:ext>
            </a:extLst>
          </p:cNvPr>
          <p:cNvSpPr>
            <a:spLocks noGrp="1"/>
          </p:cNvSpPr>
          <p:nvPr>
            <p:ph type="title"/>
          </p:nvPr>
        </p:nvSpPr>
        <p:spPr>
          <a:xfrm>
            <a:off x="1415414" y="482600"/>
            <a:ext cx="7781925" cy="393065"/>
          </a:xfrm>
        </p:spPr>
        <p:txBody>
          <a:bodyPr/>
          <a:lstStyle/>
          <a:p>
            <a:r>
              <a:rPr lang="fr-FR"/>
              <a:t>énergie</a:t>
            </a:r>
          </a:p>
        </p:txBody>
      </p:sp>
      <p:sp>
        <p:nvSpPr>
          <p:cNvPr id="4" name="Espace réservé du texte 3">
            <a:extLst>
              <a:ext uri="{FF2B5EF4-FFF2-40B4-BE49-F238E27FC236}">
                <a16:creationId xmlns:a16="http://schemas.microsoft.com/office/drawing/2014/main" id="{5F8EF02B-1264-4EE1-AC1B-D8C0C41FB44B}"/>
              </a:ext>
            </a:extLst>
          </p:cNvPr>
          <p:cNvSpPr>
            <a:spLocks noGrp="1"/>
          </p:cNvSpPr>
          <p:nvPr>
            <p:ph type="body" sz="quarter" idx="10"/>
          </p:nvPr>
        </p:nvSpPr>
        <p:spPr/>
        <p:txBody>
          <a:bodyPr/>
          <a:lstStyle/>
          <a:p>
            <a:r>
              <a:rPr lang="fr-FR"/>
              <a:t>Données clefs</a:t>
            </a:r>
          </a:p>
        </p:txBody>
      </p:sp>
      <p:sp>
        <p:nvSpPr>
          <p:cNvPr id="5" name="Espace réservé du texte 4">
            <a:extLst>
              <a:ext uri="{FF2B5EF4-FFF2-40B4-BE49-F238E27FC236}">
                <a16:creationId xmlns:a16="http://schemas.microsoft.com/office/drawing/2014/main" id="{6644DF77-15A1-4BB4-970B-F20DC4EC0F46}"/>
              </a:ext>
            </a:extLst>
          </p:cNvPr>
          <p:cNvSpPr>
            <a:spLocks noGrp="1"/>
          </p:cNvSpPr>
          <p:nvPr>
            <p:ph type="body" sz="quarter" idx="11"/>
          </p:nvPr>
        </p:nvSpPr>
        <p:spPr/>
        <p:txBody>
          <a:bodyPr/>
          <a:lstStyle/>
          <a:p>
            <a:r>
              <a:rPr lang="fr-FR" dirty="0"/>
              <a:t>06</a:t>
            </a:r>
          </a:p>
        </p:txBody>
      </p:sp>
      <p:sp>
        <p:nvSpPr>
          <p:cNvPr id="11" name="Espace réservé du contenu 2">
            <a:extLst>
              <a:ext uri="{FF2B5EF4-FFF2-40B4-BE49-F238E27FC236}">
                <a16:creationId xmlns:a16="http://schemas.microsoft.com/office/drawing/2014/main" id="{3DF8A29E-2480-4A78-8B1A-E4F94B1814AB}"/>
              </a:ext>
            </a:extLst>
          </p:cNvPr>
          <p:cNvSpPr txBox="1">
            <a:spLocks/>
          </p:cNvSpPr>
          <p:nvPr/>
        </p:nvSpPr>
        <p:spPr>
          <a:xfrm>
            <a:off x="5833872" y="1354714"/>
            <a:ext cx="3789288" cy="4479434"/>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t>Spécificités régionales</a:t>
            </a:r>
          </a:p>
          <a:p>
            <a:pPr lvl="1"/>
            <a:endParaRPr lang="fr-FR" sz="1200"/>
          </a:p>
          <a:p>
            <a:pPr lvl="1" algn="just"/>
            <a:r>
              <a:rPr lang="fr-FR" sz="1200"/>
              <a:t>Le long de l'axe ligérien, la Région abrite le </a:t>
            </a:r>
            <a:r>
              <a:rPr lang="fr-FR" sz="1200" b="1"/>
              <a:t>2ème parc d’énergie nucléaire </a:t>
            </a:r>
            <a:r>
              <a:rPr lang="fr-FR" sz="1200"/>
              <a:t>avec 4 centrales :</a:t>
            </a:r>
          </a:p>
          <a:p>
            <a:pPr marL="457200" lvl="2" indent="-171450" algn="just">
              <a:buFontTx/>
              <a:buChar char="-"/>
            </a:pPr>
            <a:r>
              <a:rPr lang="fr-FR" sz="1200" b="0">
                <a:solidFill>
                  <a:schemeClr val="tx1"/>
                </a:solidFill>
              </a:rPr>
              <a:t>Chinon</a:t>
            </a:r>
          </a:p>
          <a:p>
            <a:pPr marL="457200" lvl="2" indent="-171450" algn="just">
              <a:buFontTx/>
              <a:buChar char="-"/>
            </a:pPr>
            <a:r>
              <a:rPr lang="fr-FR" sz="1200" b="0">
                <a:solidFill>
                  <a:schemeClr val="tx1"/>
                </a:solidFill>
              </a:rPr>
              <a:t>Saint-Laurent-des-Eaux</a:t>
            </a:r>
          </a:p>
          <a:p>
            <a:pPr marL="457200" lvl="2" indent="-171450" algn="just">
              <a:buFontTx/>
              <a:buChar char="-"/>
            </a:pPr>
            <a:r>
              <a:rPr lang="fr-FR" sz="1200" b="0">
                <a:solidFill>
                  <a:schemeClr val="tx1"/>
                </a:solidFill>
              </a:rPr>
              <a:t>Dampierre-en-Burly</a:t>
            </a:r>
          </a:p>
          <a:p>
            <a:pPr marL="457200" lvl="2" indent="-171450" algn="just">
              <a:buFontTx/>
              <a:buChar char="-"/>
            </a:pPr>
            <a:r>
              <a:rPr lang="fr-FR" sz="1200" b="0">
                <a:solidFill>
                  <a:schemeClr val="tx1"/>
                </a:solidFill>
              </a:rPr>
              <a:t>Belleville sur Loire)</a:t>
            </a:r>
          </a:p>
          <a:p>
            <a:pPr marL="171450" lvl="1" indent="-171450" algn="just">
              <a:buFontTx/>
              <a:buChar char="-"/>
            </a:pPr>
            <a:endParaRPr lang="fr-FR" sz="1200"/>
          </a:p>
          <a:p>
            <a:pPr lvl="1" algn="just"/>
            <a:r>
              <a:rPr lang="fr-FR" sz="1200"/>
              <a:t>Les acteurs du territoire ont, néanmoins, largement investi dans la diversification de son mix énergétique et le </a:t>
            </a:r>
            <a:r>
              <a:rPr lang="fr-FR" sz="1200" b="1"/>
              <a:t>développement des énergies renouvelables.</a:t>
            </a:r>
          </a:p>
          <a:p>
            <a:pPr lvl="1" algn="just"/>
            <a:endParaRPr lang="fr-FR" sz="1200"/>
          </a:p>
          <a:p>
            <a:pPr lvl="1" algn="just"/>
            <a:r>
              <a:rPr lang="fr-FR" sz="1200"/>
              <a:t>Aujourd’hui plus de 410 établissements opérant dans l’énergie emploient 20 000 salariés. </a:t>
            </a:r>
            <a:r>
              <a:rPr lang="fr-FR" sz="1200" b="1"/>
              <a:t>L’éolien, la géothermie, la biomasse</a:t>
            </a:r>
            <a:r>
              <a:rPr lang="fr-FR" sz="1200"/>
              <a:t>, ainsi que l’économie circulaire et la valorisation des déchets, font l’objet de développement de parcs, recherches... </a:t>
            </a:r>
          </a:p>
          <a:p>
            <a:pPr lvl="1" algn="just"/>
            <a:r>
              <a:rPr lang="fr-FR" sz="1200"/>
              <a:t>La transition énergétique et les impératifs assignés confortent le positionnement de pointe de structures de pôles tels </a:t>
            </a:r>
            <a:r>
              <a:rPr lang="fr-FR" sz="1200" b="1"/>
              <a:t>S2E2</a:t>
            </a:r>
            <a:r>
              <a:rPr lang="fr-FR" sz="1200"/>
              <a:t>, spécialisé dans l’énergie électrique (</a:t>
            </a:r>
            <a:r>
              <a:rPr lang="fr-FR" sz="1200" b="1"/>
              <a:t>batteries</a:t>
            </a:r>
            <a:r>
              <a:rPr lang="fr-FR" sz="1200"/>
              <a:t>). </a:t>
            </a:r>
          </a:p>
          <a:p>
            <a:pPr marL="285750" lvl="1" indent="-285750">
              <a:buFontTx/>
              <a:buChar char="-"/>
            </a:pPr>
            <a:endParaRPr lang="fr-FR" sz="1200"/>
          </a:p>
        </p:txBody>
      </p:sp>
      <p:pic>
        <p:nvPicPr>
          <p:cNvPr id="13" name="Picture 4" descr="https://d30y9cdsu7xlg0.cloudfront.net/png/640628-200.png">
            <a:extLst>
              <a:ext uri="{FF2B5EF4-FFF2-40B4-BE49-F238E27FC236}">
                <a16:creationId xmlns:a16="http://schemas.microsoft.com/office/drawing/2014/main" id="{3F23512C-0D70-4AFC-ACE4-C88F758E1815}"/>
              </a:ext>
            </a:extLst>
          </p:cNvPr>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17685" y="4788383"/>
            <a:ext cx="400397" cy="400397"/>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6829834B-E26D-41A3-A2DE-192070539654}"/>
              </a:ext>
            </a:extLst>
          </p:cNvPr>
          <p:cNvSpPr txBox="1"/>
          <p:nvPr/>
        </p:nvSpPr>
        <p:spPr>
          <a:xfrm>
            <a:off x="808534" y="1868596"/>
            <a:ext cx="4284673" cy="461665"/>
          </a:xfrm>
          <a:prstGeom prst="rect">
            <a:avLst/>
          </a:prstGeom>
          <a:noFill/>
        </p:spPr>
        <p:txBody>
          <a:bodyPr wrap="square" rtlCol="0">
            <a:spAutoFit/>
          </a:bodyPr>
          <a:lstStyle/>
          <a:p>
            <a:r>
              <a:rPr lang="fr-FR" sz="1200" kern="0"/>
              <a:t>Production mondiale d’énergie (2017) : </a:t>
            </a:r>
            <a:r>
              <a:rPr lang="fr-FR" sz="1200" b="1" kern="0"/>
              <a:t>13 511 Mtep </a:t>
            </a:r>
          </a:p>
          <a:p>
            <a:r>
              <a:rPr lang="fr-FR" sz="1200" kern="0"/>
              <a:t>2007-2017 : +16,6 %</a:t>
            </a:r>
          </a:p>
        </p:txBody>
      </p:sp>
      <p:sp>
        <p:nvSpPr>
          <p:cNvPr id="20" name="Espace réservé du contenu 2">
            <a:extLst>
              <a:ext uri="{FF2B5EF4-FFF2-40B4-BE49-F238E27FC236}">
                <a16:creationId xmlns:a16="http://schemas.microsoft.com/office/drawing/2014/main" id="{413EC4D0-8467-478E-A27B-D029E7B1AC70}"/>
              </a:ext>
            </a:extLst>
          </p:cNvPr>
          <p:cNvSpPr txBox="1">
            <a:spLocks/>
          </p:cNvSpPr>
          <p:nvPr/>
        </p:nvSpPr>
        <p:spPr>
          <a:xfrm>
            <a:off x="447139" y="1422409"/>
            <a:ext cx="4064129" cy="307766"/>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t>Données nationales</a:t>
            </a:r>
          </a:p>
        </p:txBody>
      </p:sp>
      <p:pic>
        <p:nvPicPr>
          <p:cNvPr id="3" name="Image 2">
            <a:extLst>
              <a:ext uri="{FF2B5EF4-FFF2-40B4-BE49-F238E27FC236}">
                <a16:creationId xmlns:a16="http://schemas.microsoft.com/office/drawing/2014/main" id="{11EE5AAC-0EC8-4782-A337-53DF37C52BB9}"/>
              </a:ext>
            </a:extLst>
          </p:cNvPr>
          <p:cNvPicPr>
            <a:picLocks noChangeAspect="1"/>
          </p:cNvPicPr>
          <p:nvPr/>
        </p:nvPicPr>
        <p:blipFill>
          <a:blip r:embed="rId4"/>
          <a:stretch>
            <a:fillRect/>
          </a:stretch>
        </p:blipFill>
        <p:spPr>
          <a:xfrm>
            <a:off x="2591668" y="2163515"/>
            <a:ext cx="2163212" cy="1781469"/>
          </a:xfrm>
          <a:prstGeom prst="rect">
            <a:avLst/>
          </a:prstGeom>
        </p:spPr>
      </p:pic>
      <p:pic>
        <p:nvPicPr>
          <p:cNvPr id="23" name="Image 22">
            <a:extLst>
              <a:ext uri="{FF2B5EF4-FFF2-40B4-BE49-F238E27FC236}">
                <a16:creationId xmlns:a16="http://schemas.microsoft.com/office/drawing/2014/main" id="{D4EFA7AE-EB5A-488A-B4CB-FD5D26A46E8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866"/>
          <a:stretch/>
        </p:blipFill>
        <p:spPr>
          <a:xfrm>
            <a:off x="282840" y="1851506"/>
            <a:ext cx="525694" cy="442284"/>
          </a:xfrm>
          <a:prstGeom prst="rect">
            <a:avLst/>
          </a:prstGeom>
        </p:spPr>
      </p:pic>
      <p:pic>
        <p:nvPicPr>
          <p:cNvPr id="25" name="Image 24">
            <a:extLst>
              <a:ext uri="{FF2B5EF4-FFF2-40B4-BE49-F238E27FC236}">
                <a16:creationId xmlns:a16="http://schemas.microsoft.com/office/drawing/2014/main" id="{1A886644-6D55-4A31-8389-8459EC90832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2592"/>
          <a:stretch/>
        </p:blipFill>
        <p:spPr>
          <a:xfrm>
            <a:off x="278839" y="4064158"/>
            <a:ext cx="478088" cy="417885"/>
          </a:xfrm>
          <a:prstGeom prst="rect">
            <a:avLst/>
          </a:prstGeom>
        </p:spPr>
      </p:pic>
      <p:sp>
        <p:nvSpPr>
          <p:cNvPr id="28" name="ZoneTexte 27">
            <a:extLst>
              <a:ext uri="{FF2B5EF4-FFF2-40B4-BE49-F238E27FC236}">
                <a16:creationId xmlns:a16="http://schemas.microsoft.com/office/drawing/2014/main" id="{8FF4B806-A146-41DA-B835-CC6289A1D898}"/>
              </a:ext>
            </a:extLst>
          </p:cNvPr>
          <p:cNvSpPr txBox="1"/>
          <p:nvPr/>
        </p:nvSpPr>
        <p:spPr>
          <a:xfrm>
            <a:off x="895696" y="3980498"/>
            <a:ext cx="4284673" cy="1338828"/>
          </a:xfrm>
          <a:prstGeom prst="rect">
            <a:avLst/>
          </a:prstGeom>
          <a:noFill/>
        </p:spPr>
        <p:txBody>
          <a:bodyPr wrap="square" rtlCol="0">
            <a:spAutoFit/>
          </a:bodyPr>
          <a:lstStyle/>
          <a:p>
            <a:r>
              <a:rPr lang="fr-FR" sz="1200" kern="0"/>
              <a:t>Production nationale d'énergie primaire (2018) : </a:t>
            </a:r>
            <a:r>
              <a:rPr lang="fr-FR" sz="1200" b="1" kern="0"/>
              <a:t>138 Mtep </a:t>
            </a:r>
            <a:r>
              <a:rPr lang="fr-FR" sz="1050" i="1" kern="0"/>
              <a:t>Effet spécifique 2016 : nombre élevé d’opérations de maintenance et contrôle dans les centrales nucléaires; production 2015 : 139 Mtep</a:t>
            </a:r>
          </a:p>
          <a:p>
            <a:endParaRPr lang="fr-FR" sz="1200" kern="0"/>
          </a:p>
          <a:p>
            <a:endParaRPr lang="fr-FR" sz="1200" kern="0"/>
          </a:p>
          <a:p>
            <a:r>
              <a:rPr lang="fr-FR" sz="1200"/>
              <a:t>133 100 emplois directs et indirects en 2017 en France</a:t>
            </a:r>
          </a:p>
          <a:p>
            <a:endParaRPr lang="fr-FR" sz="1200" kern="0"/>
          </a:p>
        </p:txBody>
      </p:sp>
      <p:sp>
        <p:nvSpPr>
          <p:cNvPr id="29" name="ZoneTexte 28">
            <a:extLst>
              <a:ext uri="{FF2B5EF4-FFF2-40B4-BE49-F238E27FC236}">
                <a16:creationId xmlns:a16="http://schemas.microsoft.com/office/drawing/2014/main" id="{7FFA99C1-D2EB-44C9-A3D6-98825EDDE16A}"/>
              </a:ext>
            </a:extLst>
          </p:cNvPr>
          <p:cNvSpPr txBox="1"/>
          <p:nvPr/>
        </p:nvSpPr>
        <p:spPr>
          <a:xfrm>
            <a:off x="851911" y="2300421"/>
            <a:ext cx="1810374" cy="1546577"/>
          </a:xfrm>
          <a:prstGeom prst="rect">
            <a:avLst/>
          </a:prstGeom>
          <a:noFill/>
        </p:spPr>
        <p:txBody>
          <a:bodyPr wrap="square" rtlCol="0">
            <a:spAutoFit/>
          </a:bodyPr>
          <a:lstStyle/>
          <a:p>
            <a:pPr marL="171450" indent="-171450">
              <a:buFontTx/>
              <a:buChar char="-"/>
            </a:pPr>
            <a:r>
              <a:rPr lang="fr-FR" sz="1050" i="1" kern="0"/>
              <a:t>Poids du pétrole et gaz dans la production d’énergie (part relativement stable)</a:t>
            </a:r>
          </a:p>
          <a:p>
            <a:pPr marL="171450" indent="-171450">
              <a:buFontTx/>
              <a:buChar char="-"/>
            </a:pPr>
            <a:r>
              <a:rPr lang="fr-FR" sz="1050" i="1" kern="0"/>
              <a:t>Baisse du poids du charbon</a:t>
            </a:r>
          </a:p>
          <a:p>
            <a:pPr marL="171450" indent="-171450">
              <a:buFontTx/>
              <a:buChar char="-"/>
            </a:pPr>
            <a:r>
              <a:rPr lang="fr-FR" sz="1050" i="1" kern="0"/>
              <a:t>Hausse de la part du nucléaire et des énergies renouvelables</a:t>
            </a:r>
          </a:p>
        </p:txBody>
      </p:sp>
      <p:sp>
        <p:nvSpPr>
          <p:cNvPr id="32" name="Espace réservé du contenu 2">
            <a:extLst>
              <a:ext uri="{FF2B5EF4-FFF2-40B4-BE49-F238E27FC236}">
                <a16:creationId xmlns:a16="http://schemas.microsoft.com/office/drawing/2014/main" id="{DAF389CD-5726-417A-A734-9CFBC31A9306}"/>
              </a:ext>
            </a:extLst>
          </p:cNvPr>
          <p:cNvSpPr txBox="1">
            <a:spLocks/>
          </p:cNvSpPr>
          <p:nvPr/>
        </p:nvSpPr>
        <p:spPr>
          <a:xfrm>
            <a:off x="447140" y="5372356"/>
            <a:ext cx="4505860" cy="307766"/>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t>Quelques uns des acteurs régionaux incontournables</a:t>
            </a:r>
          </a:p>
        </p:txBody>
      </p:sp>
      <p:pic>
        <p:nvPicPr>
          <p:cNvPr id="17410" name="Picture 2" descr="Bartin Recycling Siderem - Agence De Songeons (60380)">
            <a:extLst>
              <a:ext uri="{FF2B5EF4-FFF2-40B4-BE49-F238E27FC236}">
                <a16:creationId xmlns:a16="http://schemas.microsoft.com/office/drawing/2014/main" id="{5E7A29DB-CFC3-47B9-8A5D-A71D43946F6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9720" b="34114"/>
          <a:stretch/>
        </p:blipFill>
        <p:spPr bwMode="auto">
          <a:xfrm>
            <a:off x="651414" y="6007401"/>
            <a:ext cx="1092707" cy="395188"/>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AEG Power Solutions annonce la nomination de Franck Audrain au ...">
            <a:extLst>
              <a:ext uri="{FF2B5EF4-FFF2-40B4-BE49-F238E27FC236}">
                <a16:creationId xmlns:a16="http://schemas.microsoft.com/office/drawing/2014/main" id="{6E2CFEF4-192B-4B17-82D0-6D01D4197ABB}"/>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8959" b="22352"/>
          <a:stretch/>
        </p:blipFill>
        <p:spPr bwMode="auto">
          <a:xfrm>
            <a:off x="1952540" y="5976710"/>
            <a:ext cx="1278255" cy="392041"/>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S2E2 - EMR en Pays de la Loire">
            <a:extLst>
              <a:ext uri="{FF2B5EF4-FFF2-40B4-BE49-F238E27FC236}">
                <a16:creationId xmlns:a16="http://schemas.microsoft.com/office/drawing/2014/main" id="{F05CA858-55C4-4084-9C9D-01AA5BAFF18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77780" y="6023651"/>
            <a:ext cx="704119" cy="2981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752F3FD-368B-4DBB-866A-E7CF1369AE6E}"/>
              </a:ext>
            </a:extLst>
          </p:cNvPr>
          <p:cNvSpPr/>
          <p:nvPr/>
        </p:nvSpPr>
        <p:spPr>
          <a:xfrm>
            <a:off x="5199985" y="5833792"/>
            <a:ext cx="4324742" cy="430887"/>
          </a:xfrm>
          <a:prstGeom prst="rect">
            <a:avLst/>
          </a:prstGeom>
          <a:noFill/>
        </p:spPr>
        <p:txBody>
          <a:bodyPr wrap="square" rtlCol="0">
            <a:spAutoFit/>
          </a:bodyPr>
          <a:lstStyle/>
          <a:p>
            <a:pPr algn="r"/>
            <a:r>
              <a:rPr lang="fr-FR" sz="1050" i="1">
                <a:solidFill>
                  <a:schemeClr val="bg1">
                    <a:lumMod val="65000"/>
                  </a:schemeClr>
                </a:solidFill>
              </a:rPr>
              <a:t>Source : Ministère Développement Durable ; DIRECCTE Centre Val-de-Loire, </a:t>
            </a:r>
            <a:r>
              <a:rPr lang="fr-FR" sz="1050" i="1" err="1">
                <a:solidFill>
                  <a:schemeClr val="bg1">
                    <a:lumMod val="65000"/>
                  </a:schemeClr>
                </a:solidFill>
              </a:rPr>
              <a:t>Dév’Up</a:t>
            </a:r>
            <a:endParaRPr lang="fr-FR" sz="1050" i="1">
              <a:solidFill>
                <a:schemeClr val="bg1">
                  <a:lumMod val="65000"/>
                </a:schemeClr>
              </a:solidFill>
            </a:endParaRPr>
          </a:p>
        </p:txBody>
      </p:sp>
    </p:spTree>
    <p:extLst>
      <p:ext uri="{BB962C8B-B14F-4D97-AF65-F5344CB8AC3E}">
        <p14:creationId xmlns:p14="http://schemas.microsoft.com/office/powerpoint/2010/main" val="334279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39991-6A96-41DC-BC65-68039FC89023}"/>
              </a:ext>
            </a:extLst>
          </p:cNvPr>
          <p:cNvSpPr>
            <a:spLocks noGrp="1"/>
          </p:cNvSpPr>
          <p:nvPr>
            <p:ph type="title"/>
          </p:nvPr>
        </p:nvSpPr>
        <p:spPr/>
        <p:txBody>
          <a:bodyPr/>
          <a:lstStyle/>
          <a:p>
            <a:r>
              <a:rPr lang="fr-FR"/>
              <a:t>énergie</a:t>
            </a:r>
          </a:p>
        </p:txBody>
      </p:sp>
      <p:sp>
        <p:nvSpPr>
          <p:cNvPr id="4" name="Espace réservé du texte 3">
            <a:extLst>
              <a:ext uri="{FF2B5EF4-FFF2-40B4-BE49-F238E27FC236}">
                <a16:creationId xmlns:a16="http://schemas.microsoft.com/office/drawing/2014/main" id="{5F8EF02B-1264-4EE1-AC1B-D8C0C41FB44B}"/>
              </a:ext>
            </a:extLst>
          </p:cNvPr>
          <p:cNvSpPr>
            <a:spLocks noGrp="1"/>
          </p:cNvSpPr>
          <p:nvPr>
            <p:ph type="body" sz="quarter" idx="10"/>
          </p:nvPr>
        </p:nvSpPr>
        <p:spPr/>
        <p:txBody>
          <a:bodyPr/>
          <a:lstStyle/>
          <a:p>
            <a:r>
              <a:rPr lang="fr-FR"/>
              <a:t>Tendances d’évolution</a:t>
            </a:r>
          </a:p>
        </p:txBody>
      </p:sp>
      <p:sp>
        <p:nvSpPr>
          <p:cNvPr id="5" name="Espace réservé du texte 4">
            <a:extLst>
              <a:ext uri="{FF2B5EF4-FFF2-40B4-BE49-F238E27FC236}">
                <a16:creationId xmlns:a16="http://schemas.microsoft.com/office/drawing/2014/main" id="{6644DF77-15A1-4BB4-970B-F20DC4EC0F46}"/>
              </a:ext>
            </a:extLst>
          </p:cNvPr>
          <p:cNvSpPr>
            <a:spLocks noGrp="1"/>
          </p:cNvSpPr>
          <p:nvPr>
            <p:ph type="body" sz="quarter" idx="11"/>
          </p:nvPr>
        </p:nvSpPr>
        <p:spPr/>
        <p:txBody>
          <a:bodyPr/>
          <a:lstStyle/>
          <a:p>
            <a:r>
              <a:rPr lang="fr-FR" dirty="0"/>
              <a:t>06</a:t>
            </a:r>
          </a:p>
        </p:txBody>
      </p:sp>
      <p:sp>
        <p:nvSpPr>
          <p:cNvPr id="7" name="Espace réservé du contenu 2">
            <a:extLst>
              <a:ext uri="{FF2B5EF4-FFF2-40B4-BE49-F238E27FC236}">
                <a16:creationId xmlns:a16="http://schemas.microsoft.com/office/drawing/2014/main" id="{5AD73C87-B0CE-473B-9831-2E534CFFE71F}"/>
              </a:ext>
            </a:extLst>
          </p:cNvPr>
          <p:cNvSpPr txBox="1">
            <a:spLocks/>
          </p:cNvSpPr>
          <p:nvPr/>
        </p:nvSpPr>
        <p:spPr>
          <a:xfrm>
            <a:off x="1801958" y="1321306"/>
            <a:ext cx="7781925" cy="4754633"/>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sz="1100" b="1" dirty="0">
                <a:sym typeface="Wingdings" panose="05000000000000000000" pitchFamily="2" charset="2"/>
              </a:rPr>
              <a:t> Transition énergétique</a:t>
            </a:r>
          </a:p>
          <a:p>
            <a:pPr lvl="1" algn="just"/>
            <a:r>
              <a:rPr lang="fr-FR" sz="1100" dirty="0">
                <a:sym typeface="Wingdings" panose="05000000000000000000" pitchFamily="2" charset="2"/>
              </a:rPr>
              <a:t>Le gouvernement, dans ses programmations pluriannuelles de l’énergie (PPE), a adopté une feuille de route ambitieuse en matière de réduction des consommations (-20% de consommation d’énergie finale en 2013 ; neutralité carbone en 2050)</a:t>
            </a:r>
            <a:r>
              <a:rPr lang="fr-FR" sz="1100" dirty="0">
                <a:solidFill>
                  <a:srgbClr val="92D050"/>
                </a:solidFill>
                <a:sym typeface="Wingdings" panose="05000000000000000000" pitchFamily="2" charset="2"/>
              </a:rPr>
              <a:t> </a:t>
            </a:r>
            <a:r>
              <a:rPr lang="fr-FR" sz="1100" dirty="0">
                <a:sym typeface="Wingdings" panose="05000000000000000000" pitchFamily="2" charset="2"/>
              </a:rPr>
              <a:t>et de diversification de son mix énergétique (+30% en 2030). </a:t>
            </a:r>
          </a:p>
          <a:p>
            <a:pPr lvl="1" algn="just"/>
            <a:r>
              <a:rPr lang="fr-FR" sz="1100" dirty="0">
                <a:sym typeface="Wingdings" panose="05000000000000000000" pitchFamily="2" charset="2"/>
              </a:rPr>
              <a:t>La réorganisation du parc énergétique français pose la question de la place du nucléaire, qui suscite une aversion particulière, mais qui demeure essentielle pour rendre soutenable l’électrification de nos usages quotidiens et la décarbonation de la production énergétique.</a:t>
            </a:r>
          </a:p>
          <a:p>
            <a:pPr lvl="1" algn="just"/>
            <a:r>
              <a:rPr lang="fr-FR" sz="1100" b="1" i="1" dirty="0">
                <a:sym typeface="Wingdings" panose="05000000000000000000" pitchFamily="2" charset="2"/>
              </a:rPr>
              <a:t>  Déréglementation des tarifs</a:t>
            </a:r>
          </a:p>
          <a:p>
            <a:pPr lvl="1" algn="just"/>
            <a:r>
              <a:rPr lang="fr-FR" sz="1100" dirty="0">
                <a:sym typeface="Wingdings" panose="05000000000000000000" pitchFamily="2" charset="2"/>
              </a:rPr>
              <a:t>La fin des tarifs réglementés en gaz et électricité signe l’ouverture progressive des marchés de l’énergie. Les acteurs historiques doivent revoir leurs positionnements, </a:t>
            </a:r>
            <a:r>
              <a:rPr lang="fr-FR" sz="1100" dirty="0" err="1">
                <a:sym typeface="Wingdings" panose="05000000000000000000" pitchFamily="2" charset="2"/>
              </a:rPr>
              <a:t>sourcing</a:t>
            </a:r>
            <a:r>
              <a:rPr lang="fr-FR" sz="1100" dirty="0">
                <a:sym typeface="Wingdings" panose="05000000000000000000" pitchFamily="2" charset="2"/>
              </a:rPr>
              <a:t>, offres, et doivent gérer le développement d’une l’intermédiation croissante des courtiers.</a:t>
            </a:r>
          </a:p>
          <a:p>
            <a:pPr marL="171450" lvl="1" indent="-171450" algn="just">
              <a:buFont typeface="Wingdings" panose="05000000000000000000" pitchFamily="2" charset="2"/>
              <a:buChar char="à"/>
            </a:pPr>
            <a:r>
              <a:rPr lang="fr-FR" sz="1100" b="1" i="1" dirty="0">
                <a:sym typeface="Wingdings" panose="05000000000000000000" pitchFamily="2" charset="2"/>
              </a:rPr>
              <a:t>Accroissement des énergies renouvelables</a:t>
            </a:r>
          </a:p>
          <a:p>
            <a:pPr lvl="1" algn="just"/>
            <a:r>
              <a:rPr lang="fr-FR" sz="1100" dirty="0">
                <a:sym typeface="Wingdings" panose="05000000000000000000" pitchFamily="2" charset="2"/>
              </a:rPr>
              <a:t>Les accords internationaux déclinés dans les réglementations régionales, nationales, régionales, concourent à accorder une place croissante aux énergies renouvelables (éoliennes, solaires, marée-motrices…). Le renforcement de leur introduction pose un défi technique majeur de contrôle de la puissance de charge et du stockage, entraînant des besoins en R&amp;D à forts enjeux. </a:t>
            </a:r>
          </a:p>
          <a:p>
            <a:pPr lvl="1" algn="just"/>
            <a:r>
              <a:rPr lang="fr-FR" sz="1100" dirty="0">
                <a:sym typeface="Wingdings" panose="05000000000000000000" pitchFamily="2" charset="2"/>
              </a:rPr>
              <a:t>Les consommateurs deviennent également partie prenante de cette production par l’autoconsommation, parachevant la décentralisation du réseau national.</a:t>
            </a:r>
          </a:p>
          <a:p>
            <a:pPr lvl="1" algn="just"/>
            <a:r>
              <a:rPr lang="fr-FR" sz="1100" b="1" i="1" dirty="0">
                <a:sym typeface="Wingdings" panose="05000000000000000000" pitchFamily="2" charset="2"/>
              </a:rPr>
              <a:t> Parc nucléaire vieillissant</a:t>
            </a:r>
          </a:p>
          <a:p>
            <a:pPr lvl="1" algn="just"/>
            <a:r>
              <a:rPr lang="fr-FR" sz="1100" dirty="0">
                <a:sym typeface="Wingdings" panose="05000000000000000000" pitchFamily="2" charset="2"/>
              </a:rPr>
              <a:t>Actuellement, l’âge moyen des réacteurs est supérieur à 30 ans. Ce vieillissement du par pose des questions de sûreté. Le projet de grand carénage concourrait à la prolongation de la durée de vie des centrales, mais ses réalisations tardent, dans la région.</a:t>
            </a:r>
          </a:p>
          <a:p>
            <a:pPr marL="171450" lvl="1" indent="-171450" algn="just">
              <a:buFont typeface="Wingdings" panose="05000000000000000000" pitchFamily="2" charset="2"/>
              <a:buChar char="à"/>
            </a:pPr>
            <a:r>
              <a:rPr lang="fr-FR" sz="1100" b="1" i="1" dirty="0">
                <a:sym typeface="Wingdings" panose="05000000000000000000" pitchFamily="2" charset="2"/>
              </a:rPr>
              <a:t>Maîtrise et réduction des consommations énergétiques</a:t>
            </a:r>
          </a:p>
          <a:p>
            <a:pPr lvl="1" algn="just"/>
            <a:r>
              <a:rPr lang="fr-FR" sz="1100" dirty="0">
                <a:sym typeface="Wingdings" panose="05000000000000000000" pitchFamily="2" charset="2"/>
              </a:rPr>
              <a:t>Le marché de la performance énergétique est devenu le gisement de valeur essentiel, tant sur les marchés B2B, que B2C. L’apport de services et solutions permettant d’optimiser et contrôler les dépendances, est complété par développement de marchés connexes : rénovation énergétique, smart city, mobilité – pour lesquels la maîtrise de la data est essentielle.</a:t>
            </a:r>
          </a:p>
          <a:p>
            <a:pPr lvl="1" algn="just"/>
            <a:endParaRPr lang="fr-FR" sz="1100" dirty="0">
              <a:sym typeface="Wingdings" panose="05000000000000000000" pitchFamily="2" charset="2"/>
            </a:endParaRPr>
          </a:p>
          <a:p>
            <a:pPr lvl="1" algn="just"/>
            <a:endParaRPr lang="fr-FR" sz="1100" dirty="0">
              <a:sym typeface="Wingdings" panose="05000000000000000000" pitchFamily="2" charset="2"/>
            </a:endParaRPr>
          </a:p>
          <a:p>
            <a:pPr lvl="1" algn="just"/>
            <a:endParaRPr lang="fr-FR" sz="1100" dirty="0">
              <a:sym typeface="Wingdings" panose="05000000000000000000" pitchFamily="2" charset="2"/>
            </a:endParaRPr>
          </a:p>
        </p:txBody>
      </p:sp>
      <p:sp>
        <p:nvSpPr>
          <p:cNvPr id="8" name="Rectangle 7">
            <a:extLst>
              <a:ext uri="{FF2B5EF4-FFF2-40B4-BE49-F238E27FC236}">
                <a16:creationId xmlns:a16="http://schemas.microsoft.com/office/drawing/2014/main" id="{4C780D1D-8279-4D24-92A5-8F05BE471DDB}"/>
              </a:ext>
            </a:extLst>
          </p:cNvPr>
          <p:cNvSpPr/>
          <p:nvPr/>
        </p:nvSpPr>
        <p:spPr>
          <a:xfrm>
            <a:off x="245912" y="2389059"/>
            <a:ext cx="1413163" cy="766430"/>
          </a:xfrm>
          <a:prstGeom prst="rect">
            <a:avLst/>
          </a:pr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srgbClr val="494949"/>
                </a:solidFill>
              </a:rPr>
              <a:t>La dérégulation du marché</a:t>
            </a:r>
          </a:p>
        </p:txBody>
      </p:sp>
      <p:sp>
        <p:nvSpPr>
          <p:cNvPr id="9" name="Rectangle 8">
            <a:extLst>
              <a:ext uri="{FF2B5EF4-FFF2-40B4-BE49-F238E27FC236}">
                <a16:creationId xmlns:a16="http://schemas.microsoft.com/office/drawing/2014/main" id="{59080A5F-05AA-4B94-8178-5CEE8221DBC1}"/>
              </a:ext>
            </a:extLst>
          </p:cNvPr>
          <p:cNvSpPr/>
          <p:nvPr/>
        </p:nvSpPr>
        <p:spPr>
          <a:xfrm>
            <a:off x="245912" y="3277986"/>
            <a:ext cx="1413163" cy="1020096"/>
          </a:xfrm>
          <a:prstGeom prst="rect">
            <a:avLst/>
          </a:pr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srgbClr val="494949"/>
                </a:solidFill>
              </a:rPr>
              <a:t>Le développement et l’intégration des énergies renouvelables dans le mix énergétique</a:t>
            </a:r>
          </a:p>
        </p:txBody>
      </p:sp>
      <p:sp>
        <p:nvSpPr>
          <p:cNvPr id="10" name="Rectangle 9">
            <a:extLst>
              <a:ext uri="{FF2B5EF4-FFF2-40B4-BE49-F238E27FC236}">
                <a16:creationId xmlns:a16="http://schemas.microsoft.com/office/drawing/2014/main" id="{BCD1E7FE-B385-439F-A210-7B403D61A188}"/>
              </a:ext>
            </a:extLst>
          </p:cNvPr>
          <p:cNvSpPr/>
          <p:nvPr/>
        </p:nvSpPr>
        <p:spPr>
          <a:xfrm>
            <a:off x="245912" y="4420579"/>
            <a:ext cx="1413163" cy="766431"/>
          </a:xfrm>
          <a:prstGeom prst="rect">
            <a:avLst/>
          </a:pr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srgbClr val="494949"/>
                </a:solidFill>
              </a:rPr>
              <a:t>L’optimisation du parc nucléaire existant</a:t>
            </a:r>
          </a:p>
        </p:txBody>
      </p:sp>
      <p:sp>
        <p:nvSpPr>
          <p:cNvPr id="12" name="Rectangle 11">
            <a:extLst>
              <a:ext uri="{FF2B5EF4-FFF2-40B4-BE49-F238E27FC236}">
                <a16:creationId xmlns:a16="http://schemas.microsoft.com/office/drawing/2014/main" id="{A297C118-0C65-4821-AF64-92E2EB530F5B}"/>
              </a:ext>
            </a:extLst>
          </p:cNvPr>
          <p:cNvSpPr/>
          <p:nvPr/>
        </p:nvSpPr>
        <p:spPr>
          <a:xfrm>
            <a:off x="245912" y="5309507"/>
            <a:ext cx="1413163" cy="766431"/>
          </a:xfrm>
          <a:prstGeom prst="rect">
            <a:avLst/>
          </a:pr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srgbClr val="494949"/>
                </a:solidFill>
              </a:rPr>
              <a:t>La performance énergétique</a:t>
            </a:r>
          </a:p>
        </p:txBody>
      </p:sp>
      <p:sp>
        <p:nvSpPr>
          <p:cNvPr id="17" name="Rectangle 16">
            <a:extLst>
              <a:ext uri="{FF2B5EF4-FFF2-40B4-BE49-F238E27FC236}">
                <a16:creationId xmlns:a16="http://schemas.microsoft.com/office/drawing/2014/main" id="{0CA60479-666B-4116-ACCA-211331944CD7}"/>
              </a:ext>
            </a:extLst>
          </p:cNvPr>
          <p:cNvSpPr/>
          <p:nvPr/>
        </p:nvSpPr>
        <p:spPr>
          <a:xfrm>
            <a:off x="245912" y="1310540"/>
            <a:ext cx="1413163" cy="956022"/>
          </a:xfrm>
          <a:prstGeom prst="rect">
            <a:avLst/>
          </a:pr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srgbClr val="494949"/>
                </a:solidFill>
              </a:rPr>
              <a:t>La transition énergétique et décarbonation du parc productif</a:t>
            </a:r>
          </a:p>
        </p:txBody>
      </p:sp>
    </p:spTree>
    <p:extLst>
      <p:ext uri="{BB962C8B-B14F-4D97-AF65-F5344CB8AC3E}">
        <p14:creationId xmlns:p14="http://schemas.microsoft.com/office/powerpoint/2010/main" val="38630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39991-6A96-41DC-BC65-68039FC89023}"/>
              </a:ext>
            </a:extLst>
          </p:cNvPr>
          <p:cNvSpPr>
            <a:spLocks noGrp="1"/>
          </p:cNvSpPr>
          <p:nvPr>
            <p:ph type="title"/>
          </p:nvPr>
        </p:nvSpPr>
        <p:spPr/>
        <p:txBody>
          <a:bodyPr/>
          <a:lstStyle/>
          <a:p>
            <a:r>
              <a:rPr lang="fr-FR"/>
              <a:t>énergie</a:t>
            </a:r>
          </a:p>
        </p:txBody>
      </p:sp>
      <p:sp>
        <p:nvSpPr>
          <p:cNvPr id="4" name="Espace réservé du texte 3">
            <a:extLst>
              <a:ext uri="{FF2B5EF4-FFF2-40B4-BE49-F238E27FC236}">
                <a16:creationId xmlns:a16="http://schemas.microsoft.com/office/drawing/2014/main" id="{5F8EF02B-1264-4EE1-AC1B-D8C0C41FB44B}"/>
              </a:ext>
            </a:extLst>
          </p:cNvPr>
          <p:cNvSpPr>
            <a:spLocks noGrp="1"/>
          </p:cNvSpPr>
          <p:nvPr>
            <p:ph type="body" sz="quarter" idx="10"/>
          </p:nvPr>
        </p:nvSpPr>
        <p:spPr/>
        <p:txBody>
          <a:bodyPr/>
          <a:lstStyle/>
          <a:p>
            <a:r>
              <a:rPr lang="fr-FR"/>
              <a:t>Impacts sur les secteurs de la branche métallurgie</a:t>
            </a:r>
          </a:p>
        </p:txBody>
      </p:sp>
      <p:sp>
        <p:nvSpPr>
          <p:cNvPr id="5" name="Espace réservé du texte 4">
            <a:extLst>
              <a:ext uri="{FF2B5EF4-FFF2-40B4-BE49-F238E27FC236}">
                <a16:creationId xmlns:a16="http://schemas.microsoft.com/office/drawing/2014/main" id="{6644DF77-15A1-4BB4-970B-F20DC4EC0F46}"/>
              </a:ext>
            </a:extLst>
          </p:cNvPr>
          <p:cNvSpPr>
            <a:spLocks noGrp="1"/>
          </p:cNvSpPr>
          <p:nvPr>
            <p:ph type="body" sz="quarter" idx="11"/>
          </p:nvPr>
        </p:nvSpPr>
        <p:spPr/>
        <p:txBody>
          <a:bodyPr/>
          <a:lstStyle/>
          <a:p>
            <a:r>
              <a:rPr lang="fr-FR" dirty="0"/>
              <a:t>06</a:t>
            </a:r>
          </a:p>
        </p:txBody>
      </p:sp>
      <p:sp>
        <p:nvSpPr>
          <p:cNvPr id="13" name="Espace réservé du contenu 2">
            <a:extLst>
              <a:ext uri="{FF2B5EF4-FFF2-40B4-BE49-F238E27FC236}">
                <a16:creationId xmlns:a16="http://schemas.microsoft.com/office/drawing/2014/main" id="{3DB04BC3-4C07-4E63-82AD-6C5C7B6BC6CA}"/>
              </a:ext>
            </a:extLst>
          </p:cNvPr>
          <p:cNvSpPr>
            <a:spLocks noGrp="1"/>
          </p:cNvSpPr>
          <p:nvPr>
            <p:ph idx="1"/>
          </p:nvPr>
        </p:nvSpPr>
        <p:spPr>
          <a:xfrm>
            <a:off x="6463272" y="1816852"/>
            <a:ext cx="3306251" cy="3660652"/>
          </a:xfrm>
        </p:spPr>
        <p:txBody>
          <a:bodyPr/>
          <a:lstStyle/>
          <a:p>
            <a:pPr lvl="1" algn="just"/>
            <a:r>
              <a:rPr lang="fr-FR" sz="1400" dirty="0">
                <a:solidFill>
                  <a:schemeClr val="bg2">
                    <a:lumMod val="10000"/>
                  </a:schemeClr>
                </a:solidFill>
              </a:rPr>
              <a:t>La Région Centre-Val de Loire abrite l’un des plus grands parcs nucléaires nationaux. Le projet de Grand Carénage  (</a:t>
            </a:r>
            <a:r>
              <a:rPr lang="fr-FR" sz="1400" dirty="0" err="1">
                <a:solidFill>
                  <a:schemeClr val="bg2">
                    <a:lumMod val="10000"/>
                  </a:schemeClr>
                </a:solidFill>
              </a:rPr>
              <a:t>ie</a:t>
            </a:r>
            <a:r>
              <a:rPr lang="fr-FR" sz="1400" dirty="0">
                <a:solidFill>
                  <a:schemeClr val="bg2">
                    <a:lumMod val="10000"/>
                  </a:schemeClr>
                </a:solidFill>
              </a:rPr>
              <a:t>. Modernisation du parc) reste attendu. </a:t>
            </a:r>
          </a:p>
          <a:p>
            <a:pPr lvl="1" algn="just"/>
            <a:endParaRPr lang="fr-FR" sz="1400" dirty="0">
              <a:solidFill>
                <a:schemeClr val="bg2">
                  <a:lumMod val="10000"/>
                </a:schemeClr>
              </a:solidFill>
            </a:endParaRPr>
          </a:p>
          <a:p>
            <a:pPr lvl="1" algn="just"/>
            <a:r>
              <a:rPr lang="fr-FR" sz="1400" dirty="0">
                <a:solidFill>
                  <a:schemeClr val="bg2">
                    <a:lumMod val="10000"/>
                  </a:schemeClr>
                </a:solidFill>
              </a:rPr>
              <a:t>Néanmoins, ce projet industriel d’envergure, au vu de son avancement, ne permet pas de cerner à l’instant les besoins, qui pourront être générés par les travaux à destination de la branche métallurgique.</a:t>
            </a:r>
          </a:p>
          <a:p>
            <a:pPr lvl="1"/>
            <a:endParaRPr lang="fr-FR" sz="1400" dirty="0"/>
          </a:p>
        </p:txBody>
      </p:sp>
      <p:sp>
        <p:nvSpPr>
          <p:cNvPr id="93" name="ZoneTexte 92">
            <a:extLst>
              <a:ext uri="{FF2B5EF4-FFF2-40B4-BE49-F238E27FC236}">
                <a16:creationId xmlns:a16="http://schemas.microsoft.com/office/drawing/2014/main" id="{F4AF8D66-064D-4EE0-8918-8A531D9D9887}"/>
              </a:ext>
            </a:extLst>
          </p:cNvPr>
          <p:cNvSpPr txBox="1"/>
          <p:nvPr/>
        </p:nvSpPr>
        <p:spPr>
          <a:xfrm>
            <a:off x="707231" y="1374379"/>
            <a:ext cx="4602187" cy="553998"/>
          </a:xfrm>
          <a:prstGeom prst="rect">
            <a:avLst/>
          </a:prstGeom>
          <a:noFill/>
        </p:spPr>
        <p:txBody>
          <a:bodyPr wrap="square" rtlCol="0">
            <a:spAutoFit/>
          </a:bodyPr>
          <a:lstStyle/>
          <a:p>
            <a:pPr algn="ctr"/>
            <a:r>
              <a:rPr lang="fr-FR" sz="1000"/>
              <a:t>EVOLUTION DU VOLUME DE COMMANDES LIEES A  LA CHIMIE/PHARMACEUTIQUE/COSMETIQUE ESTIMEE DANS LES 3 ANS</a:t>
            </a:r>
          </a:p>
          <a:p>
            <a:pPr algn="ctr"/>
            <a:r>
              <a:rPr lang="fr-FR" sz="1000" i="1">
                <a:solidFill>
                  <a:schemeClr val="tx1">
                    <a:lumMod val="60000"/>
                    <a:lumOff val="40000"/>
                  </a:schemeClr>
                </a:solidFill>
              </a:rPr>
              <a:t>(Source : enquête en ligne)</a:t>
            </a:r>
          </a:p>
        </p:txBody>
      </p:sp>
      <p:pic>
        <p:nvPicPr>
          <p:cNvPr id="6" name="Image 5">
            <a:extLst>
              <a:ext uri="{FF2B5EF4-FFF2-40B4-BE49-F238E27FC236}">
                <a16:creationId xmlns:a16="http://schemas.microsoft.com/office/drawing/2014/main" id="{A4AD72D0-6CB1-49F6-9E70-7002E4CCDABE}"/>
              </a:ext>
            </a:extLst>
          </p:cNvPr>
          <p:cNvPicPr>
            <a:picLocks noChangeAspect="1"/>
          </p:cNvPicPr>
          <p:nvPr/>
        </p:nvPicPr>
        <p:blipFill>
          <a:blip r:embed="rId2"/>
          <a:stretch>
            <a:fillRect/>
          </a:stretch>
        </p:blipFill>
        <p:spPr>
          <a:xfrm>
            <a:off x="1625940" y="1755379"/>
            <a:ext cx="3054361" cy="1926503"/>
          </a:xfrm>
          <a:prstGeom prst="rect">
            <a:avLst/>
          </a:prstGeom>
        </p:spPr>
      </p:pic>
      <p:graphicFrame>
        <p:nvGraphicFramePr>
          <p:cNvPr id="14" name="Tableau 6">
            <a:extLst>
              <a:ext uri="{FF2B5EF4-FFF2-40B4-BE49-F238E27FC236}">
                <a16:creationId xmlns:a16="http://schemas.microsoft.com/office/drawing/2014/main" id="{7A464DB7-1C48-4501-AB5B-C4D7A0E710E8}"/>
              </a:ext>
            </a:extLst>
          </p:cNvPr>
          <p:cNvGraphicFramePr>
            <a:graphicFrameLocks noGrp="1"/>
          </p:cNvGraphicFramePr>
          <p:nvPr/>
        </p:nvGraphicFramePr>
        <p:xfrm>
          <a:off x="327805" y="3657349"/>
          <a:ext cx="5284356" cy="2578916"/>
        </p:xfrm>
        <a:graphic>
          <a:graphicData uri="http://schemas.openxmlformats.org/drawingml/2006/table">
            <a:tbl>
              <a:tblPr firstRow="1" bandRow="1">
                <a:tableStyleId>{5C22544A-7EE6-4342-B048-85BDC9FD1C3A}</a:tableStyleId>
              </a:tblPr>
              <a:tblGrid>
                <a:gridCol w="2810996">
                  <a:extLst>
                    <a:ext uri="{9D8B030D-6E8A-4147-A177-3AD203B41FA5}">
                      <a16:colId xmlns:a16="http://schemas.microsoft.com/office/drawing/2014/main" val="1505180524"/>
                    </a:ext>
                  </a:extLst>
                </a:gridCol>
                <a:gridCol w="2473360">
                  <a:extLst>
                    <a:ext uri="{9D8B030D-6E8A-4147-A177-3AD203B41FA5}">
                      <a16:colId xmlns:a16="http://schemas.microsoft.com/office/drawing/2014/main" val="3173932355"/>
                    </a:ext>
                  </a:extLst>
                </a:gridCol>
              </a:tblGrid>
              <a:tr h="416802">
                <a:tc>
                  <a:txBody>
                    <a:bodyPr/>
                    <a:lstStyle/>
                    <a:p>
                      <a:r>
                        <a:rPr lang="fr-FR" sz="1000" b="1" dirty="0"/>
                        <a:t>TENDANCES</a:t>
                      </a:r>
                    </a:p>
                  </a:txBody>
                  <a:tcPr anchor="ctr"/>
                </a:tc>
                <a:tc>
                  <a:txBody>
                    <a:bodyPr/>
                    <a:lstStyle/>
                    <a:p>
                      <a:r>
                        <a:rPr lang="fr-FR" sz="1100" b="1" dirty="0"/>
                        <a:t>INTENSITÉ DE L'IMPACT SUR LE SECTEUR (+ À +++)</a:t>
                      </a:r>
                    </a:p>
                  </a:txBody>
                  <a:tcPr anchor="ctr"/>
                </a:tc>
                <a:extLst>
                  <a:ext uri="{0D108BD9-81ED-4DB2-BD59-A6C34878D82A}">
                    <a16:rowId xmlns:a16="http://schemas.microsoft.com/office/drawing/2014/main" val="3864300628"/>
                  </a:ext>
                </a:extLst>
              </a:tr>
              <a:tr h="389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t>Reconfiguration jeu d’acteurs (énergéticiens)</a:t>
                      </a:r>
                    </a:p>
                  </a:txBody>
                  <a:tcPr anchor="ctr"/>
                </a:tc>
                <a:tc>
                  <a:txBody>
                    <a:bodyPr/>
                    <a:lstStyle/>
                    <a:p>
                      <a:pPr algn="ctr"/>
                      <a:r>
                        <a:rPr lang="fr-FR" sz="1600" b="1" dirty="0"/>
                        <a:t>+</a:t>
                      </a:r>
                    </a:p>
                  </a:txBody>
                  <a:tcPr/>
                </a:tc>
                <a:extLst>
                  <a:ext uri="{0D108BD9-81ED-4DB2-BD59-A6C34878D82A}">
                    <a16:rowId xmlns:a16="http://schemas.microsoft.com/office/drawing/2014/main" val="2793573691"/>
                  </a:ext>
                </a:extLst>
              </a:tr>
              <a:tr h="5421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t>Transition énergétique (introduction des énergies renouvelables, électrification des usages, réduction des consommations…)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a:t>
                      </a:r>
                    </a:p>
                  </a:txBody>
                  <a:tcPr/>
                </a:tc>
                <a:extLst>
                  <a:ext uri="{0D108BD9-81ED-4DB2-BD59-A6C34878D82A}">
                    <a16:rowId xmlns:a16="http://schemas.microsoft.com/office/drawing/2014/main" val="1209891885"/>
                  </a:ext>
                </a:extLst>
              </a:tr>
              <a:tr h="3058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t>Entretien du parc nucléaire (travaux)</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a:t>
                      </a:r>
                    </a:p>
                  </a:txBody>
                  <a:tcPr/>
                </a:tc>
                <a:extLst>
                  <a:ext uri="{0D108BD9-81ED-4DB2-BD59-A6C34878D82A}">
                    <a16:rowId xmlns:a16="http://schemas.microsoft.com/office/drawing/2014/main" val="3247461517"/>
                  </a:ext>
                </a:extLst>
              </a:tr>
              <a:tr h="389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t>Maîtrise de la dépense énergétique (capteurs)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a:t>
                      </a:r>
                    </a:p>
                  </a:txBody>
                  <a:tcPr/>
                </a:tc>
                <a:extLst>
                  <a:ext uri="{0D108BD9-81ED-4DB2-BD59-A6C34878D82A}">
                    <a16:rowId xmlns:a16="http://schemas.microsoft.com/office/drawing/2014/main" val="1592839843"/>
                  </a:ext>
                </a:extLst>
              </a:tr>
              <a:tr h="369116">
                <a:tc>
                  <a:txBody>
                    <a:bodyPr/>
                    <a:lstStyle/>
                    <a:p>
                      <a:endParaRPr lang="fr-FR"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b="1" dirty="0"/>
                    </a:p>
                  </a:txBody>
                  <a:tcPr/>
                </a:tc>
                <a:extLst>
                  <a:ext uri="{0D108BD9-81ED-4DB2-BD59-A6C34878D82A}">
                    <a16:rowId xmlns:a16="http://schemas.microsoft.com/office/drawing/2014/main" val="1192454706"/>
                  </a:ext>
                </a:extLst>
              </a:tr>
            </a:tbl>
          </a:graphicData>
        </a:graphic>
      </p:graphicFrame>
    </p:spTree>
    <p:extLst>
      <p:ext uri="{BB962C8B-B14F-4D97-AF65-F5344CB8AC3E}">
        <p14:creationId xmlns:p14="http://schemas.microsoft.com/office/powerpoint/2010/main" val="347834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39991-6A96-41DC-BC65-68039FC89023}"/>
              </a:ext>
            </a:extLst>
          </p:cNvPr>
          <p:cNvSpPr>
            <a:spLocks noGrp="1"/>
          </p:cNvSpPr>
          <p:nvPr>
            <p:ph type="title"/>
          </p:nvPr>
        </p:nvSpPr>
        <p:spPr>
          <a:xfrm>
            <a:off x="1415414" y="482600"/>
            <a:ext cx="7781925" cy="393065"/>
          </a:xfrm>
        </p:spPr>
        <p:txBody>
          <a:bodyPr/>
          <a:lstStyle/>
          <a:p>
            <a:r>
              <a:rPr lang="fr-FR"/>
              <a:t>Agriculture, industries alimentaires</a:t>
            </a:r>
          </a:p>
        </p:txBody>
      </p:sp>
      <p:sp>
        <p:nvSpPr>
          <p:cNvPr id="4" name="Espace réservé du texte 3">
            <a:extLst>
              <a:ext uri="{FF2B5EF4-FFF2-40B4-BE49-F238E27FC236}">
                <a16:creationId xmlns:a16="http://schemas.microsoft.com/office/drawing/2014/main" id="{5F8EF02B-1264-4EE1-AC1B-D8C0C41FB44B}"/>
              </a:ext>
            </a:extLst>
          </p:cNvPr>
          <p:cNvSpPr>
            <a:spLocks noGrp="1"/>
          </p:cNvSpPr>
          <p:nvPr>
            <p:ph type="body" sz="quarter" idx="10"/>
          </p:nvPr>
        </p:nvSpPr>
        <p:spPr/>
        <p:txBody>
          <a:bodyPr/>
          <a:lstStyle/>
          <a:p>
            <a:r>
              <a:rPr lang="fr-FR"/>
              <a:t>Données clefs</a:t>
            </a:r>
          </a:p>
        </p:txBody>
      </p:sp>
      <p:sp>
        <p:nvSpPr>
          <p:cNvPr id="5" name="Espace réservé du texte 4">
            <a:extLst>
              <a:ext uri="{FF2B5EF4-FFF2-40B4-BE49-F238E27FC236}">
                <a16:creationId xmlns:a16="http://schemas.microsoft.com/office/drawing/2014/main" id="{6644DF77-15A1-4BB4-970B-F20DC4EC0F46}"/>
              </a:ext>
            </a:extLst>
          </p:cNvPr>
          <p:cNvSpPr>
            <a:spLocks noGrp="1"/>
          </p:cNvSpPr>
          <p:nvPr>
            <p:ph type="body" sz="quarter" idx="11"/>
          </p:nvPr>
        </p:nvSpPr>
        <p:spPr/>
        <p:txBody>
          <a:bodyPr/>
          <a:lstStyle/>
          <a:p>
            <a:r>
              <a:rPr lang="fr-FR" dirty="0"/>
              <a:t>06</a:t>
            </a:r>
          </a:p>
        </p:txBody>
      </p:sp>
      <p:sp>
        <p:nvSpPr>
          <p:cNvPr id="7" name="ZoneTexte 6">
            <a:extLst>
              <a:ext uri="{FF2B5EF4-FFF2-40B4-BE49-F238E27FC236}">
                <a16:creationId xmlns:a16="http://schemas.microsoft.com/office/drawing/2014/main" id="{A37670F2-314B-4CFD-AC7F-0D8BD2A19C3D}"/>
              </a:ext>
            </a:extLst>
          </p:cNvPr>
          <p:cNvSpPr txBox="1"/>
          <p:nvPr/>
        </p:nvSpPr>
        <p:spPr>
          <a:xfrm>
            <a:off x="432416" y="1706601"/>
            <a:ext cx="3919573" cy="246221"/>
          </a:xfrm>
          <a:prstGeom prst="rect">
            <a:avLst/>
          </a:prstGeom>
          <a:noFill/>
        </p:spPr>
        <p:txBody>
          <a:bodyPr wrap="square" rtlCol="0">
            <a:spAutoFit/>
          </a:bodyPr>
          <a:lstStyle/>
          <a:p>
            <a:r>
              <a:rPr lang="fr-FR" sz="1000" i="1"/>
              <a:t>Données INSEE, ANIA (2017)</a:t>
            </a:r>
          </a:p>
        </p:txBody>
      </p:sp>
      <p:sp>
        <p:nvSpPr>
          <p:cNvPr id="11" name="Espace réservé du contenu 2">
            <a:extLst>
              <a:ext uri="{FF2B5EF4-FFF2-40B4-BE49-F238E27FC236}">
                <a16:creationId xmlns:a16="http://schemas.microsoft.com/office/drawing/2014/main" id="{3DF8A29E-2480-4A78-8B1A-E4F94B1814AB}"/>
              </a:ext>
            </a:extLst>
          </p:cNvPr>
          <p:cNvSpPr txBox="1">
            <a:spLocks/>
          </p:cNvSpPr>
          <p:nvPr/>
        </p:nvSpPr>
        <p:spPr>
          <a:xfrm>
            <a:off x="5306376" y="1441826"/>
            <a:ext cx="4064129" cy="3582711"/>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1600"/>
              <a:t>Spécificités régionales</a:t>
            </a:r>
          </a:p>
          <a:p>
            <a:pPr lvl="1" algn="just"/>
            <a:endParaRPr lang="fr-FR" sz="1200"/>
          </a:p>
          <a:p>
            <a:pPr lvl="1" algn="just"/>
            <a:r>
              <a:rPr lang="fr-FR" sz="1200"/>
              <a:t>3 240 exploitations agricoles maillent le territoire régional, pour 45 000 emplois permanents. En 2017, le secteur a produit pour 4,1 Md€ de produits agricoles. </a:t>
            </a:r>
          </a:p>
          <a:p>
            <a:pPr lvl="1" algn="just"/>
            <a:endParaRPr lang="fr-FR" sz="1200"/>
          </a:p>
          <a:p>
            <a:pPr lvl="1" algn="just"/>
            <a:r>
              <a:rPr lang="fr-FR" sz="1200"/>
              <a:t>Les cultures et pratiques d’élevage sont extrêmement variées. Le tissu agricole régional est néanmoins marqué par une prédominance des cultures céréalières (1</a:t>
            </a:r>
            <a:r>
              <a:rPr lang="fr-FR" sz="1200" baseline="30000"/>
              <a:t>ère</a:t>
            </a:r>
            <a:r>
              <a:rPr lang="fr-FR" sz="1200"/>
              <a:t> région française). Deux autres types de cultures se distinguent : la viticulture et l’horticulture.</a:t>
            </a:r>
          </a:p>
          <a:p>
            <a:pPr lvl="1" algn="just"/>
            <a:r>
              <a:rPr lang="fr-FR" sz="1200"/>
              <a:t>Le secteur agricole pâtit encore aujourd’hui de l’absence d’un appareil de transformation de ses matières premières structuré.</a:t>
            </a:r>
          </a:p>
          <a:p>
            <a:pPr lvl="1" algn="just"/>
            <a:endParaRPr lang="fr-FR" sz="1200"/>
          </a:p>
          <a:p>
            <a:pPr lvl="1" algn="just"/>
            <a:r>
              <a:rPr lang="fr-FR" sz="1200"/>
              <a:t>Les industries agroalimentaires pèsent pour 3,2 Md€ de chiffre d’affaires, en 2018. Un grand nombre de spécialités et production bénéficient d’appellations protégées, qui peinent cependant à acquérir une renommée nationale et au-delà (principalement des noms de domaines viticoles, spécialités fromagères).</a:t>
            </a:r>
          </a:p>
          <a:p>
            <a:pPr lvl="1" algn="just"/>
            <a:endParaRPr lang="fr-FR" sz="1200"/>
          </a:p>
          <a:p>
            <a:pPr lvl="1" algn="just"/>
            <a:r>
              <a:rPr lang="fr-FR" sz="1200"/>
              <a:t>L’ensemble de la filière agricole et agroalimentaire est impliquée dans la transition agroécologique tendant vers plus de bio, limitation des intrants, circuits courts….</a:t>
            </a:r>
          </a:p>
          <a:p>
            <a:pPr lvl="1" algn="just"/>
            <a:endParaRPr lang="fr-FR" sz="1200"/>
          </a:p>
          <a:p>
            <a:pPr lvl="1" algn="just"/>
            <a:endParaRPr lang="fr-FR" sz="1200"/>
          </a:p>
        </p:txBody>
      </p:sp>
      <p:pic>
        <p:nvPicPr>
          <p:cNvPr id="12" name="Picture 2" descr="https://d30y9cdsu7xlg0.cloudfront.net/png/45780-200.png">
            <a:extLst>
              <a:ext uri="{FF2B5EF4-FFF2-40B4-BE49-F238E27FC236}">
                <a16:creationId xmlns:a16="http://schemas.microsoft.com/office/drawing/2014/main" id="{27817195-365E-4453-A50E-C1CE5367FDD6}"/>
              </a:ext>
            </a:extLst>
          </p:cNvPr>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485023" y="2063344"/>
            <a:ext cx="332195" cy="3321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d30y9cdsu7xlg0.cloudfront.net/png/640628-200.png">
            <a:extLst>
              <a:ext uri="{FF2B5EF4-FFF2-40B4-BE49-F238E27FC236}">
                <a16:creationId xmlns:a16="http://schemas.microsoft.com/office/drawing/2014/main" id="{3F23512C-0D70-4AFC-ACE4-C88F758E1815}"/>
              </a:ext>
            </a:extLst>
          </p:cNvPr>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450922" y="2566241"/>
            <a:ext cx="400397" cy="4003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s://d30y9cdsu7xlg0.cloudfront.net/png/1335690-200.png">
            <a:extLst>
              <a:ext uri="{FF2B5EF4-FFF2-40B4-BE49-F238E27FC236}">
                <a16:creationId xmlns:a16="http://schemas.microsoft.com/office/drawing/2014/main" id="{25FDC153-13E2-401E-9922-3F4610C4653E}"/>
              </a:ext>
            </a:extLst>
          </p:cNvPr>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470301" y="3137340"/>
            <a:ext cx="361638" cy="361638"/>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6829834B-E26D-41A3-A2DE-192070539654}"/>
              </a:ext>
            </a:extLst>
          </p:cNvPr>
          <p:cNvSpPr txBox="1"/>
          <p:nvPr/>
        </p:nvSpPr>
        <p:spPr>
          <a:xfrm>
            <a:off x="1068346" y="2041120"/>
            <a:ext cx="4064128" cy="1554272"/>
          </a:xfrm>
          <a:prstGeom prst="rect">
            <a:avLst/>
          </a:prstGeom>
          <a:noFill/>
        </p:spPr>
        <p:txBody>
          <a:bodyPr wrap="square" rtlCol="0">
            <a:spAutoFit/>
          </a:bodyPr>
          <a:lstStyle/>
          <a:p>
            <a:r>
              <a:rPr lang="fr-FR" sz="1400" kern="0"/>
              <a:t>Un CA de 180 Mds€ en 2017 </a:t>
            </a:r>
            <a:r>
              <a:rPr lang="fr-FR" sz="1050" i="1" kern="0"/>
              <a:t>(Source : INSEE)</a:t>
            </a:r>
          </a:p>
          <a:p>
            <a:r>
              <a:rPr lang="fr-FR" sz="1200" i="1" kern="0"/>
              <a:t>Soit 19,5% du CA de l'industrie manufacturière</a:t>
            </a:r>
            <a:r>
              <a:rPr lang="fr-FR" sz="1400" i="1" kern="0"/>
              <a:t> </a:t>
            </a:r>
            <a:r>
              <a:rPr lang="fr-FR" sz="1200" i="1" kern="0"/>
              <a:t>française </a:t>
            </a:r>
          </a:p>
          <a:p>
            <a:endParaRPr lang="fr-FR" sz="1000" kern="0"/>
          </a:p>
          <a:p>
            <a:r>
              <a:rPr lang="fr-FR" sz="1400" kern="0"/>
              <a:t>429 029 </a:t>
            </a:r>
            <a:r>
              <a:rPr lang="fr-FR" sz="1400" kern="0">
                <a:ea typeface="Verdana"/>
                <a:cs typeface="Verdana"/>
              </a:rPr>
              <a:t>en 2017 </a:t>
            </a:r>
          </a:p>
          <a:p>
            <a:endParaRPr lang="fr-FR" sz="1000" kern="0"/>
          </a:p>
          <a:p>
            <a:endParaRPr lang="fr-FR" sz="1000" kern="0"/>
          </a:p>
          <a:p>
            <a:r>
              <a:rPr lang="fr-FR" sz="1400" kern="0"/>
              <a:t>17 647 établissements</a:t>
            </a:r>
          </a:p>
          <a:p>
            <a:br>
              <a:rPr lang="fr-FR" sz="600" kern="0">
                <a:latin typeface="+mn-ea"/>
                <a:cs typeface="+mn-ea"/>
              </a:rPr>
            </a:br>
            <a:endParaRPr lang="fr-FR" sz="300" kern="0"/>
          </a:p>
        </p:txBody>
      </p:sp>
      <p:sp>
        <p:nvSpPr>
          <p:cNvPr id="20" name="Espace réservé du contenu 2">
            <a:extLst>
              <a:ext uri="{FF2B5EF4-FFF2-40B4-BE49-F238E27FC236}">
                <a16:creationId xmlns:a16="http://schemas.microsoft.com/office/drawing/2014/main" id="{413EC4D0-8467-478E-A27B-D029E7B1AC70}"/>
              </a:ext>
            </a:extLst>
          </p:cNvPr>
          <p:cNvSpPr txBox="1">
            <a:spLocks/>
          </p:cNvSpPr>
          <p:nvPr/>
        </p:nvSpPr>
        <p:spPr>
          <a:xfrm>
            <a:off x="447139" y="1422409"/>
            <a:ext cx="4064129" cy="307766"/>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t>Données nationales</a:t>
            </a:r>
          </a:p>
        </p:txBody>
      </p:sp>
      <p:sp>
        <p:nvSpPr>
          <p:cNvPr id="24" name="Espace réservé du contenu 2">
            <a:extLst>
              <a:ext uri="{FF2B5EF4-FFF2-40B4-BE49-F238E27FC236}">
                <a16:creationId xmlns:a16="http://schemas.microsoft.com/office/drawing/2014/main" id="{45195DDC-82B9-4055-A8A4-4A0D40CB3920}"/>
              </a:ext>
            </a:extLst>
          </p:cNvPr>
          <p:cNvSpPr txBox="1">
            <a:spLocks/>
          </p:cNvSpPr>
          <p:nvPr/>
        </p:nvSpPr>
        <p:spPr>
          <a:xfrm>
            <a:off x="447140" y="4125463"/>
            <a:ext cx="4505860" cy="307766"/>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t>Quelques uns des acteurs régionaux incontournables</a:t>
            </a:r>
          </a:p>
        </p:txBody>
      </p:sp>
      <p:pic>
        <p:nvPicPr>
          <p:cNvPr id="18434" name="Picture 2" descr="Travailler chez AXEREAL : Avis de salariés | Indeed.fr">
            <a:extLst>
              <a:ext uri="{FF2B5EF4-FFF2-40B4-BE49-F238E27FC236}">
                <a16:creationId xmlns:a16="http://schemas.microsoft.com/office/drawing/2014/main" id="{243E4E0B-54B0-4BAF-B961-91D573DBB5C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8256" b="36126"/>
          <a:stretch/>
        </p:blipFill>
        <p:spPr bwMode="auto">
          <a:xfrm>
            <a:off x="2731997" y="4893076"/>
            <a:ext cx="1459858" cy="37397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44272212-BF02-4A11-9673-A90E05721786}"/>
              </a:ext>
            </a:extLst>
          </p:cNvPr>
          <p:cNvPicPr>
            <a:picLocks noChangeAspect="1"/>
          </p:cNvPicPr>
          <p:nvPr/>
        </p:nvPicPr>
        <p:blipFill>
          <a:blip r:embed="rId9"/>
          <a:stretch>
            <a:fillRect/>
          </a:stretch>
        </p:blipFill>
        <p:spPr>
          <a:xfrm>
            <a:off x="664803" y="4887787"/>
            <a:ext cx="1928668" cy="473633"/>
          </a:xfrm>
          <a:prstGeom prst="rect">
            <a:avLst/>
          </a:prstGeom>
        </p:spPr>
      </p:pic>
      <p:pic>
        <p:nvPicPr>
          <p:cNvPr id="18436" name="Picture 4" descr="Logo Barilla, identificazione carattere - forum | dafont.com">
            <a:extLst>
              <a:ext uri="{FF2B5EF4-FFF2-40B4-BE49-F238E27FC236}">
                <a16:creationId xmlns:a16="http://schemas.microsoft.com/office/drawing/2014/main" id="{8F87839C-8E74-4B14-910F-3F61707130A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57441" y="5415222"/>
            <a:ext cx="1034414" cy="38021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560273C2-F39A-4C16-A698-4D593A534D29}"/>
              </a:ext>
            </a:extLst>
          </p:cNvPr>
          <p:cNvPicPr>
            <a:picLocks noChangeAspect="1"/>
          </p:cNvPicPr>
          <p:nvPr/>
        </p:nvPicPr>
        <p:blipFill>
          <a:blip r:embed="rId11"/>
          <a:stretch>
            <a:fillRect/>
          </a:stretch>
        </p:blipFill>
        <p:spPr>
          <a:xfrm>
            <a:off x="1876170" y="5356292"/>
            <a:ext cx="953208" cy="432348"/>
          </a:xfrm>
          <a:prstGeom prst="rect">
            <a:avLst/>
          </a:prstGeom>
        </p:spPr>
      </p:pic>
      <p:pic>
        <p:nvPicPr>
          <p:cNvPr id="18438" name="Picture 6" descr="Sirops et saveurs pour cocktails et boissons chaudes | Les Sirops ...">
            <a:extLst>
              <a:ext uri="{FF2B5EF4-FFF2-40B4-BE49-F238E27FC236}">
                <a16:creationId xmlns:a16="http://schemas.microsoft.com/office/drawing/2014/main" id="{68890A3F-2F63-4E93-A0BF-5A051099B28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7311" y="5420566"/>
            <a:ext cx="1044470" cy="30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13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88681-41E7-417A-BD06-9C313E76D60F}"/>
              </a:ext>
            </a:extLst>
          </p:cNvPr>
          <p:cNvSpPr>
            <a:spLocks noGrp="1"/>
          </p:cNvSpPr>
          <p:nvPr>
            <p:ph type="title"/>
          </p:nvPr>
        </p:nvSpPr>
        <p:spPr>
          <a:xfrm>
            <a:off x="1415414" y="673670"/>
            <a:ext cx="7781925" cy="393065"/>
          </a:xfrm>
        </p:spPr>
        <p:txBody>
          <a:bodyPr/>
          <a:lstStyle/>
          <a:p>
            <a:r>
              <a:rPr lang="fr-FR" dirty="0"/>
              <a:t>Les besoins en formation à 3 ans</a:t>
            </a:r>
          </a:p>
        </p:txBody>
      </p:sp>
      <p:sp>
        <p:nvSpPr>
          <p:cNvPr id="3" name="Espace réservé du contenu 2">
            <a:extLst>
              <a:ext uri="{FF2B5EF4-FFF2-40B4-BE49-F238E27FC236}">
                <a16:creationId xmlns:a16="http://schemas.microsoft.com/office/drawing/2014/main" id="{C9A8D541-6F2B-4C5A-AAE1-0EB9CAFFB37E}"/>
              </a:ext>
            </a:extLst>
          </p:cNvPr>
          <p:cNvSpPr>
            <a:spLocks noGrp="1"/>
          </p:cNvSpPr>
          <p:nvPr>
            <p:ph idx="1"/>
          </p:nvPr>
        </p:nvSpPr>
        <p:spPr>
          <a:xfrm>
            <a:off x="701060" y="1733632"/>
            <a:ext cx="4901094" cy="3965575"/>
          </a:xfrm>
        </p:spPr>
        <p:txBody>
          <a:bodyPr/>
          <a:lstStyle/>
          <a:p>
            <a:pPr lvl="1" algn="just"/>
            <a:r>
              <a:rPr lang="fr-FR" sz="1400" dirty="0">
                <a:solidFill>
                  <a:schemeClr val="accent4">
                    <a:lumMod val="75000"/>
                  </a:schemeClr>
                </a:solidFill>
              </a:rPr>
              <a:t>Une diminution du recours à l’alternance en 2020 mais le souhait d’un « retour à la normale » pour 2021</a:t>
            </a:r>
            <a:endParaRPr lang="fr-FR" sz="1100" dirty="0">
              <a:solidFill>
                <a:schemeClr val="accent4">
                  <a:lumMod val="75000"/>
                </a:schemeClr>
              </a:solidFill>
            </a:endParaRPr>
          </a:p>
          <a:p>
            <a:pPr lvl="1" algn="just"/>
            <a:r>
              <a:rPr lang="fr-FR" sz="1100" dirty="0"/>
              <a:t>Le recours à l’alternance a été impacté en 2020 par la crise de la </a:t>
            </a:r>
            <a:r>
              <a:rPr lang="fr-FR" sz="1100" dirty="0" err="1"/>
              <a:t>Covid</a:t>
            </a:r>
            <a:r>
              <a:rPr lang="fr-FR" sz="1100" dirty="0"/>
              <a:t> ; ainsi les alternants représentaient 3,6% des effectifs des entreprises interrogées en 2019 contre 2,6% en 2020. Malgré les aides existantes, l’incertitude autour de l’activité a été très pénalisante. Toutefois les entreprises interrogées ont conscience de l’importance de l’alternance pour former les futurs salariés et apprécient particulièrement ce mode de formation. Elles envisagent dès 2021 de recourir de nouveaux plus fortement à l’alternance.</a:t>
            </a:r>
          </a:p>
          <a:p>
            <a:pPr lvl="1" algn="just"/>
            <a:endParaRPr lang="fr-FR" sz="1100" dirty="0"/>
          </a:p>
          <a:p>
            <a:pPr lvl="1" algn="just"/>
            <a:r>
              <a:rPr lang="fr-FR" sz="1400" dirty="0">
                <a:solidFill>
                  <a:schemeClr val="accent4">
                    <a:lumMod val="75000"/>
                  </a:schemeClr>
                </a:solidFill>
              </a:rPr>
              <a:t>Pour préparer l’avenir les entreprises envisagent d’accroitre leur recours à la formation continue</a:t>
            </a:r>
          </a:p>
          <a:p>
            <a:pPr lvl="1" algn="just"/>
            <a:r>
              <a:rPr lang="fr-FR" sz="1100" dirty="0"/>
              <a:t>68% des entreprises interrogées envisagent d’augmenter la part de chiffre d’affaires consacrée à la formation continue dans les 3 ans à venir. Conformément à la répartition des effectifs, ce sont pour les métiers de la production que les entreprises envisagent particulièrement le recours à la formation continue.</a:t>
            </a:r>
          </a:p>
          <a:p>
            <a:pPr lvl="1" algn="just"/>
            <a:r>
              <a:rPr lang="fr-FR" sz="1100" dirty="0"/>
              <a:t>Les principales thématiques de formation envisagées (présentées dans le schéma ci-contre) montrent l’importance des formations en lien avec les technologies numériques ( logiciels, simulation, ERP, programmation…)</a:t>
            </a:r>
          </a:p>
        </p:txBody>
      </p:sp>
      <p:sp>
        <p:nvSpPr>
          <p:cNvPr id="5" name="Espace réservé du texte 4">
            <a:extLst>
              <a:ext uri="{FF2B5EF4-FFF2-40B4-BE49-F238E27FC236}">
                <a16:creationId xmlns:a16="http://schemas.microsoft.com/office/drawing/2014/main" id="{DDE39753-D839-4076-B317-55956CA16214}"/>
              </a:ext>
            </a:extLst>
          </p:cNvPr>
          <p:cNvSpPr>
            <a:spLocks noGrp="1"/>
          </p:cNvSpPr>
          <p:nvPr>
            <p:ph type="body" sz="quarter" idx="11"/>
          </p:nvPr>
        </p:nvSpPr>
        <p:spPr/>
        <p:txBody>
          <a:bodyPr/>
          <a:lstStyle/>
          <a:p>
            <a:endParaRPr lang="fr-FR"/>
          </a:p>
        </p:txBody>
      </p:sp>
      <p:grpSp>
        <p:nvGrpSpPr>
          <p:cNvPr id="22" name="Groupe 21">
            <a:extLst>
              <a:ext uri="{FF2B5EF4-FFF2-40B4-BE49-F238E27FC236}">
                <a16:creationId xmlns:a16="http://schemas.microsoft.com/office/drawing/2014/main" id="{9D69310E-103F-44FF-89D9-741149842C9D}"/>
              </a:ext>
            </a:extLst>
          </p:cNvPr>
          <p:cNvGrpSpPr/>
          <p:nvPr/>
        </p:nvGrpSpPr>
        <p:grpSpPr>
          <a:xfrm>
            <a:off x="5637965" y="3701958"/>
            <a:ext cx="4268035" cy="2516238"/>
            <a:chOff x="5637965" y="3701958"/>
            <a:chExt cx="4268035" cy="2516238"/>
          </a:xfrm>
        </p:grpSpPr>
        <p:pic>
          <p:nvPicPr>
            <p:cNvPr id="6" name="Image 5">
              <a:extLst>
                <a:ext uri="{FF2B5EF4-FFF2-40B4-BE49-F238E27FC236}">
                  <a16:creationId xmlns:a16="http://schemas.microsoft.com/office/drawing/2014/main" id="{8331F8A9-22FA-4E4B-896A-30899C3B8A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9366" y="4142884"/>
              <a:ext cx="1545771" cy="1538976"/>
            </a:xfrm>
            <a:prstGeom prst="rect">
              <a:avLst/>
            </a:prstGeom>
          </p:spPr>
        </p:pic>
        <p:cxnSp>
          <p:nvCxnSpPr>
            <p:cNvPr id="7" name="Connecteur droit 6">
              <a:extLst>
                <a:ext uri="{FF2B5EF4-FFF2-40B4-BE49-F238E27FC236}">
                  <a16:creationId xmlns:a16="http://schemas.microsoft.com/office/drawing/2014/main" id="{0642F59B-5EEC-42F0-AC56-6DB40B489041}"/>
                </a:ext>
              </a:extLst>
            </p:cNvPr>
            <p:cNvCxnSpPr>
              <a:cxnSpLocks/>
            </p:cNvCxnSpPr>
            <p:nvPr/>
          </p:nvCxnSpPr>
          <p:spPr>
            <a:xfrm flipH="1">
              <a:off x="7396661" y="3761680"/>
              <a:ext cx="15901" cy="225633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5F3ACCDA-B682-41A6-8154-69583A23D3A7}"/>
                </a:ext>
              </a:extLst>
            </p:cNvPr>
            <p:cNvCxnSpPr>
              <a:cxnSpLocks/>
            </p:cNvCxnSpPr>
            <p:nvPr/>
          </p:nvCxnSpPr>
          <p:spPr>
            <a:xfrm>
              <a:off x="6531170" y="4427641"/>
              <a:ext cx="1921857" cy="108266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D108F352-A394-4BD6-8EE5-24F0AD11205B}"/>
                </a:ext>
              </a:extLst>
            </p:cNvPr>
            <p:cNvSpPr txBox="1"/>
            <p:nvPr/>
          </p:nvSpPr>
          <p:spPr>
            <a:xfrm>
              <a:off x="5975801" y="3701958"/>
              <a:ext cx="1612170" cy="707886"/>
            </a:xfrm>
            <a:prstGeom prst="rect">
              <a:avLst/>
            </a:prstGeom>
            <a:noFill/>
          </p:spPr>
          <p:txBody>
            <a:bodyPr wrap="square" rtlCol="0">
              <a:spAutoFit/>
            </a:bodyPr>
            <a:lstStyle/>
            <a:p>
              <a:pPr marL="171450" indent="-171450">
                <a:buFont typeface="Arial" panose="020B0604020202020204" pitchFamily="34" charset="0"/>
                <a:buChar char="•"/>
              </a:pPr>
              <a:r>
                <a:rPr lang="fr-FR" sz="1000" dirty="0"/>
                <a:t>Logiciels CAO, robotique, ERP</a:t>
              </a:r>
            </a:p>
            <a:p>
              <a:pPr marL="171450" indent="-171450">
                <a:buFont typeface="Arial" panose="020B0604020202020204" pitchFamily="34" charset="0"/>
                <a:buChar char="•"/>
              </a:pPr>
              <a:r>
                <a:rPr lang="fr-FR" sz="1000" dirty="0"/>
                <a:t>Méthodes de calcul</a:t>
              </a:r>
            </a:p>
            <a:p>
              <a:pPr marL="171450" indent="-171450">
                <a:buFont typeface="Arial" panose="020B0604020202020204" pitchFamily="34" charset="0"/>
                <a:buChar char="•"/>
              </a:pPr>
              <a:r>
                <a:rPr lang="fr-FR" sz="1000" dirty="0"/>
                <a:t>Simulation</a:t>
              </a:r>
            </a:p>
          </p:txBody>
        </p:sp>
        <p:sp>
          <p:nvSpPr>
            <p:cNvPr id="10" name="ZoneTexte 9">
              <a:extLst>
                <a:ext uri="{FF2B5EF4-FFF2-40B4-BE49-F238E27FC236}">
                  <a16:creationId xmlns:a16="http://schemas.microsoft.com/office/drawing/2014/main" id="{F493653F-06D2-4CFB-9994-EE410FFD384E}"/>
                </a:ext>
              </a:extLst>
            </p:cNvPr>
            <p:cNvSpPr txBox="1"/>
            <p:nvPr/>
          </p:nvSpPr>
          <p:spPr>
            <a:xfrm>
              <a:off x="7581823" y="3761680"/>
              <a:ext cx="1346820" cy="553998"/>
            </a:xfrm>
            <a:prstGeom prst="rect">
              <a:avLst/>
            </a:prstGeom>
            <a:noFill/>
          </p:spPr>
          <p:txBody>
            <a:bodyPr wrap="square" rtlCol="0">
              <a:spAutoFit/>
            </a:bodyPr>
            <a:lstStyle/>
            <a:p>
              <a:pPr marL="171450" indent="-171450">
                <a:buFont typeface="Arial" panose="020B0604020202020204" pitchFamily="34" charset="0"/>
                <a:buChar char="•"/>
              </a:pPr>
              <a:r>
                <a:rPr lang="fr-FR" sz="1000" dirty="0"/>
                <a:t>ERP</a:t>
              </a:r>
            </a:p>
            <a:p>
              <a:pPr marL="171450" indent="-171450">
                <a:buFont typeface="Arial" panose="020B0604020202020204" pitchFamily="34" charset="0"/>
                <a:buChar char="•"/>
              </a:pPr>
              <a:r>
                <a:rPr lang="fr-FR" sz="1000" dirty="0"/>
                <a:t>Lean</a:t>
              </a:r>
            </a:p>
            <a:p>
              <a:pPr marL="171450" indent="-171450">
                <a:buFont typeface="Arial" panose="020B0604020202020204" pitchFamily="34" charset="0"/>
                <a:buChar char="•"/>
              </a:pPr>
              <a:r>
                <a:rPr lang="fr-FR" sz="1000" dirty="0"/>
                <a:t>Management</a:t>
              </a:r>
            </a:p>
          </p:txBody>
        </p:sp>
        <p:sp>
          <p:nvSpPr>
            <p:cNvPr id="11" name="ZoneTexte 10">
              <a:extLst>
                <a:ext uri="{FF2B5EF4-FFF2-40B4-BE49-F238E27FC236}">
                  <a16:creationId xmlns:a16="http://schemas.microsoft.com/office/drawing/2014/main" id="{4BC8488F-94F9-4735-954F-CBEBA35CD9B4}"/>
                </a:ext>
              </a:extLst>
            </p:cNvPr>
            <p:cNvSpPr txBox="1"/>
            <p:nvPr/>
          </p:nvSpPr>
          <p:spPr>
            <a:xfrm>
              <a:off x="8144061" y="4473964"/>
              <a:ext cx="1761939" cy="861774"/>
            </a:xfrm>
            <a:prstGeom prst="rect">
              <a:avLst/>
            </a:prstGeom>
            <a:noFill/>
          </p:spPr>
          <p:txBody>
            <a:bodyPr wrap="square" rtlCol="0">
              <a:spAutoFit/>
            </a:bodyPr>
            <a:lstStyle/>
            <a:p>
              <a:pPr marL="171450" indent="-171450">
                <a:buFont typeface="Arial" panose="020B0604020202020204" pitchFamily="34" charset="0"/>
                <a:buChar char="•"/>
              </a:pPr>
              <a:r>
                <a:rPr lang="fr-FR" sz="1000" dirty="0"/>
                <a:t>Formation sur machine</a:t>
              </a:r>
            </a:p>
            <a:p>
              <a:pPr marL="171450" indent="-171450">
                <a:buFont typeface="Arial" panose="020B0604020202020204" pitchFamily="34" charset="0"/>
                <a:buChar char="•"/>
              </a:pPr>
              <a:r>
                <a:rPr lang="fr-FR" sz="1000" dirty="0"/>
                <a:t>Management</a:t>
              </a:r>
            </a:p>
            <a:p>
              <a:pPr marL="171450" indent="-171450">
                <a:buFont typeface="Arial" panose="020B0604020202020204" pitchFamily="34" charset="0"/>
                <a:buChar char="•"/>
              </a:pPr>
              <a:r>
                <a:rPr lang="fr-FR" sz="1000" dirty="0"/>
                <a:t>Adaptabilité</a:t>
              </a:r>
            </a:p>
            <a:p>
              <a:pPr marL="171450" indent="-171450">
                <a:buFont typeface="Arial" panose="020B0604020202020204" pitchFamily="34" charset="0"/>
                <a:buChar char="•"/>
              </a:pPr>
              <a:r>
                <a:rPr lang="fr-FR" sz="1000" dirty="0"/>
                <a:t>Programmation, langage machine</a:t>
              </a:r>
            </a:p>
          </p:txBody>
        </p:sp>
        <p:sp>
          <p:nvSpPr>
            <p:cNvPr id="12" name="ZoneTexte 11">
              <a:extLst>
                <a:ext uri="{FF2B5EF4-FFF2-40B4-BE49-F238E27FC236}">
                  <a16:creationId xmlns:a16="http://schemas.microsoft.com/office/drawing/2014/main" id="{2EA7FFF2-0748-47D6-B9EA-17A7A869F18A}"/>
                </a:ext>
              </a:extLst>
            </p:cNvPr>
            <p:cNvSpPr txBox="1"/>
            <p:nvPr/>
          </p:nvSpPr>
          <p:spPr>
            <a:xfrm>
              <a:off x="7687993" y="5510310"/>
              <a:ext cx="1761939" cy="707886"/>
            </a:xfrm>
            <a:prstGeom prst="rect">
              <a:avLst/>
            </a:prstGeom>
            <a:noFill/>
          </p:spPr>
          <p:txBody>
            <a:bodyPr wrap="square" rtlCol="0">
              <a:spAutoFit/>
            </a:bodyPr>
            <a:lstStyle/>
            <a:p>
              <a:pPr marL="171450" indent="-171450">
                <a:buFont typeface="Arial" panose="020B0604020202020204" pitchFamily="34" charset="0"/>
                <a:buChar char="•"/>
              </a:pPr>
              <a:r>
                <a:rPr lang="fr-FR" sz="1000" dirty="0"/>
                <a:t>GMAO</a:t>
              </a:r>
            </a:p>
            <a:p>
              <a:pPr marL="171450" indent="-171450">
                <a:buFont typeface="Arial" panose="020B0604020202020204" pitchFamily="34" charset="0"/>
                <a:buChar char="•"/>
              </a:pPr>
              <a:r>
                <a:rPr lang="fr-FR" sz="1000" dirty="0"/>
                <a:t>Formation techniciens de maintenance (montée en compétence)</a:t>
              </a:r>
            </a:p>
          </p:txBody>
        </p:sp>
        <p:sp>
          <p:nvSpPr>
            <p:cNvPr id="13" name="ZoneTexte 12">
              <a:extLst>
                <a:ext uri="{FF2B5EF4-FFF2-40B4-BE49-F238E27FC236}">
                  <a16:creationId xmlns:a16="http://schemas.microsoft.com/office/drawing/2014/main" id="{C3F5C842-1965-4340-9B31-4089B081DD28}"/>
                </a:ext>
              </a:extLst>
            </p:cNvPr>
            <p:cNvSpPr txBox="1"/>
            <p:nvPr/>
          </p:nvSpPr>
          <p:spPr>
            <a:xfrm>
              <a:off x="6393467" y="5499152"/>
              <a:ext cx="1106564" cy="400110"/>
            </a:xfrm>
            <a:prstGeom prst="rect">
              <a:avLst/>
            </a:prstGeom>
            <a:noFill/>
          </p:spPr>
          <p:txBody>
            <a:bodyPr wrap="square" rtlCol="0">
              <a:spAutoFit/>
            </a:bodyPr>
            <a:lstStyle/>
            <a:p>
              <a:pPr marL="171450" indent="-171450">
                <a:buFont typeface="Arial" panose="020B0604020202020204" pitchFamily="34" charset="0"/>
                <a:buChar char="•"/>
              </a:pPr>
              <a:r>
                <a:rPr lang="fr-FR" sz="1000" dirty="0"/>
                <a:t>AFEST</a:t>
              </a:r>
            </a:p>
            <a:p>
              <a:pPr marL="171450" indent="-171450">
                <a:buFont typeface="Arial" panose="020B0604020202020204" pitchFamily="34" charset="0"/>
                <a:buChar char="•"/>
              </a:pPr>
              <a:r>
                <a:rPr lang="fr-FR" sz="1000" dirty="0"/>
                <a:t>ERP</a:t>
              </a:r>
            </a:p>
          </p:txBody>
        </p:sp>
        <p:sp>
          <p:nvSpPr>
            <p:cNvPr id="14" name="ZoneTexte 13">
              <a:extLst>
                <a:ext uri="{FF2B5EF4-FFF2-40B4-BE49-F238E27FC236}">
                  <a16:creationId xmlns:a16="http://schemas.microsoft.com/office/drawing/2014/main" id="{BE67277A-46E8-47C0-BB91-5F1AD1B96D9F}"/>
                </a:ext>
              </a:extLst>
            </p:cNvPr>
            <p:cNvSpPr txBox="1"/>
            <p:nvPr/>
          </p:nvSpPr>
          <p:spPr>
            <a:xfrm>
              <a:off x="5637965" y="4791048"/>
              <a:ext cx="1283889" cy="400110"/>
            </a:xfrm>
            <a:prstGeom prst="rect">
              <a:avLst/>
            </a:prstGeom>
            <a:noFill/>
          </p:spPr>
          <p:txBody>
            <a:bodyPr wrap="square" rtlCol="0">
              <a:spAutoFit/>
            </a:bodyPr>
            <a:lstStyle/>
            <a:p>
              <a:pPr marL="171450" indent="-171450">
                <a:buFont typeface="Arial" panose="020B0604020202020204" pitchFamily="34" charset="0"/>
                <a:buChar char="•"/>
              </a:pPr>
              <a:r>
                <a:rPr lang="fr-FR" sz="1000" dirty="0"/>
                <a:t>ERP</a:t>
              </a:r>
            </a:p>
            <a:p>
              <a:pPr marL="171450" indent="-171450">
                <a:buFont typeface="Arial" panose="020B0604020202020204" pitchFamily="34" charset="0"/>
                <a:buChar char="•"/>
              </a:pPr>
              <a:r>
                <a:rPr lang="fr-FR" sz="1000" dirty="0"/>
                <a:t>Digitalisation</a:t>
              </a:r>
            </a:p>
          </p:txBody>
        </p:sp>
        <p:cxnSp>
          <p:nvCxnSpPr>
            <p:cNvPr id="15" name="Connecteur droit 14">
              <a:extLst>
                <a:ext uri="{FF2B5EF4-FFF2-40B4-BE49-F238E27FC236}">
                  <a16:creationId xmlns:a16="http://schemas.microsoft.com/office/drawing/2014/main" id="{59EECF71-84F2-47DF-A4CB-0A41AF77ADB1}"/>
                </a:ext>
              </a:extLst>
            </p:cNvPr>
            <p:cNvCxnSpPr>
              <a:cxnSpLocks/>
            </p:cNvCxnSpPr>
            <p:nvPr/>
          </p:nvCxnSpPr>
          <p:spPr>
            <a:xfrm flipV="1">
              <a:off x="6531170" y="4240203"/>
              <a:ext cx="2037792" cy="119219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23" name="Image 22">
            <a:extLst>
              <a:ext uri="{FF2B5EF4-FFF2-40B4-BE49-F238E27FC236}">
                <a16:creationId xmlns:a16="http://schemas.microsoft.com/office/drawing/2014/main" id="{9BD412A1-3E91-4721-A638-D3C180A484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8398" y="2141008"/>
            <a:ext cx="665149" cy="665149"/>
          </a:xfrm>
          <a:prstGeom prst="rect">
            <a:avLst/>
          </a:prstGeom>
        </p:spPr>
      </p:pic>
      <p:pic>
        <p:nvPicPr>
          <p:cNvPr id="24" name="Image 23">
            <a:extLst>
              <a:ext uri="{FF2B5EF4-FFF2-40B4-BE49-F238E27FC236}">
                <a16:creationId xmlns:a16="http://schemas.microsoft.com/office/drawing/2014/main" id="{E8C03E19-6A0E-49FD-A426-8DF645228E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8650" y="2117484"/>
            <a:ext cx="665149" cy="665149"/>
          </a:xfrm>
          <a:prstGeom prst="rect">
            <a:avLst/>
          </a:prstGeom>
        </p:spPr>
      </p:pic>
      <p:sp>
        <p:nvSpPr>
          <p:cNvPr id="25" name="ZoneTexte 24">
            <a:extLst>
              <a:ext uri="{FF2B5EF4-FFF2-40B4-BE49-F238E27FC236}">
                <a16:creationId xmlns:a16="http://schemas.microsoft.com/office/drawing/2014/main" id="{38A87153-5214-4BC3-BF1D-FE527FD9A6EF}"/>
              </a:ext>
            </a:extLst>
          </p:cNvPr>
          <p:cNvSpPr txBox="1"/>
          <p:nvPr/>
        </p:nvSpPr>
        <p:spPr>
          <a:xfrm>
            <a:off x="6175569" y="2695909"/>
            <a:ext cx="1558226" cy="276999"/>
          </a:xfrm>
          <a:prstGeom prst="rect">
            <a:avLst/>
          </a:prstGeom>
          <a:noFill/>
        </p:spPr>
        <p:txBody>
          <a:bodyPr wrap="square" rtlCol="0">
            <a:spAutoFit/>
          </a:bodyPr>
          <a:lstStyle/>
          <a:p>
            <a:pPr algn="ctr"/>
            <a:r>
              <a:rPr lang="fr-FR" sz="1200" dirty="0"/>
              <a:t>Effectif 2019</a:t>
            </a:r>
          </a:p>
        </p:txBody>
      </p:sp>
      <p:sp>
        <p:nvSpPr>
          <p:cNvPr id="26" name="ZoneTexte 25">
            <a:extLst>
              <a:ext uri="{FF2B5EF4-FFF2-40B4-BE49-F238E27FC236}">
                <a16:creationId xmlns:a16="http://schemas.microsoft.com/office/drawing/2014/main" id="{1361DE7B-8E90-492F-841A-C9D27F55775C}"/>
              </a:ext>
            </a:extLst>
          </p:cNvPr>
          <p:cNvSpPr txBox="1"/>
          <p:nvPr/>
        </p:nvSpPr>
        <p:spPr>
          <a:xfrm>
            <a:off x="7466835" y="2723487"/>
            <a:ext cx="1558226" cy="276999"/>
          </a:xfrm>
          <a:prstGeom prst="rect">
            <a:avLst/>
          </a:prstGeom>
          <a:noFill/>
        </p:spPr>
        <p:txBody>
          <a:bodyPr wrap="square" rtlCol="0">
            <a:spAutoFit/>
          </a:bodyPr>
          <a:lstStyle/>
          <a:p>
            <a:pPr algn="ctr"/>
            <a:r>
              <a:rPr lang="fr-FR" sz="1200" dirty="0"/>
              <a:t>Effectif 2020</a:t>
            </a:r>
          </a:p>
        </p:txBody>
      </p:sp>
      <p:sp>
        <p:nvSpPr>
          <p:cNvPr id="27" name="ZoneTexte 26">
            <a:extLst>
              <a:ext uri="{FF2B5EF4-FFF2-40B4-BE49-F238E27FC236}">
                <a16:creationId xmlns:a16="http://schemas.microsoft.com/office/drawing/2014/main" id="{8C357C01-A56F-4730-99C1-231F48FE502E}"/>
              </a:ext>
            </a:extLst>
          </p:cNvPr>
          <p:cNvSpPr txBox="1"/>
          <p:nvPr/>
        </p:nvSpPr>
        <p:spPr>
          <a:xfrm>
            <a:off x="6504381" y="1823481"/>
            <a:ext cx="1052344" cy="461665"/>
          </a:xfrm>
          <a:prstGeom prst="rect">
            <a:avLst/>
          </a:prstGeom>
          <a:noFill/>
        </p:spPr>
        <p:txBody>
          <a:bodyPr wrap="square" rtlCol="0">
            <a:spAutoFit/>
          </a:bodyPr>
          <a:lstStyle/>
          <a:p>
            <a:r>
              <a:rPr lang="fr-FR" sz="1200" dirty="0"/>
              <a:t>3,6% des effectifs</a:t>
            </a:r>
          </a:p>
        </p:txBody>
      </p:sp>
      <p:sp>
        <p:nvSpPr>
          <p:cNvPr id="28" name="ZoneTexte 27">
            <a:extLst>
              <a:ext uri="{FF2B5EF4-FFF2-40B4-BE49-F238E27FC236}">
                <a16:creationId xmlns:a16="http://schemas.microsoft.com/office/drawing/2014/main" id="{49B497AA-9135-4BF4-A0D6-DC671D38ACDD}"/>
              </a:ext>
            </a:extLst>
          </p:cNvPr>
          <p:cNvSpPr txBox="1"/>
          <p:nvPr/>
        </p:nvSpPr>
        <p:spPr>
          <a:xfrm>
            <a:off x="7857584" y="1846758"/>
            <a:ext cx="1052344" cy="461665"/>
          </a:xfrm>
          <a:prstGeom prst="rect">
            <a:avLst/>
          </a:prstGeom>
          <a:noFill/>
        </p:spPr>
        <p:txBody>
          <a:bodyPr wrap="square" rtlCol="0">
            <a:spAutoFit/>
          </a:bodyPr>
          <a:lstStyle/>
          <a:p>
            <a:r>
              <a:rPr lang="fr-FR" sz="1200" dirty="0"/>
              <a:t>2,6% des effectifs</a:t>
            </a:r>
          </a:p>
        </p:txBody>
      </p:sp>
      <p:sp>
        <p:nvSpPr>
          <p:cNvPr id="29" name="ZoneTexte 28">
            <a:extLst>
              <a:ext uri="{FF2B5EF4-FFF2-40B4-BE49-F238E27FC236}">
                <a16:creationId xmlns:a16="http://schemas.microsoft.com/office/drawing/2014/main" id="{72B63CEA-2CBF-467A-B0E7-B2329AFD6751}"/>
              </a:ext>
            </a:extLst>
          </p:cNvPr>
          <p:cNvSpPr txBox="1"/>
          <p:nvPr/>
        </p:nvSpPr>
        <p:spPr>
          <a:xfrm>
            <a:off x="6175569" y="1157520"/>
            <a:ext cx="2834343" cy="553998"/>
          </a:xfrm>
          <a:prstGeom prst="rect">
            <a:avLst/>
          </a:prstGeom>
          <a:noFill/>
        </p:spPr>
        <p:txBody>
          <a:bodyPr wrap="square">
            <a:spAutoFit/>
          </a:bodyPr>
          <a:lstStyle/>
          <a:p>
            <a:pPr algn="ctr" rtl="0">
              <a:defRPr sz="1862" b="0" i="0" u="none" strike="noStrike" kern="1200" spc="0" baseline="0">
                <a:solidFill>
                  <a:srgbClr val="4F4F4F">
                    <a:lumMod val="65000"/>
                    <a:lumOff val="35000"/>
                  </a:srgbClr>
                </a:solidFill>
                <a:latin typeface="+mn-lt"/>
                <a:ea typeface="+mn-ea"/>
                <a:cs typeface="+mn-cs"/>
              </a:defRPr>
            </a:pPr>
            <a:r>
              <a:rPr lang="fr-FR" sz="1050" b="1" kern="1200" dirty="0">
                <a:solidFill>
                  <a:srgbClr val="231F20"/>
                </a:solidFill>
                <a:effectLst/>
                <a:latin typeface="Arial" panose="020B0604020202020204" pitchFamily="34" charset="0"/>
                <a:ea typeface="+mn-ea"/>
                <a:cs typeface="+mn-cs"/>
              </a:rPr>
              <a:t>PART DES ALTERNANTS DANS LES EFFECTIFS DES ENTREPRISES</a:t>
            </a:r>
            <a:endParaRPr lang="fr-FR" sz="1050" b="1" kern="1200" baseline="0" dirty="0">
              <a:solidFill>
                <a:srgbClr val="231F20"/>
              </a:solidFill>
              <a:effectLst/>
              <a:latin typeface="Arial" panose="020B0604020202020204" pitchFamily="34" charset="0"/>
              <a:ea typeface="+mn-ea"/>
              <a:cs typeface="+mn-cs"/>
            </a:endParaRPr>
          </a:p>
          <a:p>
            <a:pPr algn="ctr" rtl="0">
              <a:defRPr sz="1862" b="0" i="0" u="none" strike="noStrike" kern="1200" spc="0" baseline="0">
                <a:solidFill>
                  <a:srgbClr val="4F4F4F">
                    <a:lumMod val="65000"/>
                    <a:lumOff val="35000"/>
                  </a:srgbClr>
                </a:solidFill>
                <a:latin typeface="+mn-lt"/>
                <a:ea typeface="+mn-ea"/>
                <a:cs typeface="+mn-cs"/>
              </a:defRPr>
            </a:pPr>
            <a:r>
              <a:rPr lang="fr-FR" sz="900" i="1" kern="1200" dirty="0">
                <a:solidFill>
                  <a:srgbClr val="808080"/>
                </a:solidFill>
                <a:effectLst/>
                <a:latin typeface="Arial" panose="020B0604020202020204" pitchFamily="34" charset="0"/>
                <a:ea typeface="+mn-ea"/>
                <a:cs typeface="+mn-cs"/>
              </a:rPr>
              <a:t>Source : Enquête en ligne</a:t>
            </a:r>
            <a:endParaRPr lang="fr-FR" sz="1050" dirty="0"/>
          </a:p>
        </p:txBody>
      </p:sp>
      <p:sp>
        <p:nvSpPr>
          <p:cNvPr id="30" name="ZoneTexte 29">
            <a:extLst>
              <a:ext uri="{FF2B5EF4-FFF2-40B4-BE49-F238E27FC236}">
                <a16:creationId xmlns:a16="http://schemas.microsoft.com/office/drawing/2014/main" id="{B5CC590D-0312-44E9-82D2-DD677D932B08}"/>
              </a:ext>
            </a:extLst>
          </p:cNvPr>
          <p:cNvSpPr txBox="1"/>
          <p:nvPr/>
        </p:nvSpPr>
        <p:spPr>
          <a:xfrm>
            <a:off x="5859396" y="3344425"/>
            <a:ext cx="3444853" cy="415498"/>
          </a:xfrm>
          <a:prstGeom prst="rect">
            <a:avLst/>
          </a:prstGeom>
          <a:noFill/>
        </p:spPr>
        <p:txBody>
          <a:bodyPr wrap="square">
            <a:spAutoFit/>
          </a:bodyPr>
          <a:lstStyle/>
          <a:p>
            <a:pPr algn="ctr" rtl="0">
              <a:defRPr sz="1862" b="0" i="0" u="none" strike="noStrike" kern="1200" spc="0" baseline="0">
                <a:solidFill>
                  <a:srgbClr val="4F4F4F">
                    <a:lumMod val="65000"/>
                    <a:lumOff val="35000"/>
                  </a:srgbClr>
                </a:solidFill>
                <a:latin typeface="+mn-lt"/>
                <a:ea typeface="+mn-ea"/>
                <a:cs typeface="+mn-cs"/>
              </a:defRPr>
            </a:pPr>
            <a:r>
              <a:rPr lang="fr-FR" sz="1050" b="1" kern="1200" dirty="0">
                <a:solidFill>
                  <a:srgbClr val="231F20"/>
                </a:solidFill>
                <a:effectLst/>
                <a:latin typeface="Arial" panose="020B0604020202020204" pitchFamily="34" charset="0"/>
                <a:ea typeface="+mn-ea"/>
                <a:cs typeface="+mn-cs"/>
              </a:rPr>
              <a:t>PRINCIPAUX BESOINS DE FORMATION EXPRIMES PAR FAMILLE DE METIERS</a:t>
            </a:r>
            <a:endParaRPr lang="fr-FR" sz="1050" b="1" kern="1200" baseline="0" dirty="0">
              <a:solidFill>
                <a:srgbClr val="231F20"/>
              </a:solidFill>
              <a:effectLst/>
              <a:latin typeface="Arial" panose="020B0604020202020204" pitchFamily="34" charset="0"/>
              <a:ea typeface="+mn-ea"/>
              <a:cs typeface="+mn-cs"/>
            </a:endParaRPr>
          </a:p>
        </p:txBody>
      </p:sp>
    </p:spTree>
    <p:extLst>
      <p:ext uri="{BB962C8B-B14F-4D97-AF65-F5344CB8AC3E}">
        <p14:creationId xmlns:p14="http://schemas.microsoft.com/office/powerpoint/2010/main" val="287419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39991-6A96-41DC-BC65-68039FC89023}"/>
              </a:ext>
            </a:extLst>
          </p:cNvPr>
          <p:cNvSpPr>
            <a:spLocks noGrp="1"/>
          </p:cNvSpPr>
          <p:nvPr>
            <p:ph type="title"/>
          </p:nvPr>
        </p:nvSpPr>
        <p:spPr/>
        <p:txBody>
          <a:bodyPr/>
          <a:lstStyle/>
          <a:p>
            <a:r>
              <a:rPr lang="fr-FR"/>
              <a:t>Agriculture, industries alimentaires</a:t>
            </a:r>
          </a:p>
        </p:txBody>
      </p:sp>
      <p:sp>
        <p:nvSpPr>
          <p:cNvPr id="4" name="Espace réservé du texte 3">
            <a:extLst>
              <a:ext uri="{FF2B5EF4-FFF2-40B4-BE49-F238E27FC236}">
                <a16:creationId xmlns:a16="http://schemas.microsoft.com/office/drawing/2014/main" id="{5F8EF02B-1264-4EE1-AC1B-D8C0C41FB44B}"/>
              </a:ext>
            </a:extLst>
          </p:cNvPr>
          <p:cNvSpPr>
            <a:spLocks noGrp="1"/>
          </p:cNvSpPr>
          <p:nvPr>
            <p:ph type="body" sz="quarter" idx="10"/>
          </p:nvPr>
        </p:nvSpPr>
        <p:spPr/>
        <p:txBody>
          <a:bodyPr/>
          <a:lstStyle/>
          <a:p>
            <a:r>
              <a:rPr lang="fr-FR"/>
              <a:t>Tendances d’évolution</a:t>
            </a:r>
          </a:p>
        </p:txBody>
      </p:sp>
      <p:sp>
        <p:nvSpPr>
          <p:cNvPr id="5" name="Espace réservé du texte 4">
            <a:extLst>
              <a:ext uri="{FF2B5EF4-FFF2-40B4-BE49-F238E27FC236}">
                <a16:creationId xmlns:a16="http://schemas.microsoft.com/office/drawing/2014/main" id="{6644DF77-15A1-4BB4-970B-F20DC4EC0F46}"/>
              </a:ext>
            </a:extLst>
          </p:cNvPr>
          <p:cNvSpPr>
            <a:spLocks noGrp="1"/>
          </p:cNvSpPr>
          <p:nvPr>
            <p:ph type="body" sz="quarter" idx="11"/>
          </p:nvPr>
        </p:nvSpPr>
        <p:spPr/>
        <p:txBody>
          <a:bodyPr/>
          <a:lstStyle/>
          <a:p>
            <a:r>
              <a:rPr lang="fr-FR" dirty="0"/>
              <a:t>06</a:t>
            </a:r>
          </a:p>
        </p:txBody>
      </p:sp>
      <p:sp>
        <p:nvSpPr>
          <p:cNvPr id="8" name="Rectangle 7">
            <a:extLst>
              <a:ext uri="{FF2B5EF4-FFF2-40B4-BE49-F238E27FC236}">
                <a16:creationId xmlns:a16="http://schemas.microsoft.com/office/drawing/2014/main" id="{4C780D1D-8279-4D24-92A5-8F05BE471DDB}"/>
              </a:ext>
            </a:extLst>
          </p:cNvPr>
          <p:cNvSpPr/>
          <p:nvPr/>
        </p:nvSpPr>
        <p:spPr>
          <a:xfrm>
            <a:off x="245914" y="2049736"/>
            <a:ext cx="1413163" cy="1365314"/>
          </a:xfrm>
          <a:prstGeom prst="rect">
            <a:avLst/>
          </a:pr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494949"/>
                </a:solidFill>
              </a:rPr>
              <a:t>Réduction </a:t>
            </a:r>
          </a:p>
          <a:p>
            <a:pPr algn="ctr"/>
            <a:r>
              <a:rPr lang="fr-FR" sz="1200" b="1">
                <a:solidFill>
                  <a:srgbClr val="494949"/>
                </a:solidFill>
              </a:rPr>
              <a:t>de l’impact environnemental</a:t>
            </a:r>
          </a:p>
        </p:txBody>
      </p:sp>
      <p:sp>
        <p:nvSpPr>
          <p:cNvPr id="9" name="Rectangle 8">
            <a:extLst>
              <a:ext uri="{FF2B5EF4-FFF2-40B4-BE49-F238E27FC236}">
                <a16:creationId xmlns:a16="http://schemas.microsoft.com/office/drawing/2014/main" id="{59080A5F-05AA-4B94-8178-5CEE8221DBC1}"/>
              </a:ext>
            </a:extLst>
          </p:cNvPr>
          <p:cNvSpPr/>
          <p:nvPr/>
        </p:nvSpPr>
        <p:spPr>
          <a:xfrm>
            <a:off x="245915" y="3475959"/>
            <a:ext cx="1413163" cy="741236"/>
          </a:xfrm>
          <a:prstGeom prst="rect">
            <a:avLst/>
          </a:pr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494949"/>
                </a:solidFill>
              </a:rPr>
              <a:t>Traçabilité, qualité, transparence</a:t>
            </a:r>
          </a:p>
        </p:txBody>
      </p:sp>
      <p:sp>
        <p:nvSpPr>
          <p:cNvPr id="10" name="Rectangle 9">
            <a:extLst>
              <a:ext uri="{FF2B5EF4-FFF2-40B4-BE49-F238E27FC236}">
                <a16:creationId xmlns:a16="http://schemas.microsoft.com/office/drawing/2014/main" id="{BCD1E7FE-B385-439F-A210-7B403D61A188}"/>
              </a:ext>
            </a:extLst>
          </p:cNvPr>
          <p:cNvSpPr/>
          <p:nvPr/>
        </p:nvSpPr>
        <p:spPr>
          <a:xfrm>
            <a:off x="245915" y="5121789"/>
            <a:ext cx="1413163" cy="984313"/>
          </a:xfrm>
          <a:prstGeom prst="rect">
            <a:avLst/>
          </a:pr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494949"/>
                </a:solidFill>
              </a:rPr>
              <a:t>Modernisation des productions et exploitations</a:t>
            </a:r>
          </a:p>
        </p:txBody>
      </p:sp>
      <p:sp>
        <p:nvSpPr>
          <p:cNvPr id="11" name="Espace réservé du contenu 2">
            <a:extLst>
              <a:ext uri="{FF2B5EF4-FFF2-40B4-BE49-F238E27FC236}">
                <a16:creationId xmlns:a16="http://schemas.microsoft.com/office/drawing/2014/main" id="{595CCE72-D38C-42F0-954F-DEFB82307406}"/>
              </a:ext>
            </a:extLst>
          </p:cNvPr>
          <p:cNvSpPr txBox="1">
            <a:spLocks/>
          </p:cNvSpPr>
          <p:nvPr/>
        </p:nvSpPr>
        <p:spPr>
          <a:xfrm>
            <a:off x="1724319" y="1237209"/>
            <a:ext cx="7997651" cy="4868893"/>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sz="1100" b="1" i="1">
                <a:sym typeface="Wingdings" panose="05000000000000000000" pitchFamily="2" charset="2"/>
              </a:rPr>
              <a:t> Premier secteur industriel français</a:t>
            </a:r>
          </a:p>
          <a:p>
            <a:pPr lvl="1" algn="just"/>
            <a:r>
              <a:rPr lang="fr-FR" sz="1100">
                <a:sym typeface="Wingdings" panose="05000000000000000000" pitchFamily="2" charset="2"/>
              </a:rPr>
              <a:t>Portés par la croissance démographique, l’agriculture et l’agroalimentaire se développent dans le monde ; l’image française et la renommée de ses produits (dont les vins et spiritueux) permettent aux entreprises nationales d’exporter massivement. </a:t>
            </a:r>
            <a:endParaRPr lang="fr-FR" sz="1100">
              <a:solidFill>
                <a:schemeClr val="accent1"/>
              </a:solidFill>
              <a:sym typeface="Wingdings" panose="05000000000000000000" pitchFamily="2" charset="2"/>
            </a:endParaRPr>
          </a:p>
          <a:p>
            <a:pPr lvl="1" algn="just"/>
            <a:r>
              <a:rPr lang="fr-FR" sz="1100" b="1" i="1">
                <a:sym typeface="Wingdings" panose="05000000000000000000" pitchFamily="2" charset="2"/>
              </a:rPr>
              <a:t> Production biologique, préservation de l’environnement </a:t>
            </a:r>
          </a:p>
          <a:p>
            <a:pPr lvl="1" algn="just"/>
            <a:r>
              <a:rPr lang="fr-FR" sz="1100">
                <a:sym typeface="Wingdings" panose="05000000000000000000" pitchFamily="2" charset="2"/>
              </a:rPr>
              <a:t>Les surfaces dédiées à l’agriculture biologique ne cessent de croître pour répondre à la demande.(10% des surfaces viticoles en bio en 2017 en France). Le CA du bio a augmenté de 17% entre 2016 et 2017. Les modes de production et nouveaux instruments accompagnent cette évolution en limitant le recours aux intrants (utilisation de capteurs et de données de précision pour anticiper les nuisibles,…). Ce souci de préserver les ressources agricoles passe également par une réflexion sur les modes de production plus respectueux des sols et plus éthiques (ex : agroécologie). </a:t>
            </a:r>
          </a:p>
          <a:p>
            <a:pPr lvl="1" algn="just"/>
            <a:r>
              <a:rPr lang="fr-FR" sz="1100" b="1" i="1">
                <a:sym typeface="Wingdings" panose="05000000000000000000" pitchFamily="2" charset="2"/>
              </a:rPr>
              <a:t> Limitation et valorisation des déchets</a:t>
            </a:r>
          </a:p>
          <a:p>
            <a:pPr lvl="1" algn="just"/>
            <a:r>
              <a:rPr lang="fr-FR" sz="1100">
                <a:sym typeface="Wingdings" panose="05000000000000000000" pitchFamily="2" charset="2"/>
              </a:rPr>
              <a:t>30% des volumes produits sont gaspillés sur la totalité de la chaîne (de la ligne de production à la fourchette), c’est-à-dire jetés sans être consommés, chaque. Les principes de l’économie circulaire encouragent à une valorisation des déchets de la terre (ex : bioénergies/bioéconomie) au recyclage des contenants alimentaires.</a:t>
            </a:r>
          </a:p>
          <a:p>
            <a:pPr lvl="1" algn="just"/>
            <a:r>
              <a:rPr lang="fr-FR" sz="1100" b="1" i="1">
                <a:sym typeface="Wingdings" panose="05000000000000000000" pitchFamily="2" charset="2"/>
              </a:rPr>
              <a:t> La qualité des produits</a:t>
            </a:r>
          </a:p>
          <a:p>
            <a:pPr lvl="1" algn="just"/>
            <a:r>
              <a:rPr lang="fr-FR" sz="1100">
                <a:sym typeface="Wingdings" panose="05000000000000000000" pitchFamily="2" charset="2"/>
              </a:rPr>
              <a:t>La qualité (nutritionnelle, gustative, sécurité alimentaire…) est une priorité pour les industriels agroalimentaires, qui doivent répondre à des réglementations et normes strictes. Cet enjeu se répercute sur l’ensemble de la chaine, du producteur (dont chaine de transformation) à la logistique et distribution (respect de la chaine de froid…), qui doivent garantir une traçabilité et transparence au consommateur final. Les scandales sanitaires mettent au jour des failles à minimiser pour rassurer les clients.</a:t>
            </a:r>
            <a:endParaRPr lang="fr-FR" sz="1100">
              <a:solidFill>
                <a:schemeClr val="accent1"/>
              </a:solidFill>
              <a:sym typeface="Wingdings" panose="05000000000000000000" pitchFamily="2" charset="2"/>
            </a:endParaRPr>
          </a:p>
          <a:p>
            <a:pPr marL="171450" lvl="1" indent="-171450" algn="just">
              <a:buFont typeface="Wingdings" panose="05000000000000000000" pitchFamily="2" charset="2"/>
              <a:buChar char="à"/>
            </a:pPr>
            <a:r>
              <a:rPr lang="fr-FR" sz="1100" b="1" i="1">
                <a:sym typeface="Wingdings" panose="05000000000000000000" pitchFamily="2" charset="2"/>
              </a:rPr>
              <a:t>Performance technologique des exploitations agricoles…</a:t>
            </a:r>
          </a:p>
          <a:p>
            <a:pPr lvl="1" algn="just"/>
            <a:r>
              <a:rPr lang="fr-FR" sz="1100">
                <a:sym typeface="Wingdings" panose="05000000000000000000" pitchFamily="2" charset="2"/>
              </a:rPr>
              <a:t>Les agriculteurs utilisent de plus en plus de capteurs météo connectés, de cartographies d’analyse satellitaire ou des drones, qui rendent possible une agriculture de précision. Les tracteurs du futur seront numérisés, connectés et autonomes (ex : : le </a:t>
            </a:r>
            <a:r>
              <a:rPr lang="fr-FR" sz="1100" err="1">
                <a:sym typeface="Wingdings" panose="05000000000000000000" pitchFamily="2" charset="2"/>
              </a:rPr>
              <a:t>Deuterium</a:t>
            </a:r>
            <a:r>
              <a:rPr lang="fr-FR" sz="1100">
                <a:sym typeface="Wingdings" panose="05000000000000000000" pitchFamily="2" charset="2"/>
              </a:rPr>
              <a:t>, prototype écologique sans chauffeur). En élevage, les puces RFID sont utilisées pour suivre le déplacement des animaux et faciliter l’analyse de leur dossier médical.</a:t>
            </a:r>
            <a:endParaRPr lang="fr-FR" sz="1100" b="1" i="1">
              <a:sym typeface="Wingdings" panose="05000000000000000000" pitchFamily="2" charset="2"/>
            </a:endParaRPr>
          </a:p>
          <a:p>
            <a:pPr marL="171450" lvl="1" indent="-171450" algn="just">
              <a:buFont typeface="Wingdings" panose="05000000000000000000" pitchFamily="2" charset="2"/>
              <a:buChar char="à"/>
            </a:pPr>
            <a:r>
              <a:rPr lang="fr-FR" sz="1100" b="1" i="1">
                <a:sym typeface="Wingdings" panose="05000000000000000000" pitchFamily="2" charset="2"/>
              </a:rPr>
              <a:t> … aux usines et chaînes logistiques</a:t>
            </a:r>
          </a:p>
          <a:p>
            <a:pPr lvl="1" algn="just"/>
            <a:r>
              <a:rPr lang="fr-FR" sz="1100">
                <a:sym typeface="Wingdings" panose="05000000000000000000" pitchFamily="2" charset="2"/>
              </a:rPr>
              <a:t>Les IAA ménagent simultanément compétitivité-prix, qualité, sécurité – des enjeux traités par un investissement dans l’Usine 4.0. La demande s’accroît pour la robotisation et digitalisation des équipements de production, toutes filières confondues. </a:t>
            </a:r>
          </a:p>
          <a:p>
            <a:pPr lvl="1" algn="just"/>
            <a:r>
              <a:rPr lang="fr-FR" sz="1100">
                <a:sym typeface="Wingdings" panose="05000000000000000000" pitchFamily="2" charset="2"/>
              </a:rPr>
              <a:t>Un fort enjeu de productivité et de flexibilité (variété produits, petites et moyennes séries…) repose sur l’organisation des lignes de production. Enfin, les consommateurs poussent de plus en plus un redimensionnement local des </a:t>
            </a:r>
            <a:r>
              <a:rPr lang="fr-FR" sz="1100" err="1">
                <a:sym typeface="Wingdings" panose="05000000000000000000" pitchFamily="2" charset="2"/>
              </a:rPr>
              <a:t>supply</a:t>
            </a:r>
            <a:r>
              <a:rPr lang="fr-FR" sz="1100">
                <a:sym typeface="Wingdings" panose="05000000000000000000" pitchFamily="2" charset="2"/>
              </a:rPr>
              <a:t> </a:t>
            </a:r>
            <a:r>
              <a:rPr lang="fr-FR" sz="1100" err="1">
                <a:sym typeface="Wingdings" panose="05000000000000000000" pitchFamily="2" charset="2"/>
              </a:rPr>
              <a:t>chains</a:t>
            </a:r>
            <a:r>
              <a:rPr lang="fr-FR" sz="1100">
                <a:sym typeface="Wingdings" panose="05000000000000000000" pitchFamily="2" charset="2"/>
              </a:rPr>
              <a:t> (essor des circuits courts).</a:t>
            </a:r>
          </a:p>
          <a:p>
            <a:pPr lvl="1" algn="just"/>
            <a:endParaRPr lang="fr-FR" sz="1100">
              <a:sym typeface="Wingdings" panose="05000000000000000000" pitchFamily="2" charset="2"/>
            </a:endParaRPr>
          </a:p>
          <a:p>
            <a:pPr lvl="1" algn="just"/>
            <a:endParaRPr lang="fr-FR" sz="1100">
              <a:sym typeface="Wingdings" panose="05000000000000000000" pitchFamily="2" charset="2"/>
            </a:endParaRPr>
          </a:p>
          <a:p>
            <a:pPr lvl="1" algn="just"/>
            <a:endParaRPr lang="fr-FR" sz="1100">
              <a:solidFill>
                <a:schemeClr val="accent1"/>
              </a:solidFill>
              <a:sym typeface="Wingdings" panose="05000000000000000000" pitchFamily="2" charset="2"/>
            </a:endParaRPr>
          </a:p>
        </p:txBody>
      </p:sp>
      <p:sp>
        <p:nvSpPr>
          <p:cNvPr id="15" name="Rectangle 14">
            <a:extLst>
              <a:ext uri="{FF2B5EF4-FFF2-40B4-BE49-F238E27FC236}">
                <a16:creationId xmlns:a16="http://schemas.microsoft.com/office/drawing/2014/main" id="{4702EA1A-47E7-4E95-AD7D-34D87881EFAE}"/>
              </a:ext>
            </a:extLst>
          </p:cNvPr>
          <p:cNvSpPr/>
          <p:nvPr/>
        </p:nvSpPr>
        <p:spPr>
          <a:xfrm>
            <a:off x="245914" y="4278104"/>
            <a:ext cx="1413163" cy="765532"/>
          </a:xfrm>
          <a:prstGeom prst="rect">
            <a:avLst/>
          </a:pr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494949"/>
                </a:solidFill>
              </a:rPr>
              <a:t>Performance économique, rentabilité</a:t>
            </a:r>
          </a:p>
        </p:txBody>
      </p:sp>
      <p:sp>
        <p:nvSpPr>
          <p:cNvPr id="13" name="Rectangle 12">
            <a:extLst>
              <a:ext uri="{FF2B5EF4-FFF2-40B4-BE49-F238E27FC236}">
                <a16:creationId xmlns:a16="http://schemas.microsoft.com/office/drawing/2014/main" id="{88E4A7E5-CCD1-4184-A187-8DEBCBC609D6}"/>
              </a:ext>
            </a:extLst>
          </p:cNvPr>
          <p:cNvSpPr/>
          <p:nvPr/>
        </p:nvSpPr>
        <p:spPr>
          <a:xfrm>
            <a:off x="245914" y="1210476"/>
            <a:ext cx="1413163" cy="765532"/>
          </a:xfrm>
          <a:prstGeom prst="rect">
            <a:avLst/>
          </a:pr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494949"/>
                </a:solidFill>
              </a:rPr>
              <a:t>Dynamique du secteur</a:t>
            </a:r>
          </a:p>
        </p:txBody>
      </p:sp>
    </p:spTree>
    <p:extLst>
      <p:ext uri="{BB962C8B-B14F-4D97-AF65-F5344CB8AC3E}">
        <p14:creationId xmlns:p14="http://schemas.microsoft.com/office/powerpoint/2010/main" val="179772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39991-6A96-41DC-BC65-68039FC89023}"/>
              </a:ext>
            </a:extLst>
          </p:cNvPr>
          <p:cNvSpPr>
            <a:spLocks noGrp="1"/>
          </p:cNvSpPr>
          <p:nvPr>
            <p:ph type="title"/>
          </p:nvPr>
        </p:nvSpPr>
        <p:spPr/>
        <p:txBody>
          <a:bodyPr/>
          <a:lstStyle/>
          <a:p>
            <a:r>
              <a:rPr lang="fr-FR"/>
              <a:t>Agriculture, industries alimentaires</a:t>
            </a:r>
          </a:p>
        </p:txBody>
      </p:sp>
      <p:sp>
        <p:nvSpPr>
          <p:cNvPr id="4" name="Espace réservé du texte 3">
            <a:extLst>
              <a:ext uri="{FF2B5EF4-FFF2-40B4-BE49-F238E27FC236}">
                <a16:creationId xmlns:a16="http://schemas.microsoft.com/office/drawing/2014/main" id="{5F8EF02B-1264-4EE1-AC1B-D8C0C41FB44B}"/>
              </a:ext>
            </a:extLst>
          </p:cNvPr>
          <p:cNvSpPr>
            <a:spLocks noGrp="1"/>
          </p:cNvSpPr>
          <p:nvPr>
            <p:ph type="body" sz="quarter" idx="10"/>
          </p:nvPr>
        </p:nvSpPr>
        <p:spPr/>
        <p:txBody>
          <a:bodyPr/>
          <a:lstStyle/>
          <a:p>
            <a:r>
              <a:rPr lang="fr-FR"/>
              <a:t>Impacts sur les secteurs de la branche métallurgie</a:t>
            </a:r>
          </a:p>
        </p:txBody>
      </p:sp>
      <p:sp>
        <p:nvSpPr>
          <p:cNvPr id="5" name="Espace réservé du texte 4">
            <a:extLst>
              <a:ext uri="{FF2B5EF4-FFF2-40B4-BE49-F238E27FC236}">
                <a16:creationId xmlns:a16="http://schemas.microsoft.com/office/drawing/2014/main" id="{6644DF77-15A1-4BB4-970B-F20DC4EC0F46}"/>
              </a:ext>
            </a:extLst>
          </p:cNvPr>
          <p:cNvSpPr>
            <a:spLocks noGrp="1"/>
          </p:cNvSpPr>
          <p:nvPr>
            <p:ph type="body" sz="quarter" idx="11"/>
          </p:nvPr>
        </p:nvSpPr>
        <p:spPr/>
        <p:txBody>
          <a:bodyPr/>
          <a:lstStyle/>
          <a:p>
            <a:r>
              <a:rPr lang="fr-FR" dirty="0"/>
              <a:t>06</a:t>
            </a:r>
          </a:p>
        </p:txBody>
      </p:sp>
      <p:sp>
        <p:nvSpPr>
          <p:cNvPr id="13" name="Espace réservé du contenu 2">
            <a:extLst>
              <a:ext uri="{FF2B5EF4-FFF2-40B4-BE49-F238E27FC236}">
                <a16:creationId xmlns:a16="http://schemas.microsoft.com/office/drawing/2014/main" id="{3DB04BC3-4C07-4E63-82AD-6C5C7B6BC6CA}"/>
              </a:ext>
            </a:extLst>
          </p:cNvPr>
          <p:cNvSpPr>
            <a:spLocks noGrp="1"/>
          </p:cNvSpPr>
          <p:nvPr>
            <p:ph idx="1"/>
          </p:nvPr>
        </p:nvSpPr>
        <p:spPr>
          <a:xfrm>
            <a:off x="6067426" y="1256665"/>
            <a:ext cx="3635637" cy="5118735"/>
          </a:xfrm>
        </p:spPr>
        <p:txBody>
          <a:bodyPr/>
          <a:lstStyle/>
          <a:p>
            <a:pPr lvl="1" algn="just"/>
            <a:r>
              <a:rPr lang="fr-FR" sz="1200" dirty="0">
                <a:solidFill>
                  <a:schemeClr val="bg2">
                    <a:lumMod val="10000"/>
                  </a:schemeClr>
                </a:solidFill>
              </a:rPr>
              <a:t>Un secteur agricole et agroalimentaire majeur en Région Centre-Val de Loire, qui se porte bien, en dépit de la conjoncture.</a:t>
            </a:r>
          </a:p>
          <a:p>
            <a:pPr lvl="1" algn="just"/>
            <a:endParaRPr lang="fr-FR" sz="1200" dirty="0">
              <a:solidFill>
                <a:schemeClr val="bg2">
                  <a:lumMod val="10000"/>
                </a:schemeClr>
              </a:solidFill>
            </a:endParaRPr>
          </a:p>
          <a:p>
            <a:pPr lvl="1" algn="just"/>
            <a:r>
              <a:rPr lang="fr-FR" sz="1200" dirty="0">
                <a:solidFill>
                  <a:schemeClr val="bg2">
                    <a:lumMod val="10000"/>
                  </a:schemeClr>
                </a:solidFill>
              </a:rPr>
              <a:t>On retrouve, à l’instar du reste du territoire, des enjeux importants de modernisation des chaines de production pour la transformation (enjeu de productivité et de flexibilité des productions), mais également des enjeux de nouveautés et d’innovation pour répondre aux besoins en développement (drones, machines agricoles autonomes…). Ce sont surtout les sous-traitants de la métallurgie, en particulier les fabricants de machines et équipements qui seront impactés, ainsi que les fabricants d’équipements électriques et électroniques. Toutefois de manière plus indirecte, d’autres secteurs peuvent participer à répondre à ces enjeux (aéronautique et automobile pour les enjeux de mobilité par exemple).</a:t>
            </a:r>
          </a:p>
          <a:p>
            <a:pPr lvl="1" algn="just"/>
            <a:endParaRPr lang="fr-FR" sz="1200" dirty="0">
              <a:solidFill>
                <a:schemeClr val="bg2">
                  <a:lumMod val="10000"/>
                </a:schemeClr>
              </a:solidFill>
            </a:endParaRPr>
          </a:p>
          <a:p>
            <a:pPr lvl="1" algn="just"/>
            <a:r>
              <a:rPr lang="fr-FR" sz="1200" dirty="0">
                <a:solidFill>
                  <a:schemeClr val="bg2">
                    <a:lumMod val="10000"/>
                  </a:schemeClr>
                </a:solidFill>
              </a:rPr>
              <a:t>Du côté des exploitations agricoles, d’importants investissements sont réalisés dans les machines et équipements agricoles (mouvement de modernisation des exploitations notamment au moment de changements de propriétaires, repositionnement…) – cette demande transparaît via les demandes de fonds auprès de la Région et acteurs du secteurs (fédérations, Caisse Agricole…).</a:t>
            </a:r>
          </a:p>
        </p:txBody>
      </p:sp>
      <p:sp>
        <p:nvSpPr>
          <p:cNvPr id="57" name="ZoneTexte 56">
            <a:extLst>
              <a:ext uri="{FF2B5EF4-FFF2-40B4-BE49-F238E27FC236}">
                <a16:creationId xmlns:a16="http://schemas.microsoft.com/office/drawing/2014/main" id="{813064ED-7E4B-41C0-AB06-CFE9EF2E68A4}"/>
              </a:ext>
            </a:extLst>
          </p:cNvPr>
          <p:cNvSpPr txBox="1"/>
          <p:nvPr/>
        </p:nvSpPr>
        <p:spPr>
          <a:xfrm>
            <a:off x="707231" y="1374379"/>
            <a:ext cx="4602187" cy="553998"/>
          </a:xfrm>
          <a:prstGeom prst="rect">
            <a:avLst/>
          </a:prstGeom>
          <a:noFill/>
        </p:spPr>
        <p:txBody>
          <a:bodyPr wrap="square" rtlCol="0">
            <a:spAutoFit/>
          </a:bodyPr>
          <a:lstStyle/>
          <a:p>
            <a:pPr algn="ctr"/>
            <a:r>
              <a:rPr lang="fr-FR" sz="1000"/>
              <a:t>EVOLUTION DU VOLUME DE COMMANDES LIEES A  L’AGRICULTURE ET IAA ESTIMEE DANS LES 3 ANS</a:t>
            </a:r>
          </a:p>
          <a:p>
            <a:pPr algn="ctr"/>
            <a:r>
              <a:rPr lang="fr-FR" sz="1000" i="1">
                <a:solidFill>
                  <a:schemeClr val="tx1">
                    <a:lumMod val="60000"/>
                    <a:lumOff val="40000"/>
                  </a:schemeClr>
                </a:solidFill>
              </a:rPr>
              <a:t>(Source : enquête en ligne)</a:t>
            </a:r>
          </a:p>
        </p:txBody>
      </p:sp>
      <p:graphicFrame>
        <p:nvGraphicFramePr>
          <p:cNvPr id="59" name="Graphique 58">
            <a:extLst>
              <a:ext uri="{FF2B5EF4-FFF2-40B4-BE49-F238E27FC236}">
                <a16:creationId xmlns:a16="http://schemas.microsoft.com/office/drawing/2014/main" id="{038E5B73-1EB5-45BA-989F-F4FB7EB2DB56}"/>
              </a:ext>
            </a:extLst>
          </p:cNvPr>
          <p:cNvGraphicFramePr>
            <a:graphicFrameLocks/>
          </p:cNvGraphicFramePr>
          <p:nvPr/>
        </p:nvGraphicFramePr>
        <p:xfrm>
          <a:off x="707231" y="1683377"/>
          <a:ext cx="4340229" cy="2167438"/>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 5">
            <a:extLst>
              <a:ext uri="{FF2B5EF4-FFF2-40B4-BE49-F238E27FC236}">
                <a16:creationId xmlns:a16="http://schemas.microsoft.com/office/drawing/2014/main" id="{439729C1-A3A9-4D07-BD14-917075094021}"/>
              </a:ext>
            </a:extLst>
          </p:cNvPr>
          <p:cNvPicPr>
            <a:picLocks noChangeAspect="1"/>
          </p:cNvPicPr>
          <p:nvPr/>
        </p:nvPicPr>
        <p:blipFill>
          <a:blip r:embed="rId3"/>
          <a:stretch>
            <a:fillRect/>
          </a:stretch>
        </p:blipFill>
        <p:spPr>
          <a:xfrm>
            <a:off x="965648" y="1622957"/>
            <a:ext cx="4340728" cy="2170364"/>
          </a:xfrm>
          <a:prstGeom prst="rect">
            <a:avLst/>
          </a:prstGeom>
        </p:spPr>
      </p:pic>
      <p:graphicFrame>
        <p:nvGraphicFramePr>
          <p:cNvPr id="15" name="Tableau 6">
            <a:extLst>
              <a:ext uri="{FF2B5EF4-FFF2-40B4-BE49-F238E27FC236}">
                <a16:creationId xmlns:a16="http://schemas.microsoft.com/office/drawing/2014/main" id="{0108E604-50BD-40F4-BB5F-5C75C22053C8}"/>
              </a:ext>
            </a:extLst>
          </p:cNvPr>
          <p:cNvGraphicFramePr>
            <a:graphicFrameLocks noGrp="1"/>
          </p:cNvGraphicFramePr>
          <p:nvPr/>
        </p:nvGraphicFramePr>
        <p:xfrm>
          <a:off x="327805" y="3657349"/>
          <a:ext cx="5284356" cy="2240055"/>
        </p:xfrm>
        <a:graphic>
          <a:graphicData uri="http://schemas.openxmlformats.org/drawingml/2006/table">
            <a:tbl>
              <a:tblPr firstRow="1" bandRow="1">
                <a:tableStyleId>{5C22544A-7EE6-4342-B048-85BDC9FD1C3A}</a:tableStyleId>
              </a:tblPr>
              <a:tblGrid>
                <a:gridCol w="2810996">
                  <a:extLst>
                    <a:ext uri="{9D8B030D-6E8A-4147-A177-3AD203B41FA5}">
                      <a16:colId xmlns:a16="http://schemas.microsoft.com/office/drawing/2014/main" val="1505180524"/>
                    </a:ext>
                  </a:extLst>
                </a:gridCol>
                <a:gridCol w="2473360">
                  <a:extLst>
                    <a:ext uri="{9D8B030D-6E8A-4147-A177-3AD203B41FA5}">
                      <a16:colId xmlns:a16="http://schemas.microsoft.com/office/drawing/2014/main" val="3173932355"/>
                    </a:ext>
                  </a:extLst>
                </a:gridCol>
              </a:tblGrid>
              <a:tr h="456975">
                <a:tc>
                  <a:txBody>
                    <a:bodyPr/>
                    <a:lstStyle/>
                    <a:p>
                      <a:r>
                        <a:rPr lang="fr-FR" sz="1000" b="1" dirty="0"/>
                        <a:t>TENDANCES</a:t>
                      </a:r>
                    </a:p>
                  </a:txBody>
                  <a:tcPr anchor="ctr"/>
                </a:tc>
                <a:tc>
                  <a:txBody>
                    <a:bodyPr/>
                    <a:lstStyle/>
                    <a:p>
                      <a:r>
                        <a:rPr lang="fr-FR" sz="1100" b="1" dirty="0"/>
                        <a:t>INTENSITÉ DE L'IMPACT SUR LE SECTEUR (+ À +++)</a:t>
                      </a:r>
                    </a:p>
                  </a:txBody>
                  <a:tcPr anchor="ctr"/>
                </a:tc>
                <a:extLst>
                  <a:ext uri="{0D108BD9-81ED-4DB2-BD59-A6C34878D82A}">
                    <a16:rowId xmlns:a16="http://schemas.microsoft.com/office/drawing/2014/main" val="3864300628"/>
                  </a:ext>
                </a:extLst>
              </a:tr>
              <a:tr h="327051">
                <a:tc>
                  <a:txBody>
                    <a:bodyPr/>
                    <a:lstStyle/>
                    <a:p>
                      <a:r>
                        <a:rPr lang="fr-FR" sz="1100" dirty="0"/>
                        <a:t>Précisions et qualité des contrôles/prévisions (capteurs, data/IA…)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a:t>
                      </a:r>
                    </a:p>
                  </a:txBody>
                  <a:tcPr/>
                </a:tc>
                <a:extLst>
                  <a:ext uri="{0D108BD9-81ED-4DB2-BD59-A6C34878D82A}">
                    <a16:rowId xmlns:a16="http://schemas.microsoft.com/office/drawing/2014/main" val="2793573691"/>
                  </a:ext>
                </a:extLst>
              </a:tr>
              <a:tr h="327051">
                <a:tc>
                  <a:txBody>
                    <a:bodyPr/>
                    <a:lstStyle/>
                    <a:p>
                      <a:r>
                        <a:rPr lang="fr-FR" sz="1100" dirty="0"/>
                        <a:t>Chaîne de production plus vertes des champs à la logistique (réduction des consommations énergétiques / émissions)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a:t>
                      </a:r>
                    </a:p>
                  </a:txBody>
                  <a:tcPr/>
                </a:tc>
                <a:extLst>
                  <a:ext uri="{0D108BD9-81ED-4DB2-BD59-A6C34878D82A}">
                    <a16:rowId xmlns:a16="http://schemas.microsoft.com/office/drawing/2014/main" val="1209891885"/>
                  </a:ext>
                </a:extLst>
              </a:tr>
              <a:tr h="339817">
                <a:tc>
                  <a:txBody>
                    <a:bodyPr/>
                    <a:lstStyle/>
                    <a:p>
                      <a:r>
                        <a:rPr lang="fr-FR" sz="1100" dirty="0"/>
                        <a:t>Productivité (digitalisation, robotisation, autonomisation)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a:t>
                      </a:r>
                    </a:p>
                  </a:txBody>
                  <a:tcPr/>
                </a:tc>
                <a:extLst>
                  <a:ext uri="{0D108BD9-81ED-4DB2-BD59-A6C34878D82A}">
                    <a16:rowId xmlns:a16="http://schemas.microsoft.com/office/drawing/2014/main" val="3247461517"/>
                  </a:ext>
                </a:extLst>
              </a:tr>
              <a:tr h="3270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t>Connectivité / Maintenance prédictive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a:t>
                      </a:r>
                    </a:p>
                  </a:txBody>
                  <a:tcPr/>
                </a:tc>
                <a:extLst>
                  <a:ext uri="{0D108BD9-81ED-4DB2-BD59-A6C34878D82A}">
                    <a16:rowId xmlns:a16="http://schemas.microsoft.com/office/drawing/2014/main" val="1592839843"/>
                  </a:ext>
                </a:extLst>
              </a:tr>
            </a:tbl>
          </a:graphicData>
        </a:graphic>
      </p:graphicFrame>
    </p:spTree>
    <p:extLst>
      <p:ext uri="{BB962C8B-B14F-4D97-AF65-F5344CB8AC3E}">
        <p14:creationId xmlns:p14="http://schemas.microsoft.com/office/powerpoint/2010/main" val="161918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31D6706-294D-4990-A123-2D9CFF304988}"/>
              </a:ext>
            </a:extLst>
          </p:cNvPr>
          <p:cNvSpPr>
            <a:spLocks noGrp="1"/>
          </p:cNvSpPr>
          <p:nvPr>
            <p:ph type="title"/>
          </p:nvPr>
        </p:nvSpPr>
        <p:spPr/>
        <p:txBody>
          <a:bodyPr/>
          <a:lstStyle/>
          <a:p>
            <a:r>
              <a:rPr lang="fr-FR" dirty="0"/>
              <a:t>Annexe 4 : offre de formation initiale</a:t>
            </a:r>
          </a:p>
        </p:txBody>
      </p:sp>
      <p:sp>
        <p:nvSpPr>
          <p:cNvPr id="5" name="Espace réservé du texte 4">
            <a:extLst>
              <a:ext uri="{FF2B5EF4-FFF2-40B4-BE49-F238E27FC236}">
                <a16:creationId xmlns:a16="http://schemas.microsoft.com/office/drawing/2014/main" id="{92B216A5-C48B-41B8-876D-90B76CC40EFB}"/>
              </a:ext>
            </a:extLst>
          </p:cNvPr>
          <p:cNvSpPr>
            <a:spLocks noGrp="1"/>
          </p:cNvSpPr>
          <p:nvPr>
            <p:ph type="body" idx="1"/>
          </p:nvPr>
        </p:nvSpPr>
        <p:spPr/>
        <p:txBody>
          <a:bodyPr/>
          <a:lstStyle/>
          <a:p>
            <a:r>
              <a:rPr lang="fr-FR" dirty="0"/>
              <a:t>06</a:t>
            </a:r>
          </a:p>
        </p:txBody>
      </p:sp>
    </p:spTree>
    <p:extLst>
      <p:ext uri="{BB962C8B-B14F-4D97-AF65-F5344CB8AC3E}">
        <p14:creationId xmlns:p14="http://schemas.microsoft.com/office/powerpoint/2010/main" val="311820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5AFB44-E3B9-4461-AF12-6235AEE96E00}"/>
              </a:ext>
            </a:extLst>
          </p:cNvPr>
          <p:cNvSpPr>
            <a:spLocks noGrp="1"/>
          </p:cNvSpPr>
          <p:nvPr>
            <p:ph type="title"/>
          </p:nvPr>
        </p:nvSpPr>
        <p:spPr/>
        <p:txBody>
          <a:bodyPr/>
          <a:lstStyle/>
          <a:p>
            <a:r>
              <a:rPr lang="fr-FR" sz="1600" dirty="0"/>
              <a:t>Nombre de formations initiales et de formés en 2019</a:t>
            </a:r>
            <a:endParaRPr lang="fr-FR" sz="1600" i="1" dirty="0"/>
          </a:p>
        </p:txBody>
      </p:sp>
      <p:sp>
        <p:nvSpPr>
          <p:cNvPr id="3" name="Espace réservé du texte 2">
            <a:extLst>
              <a:ext uri="{FF2B5EF4-FFF2-40B4-BE49-F238E27FC236}">
                <a16:creationId xmlns:a16="http://schemas.microsoft.com/office/drawing/2014/main" id="{A98BB652-EC88-4336-BE32-673A8C77F58E}"/>
              </a:ext>
            </a:extLst>
          </p:cNvPr>
          <p:cNvSpPr>
            <a:spLocks noGrp="1"/>
          </p:cNvSpPr>
          <p:nvPr>
            <p:ph type="body" sz="quarter" idx="10"/>
          </p:nvPr>
        </p:nvSpPr>
        <p:spPr/>
        <p:txBody>
          <a:bodyPr/>
          <a:lstStyle/>
          <a:p>
            <a:r>
              <a:rPr lang="fr-FR" sz="1600" i="1" dirty="0"/>
              <a:t>Sources : bases de données étoile et CEREQ, analyse et retraitements Katalyse</a:t>
            </a:r>
            <a:endParaRPr lang="fr-FR" sz="1600" dirty="0"/>
          </a:p>
        </p:txBody>
      </p:sp>
      <p:sp>
        <p:nvSpPr>
          <p:cNvPr id="4" name="Espace réservé du texte 3">
            <a:extLst>
              <a:ext uri="{FF2B5EF4-FFF2-40B4-BE49-F238E27FC236}">
                <a16:creationId xmlns:a16="http://schemas.microsoft.com/office/drawing/2014/main" id="{6B2138D9-3891-4B0B-BD69-107F5314F9B6}"/>
              </a:ext>
            </a:extLst>
          </p:cNvPr>
          <p:cNvSpPr>
            <a:spLocks noGrp="1"/>
          </p:cNvSpPr>
          <p:nvPr>
            <p:ph type="body" sz="quarter" idx="11"/>
          </p:nvPr>
        </p:nvSpPr>
        <p:spPr/>
        <p:txBody>
          <a:bodyPr/>
          <a:lstStyle/>
          <a:p>
            <a:r>
              <a:rPr lang="fr-FR" dirty="0"/>
              <a:t>06</a:t>
            </a:r>
          </a:p>
        </p:txBody>
      </p:sp>
      <p:graphicFrame>
        <p:nvGraphicFramePr>
          <p:cNvPr id="6" name="Tableau 5">
            <a:extLst>
              <a:ext uri="{FF2B5EF4-FFF2-40B4-BE49-F238E27FC236}">
                <a16:creationId xmlns:a16="http://schemas.microsoft.com/office/drawing/2014/main" id="{12255BC8-139A-457F-ACE1-74BC9DEAEA77}"/>
              </a:ext>
            </a:extLst>
          </p:cNvPr>
          <p:cNvGraphicFramePr>
            <a:graphicFrameLocks noGrp="1"/>
          </p:cNvGraphicFramePr>
          <p:nvPr>
            <p:extLst>
              <p:ext uri="{D42A27DB-BD31-4B8C-83A1-F6EECF244321}">
                <p14:modId xmlns:p14="http://schemas.microsoft.com/office/powerpoint/2010/main" val="2578778672"/>
              </p:ext>
            </p:extLst>
          </p:nvPr>
        </p:nvGraphicFramePr>
        <p:xfrm>
          <a:off x="126683" y="1176931"/>
          <a:ext cx="9652634" cy="5050858"/>
        </p:xfrm>
        <a:graphic>
          <a:graphicData uri="http://schemas.openxmlformats.org/drawingml/2006/table">
            <a:tbl>
              <a:tblPr bandRow="1">
                <a:tableStyleId>{5C22544A-7EE6-4342-B048-85BDC9FD1C3A}</a:tableStyleId>
              </a:tblPr>
              <a:tblGrid>
                <a:gridCol w="4104000">
                  <a:extLst>
                    <a:ext uri="{9D8B030D-6E8A-4147-A177-3AD203B41FA5}">
                      <a16:colId xmlns:a16="http://schemas.microsoft.com/office/drawing/2014/main" val="2068717934"/>
                    </a:ext>
                  </a:extLst>
                </a:gridCol>
                <a:gridCol w="614317">
                  <a:extLst>
                    <a:ext uri="{9D8B030D-6E8A-4147-A177-3AD203B41FA5}">
                      <a16:colId xmlns:a16="http://schemas.microsoft.com/office/drawing/2014/main" val="2693668395"/>
                    </a:ext>
                  </a:extLst>
                </a:gridCol>
                <a:gridCol w="614317">
                  <a:extLst>
                    <a:ext uri="{9D8B030D-6E8A-4147-A177-3AD203B41FA5}">
                      <a16:colId xmlns:a16="http://schemas.microsoft.com/office/drawing/2014/main" val="3187738776"/>
                    </a:ext>
                  </a:extLst>
                </a:gridCol>
                <a:gridCol w="360000">
                  <a:extLst>
                    <a:ext uri="{9D8B030D-6E8A-4147-A177-3AD203B41FA5}">
                      <a16:colId xmlns:a16="http://schemas.microsoft.com/office/drawing/2014/main" val="690560598"/>
                    </a:ext>
                  </a:extLst>
                </a:gridCol>
                <a:gridCol w="360000">
                  <a:extLst>
                    <a:ext uri="{9D8B030D-6E8A-4147-A177-3AD203B41FA5}">
                      <a16:colId xmlns:a16="http://schemas.microsoft.com/office/drawing/2014/main" val="10158711"/>
                    </a:ext>
                  </a:extLst>
                </a:gridCol>
                <a:gridCol w="360000">
                  <a:extLst>
                    <a:ext uri="{9D8B030D-6E8A-4147-A177-3AD203B41FA5}">
                      <a16:colId xmlns:a16="http://schemas.microsoft.com/office/drawing/2014/main" val="3006606578"/>
                    </a:ext>
                  </a:extLst>
                </a:gridCol>
                <a:gridCol w="360000">
                  <a:extLst>
                    <a:ext uri="{9D8B030D-6E8A-4147-A177-3AD203B41FA5}">
                      <a16:colId xmlns:a16="http://schemas.microsoft.com/office/drawing/2014/main" val="4076025673"/>
                    </a:ext>
                  </a:extLst>
                </a:gridCol>
                <a:gridCol w="360000">
                  <a:extLst>
                    <a:ext uri="{9D8B030D-6E8A-4147-A177-3AD203B41FA5}">
                      <a16:colId xmlns:a16="http://schemas.microsoft.com/office/drawing/2014/main" val="2145039945"/>
                    </a:ext>
                  </a:extLst>
                </a:gridCol>
                <a:gridCol w="360000">
                  <a:extLst>
                    <a:ext uri="{9D8B030D-6E8A-4147-A177-3AD203B41FA5}">
                      <a16:colId xmlns:a16="http://schemas.microsoft.com/office/drawing/2014/main" val="2561000209"/>
                    </a:ext>
                  </a:extLst>
                </a:gridCol>
                <a:gridCol w="360000">
                  <a:extLst>
                    <a:ext uri="{9D8B030D-6E8A-4147-A177-3AD203B41FA5}">
                      <a16:colId xmlns:a16="http://schemas.microsoft.com/office/drawing/2014/main" val="2340286479"/>
                    </a:ext>
                  </a:extLst>
                </a:gridCol>
                <a:gridCol w="360000">
                  <a:extLst>
                    <a:ext uri="{9D8B030D-6E8A-4147-A177-3AD203B41FA5}">
                      <a16:colId xmlns:a16="http://schemas.microsoft.com/office/drawing/2014/main" val="2908851326"/>
                    </a:ext>
                  </a:extLst>
                </a:gridCol>
                <a:gridCol w="360000">
                  <a:extLst>
                    <a:ext uri="{9D8B030D-6E8A-4147-A177-3AD203B41FA5}">
                      <a16:colId xmlns:a16="http://schemas.microsoft.com/office/drawing/2014/main" val="3109718553"/>
                    </a:ext>
                  </a:extLst>
                </a:gridCol>
                <a:gridCol w="360000">
                  <a:extLst>
                    <a:ext uri="{9D8B030D-6E8A-4147-A177-3AD203B41FA5}">
                      <a16:colId xmlns:a16="http://schemas.microsoft.com/office/drawing/2014/main" val="2042970196"/>
                    </a:ext>
                  </a:extLst>
                </a:gridCol>
                <a:gridCol w="360000">
                  <a:extLst>
                    <a:ext uri="{9D8B030D-6E8A-4147-A177-3AD203B41FA5}">
                      <a16:colId xmlns:a16="http://schemas.microsoft.com/office/drawing/2014/main" val="2754684152"/>
                    </a:ext>
                  </a:extLst>
                </a:gridCol>
                <a:gridCol w="360000">
                  <a:extLst>
                    <a:ext uri="{9D8B030D-6E8A-4147-A177-3AD203B41FA5}">
                      <a16:colId xmlns:a16="http://schemas.microsoft.com/office/drawing/2014/main" val="4086748303"/>
                    </a:ext>
                  </a:extLst>
                </a:gridCol>
              </a:tblGrid>
              <a:tr h="250258">
                <a:tc rowSpan="2">
                  <a:txBody>
                    <a:bodyPr/>
                    <a:lstStyle/>
                    <a:p>
                      <a:pPr marL="0" algn="ctr" defTabSz="457200" rtl="0" eaLnBrk="1" fontAlgn="b" latinLnBrk="0" hangingPunct="1"/>
                      <a:r>
                        <a:rPr lang="fr-FR" sz="900" b="1" u="none" strike="noStrike" kern="1200">
                          <a:solidFill>
                            <a:schemeClr val="bg1"/>
                          </a:solidFill>
                          <a:effectLst/>
                          <a:latin typeface="+mn-lt"/>
                          <a:ea typeface="+mn-ea"/>
                          <a:cs typeface="+mn-cs"/>
                        </a:rPr>
                        <a:t>Formation</a:t>
                      </a:r>
                    </a:p>
                  </a:txBody>
                  <a:tcPr anchor="ctr">
                    <a:solidFill>
                      <a:srgbClr val="909090"/>
                    </a:solidFill>
                  </a:tcPr>
                </a:tc>
                <a:tc rowSpan="2">
                  <a:txBody>
                    <a:bodyPr/>
                    <a:lstStyle/>
                    <a:p>
                      <a:pPr marL="0" algn="ctr" defTabSz="457200" rtl="0" eaLnBrk="1" fontAlgn="b" latinLnBrk="0" hangingPunct="1"/>
                      <a:r>
                        <a:rPr lang="fr-FR" sz="900" b="1" u="none" strike="noStrike" kern="1200">
                          <a:solidFill>
                            <a:schemeClr val="bg1"/>
                          </a:solidFill>
                          <a:effectLst/>
                          <a:latin typeface="+mn-lt"/>
                          <a:ea typeface="+mn-ea"/>
                          <a:cs typeface="+mn-cs"/>
                        </a:rPr>
                        <a:t>Nb de </a:t>
                      </a:r>
                      <a:r>
                        <a:rPr lang="fr-FR" sz="900" b="1" u="none" strike="noStrike" kern="1200" err="1">
                          <a:solidFill>
                            <a:schemeClr val="bg1"/>
                          </a:solidFill>
                          <a:effectLst/>
                          <a:latin typeface="+mn-lt"/>
                          <a:ea typeface="+mn-ea"/>
                          <a:cs typeface="+mn-cs"/>
                        </a:rPr>
                        <a:t>format-ions</a:t>
                      </a:r>
                      <a:endParaRPr lang="fr-FR" sz="900" b="1" u="none" strike="noStrike" kern="1200">
                        <a:solidFill>
                          <a:schemeClr val="bg1"/>
                        </a:solidFill>
                        <a:effectLst/>
                        <a:latin typeface="+mn-lt"/>
                        <a:ea typeface="+mn-ea"/>
                        <a:cs typeface="+mn-cs"/>
                      </a:endParaRPr>
                    </a:p>
                  </a:txBody>
                  <a:tcPr anchor="ctr">
                    <a:solidFill>
                      <a:srgbClr val="909090"/>
                    </a:solidFill>
                  </a:tcPr>
                </a:tc>
                <a:tc rowSpan="2">
                  <a:txBody>
                    <a:bodyPr/>
                    <a:lstStyle/>
                    <a:p>
                      <a:pPr marL="0" algn="ctr" defTabSz="457200" rtl="0" eaLnBrk="1" fontAlgn="b" latinLnBrk="0" hangingPunct="1"/>
                      <a:r>
                        <a:rPr lang="fr-FR" sz="900" b="1" u="none" strike="noStrike" kern="1200">
                          <a:solidFill>
                            <a:schemeClr val="bg1"/>
                          </a:solidFill>
                          <a:effectLst/>
                          <a:latin typeface="+mn-lt"/>
                          <a:ea typeface="+mn-ea"/>
                          <a:cs typeface="+mn-cs"/>
                        </a:rPr>
                        <a:t>Nb de formés</a:t>
                      </a:r>
                    </a:p>
                  </a:txBody>
                  <a:tcPr anchor="ctr">
                    <a:solidFill>
                      <a:srgbClr val="909090"/>
                    </a:solidFill>
                  </a:tcPr>
                </a:tc>
                <a:tc gridSpan="2">
                  <a:txBody>
                    <a:bodyPr/>
                    <a:lstStyle/>
                    <a:p>
                      <a:pPr algn="ctr"/>
                      <a:r>
                        <a:rPr lang="fr-FR" sz="900" b="1">
                          <a:solidFill>
                            <a:schemeClr val="bg1"/>
                          </a:solidFill>
                        </a:rPr>
                        <a:t>Cher</a:t>
                      </a:r>
                    </a:p>
                  </a:txBody>
                  <a:tcPr anchor="ctr">
                    <a:solidFill>
                      <a:srgbClr val="909090"/>
                    </a:solidFill>
                  </a:tcPr>
                </a:tc>
                <a:tc hMerge="1">
                  <a:txBody>
                    <a:bodyPr/>
                    <a:lstStyle/>
                    <a:p>
                      <a:endParaRPr lang="fr-FR" sz="900"/>
                    </a:p>
                  </a:txBody>
                  <a:tcPr/>
                </a:tc>
                <a:tc gridSpan="2">
                  <a:txBody>
                    <a:bodyPr/>
                    <a:lstStyle/>
                    <a:p>
                      <a:pPr algn="ctr"/>
                      <a:r>
                        <a:rPr lang="fr-FR" sz="900" b="1">
                          <a:solidFill>
                            <a:schemeClr val="bg1"/>
                          </a:solidFill>
                        </a:rPr>
                        <a:t>Eure-et-Loir</a:t>
                      </a:r>
                    </a:p>
                  </a:txBody>
                  <a:tcPr anchor="ctr">
                    <a:solidFill>
                      <a:srgbClr val="909090"/>
                    </a:solidFill>
                  </a:tcPr>
                </a:tc>
                <a:tc hMerge="1">
                  <a:txBody>
                    <a:bodyPr/>
                    <a:lstStyle/>
                    <a:p>
                      <a:endParaRPr lang="fr-FR" sz="900"/>
                    </a:p>
                  </a:txBody>
                  <a:tcPr/>
                </a:tc>
                <a:tc gridSpan="2">
                  <a:txBody>
                    <a:bodyPr/>
                    <a:lstStyle/>
                    <a:p>
                      <a:pPr algn="ctr"/>
                      <a:r>
                        <a:rPr lang="fr-FR" sz="900" b="1">
                          <a:solidFill>
                            <a:schemeClr val="bg1"/>
                          </a:solidFill>
                        </a:rPr>
                        <a:t>Indre</a:t>
                      </a:r>
                    </a:p>
                  </a:txBody>
                  <a:tcPr anchor="ctr">
                    <a:solidFill>
                      <a:srgbClr val="909090"/>
                    </a:solidFill>
                  </a:tcPr>
                </a:tc>
                <a:tc hMerge="1">
                  <a:txBody>
                    <a:bodyPr/>
                    <a:lstStyle/>
                    <a:p>
                      <a:endParaRPr lang="fr-FR" sz="900"/>
                    </a:p>
                  </a:txBody>
                  <a:tcPr/>
                </a:tc>
                <a:tc gridSpan="2">
                  <a:txBody>
                    <a:bodyPr/>
                    <a:lstStyle/>
                    <a:p>
                      <a:pPr algn="ctr"/>
                      <a:r>
                        <a:rPr lang="fr-FR" sz="900" b="1">
                          <a:solidFill>
                            <a:schemeClr val="bg1"/>
                          </a:solidFill>
                        </a:rPr>
                        <a:t>Indre-et-Loire</a:t>
                      </a:r>
                    </a:p>
                  </a:txBody>
                  <a:tcPr anchor="ctr">
                    <a:solidFill>
                      <a:srgbClr val="909090"/>
                    </a:solidFill>
                  </a:tcPr>
                </a:tc>
                <a:tc hMerge="1">
                  <a:txBody>
                    <a:bodyPr/>
                    <a:lstStyle/>
                    <a:p>
                      <a:endParaRPr lang="fr-FR" sz="900"/>
                    </a:p>
                  </a:txBody>
                  <a:tcPr/>
                </a:tc>
                <a:tc gridSpan="2">
                  <a:txBody>
                    <a:bodyPr/>
                    <a:lstStyle/>
                    <a:p>
                      <a:pPr algn="ctr"/>
                      <a:r>
                        <a:rPr lang="fr-FR" sz="900" b="1">
                          <a:solidFill>
                            <a:schemeClr val="bg1"/>
                          </a:solidFill>
                        </a:rPr>
                        <a:t>Loiret</a:t>
                      </a:r>
                    </a:p>
                  </a:txBody>
                  <a:tcPr anchor="ctr">
                    <a:solidFill>
                      <a:srgbClr val="909090"/>
                    </a:solidFill>
                  </a:tcPr>
                </a:tc>
                <a:tc hMerge="1">
                  <a:txBody>
                    <a:bodyPr/>
                    <a:lstStyle/>
                    <a:p>
                      <a:endParaRPr lang="fr-FR" sz="900"/>
                    </a:p>
                  </a:txBody>
                  <a:tcPr/>
                </a:tc>
                <a:tc gridSpan="2">
                  <a:txBody>
                    <a:bodyPr/>
                    <a:lstStyle/>
                    <a:p>
                      <a:pPr algn="ctr"/>
                      <a:r>
                        <a:rPr lang="fr-FR" sz="900" b="1">
                          <a:solidFill>
                            <a:schemeClr val="bg1"/>
                          </a:solidFill>
                        </a:rPr>
                        <a:t>Loir-et-Cher</a:t>
                      </a:r>
                    </a:p>
                  </a:txBody>
                  <a:tcPr anchor="ctr">
                    <a:solidFill>
                      <a:srgbClr val="909090"/>
                    </a:solidFill>
                  </a:tcPr>
                </a:tc>
                <a:tc hMerge="1">
                  <a:txBody>
                    <a:bodyPr/>
                    <a:lstStyle/>
                    <a:p>
                      <a:endParaRPr lang="fr-FR" sz="900"/>
                    </a:p>
                  </a:txBody>
                  <a:tcPr/>
                </a:tc>
                <a:extLst>
                  <a:ext uri="{0D108BD9-81ED-4DB2-BD59-A6C34878D82A}">
                    <a16:rowId xmlns:a16="http://schemas.microsoft.com/office/drawing/2014/main" val="850367506"/>
                  </a:ext>
                </a:extLst>
              </a:tr>
              <a:tr h="250258">
                <a:tc vMerge="1">
                  <a:txBody>
                    <a:bodyPr/>
                    <a:lstStyle/>
                    <a:p>
                      <a:endParaRPr lang="fr-FR" sz="900"/>
                    </a:p>
                  </a:txBody>
                  <a:tcPr/>
                </a:tc>
                <a:tc vMerge="1">
                  <a:txBody>
                    <a:bodyPr/>
                    <a:lstStyle/>
                    <a:p>
                      <a:endParaRPr lang="fr-FR" sz="900"/>
                    </a:p>
                  </a:txBody>
                  <a:tcPr/>
                </a:tc>
                <a:tc vMerge="1">
                  <a:txBody>
                    <a:bodyPr/>
                    <a:lstStyle/>
                    <a:p>
                      <a:endParaRPr lang="fr-FR" sz="900"/>
                    </a:p>
                  </a:txBody>
                  <a:tcPr/>
                </a:tc>
                <a:tc>
                  <a:txBody>
                    <a:bodyPr/>
                    <a:lstStyle/>
                    <a:p>
                      <a:pPr algn="ctr"/>
                      <a:r>
                        <a:rPr lang="fr-FR" sz="900" b="1" dirty="0">
                          <a:solidFill>
                            <a:schemeClr val="bg1"/>
                          </a:solidFill>
                        </a:rPr>
                        <a:t>EN</a:t>
                      </a:r>
                    </a:p>
                  </a:txBody>
                  <a:tcPr anchor="ctr">
                    <a:solidFill>
                      <a:srgbClr val="909090"/>
                    </a:solidFill>
                  </a:tcPr>
                </a:tc>
                <a:tc>
                  <a:txBody>
                    <a:bodyPr/>
                    <a:lstStyle/>
                    <a:p>
                      <a:pPr algn="ctr"/>
                      <a:r>
                        <a:rPr lang="fr-FR" sz="900" b="1">
                          <a:solidFill>
                            <a:schemeClr val="bg1"/>
                          </a:solidFill>
                        </a:rPr>
                        <a:t>B</a:t>
                      </a:r>
                    </a:p>
                  </a:txBody>
                  <a:tcPr anchor="ctr">
                    <a:solidFill>
                      <a:srgbClr val="909090"/>
                    </a:solidFill>
                  </a:tcPr>
                </a:tc>
                <a:tc>
                  <a:txBody>
                    <a:bodyPr/>
                    <a:lstStyle/>
                    <a:p>
                      <a:pPr algn="ctr"/>
                      <a:r>
                        <a:rPr lang="fr-FR" sz="900" b="1" dirty="0">
                          <a:solidFill>
                            <a:schemeClr val="bg1"/>
                          </a:solidFill>
                        </a:rPr>
                        <a:t>EN</a:t>
                      </a:r>
                    </a:p>
                  </a:txBody>
                  <a:tcPr anchor="ctr">
                    <a:solidFill>
                      <a:srgbClr val="909090"/>
                    </a:solidFill>
                  </a:tcPr>
                </a:tc>
                <a:tc>
                  <a:txBody>
                    <a:bodyPr/>
                    <a:lstStyle/>
                    <a:p>
                      <a:pPr algn="ctr"/>
                      <a:r>
                        <a:rPr lang="fr-FR" sz="900" b="1" dirty="0">
                          <a:solidFill>
                            <a:schemeClr val="bg1"/>
                          </a:solidFill>
                        </a:rPr>
                        <a:t>B</a:t>
                      </a:r>
                    </a:p>
                  </a:txBody>
                  <a:tcPr anchor="ctr">
                    <a:solidFill>
                      <a:srgbClr val="90909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1"/>
                          </a:solidFill>
                        </a:rPr>
                        <a:t>EN</a:t>
                      </a:r>
                    </a:p>
                  </a:txBody>
                  <a:tcPr anchor="ctr">
                    <a:solidFill>
                      <a:srgbClr val="909090"/>
                    </a:solidFill>
                  </a:tcPr>
                </a:tc>
                <a:tc>
                  <a:txBody>
                    <a:bodyPr/>
                    <a:lstStyle/>
                    <a:p>
                      <a:pPr algn="ctr"/>
                      <a:r>
                        <a:rPr lang="fr-FR" sz="900" b="1" dirty="0">
                          <a:solidFill>
                            <a:schemeClr val="bg1"/>
                          </a:solidFill>
                        </a:rPr>
                        <a:t>B</a:t>
                      </a:r>
                    </a:p>
                  </a:txBody>
                  <a:tcPr anchor="ctr">
                    <a:solidFill>
                      <a:srgbClr val="90909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b="1">
                          <a:solidFill>
                            <a:schemeClr val="bg1"/>
                          </a:solidFill>
                        </a:rPr>
                        <a:t>EN</a:t>
                      </a:r>
                    </a:p>
                  </a:txBody>
                  <a:tcPr anchor="ctr">
                    <a:solidFill>
                      <a:srgbClr val="909090"/>
                    </a:solidFill>
                  </a:tcPr>
                </a:tc>
                <a:tc>
                  <a:txBody>
                    <a:bodyPr/>
                    <a:lstStyle/>
                    <a:p>
                      <a:pPr algn="ctr"/>
                      <a:r>
                        <a:rPr lang="fr-FR" sz="900" b="1" dirty="0">
                          <a:solidFill>
                            <a:schemeClr val="bg1"/>
                          </a:solidFill>
                        </a:rPr>
                        <a:t>B</a:t>
                      </a:r>
                    </a:p>
                  </a:txBody>
                  <a:tcPr anchor="ctr">
                    <a:solidFill>
                      <a:srgbClr val="90909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1"/>
                          </a:solidFill>
                        </a:rPr>
                        <a:t>EN</a:t>
                      </a:r>
                    </a:p>
                  </a:txBody>
                  <a:tcPr anchor="ctr">
                    <a:solidFill>
                      <a:srgbClr val="909090"/>
                    </a:solidFill>
                  </a:tcPr>
                </a:tc>
                <a:tc>
                  <a:txBody>
                    <a:bodyPr/>
                    <a:lstStyle/>
                    <a:p>
                      <a:pPr algn="ctr"/>
                      <a:r>
                        <a:rPr lang="fr-FR" sz="900" b="1" dirty="0">
                          <a:solidFill>
                            <a:schemeClr val="bg1"/>
                          </a:solidFill>
                        </a:rPr>
                        <a:t>B</a:t>
                      </a:r>
                    </a:p>
                  </a:txBody>
                  <a:tcPr anchor="ctr">
                    <a:solidFill>
                      <a:srgbClr val="90909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1"/>
                          </a:solidFill>
                        </a:rPr>
                        <a:t>EN</a:t>
                      </a:r>
                    </a:p>
                  </a:txBody>
                  <a:tcPr anchor="ctr">
                    <a:solidFill>
                      <a:srgbClr val="909090"/>
                    </a:solidFill>
                  </a:tcPr>
                </a:tc>
                <a:tc>
                  <a:txBody>
                    <a:bodyPr/>
                    <a:lstStyle/>
                    <a:p>
                      <a:pPr algn="ctr"/>
                      <a:r>
                        <a:rPr lang="fr-FR" sz="900" b="1" dirty="0">
                          <a:solidFill>
                            <a:schemeClr val="bg1"/>
                          </a:solidFill>
                        </a:rPr>
                        <a:t>B</a:t>
                      </a:r>
                    </a:p>
                  </a:txBody>
                  <a:tcPr anchor="ctr">
                    <a:solidFill>
                      <a:srgbClr val="909090"/>
                    </a:solidFill>
                  </a:tcPr>
                </a:tc>
                <a:extLst>
                  <a:ext uri="{0D108BD9-81ED-4DB2-BD59-A6C34878D82A}">
                    <a16:rowId xmlns:a16="http://schemas.microsoft.com/office/drawing/2014/main" val="881090997"/>
                  </a:ext>
                </a:extLst>
              </a:tr>
              <a:tr h="156411">
                <a:tc gridSpan="15">
                  <a:txBody>
                    <a:bodyPr/>
                    <a:lstStyle/>
                    <a:p>
                      <a:pPr algn="ctr"/>
                      <a:r>
                        <a:rPr lang="fr-FR" sz="900" b="1"/>
                        <a:t>PRODUCTIQUE - OUTILLAGE</a:t>
                      </a:r>
                    </a:p>
                  </a:txBody>
                  <a:tcPr anchor="ctr">
                    <a:solidFill>
                      <a:schemeClr val="accent6"/>
                    </a:solidFill>
                  </a:tcPr>
                </a:tc>
                <a:tc hMerge="1">
                  <a:txBody>
                    <a:bodyPr/>
                    <a:lstStyle/>
                    <a:p>
                      <a:pPr algn="ctr"/>
                      <a:endParaRPr lang="fr-FR" sz="900"/>
                    </a:p>
                  </a:txBody>
                  <a:tcPr anchor="ctr">
                    <a:solidFill>
                      <a:srgbClr val="E9EDF4"/>
                    </a:solidFill>
                  </a:tcPr>
                </a:tc>
                <a:tc hMerge="1">
                  <a:txBody>
                    <a:bodyPr/>
                    <a:lstStyle/>
                    <a:p>
                      <a:pPr algn="ctr"/>
                      <a:endParaRPr lang="fr-FR" sz="900"/>
                    </a:p>
                  </a:txBody>
                  <a:tcPr anchor="ctr">
                    <a:solidFill>
                      <a:srgbClr val="E9EDF4"/>
                    </a:solidFill>
                  </a:tcPr>
                </a:tc>
                <a:tc hMerge="1">
                  <a:txBody>
                    <a:bodyPr/>
                    <a:lstStyle/>
                    <a:p>
                      <a:pPr algn="ctr"/>
                      <a:endParaRPr lang="fr-FR" sz="900"/>
                    </a:p>
                  </a:txBody>
                  <a:tcPr anchor="ctr">
                    <a:solidFill>
                      <a:srgbClr val="E9EDF4"/>
                    </a:solidFill>
                  </a:tcPr>
                </a:tc>
                <a:tc hMerge="1">
                  <a:txBody>
                    <a:bodyPr/>
                    <a:lstStyle/>
                    <a:p>
                      <a:pPr algn="ctr"/>
                      <a:endParaRPr lang="fr-FR" sz="900"/>
                    </a:p>
                  </a:txBody>
                  <a:tcPr anchor="ctr">
                    <a:solidFill>
                      <a:srgbClr val="E9EDF4"/>
                    </a:solidFill>
                  </a:tcPr>
                </a:tc>
                <a:tc hMerge="1">
                  <a:txBody>
                    <a:bodyPr/>
                    <a:lstStyle/>
                    <a:p>
                      <a:pPr algn="ctr"/>
                      <a:endParaRPr lang="fr-FR" sz="900"/>
                    </a:p>
                  </a:txBody>
                  <a:tcPr anchor="ctr">
                    <a:solidFill>
                      <a:srgbClr val="E9EDF4"/>
                    </a:solidFill>
                  </a:tcPr>
                </a:tc>
                <a:tc hMerge="1">
                  <a:txBody>
                    <a:bodyPr/>
                    <a:lstStyle/>
                    <a:p>
                      <a:pPr algn="ctr"/>
                      <a:endParaRPr lang="fr-FR" sz="900"/>
                    </a:p>
                  </a:txBody>
                  <a:tcPr anchor="ctr">
                    <a:solidFill>
                      <a:srgbClr val="E9EDF4"/>
                    </a:solidFill>
                  </a:tcPr>
                </a:tc>
                <a:tc hMerge="1">
                  <a:txBody>
                    <a:bodyPr/>
                    <a:lstStyle/>
                    <a:p>
                      <a:pPr algn="ctr"/>
                      <a:endParaRPr lang="fr-FR" sz="900"/>
                    </a:p>
                  </a:txBody>
                  <a:tcPr anchor="ctr">
                    <a:solidFill>
                      <a:srgbClr val="E9EDF4"/>
                    </a:solidFill>
                  </a:tcPr>
                </a:tc>
                <a:tc hMerge="1">
                  <a:txBody>
                    <a:bodyPr/>
                    <a:lstStyle/>
                    <a:p>
                      <a:pPr algn="ctr"/>
                      <a:endParaRPr lang="fr-FR" sz="900"/>
                    </a:p>
                  </a:txBody>
                  <a:tcPr anchor="ctr">
                    <a:solidFill>
                      <a:srgbClr val="E9EDF4"/>
                    </a:solidFill>
                  </a:tcPr>
                </a:tc>
                <a:tc hMerge="1">
                  <a:txBody>
                    <a:bodyPr/>
                    <a:lstStyle/>
                    <a:p>
                      <a:pPr algn="ctr"/>
                      <a:endParaRPr lang="fr-FR" sz="900"/>
                    </a:p>
                  </a:txBody>
                  <a:tcPr anchor="ctr">
                    <a:solidFill>
                      <a:srgbClr val="E9EDF4"/>
                    </a:solidFill>
                  </a:tcPr>
                </a:tc>
                <a:tc hMerge="1">
                  <a:txBody>
                    <a:bodyPr/>
                    <a:lstStyle/>
                    <a:p>
                      <a:pPr algn="ctr"/>
                      <a:endParaRPr lang="fr-FR" sz="900"/>
                    </a:p>
                  </a:txBody>
                  <a:tcPr anchor="ctr">
                    <a:solidFill>
                      <a:srgbClr val="E9EDF4"/>
                    </a:solidFill>
                  </a:tcPr>
                </a:tc>
                <a:tc hMerge="1">
                  <a:txBody>
                    <a:bodyPr/>
                    <a:lstStyle/>
                    <a:p>
                      <a:pPr algn="ctr"/>
                      <a:endParaRPr lang="fr-FR" sz="900"/>
                    </a:p>
                  </a:txBody>
                  <a:tcPr anchor="ctr">
                    <a:solidFill>
                      <a:srgbClr val="E9EDF4"/>
                    </a:solidFill>
                  </a:tcPr>
                </a:tc>
                <a:tc hMerge="1">
                  <a:txBody>
                    <a:bodyPr/>
                    <a:lstStyle/>
                    <a:p>
                      <a:pPr algn="ctr"/>
                      <a:endParaRPr lang="fr-FR" sz="900"/>
                    </a:p>
                  </a:txBody>
                  <a:tcPr anchor="ctr">
                    <a:solidFill>
                      <a:srgbClr val="E9EDF4"/>
                    </a:solidFill>
                  </a:tcPr>
                </a:tc>
                <a:tc hMerge="1">
                  <a:txBody>
                    <a:bodyPr/>
                    <a:lstStyle/>
                    <a:p>
                      <a:pPr algn="ctr"/>
                      <a:endParaRPr lang="fr-FR" sz="900"/>
                    </a:p>
                  </a:txBody>
                  <a:tcPr anchor="ctr">
                    <a:solidFill>
                      <a:srgbClr val="E9EDF4"/>
                    </a:solidFill>
                  </a:tcPr>
                </a:tc>
                <a:tc hMerge="1">
                  <a:txBody>
                    <a:bodyPr/>
                    <a:lstStyle/>
                    <a:p>
                      <a:pPr algn="ctr"/>
                      <a:endParaRPr lang="fr-FR" sz="900"/>
                    </a:p>
                  </a:txBody>
                  <a:tcPr anchor="ctr">
                    <a:solidFill>
                      <a:srgbClr val="E9EDF4"/>
                    </a:solidFill>
                  </a:tcPr>
                </a:tc>
                <a:extLst>
                  <a:ext uri="{0D108BD9-81ED-4DB2-BD59-A6C34878D82A}">
                    <a16:rowId xmlns:a16="http://schemas.microsoft.com/office/drawing/2014/main" val="1763111835"/>
                  </a:ext>
                </a:extLst>
              </a:tr>
              <a:tr h="156411">
                <a:tc>
                  <a:txBody>
                    <a:bodyPr/>
                    <a:lstStyle/>
                    <a:p>
                      <a:pPr algn="ctr"/>
                      <a:r>
                        <a:rPr lang="fr-FR" sz="900"/>
                        <a:t>BAC PRO TECHNICIEN OUTILLEUR</a:t>
                      </a:r>
                    </a:p>
                  </a:txBody>
                  <a:tcPr anchor="ctr">
                    <a:solidFill>
                      <a:srgbClr val="E9EDF4"/>
                    </a:solidFill>
                  </a:tcPr>
                </a:tc>
                <a:tc>
                  <a:txBody>
                    <a:bodyPr/>
                    <a:lstStyle/>
                    <a:p>
                      <a:pPr algn="ctr"/>
                      <a:r>
                        <a:rPr lang="fr-FR" sz="900" b="1"/>
                        <a:t>2</a:t>
                      </a:r>
                    </a:p>
                  </a:txBody>
                  <a:tcPr anchor="ctr">
                    <a:solidFill>
                      <a:schemeClr val="bg1">
                        <a:lumMod val="75000"/>
                      </a:schemeClr>
                    </a:solidFill>
                  </a:tcPr>
                </a:tc>
                <a:tc>
                  <a:txBody>
                    <a:bodyPr/>
                    <a:lstStyle/>
                    <a:p>
                      <a:pPr algn="ctr"/>
                      <a:r>
                        <a:rPr lang="fr-FR" sz="900" b="1"/>
                        <a:t>13</a:t>
                      </a:r>
                    </a:p>
                  </a:txBody>
                  <a:tcPr anchor="ctr">
                    <a:solidFill>
                      <a:schemeClr val="bg1">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r>
                        <a:rPr lang="fr-FR" sz="900"/>
                        <a:t>1</a:t>
                      </a:r>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extLst>
                  <a:ext uri="{0D108BD9-81ED-4DB2-BD59-A6C34878D82A}">
                    <a16:rowId xmlns:a16="http://schemas.microsoft.com/office/drawing/2014/main" val="252736896"/>
                  </a:ext>
                </a:extLst>
              </a:tr>
              <a:tr h="156411">
                <a:tc>
                  <a:txBody>
                    <a:bodyPr/>
                    <a:lstStyle/>
                    <a:p>
                      <a:pPr algn="ctr"/>
                      <a:r>
                        <a:rPr lang="fr-FR" sz="900"/>
                        <a:t>BAC PRO TECHNICIEN D’USINAGE</a:t>
                      </a:r>
                    </a:p>
                  </a:txBody>
                  <a:tcPr anchor="ctr">
                    <a:solidFill>
                      <a:srgbClr val="E9EDF4"/>
                    </a:solidFill>
                  </a:tcPr>
                </a:tc>
                <a:tc>
                  <a:txBody>
                    <a:bodyPr/>
                    <a:lstStyle/>
                    <a:p>
                      <a:pPr algn="ctr"/>
                      <a:r>
                        <a:rPr lang="fr-FR" sz="900" b="1"/>
                        <a:t>11</a:t>
                      </a:r>
                    </a:p>
                  </a:txBody>
                  <a:tcPr anchor="ctr">
                    <a:solidFill>
                      <a:schemeClr val="bg1">
                        <a:lumMod val="75000"/>
                      </a:schemeClr>
                    </a:solidFill>
                  </a:tcPr>
                </a:tc>
                <a:tc>
                  <a:txBody>
                    <a:bodyPr/>
                    <a:lstStyle/>
                    <a:p>
                      <a:pPr algn="ctr"/>
                      <a:r>
                        <a:rPr lang="fr-FR" sz="900" b="1"/>
                        <a:t>88</a:t>
                      </a:r>
                    </a:p>
                  </a:txBody>
                  <a:tcPr anchor="ctr">
                    <a:solidFill>
                      <a:schemeClr val="bg1">
                        <a:lumMod val="75000"/>
                      </a:schemeClr>
                    </a:solidFill>
                  </a:tcPr>
                </a:tc>
                <a:tc>
                  <a:txBody>
                    <a:bodyPr/>
                    <a:lstStyle/>
                    <a:p>
                      <a:pPr algn="ctr"/>
                      <a:r>
                        <a:rPr lang="fr-FR" sz="900"/>
                        <a:t>1</a:t>
                      </a:r>
                    </a:p>
                  </a:txBody>
                  <a:tcPr anchor="ctr">
                    <a:solidFill>
                      <a:srgbClr val="E9EDF4"/>
                    </a:solidFill>
                  </a:tcPr>
                </a:tc>
                <a:tc>
                  <a:txBody>
                    <a:bodyPr/>
                    <a:lstStyle/>
                    <a:p>
                      <a:pPr algn="ctr"/>
                      <a:r>
                        <a:rPr lang="fr-FR" sz="900"/>
                        <a:t>1</a:t>
                      </a:r>
                    </a:p>
                  </a:txBody>
                  <a:tcPr anchor="ctr">
                    <a:solidFill>
                      <a:schemeClr val="accent6">
                        <a:lumMod val="40000"/>
                        <a:lumOff val="60000"/>
                      </a:schemeClr>
                    </a:solidFill>
                  </a:tcPr>
                </a:tc>
                <a:tc>
                  <a:txBody>
                    <a:bodyPr/>
                    <a:lstStyle/>
                    <a:p>
                      <a:pPr algn="ctr"/>
                      <a:r>
                        <a:rPr lang="fr-FR" sz="900"/>
                        <a:t>2</a:t>
                      </a:r>
                    </a:p>
                  </a:txBody>
                  <a:tcPr anchor="ctr">
                    <a:solidFill>
                      <a:srgbClr val="E9EDF4"/>
                    </a:solidFill>
                  </a:tcPr>
                </a:tc>
                <a:tc>
                  <a:txBody>
                    <a:bodyPr/>
                    <a:lstStyle/>
                    <a:p>
                      <a:pPr algn="ctr"/>
                      <a:r>
                        <a:rPr lang="fr-FR" sz="900"/>
                        <a:t>1</a:t>
                      </a:r>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r>
                        <a:rPr lang="fr-FR" sz="900"/>
                        <a:t>1</a:t>
                      </a:r>
                    </a:p>
                  </a:txBody>
                  <a:tcPr anchor="ctr">
                    <a:solidFill>
                      <a:srgbClr val="E9EDF4"/>
                    </a:solidFill>
                  </a:tcPr>
                </a:tc>
                <a:tc>
                  <a:txBody>
                    <a:bodyPr/>
                    <a:lstStyle/>
                    <a:p>
                      <a:pPr algn="ctr"/>
                      <a:r>
                        <a:rPr lang="fr-FR" sz="900"/>
                        <a:t>1</a:t>
                      </a:r>
                    </a:p>
                  </a:txBody>
                  <a:tcPr anchor="ctr">
                    <a:solidFill>
                      <a:schemeClr val="accent6">
                        <a:lumMod val="40000"/>
                        <a:lumOff val="60000"/>
                      </a:schemeClr>
                    </a:solidFill>
                  </a:tcPr>
                </a:tc>
                <a:tc>
                  <a:txBody>
                    <a:bodyPr/>
                    <a:lstStyle/>
                    <a:p>
                      <a:pPr algn="ctr"/>
                      <a:r>
                        <a:rPr lang="fr-FR" sz="900"/>
                        <a:t>2</a:t>
                      </a:r>
                    </a:p>
                  </a:txBody>
                  <a:tcPr anchor="ctr">
                    <a:solidFill>
                      <a:srgbClr val="E9EDF4"/>
                    </a:solidFill>
                  </a:tcPr>
                </a:tc>
                <a:tc>
                  <a:txBody>
                    <a:bodyPr/>
                    <a:lstStyle/>
                    <a:p>
                      <a:pPr algn="ctr"/>
                      <a:r>
                        <a:rPr lang="fr-FR" sz="900"/>
                        <a:t>1</a:t>
                      </a:r>
                    </a:p>
                  </a:txBody>
                  <a:tcPr anchor="ctr">
                    <a:solidFill>
                      <a:schemeClr val="accent6">
                        <a:lumMod val="40000"/>
                        <a:lumOff val="60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6">
                        <a:lumMod val="40000"/>
                        <a:lumOff val="60000"/>
                      </a:schemeClr>
                    </a:solidFill>
                  </a:tcPr>
                </a:tc>
                <a:extLst>
                  <a:ext uri="{0D108BD9-81ED-4DB2-BD59-A6C34878D82A}">
                    <a16:rowId xmlns:a16="http://schemas.microsoft.com/office/drawing/2014/main" val="2532599554"/>
                  </a:ext>
                </a:extLst>
              </a:tr>
              <a:tr h="186422">
                <a:tc>
                  <a:txBody>
                    <a:bodyPr/>
                    <a:lstStyle/>
                    <a:p>
                      <a:pPr algn="ctr"/>
                      <a:r>
                        <a:rPr lang="fr-FR" sz="900" dirty="0"/>
                        <a:t>BAC PRO PRODUCTIQUE MECANIQUE OPTION DECOLLETAGE</a:t>
                      </a:r>
                    </a:p>
                  </a:txBody>
                  <a:tcPr anchor="ctr">
                    <a:solidFill>
                      <a:srgbClr val="E9EDF4"/>
                    </a:solidFill>
                  </a:tcPr>
                </a:tc>
                <a:tc>
                  <a:txBody>
                    <a:bodyPr/>
                    <a:lstStyle/>
                    <a:p>
                      <a:pPr algn="ctr"/>
                      <a:r>
                        <a:rPr lang="fr-FR" sz="900" b="1"/>
                        <a:t>1</a:t>
                      </a:r>
                    </a:p>
                  </a:txBody>
                  <a:tcPr anchor="ctr">
                    <a:solidFill>
                      <a:schemeClr val="bg1">
                        <a:lumMod val="75000"/>
                      </a:schemeClr>
                    </a:solidFill>
                  </a:tcPr>
                </a:tc>
                <a:tc>
                  <a:txBody>
                    <a:bodyPr/>
                    <a:lstStyle/>
                    <a:p>
                      <a:pPr algn="ctr"/>
                      <a:r>
                        <a:rPr lang="fr-FR" sz="900" b="1"/>
                        <a:t>11</a:t>
                      </a:r>
                    </a:p>
                  </a:txBody>
                  <a:tcPr anchor="ctr">
                    <a:solidFill>
                      <a:schemeClr val="bg1">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extLst>
                  <a:ext uri="{0D108BD9-81ED-4DB2-BD59-A6C34878D82A}">
                    <a16:rowId xmlns:a16="http://schemas.microsoft.com/office/drawing/2014/main" val="4212315804"/>
                  </a:ext>
                </a:extLst>
              </a:tr>
              <a:tr h="156411">
                <a:tc>
                  <a:txBody>
                    <a:bodyPr/>
                    <a:lstStyle/>
                    <a:p>
                      <a:pPr algn="ctr"/>
                      <a:r>
                        <a:rPr lang="fr-FR" sz="900"/>
                        <a:t>BAC PRO TECHNICIEN MODELEUR</a:t>
                      </a:r>
                    </a:p>
                  </a:txBody>
                  <a:tcPr anchor="ctr">
                    <a:solidFill>
                      <a:srgbClr val="E9EDF4"/>
                    </a:solidFill>
                  </a:tcPr>
                </a:tc>
                <a:tc>
                  <a:txBody>
                    <a:bodyPr/>
                    <a:lstStyle/>
                    <a:p>
                      <a:pPr algn="ctr"/>
                      <a:r>
                        <a:rPr lang="fr-FR" sz="900" b="1"/>
                        <a:t>1</a:t>
                      </a:r>
                    </a:p>
                  </a:txBody>
                  <a:tcPr anchor="ctr">
                    <a:solidFill>
                      <a:schemeClr val="bg1">
                        <a:lumMod val="75000"/>
                      </a:schemeClr>
                    </a:solidFill>
                  </a:tcPr>
                </a:tc>
                <a:tc>
                  <a:txBody>
                    <a:bodyPr/>
                    <a:lstStyle/>
                    <a:p>
                      <a:pPr algn="ctr"/>
                      <a:r>
                        <a:rPr lang="fr-FR" sz="900" b="1"/>
                        <a:t>27</a:t>
                      </a:r>
                    </a:p>
                  </a:txBody>
                  <a:tcPr anchor="ctr">
                    <a:solidFill>
                      <a:schemeClr val="bg1">
                        <a:lumMod val="75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extLst>
                  <a:ext uri="{0D108BD9-81ED-4DB2-BD59-A6C34878D82A}">
                    <a16:rowId xmlns:a16="http://schemas.microsoft.com/office/drawing/2014/main" val="1422508309"/>
                  </a:ext>
                </a:extLst>
              </a:tr>
              <a:tr h="156411">
                <a:tc>
                  <a:txBody>
                    <a:bodyPr/>
                    <a:lstStyle/>
                    <a:p>
                      <a:pPr algn="ctr"/>
                      <a:r>
                        <a:rPr lang="fr-FR" sz="900"/>
                        <a:t>BAC PRO FONDERIE</a:t>
                      </a:r>
                    </a:p>
                  </a:txBody>
                  <a:tcPr anchor="ctr">
                    <a:solidFill>
                      <a:srgbClr val="E9EDF4"/>
                    </a:solidFill>
                  </a:tcPr>
                </a:tc>
                <a:tc>
                  <a:txBody>
                    <a:bodyPr/>
                    <a:lstStyle/>
                    <a:p>
                      <a:pPr algn="ctr"/>
                      <a:r>
                        <a:rPr lang="fr-FR" sz="900" b="1"/>
                        <a:t>2</a:t>
                      </a:r>
                    </a:p>
                  </a:txBody>
                  <a:tcPr anchor="ctr">
                    <a:solidFill>
                      <a:schemeClr val="bg1">
                        <a:lumMod val="75000"/>
                      </a:schemeClr>
                    </a:solidFill>
                  </a:tcPr>
                </a:tc>
                <a:tc>
                  <a:txBody>
                    <a:bodyPr/>
                    <a:lstStyle/>
                    <a:p>
                      <a:pPr algn="ctr"/>
                      <a:r>
                        <a:rPr lang="fr-FR" sz="900" b="1"/>
                        <a:t>5</a:t>
                      </a:r>
                    </a:p>
                  </a:txBody>
                  <a:tcPr anchor="ctr">
                    <a:solidFill>
                      <a:schemeClr val="bg1">
                        <a:lumMod val="75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extLst>
                  <a:ext uri="{0D108BD9-81ED-4DB2-BD59-A6C34878D82A}">
                    <a16:rowId xmlns:a16="http://schemas.microsoft.com/office/drawing/2014/main" val="1890245723"/>
                  </a:ext>
                </a:extLst>
              </a:tr>
              <a:tr h="25025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a:t>BTS CONCEPTION DES PROCESSUS DE REALISATION DE PRODUITS OPTION PRODUCTION UNITAIRE</a:t>
                      </a:r>
                    </a:p>
                  </a:txBody>
                  <a:tcPr anchor="ctr">
                    <a:solidFill>
                      <a:srgbClr val="E9EDF4"/>
                    </a:solidFill>
                  </a:tcPr>
                </a:tc>
                <a:tc>
                  <a:txBody>
                    <a:bodyPr/>
                    <a:lstStyle/>
                    <a:p>
                      <a:pPr algn="ctr"/>
                      <a:r>
                        <a:rPr lang="fr-FR" sz="900" b="1"/>
                        <a:t>3</a:t>
                      </a:r>
                    </a:p>
                  </a:txBody>
                  <a:tcPr anchor="ctr">
                    <a:solidFill>
                      <a:schemeClr val="bg1">
                        <a:lumMod val="75000"/>
                      </a:schemeClr>
                    </a:solidFill>
                  </a:tcPr>
                </a:tc>
                <a:tc>
                  <a:txBody>
                    <a:bodyPr/>
                    <a:lstStyle/>
                    <a:p>
                      <a:pPr algn="ctr"/>
                      <a:r>
                        <a:rPr lang="fr-FR" sz="900" b="1" err="1"/>
                        <a:t>n.a</a:t>
                      </a:r>
                      <a:r>
                        <a:rPr lang="fr-FR" sz="900" b="1"/>
                        <a:t>.</a:t>
                      </a:r>
                    </a:p>
                  </a:txBody>
                  <a:tcPr anchor="ctr">
                    <a:solidFill>
                      <a:schemeClr val="bg1">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r>
                        <a:rPr lang="fr-FR" sz="900"/>
                        <a:t>1</a:t>
                      </a:r>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extLst>
                  <a:ext uri="{0D108BD9-81ED-4DB2-BD59-A6C34878D82A}">
                    <a16:rowId xmlns:a16="http://schemas.microsoft.com/office/drawing/2014/main" val="2045147185"/>
                  </a:ext>
                </a:extLst>
              </a:tr>
              <a:tr h="25025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a:t>BTS CONCEPTION DES PROCESSUS DE REALISATION DE PRODUITS OPTION PRODUCTION SERIELLE</a:t>
                      </a:r>
                    </a:p>
                  </a:txBody>
                  <a:tcPr anchor="ctr">
                    <a:solidFill>
                      <a:srgbClr val="E9EDF4"/>
                    </a:solidFill>
                  </a:tcPr>
                </a:tc>
                <a:tc>
                  <a:txBody>
                    <a:bodyPr/>
                    <a:lstStyle/>
                    <a:p>
                      <a:pPr algn="ctr"/>
                      <a:r>
                        <a:rPr lang="fr-FR" sz="900" b="1"/>
                        <a:t>6</a:t>
                      </a:r>
                    </a:p>
                  </a:txBody>
                  <a:tcPr anchor="ctr">
                    <a:solidFill>
                      <a:schemeClr val="bg1">
                        <a:lumMod val="75000"/>
                      </a:schemeClr>
                    </a:solidFill>
                  </a:tcPr>
                </a:tc>
                <a:tc>
                  <a:txBody>
                    <a:bodyPr/>
                    <a:lstStyle/>
                    <a:p>
                      <a:pPr algn="ctr"/>
                      <a:r>
                        <a:rPr lang="fr-FR" sz="900" b="1" err="1"/>
                        <a:t>n.a</a:t>
                      </a:r>
                      <a:r>
                        <a:rPr lang="fr-FR" sz="900" b="1"/>
                        <a:t>.</a:t>
                      </a:r>
                    </a:p>
                  </a:txBody>
                  <a:tcPr anchor="ctr">
                    <a:solidFill>
                      <a:schemeClr val="bg1">
                        <a:lumMod val="75000"/>
                      </a:schemeClr>
                    </a:solidFill>
                  </a:tcPr>
                </a:tc>
                <a:tc>
                  <a:txBody>
                    <a:bodyPr/>
                    <a:lstStyle/>
                    <a:p>
                      <a:pPr algn="ctr"/>
                      <a:r>
                        <a:rPr lang="fr-FR" sz="900"/>
                        <a:t>2</a:t>
                      </a:r>
                    </a:p>
                  </a:txBody>
                  <a:tcPr anchor="ctr">
                    <a:solidFill>
                      <a:srgbClr val="E9EDF4"/>
                    </a:solidFill>
                  </a:tcPr>
                </a:tc>
                <a:tc>
                  <a:txBody>
                    <a:bodyPr/>
                    <a:lstStyle/>
                    <a:p>
                      <a:pPr algn="ctr"/>
                      <a:endParaRPr lang="fr-FR" sz="900" dirty="0"/>
                    </a:p>
                  </a:txBody>
                  <a:tcPr anchor="ctr">
                    <a:solidFill>
                      <a:schemeClr val="accent6">
                        <a:lumMod val="40000"/>
                        <a:lumOff val="60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r>
                        <a:rPr lang="fr-FR" sz="900"/>
                        <a:t>1</a:t>
                      </a:r>
                    </a:p>
                  </a:txBody>
                  <a:tcPr anchor="ctr">
                    <a:solidFill>
                      <a:srgbClr val="E9EDF4"/>
                    </a:solidFill>
                  </a:tcPr>
                </a:tc>
                <a:tc>
                  <a:txBody>
                    <a:bodyPr/>
                    <a:lstStyle/>
                    <a:p>
                      <a:pPr algn="ctr"/>
                      <a:r>
                        <a:rPr lang="fr-FR" sz="900"/>
                        <a:t>1</a:t>
                      </a:r>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extLst>
                  <a:ext uri="{0D108BD9-81ED-4DB2-BD59-A6C34878D82A}">
                    <a16:rowId xmlns:a16="http://schemas.microsoft.com/office/drawing/2014/main" val="2674487058"/>
                  </a:ext>
                </a:extLst>
              </a:tr>
              <a:tr h="1564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dirty="0"/>
                        <a:t>BTS INDUSTRIALISATION DES PRODUITS MECANIQUES</a:t>
                      </a:r>
                    </a:p>
                  </a:txBody>
                  <a:tcPr anchor="ctr">
                    <a:solidFill>
                      <a:srgbClr val="E9EDF4"/>
                    </a:solidFill>
                  </a:tcPr>
                </a:tc>
                <a:tc>
                  <a:txBody>
                    <a:bodyPr/>
                    <a:lstStyle/>
                    <a:p>
                      <a:pPr algn="ctr"/>
                      <a:r>
                        <a:rPr lang="fr-FR" sz="900" b="1"/>
                        <a:t>3</a:t>
                      </a:r>
                    </a:p>
                  </a:txBody>
                  <a:tcPr anchor="ctr">
                    <a:solidFill>
                      <a:schemeClr val="bg1">
                        <a:lumMod val="75000"/>
                      </a:schemeClr>
                    </a:solidFill>
                  </a:tcPr>
                </a:tc>
                <a:tc>
                  <a:txBody>
                    <a:bodyPr/>
                    <a:lstStyle/>
                    <a:p>
                      <a:pPr algn="ctr"/>
                      <a:r>
                        <a:rPr lang="fr-FR" sz="900" b="1"/>
                        <a:t>38</a:t>
                      </a:r>
                    </a:p>
                  </a:txBody>
                  <a:tcPr anchor="ctr">
                    <a:solidFill>
                      <a:schemeClr val="bg1">
                        <a:lumMod val="75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r>
                        <a:rPr lang="fr-FR" sz="900"/>
                        <a:t>1</a:t>
                      </a:r>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dirty="0"/>
                    </a:p>
                  </a:txBody>
                  <a:tcPr anchor="ctr">
                    <a:solidFill>
                      <a:schemeClr val="accent6">
                        <a:lumMod val="40000"/>
                        <a:lumOff val="60000"/>
                      </a:schemeClr>
                    </a:solidFill>
                  </a:tcPr>
                </a:tc>
                <a:extLst>
                  <a:ext uri="{0D108BD9-81ED-4DB2-BD59-A6C34878D82A}">
                    <a16:rowId xmlns:a16="http://schemas.microsoft.com/office/drawing/2014/main" val="126384859"/>
                  </a:ext>
                </a:extLst>
              </a:tr>
              <a:tr h="250258">
                <a:tc>
                  <a:txBody>
                    <a:bodyPr/>
                    <a:lstStyle/>
                    <a:p>
                      <a:pPr marL="0" marR="0" lvl="0" indent="0" algn="ctr" rtl="0" eaLnBrk="1" fontAlgn="auto" latinLnBrk="0" hangingPunct="1">
                        <a:lnSpc>
                          <a:spcPct val="100000"/>
                        </a:lnSpc>
                        <a:spcBef>
                          <a:spcPts val="0"/>
                        </a:spcBef>
                        <a:spcAft>
                          <a:spcPts val="0"/>
                        </a:spcAft>
                        <a:buClrTx/>
                        <a:buSzTx/>
                        <a:buFontTx/>
                        <a:buNone/>
                      </a:pPr>
                      <a:r>
                        <a:rPr lang="fr-FR" sz="900" dirty="0"/>
                        <a:t>BTS ETUDES ET REALISATIONS D’OUTILLAGES </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900" dirty="0"/>
                        <a:t>DE MISE EN FORME DES MATERIAUX</a:t>
                      </a:r>
                    </a:p>
                  </a:txBody>
                  <a:tcPr anchor="ctr">
                    <a:solidFill>
                      <a:srgbClr val="E9EDF4"/>
                    </a:solidFill>
                  </a:tcPr>
                </a:tc>
                <a:tc>
                  <a:txBody>
                    <a:bodyPr/>
                    <a:lstStyle/>
                    <a:p>
                      <a:pPr algn="ctr"/>
                      <a:r>
                        <a:rPr lang="fr-FR" sz="900" b="1"/>
                        <a:t>1</a:t>
                      </a:r>
                    </a:p>
                  </a:txBody>
                  <a:tcPr anchor="ctr">
                    <a:solidFill>
                      <a:schemeClr val="bg1">
                        <a:lumMod val="75000"/>
                      </a:schemeClr>
                    </a:solidFill>
                  </a:tcPr>
                </a:tc>
                <a:tc>
                  <a:txBody>
                    <a:bodyPr/>
                    <a:lstStyle/>
                    <a:p>
                      <a:pPr algn="ctr"/>
                      <a:r>
                        <a:rPr lang="fr-FR" sz="900" b="1"/>
                        <a:t>6</a:t>
                      </a:r>
                    </a:p>
                  </a:txBody>
                  <a:tcPr anchor="ctr">
                    <a:solidFill>
                      <a:schemeClr val="bg1">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r>
                        <a:rPr lang="fr-FR" sz="900"/>
                        <a:t>1</a:t>
                      </a:r>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extLst>
                  <a:ext uri="{0D108BD9-81ED-4DB2-BD59-A6C34878D82A}">
                    <a16:rowId xmlns:a16="http://schemas.microsoft.com/office/drawing/2014/main" val="3869793638"/>
                  </a:ext>
                </a:extLst>
              </a:tr>
              <a:tr h="1564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a:t>BTS FONDERIE</a:t>
                      </a:r>
                    </a:p>
                  </a:txBody>
                  <a:tcPr anchor="ctr">
                    <a:solidFill>
                      <a:srgbClr val="E9EDF4"/>
                    </a:solidFill>
                  </a:tcPr>
                </a:tc>
                <a:tc>
                  <a:txBody>
                    <a:bodyPr/>
                    <a:lstStyle/>
                    <a:p>
                      <a:pPr algn="ctr"/>
                      <a:r>
                        <a:rPr lang="fr-FR" sz="900" b="1"/>
                        <a:t>1</a:t>
                      </a:r>
                    </a:p>
                  </a:txBody>
                  <a:tcPr anchor="ctr">
                    <a:solidFill>
                      <a:schemeClr val="bg1">
                        <a:lumMod val="75000"/>
                      </a:schemeClr>
                    </a:solidFill>
                  </a:tcPr>
                </a:tc>
                <a:tc>
                  <a:txBody>
                    <a:bodyPr/>
                    <a:lstStyle/>
                    <a:p>
                      <a:pPr algn="ctr"/>
                      <a:r>
                        <a:rPr lang="fr-FR" sz="900" b="1"/>
                        <a:t>8</a:t>
                      </a:r>
                    </a:p>
                  </a:txBody>
                  <a:tcPr anchor="ctr">
                    <a:solidFill>
                      <a:schemeClr val="bg1">
                        <a:lumMod val="75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extLst>
                  <a:ext uri="{0D108BD9-81ED-4DB2-BD59-A6C34878D82A}">
                    <a16:rowId xmlns:a16="http://schemas.microsoft.com/office/drawing/2014/main" val="4264467177"/>
                  </a:ext>
                </a:extLst>
              </a:tr>
              <a:tr h="1564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a:t>DUT GENIE MECANIQUE ET PRODUCTIQUE</a:t>
                      </a:r>
                    </a:p>
                  </a:txBody>
                  <a:tcPr anchor="ctr">
                    <a:solidFill>
                      <a:srgbClr val="E9EDF4"/>
                    </a:solidFill>
                  </a:tcPr>
                </a:tc>
                <a:tc>
                  <a:txBody>
                    <a:bodyPr/>
                    <a:lstStyle/>
                    <a:p>
                      <a:pPr algn="ctr"/>
                      <a:r>
                        <a:rPr lang="fr-FR" sz="900" b="1" dirty="0">
                          <a:solidFill>
                            <a:schemeClr val="tx2">
                              <a:lumMod val="75000"/>
                            </a:schemeClr>
                          </a:solidFill>
                        </a:rPr>
                        <a:t>2</a:t>
                      </a:r>
                    </a:p>
                  </a:txBody>
                  <a:tcPr anchor="ctr">
                    <a:solidFill>
                      <a:schemeClr val="bg1">
                        <a:lumMod val="75000"/>
                      </a:schemeClr>
                    </a:solidFill>
                  </a:tcPr>
                </a:tc>
                <a:tc>
                  <a:txBody>
                    <a:bodyPr/>
                    <a:lstStyle/>
                    <a:p>
                      <a:pPr algn="ctr"/>
                      <a:r>
                        <a:rPr lang="fr-FR" sz="900" b="1" dirty="0" err="1"/>
                        <a:t>n.a</a:t>
                      </a:r>
                      <a:r>
                        <a:rPr lang="fr-FR" sz="900" b="1" dirty="0"/>
                        <a:t>.</a:t>
                      </a:r>
                    </a:p>
                  </a:txBody>
                  <a:tcPr anchor="ctr">
                    <a:solidFill>
                      <a:schemeClr val="bg1">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r>
                        <a:rPr lang="fr-FR" sz="900"/>
                        <a:t>1</a:t>
                      </a:r>
                    </a:p>
                  </a:txBody>
                  <a:tcPr anchor="ctr">
                    <a:solidFill>
                      <a:srgbClr val="E9EDF4"/>
                    </a:solidFill>
                  </a:tcPr>
                </a:tc>
                <a:tc>
                  <a:txBody>
                    <a:bodyPr/>
                    <a:lstStyle/>
                    <a:p>
                      <a:pPr algn="ctr"/>
                      <a:r>
                        <a:rPr lang="fr-FR" sz="900"/>
                        <a:t>1</a:t>
                      </a:r>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extLst>
                  <a:ext uri="{0D108BD9-81ED-4DB2-BD59-A6C34878D82A}">
                    <a16:rowId xmlns:a16="http://schemas.microsoft.com/office/drawing/2014/main" val="4055628245"/>
                  </a:ext>
                </a:extLst>
              </a:tr>
              <a:tr h="1564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a:t>INGENIEUR MANAGEMENT DE LA PRODUCTION</a:t>
                      </a:r>
                    </a:p>
                  </a:txBody>
                  <a:tcPr anchor="ctr">
                    <a:solidFill>
                      <a:srgbClr val="E9EDF4"/>
                    </a:solidFill>
                  </a:tcPr>
                </a:tc>
                <a:tc>
                  <a:txBody>
                    <a:bodyPr/>
                    <a:lstStyle/>
                    <a:p>
                      <a:pPr algn="ctr"/>
                      <a:r>
                        <a:rPr lang="fr-FR" sz="900" b="1"/>
                        <a:t>2</a:t>
                      </a:r>
                    </a:p>
                  </a:txBody>
                  <a:tcPr anchor="ctr">
                    <a:solidFill>
                      <a:schemeClr val="bg1">
                        <a:lumMod val="75000"/>
                      </a:schemeClr>
                    </a:solidFill>
                  </a:tcPr>
                </a:tc>
                <a:tc>
                  <a:txBody>
                    <a:bodyPr/>
                    <a:lstStyle/>
                    <a:p>
                      <a:pPr algn="ctr"/>
                      <a:r>
                        <a:rPr lang="fr-FR" sz="900" b="1" err="1"/>
                        <a:t>n.a</a:t>
                      </a:r>
                      <a:r>
                        <a:rPr lang="fr-FR" sz="900" b="1"/>
                        <a:t>.</a:t>
                      </a:r>
                    </a:p>
                  </a:txBody>
                  <a:tcPr anchor="ctr">
                    <a:solidFill>
                      <a:schemeClr val="bg1">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r>
                        <a:rPr lang="fr-FR" sz="900"/>
                        <a:t>1</a:t>
                      </a:r>
                    </a:p>
                  </a:txBody>
                  <a:tcPr anchor="ctr">
                    <a:solidFill>
                      <a:srgbClr val="E9EDF4"/>
                    </a:solidFill>
                  </a:tcPr>
                </a:tc>
                <a:tc>
                  <a:txBody>
                    <a:bodyPr/>
                    <a:lstStyle/>
                    <a:p>
                      <a:pPr algn="ctr"/>
                      <a:r>
                        <a:rPr lang="fr-FR" sz="900"/>
                        <a:t>1</a:t>
                      </a:r>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extLst>
                  <a:ext uri="{0D108BD9-81ED-4DB2-BD59-A6C34878D82A}">
                    <a16:rowId xmlns:a16="http://schemas.microsoft.com/office/drawing/2014/main" val="3479826081"/>
                  </a:ext>
                </a:extLst>
              </a:tr>
              <a:tr h="250258">
                <a:tc>
                  <a:txBody>
                    <a:bodyPr/>
                    <a:lstStyle/>
                    <a:p>
                      <a:pPr marL="0" marR="0" lvl="0" indent="0" algn="ctr" rtl="0" eaLnBrk="1" fontAlgn="auto" latinLnBrk="0" hangingPunct="1">
                        <a:lnSpc>
                          <a:spcPct val="100000"/>
                        </a:lnSpc>
                        <a:spcBef>
                          <a:spcPts val="0"/>
                        </a:spcBef>
                        <a:spcAft>
                          <a:spcPts val="0"/>
                        </a:spcAft>
                        <a:buClrTx/>
                        <a:buSzTx/>
                        <a:buFontTx/>
                        <a:buNone/>
                      </a:pPr>
                      <a:r>
                        <a:rPr lang="fr-FR" sz="900" dirty="0"/>
                        <a:t>INGÉNIEUR SPÉCIALITÉ MÉCANIQUE </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900" dirty="0"/>
                        <a:t>ET CONCEPTION DES SYSTÈMES</a:t>
                      </a:r>
                    </a:p>
                  </a:txBody>
                  <a:tcPr anchor="ctr">
                    <a:solidFill>
                      <a:srgbClr val="E9EDF4"/>
                    </a:solidFill>
                  </a:tcPr>
                </a:tc>
                <a:tc>
                  <a:txBody>
                    <a:bodyPr/>
                    <a:lstStyle/>
                    <a:p>
                      <a:pPr algn="ctr"/>
                      <a:r>
                        <a:rPr lang="fr-FR" sz="900" b="1"/>
                        <a:t>1</a:t>
                      </a:r>
                    </a:p>
                  </a:txBody>
                  <a:tcPr anchor="ctr">
                    <a:solidFill>
                      <a:schemeClr val="bg1">
                        <a:lumMod val="75000"/>
                      </a:schemeClr>
                    </a:solidFill>
                  </a:tcPr>
                </a:tc>
                <a:tc>
                  <a:txBody>
                    <a:bodyPr/>
                    <a:lstStyle/>
                    <a:p>
                      <a:pPr algn="ctr"/>
                      <a:r>
                        <a:rPr lang="fr-FR" sz="900" b="1" err="1"/>
                        <a:t>n.a</a:t>
                      </a:r>
                      <a:r>
                        <a:rPr lang="fr-FR" sz="900" b="1"/>
                        <a:t>.</a:t>
                      </a:r>
                    </a:p>
                  </a:txBody>
                  <a:tcPr anchor="ctr">
                    <a:solidFill>
                      <a:schemeClr val="bg1">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dirty="0"/>
                    </a:p>
                  </a:txBody>
                  <a:tcPr anchor="ctr">
                    <a:solidFill>
                      <a:schemeClr val="accent6">
                        <a:lumMod val="40000"/>
                        <a:lumOff val="60000"/>
                      </a:schemeClr>
                    </a:solidFill>
                  </a:tcPr>
                </a:tc>
                <a:extLst>
                  <a:ext uri="{0D108BD9-81ED-4DB2-BD59-A6C34878D82A}">
                    <a16:rowId xmlns:a16="http://schemas.microsoft.com/office/drawing/2014/main" val="819147346"/>
                  </a:ext>
                </a:extLst>
              </a:tr>
              <a:tr h="1564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a:t>INGÉNIEUR SPÉCIALITÉ MÉCANIQUE</a:t>
                      </a:r>
                    </a:p>
                  </a:txBody>
                  <a:tcPr anchor="ctr">
                    <a:solidFill>
                      <a:srgbClr val="E9EDF4"/>
                    </a:solidFill>
                  </a:tcPr>
                </a:tc>
                <a:tc>
                  <a:txBody>
                    <a:bodyPr/>
                    <a:lstStyle/>
                    <a:p>
                      <a:pPr algn="ctr"/>
                      <a:r>
                        <a:rPr lang="fr-FR" sz="900" b="1"/>
                        <a:t>1</a:t>
                      </a:r>
                    </a:p>
                  </a:txBody>
                  <a:tcPr anchor="ctr">
                    <a:solidFill>
                      <a:schemeClr val="bg1">
                        <a:lumMod val="75000"/>
                      </a:schemeClr>
                    </a:solidFill>
                  </a:tcPr>
                </a:tc>
                <a:tc>
                  <a:txBody>
                    <a:bodyPr/>
                    <a:lstStyle/>
                    <a:p>
                      <a:pPr algn="ctr"/>
                      <a:r>
                        <a:rPr lang="fr-FR" sz="900" b="1" err="1"/>
                        <a:t>n.a</a:t>
                      </a:r>
                      <a:r>
                        <a:rPr lang="fr-FR" sz="900" b="1"/>
                        <a:t>.</a:t>
                      </a:r>
                    </a:p>
                  </a:txBody>
                  <a:tcPr anchor="ctr">
                    <a:solidFill>
                      <a:schemeClr val="bg1">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extLst>
                  <a:ext uri="{0D108BD9-81ED-4DB2-BD59-A6C34878D82A}">
                    <a16:rowId xmlns:a16="http://schemas.microsoft.com/office/drawing/2014/main" val="874310098"/>
                  </a:ext>
                </a:extLst>
              </a:tr>
              <a:tr h="18642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a:t>INGÉNIEUR SPÉCIALITÉ MAÎTRISE DES RISQUES INDUSTRIELS</a:t>
                      </a:r>
                    </a:p>
                  </a:txBody>
                  <a:tcPr anchor="ctr">
                    <a:solidFill>
                      <a:srgbClr val="E9EDF4"/>
                    </a:solidFill>
                  </a:tcPr>
                </a:tc>
                <a:tc>
                  <a:txBody>
                    <a:bodyPr/>
                    <a:lstStyle/>
                    <a:p>
                      <a:pPr algn="ctr"/>
                      <a:r>
                        <a:rPr lang="fr-FR" sz="900" b="1"/>
                        <a:t>1</a:t>
                      </a:r>
                    </a:p>
                  </a:txBody>
                  <a:tcPr anchor="ctr">
                    <a:solidFill>
                      <a:schemeClr val="bg1">
                        <a:lumMod val="75000"/>
                      </a:schemeClr>
                    </a:solidFill>
                  </a:tcPr>
                </a:tc>
                <a:tc>
                  <a:txBody>
                    <a:bodyPr/>
                    <a:lstStyle/>
                    <a:p>
                      <a:pPr algn="ctr"/>
                      <a:r>
                        <a:rPr lang="fr-FR" sz="900" b="1" err="1"/>
                        <a:t>n.a</a:t>
                      </a:r>
                      <a:r>
                        <a:rPr lang="fr-FR" sz="900" b="1"/>
                        <a:t>.</a:t>
                      </a:r>
                    </a:p>
                  </a:txBody>
                  <a:tcPr anchor="ctr">
                    <a:solidFill>
                      <a:schemeClr val="bg1">
                        <a:lumMod val="75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extLst>
                  <a:ext uri="{0D108BD9-81ED-4DB2-BD59-A6C34878D82A}">
                    <a16:rowId xmlns:a16="http://schemas.microsoft.com/office/drawing/2014/main" val="2935341603"/>
                  </a:ext>
                </a:extLst>
              </a:tr>
              <a:tr h="18642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a:t>INGÉNIEUR SPÉCIALITÉ GÉNIE DES SYSTÈMES INDUSTRIELS</a:t>
                      </a:r>
                    </a:p>
                  </a:txBody>
                  <a:tcPr anchor="ctr">
                    <a:solidFill>
                      <a:srgbClr val="E9EDF4"/>
                    </a:solidFill>
                  </a:tcPr>
                </a:tc>
                <a:tc>
                  <a:txBody>
                    <a:bodyPr/>
                    <a:lstStyle/>
                    <a:p>
                      <a:pPr algn="ctr"/>
                      <a:r>
                        <a:rPr lang="fr-FR" sz="900" b="1"/>
                        <a:t>1</a:t>
                      </a:r>
                    </a:p>
                  </a:txBody>
                  <a:tcPr anchor="ctr">
                    <a:solidFill>
                      <a:schemeClr val="bg1">
                        <a:lumMod val="75000"/>
                      </a:schemeClr>
                    </a:solidFill>
                  </a:tcPr>
                </a:tc>
                <a:tc>
                  <a:txBody>
                    <a:bodyPr/>
                    <a:lstStyle/>
                    <a:p>
                      <a:pPr algn="ctr"/>
                      <a:r>
                        <a:rPr lang="fr-FR" sz="900" b="1" err="1"/>
                        <a:t>n.a</a:t>
                      </a:r>
                      <a:r>
                        <a:rPr lang="fr-FR" sz="900" b="1"/>
                        <a:t>.</a:t>
                      </a:r>
                    </a:p>
                  </a:txBody>
                  <a:tcPr anchor="ctr">
                    <a:solidFill>
                      <a:schemeClr val="bg1">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6">
                        <a:lumMod val="40000"/>
                        <a:lumOff val="60000"/>
                      </a:schemeClr>
                    </a:solidFill>
                  </a:tcPr>
                </a:tc>
                <a:tc>
                  <a:txBody>
                    <a:bodyPr/>
                    <a:lstStyle/>
                    <a:p>
                      <a:pPr algn="ctr"/>
                      <a:r>
                        <a:rPr lang="fr-FR" sz="900"/>
                        <a:t>1</a:t>
                      </a:r>
                    </a:p>
                  </a:txBody>
                  <a:tcPr anchor="ctr">
                    <a:solidFill>
                      <a:srgbClr val="E9EDF4"/>
                    </a:solidFill>
                  </a:tcPr>
                </a:tc>
                <a:tc>
                  <a:txBody>
                    <a:bodyPr/>
                    <a:lstStyle/>
                    <a:p>
                      <a:pPr algn="ctr"/>
                      <a:endParaRPr lang="fr-FR" sz="900" dirty="0"/>
                    </a:p>
                  </a:txBody>
                  <a:tcPr anchor="ctr">
                    <a:solidFill>
                      <a:schemeClr val="accent6">
                        <a:lumMod val="40000"/>
                        <a:lumOff val="60000"/>
                      </a:schemeClr>
                    </a:solidFill>
                  </a:tcPr>
                </a:tc>
                <a:extLst>
                  <a:ext uri="{0D108BD9-81ED-4DB2-BD59-A6C34878D82A}">
                    <a16:rowId xmlns:a16="http://schemas.microsoft.com/office/drawing/2014/main" val="1442602924"/>
                  </a:ext>
                </a:extLst>
              </a:tr>
            </a:tbl>
          </a:graphicData>
        </a:graphic>
      </p:graphicFrame>
    </p:spTree>
    <p:extLst>
      <p:ext uri="{BB962C8B-B14F-4D97-AF65-F5344CB8AC3E}">
        <p14:creationId xmlns:p14="http://schemas.microsoft.com/office/powerpoint/2010/main" val="17413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A01D8BA4-31D9-4D44-8D7F-8898AF2C47C5}"/>
              </a:ext>
            </a:extLst>
          </p:cNvPr>
          <p:cNvSpPr>
            <a:spLocks noGrp="1"/>
          </p:cNvSpPr>
          <p:nvPr>
            <p:ph type="title"/>
          </p:nvPr>
        </p:nvSpPr>
        <p:spPr>
          <a:xfrm>
            <a:off x="1416844" y="650080"/>
            <a:ext cx="7781925" cy="393065"/>
          </a:xfrm>
        </p:spPr>
        <p:txBody>
          <a:bodyPr/>
          <a:lstStyle/>
          <a:p>
            <a:r>
              <a:rPr lang="fr-FR" sz="1600" dirty="0"/>
              <a:t>Nombre de formations initiales et de formés en 2019</a:t>
            </a:r>
            <a:endParaRPr lang="fr-FR" sz="1600" i="1" dirty="0"/>
          </a:p>
        </p:txBody>
      </p:sp>
      <p:sp>
        <p:nvSpPr>
          <p:cNvPr id="4" name="Espace réservé du texte 3">
            <a:extLst>
              <a:ext uri="{FF2B5EF4-FFF2-40B4-BE49-F238E27FC236}">
                <a16:creationId xmlns:a16="http://schemas.microsoft.com/office/drawing/2014/main" id="{D4207CB4-9BC0-4D32-902D-2B0CDCF5F63F}"/>
              </a:ext>
            </a:extLst>
          </p:cNvPr>
          <p:cNvSpPr>
            <a:spLocks noGrp="1"/>
          </p:cNvSpPr>
          <p:nvPr>
            <p:ph type="body" sz="quarter" idx="11"/>
          </p:nvPr>
        </p:nvSpPr>
        <p:spPr/>
        <p:txBody>
          <a:bodyPr/>
          <a:lstStyle/>
          <a:p>
            <a:r>
              <a:rPr lang="fr-FR" dirty="0"/>
              <a:t>06</a:t>
            </a:r>
          </a:p>
        </p:txBody>
      </p:sp>
      <p:graphicFrame>
        <p:nvGraphicFramePr>
          <p:cNvPr id="6" name="Tableau 5">
            <a:extLst>
              <a:ext uri="{FF2B5EF4-FFF2-40B4-BE49-F238E27FC236}">
                <a16:creationId xmlns:a16="http://schemas.microsoft.com/office/drawing/2014/main" id="{12255BC8-139A-457F-ACE1-74BC9DEAEA77}"/>
              </a:ext>
            </a:extLst>
          </p:cNvPr>
          <p:cNvGraphicFramePr>
            <a:graphicFrameLocks noGrp="1"/>
          </p:cNvGraphicFramePr>
          <p:nvPr>
            <p:extLst>
              <p:ext uri="{D42A27DB-BD31-4B8C-83A1-F6EECF244321}">
                <p14:modId xmlns:p14="http://schemas.microsoft.com/office/powerpoint/2010/main" val="2789536396"/>
              </p:ext>
            </p:extLst>
          </p:nvPr>
        </p:nvGraphicFramePr>
        <p:xfrm>
          <a:off x="367184" y="1160173"/>
          <a:ext cx="9340514" cy="5486400"/>
        </p:xfrm>
        <a:graphic>
          <a:graphicData uri="http://schemas.openxmlformats.org/drawingml/2006/table">
            <a:tbl>
              <a:tblPr bandRow="1">
                <a:tableStyleId>{5C22544A-7EE6-4342-B048-85BDC9FD1C3A}</a:tableStyleId>
              </a:tblPr>
              <a:tblGrid>
                <a:gridCol w="4032000">
                  <a:extLst>
                    <a:ext uri="{9D8B030D-6E8A-4147-A177-3AD203B41FA5}">
                      <a16:colId xmlns:a16="http://schemas.microsoft.com/office/drawing/2014/main" val="2068717934"/>
                    </a:ext>
                  </a:extLst>
                </a:gridCol>
                <a:gridCol w="614317">
                  <a:extLst>
                    <a:ext uri="{9D8B030D-6E8A-4147-A177-3AD203B41FA5}">
                      <a16:colId xmlns:a16="http://schemas.microsoft.com/office/drawing/2014/main" val="2693668395"/>
                    </a:ext>
                  </a:extLst>
                </a:gridCol>
                <a:gridCol w="614317">
                  <a:extLst>
                    <a:ext uri="{9D8B030D-6E8A-4147-A177-3AD203B41FA5}">
                      <a16:colId xmlns:a16="http://schemas.microsoft.com/office/drawing/2014/main" val="3187738776"/>
                    </a:ext>
                  </a:extLst>
                </a:gridCol>
                <a:gridCol w="339990">
                  <a:extLst>
                    <a:ext uri="{9D8B030D-6E8A-4147-A177-3AD203B41FA5}">
                      <a16:colId xmlns:a16="http://schemas.microsoft.com/office/drawing/2014/main" val="690560598"/>
                    </a:ext>
                  </a:extLst>
                </a:gridCol>
                <a:gridCol w="339990">
                  <a:extLst>
                    <a:ext uri="{9D8B030D-6E8A-4147-A177-3AD203B41FA5}">
                      <a16:colId xmlns:a16="http://schemas.microsoft.com/office/drawing/2014/main" val="10158711"/>
                    </a:ext>
                  </a:extLst>
                </a:gridCol>
                <a:gridCol w="339990">
                  <a:extLst>
                    <a:ext uri="{9D8B030D-6E8A-4147-A177-3AD203B41FA5}">
                      <a16:colId xmlns:a16="http://schemas.microsoft.com/office/drawing/2014/main" val="3006606578"/>
                    </a:ext>
                  </a:extLst>
                </a:gridCol>
                <a:gridCol w="339990">
                  <a:extLst>
                    <a:ext uri="{9D8B030D-6E8A-4147-A177-3AD203B41FA5}">
                      <a16:colId xmlns:a16="http://schemas.microsoft.com/office/drawing/2014/main" val="4076025673"/>
                    </a:ext>
                  </a:extLst>
                </a:gridCol>
                <a:gridCol w="339990">
                  <a:extLst>
                    <a:ext uri="{9D8B030D-6E8A-4147-A177-3AD203B41FA5}">
                      <a16:colId xmlns:a16="http://schemas.microsoft.com/office/drawing/2014/main" val="2145039945"/>
                    </a:ext>
                  </a:extLst>
                </a:gridCol>
                <a:gridCol w="339990">
                  <a:extLst>
                    <a:ext uri="{9D8B030D-6E8A-4147-A177-3AD203B41FA5}">
                      <a16:colId xmlns:a16="http://schemas.microsoft.com/office/drawing/2014/main" val="2561000209"/>
                    </a:ext>
                  </a:extLst>
                </a:gridCol>
                <a:gridCol w="339990">
                  <a:extLst>
                    <a:ext uri="{9D8B030D-6E8A-4147-A177-3AD203B41FA5}">
                      <a16:colId xmlns:a16="http://schemas.microsoft.com/office/drawing/2014/main" val="2340286479"/>
                    </a:ext>
                  </a:extLst>
                </a:gridCol>
                <a:gridCol w="339990">
                  <a:extLst>
                    <a:ext uri="{9D8B030D-6E8A-4147-A177-3AD203B41FA5}">
                      <a16:colId xmlns:a16="http://schemas.microsoft.com/office/drawing/2014/main" val="2908851326"/>
                    </a:ext>
                  </a:extLst>
                </a:gridCol>
                <a:gridCol w="339990">
                  <a:extLst>
                    <a:ext uri="{9D8B030D-6E8A-4147-A177-3AD203B41FA5}">
                      <a16:colId xmlns:a16="http://schemas.microsoft.com/office/drawing/2014/main" val="3109718553"/>
                    </a:ext>
                  </a:extLst>
                </a:gridCol>
                <a:gridCol w="339990">
                  <a:extLst>
                    <a:ext uri="{9D8B030D-6E8A-4147-A177-3AD203B41FA5}">
                      <a16:colId xmlns:a16="http://schemas.microsoft.com/office/drawing/2014/main" val="2042970196"/>
                    </a:ext>
                  </a:extLst>
                </a:gridCol>
                <a:gridCol w="339990">
                  <a:extLst>
                    <a:ext uri="{9D8B030D-6E8A-4147-A177-3AD203B41FA5}">
                      <a16:colId xmlns:a16="http://schemas.microsoft.com/office/drawing/2014/main" val="2754684152"/>
                    </a:ext>
                  </a:extLst>
                </a:gridCol>
                <a:gridCol w="339990">
                  <a:extLst>
                    <a:ext uri="{9D8B030D-6E8A-4147-A177-3AD203B41FA5}">
                      <a16:colId xmlns:a16="http://schemas.microsoft.com/office/drawing/2014/main" val="4086748303"/>
                    </a:ext>
                  </a:extLst>
                </a:gridCol>
              </a:tblGrid>
              <a:tr h="297979">
                <a:tc rowSpan="2">
                  <a:txBody>
                    <a:bodyPr/>
                    <a:lstStyle/>
                    <a:p>
                      <a:pPr marL="0" algn="ctr" defTabSz="457200" rtl="0" eaLnBrk="1" fontAlgn="b" latinLnBrk="0" hangingPunct="1"/>
                      <a:r>
                        <a:rPr lang="fr-FR" sz="900" b="1" u="none" strike="noStrike" kern="1200">
                          <a:solidFill>
                            <a:schemeClr val="bg1"/>
                          </a:solidFill>
                          <a:effectLst/>
                          <a:latin typeface="+mn-lt"/>
                          <a:ea typeface="+mn-ea"/>
                          <a:cs typeface="+mn-cs"/>
                        </a:rPr>
                        <a:t>Formation</a:t>
                      </a:r>
                    </a:p>
                  </a:txBody>
                  <a:tcPr anchor="ctr">
                    <a:solidFill>
                      <a:srgbClr val="909090"/>
                    </a:solidFill>
                  </a:tcPr>
                </a:tc>
                <a:tc rowSpan="2">
                  <a:txBody>
                    <a:bodyPr/>
                    <a:lstStyle/>
                    <a:p>
                      <a:pPr marL="0" algn="ctr" defTabSz="457200" rtl="0" eaLnBrk="1" fontAlgn="b" latinLnBrk="0" hangingPunct="1"/>
                      <a:r>
                        <a:rPr lang="fr-FR" sz="900" b="1" u="none" strike="noStrike" kern="1200">
                          <a:solidFill>
                            <a:schemeClr val="bg1"/>
                          </a:solidFill>
                          <a:effectLst/>
                          <a:latin typeface="+mn-lt"/>
                          <a:ea typeface="+mn-ea"/>
                          <a:cs typeface="+mn-cs"/>
                        </a:rPr>
                        <a:t>Nb de </a:t>
                      </a:r>
                      <a:r>
                        <a:rPr lang="fr-FR" sz="900" b="1" u="none" strike="noStrike" kern="1200" err="1">
                          <a:solidFill>
                            <a:schemeClr val="bg1"/>
                          </a:solidFill>
                          <a:effectLst/>
                          <a:latin typeface="+mn-lt"/>
                          <a:ea typeface="+mn-ea"/>
                          <a:cs typeface="+mn-cs"/>
                        </a:rPr>
                        <a:t>format-ions</a:t>
                      </a:r>
                      <a:endParaRPr lang="fr-FR" sz="900" b="1" u="none" strike="noStrike" kern="1200">
                        <a:solidFill>
                          <a:schemeClr val="bg1"/>
                        </a:solidFill>
                        <a:effectLst/>
                        <a:latin typeface="+mn-lt"/>
                        <a:ea typeface="+mn-ea"/>
                        <a:cs typeface="+mn-cs"/>
                      </a:endParaRPr>
                    </a:p>
                  </a:txBody>
                  <a:tcPr anchor="ctr">
                    <a:solidFill>
                      <a:srgbClr val="909090"/>
                    </a:solidFill>
                  </a:tcPr>
                </a:tc>
                <a:tc rowSpan="2">
                  <a:txBody>
                    <a:bodyPr/>
                    <a:lstStyle/>
                    <a:p>
                      <a:pPr marL="0" algn="ctr" defTabSz="457200" rtl="0" eaLnBrk="1" fontAlgn="b" latinLnBrk="0" hangingPunct="1"/>
                      <a:r>
                        <a:rPr lang="fr-FR" sz="900" b="1" u="none" strike="noStrike" kern="1200">
                          <a:solidFill>
                            <a:schemeClr val="bg1"/>
                          </a:solidFill>
                          <a:effectLst/>
                          <a:latin typeface="+mn-lt"/>
                          <a:ea typeface="+mn-ea"/>
                          <a:cs typeface="+mn-cs"/>
                        </a:rPr>
                        <a:t>Nb de formés</a:t>
                      </a:r>
                    </a:p>
                  </a:txBody>
                  <a:tcPr anchor="ctr">
                    <a:solidFill>
                      <a:srgbClr val="909090"/>
                    </a:solidFill>
                  </a:tcPr>
                </a:tc>
                <a:tc gridSpan="2">
                  <a:txBody>
                    <a:bodyPr/>
                    <a:lstStyle/>
                    <a:p>
                      <a:pPr algn="ctr"/>
                      <a:r>
                        <a:rPr lang="fr-FR" sz="900" b="1">
                          <a:solidFill>
                            <a:schemeClr val="bg1"/>
                          </a:solidFill>
                        </a:rPr>
                        <a:t>Cher</a:t>
                      </a:r>
                    </a:p>
                  </a:txBody>
                  <a:tcPr anchor="ctr">
                    <a:solidFill>
                      <a:srgbClr val="909090"/>
                    </a:solidFill>
                  </a:tcPr>
                </a:tc>
                <a:tc hMerge="1">
                  <a:txBody>
                    <a:bodyPr/>
                    <a:lstStyle/>
                    <a:p>
                      <a:endParaRPr lang="fr-FR" sz="900"/>
                    </a:p>
                  </a:txBody>
                  <a:tcPr/>
                </a:tc>
                <a:tc gridSpan="2">
                  <a:txBody>
                    <a:bodyPr/>
                    <a:lstStyle/>
                    <a:p>
                      <a:pPr algn="ctr"/>
                      <a:r>
                        <a:rPr lang="fr-FR" sz="900" b="1">
                          <a:solidFill>
                            <a:schemeClr val="bg1"/>
                          </a:solidFill>
                        </a:rPr>
                        <a:t>Eure-et-Loir</a:t>
                      </a:r>
                    </a:p>
                  </a:txBody>
                  <a:tcPr anchor="ctr">
                    <a:solidFill>
                      <a:srgbClr val="909090"/>
                    </a:solidFill>
                  </a:tcPr>
                </a:tc>
                <a:tc hMerge="1">
                  <a:txBody>
                    <a:bodyPr/>
                    <a:lstStyle/>
                    <a:p>
                      <a:endParaRPr lang="fr-FR" sz="900"/>
                    </a:p>
                  </a:txBody>
                  <a:tcPr/>
                </a:tc>
                <a:tc gridSpan="2">
                  <a:txBody>
                    <a:bodyPr/>
                    <a:lstStyle/>
                    <a:p>
                      <a:pPr algn="ctr"/>
                      <a:r>
                        <a:rPr lang="fr-FR" sz="900" b="1">
                          <a:solidFill>
                            <a:schemeClr val="bg1"/>
                          </a:solidFill>
                        </a:rPr>
                        <a:t>Indre</a:t>
                      </a:r>
                    </a:p>
                  </a:txBody>
                  <a:tcPr anchor="ctr">
                    <a:solidFill>
                      <a:srgbClr val="909090"/>
                    </a:solidFill>
                  </a:tcPr>
                </a:tc>
                <a:tc hMerge="1">
                  <a:txBody>
                    <a:bodyPr/>
                    <a:lstStyle/>
                    <a:p>
                      <a:endParaRPr lang="fr-FR" sz="900"/>
                    </a:p>
                  </a:txBody>
                  <a:tcPr/>
                </a:tc>
                <a:tc gridSpan="2">
                  <a:txBody>
                    <a:bodyPr/>
                    <a:lstStyle/>
                    <a:p>
                      <a:pPr algn="ctr"/>
                      <a:r>
                        <a:rPr lang="fr-FR" sz="900" b="1">
                          <a:solidFill>
                            <a:schemeClr val="bg1"/>
                          </a:solidFill>
                        </a:rPr>
                        <a:t>Indre-et-Loire</a:t>
                      </a:r>
                    </a:p>
                  </a:txBody>
                  <a:tcPr anchor="ctr">
                    <a:solidFill>
                      <a:srgbClr val="909090"/>
                    </a:solidFill>
                  </a:tcPr>
                </a:tc>
                <a:tc hMerge="1">
                  <a:txBody>
                    <a:bodyPr/>
                    <a:lstStyle/>
                    <a:p>
                      <a:endParaRPr lang="fr-FR" sz="900"/>
                    </a:p>
                  </a:txBody>
                  <a:tcPr/>
                </a:tc>
                <a:tc gridSpan="2">
                  <a:txBody>
                    <a:bodyPr/>
                    <a:lstStyle/>
                    <a:p>
                      <a:pPr algn="ctr"/>
                      <a:r>
                        <a:rPr lang="fr-FR" sz="900" b="1">
                          <a:solidFill>
                            <a:schemeClr val="bg1"/>
                          </a:solidFill>
                        </a:rPr>
                        <a:t>Loiret</a:t>
                      </a:r>
                    </a:p>
                  </a:txBody>
                  <a:tcPr anchor="ctr">
                    <a:solidFill>
                      <a:srgbClr val="909090"/>
                    </a:solidFill>
                  </a:tcPr>
                </a:tc>
                <a:tc hMerge="1">
                  <a:txBody>
                    <a:bodyPr/>
                    <a:lstStyle/>
                    <a:p>
                      <a:endParaRPr lang="fr-FR" sz="900"/>
                    </a:p>
                  </a:txBody>
                  <a:tcPr/>
                </a:tc>
                <a:tc gridSpan="2">
                  <a:txBody>
                    <a:bodyPr/>
                    <a:lstStyle/>
                    <a:p>
                      <a:pPr algn="ctr"/>
                      <a:r>
                        <a:rPr lang="fr-FR" sz="900" b="1">
                          <a:solidFill>
                            <a:schemeClr val="bg1"/>
                          </a:solidFill>
                        </a:rPr>
                        <a:t>Loir-et-Cher</a:t>
                      </a:r>
                    </a:p>
                  </a:txBody>
                  <a:tcPr anchor="ctr">
                    <a:solidFill>
                      <a:srgbClr val="909090"/>
                    </a:solidFill>
                  </a:tcPr>
                </a:tc>
                <a:tc hMerge="1">
                  <a:txBody>
                    <a:bodyPr/>
                    <a:lstStyle/>
                    <a:p>
                      <a:endParaRPr lang="fr-FR" sz="900"/>
                    </a:p>
                  </a:txBody>
                  <a:tcPr/>
                </a:tc>
                <a:extLst>
                  <a:ext uri="{0D108BD9-81ED-4DB2-BD59-A6C34878D82A}">
                    <a16:rowId xmlns:a16="http://schemas.microsoft.com/office/drawing/2014/main" val="850367506"/>
                  </a:ext>
                </a:extLst>
              </a:tr>
              <a:tr h="189623">
                <a:tc vMerge="1">
                  <a:txBody>
                    <a:bodyPr/>
                    <a:lstStyle/>
                    <a:p>
                      <a:endParaRPr lang="fr-FR" sz="900"/>
                    </a:p>
                  </a:txBody>
                  <a:tcPr/>
                </a:tc>
                <a:tc vMerge="1">
                  <a:txBody>
                    <a:bodyPr/>
                    <a:lstStyle/>
                    <a:p>
                      <a:endParaRPr lang="fr-FR" sz="900"/>
                    </a:p>
                  </a:txBody>
                  <a:tcPr/>
                </a:tc>
                <a:tc vMerge="1">
                  <a:txBody>
                    <a:bodyPr/>
                    <a:lstStyle/>
                    <a:p>
                      <a:endParaRPr lang="fr-FR" sz="900"/>
                    </a:p>
                  </a:txBody>
                  <a:tcPr/>
                </a:tc>
                <a:tc>
                  <a:txBody>
                    <a:bodyPr/>
                    <a:lstStyle/>
                    <a:p>
                      <a:pPr algn="ctr"/>
                      <a:r>
                        <a:rPr lang="fr-FR" sz="900" b="1">
                          <a:solidFill>
                            <a:schemeClr val="bg1"/>
                          </a:solidFill>
                        </a:rPr>
                        <a:t>EN</a:t>
                      </a:r>
                    </a:p>
                  </a:txBody>
                  <a:tcPr anchor="ctr">
                    <a:solidFill>
                      <a:srgbClr val="909090"/>
                    </a:solidFill>
                  </a:tcPr>
                </a:tc>
                <a:tc>
                  <a:txBody>
                    <a:bodyPr/>
                    <a:lstStyle/>
                    <a:p>
                      <a:pPr algn="ctr"/>
                      <a:r>
                        <a:rPr lang="fr-FR" sz="900" b="1">
                          <a:solidFill>
                            <a:schemeClr val="bg1"/>
                          </a:solidFill>
                        </a:rPr>
                        <a:t>B</a:t>
                      </a:r>
                    </a:p>
                  </a:txBody>
                  <a:tcPr anchor="ctr">
                    <a:solidFill>
                      <a:srgbClr val="909090"/>
                    </a:solidFill>
                  </a:tcPr>
                </a:tc>
                <a:tc>
                  <a:txBody>
                    <a:bodyPr/>
                    <a:lstStyle/>
                    <a:p>
                      <a:pPr algn="ctr"/>
                      <a:r>
                        <a:rPr lang="fr-FR" sz="900" b="1">
                          <a:solidFill>
                            <a:schemeClr val="bg1"/>
                          </a:solidFill>
                        </a:rPr>
                        <a:t>EN</a:t>
                      </a:r>
                    </a:p>
                  </a:txBody>
                  <a:tcPr anchor="ctr">
                    <a:solidFill>
                      <a:srgbClr val="909090"/>
                    </a:solidFill>
                  </a:tcPr>
                </a:tc>
                <a:tc>
                  <a:txBody>
                    <a:bodyPr/>
                    <a:lstStyle/>
                    <a:p>
                      <a:pPr algn="ctr"/>
                      <a:r>
                        <a:rPr lang="fr-FR" sz="900" b="1">
                          <a:solidFill>
                            <a:schemeClr val="bg1"/>
                          </a:solidFill>
                        </a:rPr>
                        <a:t>B</a:t>
                      </a:r>
                    </a:p>
                  </a:txBody>
                  <a:tcPr anchor="ctr">
                    <a:solidFill>
                      <a:srgbClr val="90909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b="1">
                          <a:solidFill>
                            <a:schemeClr val="bg1"/>
                          </a:solidFill>
                        </a:rPr>
                        <a:t>EN</a:t>
                      </a:r>
                    </a:p>
                  </a:txBody>
                  <a:tcPr anchor="ctr">
                    <a:solidFill>
                      <a:srgbClr val="909090"/>
                    </a:solidFill>
                  </a:tcPr>
                </a:tc>
                <a:tc>
                  <a:txBody>
                    <a:bodyPr/>
                    <a:lstStyle/>
                    <a:p>
                      <a:pPr algn="ctr"/>
                      <a:r>
                        <a:rPr lang="fr-FR" sz="900" b="1">
                          <a:solidFill>
                            <a:schemeClr val="bg1"/>
                          </a:solidFill>
                        </a:rPr>
                        <a:t>B</a:t>
                      </a:r>
                    </a:p>
                  </a:txBody>
                  <a:tcPr anchor="ctr">
                    <a:solidFill>
                      <a:srgbClr val="90909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b="1">
                          <a:solidFill>
                            <a:schemeClr val="bg1"/>
                          </a:solidFill>
                        </a:rPr>
                        <a:t>EN</a:t>
                      </a:r>
                    </a:p>
                  </a:txBody>
                  <a:tcPr anchor="ctr">
                    <a:solidFill>
                      <a:srgbClr val="909090"/>
                    </a:solidFill>
                  </a:tcPr>
                </a:tc>
                <a:tc>
                  <a:txBody>
                    <a:bodyPr/>
                    <a:lstStyle/>
                    <a:p>
                      <a:pPr algn="ctr"/>
                      <a:r>
                        <a:rPr lang="fr-FR" sz="900" b="1">
                          <a:solidFill>
                            <a:schemeClr val="bg1"/>
                          </a:solidFill>
                        </a:rPr>
                        <a:t>B</a:t>
                      </a:r>
                    </a:p>
                  </a:txBody>
                  <a:tcPr anchor="ctr">
                    <a:solidFill>
                      <a:srgbClr val="90909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b="1">
                          <a:solidFill>
                            <a:schemeClr val="bg1"/>
                          </a:solidFill>
                        </a:rPr>
                        <a:t>EN</a:t>
                      </a:r>
                    </a:p>
                  </a:txBody>
                  <a:tcPr anchor="ctr">
                    <a:solidFill>
                      <a:srgbClr val="909090"/>
                    </a:solidFill>
                  </a:tcPr>
                </a:tc>
                <a:tc>
                  <a:txBody>
                    <a:bodyPr/>
                    <a:lstStyle/>
                    <a:p>
                      <a:pPr algn="ctr"/>
                      <a:r>
                        <a:rPr lang="fr-FR" sz="900" b="1">
                          <a:solidFill>
                            <a:schemeClr val="bg1"/>
                          </a:solidFill>
                        </a:rPr>
                        <a:t>B</a:t>
                      </a:r>
                    </a:p>
                  </a:txBody>
                  <a:tcPr anchor="ctr">
                    <a:solidFill>
                      <a:srgbClr val="90909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b="1">
                          <a:solidFill>
                            <a:schemeClr val="bg1"/>
                          </a:solidFill>
                        </a:rPr>
                        <a:t>EN</a:t>
                      </a:r>
                    </a:p>
                  </a:txBody>
                  <a:tcPr anchor="ctr">
                    <a:solidFill>
                      <a:srgbClr val="909090"/>
                    </a:solidFill>
                  </a:tcPr>
                </a:tc>
                <a:tc>
                  <a:txBody>
                    <a:bodyPr/>
                    <a:lstStyle/>
                    <a:p>
                      <a:pPr algn="ctr"/>
                      <a:r>
                        <a:rPr lang="fr-FR" sz="900" b="1">
                          <a:solidFill>
                            <a:schemeClr val="bg1"/>
                          </a:solidFill>
                        </a:rPr>
                        <a:t>B</a:t>
                      </a:r>
                    </a:p>
                  </a:txBody>
                  <a:tcPr anchor="ctr">
                    <a:solidFill>
                      <a:srgbClr val="909090"/>
                    </a:solidFill>
                  </a:tcPr>
                </a:tc>
                <a:extLst>
                  <a:ext uri="{0D108BD9-81ED-4DB2-BD59-A6C34878D82A}">
                    <a16:rowId xmlns:a16="http://schemas.microsoft.com/office/drawing/2014/main" val="881090997"/>
                  </a:ext>
                </a:extLst>
              </a:tr>
              <a:tr h="189623">
                <a:tc gridSpan="15">
                  <a:txBody>
                    <a:bodyPr/>
                    <a:lstStyle/>
                    <a:p>
                      <a:pPr algn="ctr"/>
                      <a:r>
                        <a:rPr lang="fr-FR" sz="900" b="1"/>
                        <a:t>MAINTENANCE INDUSTRIELLE </a:t>
                      </a:r>
                    </a:p>
                  </a:txBody>
                  <a:tcPr anchor="ctr">
                    <a:solidFill>
                      <a:srgbClr val="00B050"/>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extLst>
                  <a:ext uri="{0D108BD9-81ED-4DB2-BD59-A6C34878D82A}">
                    <a16:rowId xmlns:a16="http://schemas.microsoft.com/office/drawing/2014/main" val="3466865319"/>
                  </a:ext>
                </a:extLst>
              </a:tr>
              <a:tr h="189623">
                <a:tc>
                  <a:txBody>
                    <a:bodyPr/>
                    <a:lstStyle/>
                    <a:p>
                      <a:pPr algn="ctr"/>
                      <a:r>
                        <a:rPr lang="fr-FR" sz="900"/>
                        <a:t>BAC PRO MAINTENANCE DES EQUIPEMENTS INDUSTRIELS</a:t>
                      </a:r>
                    </a:p>
                  </a:txBody>
                  <a:tcPr anchor="ctr">
                    <a:solidFill>
                      <a:srgbClr val="E9EDF4"/>
                    </a:solidFill>
                  </a:tcPr>
                </a:tc>
                <a:tc>
                  <a:txBody>
                    <a:bodyPr/>
                    <a:lstStyle/>
                    <a:p>
                      <a:pPr algn="ctr"/>
                      <a:r>
                        <a:rPr lang="fr-FR" sz="900" b="1"/>
                        <a:t>17</a:t>
                      </a:r>
                    </a:p>
                  </a:txBody>
                  <a:tcPr anchor="ctr">
                    <a:solidFill>
                      <a:schemeClr val="bg1">
                        <a:lumMod val="75000"/>
                      </a:schemeClr>
                    </a:solidFill>
                  </a:tcPr>
                </a:tc>
                <a:tc>
                  <a:txBody>
                    <a:bodyPr/>
                    <a:lstStyle/>
                    <a:p>
                      <a:pPr algn="ctr"/>
                      <a:r>
                        <a:rPr lang="fr-FR" sz="900" b="1"/>
                        <a:t>225</a:t>
                      </a:r>
                    </a:p>
                  </a:txBody>
                  <a:tcPr anchor="ctr">
                    <a:solidFill>
                      <a:schemeClr val="bg1">
                        <a:lumMod val="75000"/>
                      </a:schemeClr>
                    </a:solidFill>
                  </a:tcPr>
                </a:tc>
                <a:tc>
                  <a:txBody>
                    <a:bodyPr/>
                    <a:lstStyle/>
                    <a:p>
                      <a:pPr algn="ctr"/>
                      <a:r>
                        <a:rPr lang="fr-FR" sz="900"/>
                        <a:t>2</a:t>
                      </a:r>
                    </a:p>
                  </a:txBody>
                  <a:tcPr anchor="ctr">
                    <a:solidFill>
                      <a:srgbClr val="E9EDF4"/>
                    </a:solidFill>
                  </a:tcPr>
                </a:tc>
                <a:tc>
                  <a:txBody>
                    <a:bodyPr/>
                    <a:lstStyle/>
                    <a:p>
                      <a:pPr algn="ctr"/>
                      <a:endParaRPr lang="fr-FR" sz="900"/>
                    </a:p>
                  </a:txBody>
                  <a:tcPr anchor="ctr">
                    <a:solidFill>
                      <a:schemeClr val="accent3">
                        <a:lumMod val="40000"/>
                        <a:lumOff val="60000"/>
                      </a:schemeClr>
                    </a:solidFill>
                  </a:tcPr>
                </a:tc>
                <a:tc>
                  <a:txBody>
                    <a:bodyPr/>
                    <a:lstStyle/>
                    <a:p>
                      <a:pPr algn="ctr"/>
                      <a:r>
                        <a:rPr lang="fr-FR" sz="900"/>
                        <a:t>3</a:t>
                      </a:r>
                    </a:p>
                  </a:txBody>
                  <a:tcPr anchor="ctr">
                    <a:solidFill>
                      <a:srgbClr val="E9EDF4"/>
                    </a:solidFill>
                  </a:tcPr>
                </a:tc>
                <a:tc>
                  <a:txBody>
                    <a:bodyPr/>
                    <a:lstStyle/>
                    <a:p>
                      <a:pPr algn="ctr"/>
                      <a:endParaRPr lang="fr-FR" sz="900"/>
                    </a:p>
                  </a:txBody>
                  <a:tcPr anchor="ctr">
                    <a:solidFill>
                      <a:schemeClr val="accent3">
                        <a:lumMod val="40000"/>
                        <a:lumOff val="60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3">
                        <a:lumMod val="40000"/>
                        <a:lumOff val="60000"/>
                      </a:schemeClr>
                    </a:solidFill>
                  </a:tcPr>
                </a:tc>
                <a:tc>
                  <a:txBody>
                    <a:bodyPr/>
                    <a:lstStyle/>
                    <a:p>
                      <a:pPr algn="ctr"/>
                      <a:r>
                        <a:rPr lang="fr-FR" sz="900"/>
                        <a:t>3</a:t>
                      </a:r>
                    </a:p>
                  </a:txBody>
                  <a:tcPr anchor="ctr">
                    <a:solidFill>
                      <a:srgbClr val="E9EDF4"/>
                    </a:solidFill>
                  </a:tcPr>
                </a:tc>
                <a:tc>
                  <a:txBody>
                    <a:bodyPr/>
                    <a:lstStyle/>
                    <a:p>
                      <a:pPr algn="ctr"/>
                      <a:r>
                        <a:rPr lang="fr-FR" sz="900"/>
                        <a:t>1</a:t>
                      </a:r>
                    </a:p>
                  </a:txBody>
                  <a:tcPr anchor="ctr">
                    <a:solidFill>
                      <a:schemeClr val="accent3">
                        <a:lumMod val="40000"/>
                        <a:lumOff val="60000"/>
                      </a:schemeClr>
                    </a:solidFill>
                  </a:tcPr>
                </a:tc>
                <a:tc>
                  <a:txBody>
                    <a:bodyPr/>
                    <a:lstStyle/>
                    <a:p>
                      <a:pPr algn="ctr"/>
                      <a:r>
                        <a:rPr lang="fr-FR" sz="900"/>
                        <a:t>4</a:t>
                      </a:r>
                    </a:p>
                  </a:txBody>
                  <a:tcPr anchor="ctr">
                    <a:solidFill>
                      <a:srgbClr val="E9EDF4"/>
                    </a:solidFill>
                  </a:tcPr>
                </a:tc>
                <a:tc>
                  <a:txBody>
                    <a:bodyPr/>
                    <a:lstStyle/>
                    <a:p>
                      <a:pPr algn="ctr"/>
                      <a:r>
                        <a:rPr lang="fr-FR" sz="900"/>
                        <a:t>1</a:t>
                      </a:r>
                    </a:p>
                  </a:txBody>
                  <a:tcPr anchor="ctr">
                    <a:solidFill>
                      <a:schemeClr val="accent3">
                        <a:lumMod val="40000"/>
                        <a:lumOff val="60000"/>
                      </a:schemeClr>
                    </a:solidFill>
                  </a:tcPr>
                </a:tc>
                <a:tc>
                  <a:txBody>
                    <a:bodyPr/>
                    <a:lstStyle/>
                    <a:p>
                      <a:pPr algn="ctr"/>
                      <a:r>
                        <a:rPr lang="fr-FR" sz="900"/>
                        <a:t>2</a:t>
                      </a:r>
                    </a:p>
                  </a:txBody>
                  <a:tcPr anchor="ctr">
                    <a:solidFill>
                      <a:srgbClr val="E9EDF4"/>
                    </a:solidFill>
                  </a:tcPr>
                </a:tc>
                <a:tc>
                  <a:txBody>
                    <a:bodyPr/>
                    <a:lstStyle/>
                    <a:p>
                      <a:pPr algn="ctr"/>
                      <a:endParaRPr lang="fr-FR" sz="900"/>
                    </a:p>
                  </a:txBody>
                  <a:tcPr anchor="ctr">
                    <a:solidFill>
                      <a:schemeClr val="accent3">
                        <a:lumMod val="40000"/>
                        <a:lumOff val="60000"/>
                      </a:schemeClr>
                    </a:solidFill>
                  </a:tcPr>
                </a:tc>
                <a:extLst>
                  <a:ext uri="{0D108BD9-81ED-4DB2-BD59-A6C34878D82A}">
                    <a16:rowId xmlns:a16="http://schemas.microsoft.com/office/drawing/2014/main" val="4219493914"/>
                  </a:ext>
                </a:extLst>
              </a:tr>
              <a:tr h="189623">
                <a:tc>
                  <a:txBody>
                    <a:bodyPr/>
                    <a:lstStyle/>
                    <a:p>
                      <a:pPr algn="ctr"/>
                      <a:r>
                        <a:rPr lang="fr-FR" sz="900"/>
                        <a:t>BTS MAINTENANCE DES SYSTEMES OPTION SYSTEMES DE PRODUCTION</a:t>
                      </a:r>
                    </a:p>
                  </a:txBody>
                  <a:tcPr anchor="ctr">
                    <a:solidFill>
                      <a:srgbClr val="E9EDF4"/>
                    </a:solidFill>
                  </a:tcPr>
                </a:tc>
                <a:tc>
                  <a:txBody>
                    <a:bodyPr/>
                    <a:lstStyle/>
                    <a:p>
                      <a:pPr algn="ctr"/>
                      <a:r>
                        <a:rPr lang="fr-FR" sz="900" b="1"/>
                        <a:t>8</a:t>
                      </a:r>
                    </a:p>
                  </a:txBody>
                  <a:tcPr anchor="ctr">
                    <a:solidFill>
                      <a:schemeClr val="bg1">
                        <a:lumMod val="75000"/>
                      </a:schemeClr>
                    </a:solidFill>
                  </a:tcPr>
                </a:tc>
                <a:tc>
                  <a:txBody>
                    <a:bodyPr/>
                    <a:lstStyle/>
                    <a:p>
                      <a:pPr algn="ctr"/>
                      <a:r>
                        <a:rPr lang="fr-FR" sz="900" b="1"/>
                        <a:t>32</a:t>
                      </a:r>
                    </a:p>
                  </a:txBody>
                  <a:tcPr anchor="ctr">
                    <a:solidFill>
                      <a:schemeClr val="bg1">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3">
                        <a:lumMod val="40000"/>
                        <a:lumOff val="60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3">
                        <a:lumMod val="40000"/>
                        <a:lumOff val="60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3">
                        <a:lumMod val="40000"/>
                        <a:lumOff val="60000"/>
                      </a:schemeClr>
                    </a:solidFill>
                  </a:tcPr>
                </a:tc>
                <a:tc>
                  <a:txBody>
                    <a:bodyPr/>
                    <a:lstStyle/>
                    <a:p>
                      <a:pPr algn="ctr"/>
                      <a:r>
                        <a:rPr lang="fr-FR" sz="900"/>
                        <a:t>2</a:t>
                      </a:r>
                    </a:p>
                  </a:txBody>
                  <a:tcPr anchor="ctr">
                    <a:solidFill>
                      <a:srgbClr val="E9EDF4"/>
                    </a:solidFill>
                  </a:tcPr>
                </a:tc>
                <a:tc>
                  <a:txBody>
                    <a:bodyPr/>
                    <a:lstStyle/>
                    <a:p>
                      <a:pPr algn="ctr"/>
                      <a:endParaRPr lang="fr-FR" sz="900"/>
                    </a:p>
                  </a:txBody>
                  <a:tcPr anchor="ctr">
                    <a:solidFill>
                      <a:schemeClr val="accent3">
                        <a:lumMod val="40000"/>
                        <a:lumOff val="60000"/>
                      </a:schemeClr>
                    </a:solidFill>
                  </a:tcPr>
                </a:tc>
                <a:tc>
                  <a:txBody>
                    <a:bodyPr/>
                    <a:lstStyle/>
                    <a:p>
                      <a:pPr algn="ctr"/>
                      <a:r>
                        <a:rPr lang="fr-FR" sz="900"/>
                        <a:t>2</a:t>
                      </a:r>
                    </a:p>
                  </a:txBody>
                  <a:tcPr anchor="ctr">
                    <a:solidFill>
                      <a:srgbClr val="E9EDF4"/>
                    </a:solidFill>
                  </a:tcPr>
                </a:tc>
                <a:tc>
                  <a:txBody>
                    <a:bodyPr/>
                    <a:lstStyle/>
                    <a:p>
                      <a:pPr algn="ctr"/>
                      <a:r>
                        <a:rPr lang="fr-FR" sz="900"/>
                        <a:t>1</a:t>
                      </a:r>
                    </a:p>
                  </a:txBody>
                  <a:tcPr anchor="ctr">
                    <a:solidFill>
                      <a:schemeClr val="accent3">
                        <a:lumMod val="40000"/>
                        <a:lumOff val="60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3">
                        <a:lumMod val="40000"/>
                        <a:lumOff val="60000"/>
                      </a:schemeClr>
                    </a:solidFill>
                  </a:tcPr>
                </a:tc>
                <a:extLst>
                  <a:ext uri="{0D108BD9-81ED-4DB2-BD59-A6C34878D82A}">
                    <a16:rowId xmlns:a16="http://schemas.microsoft.com/office/drawing/2014/main" val="3524424482"/>
                  </a:ext>
                </a:extLst>
              </a:tr>
              <a:tr h="189623">
                <a:tc>
                  <a:txBody>
                    <a:bodyPr/>
                    <a:lstStyle/>
                    <a:p>
                      <a:pPr algn="ctr"/>
                      <a:r>
                        <a:rPr lang="fr-FR" sz="900"/>
                        <a:t>DUT GENIE INDUSTRIEL ET MAINTENANCE</a:t>
                      </a:r>
                    </a:p>
                  </a:txBody>
                  <a:tcPr anchor="ctr">
                    <a:solidFill>
                      <a:srgbClr val="E9EDF4"/>
                    </a:solidFill>
                  </a:tcPr>
                </a:tc>
                <a:tc>
                  <a:txBody>
                    <a:bodyPr/>
                    <a:lstStyle/>
                    <a:p>
                      <a:pPr algn="ctr"/>
                      <a:r>
                        <a:rPr lang="fr-FR" sz="900" b="1"/>
                        <a:t>3</a:t>
                      </a:r>
                    </a:p>
                  </a:txBody>
                  <a:tcPr anchor="ctr">
                    <a:solidFill>
                      <a:schemeClr val="bg1">
                        <a:lumMod val="75000"/>
                      </a:schemeClr>
                    </a:solidFill>
                  </a:tcPr>
                </a:tc>
                <a:tc>
                  <a:txBody>
                    <a:bodyPr/>
                    <a:lstStyle/>
                    <a:p>
                      <a:pPr algn="ctr"/>
                      <a:r>
                        <a:rPr lang="fr-FR" sz="900" b="1"/>
                        <a:t>40*</a:t>
                      </a:r>
                    </a:p>
                  </a:txBody>
                  <a:tcPr anchor="ctr">
                    <a:solidFill>
                      <a:schemeClr val="bg1">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3">
                        <a:lumMod val="40000"/>
                        <a:lumOff val="60000"/>
                      </a:schemeClr>
                    </a:solidFill>
                  </a:tcPr>
                </a:tc>
                <a:tc>
                  <a:txBody>
                    <a:bodyPr/>
                    <a:lstStyle/>
                    <a:p>
                      <a:pPr algn="ctr"/>
                      <a:r>
                        <a:rPr lang="fr-FR" sz="900"/>
                        <a:t>2</a:t>
                      </a:r>
                    </a:p>
                  </a:txBody>
                  <a:tcPr anchor="ctr">
                    <a:solidFill>
                      <a:srgbClr val="E9EDF4"/>
                    </a:solidFill>
                  </a:tcPr>
                </a:tc>
                <a:tc>
                  <a:txBody>
                    <a:bodyPr/>
                    <a:lstStyle/>
                    <a:p>
                      <a:pPr algn="ctr"/>
                      <a:endParaRPr lang="fr-FR" sz="900"/>
                    </a:p>
                  </a:txBody>
                  <a:tcPr anchor="ctr">
                    <a:solidFill>
                      <a:schemeClr val="accent3">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3">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3">
                        <a:lumMod val="40000"/>
                        <a:lumOff val="60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3">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3">
                        <a:lumMod val="40000"/>
                        <a:lumOff val="60000"/>
                      </a:schemeClr>
                    </a:solidFill>
                  </a:tcPr>
                </a:tc>
                <a:extLst>
                  <a:ext uri="{0D108BD9-81ED-4DB2-BD59-A6C34878D82A}">
                    <a16:rowId xmlns:a16="http://schemas.microsoft.com/office/drawing/2014/main" val="4145825639"/>
                  </a:ext>
                </a:extLst>
              </a:tr>
              <a:tr h="189623">
                <a:tc>
                  <a:txBody>
                    <a:bodyPr/>
                    <a:lstStyle/>
                    <a:p>
                      <a:pPr algn="ctr"/>
                      <a:r>
                        <a:rPr lang="fr-FR" sz="900" dirty="0"/>
                        <a:t>LICENCE PRO MAINTENANCE DES SYSTEMES PLURITECHNIQUES SPECIALITE EXPERTISE – MESURES – ENVIRONNEMENT</a:t>
                      </a:r>
                    </a:p>
                  </a:txBody>
                  <a:tcPr anchor="ctr">
                    <a:solidFill>
                      <a:srgbClr val="E9EDF4"/>
                    </a:solidFill>
                  </a:tcPr>
                </a:tc>
                <a:tc>
                  <a:txBody>
                    <a:bodyPr/>
                    <a:lstStyle/>
                    <a:p>
                      <a:pPr algn="ctr"/>
                      <a:r>
                        <a:rPr lang="fr-FR" sz="900" b="1"/>
                        <a:t>1</a:t>
                      </a:r>
                    </a:p>
                  </a:txBody>
                  <a:tcPr anchor="ctr">
                    <a:solidFill>
                      <a:schemeClr val="bg1">
                        <a:lumMod val="75000"/>
                      </a:schemeClr>
                    </a:solidFill>
                  </a:tcPr>
                </a:tc>
                <a:tc>
                  <a:txBody>
                    <a:bodyPr/>
                    <a:lstStyle/>
                    <a:p>
                      <a:pPr algn="ctr"/>
                      <a:r>
                        <a:rPr lang="fr-FR" sz="900" b="1" err="1"/>
                        <a:t>n.a</a:t>
                      </a:r>
                      <a:r>
                        <a:rPr lang="fr-FR" sz="900" b="1"/>
                        <a:t>.</a:t>
                      </a:r>
                    </a:p>
                  </a:txBody>
                  <a:tcPr anchor="ctr">
                    <a:solidFill>
                      <a:schemeClr val="bg1">
                        <a:lumMod val="75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3">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3">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3">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3">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3">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3">
                        <a:lumMod val="40000"/>
                        <a:lumOff val="60000"/>
                      </a:schemeClr>
                    </a:solidFill>
                  </a:tcPr>
                </a:tc>
                <a:extLst>
                  <a:ext uri="{0D108BD9-81ED-4DB2-BD59-A6C34878D82A}">
                    <a16:rowId xmlns:a16="http://schemas.microsoft.com/office/drawing/2014/main" val="2828315449"/>
                  </a:ext>
                </a:extLst>
              </a:tr>
              <a:tr h="189623">
                <a:tc>
                  <a:txBody>
                    <a:bodyPr/>
                    <a:lstStyle/>
                    <a:p>
                      <a:pPr algn="ctr"/>
                      <a:r>
                        <a:rPr lang="fr-FR" sz="900"/>
                        <a:t>TITRE PROFESSIONNEL TECHNICIEN SUPERIEUR </a:t>
                      </a:r>
                    </a:p>
                    <a:p>
                      <a:pPr algn="ctr"/>
                      <a:r>
                        <a:rPr lang="fr-FR" sz="900"/>
                        <a:t>DE MAINTENANCE INDUSTRIELLE</a:t>
                      </a:r>
                    </a:p>
                  </a:txBody>
                  <a:tcPr anchor="ctr">
                    <a:solidFill>
                      <a:srgbClr val="E9EDF4"/>
                    </a:solidFill>
                  </a:tcPr>
                </a:tc>
                <a:tc>
                  <a:txBody>
                    <a:bodyPr/>
                    <a:lstStyle/>
                    <a:p>
                      <a:pPr algn="ctr"/>
                      <a:r>
                        <a:rPr lang="fr-FR" sz="900" b="1"/>
                        <a:t>2</a:t>
                      </a:r>
                    </a:p>
                  </a:txBody>
                  <a:tcPr anchor="ctr">
                    <a:solidFill>
                      <a:schemeClr val="bg1">
                        <a:lumMod val="75000"/>
                      </a:schemeClr>
                    </a:solidFill>
                  </a:tcPr>
                </a:tc>
                <a:tc>
                  <a:txBody>
                    <a:bodyPr/>
                    <a:lstStyle/>
                    <a:p>
                      <a:pPr algn="ctr"/>
                      <a:r>
                        <a:rPr lang="fr-FR" sz="900" b="1" err="1"/>
                        <a:t>n.a</a:t>
                      </a:r>
                      <a:r>
                        <a:rPr lang="fr-FR" sz="900" b="1"/>
                        <a:t>.</a:t>
                      </a:r>
                    </a:p>
                  </a:txBody>
                  <a:tcPr anchor="ctr">
                    <a:solidFill>
                      <a:schemeClr val="bg1">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3">
                        <a:lumMod val="40000"/>
                        <a:lumOff val="60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3">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3">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3">
                        <a:lumMod val="40000"/>
                        <a:lumOff val="60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3">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3">
                        <a:lumMod val="40000"/>
                        <a:lumOff val="60000"/>
                      </a:schemeClr>
                    </a:solidFill>
                  </a:tcPr>
                </a:tc>
                <a:extLst>
                  <a:ext uri="{0D108BD9-81ED-4DB2-BD59-A6C34878D82A}">
                    <a16:rowId xmlns:a16="http://schemas.microsoft.com/office/drawing/2014/main" val="1614158818"/>
                  </a:ext>
                </a:extLst>
              </a:tr>
              <a:tr h="189623">
                <a:tc gridSpan="15">
                  <a:txBody>
                    <a:bodyPr/>
                    <a:lstStyle/>
                    <a:p>
                      <a:pPr algn="ctr"/>
                      <a:r>
                        <a:rPr lang="fr-FR" sz="900" b="1">
                          <a:solidFill>
                            <a:schemeClr val="bg1"/>
                          </a:solidFill>
                        </a:rPr>
                        <a:t>ELECTROTECHNIQUE, ELECTRONIQUE ET INFORMATIQUE INDUSTRIELLE</a:t>
                      </a:r>
                    </a:p>
                  </a:txBody>
                  <a:tcPr anchor="ctr">
                    <a:solidFill>
                      <a:schemeClr val="accent4"/>
                    </a:solidFill>
                  </a:tcPr>
                </a:tc>
                <a:tc hMerge="1">
                  <a:txBody>
                    <a:bodyPr/>
                    <a:lstStyle/>
                    <a:p>
                      <a:pPr algn="ctr"/>
                      <a:endParaRPr lang="fr-FR" sz="900"/>
                    </a:p>
                  </a:txBody>
                  <a:tcPr anchor="ctr">
                    <a:solidFill>
                      <a:srgbClr val="E9EDF4"/>
                    </a:solidFill>
                  </a:tcPr>
                </a:tc>
                <a:tc hMerge="1">
                  <a:txBody>
                    <a:bodyPr/>
                    <a:lstStyle/>
                    <a:p>
                      <a:pPr algn="ctr"/>
                      <a:endParaRPr lang="fr-FR" sz="900"/>
                    </a:p>
                  </a:txBody>
                  <a:tcPr anchor="ctr">
                    <a:solidFill>
                      <a:srgbClr val="E9EDF4"/>
                    </a:solidFill>
                  </a:tcPr>
                </a:tc>
                <a:tc hMerge="1">
                  <a:txBody>
                    <a:bodyPr/>
                    <a:lstStyle/>
                    <a:p>
                      <a:pPr algn="ctr"/>
                      <a:endParaRPr lang="fr-FR" sz="900"/>
                    </a:p>
                  </a:txBody>
                  <a:tcPr anchor="ctr">
                    <a:solidFill>
                      <a:srgbClr val="E9EDF4"/>
                    </a:solidFill>
                  </a:tcPr>
                </a:tc>
                <a:tc hMerge="1">
                  <a:txBody>
                    <a:bodyPr/>
                    <a:lstStyle/>
                    <a:p>
                      <a:pPr algn="ctr"/>
                      <a:endParaRPr lang="fr-FR" sz="900"/>
                    </a:p>
                  </a:txBody>
                  <a:tcPr anchor="ctr">
                    <a:solidFill>
                      <a:srgbClr val="E9EDF4"/>
                    </a:solidFill>
                  </a:tcPr>
                </a:tc>
                <a:tc hMerge="1">
                  <a:txBody>
                    <a:bodyPr/>
                    <a:lstStyle/>
                    <a:p>
                      <a:pPr algn="ctr"/>
                      <a:endParaRPr lang="fr-FR" sz="900"/>
                    </a:p>
                  </a:txBody>
                  <a:tcPr anchor="ctr">
                    <a:solidFill>
                      <a:srgbClr val="E9EDF4"/>
                    </a:solidFill>
                  </a:tcPr>
                </a:tc>
                <a:tc hMerge="1">
                  <a:txBody>
                    <a:bodyPr/>
                    <a:lstStyle/>
                    <a:p>
                      <a:pPr algn="ctr"/>
                      <a:endParaRPr lang="fr-FR" sz="900"/>
                    </a:p>
                  </a:txBody>
                  <a:tcPr anchor="ctr">
                    <a:solidFill>
                      <a:srgbClr val="E9EDF4"/>
                    </a:solidFill>
                  </a:tcPr>
                </a:tc>
                <a:tc hMerge="1">
                  <a:txBody>
                    <a:bodyPr/>
                    <a:lstStyle/>
                    <a:p>
                      <a:pPr algn="ctr"/>
                      <a:endParaRPr lang="fr-FR" sz="900"/>
                    </a:p>
                  </a:txBody>
                  <a:tcPr anchor="ctr">
                    <a:solidFill>
                      <a:srgbClr val="E9EDF4"/>
                    </a:solidFill>
                  </a:tcPr>
                </a:tc>
                <a:tc hMerge="1">
                  <a:txBody>
                    <a:bodyPr/>
                    <a:lstStyle/>
                    <a:p>
                      <a:pPr algn="ctr"/>
                      <a:endParaRPr lang="fr-FR" sz="900"/>
                    </a:p>
                  </a:txBody>
                  <a:tcPr anchor="ctr">
                    <a:solidFill>
                      <a:srgbClr val="E9EDF4"/>
                    </a:solidFill>
                  </a:tcPr>
                </a:tc>
                <a:tc hMerge="1">
                  <a:txBody>
                    <a:bodyPr/>
                    <a:lstStyle/>
                    <a:p>
                      <a:pPr algn="ctr"/>
                      <a:endParaRPr lang="fr-FR" sz="900"/>
                    </a:p>
                  </a:txBody>
                  <a:tcPr anchor="ctr">
                    <a:solidFill>
                      <a:srgbClr val="E9EDF4"/>
                    </a:solidFill>
                  </a:tcPr>
                </a:tc>
                <a:tc hMerge="1">
                  <a:txBody>
                    <a:bodyPr/>
                    <a:lstStyle/>
                    <a:p>
                      <a:pPr algn="ctr"/>
                      <a:endParaRPr lang="fr-FR" sz="900"/>
                    </a:p>
                  </a:txBody>
                  <a:tcPr anchor="ctr">
                    <a:solidFill>
                      <a:srgbClr val="E9EDF4"/>
                    </a:solidFill>
                  </a:tcPr>
                </a:tc>
                <a:tc hMerge="1">
                  <a:txBody>
                    <a:bodyPr/>
                    <a:lstStyle/>
                    <a:p>
                      <a:pPr algn="ctr"/>
                      <a:endParaRPr lang="fr-FR" sz="900"/>
                    </a:p>
                  </a:txBody>
                  <a:tcPr anchor="ctr">
                    <a:solidFill>
                      <a:srgbClr val="E9EDF4"/>
                    </a:solidFill>
                  </a:tcPr>
                </a:tc>
                <a:tc hMerge="1">
                  <a:txBody>
                    <a:bodyPr/>
                    <a:lstStyle/>
                    <a:p>
                      <a:pPr algn="ctr"/>
                      <a:endParaRPr lang="fr-FR" sz="900"/>
                    </a:p>
                  </a:txBody>
                  <a:tcPr anchor="ctr">
                    <a:solidFill>
                      <a:srgbClr val="E9EDF4"/>
                    </a:solidFill>
                  </a:tcPr>
                </a:tc>
                <a:tc hMerge="1">
                  <a:txBody>
                    <a:bodyPr/>
                    <a:lstStyle/>
                    <a:p>
                      <a:pPr algn="ctr"/>
                      <a:endParaRPr lang="fr-FR" sz="900"/>
                    </a:p>
                  </a:txBody>
                  <a:tcPr anchor="ctr">
                    <a:solidFill>
                      <a:srgbClr val="E9EDF4"/>
                    </a:solidFill>
                  </a:tcPr>
                </a:tc>
                <a:tc hMerge="1">
                  <a:txBody>
                    <a:bodyPr/>
                    <a:lstStyle/>
                    <a:p>
                      <a:pPr algn="ctr"/>
                      <a:endParaRPr lang="fr-FR" sz="900"/>
                    </a:p>
                  </a:txBody>
                  <a:tcPr anchor="ctr">
                    <a:solidFill>
                      <a:srgbClr val="E9EDF4"/>
                    </a:solidFill>
                  </a:tcPr>
                </a:tc>
                <a:extLst>
                  <a:ext uri="{0D108BD9-81ED-4DB2-BD59-A6C34878D82A}">
                    <a16:rowId xmlns:a16="http://schemas.microsoft.com/office/drawing/2014/main" val="1763111835"/>
                  </a:ext>
                </a:extLst>
              </a:tr>
              <a:tr h="297979">
                <a:tc>
                  <a:txBody>
                    <a:bodyPr/>
                    <a:lstStyle/>
                    <a:p>
                      <a:pPr algn="ctr"/>
                      <a:r>
                        <a:rPr lang="fr-FR" sz="900"/>
                        <a:t>BAC PRO METIERS DE L’ELECTRICITE </a:t>
                      </a:r>
                    </a:p>
                    <a:p>
                      <a:pPr algn="ctr"/>
                      <a:r>
                        <a:rPr lang="fr-FR" sz="900"/>
                        <a:t>ET DE SES ENVIRONNEMENTS CONNECTES</a:t>
                      </a:r>
                    </a:p>
                  </a:txBody>
                  <a:tcPr anchor="ctr">
                    <a:solidFill>
                      <a:srgbClr val="E9EDF4"/>
                    </a:solidFill>
                  </a:tcPr>
                </a:tc>
                <a:tc>
                  <a:txBody>
                    <a:bodyPr/>
                    <a:lstStyle/>
                    <a:p>
                      <a:pPr algn="ctr"/>
                      <a:r>
                        <a:rPr lang="fr-FR" sz="900" b="1"/>
                        <a:t>25</a:t>
                      </a:r>
                    </a:p>
                  </a:txBody>
                  <a:tcPr anchor="ctr">
                    <a:solidFill>
                      <a:schemeClr val="bg1">
                        <a:lumMod val="75000"/>
                      </a:schemeClr>
                    </a:solidFill>
                  </a:tcPr>
                </a:tc>
                <a:tc>
                  <a:txBody>
                    <a:bodyPr/>
                    <a:lstStyle/>
                    <a:p>
                      <a:pPr algn="ctr"/>
                      <a:r>
                        <a:rPr lang="fr-FR" sz="900" b="1" err="1"/>
                        <a:t>n.a</a:t>
                      </a:r>
                      <a:r>
                        <a:rPr lang="fr-FR" sz="900" b="1"/>
                        <a:t>.</a:t>
                      </a:r>
                    </a:p>
                  </a:txBody>
                  <a:tcPr anchor="ctr">
                    <a:solidFill>
                      <a:schemeClr val="bg1">
                        <a:lumMod val="75000"/>
                      </a:schemeClr>
                    </a:solidFill>
                  </a:tcPr>
                </a:tc>
                <a:tc>
                  <a:txBody>
                    <a:bodyPr/>
                    <a:lstStyle/>
                    <a:p>
                      <a:pPr algn="ctr"/>
                      <a:r>
                        <a:rPr lang="fr-FR" sz="900"/>
                        <a:t>2</a:t>
                      </a:r>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r>
                        <a:rPr lang="fr-FR" sz="900"/>
                        <a:t>4</a:t>
                      </a:r>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r>
                        <a:rPr lang="fr-FR" sz="900"/>
                        <a:t>3</a:t>
                      </a:r>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r>
                        <a:rPr lang="fr-FR" sz="900"/>
                        <a:t>5</a:t>
                      </a:r>
                    </a:p>
                  </a:txBody>
                  <a:tcPr anchor="ctr">
                    <a:solidFill>
                      <a:srgbClr val="E9EDF4"/>
                    </a:solidFill>
                  </a:tcPr>
                </a:tc>
                <a:tc>
                  <a:txBody>
                    <a:bodyPr/>
                    <a:lstStyle/>
                    <a:p>
                      <a:pPr algn="ctr"/>
                      <a:r>
                        <a:rPr lang="fr-FR" sz="900"/>
                        <a:t>1</a:t>
                      </a:r>
                    </a:p>
                  </a:txBody>
                  <a:tcPr anchor="ctr">
                    <a:solidFill>
                      <a:schemeClr val="accent4">
                        <a:lumMod val="40000"/>
                        <a:lumOff val="60000"/>
                      </a:schemeClr>
                    </a:solidFill>
                  </a:tcPr>
                </a:tc>
                <a:tc>
                  <a:txBody>
                    <a:bodyPr/>
                    <a:lstStyle/>
                    <a:p>
                      <a:pPr algn="ctr"/>
                      <a:r>
                        <a:rPr lang="fr-FR" sz="900"/>
                        <a:t>7</a:t>
                      </a:r>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r>
                        <a:rPr lang="fr-FR" sz="900"/>
                        <a:t>3</a:t>
                      </a:r>
                    </a:p>
                  </a:txBody>
                  <a:tcPr anchor="ctr">
                    <a:solidFill>
                      <a:srgbClr val="E9EDF4"/>
                    </a:solidFill>
                  </a:tcPr>
                </a:tc>
                <a:tc>
                  <a:txBody>
                    <a:bodyPr/>
                    <a:lstStyle/>
                    <a:p>
                      <a:pPr algn="ctr"/>
                      <a:endParaRPr lang="fr-FR" sz="900"/>
                    </a:p>
                  </a:txBody>
                  <a:tcPr anchor="ctr">
                    <a:solidFill>
                      <a:schemeClr val="accent4">
                        <a:lumMod val="40000"/>
                        <a:lumOff val="60000"/>
                      </a:schemeClr>
                    </a:solidFill>
                  </a:tcPr>
                </a:tc>
                <a:extLst>
                  <a:ext uri="{0D108BD9-81ED-4DB2-BD59-A6C34878D82A}">
                    <a16:rowId xmlns:a16="http://schemas.microsoft.com/office/drawing/2014/main" val="252736896"/>
                  </a:ext>
                </a:extLst>
              </a:tr>
              <a:tr h="297979">
                <a:tc>
                  <a:txBody>
                    <a:bodyPr/>
                    <a:lstStyle/>
                    <a:p>
                      <a:pPr algn="ctr"/>
                      <a:r>
                        <a:rPr lang="fr-FR" sz="900"/>
                        <a:t>BAC PRO SYSTEMES NUMERIQUES OPTION SÛRETE ET SECURITE </a:t>
                      </a:r>
                      <a:endParaRPr lang="fr-FR"/>
                    </a:p>
                    <a:p>
                      <a:pPr algn="ctr"/>
                      <a:r>
                        <a:rPr lang="fr-FR" sz="900"/>
                        <a:t>DES INFRASTRUCTURES, DE L’HABITAT ET DU TERTIAIRE</a:t>
                      </a:r>
                    </a:p>
                  </a:txBody>
                  <a:tcPr anchor="ctr">
                    <a:solidFill>
                      <a:srgbClr val="E9EDF4"/>
                    </a:solidFill>
                  </a:tcPr>
                </a:tc>
                <a:tc>
                  <a:txBody>
                    <a:bodyPr/>
                    <a:lstStyle/>
                    <a:p>
                      <a:pPr algn="ctr"/>
                      <a:r>
                        <a:rPr lang="fr-FR" sz="900" b="1"/>
                        <a:t>5</a:t>
                      </a:r>
                    </a:p>
                  </a:txBody>
                  <a:tcPr anchor="ctr">
                    <a:solidFill>
                      <a:schemeClr val="bg1">
                        <a:lumMod val="75000"/>
                      </a:schemeClr>
                    </a:solidFill>
                  </a:tcPr>
                </a:tc>
                <a:tc rowSpan="2">
                  <a:txBody>
                    <a:bodyPr/>
                    <a:lstStyle/>
                    <a:p>
                      <a:pPr algn="ctr"/>
                      <a:r>
                        <a:rPr lang="fr-FR" sz="900" b="1"/>
                        <a:t>274</a:t>
                      </a:r>
                    </a:p>
                  </a:txBody>
                  <a:tcPr anchor="ctr">
                    <a:solidFill>
                      <a:schemeClr val="bg1">
                        <a:lumMod val="75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r>
                        <a:rPr lang="fr-FR" sz="900"/>
                        <a:t>1</a:t>
                      </a:r>
                    </a:p>
                  </a:txBody>
                  <a:tcPr anchor="ctr">
                    <a:solidFill>
                      <a:srgbClr val="E9EDF4"/>
                    </a:solidFill>
                  </a:tcPr>
                </a:tc>
                <a:tc>
                  <a:txBody>
                    <a:bodyPr/>
                    <a:lstStyle/>
                    <a:p>
                      <a:pPr algn="ctr"/>
                      <a:r>
                        <a:rPr lang="fr-FR" sz="900"/>
                        <a:t>1</a:t>
                      </a:r>
                    </a:p>
                  </a:txBody>
                  <a:tcPr anchor="ctr">
                    <a:solidFill>
                      <a:schemeClr val="accent4">
                        <a:lumMod val="40000"/>
                        <a:lumOff val="60000"/>
                      </a:schemeClr>
                    </a:solidFill>
                  </a:tcPr>
                </a:tc>
                <a:tc>
                  <a:txBody>
                    <a:bodyPr/>
                    <a:lstStyle/>
                    <a:p>
                      <a:pPr algn="ctr"/>
                      <a:r>
                        <a:rPr lang="fr-FR" sz="900"/>
                        <a:t>2</a:t>
                      </a:r>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4">
                        <a:lumMod val="40000"/>
                        <a:lumOff val="60000"/>
                      </a:schemeClr>
                    </a:solidFill>
                  </a:tcPr>
                </a:tc>
                <a:extLst>
                  <a:ext uri="{0D108BD9-81ED-4DB2-BD59-A6C34878D82A}">
                    <a16:rowId xmlns:a16="http://schemas.microsoft.com/office/drawing/2014/main" val="2532599554"/>
                  </a:ext>
                </a:extLst>
              </a:tr>
              <a:tr h="297979">
                <a:tc>
                  <a:txBody>
                    <a:bodyPr/>
                    <a:lstStyle/>
                    <a:p>
                      <a:pPr algn="ctr"/>
                      <a:r>
                        <a:rPr lang="fr-FR" sz="900"/>
                        <a:t>BAC PRO SYSTEMES NUMERIQUES OPTION RESEAUX INFORMATIQUES ET SYSTEMES COMMUNICANTS</a:t>
                      </a:r>
                    </a:p>
                  </a:txBody>
                  <a:tcPr anchor="ctr">
                    <a:solidFill>
                      <a:srgbClr val="E9EDF4"/>
                    </a:solidFill>
                  </a:tcPr>
                </a:tc>
                <a:tc>
                  <a:txBody>
                    <a:bodyPr/>
                    <a:lstStyle/>
                    <a:p>
                      <a:pPr algn="ctr"/>
                      <a:r>
                        <a:rPr lang="fr-FR" sz="900" b="1"/>
                        <a:t>8</a:t>
                      </a:r>
                    </a:p>
                  </a:txBody>
                  <a:tcPr anchor="ctr">
                    <a:solidFill>
                      <a:schemeClr val="bg1">
                        <a:lumMod val="75000"/>
                      </a:schemeClr>
                    </a:solidFill>
                  </a:tcPr>
                </a:tc>
                <a:tc vMerge="1">
                  <a:txBody>
                    <a:bodyPr/>
                    <a:lstStyle/>
                    <a:p>
                      <a:pPr algn="ctr"/>
                      <a:endParaRPr lang="fr-FR" sz="800" b="1"/>
                    </a:p>
                  </a:txBody>
                  <a:tcPr anchor="ctr">
                    <a:solidFill>
                      <a:schemeClr val="bg1">
                        <a:lumMod val="75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r>
                        <a:rPr lang="fr-FR" sz="900"/>
                        <a:t>2</a:t>
                      </a:r>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endParaRPr lang="fr-FR" sz="900"/>
                    </a:p>
                  </a:txBody>
                  <a:tcPr anchor="ctr">
                    <a:solidFill>
                      <a:srgbClr val="E9EDF4"/>
                    </a:solidFill>
                  </a:tcPr>
                </a:tc>
                <a:tc>
                  <a:txBody>
                    <a:bodyPr/>
                    <a:lstStyle/>
                    <a:p>
                      <a:pPr algn="ctr"/>
                      <a:r>
                        <a:rPr lang="fr-FR" sz="900"/>
                        <a:t>1</a:t>
                      </a:r>
                    </a:p>
                  </a:txBody>
                  <a:tcPr anchor="ctr">
                    <a:solidFill>
                      <a:schemeClr val="accent4">
                        <a:lumMod val="40000"/>
                        <a:lumOff val="60000"/>
                      </a:schemeClr>
                    </a:solidFill>
                  </a:tcPr>
                </a:tc>
                <a:tc>
                  <a:txBody>
                    <a:bodyPr/>
                    <a:lstStyle/>
                    <a:p>
                      <a:pPr algn="ctr"/>
                      <a:r>
                        <a:rPr lang="fr-FR" sz="900"/>
                        <a:t>4</a:t>
                      </a:r>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4">
                        <a:lumMod val="40000"/>
                        <a:lumOff val="60000"/>
                      </a:schemeClr>
                    </a:solidFill>
                  </a:tcPr>
                </a:tc>
                <a:extLst>
                  <a:ext uri="{0D108BD9-81ED-4DB2-BD59-A6C34878D82A}">
                    <a16:rowId xmlns:a16="http://schemas.microsoft.com/office/drawing/2014/main" val="4212315804"/>
                  </a:ext>
                </a:extLst>
              </a:tr>
              <a:tr h="189623">
                <a:tc>
                  <a:txBody>
                    <a:bodyPr/>
                    <a:lstStyle/>
                    <a:p>
                      <a:pPr algn="ctr"/>
                      <a:r>
                        <a:rPr lang="fr-FR" sz="900"/>
                        <a:t>BTS ELECTROTECHNIQUE</a:t>
                      </a:r>
                    </a:p>
                  </a:txBody>
                  <a:tcPr anchor="ctr">
                    <a:solidFill>
                      <a:srgbClr val="E9EDF4"/>
                    </a:solidFill>
                  </a:tcPr>
                </a:tc>
                <a:tc>
                  <a:txBody>
                    <a:bodyPr/>
                    <a:lstStyle/>
                    <a:p>
                      <a:pPr algn="ctr"/>
                      <a:r>
                        <a:rPr lang="fr-FR" sz="900" b="1"/>
                        <a:t>12</a:t>
                      </a:r>
                    </a:p>
                  </a:txBody>
                  <a:tcPr anchor="ctr">
                    <a:solidFill>
                      <a:schemeClr val="bg1">
                        <a:lumMod val="75000"/>
                      </a:schemeClr>
                    </a:solidFill>
                  </a:tcPr>
                </a:tc>
                <a:tc>
                  <a:txBody>
                    <a:bodyPr/>
                    <a:lstStyle/>
                    <a:p>
                      <a:pPr algn="ctr"/>
                      <a:r>
                        <a:rPr lang="fr-FR" sz="900" b="1"/>
                        <a:t>116</a:t>
                      </a:r>
                    </a:p>
                  </a:txBody>
                  <a:tcPr anchor="ctr">
                    <a:solidFill>
                      <a:schemeClr val="bg1">
                        <a:lumMod val="75000"/>
                      </a:schemeClr>
                    </a:solidFill>
                  </a:tcPr>
                </a:tc>
                <a:tc>
                  <a:txBody>
                    <a:bodyPr/>
                    <a:lstStyle/>
                    <a:p>
                      <a:pPr algn="ctr"/>
                      <a:r>
                        <a:rPr lang="fr-FR" sz="900"/>
                        <a:t>2</a:t>
                      </a:r>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r>
                        <a:rPr lang="fr-FR" sz="900"/>
                        <a:t>2</a:t>
                      </a:r>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r>
                        <a:rPr lang="fr-FR" sz="900"/>
                        <a:t>2</a:t>
                      </a:r>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r>
                        <a:rPr lang="fr-FR" sz="900"/>
                        <a:t>2</a:t>
                      </a:r>
                    </a:p>
                  </a:txBody>
                  <a:tcPr anchor="ctr">
                    <a:solidFill>
                      <a:srgbClr val="E9EDF4"/>
                    </a:solidFill>
                  </a:tcPr>
                </a:tc>
                <a:tc>
                  <a:txBody>
                    <a:bodyPr/>
                    <a:lstStyle/>
                    <a:p>
                      <a:pPr algn="ctr"/>
                      <a:r>
                        <a:rPr lang="fr-FR" sz="900"/>
                        <a:t>1</a:t>
                      </a:r>
                    </a:p>
                  </a:txBody>
                  <a:tcPr anchor="ctr">
                    <a:solidFill>
                      <a:schemeClr val="accent4">
                        <a:lumMod val="40000"/>
                        <a:lumOff val="60000"/>
                      </a:schemeClr>
                    </a:solidFill>
                  </a:tcPr>
                </a:tc>
                <a:tc>
                  <a:txBody>
                    <a:bodyPr/>
                    <a:lstStyle/>
                    <a:p>
                      <a:pPr algn="ctr"/>
                      <a:r>
                        <a:rPr lang="fr-FR" sz="900"/>
                        <a:t>2</a:t>
                      </a:r>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4">
                        <a:lumMod val="40000"/>
                        <a:lumOff val="60000"/>
                      </a:schemeClr>
                    </a:solidFill>
                  </a:tcPr>
                </a:tc>
                <a:extLst>
                  <a:ext uri="{0D108BD9-81ED-4DB2-BD59-A6C34878D82A}">
                    <a16:rowId xmlns:a16="http://schemas.microsoft.com/office/drawing/2014/main" val="1422508309"/>
                  </a:ext>
                </a:extLst>
              </a:tr>
              <a:tr h="189623">
                <a:tc>
                  <a:txBody>
                    <a:bodyPr/>
                    <a:lstStyle/>
                    <a:p>
                      <a:pPr algn="ctr"/>
                      <a:r>
                        <a:rPr lang="fr-FR" sz="900"/>
                        <a:t>DUT GENIE ELECTRIQUE ET INFORMATIQUE INDUSTRIELLE</a:t>
                      </a:r>
                    </a:p>
                  </a:txBody>
                  <a:tcPr anchor="ctr">
                    <a:solidFill>
                      <a:srgbClr val="E9EDF4"/>
                    </a:solidFill>
                  </a:tcPr>
                </a:tc>
                <a:tc>
                  <a:txBody>
                    <a:bodyPr/>
                    <a:lstStyle/>
                    <a:p>
                      <a:pPr algn="ctr"/>
                      <a:r>
                        <a:rPr lang="fr-FR" sz="900" b="1">
                          <a:solidFill>
                            <a:srgbClr val="FF0040"/>
                          </a:solidFill>
                        </a:rPr>
                        <a:t>3</a:t>
                      </a:r>
                    </a:p>
                  </a:txBody>
                  <a:tcPr anchor="ctr">
                    <a:solidFill>
                      <a:schemeClr val="bg1">
                        <a:lumMod val="75000"/>
                      </a:schemeClr>
                    </a:solidFill>
                  </a:tcPr>
                </a:tc>
                <a:tc>
                  <a:txBody>
                    <a:bodyPr/>
                    <a:lstStyle/>
                    <a:p>
                      <a:pPr algn="ctr"/>
                      <a:r>
                        <a:rPr lang="fr-FR" sz="900" b="1"/>
                        <a:t>196</a:t>
                      </a:r>
                    </a:p>
                  </a:txBody>
                  <a:tcPr anchor="ctr">
                    <a:solidFill>
                      <a:schemeClr val="bg1">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4">
                        <a:lumMod val="40000"/>
                        <a:lumOff val="60000"/>
                      </a:schemeClr>
                    </a:solidFill>
                  </a:tcPr>
                </a:tc>
                <a:extLst>
                  <a:ext uri="{0D108BD9-81ED-4DB2-BD59-A6C34878D82A}">
                    <a16:rowId xmlns:a16="http://schemas.microsoft.com/office/drawing/2014/main" val="3357357829"/>
                  </a:ext>
                </a:extLst>
              </a:tr>
              <a:tr h="29797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a:t>INGENIEUR INFORMATIQUE INDUSTRIELLE DIPLÔME DE L’ECOLE POLYTECHNIQUE DE L’UNIVERSITE DE TOURS</a:t>
                      </a:r>
                    </a:p>
                  </a:txBody>
                  <a:tcPr anchor="ctr">
                    <a:solidFill>
                      <a:srgbClr val="E9EDF4"/>
                    </a:solidFill>
                  </a:tcPr>
                </a:tc>
                <a:tc>
                  <a:txBody>
                    <a:bodyPr/>
                    <a:lstStyle/>
                    <a:p>
                      <a:pPr algn="ctr"/>
                      <a:r>
                        <a:rPr lang="fr-FR" sz="900" b="1"/>
                        <a:t>1</a:t>
                      </a:r>
                    </a:p>
                  </a:txBody>
                  <a:tcPr anchor="ctr">
                    <a:solidFill>
                      <a:schemeClr val="bg1">
                        <a:lumMod val="75000"/>
                      </a:schemeClr>
                    </a:solidFill>
                  </a:tcPr>
                </a:tc>
                <a:tc>
                  <a:txBody>
                    <a:bodyPr/>
                    <a:lstStyle/>
                    <a:p>
                      <a:pPr algn="ctr"/>
                      <a:r>
                        <a:rPr lang="fr-FR" sz="900" b="1" err="1"/>
                        <a:t>n.a</a:t>
                      </a:r>
                      <a:r>
                        <a:rPr lang="fr-FR" sz="900" b="1"/>
                        <a:t>.</a:t>
                      </a:r>
                    </a:p>
                  </a:txBody>
                  <a:tcPr anchor="ctr">
                    <a:solidFill>
                      <a:schemeClr val="bg1">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endParaRPr lang="fr-FR" sz="900"/>
                    </a:p>
                  </a:txBody>
                  <a:tcPr anchor="ctr">
                    <a:solidFill>
                      <a:srgbClr val="E9EDF4"/>
                    </a:solidFill>
                  </a:tcPr>
                </a:tc>
                <a:tc>
                  <a:txBody>
                    <a:bodyPr/>
                    <a:lstStyle/>
                    <a:p>
                      <a:pPr algn="ctr"/>
                      <a:r>
                        <a:rPr lang="fr-FR" sz="900"/>
                        <a:t>1</a:t>
                      </a:r>
                    </a:p>
                  </a:txBody>
                  <a:tcPr anchor="ctr">
                    <a:solidFill>
                      <a:schemeClr val="accent4">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4">
                        <a:lumMod val="40000"/>
                        <a:lumOff val="60000"/>
                      </a:schemeClr>
                    </a:solidFill>
                  </a:tcPr>
                </a:tc>
                <a:extLst>
                  <a:ext uri="{0D108BD9-81ED-4DB2-BD59-A6C34878D82A}">
                    <a16:rowId xmlns:a16="http://schemas.microsoft.com/office/drawing/2014/main" val="2045147185"/>
                  </a:ext>
                </a:extLst>
              </a:tr>
              <a:tr h="18962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a:t>INGÉNIEUR SPÉCIALITÉ INFORMATIQUE INDUSTRIELLE</a:t>
                      </a:r>
                    </a:p>
                  </a:txBody>
                  <a:tcPr anchor="ctr">
                    <a:solidFill>
                      <a:srgbClr val="E9EDF4"/>
                    </a:solidFill>
                  </a:tcPr>
                </a:tc>
                <a:tc>
                  <a:txBody>
                    <a:bodyPr/>
                    <a:lstStyle/>
                    <a:p>
                      <a:pPr algn="ctr"/>
                      <a:r>
                        <a:rPr lang="fr-FR" sz="900" b="1"/>
                        <a:t>1</a:t>
                      </a:r>
                    </a:p>
                  </a:txBody>
                  <a:tcPr anchor="ctr">
                    <a:solidFill>
                      <a:schemeClr val="bg1">
                        <a:lumMod val="75000"/>
                      </a:schemeClr>
                    </a:solidFill>
                  </a:tcPr>
                </a:tc>
                <a:tc>
                  <a:txBody>
                    <a:bodyPr/>
                    <a:lstStyle/>
                    <a:p>
                      <a:pPr algn="ctr"/>
                      <a:r>
                        <a:rPr lang="fr-FR" sz="900" b="1" err="1"/>
                        <a:t>n.a</a:t>
                      </a:r>
                      <a:r>
                        <a:rPr lang="fr-FR" sz="900" b="1"/>
                        <a:t>.</a:t>
                      </a:r>
                    </a:p>
                  </a:txBody>
                  <a:tcPr anchor="ctr">
                    <a:solidFill>
                      <a:schemeClr val="bg1">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4">
                        <a:lumMod val="40000"/>
                        <a:lumOff val="60000"/>
                      </a:schemeClr>
                    </a:solidFill>
                  </a:tcPr>
                </a:tc>
                <a:extLst>
                  <a:ext uri="{0D108BD9-81ED-4DB2-BD59-A6C34878D82A}">
                    <a16:rowId xmlns:a16="http://schemas.microsoft.com/office/drawing/2014/main" val="2639426352"/>
                  </a:ext>
                </a:extLst>
              </a:tr>
              <a:tr h="189623">
                <a:tc>
                  <a:txBody>
                    <a:bodyPr/>
                    <a:lstStyle/>
                    <a:p>
                      <a:pPr marL="0" marR="0" lvl="0" indent="0" algn="ctr" rtl="0" eaLnBrk="1" fontAlgn="auto" latinLnBrk="0" hangingPunct="1">
                        <a:lnSpc>
                          <a:spcPct val="100000"/>
                        </a:lnSpc>
                        <a:spcBef>
                          <a:spcPts val="0"/>
                        </a:spcBef>
                        <a:spcAft>
                          <a:spcPts val="0"/>
                        </a:spcAft>
                        <a:buClrTx/>
                        <a:buSzTx/>
                        <a:buFontTx/>
                        <a:buNone/>
                      </a:pPr>
                      <a:r>
                        <a:rPr lang="fr-FR" sz="900"/>
                        <a:t>INGÉNIEUR SPÉCIALITÉ MÉCANIQUE, MATÉRIAUX </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900"/>
                        <a:t>ET MÉCATRONIQUE</a:t>
                      </a:r>
                    </a:p>
                  </a:txBody>
                  <a:tcPr anchor="ctr">
                    <a:solidFill>
                      <a:srgbClr val="E9EDF4"/>
                    </a:solidFill>
                  </a:tcPr>
                </a:tc>
                <a:tc>
                  <a:txBody>
                    <a:bodyPr/>
                    <a:lstStyle/>
                    <a:p>
                      <a:pPr algn="ctr"/>
                      <a:r>
                        <a:rPr lang="fr-FR" sz="900" b="1"/>
                        <a:t>2</a:t>
                      </a:r>
                    </a:p>
                  </a:txBody>
                  <a:tcPr anchor="ctr">
                    <a:solidFill>
                      <a:schemeClr val="bg1">
                        <a:lumMod val="75000"/>
                      </a:schemeClr>
                    </a:solidFill>
                  </a:tcPr>
                </a:tc>
                <a:tc>
                  <a:txBody>
                    <a:bodyPr/>
                    <a:lstStyle/>
                    <a:p>
                      <a:pPr algn="ctr"/>
                      <a:r>
                        <a:rPr lang="fr-FR" sz="900" b="1" err="1"/>
                        <a:t>n.a</a:t>
                      </a:r>
                      <a:r>
                        <a:rPr lang="fr-FR" sz="900" b="1"/>
                        <a:t>.</a:t>
                      </a:r>
                    </a:p>
                  </a:txBody>
                  <a:tcPr anchor="ctr">
                    <a:solidFill>
                      <a:schemeClr val="bg1">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r>
                        <a:rPr lang="fr-FR" sz="900"/>
                        <a:t>2</a:t>
                      </a:r>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4">
                        <a:lumMod val="40000"/>
                        <a:lumOff val="60000"/>
                      </a:schemeClr>
                    </a:solidFill>
                  </a:tcPr>
                </a:tc>
                <a:extLst>
                  <a:ext uri="{0D108BD9-81ED-4DB2-BD59-A6C34878D82A}">
                    <a16:rowId xmlns:a16="http://schemas.microsoft.com/office/drawing/2014/main" val="1656465873"/>
                  </a:ext>
                </a:extLst>
              </a:tr>
              <a:tr h="18962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a:t>INGENIEUR SPECIALITE INTELLIGENCE DU BÂTIMENT</a:t>
                      </a:r>
                    </a:p>
                  </a:txBody>
                  <a:tcPr anchor="ctr">
                    <a:solidFill>
                      <a:srgbClr val="E9EDF4"/>
                    </a:solidFill>
                  </a:tcPr>
                </a:tc>
                <a:tc>
                  <a:txBody>
                    <a:bodyPr/>
                    <a:lstStyle/>
                    <a:p>
                      <a:pPr algn="ctr"/>
                      <a:r>
                        <a:rPr lang="fr-FR" sz="900" b="1"/>
                        <a:t>3</a:t>
                      </a:r>
                    </a:p>
                  </a:txBody>
                  <a:tcPr anchor="ctr">
                    <a:solidFill>
                      <a:schemeClr val="bg1">
                        <a:lumMod val="75000"/>
                      </a:schemeClr>
                    </a:solidFill>
                  </a:tcPr>
                </a:tc>
                <a:tc>
                  <a:txBody>
                    <a:bodyPr/>
                    <a:lstStyle/>
                    <a:p>
                      <a:pPr algn="ctr"/>
                      <a:r>
                        <a:rPr lang="fr-FR" sz="900" b="1" err="1"/>
                        <a:t>n.a</a:t>
                      </a:r>
                      <a:r>
                        <a:rPr lang="fr-FR" sz="900" b="1"/>
                        <a:t>.</a:t>
                      </a:r>
                    </a:p>
                  </a:txBody>
                  <a:tcPr anchor="ctr">
                    <a:solidFill>
                      <a:schemeClr val="bg1">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4">
                        <a:lumMod val="40000"/>
                        <a:lumOff val="60000"/>
                      </a:schemeClr>
                    </a:solidFill>
                  </a:tcPr>
                </a:tc>
                <a:tc>
                  <a:txBody>
                    <a:bodyPr/>
                    <a:lstStyle/>
                    <a:p>
                      <a:pPr algn="ctr"/>
                      <a:r>
                        <a:rPr lang="fr-FR" sz="900"/>
                        <a:t>1</a:t>
                      </a:r>
                    </a:p>
                  </a:txBody>
                  <a:tcPr anchor="ctr">
                    <a:solidFill>
                      <a:srgbClr val="E9EDF4"/>
                    </a:solidFill>
                  </a:tcPr>
                </a:tc>
                <a:tc>
                  <a:txBody>
                    <a:bodyPr/>
                    <a:lstStyle/>
                    <a:p>
                      <a:pPr algn="ctr"/>
                      <a:r>
                        <a:rPr lang="fr-FR" sz="900"/>
                        <a:t>1</a:t>
                      </a:r>
                    </a:p>
                  </a:txBody>
                  <a:tcPr anchor="ctr">
                    <a:solidFill>
                      <a:schemeClr val="accent4">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dirty="0"/>
                    </a:p>
                  </a:txBody>
                  <a:tcPr anchor="ctr">
                    <a:solidFill>
                      <a:schemeClr val="accent4">
                        <a:lumMod val="40000"/>
                        <a:lumOff val="60000"/>
                      </a:schemeClr>
                    </a:solidFill>
                  </a:tcPr>
                </a:tc>
                <a:extLst>
                  <a:ext uri="{0D108BD9-81ED-4DB2-BD59-A6C34878D82A}">
                    <a16:rowId xmlns:a16="http://schemas.microsoft.com/office/drawing/2014/main" val="4055628245"/>
                  </a:ext>
                </a:extLst>
              </a:tr>
            </a:tbl>
          </a:graphicData>
        </a:graphic>
      </p:graphicFrame>
    </p:spTree>
    <p:extLst>
      <p:ext uri="{BB962C8B-B14F-4D97-AF65-F5344CB8AC3E}">
        <p14:creationId xmlns:p14="http://schemas.microsoft.com/office/powerpoint/2010/main" val="68013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A01D8BA4-31D9-4D44-8D7F-8898AF2C47C5}"/>
              </a:ext>
            </a:extLst>
          </p:cNvPr>
          <p:cNvSpPr>
            <a:spLocks noGrp="1"/>
          </p:cNvSpPr>
          <p:nvPr>
            <p:ph type="title"/>
          </p:nvPr>
        </p:nvSpPr>
        <p:spPr/>
        <p:txBody>
          <a:bodyPr/>
          <a:lstStyle/>
          <a:p>
            <a:r>
              <a:rPr lang="fr-FR" sz="1600"/>
              <a:t>Nombre de formations initiales et de formés en 2019</a:t>
            </a:r>
            <a:endParaRPr lang="fr-FR" sz="1600" i="1"/>
          </a:p>
        </p:txBody>
      </p:sp>
      <p:sp>
        <p:nvSpPr>
          <p:cNvPr id="3" name="Espace réservé du texte 2">
            <a:extLst>
              <a:ext uri="{FF2B5EF4-FFF2-40B4-BE49-F238E27FC236}">
                <a16:creationId xmlns:a16="http://schemas.microsoft.com/office/drawing/2014/main" id="{0509F462-CDB8-4596-9955-E13194A39D2A}"/>
              </a:ext>
            </a:extLst>
          </p:cNvPr>
          <p:cNvSpPr>
            <a:spLocks noGrp="1"/>
          </p:cNvSpPr>
          <p:nvPr>
            <p:ph type="body" sz="quarter" idx="10"/>
          </p:nvPr>
        </p:nvSpPr>
        <p:spPr/>
        <p:txBody>
          <a:bodyPr/>
          <a:lstStyle/>
          <a:p>
            <a:endParaRPr lang="fr-FR"/>
          </a:p>
        </p:txBody>
      </p:sp>
      <p:sp>
        <p:nvSpPr>
          <p:cNvPr id="4" name="Espace réservé du texte 3">
            <a:extLst>
              <a:ext uri="{FF2B5EF4-FFF2-40B4-BE49-F238E27FC236}">
                <a16:creationId xmlns:a16="http://schemas.microsoft.com/office/drawing/2014/main" id="{D057498C-505A-490E-9965-1963582E1C05}"/>
              </a:ext>
            </a:extLst>
          </p:cNvPr>
          <p:cNvSpPr>
            <a:spLocks noGrp="1"/>
          </p:cNvSpPr>
          <p:nvPr>
            <p:ph type="body" sz="quarter" idx="11"/>
          </p:nvPr>
        </p:nvSpPr>
        <p:spPr/>
        <p:txBody>
          <a:bodyPr/>
          <a:lstStyle/>
          <a:p>
            <a:r>
              <a:rPr lang="fr-FR" dirty="0"/>
              <a:t>06</a:t>
            </a:r>
          </a:p>
        </p:txBody>
      </p:sp>
      <p:graphicFrame>
        <p:nvGraphicFramePr>
          <p:cNvPr id="6" name="Tableau 5">
            <a:extLst>
              <a:ext uri="{FF2B5EF4-FFF2-40B4-BE49-F238E27FC236}">
                <a16:creationId xmlns:a16="http://schemas.microsoft.com/office/drawing/2014/main" id="{12255BC8-139A-457F-ACE1-74BC9DEAEA77}"/>
              </a:ext>
            </a:extLst>
          </p:cNvPr>
          <p:cNvGraphicFramePr>
            <a:graphicFrameLocks noGrp="1"/>
          </p:cNvGraphicFramePr>
          <p:nvPr>
            <p:extLst>
              <p:ext uri="{D42A27DB-BD31-4B8C-83A1-F6EECF244321}">
                <p14:modId xmlns:p14="http://schemas.microsoft.com/office/powerpoint/2010/main" val="3590901139"/>
              </p:ext>
            </p:extLst>
          </p:nvPr>
        </p:nvGraphicFramePr>
        <p:xfrm>
          <a:off x="528969" y="1350891"/>
          <a:ext cx="8847175" cy="4892040"/>
        </p:xfrm>
        <a:graphic>
          <a:graphicData uri="http://schemas.openxmlformats.org/drawingml/2006/table">
            <a:tbl>
              <a:tblPr bandRow="1">
                <a:tableStyleId>{5C22544A-7EE6-4342-B048-85BDC9FD1C3A}</a:tableStyleId>
              </a:tblPr>
              <a:tblGrid>
                <a:gridCol w="3538661">
                  <a:extLst>
                    <a:ext uri="{9D8B030D-6E8A-4147-A177-3AD203B41FA5}">
                      <a16:colId xmlns:a16="http://schemas.microsoft.com/office/drawing/2014/main" val="2068717934"/>
                    </a:ext>
                  </a:extLst>
                </a:gridCol>
                <a:gridCol w="614317">
                  <a:extLst>
                    <a:ext uri="{9D8B030D-6E8A-4147-A177-3AD203B41FA5}">
                      <a16:colId xmlns:a16="http://schemas.microsoft.com/office/drawing/2014/main" val="2693668395"/>
                    </a:ext>
                  </a:extLst>
                </a:gridCol>
                <a:gridCol w="614317">
                  <a:extLst>
                    <a:ext uri="{9D8B030D-6E8A-4147-A177-3AD203B41FA5}">
                      <a16:colId xmlns:a16="http://schemas.microsoft.com/office/drawing/2014/main" val="3187738776"/>
                    </a:ext>
                  </a:extLst>
                </a:gridCol>
                <a:gridCol w="339990">
                  <a:extLst>
                    <a:ext uri="{9D8B030D-6E8A-4147-A177-3AD203B41FA5}">
                      <a16:colId xmlns:a16="http://schemas.microsoft.com/office/drawing/2014/main" val="690560598"/>
                    </a:ext>
                  </a:extLst>
                </a:gridCol>
                <a:gridCol w="339990">
                  <a:extLst>
                    <a:ext uri="{9D8B030D-6E8A-4147-A177-3AD203B41FA5}">
                      <a16:colId xmlns:a16="http://schemas.microsoft.com/office/drawing/2014/main" val="10158711"/>
                    </a:ext>
                  </a:extLst>
                </a:gridCol>
                <a:gridCol w="339990">
                  <a:extLst>
                    <a:ext uri="{9D8B030D-6E8A-4147-A177-3AD203B41FA5}">
                      <a16:colId xmlns:a16="http://schemas.microsoft.com/office/drawing/2014/main" val="3006606578"/>
                    </a:ext>
                  </a:extLst>
                </a:gridCol>
                <a:gridCol w="339990">
                  <a:extLst>
                    <a:ext uri="{9D8B030D-6E8A-4147-A177-3AD203B41FA5}">
                      <a16:colId xmlns:a16="http://schemas.microsoft.com/office/drawing/2014/main" val="4076025673"/>
                    </a:ext>
                  </a:extLst>
                </a:gridCol>
                <a:gridCol w="339990">
                  <a:extLst>
                    <a:ext uri="{9D8B030D-6E8A-4147-A177-3AD203B41FA5}">
                      <a16:colId xmlns:a16="http://schemas.microsoft.com/office/drawing/2014/main" val="2145039945"/>
                    </a:ext>
                  </a:extLst>
                </a:gridCol>
                <a:gridCol w="339990">
                  <a:extLst>
                    <a:ext uri="{9D8B030D-6E8A-4147-A177-3AD203B41FA5}">
                      <a16:colId xmlns:a16="http://schemas.microsoft.com/office/drawing/2014/main" val="2561000209"/>
                    </a:ext>
                  </a:extLst>
                </a:gridCol>
                <a:gridCol w="339990">
                  <a:extLst>
                    <a:ext uri="{9D8B030D-6E8A-4147-A177-3AD203B41FA5}">
                      <a16:colId xmlns:a16="http://schemas.microsoft.com/office/drawing/2014/main" val="2340286479"/>
                    </a:ext>
                  </a:extLst>
                </a:gridCol>
                <a:gridCol w="339990">
                  <a:extLst>
                    <a:ext uri="{9D8B030D-6E8A-4147-A177-3AD203B41FA5}">
                      <a16:colId xmlns:a16="http://schemas.microsoft.com/office/drawing/2014/main" val="2908851326"/>
                    </a:ext>
                  </a:extLst>
                </a:gridCol>
                <a:gridCol w="339990">
                  <a:extLst>
                    <a:ext uri="{9D8B030D-6E8A-4147-A177-3AD203B41FA5}">
                      <a16:colId xmlns:a16="http://schemas.microsoft.com/office/drawing/2014/main" val="3109718553"/>
                    </a:ext>
                  </a:extLst>
                </a:gridCol>
                <a:gridCol w="339990">
                  <a:extLst>
                    <a:ext uri="{9D8B030D-6E8A-4147-A177-3AD203B41FA5}">
                      <a16:colId xmlns:a16="http://schemas.microsoft.com/office/drawing/2014/main" val="2042970196"/>
                    </a:ext>
                  </a:extLst>
                </a:gridCol>
                <a:gridCol w="339990">
                  <a:extLst>
                    <a:ext uri="{9D8B030D-6E8A-4147-A177-3AD203B41FA5}">
                      <a16:colId xmlns:a16="http://schemas.microsoft.com/office/drawing/2014/main" val="2754684152"/>
                    </a:ext>
                  </a:extLst>
                </a:gridCol>
                <a:gridCol w="339990">
                  <a:extLst>
                    <a:ext uri="{9D8B030D-6E8A-4147-A177-3AD203B41FA5}">
                      <a16:colId xmlns:a16="http://schemas.microsoft.com/office/drawing/2014/main" val="4086748303"/>
                    </a:ext>
                  </a:extLst>
                </a:gridCol>
              </a:tblGrid>
              <a:tr h="307456">
                <a:tc rowSpan="2">
                  <a:txBody>
                    <a:bodyPr/>
                    <a:lstStyle/>
                    <a:p>
                      <a:pPr marL="0" algn="ctr" defTabSz="457200" rtl="0" eaLnBrk="1" fontAlgn="b" latinLnBrk="0" hangingPunct="1"/>
                      <a:r>
                        <a:rPr lang="fr-FR" sz="900" b="1" u="none" strike="noStrike" kern="1200">
                          <a:solidFill>
                            <a:schemeClr val="bg1"/>
                          </a:solidFill>
                          <a:effectLst/>
                          <a:latin typeface="+mn-lt"/>
                          <a:ea typeface="+mn-ea"/>
                          <a:cs typeface="+mn-cs"/>
                        </a:rPr>
                        <a:t>Formation</a:t>
                      </a:r>
                    </a:p>
                  </a:txBody>
                  <a:tcPr anchor="ctr">
                    <a:solidFill>
                      <a:srgbClr val="909090"/>
                    </a:solidFill>
                  </a:tcPr>
                </a:tc>
                <a:tc rowSpan="2">
                  <a:txBody>
                    <a:bodyPr/>
                    <a:lstStyle/>
                    <a:p>
                      <a:pPr marL="0" algn="ctr" defTabSz="457200" rtl="0" eaLnBrk="1" fontAlgn="b" latinLnBrk="0" hangingPunct="1"/>
                      <a:r>
                        <a:rPr lang="fr-FR" sz="900" b="1" u="none" strike="noStrike" kern="1200">
                          <a:solidFill>
                            <a:schemeClr val="bg1"/>
                          </a:solidFill>
                          <a:effectLst/>
                          <a:latin typeface="+mn-lt"/>
                          <a:ea typeface="+mn-ea"/>
                          <a:cs typeface="+mn-cs"/>
                        </a:rPr>
                        <a:t>Nb de </a:t>
                      </a:r>
                      <a:r>
                        <a:rPr lang="fr-FR" sz="900" b="1" u="none" strike="noStrike" kern="1200" err="1">
                          <a:solidFill>
                            <a:schemeClr val="bg1"/>
                          </a:solidFill>
                          <a:effectLst/>
                          <a:latin typeface="+mn-lt"/>
                          <a:ea typeface="+mn-ea"/>
                          <a:cs typeface="+mn-cs"/>
                        </a:rPr>
                        <a:t>format-ions</a:t>
                      </a:r>
                      <a:endParaRPr lang="fr-FR" sz="900" b="1" u="none" strike="noStrike" kern="1200">
                        <a:solidFill>
                          <a:schemeClr val="bg1"/>
                        </a:solidFill>
                        <a:effectLst/>
                        <a:latin typeface="+mn-lt"/>
                        <a:ea typeface="+mn-ea"/>
                        <a:cs typeface="+mn-cs"/>
                      </a:endParaRPr>
                    </a:p>
                  </a:txBody>
                  <a:tcPr anchor="ctr">
                    <a:solidFill>
                      <a:srgbClr val="909090"/>
                    </a:solidFill>
                  </a:tcPr>
                </a:tc>
                <a:tc rowSpan="2">
                  <a:txBody>
                    <a:bodyPr/>
                    <a:lstStyle/>
                    <a:p>
                      <a:pPr marL="0" algn="ctr" defTabSz="457200" rtl="0" eaLnBrk="1" fontAlgn="b" latinLnBrk="0" hangingPunct="1"/>
                      <a:r>
                        <a:rPr lang="fr-FR" sz="900" b="1" u="none" strike="noStrike" kern="1200">
                          <a:solidFill>
                            <a:schemeClr val="bg1"/>
                          </a:solidFill>
                          <a:effectLst/>
                          <a:latin typeface="+mn-lt"/>
                          <a:ea typeface="+mn-ea"/>
                          <a:cs typeface="+mn-cs"/>
                        </a:rPr>
                        <a:t>Nb de formés</a:t>
                      </a:r>
                    </a:p>
                  </a:txBody>
                  <a:tcPr anchor="ctr">
                    <a:solidFill>
                      <a:srgbClr val="909090"/>
                    </a:solidFill>
                  </a:tcPr>
                </a:tc>
                <a:tc gridSpan="2">
                  <a:txBody>
                    <a:bodyPr/>
                    <a:lstStyle/>
                    <a:p>
                      <a:pPr algn="ctr"/>
                      <a:r>
                        <a:rPr lang="fr-FR" sz="900" b="1">
                          <a:solidFill>
                            <a:schemeClr val="bg1"/>
                          </a:solidFill>
                        </a:rPr>
                        <a:t>Cher</a:t>
                      </a:r>
                    </a:p>
                  </a:txBody>
                  <a:tcPr anchor="ctr">
                    <a:solidFill>
                      <a:srgbClr val="909090"/>
                    </a:solidFill>
                  </a:tcPr>
                </a:tc>
                <a:tc hMerge="1">
                  <a:txBody>
                    <a:bodyPr/>
                    <a:lstStyle/>
                    <a:p>
                      <a:endParaRPr lang="fr-FR" sz="900"/>
                    </a:p>
                  </a:txBody>
                  <a:tcPr/>
                </a:tc>
                <a:tc gridSpan="2">
                  <a:txBody>
                    <a:bodyPr/>
                    <a:lstStyle/>
                    <a:p>
                      <a:pPr algn="ctr"/>
                      <a:r>
                        <a:rPr lang="fr-FR" sz="900" b="1">
                          <a:solidFill>
                            <a:schemeClr val="bg1"/>
                          </a:solidFill>
                        </a:rPr>
                        <a:t>Eure-et-Loir</a:t>
                      </a:r>
                    </a:p>
                  </a:txBody>
                  <a:tcPr anchor="ctr">
                    <a:solidFill>
                      <a:srgbClr val="909090"/>
                    </a:solidFill>
                  </a:tcPr>
                </a:tc>
                <a:tc hMerge="1">
                  <a:txBody>
                    <a:bodyPr/>
                    <a:lstStyle/>
                    <a:p>
                      <a:endParaRPr lang="fr-FR" sz="900"/>
                    </a:p>
                  </a:txBody>
                  <a:tcPr/>
                </a:tc>
                <a:tc gridSpan="2">
                  <a:txBody>
                    <a:bodyPr/>
                    <a:lstStyle/>
                    <a:p>
                      <a:pPr algn="ctr"/>
                      <a:r>
                        <a:rPr lang="fr-FR" sz="900" b="1">
                          <a:solidFill>
                            <a:schemeClr val="bg1"/>
                          </a:solidFill>
                        </a:rPr>
                        <a:t>Indre</a:t>
                      </a:r>
                    </a:p>
                  </a:txBody>
                  <a:tcPr anchor="ctr">
                    <a:solidFill>
                      <a:srgbClr val="909090"/>
                    </a:solidFill>
                  </a:tcPr>
                </a:tc>
                <a:tc hMerge="1">
                  <a:txBody>
                    <a:bodyPr/>
                    <a:lstStyle/>
                    <a:p>
                      <a:endParaRPr lang="fr-FR" sz="900"/>
                    </a:p>
                  </a:txBody>
                  <a:tcPr/>
                </a:tc>
                <a:tc gridSpan="2">
                  <a:txBody>
                    <a:bodyPr/>
                    <a:lstStyle/>
                    <a:p>
                      <a:pPr algn="ctr"/>
                      <a:r>
                        <a:rPr lang="fr-FR" sz="900" b="1">
                          <a:solidFill>
                            <a:schemeClr val="bg1"/>
                          </a:solidFill>
                        </a:rPr>
                        <a:t>Indre-et-Loire</a:t>
                      </a:r>
                    </a:p>
                  </a:txBody>
                  <a:tcPr anchor="ctr">
                    <a:solidFill>
                      <a:srgbClr val="909090"/>
                    </a:solidFill>
                  </a:tcPr>
                </a:tc>
                <a:tc hMerge="1">
                  <a:txBody>
                    <a:bodyPr/>
                    <a:lstStyle/>
                    <a:p>
                      <a:endParaRPr lang="fr-FR" sz="900"/>
                    </a:p>
                  </a:txBody>
                  <a:tcPr/>
                </a:tc>
                <a:tc gridSpan="2">
                  <a:txBody>
                    <a:bodyPr/>
                    <a:lstStyle/>
                    <a:p>
                      <a:pPr algn="ctr"/>
                      <a:r>
                        <a:rPr lang="fr-FR" sz="900" b="1">
                          <a:solidFill>
                            <a:schemeClr val="bg1"/>
                          </a:solidFill>
                        </a:rPr>
                        <a:t>Loiret</a:t>
                      </a:r>
                    </a:p>
                  </a:txBody>
                  <a:tcPr anchor="ctr">
                    <a:solidFill>
                      <a:srgbClr val="909090"/>
                    </a:solidFill>
                  </a:tcPr>
                </a:tc>
                <a:tc hMerge="1">
                  <a:txBody>
                    <a:bodyPr/>
                    <a:lstStyle/>
                    <a:p>
                      <a:endParaRPr lang="fr-FR" sz="900"/>
                    </a:p>
                  </a:txBody>
                  <a:tcPr/>
                </a:tc>
                <a:tc gridSpan="2">
                  <a:txBody>
                    <a:bodyPr/>
                    <a:lstStyle/>
                    <a:p>
                      <a:pPr algn="ctr"/>
                      <a:r>
                        <a:rPr lang="fr-FR" sz="900" b="1">
                          <a:solidFill>
                            <a:schemeClr val="bg1"/>
                          </a:solidFill>
                        </a:rPr>
                        <a:t>Loir-et-Cher</a:t>
                      </a:r>
                    </a:p>
                  </a:txBody>
                  <a:tcPr anchor="ctr">
                    <a:solidFill>
                      <a:srgbClr val="909090"/>
                    </a:solidFill>
                  </a:tcPr>
                </a:tc>
                <a:tc hMerge="1">
                  <a:txBody>
                    <a:bodyPr/>
                    <a:lstStyle/>
                    <a:p>
                      <a:endParaRPr lang="fr-FR" sz="900"/>
                    </a:p>
                  </a:txBody>
                  <a:tcPr/>
                </a:tc>
                <a:extLst>
                  <a:ext uri="{0D108BD9-81ED-4DB2-BD59-A6C34878D82A}">
                    <a16:rowId xmlns:a16="http://schemas.microsoft.com/office/drawing/2014/main" val="850367506"/>
                  </a:ext>
                </a:extLst>
              </a:tr>
              <a:tr h="189623">
                <a:tc vMerge="1">
                  <a:txBody>
                    <a:bodyPr/>
                    <a:lstStyle/>
                    <a:p>
                      <a:endParaRPr lang="fr-FR" sz="900"/>
                    </a:p>
                  </a:txBody>
                  <a:tcPr/>
                </a:tc>
                <a:tc vMerge="1">
                  <a:txBody>
                    <a:bodyPr/>
                    <a:lstStyle/>
                    <a:p>
                      <a:endParaRPr lang="fr-FR" sz="900"/>
                    </a:p>
                  </a:txBody>
                  <a:tcPr/>
                </a:tc>
                <a:tc vMerge="1">
                  <a:txBody>
                    <a:bodyPr/>
                    <a:lstStyle/>
                    <a:p>
                      <a:endParaRPr lang="fr-FR" sz="900"/>
                    </a:p>
                  </a:txBody>
                  <a:tcPr/>
                </a:tc>
                <a:tc>
                  <a:txBody>
                    <a:bodyPr/>
                    <a:lstStyle/>
                    <a:p>
                      <a:pPr algn="ctr"/>
                      <a:r>
                        <a:rPr lang="fr-FR" sz="900" b="1">
                          <a:solidFill>
                            <a:schemeClr val="bg1"/>
                          </a:solidFill>
                        </a:rPr>
                        <a:t>EN</a:t>
                      </a:r>
                    </a:p>
                  </a:txBody>
                  <a:tcPr anchor="ctr">
                    <a:solidFill>
                      <a:srgbClr val="909090"/>
                    </a:solidFill>
                  </a:tcPr>
                </a:tc>
                <a:tc>
                  <a:txBody>
                    <a:bodyPr/>
                    <a:lstStyle/>
                    <a:p>
                      <a:pPr algn="ctr"/>
                      <a:r>
                        <a:rPr lang="fr-FR" sz="900" b="1">
                          <a:solidFill>
                            <a:schemeClr val="bg1"/>
                          </a:solidFill>
                        </a:rPr>
                        <a:t>B</a:t>
                      </a:r>
                    </a:p>
                  </a:txBody>
                  <a:tcPr anchor="ctr">
                    <a:solidFill>
                      <a:srgbClr val="909090"/>
                    </a:solidFill>
                  </a:tcPr>
                </a:tc>
                <a:tc>
                  <a:txBody>
                    <a:bodyPr/>
                    <a:lstStyle/>
                    <a:p>
                      <a:pPr algn="ctr"/>
                      <a:r>
                        <a:rPr lang="fr-FR" sz="900" b="1">
                          <a:solidFill>
                            <a:schemeClr val="bg1"/>
                          </a:solidFill>
                        </a:rPr>
                        <a:t>EN</a:t>
                      </a:r>
                    </a:p>
                  </a:txBody>
                  <a:tcPr anchor="ctr">
                    <a:solidFill>
                      <a:srgbClr val="909090"/>
                    </a:solidFill>
                  </a:tcPr>
                </a:tc>
                <a:tc>
                  <a:txBody>
                    <a:bodyPr/>
                    <a:lstStyle/>
                    <a:p>
                      <a:pPr algn="ctr"/>
                      <a:r>
                        <a:rPr lang="fr-FR" sz="900" b="1">
                          <a:solidFill>
                            <a:schemeClr val="bg1"/>
                          </a:solidFill>
                        </a:rPr>
                        <a:t>B</a:t>
                      </a:r>
                    </a:p>
                  </a:txBody>
                  <a:tcPr anchor="ctr">
                    <a:solidFill>
                      <a:srgbClr val="90909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b="1">
                          <a:solidFill>
                            <a:schemeClr val="bg1"/>
                          </a:solidFill>
                        </a:rPr>
                        <a:t>EN</a:t>
                      </a:r>
                    </a:p>
                  </a:txBody>
                  <a:tcPr anchor="ctr">
                    <a:solidFill>
                      <a:srgbClr val="909090"/>
                    </a:solidFill>
                  </a:tcPr>
                </a:tc>
                <a:tc>
                  <a:txBody>
                    <a:bodyPr/>
                    <a:lstStyle/>
                    <a:p>
                      <a:pPr algn="ctr"/>
                      <a:r>
                        <a:rPr lang="fr-FR" sz="900" b="1">
                          <a:solidFill>
                            <a:schemeClr val="bg1"/>
                          </a:solidFill>
                        </a:rPr>
                        <a:t>B</a:t>
                      </a:r>
                    </a:p>
                  </a:txBody>
                  <a:tcPr anchor="ctr">
                    <a:solidFill>
                      <a:srgbClr val="90909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b="1">
                          <a:solidFill>
                            <a:schemeClr val="bg1"/>
                          </a:solidFill>
                        </a:rPr>
                        <a:t>EN</a:t>
                      </a:r>
                    </a:p>
                  </a:txBody>
                  <a:tcPr anchor="ctr">
                    <a:solidFill>
                      <a:srgbClr val="909090"/>
                    </a:solidFill>
                  </a:tcPr>
                </a:tc>
                <a:tc>
                  <a:txBody>
                    <a:bodyPr/>
                    <a:lstStyle/>
                    <a:p>
                      <a:pPr algn="ctr"/>
                      <a:r>
                        <a:rPr lang="fr-FR" sz="900" b="1">
                          <a:solidFill>
                            <a:schemeClr val="bg1"/>
                          </a:solidFill>
                        </a:rPr>
                        <a:t>B</a:t>
                      </a:r>
                    </a:p>
                  </a:txBody>
                  <a:tcPr anchor="ctr">
                    <a:solidFill>
                      <a:srgbClr val="90909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b="1">
                          <a:solidFill>
                            <a:schemeClr val="bg1"/>
                          </a:solidFill>
                        </a:rPr>
                        <a:t>EN</a:t>
                      </a:r>
                    </a:p>
                  </a:txBody>
                  <a:tcPr anchor="ctr">
                    <a:solidFill>
                      <a:srgbClr val="909090"/>
                    </a:solidFill>
                  </a:tcPr>
                </a:tc>
                <a:tc>
                  <a:txBody>
                    <a:bodyPr/>
                    <a:lstStyle/>
                    <a:p>
                      <a:pPr algn="ctr"/>
                      <a:r>
                        <a:rPr lang="fr-FR" sz="900" b="1">
                          <a:solidFill>
                            <a:schemeClr val="bg1"/>
                          </a:solidFill>
                        </a:rPr>
                        <a:t>B</a:t>
                      </a:r>
                    </a:p>
                  </a:txBody>
                  <a:tcPr anchor="ctr">
                    <a:solidFill>
                      <a:srgbClr val="90909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b="1">
                          <a:solidFill>
                            <a:schemeClr val="bg1"/>
                          </a:solidFill>
                        </a:rPr>
                        <a:t>EN</a:t>
                      </a:r>
                    </a:p>
                  </a:txBody>
                  <a:tcPr anchor="ctr">
                    <a:solidFill>
                      <a:srgbClr val="909090"/>
                    </a:solidFill>
                  </a:tcPr>
                </a:tc>
                <a:tc>
                  <a:txBody>
                    <a:bodyPr/>
                    <a:lstStyle/>
                    <a:p>
                      <a:pPr algn="ctr"/>
                      <a:r>
                        <a:rPr lang="fr-FR" sz="900" b="1">
                          <a:solidFill>
                            <a:schemeClr val="bg1"/>
                          </a:solidFill>
                        </a:rPr>
                        <a:t>B</a:t>
                      </a:r>
                    </a:p>
                  </a:txBody>
                  <a:tcPr anchor="ctr">
                    <a:solidFill>
                      <a:srgbClr val="909090"/>
                    </a:solidFill>
                  </a:tcPr>
                </a:tc>
                <a:extLst>
                  <a:ext uri="{0D108BD9-81ED-4DB2-BD59-A6C34878D82A}">
                    <a16:rowId xmlns:a16="http://schemas.microsoft.com/office/drawing/2014/main" val="881090997"/>
                  </a:ext>
                </a:extLst>
              </a:tr>
              <a:tr h="189623">
                <a:tc gridSpan="15">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b="1"/>
                        <a:t>CONCEPTION ET DESSIN INDUSTRIEL - AUTOMATISMES</a:t>
                      </a:r>
                    </a:p>
                  </a:txBody>
                  <a:tcPr anchor="ctr">
                    <a:solidFill>
                      <a:schemeClr val="accent5"/>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extLst>
                  <a:ext uri="{0D108BD9-81ED-4DB2-BD59-A6C34878D82A}">
                    <a16:rowId xmlns:a16="http://schemas.microsoft.com/office/drawing/2014/main" val="3479826081"/>
                  </a:ext>
                </a:extLst>
              </a:tr>
              <a:tr h="189623">
                <a:tc>
                  <a:txBody>
                    <a:bodyPr/>
                    <a:lstStyle/>
                    <a:p>
                      <a:pPr algn="ctr"/>
                      <a:r>
                        <a:rPr lang="fr-FR" sz="900"/>
                        <a:t>BTS CONCEPTION DES PRODUITS INDUSTRIELS</a:t>
                      </a:r>
                    </a:p>
                  </a:txBody>
                  <a:tcPr anchor="ctr">
                    <a:solidFill>
                      <a:srgbClr val="E9EDF4"/>
                    </a:solidFill>
                  </a:tcPr>
                </a:tc>
                <a:tc>
                  <a:txBody>
                    <a:bodyPr/>
                    <a:lstStyle/>
                    <a:p>
                      <a:pPr algn="ctr"/>
                      <a:r>
                        <a:rPr lang="fr-FR" sz="900" b="1"/>
                        <a:t>4</a:t>
                      </a:r>
                    </a:p>
                  </a:txBody>
                  <a:tcPr anchor="ctr">
                    <a:solidFill>
                      <a:schemeClr val="bg1">
                        <a:lumMod val="75000"/>
                      </a:schemeClr>
                    </a:solidFill>
                  </a:tcPr>
                </a:tc>
                <a:tc>
                  <a:txBody>
                    <a:bodyPr/>
                    <a:lstStyle/>
                    <a:p>
                      <a:pPr algn="ctr"/>
                      <a:r>
                        <a:rPr lang="fr-FR" sz="900" b="1"/>
                        <a:t>59</a:t>
                      </a:r>
                    </a:p>
                  </a:txBody>
                  <a:tcPr anchor="ctr">
                    <a:solidFill>
                      <a:schemeClr val="bg1">
                        <a:lumMod val="75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5">
                        <a:lumMod val="40000"/>
                        <a:lumOff val="60000"/>
                      </a:schemeClr>
                    </a:solidFill>
                  </a:tcPr>
                </a:tc>
                <a:tc>
                  <a:txBody>
                    <a:bodyPr/>
                    <a:lstStyle/>
                    <a:p>
                      <a:pPr algn="ctr"/>
                      <a:endParaRPr lang="fr-FR" sz="900"/>
                    </a:p>
                  </a:txBody>
                  <a:tcPr anchor="ctr">
                    <a:solidFill>
                      <a:srgbClr val="E9EDF4"/>
                    </a:solidFill>
                  </a:tcPr>
                </a:tc>
                <a:tc>
                  <a:txBody>
                    <a:bodyPr/>
                    <a:lstStyle/>
                    <a:p>
                      <a:pPr algn="ctr"/>
                      <a:r>
                        <a:rPr lang="fr-FR" sz="900"/>
                        <a:t>1</a:t>
                      </a:r>
                    </a:p>
                  </a:txBody>
                  <a:tcPr anchor="ctr">
                    <a:solidFill>
                      <a:schemeClr val="accent5">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5">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5">
                        <a:lumMod val="40000"/>
                        <a:lumOff val="60000"/>
                      </a:schemeClr>
                    </a:solidFill>
                  </a:tcPr>
                </a:tc>
                <a:tc>
                  <a:txBody>
                    <a:bodyPr/>
                    <a:lstStyle/>
                    <a:p>
                      <a:pPr algn="ctr"/>
                      <a:r>
                        <a:rPr lang="fr-FR" sz="900"/>
                        <a:t>2</a:t>
                      </a:r>
                    </a:p>
                  </a:txBody>
                  <a:tcPr anchor="ctr">
                    <a:solidFill>
                      <a:srgbClr val="E9EDF4"/>
                    </a:solidFill>
                  </a:tcPr>
                </a:tc>
                <a:tc>
                  <a:txBody>
                    <a:bodyPr/>
                    <a:lstStyle/>
                    <a:p>
                      <a:pPr algn="ctr"/>
                      <a:endParaRPr lang="fr-FR" sz="900"/>
                    </a:p>
                  </a:txBody>
                  <a:tcPr anchor="ctr">
                    <a:solidFill>
                      <a:schemeClr val="accent5">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5">
                        <a:lumMod val="40000"/>
                        <a:lumOff val="60000"/>
                      </a:schemeClr>
                    </a:solidFill>
                  </a:tcPr>
                </a:tc>
                <a:extLst>
                  <a:ext uri="{0D108BD9-81ED-4DB2-BD59-A6C34878D82A}">
                    <a16:rowId xmlns:a16="http://schemas.microsoft.com/office/drawing/2014/main" val="1514223424"/>
                  </a:ext>
                </a:extLst>
              </a:tr>
              <a:tr h="189623">
                <a:tc>
                  <a:txBody>
                    <a:bodyPr/>
                    <a:lstStyle/>
                    <a:p>
                      <a:pPr algn="ctr"/>
                      <a:r>
                        <a:rPr lang="fr-FR" sz="900"/>
                        <a:t>BTS CONCEPTION ET REALISATION DE SYSTEMES AUTOMATIQUES</a:t>
                      </a:r>
                    </a:p>
                  </a:txBody>
                  <a:tcPr anchor="ctr">
                    <a:solidFill>
                      <a:srgbClr val="E9EDF4"/>
                    </a:solidFill>
                  </a:tcPr>
                </a:tc>
                <a:tc>
                  <a:txBody>
                    <a:bodyPr/>
                    <a:lstStyle/>
                    <a:p>
                      <a:pPr algn="ctr"/>
                      <a:r>
                        <a:rPr lang="fr-FR" sz="900" b="1"/>
                        <a:t>6</a:t>
                      </a:r>
                    </a:p>
                  </a:txBody>
                  <a:tcPr anchor="ctr">
                    <a:solidFill>
                      <a:schemeClr val="bg1">
                        <a:lumMod val="75000"/>
                      </a:schemeClr>
                    </a:solidFill>
                  </a:tcPr>
                </a:tc>
                <a:tc>
                  <a:txBody>
                    <a:bodyPr/>
                    <a:lstStyle/>
                    <a:p>
                      <a:pPr algn="ctr"/>
                      <a:r>
                        <a:rPr lang="fr-FR" sz="900" b="1"/>
                        <a:t>66</a:t>
                      </a:r>
                    </a:p>
                  </a:txBody>
                  <a:tcPr anchor="ctr">
                    <a:solidFill>
                      <a:schemeClr val="bg1">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5">
                        <a:lumMod val="40000"/>
                        <a:lumOff val="60000"/>
                      </a:schemeClr>
                    </a:solidFill>
                  </a:tcPr>
                </a:tc>
                <a:tc>
                  <a:txBody>
                    <a:bodyPr/>
                    <a:lstStyle/>
                    <a:p>
                      <a:pPr algn="ctr"/>
                      <a:endParaRPr lang="fr-FR" sz="900"/>
                    </a:p>
                  </a:txBody>
                  <a:tcPr anchor="ctr">
                    <a:solidFill>
                      <a:srgbClr val="E9EDF4"/>
                    </a:solidFill>
                  </a:tcPr>
                </a:tc>
                <a:tc>
                  <a:txBody>
                    <a:bodyPr/>
                    <a:lstStyle/>
                    <a:p>
                      <a:pPr algn="ctr"/>
                      <a:r>
                        <a:rPr lang="fr-FR" sz="900"/>
                        <a:t>1</a:t>
                      </a:r>
                    </a:p>
                  </a:txBody>
                  <a:tcPr anchor="ctr">
                    <a:solidFill>
                      <a:schemeClr val="accent5">
                        <a:lumMod val="40000"/>
                        <a:lumOff val="60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accent5">
                        <a:lumMod val="40000"/>
                        <a:lumOff val="60000"/>
                      </a:schemeClr>
                    </a:solidFill>
                  </a:tcPr>
                </a:tc>
                <a:tc>
                  <a:txBody>
                    <a:bodyPr/>
                    <a:lstStyle/>
                    <a:p>
                      <a:pPr algn="ctr"/>
                      <a:r>
                        <a:rPr lang="fr-FR" sz="900"/>
                        <a:t>2</a:t>
                      </a:r>
                    </a:p>
                  </a:txBody>
                  <a:tcPr anchor="ctr">
                    <a:solidFill>
                      <a:srgbClr val="E9EDF4"/>
                    </a:solidFill>
                  </a:tcPr>
                </a:tc>
                <a:tc>
                  <a:txBody>
                    <a:bodyPr/>
                    <a:lstStyle/>
                    <a:p>
                      <a:pPr algn="ctr"/>
                      <a:endParaRPr lang="fr-FR" sz="900"/>
                    </a:p>
                  </a:txBody>
                  <a:tcPr anchor="ctr">
                    <a:solidFill>
                      <a:schemeClr val="accent5">
                        <a:lumMod val="40000"/>
                        <a:lumOff val="60000"/>
                      </a:schemeClr>
                    </a:solidFill>
                  </a:tcPr>
                </a:tc>
                <a:tc>
                  <a:txBody>
                    <a:bodyPr/>
                    <a:lstStyle/>
                    <a:p>
                      <a:pPr algn="ctr"/>
                      <a:r>
                        <a:rPr lang="fr-FR" sz="900"/>
                        <a:t>2</a:t>
                      </a:r>
                    </a:p>
                  </a:txBody>
                  <a:tcPr anchor="ctr">
                    <a:solidFill>
                      <a:srgbClr val="E9EDF4"/>
                    </a:solidFill>
                  </a:tcPr>
                </a:tc>
                <a:tc>
                  <a:txBody>
                    <a:bodyPr/>
                    <a:lstStyle/>
                    <a:p>
                      <a:pPr algn="ctr"/>
                      <a:endParaRPr lang="fr-FR" sz="900"/>
                    </a:p>
                  </a:txBody>
                  <a:tcPr anchor="ctr">
                    <a:solidFill>
                      <a:schemeClr val="accent5">
                        <a:lumMod val="40000"/>
                        <a:lumOff val="60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accent5">
                        <a:lumMod val="40000"/>
                        <a:lumOff val="60000"/>
                      </a:schemeClr>
                    </a:solidFill>
                  </a:tcPr>
                </a:tc>
                <a:extLst>
                  <a:ext uri="{0D108BD9-81ED-4DB2-BD59-A6C34878D82A}">
                    <a16:rowId xmlns:a16="http://schemas.microsoft.com/office/drawing/2014/main" val="3317592820"/>
                  </a:ext>
                </a:extLst>
              </a:tr>
              <a:tr h="189623">
                <a:tc gridSpan="15">
                  <a:txBody>
                    <a:bodyPr/>
                    <a:lstStyle/>
                    <a:p>
                      <a:pPr algn="ctr"/>
                      <a:r>
                        <a:rPr lang="fr-FR" sz="900" b="1"/>
                        <a:t>CONDUITE DE PROCESS</a:t>
                      </a:r>
                    </a:p>
                  </a:txBody>
                  <a:tcPr anchor="ctr">
                    <a:solidFill>
                      <a:schemeClr val="bg2">
                        <a:lumMod val="50000"/>
                      </a:schemeClr>
                    </a:solidFill>
                  </a:tcPr>
                </a:tc>
                <a:tc hMerge="1">
                  <a:txBody>
                    <a:bodyPr/>
                    <a:lstStyle/>
                    <a:p>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rgbClr val="E9EDF4"/>
                    </a:solidFill>
                  </a:tcPr>
                </a:tc>
                <a:extLst>
                  <a:ext uri="{0D108BD9-81ED-4DB2-BD59-A6C34878D82A}">
                    <a16:rowId xmlns:a16="http://schemas.microsoft.com/office/drawing/2014/main" val="4259218772"/>
                  </a:ext>
                </a:extLst>
              </a:tr>
              <a:tr h="189623">
                <a:tc>
                  <a:txBody>
                    <a:bodyPr/>
                    <a:lstStyle/>
                    <a:p>
                      <a:pPr algn="ctr"/>
                      <a:r>
                        <a:rPr lang="fr-FR" sz="900"/>
                        <a:t>CAP CONDUCTEUR D’INSTALLATIONS DE PRODUCTION</a:t>
                      </a:r>
                    </a:p>
                  </a:txBody>
                  <a:tcPr anchor="ctr">
                    <a:solidFill>
                      <a:srgbClr val="E9EDF4"/>
                    </a:solidFill>
                  </a:tcPr>
                </a:tc>
                <a:tc>
                  <a:txBody>
                    <a:bodyPr/>
                    <a:lstStyle/>
                    <a:p>
                      <a:pPr algn="ctr"/>
                      <a:r>
                        <a:rPr lang="fr-FR" sz="900" b="1"/>
                        <a:t>4</a:t>
                      </a:r>
                    </a:p>
                  </a:txBody>
                  <a:tcPr anchor="ctr">
                    <a:solidFill>
                      <a:schemeClr val="bg1">
                        <a:lumMod val="75000"/>
                      </a:schemeClr>
                    </a:solidFill>
                  </a:tcPr>
                </a:tc>
                <a:tc>
                  <a:txBody>
                    <a:bodyPr/>
                    <a:lstStyle/>
                    <a:p>
                      <a:pPr algn="ctr"/>
                      <a:r>
                        <a:rPr lang="fr-FR" sz="900" b="1"/>
                        <a:t>16</a:t>
                      </a:r>
                    </a:p>
                  </a:txBody>
                  <a:tcPr anchor="ctr">
                    <a:solidFill>
                      <a:schemeClr val="bg1">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bg2">
                        <a:lumMod val="75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bg2">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bg2">
                        <a:lumMod val="75000"/>
                      </a:schemeClr>
                    </a:solidFill>
                  </a:tcPr>
                </a:tc>
                <a:tc>
                  <a:txBody>
                    <a:bodyPr/>
                    <a:lstStyle/>
                    <a:p>
                      <a:pPr algn="ctr"/>
                      <a:r>
                        <a:rPr lang="fr-FR" sz="900"/>
                        <a:t>2</a:t>
                      </a:r>
                    </a:p>
                  </a:txBody>
                  <a:tcPr anchor="ctr">
                    <a:solidFill>
                      <a:srgbClr val="E9EDF4"/>
                    </a:solidFill>
                  </a:tcPr>
                </a:tc>
                <a:tc>
                  <a:txBody>
                    <a:bodyPr/>
                    <a:lstStyle/>
                    <a:p>
                      <a:pPr algn="ctr"/>
                      <a:endParaRPr lang="fr-FR" sz="900"/>
                    </a:p>
                  </a:txBody>
                  <a:tcPr anchor="ctr">
                    <a:solidFill>
                      <a:schemeClr val="bg2">
                        <a:lumMod val="75000"/>
                      </a:schemeClr>
                    </a:solidFill>
                  </a:tcPr>
                </a:tc>
                <a:tc>
                  <a:txBody>
                    <a:bodyPr/>
                    <a:lstStyle/>
                    <a:p>
                      <a:pPr algn="ctr"/>
                      <a:endParaRPr lang="fr-FR" sz="900"/>
                    </a:p>
                  </a:txBody>
                  <a:tcPr anchor="ctr">
                    <a:solidFill>
                      <a:srgbClr val="E9EDF4"/>
                    </a:solidFill>
                  </a:tcPr>
                </a:tc>
                <a:tc>
                  <a:txBody>
                    <a:bodyPr/>
                    <a:lstStyle/>
                    <a:p>
                      <a:pPr algn="ctr"/>
                      <a:r>
                        <a:rPr lang="fr-FR" sz="900"/>
                        <a:t>1</a:t>
                      </a:r>
                    </a:p>
                  </a:txBody>
                  <a:tcPr anchor="ctr">
                    <a:solidFill>
                      <a:schemeClr val="bg2">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bg2">
                        <a:lumMod val="75000"/>
                      </a:schemeClr>
                    </a:solidFill>
                  </a:tcPr>
                </a:tc>
                <a:extLst>
                  <a:ext uri="{0D108BD9-81ED-4DB2-BD59-A6C34878D82A}">
                    <a16:rowId xmlns:a16="http://schemas.microsoft.com/office/drawing/2014/main" val="609342365"/>
                  </a:ext>
                </a:extLst>
              </a:tr>
              <a:tr h="189623">
                <a:tc>
                  <a:txBody>
                    <a:bodyPr/>
                    <a:lstStyle/>
                    <a:p>
                      <a:pPr algn="ctr"/>
                      <a:r>
                        <a:rPr lang="fr-FR" sz="900"/>
                        <a:t>BAC PRO PILOTE DE LIGNE DE PRODUCTION</a:t>
                      </a:r>
                    </a:p>
                  </a:txBody>
                  <a:tcPr anchor="ctr">
                    <a:solidFill>
                      <a:srgbClr val="E9EDF4"/>
                    </a:solidFill>
                  </a:tcPr>
                </a:tc>
                <a:tc>
                  <a:txBody>
                    <a:bodyPr/>
                    <a:lstStyle/>
                    <a:p>
                      <a:pPr algn="ctr"/>
                      <a:r>
                        <a:rPr lang="fr-FR" sz="900" b="1"/>
                        <a:t>2</a:t>
                      </a:r>
                    </a:p>
                  </a:txBody>
                  <a:tcPr anchor="ctr">
                    <a:solidFill>
                      <a:schemeClr val="bg1">
                        <a:lumMod val="75000"/>
                      </a:schemeClr>
                    </a:solidFill>
                  </a:tcPr>
                </a:tc>
                <a:tc>
                  <a:txBody>
                    <a:bodyPr/>
                    <a:lstStyle/>
                    <a:p>
                      <a:pPr algn="ctr"/>
                      <a:r>
                        <a:rPr lang="fr-FR" sz="900" b="1"/>
                        <a:t>13</a:t>
                      </a:r>
                    </a:p>
                  </a:txBody>
                  <a:tcPr anchor="ctr">
                    <a:solidFill>
                      <a:schemeClr val="bg1">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bg2">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bg2">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bg2">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bg2">
                        <a:lumMod val="75000"/>
                      </a:schemeClr>
                    </a:solidFill>
                  </a:tcPr>
                </a:tc>
                <a:tc>
                  <a:txBody>
                    <a:bodyPr/>
                    <a:lstStyle/>
                    <a:p>
                      <a:pPr algn="ctr"/>
                      <a:endParaRPr lang="fr-FR" sz="900"/>
                    </a:p>
                  </a:txBody>
                  <a:tcPr anchor="ctr">
                    <a:solidFill>
                      <a:srgbClr val="E9EDF4"/>
                    </a:solidFill>
                  </a:tcPr>
                </a:tc>
                <a:tc>
                  <a:txBody>
                    <a:bodyPr/>
                    <a:lstStyle/>
                    <a:p>
                      <a:pPr algn="ctr"/>
                      <a:r>
                        <a:rPr lang="fr-FR" sz="900"/>
                        <a:t>1</a:t>
                      </a:r>
                    </a:p>
                  </a:txBody>
                  <a:tcPr anchor="ctr">
                    <a:solidFill>
                      <a:schemeClr val="bg2">
                        <a:lumMod val="75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bg2">
                        <a:lumMod val="75000"/>
                      </a:schemeClr>
                    </a:solidFill>
                  </a:tcPr>
                </a:tc>
                <a:extLst>
                  <a:ext uri="{0D108BD9-81ED-4DB2-BD59-A6C34878D82A}">
                    <a16:rowId xmlns:a16="http://schemas.microsoft.com/office/drawing/2014/main" val="1423858064"/>
                  </a:ext>
                </a:extLst>
              </a:tr>
              <a:tr h="189623">
                <a:tc gridSpan="15">
                  <a:txBody>
                    <a:bodyPr/>
                    <a:lstStyle/>
                    <a:p>
                      <a:pPr algn="ctr"/>
                      <a:r>
                        <a:rPr lang="fr-FR" sz="1000" b="1">
                          <a:solidFill>
                            <a:schemeClr val="bg1"/>
                          </a:solidFill>
                        </a:rPr>
                        <a:t>CHAUDRONNERIE</a:t>
                      </a:r>
                    </a:p>
                  </a:txBody>
                  <a:tcPr anchor="ctr">
                    <a:solidFill>
                      <a:schemeClr val="bg1">
                        <a:lumMod val="50000"/>
                      </a:schemeClr>
                    </a:solidFill>
                  </a:tcPr>
                </a:tc>
                <a:tc hMerge="1">
                  <a:txBody>
                    <a:bodyPr/>
                    <a:lstStyle/>
                    <a:p>
                      <a:pPr algn="ctr"/>
                      <a:endParaRPr lang="fr-FR" sz="800"/>
                    </a:p>
                  </a:txBody>
                  <a:tcPr anchor="ctr">
                    <a:solidFill>
                      <a:schemeClr val="bg1">
                        <a:lumMod val="75000"/>
                      </a:schemeClr>
                    </a:solidFill>
                  </a:tcPr>
                </a:tc>
                <a:tc hMerge="1">
                  <a:txBody>
                    <a:bodyPr/>
                    <a:lstStyle/>
                    <a:p>
                      <a:pPr algn="ctr"/>
                      <a:endParaRPr lang="fr-FR" sz="800"/>
                    </a:p>
                  </a:txBody>
                  <a:tcPr anchor="ctr">
                    <a:solidFill>
                      <a:schemeClr val="bg1">
                        <a:lumMod val="75000"/>
                      </a:schemeClr>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chemeClr val="bg2">
                        <a:lumMod val="75000"/>
                      </a:schemeClr>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chemeClr val="bg2">
                        <a:lumMod val="75000"/>
                      </a:schemeClr>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chemeClr val="bg2">
                        <a:lumMod val="75000"/>
                      </a:schemeClr>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chemeClr val="bg2">
                        <a:lumMod val="75000"/>
                      </a:schemeClr>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chemeClr val="bg2">
                        <a:lumMod val="75000"/>
                      </a:schemeClr>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chemeClr val="bg2">
                        <a:lumMod val="75000"/>
                      </a:schemeClr>
                    </a:solidFill>
                  </a:tcPr>
                </a:tc>
                <a:extLst>
                  <a:ext uri="{0D108BD9-81ED-4DB2-BD59-A6C34878D82A}">
                    <a16:rowId xmlns:a16="http://schemas.microsoft.com/office/drawing/2014/main" val="329465297"/>
                  </a:ext>
                </a:extLst>
              </a:tr>
              <a:tr h="189623">
                <a:tc>
                  <a:txBody>
                    <a:bodyPr/>
                    <a:lstStyle/>
                    <a:p>
                      <a:pPr algn="ctr"/>
                      <a:r>
                        <a:rPr lang="fr-FR" sz="1000"/>
                        <a:t>CAP REALISATION EN CHAUDRONNERIE INDUSTRIELLE – OPTION CHAUDRONNERIE</a:t>
                      </a:r>
                    </a:p>
                  </a:txBody>
                  <a:tcPr anchor="ctr">
                    <a:solidFill>
                      <a:srgbClr val="E9EDF4"/>
                    </a:solidFill>
                  </a:tcPr>
                </a:tc>
                <a:tc>
                  <a:txBody>
                    <a:bodyPr/>
                    <a:lstStyle/>
                    <a:p>
                      <a:pPr algn="ctr"/>
                      <a:r>
                        <a:rPr lang="fr-FR" sz="1000" b="1"/>
                        <a:t>1</a:t>
                      </a:r>
                    </a:p>
                  </a:txBody>
                  <a:tcPr anchor="ctr">
                    <a:solidFill>
                      <a:schemeClr val="bg1">
                        <a:lumMod val="75000"/>
                      </a:schemeClr>
                    </a:solidFill>
                  </a:tcPr>
                </a:tc>
                <a:tc rowSpan="2">
                  <a:txBody>
                    <a:bodyPr/>
                    <a:lstStyle/>
                    <a:p>
                      <a:pPr algn="ctr"/>
                      <a:r>
                        <a:rPr lang="fr-FR" sz="1000" b="1"/>
                        <a:t>9*</a:t>
                      </a:r>
                    </a:p>
                  </a:txBody>
                  <a:tcPr anchor="ctr">
                    <a:solidFill>
                      <a:schemeClr val="bg1">
                        <a:lumMod val="75000"/>
                      </a:schemeClr>
                    </a:solidFill>
                  </a:tcPr>
                </a:tc>
                <a:tc>
                  <a:txBody>
                    <a:bodyPr/>
                    <a:lstStyle/>
                    <a:p>
                      <a:pPr algn="ctr"/>
                      <a:endParaRPr lang="fr-FR" sz="1000"/>
                    </a:p>
                  </a:txBody>
                  <a:tcPr anchor="ctr">
                    <a:solidFill>
                      <a:srgbClr val="E9EDF4"/>
                    </a:solidFill>
                  </a:tcPr>
                </a:tc>
                <a:tc>
                  <a:txBody>
                    <a:bodyPr/>
                    <a:lstStyle/>
                    <a:p>
                      <a:pPr algn="ctr"/>
                      <a:endParaRPr lang="fr-FR" sz="1000"/>
                    </a:p>
                  </a:txBody>
                  <a:tcPr anchor="ctr">
                    <a:solidFill>
                      <a:schemeClr val="bg1">
                        <a:lumMod val="85000"/>
                      </a:schemeClr>
                    </a:solidFill>
                  </a:tcPr>
                </a:tc>
                <a:tc>
                  <a:txBody>
                    <a:bodyPr/>
                    <a:lstStyle/>
                    <a:p>
                      <a:pPr algn="ctr"/>
                      <a:endParaRPr lang="fr-FR" sz="1000"/>
                    </a:p>
                  </a:txBody>
                  <a:tcPr anchor="ctr">
                    <a:solidFill>
                      <a:srgbClr val="E9EDF4"/>
                    </a:solidFill>
                  </a:tcPr>
                </a:tc>
                <a:tc>
                  <a:txBody>
                    <a:bodyPr/>
                    <a:lstStyle/>
                    <a:p>
                      <a:pPr algn="ctr"/>
                      <a:r>
                        <a:rPr lang="fr-FR" sz="1000"/>
                        <a:t>1</a:t>
                      </a:r>
                    </a:p>
                  </a:txBody>
                  <a:tcPr anchor="ctr">
                    <a:solidFill>
                      <a:schemeClr val="bg1">
                        <a:lumMod val="85000"/>
                      </a:schemeClr>
                    </a:solidFill>
                  </a:tcPr>
                </a:tc>
                <a:tc>
                  <a:txBody>
                    <a:bodyPr/>
                    <a:lstStyle/>
                    <a:p>
                      <a:pPr algn="ctr"/>
                      <a:endParaRPr lang="fr-FR" sz="1000"/>
                    </a:p>
                  </a:txBody>
                  <a:tcPr anchor="ctr">
                    <a:solidFill>
                      <a:srgbClr val="E9EDF4"/>
                    </a:solidFill>
                  </a:tcPr>
                </a:tc>
                <a:tc>
                  <a:txBody>
                    <a:bodyPr/>
                    <a:lstStyle/>
                    <a:p>
                      <a:pPr algn="ctr"/>
                      <a:endParaRPr lang="fr-FR" sz="1000"/>
                    </a:p>
                  </a:txBody>
                  <a:tcPr anchor="ctr">
                    <a:solidFill>
                      <a:schemeClr val="bg1">
                        <a:lumMod val="85000"/>
                      </a:schemeClr>
                    </a:solidFill>
                  </a:tcPr>
                </a:tc>
                <a:tc>
                  <a:txBody>
                    <a:bodyPr/>
                    <a:lstStyle/>
                    <a:p>
                      <a:pPr algn="ctr"/>
                      <a:endParaRPr lang="fr-FR" sz="1000"/>
                    </a:p>
                  </a:txBody>
                  <a:tcPr anchor="ctr">
                    <a:solidFill>
                      <a:srgbClr val="E9EDF4"/>
                    </a:solidFill>
                  </a:tcPr>
                </a:tc>
                <a:tc>
                  <a:txBody>
                    <a:bodyPr/>
                    <a:lstStyle/>
                    <a:p>
                      <a:pPr algn="ctr"/>
                      <a:endParaRPr lang="fr-FR" sz="1000"/>
                    </a:p>
                  </a:txBody>
                  <a:tcPr anchor="ctr">
                    <a:solidFill>
                      <a:schemeClr val="bg1">
                        <a:lumMod val="85000"/>
                      </a:schemeClr>
                    </a:solidFill>
                  </a:tcPr>
                </a:tc>
                <a:tc>
                  <a:txBody>
                    <a:bodyPr/>
                    <a:lstStyle/>
                    <a:p>
                      <a:pPr algn="ctr"/>
                      <a:endParaRPr lang="fr-FR" sz="1000"/>
                    </a:p>
                  </a:txBody>
                  <a:tcPr anchor="ctr">
                    <a:solidFill>
                      <a:srgbClr val="E9EDF4"/>
                    </a:solidFill>
                  </a:tcPr>
                </a:tc>
                <a:tc>
                  <a:txBody>
                    <a:bodyPr/>
                    <a:lstStyle/>
                    <a:p>
                      <a:pPr algn="ctr"/>
                      <a:endParaRPr lang="fr-FR" sz="1000"/>
                    </a:p>
                  </a:txBody>
                  <a:tcPr anchor="ctr">
                    <a:solidFill>
                      <a:schemeClr val="bg1">
                        <a:lumMod val="85000"/>
                      </a:schemeClr>
                    </a:solidFill>
                  </a:tcPr>
                </a:tc>
                <a:tc>
                  <a:txBody>
                    <a:bodyPr/>
                    <a:lstStyle/>
                    <a:p>
                      <a:pPr algn="ctr"/>
                      <a:endParaRPr lang="fr-FR" sz="1000"/>
                    </a:p>
                  </a:txBody>
                  <a:tcPr anchor="ctr">
                    <a:solidFill>
                      <a:srgbClr val="E9EDF4"/>
                    </a:solidFill>
                  </a:tcPr>
                </a:tc>
                <a:tc>
                  <a:txBody>
                    <a:bodyPr/>
                    <a:lstStyle/>
                    <a:p>
                      <a:pPr algn="ctr"/>
                      <a:endParaRPr lang="fr-FR" sz="1000"/>
                    </a:p>
                  </a:txBody>
                  <a:tcPr anchor="ctr">
                    <a:solidFill>
                      <a:schemeClr val="bg1">
                        <a:lumMod val="85000"/>
                      </a:schemeClr>
                    </a:solidFill>
                  </a:tcPr>
                </a:tc>
                <a:extLst>
                  <a:ext uri="{0D108BD9-81ED-4DB2-BD59-A6C34878D82A}">
                    <a16:rowId xmlns:a16="http://schemas.microsoft.com/office/drawing/2014/main" val="3270826935"/>
                  </a:ext>
                </a:extLst>
              </a:tr>
              <a:tr h="189623">
                <a:tc>
                  <a:txBody>
                    <a:bodyPr/>
                    <a:lstStyle/>
                    <a:p>
                      <a:pPr algn="ctr"/>
                      <a:r>
                        <a:rPr lang="fr-FR" sz="1000"/>
                        <a:t>CAP REALISATION EN CHAUDRONNERIE INDUSTRIELLE – OPTION SOUDAGE</a:t>
                      </a:r>
                    </a:p>
                  </a:txBody>
                  <a:tcPr anchor="ctr">
                    <a:solidFill>
                      <a:srgbClr val="E9EDF4"/>
                    </a:solidFill>
                  </a:tcPr>
                </a:tc>
                <a:tc>
                  <a:txBody>
                    <a:bodyPr/>
                    <a:lstStyle/>
                    <a:p>
                      <a:pPr algn="ctr"/>
                      <a:r>
                        <a:rPr lang="fr-FR" sz="1000" b="1"/>
                        <a:t>1</a:t>
                      </a:r>
                    </a:p>
                  </a:txBody>
                  <a:tcPr anchor="ctr">
                    <a:solidFill>
                      <a:schemeClr val="bg1">
                        <a:lumMod val="75000"/>
                      </a:schemeClr>
                    </a:solidFill>
                  </a:tcPr>
                </a:tc>
                <a:tc vMerge="1">
                  <a:txBody>
                    <a:bodyPr/>
                    <a:lstStyle/>
                    <a:p>
                      <a:pPr algn="ctr"/>
                      <a:endParaRPr lang="fr-FR" sz="1000" b="1"/>
                    </a:p>
                  </a:txBody>
                  <a:tcPr anchor="ctr">
                    <a:solidFill>
                      <a:schemeClr val="bg1">
                        <a:lumMod val="75000"/>
                      </a:schemeClr>
                    </a:solidFill>
                  </a:tcPr>
                </a:tc>
                <a:tc>
                  <a:txBody>
                    <a:bodyPr/>
                    <a:lstStyle/>
                    <a:p>
                      <a:pPr algn="ctr"/>
                      <a:endParaRPr lang="fr-FR" sz="1000"/>
                    </a:p>
                  </a:txBody>
                  <a:tcPr anchor="ctr">
                    <a:solidFill>
                      <a:srgbClr val="E9EDF4"/>
                    </a:solidFill>
                  </a:tcPr>
                </a:tc>
                <a:tc>
                  <a:txBody>
                    <a:bodyPr/>
                    <a:lstStyle/>
                    <a:p>
                      <a:pPr algn="ctr"/>
                      <a:endParaRPr lang="fr-FR" sz="1000"/>
                    </a:p>
                  </a:txBody>
                  <a:tcPr anchor="ctr">
                    <a:solidFill>
                      <a:schemeClr val="bg1">
                        <a:lumMod val="85000"/>
                      </a:schemeClr>
                    </a:solidFill>
                  </a:tcPr>
                </a:tc>
                <a:tc>
                  <a:txBody>
                    <a:bodyPr/>
                    <a:lstStyle/>
                    <a:p>
                      <a:pPr algn="ctr"/>
                      <a:endParaRPr lang="fr-FR" sz="1000"/>
                    </a:p>
                  </a:txBody>
                  <a:tcPr anchor="ctr">
                    <a:solidFill>
                      <a:srgbClr val="E9EDF4"/>
                    </a:solidFill>
                  </a:tcPr>
                </a:tc>
                <a:tc>
                  <a:txBody>
                    <a:bodyPr/>
                    <a:lstStyle/>
                    <a:p>
                      <a:pPr algn="ctr"/>
                      <a:r>
                        <a:rPr lang="fr-FR" sz="1000"/>
                        <a:t>1</a:t>
                      </a:r>
                    </a:p>
                  </a:txBody>
                  <a:tcPr anchor="ctr">
                    <a:solidFill>
                      <a:schemeClr val="bg1">
                        <a:lumMod val="85000"/>
                      </a:schemeClr>
                    </a:solidFill>
                  </a:tcPr>
                </a:tc>
                <a:tc>
                  <a:txBody>
                    <a:bodyPr/>
                    <a:lstStyle/>
                    <a:p>
                      <a:pPr algn="ctr"/>
                      <a:endParaRPr lang="fr-FR" sz="1000"/>
                    </a:p>
                  </a:txBody>
                  <a:tcPr anchor="ctr">
                    <a:solidFill>
                      <a:srgbClr val="E9EDF4"/>
                    </a:solidFill>
                  </a:tcPr>
                </a:tc>
                <a:tc>
                  <a:txBody>
                    <a:bodyPr/>
                    <a:lstStyle/>
                    <a:p>
                      <a:pPr algn="ctr"/>
                      <a:endParaRPr lang="fr-FR" sz="1000"/>
                    </a:p>
                  </a:txBody>
                  <a:tcPr anchor="ctr">
                    <a:solidFill>
                      <a:schemeClr val="bg1">
                        <a:lumMod val="85000"/>
                      </a:schemeClr>
                    </a:solidFill>
                  </a:tcPr>
                </a:tc>
                <a:tc>
                  <a:txBody>
                    <a:bodyPr/>
                    <a:lstStyle/>
                    <a:p>
                      <a:pPr algn="ctr"/>
                      <a:endParaRPr lang="fr-FR" sz="1000"/>
                    </a:p>
                  </a:txBody>
                  <a:tcPr anchor="ctr">
                    <a:solidFill>
                      <a:srgbClr val="E9EDF4"/>
                    </a:solidFill>
                  </a:tcPr>
                </a:tc>
                <a:tc>
                  <a:txBody>
                    <a:bodyPr/>
                    <a:lstStyle/>
                    <a:p>
                      <a:pPr algn="ctr"/>
                      <a:endParaRPr lang="fr-FR" sz="1000"/>
                    </a:p>
                  </a:txBody>
                  <a:tcPr anchor="ctr">
                    <a:solidFill>
                      <a:schemeClr val="bg1">
                        <a:lumMod val="85000"/>
                      </a:schemeClr>
                    </a:solidFill>
                  </a:tcPr>
                </a:tc>
                <a:tc>
                  <a:txBody>
                    <a:bodyPr/>
                    <a:lstStyle/>
                    <a:p>
                      <a:pPr algn="ctr"/>
                      <a:endParaRPr lang="fr-FR" sz="1000"/>
                    </a:p>
                  </a:txBody>
                  <a:tcPr anchor="ctr">
                    <a:solidFill>
                      <a:srgbClr val="E9EDF4"/>
                    </a:solidFill>
                  </a:tcPr>
                </a:tc>
                <a:tc>
                  <a:txBody>
                    <a:bodyPr/>
                    <a:lstStyle/>
                    <a:p>
                      <a:pPr algn="ctr"/>
                      <a:endParaRPr lang="fr-FR" sz="1000"/>
                    </a:p>
                  </a:txBody>
                  <a:tcPr anchor="ctr">
                    <a:solidFill>
                      <a:schemeClr val="bg1">
                        <a:lumMod val="85000"/>
                      </a:schemeClr>
                    </a:solidFill>
                  </a:tcPr>
                </a:tc>
                <a:tc>
                  <a:txBody>
                    <a:bodyPr/>
                    <a:lstStyle/>
                    <a:p>
                      <a:pPr algn="ctr"/>
                      <a:endParaRPr lang="fr-FR" sz="1000"/>
                    </a:p>
                  </a:txBody>
                  <a:tcPr anchor="ctr">
                    <a:solidFill>
                      <a:srgbClr val="E9EDF4"/>
                    </a:solidFill>
                  </a:tcPr>
                </a:tc>
                <a:tc>
                  <a:txBody>
                    <a:bodyPr/>
                    <a:lstStyle/>
                    <a:p>
                      <a:pPr algn="ctr"/>
                      <a:endParaRPr lang="fr-FR" sz="1000"/>
                    </a:p>
                  </a:txBody>
                  <a:tcPr anchor="ctr">
                    <a:solidFill>
                      <a:schemeClr val="bg1">
                        <a:lumMod val="85000"/>
                      </a:schemeClr>
                    </a:solidFill>
                  </a:tcPr>
                </a:tc>
                <a:extLst>
                  <a:ext uri="{0D108BD9-81ED-4DB2-BD59-A6C34878D82A}">
                    <a16:rowId xmlns:a16="http://schemas.microsoft.com/office/drawing/2014/main" val="2322601952"/>
                  </a:ext>
                </a:extLst>
              </a:tr>
              <a:tr h="189623">
                <a:tc>
                  <a:txBody>
                    <a:bodyPr/>
                    <a:lstStyle/>
                    <a:p>
                      <a:pPr algn="ctr"/>
                      <a:r>
                        <a:rPr lang="fr-FR" sz="1000"/>
                        <a:t>BAC PRO TECHNICIEN EN CHAUDRONNERIE INDUSTRIELLE</a:t>
                      </a:r>
                    </a:p>
                  </a:txBody>
                  <a:tcPr anchor="ctr">
                    <a:solidFill>
                      <a:srgbClr val="E9EDF4"/>
                    </a:solidFill>
                  </a:tcPr>
                </a:tc>
                <a:tc>
                  <a:txBody>
                    <a:bodyPr/>
                    <a:lstStyle/>
                    <a:p>
                      <a:pPr algn="ctr"/>
                      <a:r>
                        <a:rPr lang="fr-FR" sz="1000" b="1"/>
                        <a:t>7</a:t>
                      </a:r>
                    </a:p>
                  </a:txBody>
                  <a:tcPr anchor="ctr">
                    <a:solidFill>
                      <a:schemeClr val="bg1">
                        <a:lumMod val="75000"/>
                      </a:schemeClr>
                    </a:solidFill>
                  </a:tcPr>
                </a:tc>
                <a:tc>
                  <a:txBody>
                    <a:bodyPr/>
                    <a:lstStyle/>
                    <a:p>
                      <a:pPr algn="ctr"/>
                      <a:r>
                        <a:rPr lang="fr-FR" sz="1000" b="1"/>
                        <a:t>91</a:t>
                      </a:r>
                    </a:p>
                  </a:txBody>
                  <a:tcPr anchor="ctr">
                    <a:solidFill>
                      <a:schemeClr val="bg1">
                        <a:lumMod val="75000"/>
                      </a:schemeClr>
                    </a:solidFill>
                  </a:tcPr>
                </a:tc>
                <a:tc>
                  <a:txBody>
                    <a:bodyPr/>
                    <a:lstStyle/>
                    <a:p>
                      <a:pPr algn="ctr"/>
                      <a:r>
                        <a:rPr lang="fr-FR" sz="1000"/>
                        <a:t>1</a:t>
                      </a:r>
                    </a:p>
                  </a:txBody>
                  <a:tcPr anchor="ctr">
                    <a:solidFill>
                      <a:srgbClr val="E9EDF4"/>
                    </a:solidFill>
                  </a:tcPr>
                </a:tc>
                <a:tc>
                  <a:txBody>
                    <a:bodyPr/>
                    <a:lstStyle/>
                    <a:p>
                      <a:pPr algn="ctr"/>
                      <a:endParaRPr lang="fr-FR" sz="1000"/>
                    </a:p>
                  </a:txBody>
                  <a:tcPr anchor="ctr">
                    <a:solidFill>
                      <a:schemeClr val="bg1">
                        <a:lumMod val="85000"/>
                      </a:schemeClr>
                    </a:solidFill>
                  </a:tcPr>
                </a:tc>
                <a:tc>
                  <a:txBody>
                    <a:bodyPr/>
                    <a:lstStyle/>
                    <a:p>
                      <a:pPr algn="ctr"/>
                      <a:r>
                        <a:rPr lang="fr-FR" sz="1000"/>
                        <a:t>1</a:t>
                      </a:r>
                    </a:p>
                  </a:txBody>
                  <a:tcPr anchor="ctr">
                    <a:solidFill>
                      <a:srgbClr val="E9EDF4"/>
                    </a:solidFill>
                  </a:tcPr>
                </a:tc>
                <a:tc>
                  <a:txBody>
                    <a:bodyPr/>
                    <a:lstStyle/>
                    <a:p>
                      <a:pPr algn="ctr"/>
                      <a:r>
                        <a:rPr lang="fr-FR" sz="1000"/>
                        <a:t>1</a:t>
                      </a:r>
                    </a:p>
                  </a:txBody>
                  <a:tcPr anchor="ctr">
                    <a:solidFill>
                      <a:schemeClr val="bg1">
                        <a:lumMod val="85000"/>
                      </a:schemeClr>
                    </a:solidFill>
                  </a:tcPr>
                </a:tc>
                <a:tc>
                  <a:txBody>
                    <a:bodyPr/>
                    <a:lstStyle/>
                    <a:p>
                      <a:pPr algn="ctr"/>
                      <a:r>
                        <a:rPr lang="fr-FR" sz="1000"/>
                        <a:t>1</a:t>
                      </a:r>
                    </a:p>
                  </a:txBody>
                  <a:tcPr anchor="ctr">
                    <a:solidFill>
                      <a:srgbClr val="E9EDF4"/>
                    </a:solidFill>
                  </a:tcPr>
                </a:tc>
                <a:tc>
                  <a:txBody>
                    <a:bodyPr/>
                    <a:lstStyle/>
                    <a:p>
                      <a:pPr algn="ctr"/>
                      <a:endParaRPr lang="fr-FR" sz="1000"/>
                    </a:p>
                  </a:txBody>
                  <a:tcPr anchor="ctr">
                    <a:solidFill>
                      <a:schemeClr val="bg1">
                        <a:lumMod val="85000"/>
                      </a:schemeClr>
                    </a:solidFill>
                  </a:tcPr>
                </a:tc>
                <a:tc>
                  <a:txBody>
                    <a:bodyPr/>
                    <a:lstStyle/>
                    <a:p>
                      <a:pPr algn="ctr"/>
                      <a:r>
                        <a:rPr lang="fr-FR" sz="1000"/>
                        <a:t>1</a:t>
                      </a:r>
                    </a:p>
                  </a:txBody>
                  <a:tcPr anchor="ctr">
                    <a:solidFill>
                      <a:srgbClr val="E9EDF4"/>
                    </a:solidFill>
                  </a:tcPr>
                </a:tc>
                <a:tc>
                  <a:txBody>
                    <a:bodyPr/>
                    <a:lstStyle/>
                    <a:p>
                      <a:pPr algn="ctr"/>
                      <a:endParaRPr lang="fr-FR" sz="1000"/>
                    </a:p>
                  </a:txBody>
                  <a:tcPr anchor="ctr">
                    <a:solidFill>
                      <a:schemeClr val="bg1">
                        <a:lumMod val="85000"/>
                      </a:schemeClr>
                    </a:solidFill>
                  </a:tcPr>
                </a:tc>
                <a:tc>
                  <a:txBody>
                    <a:bodyPr/>
                    <a:lstStyle/>
                    <a:p>
                      <a:pPr algn="ctr"/>
                      <a:r>
                        <a:rPr lang="fr-FR" sz="1000"/>
                        <a:t>1</a:t>
                      </a:r>
                    </a:p>
                  </a:txBody>
                  <a:tcPr anchor="ctr">
                    <a:solidFill>
                      <a:srgbClr val="E9EDF4"/>
                    </a:solidFill>
                  </a:tcPr>
                </a:tc>
                <a:tc>
                  <a:txBody>
                    <a:bodyPr/>
                    <a:lstStyle/>
                    <a:p>
                      <a:pPr algn="ctr"/>
                      <a:endParaRPr lang="fr-FR" sz="1000"/>
                    </a:p>
                  </a:txBody>
                  <a:tcPr anchor="ctr">
                    <a:solidFill>
                      <a:schemeClr val="bg1">
                        <a:lumMod val="85000"/>
                      </a:schemeClr>
                    </a:solidFill>
                  </a:tcPr>
                </a:tc>
                <a:tc>
                  <a:txBody>
                    <a:bodyPr/>
                    <a:lstStyle/>
                    <a:p>
                      <a:pPr algn="ctr"/>
                      <a:r>
                        <a:rPr lang="fr-FR" sz="1000"/>
                        <a:t>1</a:t>
                      </a:r>
                    </a:p>
                  </a:txBody>
                  <a:tcPr anchor="ctr">
                    <a:solidFill>
                      <a:srgbClr val="E9EDF4"/>
                    </a:solidFill>
                  </a:tcPr>
                </a:tc>
                <a:tc>
                  <a:txBody>
                    <a:bodyPr/>
                    <a:lstStyle/>
                    <a:p>
                      <a:pPr algn="ctr"/>
                      <a:endParaRPr lang="fr-FR" sz="1000"/>
                    </a:p>
                  </a:txBody>
                  <a:tcPr anchor="ctr">
                    <a:solidFill>
                      <a:schemeClr val="bg1">
                        <a:lumMod val="85000"/>
                      </a:schemeClr>
                    </a:solidFill>
                  </a:tcPr>
                </a:tc>
                <a:extLst>
                  <a:ext uri="{0D108BD9-81ED-4DB2-BD59-A6C34878D82A}">
                    <a16:rowId xmlns:a16="http://schemas.microsoft.com/office/drawing/2014/main" val="3182612563"/>
                  </a:ext>
                </a:extLst>
              </a:tr>
              <a:tr h="189623">
                <a:tc>
                  <a:txBody>
                    <a:bodyPr/>
                    <a:lstStyle/>
                    <a:p>
                      <a:pPr algn="ctr"/>
                      <a:r>
                        <a:rPr lang="fr-FR" sz="1000"/>
                        <a:t>BTS CONCETPION ET REALISATION EN CHAUDRONNERIE INDUSTRIELLE</a:t>
                      </a:r>
                    </a:p>
                  </a:txBody>
                  <a:tcPr anchor="ctr">
                    <a:solidFill>
                      <a:srgbClr val="E9EDF4"/>
                    </a:solidFill>
                  </a:tcPr>
                </a:tc>
                <a:tc>
                  <a:txBody>
                    <a:bodyPr/>
                    <a:lstStyle/>
                    <a:p>
                      <a:pPr algn="ctr"/>
                      <a:r>
                        <a:rPr lang="fr-FR" sz="1000" b="1"/>
                        <a:t>4</a:t>
                      </a:r>
                    </a:p>
                  </a:txBody>
                  <a:tcPr anchor="ctr">
                    <a:solidFill>
                      <a:schemeClr val="bg1">
                        <a:lumMod val="75000"/>
                      </a:schemeClr>
                    </a:solidFill>
                  </a:tcPr>
                </a:tc>
                <a:tc>
                  <a:txBody>
                    <a:bodyPr/>
                    <a:lstStyle/>
                    <a:p>
                      <a:pPr algn="ctr"/>
                      <a:r>
                        <a:rPr lang="fr-FR" sz="1000" b="1"/>
                        <a:t>23</a:t>
                      </a:r>
                    </a:p>
                  </a:txBody>
                  <a:tcPr anchor="ctr">
                    <a:solidFill>
                      <a:schemeClr val="bg1">
                        <a:lumMod val="75000"/>
                      </a:schemeClr>
                    </a:solidFill>
                  </a:tcPr>
                </a:tc>
                <a:tc>
                  <a:txBody>
                    <a:bodyPr/>
                    <a:lstStyle/>
                    <a:p>
                      <a:pPr algn="ctr"/>
                      <a:endParaRPr lang="fr-FR" sz="1000"/>
                    </a:p>
                  </a:txBody>
                  <a:tcPr anchor="ctr">
                    <a:solidFill>
                      <a:srgbClr val="E9EDF4"/>
                    </a:solidFill>
                  </a:tcPr>
                </a:tc>
                <a:tc>
                  <a:txBody>
                    <a:bodyPr/>
                    <a:lstStyle/>
                    <a:p>
                      <a:pPr algn="ctr"/>
                      <a:endParaRPr lang="fr-FR" sz="1000"/>
                    </a:p>
                  </a:txBody>
                  <a:tcPr anchor="ctr">
                    <a:solidFill>
                      <a:schemeClr val="bg1">
                        <a:lumMod val="85000"/>
                      </a:schemeClr>
                    </a:solidFill>
                  </a:tcPr>
                </a:tc>
                <a:tc>
                  <a:txBody>
                    <a:bodyPr/>
                    <a:lstStyle/>
                    <a:p>
                      <a:pPr algn="ctr"/>
                      <a:endParaRPr lang="fr-FR" sz="1000"/>
                    </a:p>
                  </a:txBody>
                  <a:tcPr anchor="ctr">
                    <a:solidFill>
                      <a:srgbClr val="E9EDF4"/>
                    </a:solidFill>
                  </a:tcPr>
                </a:tc>
                <a:tc>
                  <a:txBody>
                    <a:bodyPr/>
                    <a:lstStyle/>
                    <a:p>
                      <a:pPr algn="ctr"/>
                      <a:r>
                        <a:rPr lang="fr-FR" sz="1000"/>
                        <a:t>1</a:t>
                      </a:r>
                    </a:p>
                  </a:txBody>
                  <a:tcPr anchor="ctr">
                    <a:solidFill>
                      <a:schemeClr val="bg1">
                        <a:lumMod val="85000"/>
                      </a:schemeClr>
                    </a:solidFill>
                  </a:tcPr>
                </a:tc>
                <a:tc>
                  <a:txBody>
                    <a:bodyPr/>
                    <a:lstStyle/>
                    <a:p>
                      <a:pPr algn="ctr"/>
                      <a:endParaRPr lang="fr-FR" sz="1000"/>
                    </a:p>
                  </a:txBody>
                  <a:tcPr anchor="ctr">
                    <a:solidFill>
                      <a:srgbClr val="E9EDF4"/>
                    </a:solidFill>
                  </a:tcPr>
                </a:tc>
                <a:tc>
                  <a:txBody>
                    <a:bodyPr/>
                    <a:lstStyle/>
                    <a:p>
                      <a:pPr algn="ctr"/>
                      <a:endParaRPr lang="fr-FR" sz="1000"/>
                    </a:p>
                  </a:txBody>
                  <a:tcPr anchor="ctr">
                    <a:solidFill>
                      <a:schemeClr val="bg1">
                        <a:lumMod val="85000"/>
                      </a:schemeClr>
                    </a:solidFill>
                  </a:tcPr>
                </a:tc>
                <a:tc>
                  <a:txBody>
                    <a:bodyPr/>
                    <a:lstStyle/>
                    <a:p>
                      <a:pPr algn="ctr"/>
                      <a:r>
                        <a:rPr lang="fr-FR" sz="1000"/>
                        <a:t>2</a:t>
                      </a:r>
                    </a:p>
                  </a:txBody>
                  <a:tcPr anchor="ctr">
                    <a:solidFill>
                      <a:srgbClr val="E9EDF4"/>
                    </a:solidFill>
                  </a:tcPr>
                </a:tc>
                <a:tc>
                  <a:txBody>
                    <a:bodyPr/>
                    <a:lstStyle/>
                    <a:p>
                      <a:pPr algn="ctr"/>
                      <a:endParaRPr lang="fr-FR" sz="1000"/>
                    </a:p>
                  </a:txBody>
                  <a:tcPr anchor="ctr">
                    <a:solidFill>
                      <a:schemeClr val="bg1">
                        <a:lumMod val="85000"/>
                      </a:schemeClr>
                    </a:solidFill>
                  </a:tcPr>
                </a:tc>
                <a:tc>
                  <a:txBody>
                    <a:bodyPr/>
                    <a:lstStyle/>
                    <a:p>
                      <a:pPr algn="ctr"/>
                      <a:r>
                        <a:rPr lang="fr-FR" sz="1000"/>
                        <a:t>1</a:t>
                      </a:r>
                    </a:p>
                  </a:txBody>
                  <a:tcPr anchor="ctr">
                    <a:solidFill>
                      <a:srgbClr val="E9EDF4"/>
                    </a:solidFill>
                  </a:tcPr>
                </a:tc>
                <a:tc>
                  <a:txBody>
                    <a:bodyPr/>
                    <a:lstStyle/>
                    <a:p>
                      <a:pPr algn="ctr"/>
                      <a:endParaRPr lang="fr-FR" sz="1000"/>
                    </a:p>
                  </a:txBody>
                  <a:tcPr anchor="ctr">
                    <a:solidFill>
                      <a:schemeClr val="bg1">
                        <a:lumMod val="85000"/>
                      </a:schemeClr>
                    </a:solidFill>
                  </a:tcPr>
                </a:tc>
                <a:tc>
                  <a:txBody>
                    <a:bodyPr/>
                    <a:lstStyle/>
                    <a:p>
                      <a:pPr algn="ctr"/>
                      <a:endParaRPr lang="fr-FR" sz="1000"/>
                    </a:p>
                  </a:txBody>
                  <a:tcPr anchor="ctr">
                    <a:solidFill>
                      <a:srgbClr val="E9EDF4"/>
                    </a:solidFill>
                  </a:tcPr>
                </a:tc>
                <a:tc>
                  <a:txBody>
                    <a:bodyPr/>
                    <a:lstStyle/>
                    <a:p>
                      <a:pPr algn="ctr"/>
                      <a:endParaRPr lang="fr-FR" sz="1000"/>
                    </a:p>
                  </a:txBody>
                  <a:tcPr anchor="ctr">
                    <a:solidFill>
                      <a:schemeClr val="bg1">
                        <a:lumMod val="85000"/>
                      </a:schemeClr>
                    </a:solidFill>
                  </a:tcPr>
                </a:tc>
                <a:extLst>
                  <a:ext uri="{0D108BD9-81ED-4DB2-BD59-A6C34878D82A}">
                    <a16:rowId xmlns:a16="http://schemas.microsoft.com/office/drawing/2014/main" val="1896319758"/>
                  </a:ext>
                </a:extLst>
              </a:tr>
              <a:tr h="189623">
                <a:tc gridSpan="15">
                  <a:txBody>
                    <a:bodyPr/>
                    <a:lstStyle/>
                    <a:p>
                      <a:pPr algn="ctr"/>
                      <a:r>
                        <a:rPr lang="fr-FR" sz="900" b="1">
                          <a:solidFill>
                            <a:schemeClr val="bg1"/>
                          </a:solidFill>
                        </a:rPr>
                        <a:t>COMMERCIAL ET ASSISTANCE TECHNIQUE</a:t>
                      </a:r>
                    </a:p>
                  </a:txBody>
                  <a:tcPr anchor="ctr">
                    <a:solidFill>
                      <a:srgbClr val="002060"/>
                    </a:solidFill>
                  </a:tcPr>
                </a:tc>
                <a:tc hMerge="1">
                  <a:txBody>
                    <a:bodyPr/>
                    <a:lstStyle/>
                    <a:p>
                      <a:pPr algn="ctr"/>
                      <a:endParaRPr lang="fr-FR" sz="800" b="1"/>
                    </a:p>
                  </a:txBody>
                  <a:tcPr anchor="ctr">
                    <a:solidFill>
                      <a:schemeClr val="bg1">
                        <a:lumMod val="75000"/>
                      </a:schemeClr>
                    </a:solidFill>
                  </a:tcPr>
                </a:tc>
                <a:tc hMerge="1">
                  <a:txBody>
                    <a:bodyPr/>
                    <a:lstStyle/>
                    <a:p>
                      <a:pPr algn="ctr"/>
                      <a:endParaRPr lang="fr-FR" sz="800" b="1"/>
                    </a:p>
                  </a:txBody>
                  <a:tcPr anchor="ctr">
                    <a:solidFill>
                      <a:schemeClr val="bg1">
                        <a:lumMod val="75000"/>
                      </a:schemeClr>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chemeClr val="bg2">
                        <a:lumMod val="75000"/>
                      </a:schemeClr>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chemeClr val="bg2">
                        <a:lumMod val="75000"/>
                      </a:schemeClr>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chemeClr val="bg2">
                        <a:lumMod val="75000"/>
                      </a:schemeClr>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chemeClr val="bg2">
                        <a:lumMod val="75000"/>
                      </a:schemeClr>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chemeClr val="bg2">
                        <a:lumMod val="75000"/>
                      </a:schemeClr>
                    </a:solidFill>
                  </a:tcPr>
                </a:tc>
                <a:tc hMerge="1">
                  <a:txBody>
                    <a:bodyPr/>
                    <a:lstStyle/>
                    <a:p>
                      <a:pPr algn="ctr"/>
                      <a:endParaRPr lang="fr-FR" sz="800"/>
                    </a:p>
                  </a:txBody>
                  <a:tcPr anchor="ctr">
                    <a:solidFill>
                      <a:srgbClr val="E9EDF4"/>
                    </a:solidFill>
                  </a:tcPr>
                </a:tc>
                <a:tc hMerge="1">
                  <a:txBody>
                    <a:bodyPr/>
                    <a:lstStyle/>
                    <a:p>
                      <a:pPr algn="ctr"/>
                      <a:endParaRPr lang="fr-FR" sz="800"/>
                    </a:p>
                  </a:txBody>
                  <a:tcPr anchor="ctr">
                    <a:solidFill>
                      <a:schemeClr val="bg2">
                        <a:lumMod val="75000"/>
                      </a:schemeClr>
                    </a:solidFill>
                  </a:tcPr>
                </a:tc>
                <a:extLst>
                  <a:ext uri="{0D108BD9-81ED-4DB2-BD59-A6C34878D82A}">
                    <a16:rowId xmlns:a16="http://schemas.microsoft.com/office/drawing/2014/main" val="1556059371"/>
                  </a:ext>
                </a:extLst>
              </a:tr>
              <a:tr h="189623">
                <a:tc>
                  <a:txBody>
                    <a:bodyPr/>
                    <a:lstStyle/>
                    <a:p>
                      <a:pPr algn="ctr"/>
                      <a:r>
                        <a:rPr lang="fr-FR" sz="900"/>
                        <a:t>BTS ASSISTANCE TECHNIQUE D’INGENIEUR</a:t>
                      </a:r>
                    </a:p>
                  </a:txBody>
                  <a:tcPr anchor="ctr">
                    <a:solidFill>
                      <a:srgbClr val="E9EDF4"/>
                    </a:solidFill>
                  </a:tcPr>
                </a:tc>
                <a:tc>
                  <a:txBody>
                    <a:bodyPr/>
                    <a:lstStyle/>
                    <a:p>
                      <a:pPr algn="ctr"/>
                      <a:r>
                        <a:rPr lang="fr-FR" sz="900" b="1"/>
                        <a:t>2</a:t>
                      </a:r>
                    </a:p>
                  </a:txBody>
                  <a:tcPr anchor="ctr">
                    <a:solidFill>
                      <a:schemeClr val="bg1">
                        <a:lumMod val="75000"/>
                      </a:schemeClr>
                    </a:solidFill>
                  </a:tcPr>
                </a:tc>
                <a:tc>
                  <a:txBody>
                    <a:bodyPr/>
                    <a:lstStyle/>
                    <a:p>
                      <a:pPr algn="ctr"/>
                      <a:r>
                        <a:rPr lang="fr-FR" sz="900" b="1"/>
                        <a:t>15*</a:t>
                      </a:r>
                    </a:p>
                  </a:txBody>
                  <a:tcPr anchor="ctr">
                    <a:solidFill>
                      <a:schemeClr val="bg1">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bg2">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bg2">
                        <a:lumMod val="75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bg2">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bg2">
                        <a:lumMod val="75000"/>
                      </a:schemeClr>
                    </a:solidFill>
                  </a:tcPr>
                </a:tc>
                <a:tc>
                  <a:txBody>
                    <a:bodyPr/>
                    <a:lstStyle/>
                    <a:p>
                      <a:pPr algn="ctr"/>
                      <a:endParaRPr lang="fr-FR" sz="900"/>
                    </a:p>
                  </a:txBody>
                  <a:tcPr anchor="ctr">
                    <a:solidFill>
                      <a:srgbClr val="E9EDF4"/>
                    </a:solidFill>
                  </a:tcPr>
                </a:tc>
                <a:tc>
                  <a:txBody>
                    <a:bodyPr/>
                    <a:lstStyle/>
                    <a:p>
                      <a:pPr algn="ctr"/>
                      <a:r>
                        <a:rPr lang="fr-FR" sz="900"/>
                        <a:t>1</a:t>
                      </a:r>
                    </a:p>
                  </a:txBody>
                  <a:tcPr anchor="ctr">
                    <a:solidFill>
                      <a:schemeClr val="bg2">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bg2">
                        <a:lumMod val="75000"/>
                      </a:schemeClr>
                    </a:solidFill>
                  </a:tcPr>
                </a:tc>
                <a:extLst>
                  <a:ext uri="{0D108BD9-81ED-4DB2-BD59-A6C34878D82A}">
                    <a16:rowId xmlns:a16="http://schemas.microsoft.com/office/drawing/2014/main" val="4042774535"/>
                  </a:ext>
                </a:extLst>
              </a:tr>
              <a:tr h="297979">
                <a:tc>
                  <a:txBody>
                    <a:bodyPr/>
                    <a:lstStyle/>
                    <a:p>
                      <a:pPr algn="ctr"/>
                      <a:r>
                        <a:rPr lang="fr-FR" sz="900"/>
                        <a:t>BTS TECHNICO-COMMERCIAL </a:t>
                      </a:r>
                    </a:p>
                    <a:p>
                      <a:pPr algn="ctr"/>
                      <a:r>
                        <a:rPr lang="fr-FR" sz="900"/>
                        <a:t>OPTION NEGOCE DE PRODUITS INDUSTRIELS</a:t>
                      </a:r>
                    </a:p>
                  </a:txBody>
                  <a:tcPr anchor="ctr">
                    <a:solidFill>
                      <a:srgbClr val="E9EDF4"/>
                    </a:solidFill>
                  </a:tcPr>
                </a:tc>
                <a:tc>
                  <a:txBody>
                    <a:bodyPr/>
                    <a:lstStyle/>
                    <a:p>
                      <a:pPr algn="ctr"/>
                      <a:r>
                        <a:rPr lang="fr-FR" sz="900" b="1"/>
                        <a:t>5</a:t>
                      </a:r>
                    </a:p>
                  </a:txBody>
                  <a:tcPr anchor="ctr">
                    <a:solidFill>
                      <a:schemeClr val="bg1">
                        <a:lumMod val="75000"/>
                      </a:schemeClr>
                    </a:solidFill>
                  </a:tcPr>
                </a:tc>
                <a:tc>
                  <a:txBody>
                    <a:bodyPr/>
                    <a:lstStyle/>
                    <a:p>
                      <a:pPr algn="ctr"/>
                      <a:r>
                        <a:rPr lang="fr-FR" sz="900" b="1"/>
                        <a:t>163**</a:t>
                      </a:r>
                    </a:p>
                  </a:txBody>
                  <a:tcPr anchor="ctr">
                    <a:solidFill>
                      <a:schemeClr val="bg1">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bg2">
                        <a:lumMod val="75000"/>
                      </a:schemeClr>
                    </a:solidFill>
                  </a:tcPr>
                </a:tc>
                <a:tc>
                  <a:txBody>
                    <a:bodyPr/>
                    <a:lstStyle/>
                    <a:p>
                      <a:pPr algn="ctr"/>
                      <a:endParaRPr lang="fr-FR" sz="900"/>
                    </a:p>
                  </a:txBody>
                  <a:tcPr anchor="ctr">
                    <a:solidFill>
                      <a:srgbClr val="E9EDF4"/>
                    </a:solidFill>
                  </a:tcPr>
                </a:tc>
                <a:tc>
                  <a:txBody>
                    <a:bodyPr/>
                    <a:lstStyle/>
                    <a:p>
                      <a:pPr algn="ctr"/>
                      <a:endParaRPr lang="fr-FR" sz="900"/>
                    </a:p>
                  </a:txBody>
                  <a:tcPr anchor="ctr">
                    <a:solidFill>
                      <a:schemeClr val="bg2">
                        <a:lumMod val="75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bg2">
                        <a:lumMod val="75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bg2">
                        <a:lumMod val="75000"/>
                      </a:schemeClr>
                    </a:solidFill>
                  </a:tcPr>
                </a:tc>
                <a:tc>
                  <a:txBody>
                    <a:bodyPr/>
                    <a:lstStyle/>
                    <a:p>
                      <a:pPr algn="ctr"/>
                      <a:r>
                        <a:rPr lang="fr-FR" sz="900"/>
                        <a:t>1</a:t>
                      </a:r>
                    </a:p>
                  </a:txBody>
                  <a:tcPr anchor="ctr">
                    <a:solidFill>
                      <a:srgbClr val="E9EDF4"/>
                    </a:solidFill>
                  </a:tcPr>
                </a:tc>
                <a:tc>
                  <a:txBody>
                    <a:bodyPr/>
                    <a:lstStyle/>
                    <a:p>
                      <a:pPr algn="ctr"/>
                      <a:r>
                        <a:rPr lang="fr-FR" sz="900"/>
                        <a:t>1</a:t>
                      </a:r>
                    </a:p>
                  </a:txBody>
                  <a:tcPr anchor="ctr">
                    <a:solidFill>
                      <a:schemeClr val="bg2">
                        <a:lumMod val="75000"/>
                      </a:schemeClr>
                    </a:solidFill>
                  </a:tcPr>
                </a:tc>
                <a:tc>
                  <a:txBody>
                    <a:bodyPr/>
                    <a:lstStyle/>
                    <a:p>
                      <a:pPr algn="ctr"/>
                      <a:r>
                        <a:rPr lang="fr-FR" sz="900"/>
                        <a:t>1</a:t>
                      </a:r>
                    </a:p>
                  </a:txBody>
                  <a:tcPr anchor="ctr">
                    <a:solidFill>
                      <a:srgbClr val="E9EDF4"/>
                    </a:solidFill>
                  </a:tcPr>
                </a:tc>
                <a:tc>
                  <a:txBody>
                    <a:bodyPr/>
                    <a:lstStyle/>
                    <a:p>
                      <a:pPr algn="ctr"/>
                      <a:endParaRPr lang="fr-FR" sz="900"/>
                    </a:p>
                  </a:txBody>
                  <a:tcPr anchor="ctr">
                    <a:solidFill>
                      <a:schemeClr val="bg2">
                        <a:lumMod val="75000"/>
                      </a:schemeClr>
                    </a:solidFill>
                  </a:tcPr>
                </a:tc>
                <a:extLst>
                  <a:ext uri="{0D108BD9-81ED-4DB2-BD59-A6C34878D82A}">
                    <a16:rowId xmlns:a16="http://schemas.microsoft.com/office/drawing/2014/main" val="4218640927"/>
                  </a:ext>
                </a:extLst>
              </a:tr>
            </a:tbl>
          </a:graphicData>
        </a:graphic>
      </p:graphicFrame>
      <p:sp>
        <p:nvSpPr>
          <p:cNvPr id="2" name="ZoneTexte 1">
            <a:extLst>
              <a:ext uri="{FF2B5EF4-FFF2-40B4-BE49-F238E27FC236}">
                <a16:creationId xmlns:a16="http://schemas.microsoft.com/office/drawing/2014/main" id="{A0E9AF46-2682-4E8E-8D64-5983B7BC9800}"/>
              </a:ext>
            </a:extLst>
          </p:cNvPr>
          <p:cNvSpPr txBox="1"/>
          <p:nvPr/>
        </p:nvSpPr>
        <p:spPr>
          <a:xfrm>
            <a:off x="528968" y="6243051"/>
            <a:ext cx="10824832" cy="215444"/>
          </a:xfrm>
          <a:prstGeom prst="rect">
            <a:avLst/>
          </a:prstGeom>
          <a:noFill/>
        </p:spPr>
        <p:txBody>
          <a:bodyPr wrap="square" rtlCol="0">
            <a:spAutoFit/>
          </a:bodyPr>
          <a:lstStyle/>
          <a:p>
            <a:r>
              <a:rPr lang="fr-FR" sz="800" i="1"/>
              <a:t>** Donnée pour la formation BTS TECHNICO-COMMERCIAL, toutes options confondues</a:t>
            </a:r>
          </a:p>
        </p:txBody>
      </p:sp>
    </p:spTree>
    <p:extLst>
      <p:ext uri="{BB962C8B-B14F-4D97-AF65-F5344CB8AC3E}">
        <p14:creationId xmlns:p14="http://schemas.microsoft.com/office/powerpoint/2010/main" val="96030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31D6706-294D-4990-A123-2D9CFF304988}"/>
              </a:ext>
            </a:extLst>
          </p:cNvPr>
          <p:cNvSpPr>
            <a:spLocks noGrp="1"/>
          </p:cNvSpPr>
          <p:nvPr>
            <p:ph type="title"/>
          </p:nvPr>
        </p:nvSpPr>
        <p:spPr/>
        <p:txBody>
          <a:bodyPr/>
          <a:lstStyle/>
          <a:p>
            <a:r>
              <a:rPr lang="fr-FR" dirty="0"/>
              <a:t>Annexe 5 : glossaire des types de métiers </a:t>
            </a:r>
            <a:r>
              <a:rPr lang="fr-FR" sz="2400" b="0" dirty="0"/>
              <a:t>(mutation, développement, tension, recul)  </a:t>
            </a:r>
            <a:endParaRPr lang="fr-FR" b="0" dirty="0"/>
          </a:p>
        </p:txBody>
      </p:sp>
      <p:sp>
        <p:nvSpPr>
          <p:cNvPr id="5" name="Espace réservé du texte 4">
            <a:extLst>
              <a:ext uri="{FF2B5EF4-FFF2-40B4-BE49-F238E27FC236}">
                <a16:creationId xmlns:a16="http://schemas.microsoft.com/office/drawing/2014/main" id="{92B216A5-C48B-41B8-876D-90B76CC40EFB}"/>
              </a:ext>
            </a:extLst>
          </p:cNvPr>
          <p:cNvSpPr>
            <a:spLocks noGrp="1"/>
          </p:cNvSpPr>
          <p:nvPr>
            <p:ph type="body" idx="1"/>
          </p:nvPr>
        </p:nvSpPr>
        <p:spPr/>
        <p:txBody>
          <a:bodyPr/>
          <a:lstStyle/>
          <a:p>
            <a:r>
              <a:rPr lang="fr-FR" dirty="0"/>
              <a:t>06</a:t>
            </a:r>
          </a:p>
        </p:txBody>
      </p:sp>
    </p:spTree>
    <p:extLst>
      <p:ext uri="{BB962C8B-B14F-4D97-AF65-F5344CB8AC3E}">
        <p14:creationId xmlns:p14="http://schemas.microsoft.com/office/powerpoint/2010/main" val="304655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CB890E-D07C-48E3-A8CC-B2DBFB53E877}"/>
              </a:ext>
            </a:extLst>
          </p:cNvPr>
          <p:cNvSpPr>
            <a:spLocks noGrp="1"/>
          </p:cNvSpPr>
          <p:nvPr>
            <p:ph type="title"/>
          </p:nvPr>
        </p:nvSpPr>
        <p:spPr>
          <a:xfrm>
            <a:off x="1415414" y="646500"/>
            <a:ext cx="7781925" cy="393065"/>
          </a:xfrm>
        </p:spPr>
        <p:txBody>
          <a:bodyPr/>
          <a:lstStyle/>
          <a:p>
            <a:r>
              <a:rPr lang="fr-FR"/>
              <a:t>glossaire des types de métiers (1/2)</a:t>
            </a:r>
          </a:p>
        </p:txBody>
      </p:sp>
      <p:sp>
        <p:nvSpPr>
          <p:cNvPr id="3" name="Espace réservé du contenu 2">
            <a:extLst>
              <a:ext uri="{FF2B5EF4-FFF2-40B4-BE49-F238E27FC236}">
                <a16:creationId xmlns:a16="http://schemas.microsoft.com/office/drawing/2014/main" id="{43885F68-7E27-4DE7-9235-832645F014DF}"/>
              </a:ext>
            </a:extLst>
          </p:cNvPr>
          <p:cNvSpPr>
            <a:spLocks noGrp="1"/>
          </p:cNvSpPr>
          <p:nvPr>
            <p:ph idx="1"/>
          </p:nvPr>
        </p:nvSpPr>
        <p:spPr>
          <a:xfrm>
            <a:off x="701388" y="1446212"/>
            <a:ext cx="8495951" cy="3965575"/>
          </a:xfrm>
        </p:spPr>
        <p:txBody>
          <a:bodyPr/>
          <a:lstStyle/>
          <a:p>
            <a:r>
              <a:rPr lang="fr-FR"/>
              <a:t>Métier en tension :</a:t>
            </a:r>
          </a:p>
          <a:p>
            <a:pPr lvl="1"/>
            <a:r>
              <a:rPr lang="fr-FR"/>
              <a:t>Métiers  ayant des difficultés à être pourvus, en interne ou en externe. Métiers pour lesquels il y a une inadéquation actuelle (réelle ou perçue) entre la demande (besoin des entreprises) et l’offre (candidats).</a:t>
            </a:r>
          </a:p>
          <a:p>
            <a:pPr lvl="1"/>
            <a:endParaRPr lang="fr-FR"/>
          </a:p>
          <a:p>
            <a:pPr lvl="1"/>
            <a:r>
              <a:rPr lang="fr-FR"/>
              <a:t>La tension peut être due à différents motifs :  </a:t>
            </a:r>
          </a:p>
          <a:p>
            <a:pPr lvl="2">
              <a:buFont typeface="Wingdings" panose="05000000000000000000" pitchFamily="2" charset="2"/>
              <a:buChar char="§"/>
            </a:pPr>
            <a:r>
              <a:rPr lang="fr-FR" sz="1400" b="0"/>
              <a:t>certains métiers souffrent d’une mauvaise image</a:t>
            </a:r>
          </a:p>
          <a:p>
            <a:pPr lvl="2">
              <a:buFont typeface="Wingdings" panose="05000000000000000000" pitchFamily="2" charset="2"/>
              <a:buChar char="§"/>
            </a:pPr>
            <a:r>
              <a:rPr lang="fr-FR" sz="1400" b="0"/>
              <a:t>aux caractéristiques de l’emploi, aux conditions perçues de travail et de rémunération</a:t>
            </a:r>
          </a:p>
          <a:p>
            <a:pPr lvl="2">
              <a:buFont typeface="Wingdings" panose="05000000000000000000" pitchFamily="2" charset="2"/>
              <a:buChar char="§"/>
            </a:pPr>
            <a:r>
              <a:rPr lang="fr-FR" sz="1400" b="0"/>
              <a:t>à l’inadéquation de l’offre de formation initiale et continue</a:t>
            </a:r>
          </a:p>
          <a:p>
            <a:pPr lvl="2">
              <a:buFont typeface="Wingdings" panose="05000000000000000000" pitchFamily="2" charset="2"/>
              <a:buChar char="§"/>
            </a:pPr>
            <a:r>
              <a:rPr lang="fr-FR" sz="1400" b="0"/>
              <a:t>aux compétences issues d’un haut niveau d’expérience</a:t>
            </a:r>
          </a:p>
          <a:p>
            <a:pPr lvl="2">
              <a:buFont typeface="Wingdings" panose="05000000000000000000" pitchFamily="2" charset="2"/>
              <a:buChar char="§"/>
            </a:pPr>
            <a:r>
              <a:rPr lang="fr-FR" sz="1400" b="0"/>
              <a:t>...</a:t>
            </a:r>
          </a:p>
          <a:p>
            <a:pPr lvl="1"/>
            <a:endParaRPr lang="fr-FR"/>
          </a:p>
          <a:p>
            <a:pPr lvl="1"/>
            <a:r>
              <a:rPr lang="fr-FR"/>
              <a:t>La notion de tension est liée à la situation locale du marché du travail</a:t>
            </a:r>
          </a:p>
          <a:p>
            <a:pPr marL="0" indent="0">
              <a:buNone/>
            </a:pPr>
            <a:endParaRPr lang="fr-FR"/>
          </a:p>
          <a:p>
            <a:pPr lvl="1"/>
            <a:r>
              <a:rPr lang="fr-FR"/>
              <a:t>L’analyse des métiers en tension peut se faire à 1 an, c’est-à-dire qu’on identifie les métiers en tension aujourd’hui et à court terme. </a:t>
            </a:r>
          </a:p>
          <a:p>
            <a:endParaRPr lang="fr-FR"/>
          </a:p>
        </p:txBody>
      </p:sp>
      <p:sp>
        <p:nvSpPr>
          <p:cNvPr id="5" name="Espace réservé du texte 4">
            <a:extLst>
              <a:ext uri="{FF2B5EF4-FFF2-40B4-BE49-F238E27FC236}">
                <a16:creationId xmlns:a16="http://schemas.microsoft.com/office/drawing/2014/main" id="{9CC4AC6B-ADA3-4CCA-82D8-B851A3F99B9A}"/>
              </a:ext>
            </a:extLst>
          </p:cNvPr>
          <p:cNvSpPr>
            <a:spLocks noGrp="1"/>
          </p:cNvSpPr>
          <p:nvPr>
            <p:ph type="body" sz="quarter" idx="11"/>
          </p:nvPr>
        </p:nvSpPr>
        <p:spPr/>
        <p:txBody>
          <a:bodyPr/>
          <a:lstStyle/>
          <a:p>
            <a:r>
              <a:rPr lang="fr-FR" dirty="0"/>
              <a:t>06</a:t>
            </a:r>
          </a:p>
        </p:txBody>
      </p:sp>
    </p:spTree>
    <p:extLst>
      <p:ext uri="{BB962C8B-B14F-4D97-AF65-F5344CB8AC3E}">
        <p14:creationId xmlns:p14="http://schemas.microsoft.com/office/powerpoint/2010/main" val="294193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CB890E-D07C-48E3-A8CC-B2DBFB53E877}"/>
              </a:ext>
            </a:extLst>
          </p:cNvPr>
          <p:cNvSpPr>
            <a:spLocks noGrp="1"/>
          </p:cNvSpPr>
          <p:nvPr>
            <p:ph type="title"/>
          </p:nvPr>
        </p:nvSpPr>
        <p:spPr>
          <a:xfrm>
            <a:off x="1415414" y="646500"/>
            <a:ext cx="7781925" cy="393065"/>
          </a:xfrm>
        </p:spPr>
        <p:txBody>
          <a:bodyPr/>
          <a:lstStyle/>
          <a:p>
            <a:r>
              <a:rPr lang="fr-FR"/>
              <a:t>glossaire des types de métiers (2/2)</a:t>
            </a:r>
          </a:p>
        </p:txBody>
      </p:sp>
      <p:sp>
        <p:nvSpPr>
          <p:cNvPr id="3" name="Espace réservé du contenu 2">
            <a:extLst>
              <a:ext uri="{FF2B5EF4-FFF2-40B4-BE49-F238E27FC236}">
                <a16:creationId xmlns:a16="http://schemas.microsoft.com/office/drawing/2014/main" id="{43885F68-7E27-4DE7-9235-832645F014DF}"/>
              </a:ext>
            </a:extLst>
          </p:cNvPr>
          <p:cNvSpPr>
            <a:spLocks noGrp="1"/>
          </p:cNvSpPr>
          <p:nvPr>
            <p:ph idx="1"/>
          </p:nvPr>
        </p:nvSpPr>
        <p:spPr>
          <a:xfrm>
            <a:off x="701388" y="1446212"/>
            <a:ext cx="8495951" cy="3965575"/>
          </a:xfrm>
        </p:spPr>
        <p:txBody>
          <a:bodyPr vert="horz" lIns="0" tIns="0" rIns="0" bIns="0" rtlCol="0" anchor="t">
            <a:noAutofit/>
          </a:bodyPr>
          <a:lstStyle/>
          <a:p>
            <a:r>
              <a:rPr lang="fr-FR" dirty="0"/>
              <a:t>Métier en mutation : </a:t>
            </a:r>
          </a:p>
          <a:p>
            <a:pPr lvl="1"/>
            <a:r>
              <a:rPr lang="fr-FR" dirty="0"/>
              <a:t>Métiers dont les compétences requises vont fortement évoluer dans les années à venir et pouvant nécessiter de nouvelles qualifications (création, rénovation, disparition). </a:t>
            </a:r>
          </a:p>
          <a:p>
            <a:pPr lvl="1"/>
            <a:r>
              <a:rPr lang="fr-FR" dirty="0"/>
              <a:t>Les évolutions substantielles du référentiel de compétences peuvent présenter un risque de perte d’emploi ou d’employabilité. </a:t>
            </a:r>
          </a:p>
          <a:p>
            <a:endParaRPr lang="fr-FR"/>
          </a:p>
          <a:p>
            <a:r>
              <a:rPr lang="fr-FR" dirty="0"/>
              <a:t>Métier en développement / en émergence : </a:t>
            </a:r>
          </a:p>
          <a:p>
            <a:pPr lvl="1"/>
            <a:r>
              <a:rPr lang="fr-FR" dirty="0"/>
              <a:t>Métier dont le nombre de salariés va augmenter significativement à moyen terme et métiers émergents ou nouveaux, c’est-à-dire qui n’existent pas encore mais qui vont apparaitre.</a:t>
            </a:r>
          </a:p>
          <a:p>
            <a:endParaRPr lang="fr-FR"/>
          </a:p>
          <a:p>
            <a:r>
              <a:rPr lang="fr-FR" dirty="0"/>
              <a:t>Métier en recul : </a:t>
            </a:r>
          </a:p>
          <a:p>
            <a:pPr lvl="1"/>
            <a:r>
              <a:rPr lang="fr-FR"/>
              <a:t>Métier dont le nombre de salariés va baisser significativement à moyen terme. (à ne pas confondre avec les métiers en mutation dont les compétences évoluent). </a:t>
            </a:r>
          </a:p>
          <a:p>
            <a:pPr lvl="1"/>
            <a:r>
              <a:rPr lang="fr-FR" i="1" dirty="0"/>
              <a:t>Exemples : mutation technologique, marché, normative…</a:t>
            </a:r>
          </a:p>
          <a:p>
            <a:endParaRPr lang="fr-FR"/>
          </a:p>
        </p:txBody>
      </p:sp>
      <p:sp>
        <p:nvSpPr>
          <p:cNvPr id="5" name="Espace réservé du texte 4">
            <a:extLst>
              <a:ext uri="{FF2B5EF4-FFF2-40B4-BE49-F238E27FC236}">
                <a16:creationId xmlns:a16="http://schemas.microsoft.com/office/drawing/2014/main" id="{9CC4AC6B-ADA3-4CCA-82D8-B851A3F99B9A}"/>
              </a:ext>
            </a:extLst>
          </p:cNvPr>
          <p:cNvSpPr>
            <a:spLocks noGrp="1"/>
          </p:cNvSpPr>
          <p:nvPr>
            <p:ph type="body" sz="quarter" idx="11"/>
          </p:nvPr>
        </p:nvSpPr>
        <p:spPr/>
        <p:txBody>
          <a:bodyPr/>
          <a:lstStyle/>
          <a:p>
            <a:r>
              <a:rPr lang="fr-FR" dirty="0"/>
              <a:t>06</a:t>
            </a:r>
          </a:p>
        </p:txBody>
      </p:sp>
    </p:spTree>
    <p:extLst>
      <p:ext uri="{BB962C8B-B14F-4D97-AF65-F5344CB8AC3E}">
        <p14:creationId xmlns:p14="http://schemas.microsoft.com/office/powerpoint/2010/main" val="428735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88681-41E7-417A-BD06-9C313E76D60F}"/>
              </a:ext>
            </a:extLst>
          </p:cNvPr>
          <p:cNvSpPr>
            <a:spLocks noGrp="1"/>
          </p:cNvSpPr>
          <p:nvPr>
            <p:ph type="title"/>
          </p:nvPr>
        </p:nvSpPr>
        <p:spPr>
          <a:xfrm>
            <a:off x="1415414" y="627226"/>
            <a:ext cx="7781925" cy="393065"/>
          </a:xfrm>
        </p:spPr>
        <p:txBody>
          <a:bodyPr/>
          <a:lstStyle/>
          <a:p>
            <a:r>
              <a:rPr lang="fr-FR" dirty="0"/>
              <a:t>Les enjeux et recommandations</a:t>
            </a:r>
          </a:p>
        </p:txBody>
      </p:sp>
      <p:sp>
        <p:nvSpPr>
          <p:cNvPr id="5" name="Espace réservé du texte 4">
            <a:extLst>
              <a:ext uri="{FF2B5EF4-FFF2-40B4-BE49-F238E27FC236}">
                <a16:creationId xmlns:a16="http://schemas.microsoft.com/office/drawing/2014/main" id="{DDE39753-D839-4076-B317-55956CA16214}"/>
              </a:ext>
            </a:extLst>
          </p:cNvPr>
          <p:cNvSpPr>
            <a:spLocks noGrp="1"/>
          </p:cNvSpPr>
          <p:nvPr>
            <p:ph type="body" sz="quarter" idx="11"/>
          </p:nvPr>
        </p:nvSpPr>
        <p:spPr/>
        <p:txBody>
          <a:bodyPr/>
          <a:lstStyle/>
          <a:p>
            <a:endParaRPr lang="fr-FR"/>
          </a:p>
        </p:txBody>
      </p:sp>
      <p:sp>
        <p:nvSpPr>
          <p:cNvPr id="7" name="Espace réservé du contenu 2">
            <a:extLst>
              <a:ext uri="{FF2B5EF4-FFF2-40B4-BE49-F238E27FC236}">
                <a16:creationId xmlns:a16="http://schemas.microsoft.com/office/drawing/2014/main" id="{883469E4-839A-4028-8BE2-226C91260EAF}"/>
              </a:ext>
            </a:extLst>
          </p:cNvPr>
          <p:cNvSpPr txBox="1">
            <a:spLocks/>
          </p:cNvSpPr>
          <p:nvPr/>
        </p:nvSpPr>
        <p:spPr>
          <a:xfrm>
            <a:off x="875688" y="2129282"/>
            <a:ext cx="2141111" cy="1159245"/>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r>
              <a:rPr lang="fr-FR" sz="1200" dirty="0">
                <a:solidFill>
                  <a:srgbClr val="FF0000"/>
                </a:solidFill>
              </a:rPr>
              <a:t>Accompagner les entreprises dans leur mutation pour favoriser leur rebond</a:t>
            </a:r>
            <a:endParaRPr lang="fr-FR" sz="1200" dirty="0"/>
          </a:p>
          <a:p>
            <a:pPr lvl="1" algn="ctr"/>
            <a:endParaRPr lang="fr-FR" sz="1200" dirty="0"/>
          </a:p>
          <a:p>
            <a:pPr lvl="1" algn="ctr"/>
            <a:endParaRPr lang="fr-FR" sz="1200" dirty="0"/>
          </a:p>
          <a:p>
            <a:pPr lvl="1" algn="ctr"/>
            <a:endParaRPr lang="fr-FR" sz="1200" dirty="0"/>
          </a:p>
        </p:txBody>
      </p:sp>
      <p:sp>
        <p:nvSpPr>
          <p:cNvPr id="8" name="Rectangle 7">
            <a:extLst>
              <a:ext uri="{FF2B5EF4-FFF2-40B4-BE49-F238E27FC236}">
                <a16:creationId xmlns:a16="http://schemas.microsoft.com/office/drawing/2014/main" id="{0FA8D948-B8E2-4A43-A1E2-8873B8BB829D}"/>
              </a:ext>
            </a:extLst>
          </p:cNvPr>
          <p:cNvSpPr/>
          <p:nvPr/>
        </p:nvSpPr>
        <p:spPr>
          <a:xfrm>
            <a:off x="226851" y="1986852"/>
            <a:ext cx="655949" cy="769441"/>
          </a:xfrm>
          <a:prstGeom prst="rect">
            <a:avLst/>
          </a:prstGeom>
          <a:noFill/>
        </p:spPr>
        <p:txBody>
          <a:bodyPr wrap="none" lIns="91440" tIns="45720" rIns="91440" bIns="45720">
            <a:spAutoFit/>
          </a:bodyPr>
          <a:lstStyle/>
          <a:p>
            <a:pPr algn="ctr"/>
            <a:r>
              <a:rPr lang="fr-FR" sz="4400" b="0" cap="none" spc="0" dirty="0">
                <a:ln w="0"/>
                <a:solidFill>
                  <a:schemeClr val="accent1"/>
                </a:solidFill>
                <a:effectLst>
                  <a:outerShdw blurRad="38100" dist="25400" dir="5400000" algn="ctr" rotWithShape="0">
                    <a:srgbClr val="6E747A">
                      <a:alpha val="43000"/>
                    </a:srgbClr>
                  </a:outerShdw>
                </a:effectLst>
              </a:rPr>
              <a:t>1.</a:t>
            </a:r>
          </a:p>
        </p:txBody>
      </p:sp>
      <p:sp>
        <p:nvSpPr>
          <p:cNvPr id="9" name="Espace réservé du contenu 2">
            <a:extLst>
              <a:ext uri="{FF2B5EF4-FFF2-40B4-BE49-F238E27FC236}">
                <a16:creationId xmlns:a16="http://schemas.microsoft.com/office/drawing/2014/main" id="{C9488C57-6350-41B1-B229-016773C1C7B6}"/>
              </a:ext>
            </a:extLst>
          </p:cNvPr>
          <p:cNvSpPr>
            <a:spLocks noGrp="1"/>
          </p:cNvSpPr>
          <p:nvPr>
            <p:ph idx="1"/>
          </p:nvPr>
        </p:nvSpPr>
        <p:spPr>
          <a:xfrm>
            <a:off x="2964873" y="2055451"/>
            <a:ext cx="6816433" cy="799445"/>
          </a:xfrm>
        </p:spPr>
        <p:txBody>
          <a:bodyPr/>
          <a:lstStyle/>
          <a:p>
            <a:pPr marL="633413" lvl="1" indent="-285750" algn="just">
              <a:buFont typeface="Wingdings" panose="05000000000000000000" pitchFamily="2" charset="2"/>
              <a:buChar char="q"/>
            </a:pPr>
            <a:r>
              <a:rPr lang="fr-FR" sz="1100" dirty="0"/>
              <a:t>Permettre à l’AR2i de faire réaliser plus de diagnostics stratégiques d’entreprises</a:t>
            </a:r>
          </a:p>
          <a:p>
            <a:pPr marL="633413" lvl="1" indent="-285750" algn="just">
              <a:buFont typeface="Wingdings" panose="05000000000000000000" pitchFamily="2" charset="2"/>
              <a:buChar char="q"/>
            </a:pPr>
            <a:r>
              <a:rPr lang="fr-FR" sz="1100" dirty="0"/>
              <a:t>Identifier les projets d’entreprises non retenus dans le plan de relance et leur proposer un accompagnement spécifique</a:t>
            </a:r>
          </a:p>
          <a:p>
            <a:pPr marL="633413" lvl="1" indent="-285750" algn="just">
              <a:buFont typeface="Wingdings" panose="05000000000000000000" pitchFamily="2" charset="2"/>
              <a:buChar char="q"/>
            </a:pPr>
            <a:r>
              <a:rPr lang="fr-FR" sz="1100" dirty="0"/>
              <a:t>Accompagner l’acculturation digitale des salariés</a:t>
            </a:r>
          </a:p>
        </p:txBody>
      </p:sp>
      <p:sp>
        <p:nvSpPr>
          <p:cNvPr id="10" name="Espace réservé du contenu 2">
            <a:extLst>
              <a:ext uri="{FF2B5EF4-FFF2-40B4-BE49-F238E27FC236}">
                <a16:creationId xmlns:a16="http://schemas.microsoft.com/office/drawing/2014/main" id="{C8E9D27D-BF39-42AC-9A04-54E191867D23}"/>
              </a:ext>
            </a:extLst>
          </p:cNvPr>
          <p:cNvSpPr txBox="1">
            <a:spLocks/>
          </p:cNvSpPr>
          <p:nvPr/>
        </p:nvSpPr>
        <p:spPr>
          <a:xfrm>
            <a:off x="819267" y="3268470"/>
            <a:ext cx="2315447" cy="396852"/>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r>
              <a:rPr lang="fr-FR" sz="1200" dirty="0">
                <a:solidFill>
                  <a:srgbClr val="FF0000"/>
                </a:solidFill>
              </a:rPr>
              <a:t>Préserver les compétences</a:t>
            </a:r>
            <a:endParaRPr lang="fr-FR" sz="1200" dirty="0"/>
          </a:p>
          <a:p>
            <a:pPr lvl="1" algn="ctr"/>
            <a:endParaRPr lang="fr-FR" sz="1200" dirty="0"/>
          </a:p>
          <a:p>
            <a:pPr lvl="1" algn="ctr"/>
            <a:endParaRPr lang="fr-FR" sz="1200" dirty="0"/>
          </a:p>
          <a:p>
            <a:pPr lvl="1" algn="ctr"/>
            <a:endParaRPr lang="fr-FR" sz="1200" dirty="0"/>
          </a:p>
        </p:txBody>
      </p:sp>
      <p:sp>
        <p:nvSpPr>
          <p:cNvPr id="11" name="Rectangle 10">
            <a:extLst>
              <a:ext uri="{FF2B5EF4-FFF2-40B4-BE49-F238E27FC236}">
                <a16:creationId xmlns:a16="http://schemas.microsoft.com/office/drawing/2014/main" id="{BFBE7960-D360-456A-889F-4E787AB0105F}"/>
              </a:ext>
            </a:extLst>
          </p:cNvPr>
          <p:cNvSpPr/>
          <p:nvPr/>
        </p:nvSpPr>
        <p:spPr>
          <a:xfrm>
            <a:off x="219739" y="2869806"/>
            <a:ext cx="655949" cy="769441"/>
          </a:xfrm>
          <a:prstGeom prst="rect">
            <a:avLst/>
          </a:prstGeom>
          <a:noFill/>
        </p:spPr>
        <p:txBody>
          <a:bodyPr wrap="none" lIns="91440" tIns="45720" rIns="91440" bIns="45720">
            <a:spAutoFit/>
          </a:bodyPr>
          <a:lstStyle/>
          <a:p>
            <a:pPr algn="ctr"/>
            <a:r>
              <a:rPr lang="fr-FR" sz="4400" dirty="0">
                <a:ln w="0"/>
                <a:solidFill>
                  <a:schemeClr val="accent1"/>
                </a:solidFill>
                <a:effectLst>
                  <a:outerShdw blurRad="38100" dist="25400" dir="5400000" algn="ctr" rotWithShape="0">
                    <a:srgbClr val="6E747A">
                      <a:alpha val="43000"/>
                    </a:srgbClr>
                  </a:outerShdw>
                </a:effectLst>
              </a:rPr>
              <a:t>2</a:t>
            </a:r>
            <a:r>
              <a:rPr lang="fr-FR" sz="4400" b="0" cap="none" spc="0" dirty="0">
                <a:ln w="0"/>
                <a:solidFill>
                  <a:schemeClr val="accent1"/>
                </a:solidFill>
                <a:effectLst>
                  <a:outerShdw blurRad="38100" dist="25400" dir="5400000" algn="ctr" rotWithShape="0">
                    <a:srgbClr val="6E747A">
                      <a:alpha val="43000"/>
                    </a:srgbClr>
                  </a:outerShdw>
                </a:effectLst>
              </a:rPr>
              <a:t>.</a:t>
            </a:r>
          </a:p>
        </p:txBody>
      </p:sp>
      <p:sp>
        <p:nvSpPr>
          <p:cNvPr id="12" name="Espace réservé du contenu 2">
            <a:extLst>
              <a:ext uri="{FF2B5EF4-FFF2-40B4-BE49-F238E27FC236}">
                <a16:creationId xmlns:a16="http://schemas.microsoft.com/office/drawing/2014/main" id="{8894F6DF-4CFC-4674-957A-F7CA836E8BF5}"/>
              </a:ext>
            </a:extLst>
          </p:cNvPr>
          <p:cNvSpPr txBox="1">
            <a:spLocks/>
          </p:cNvSpPr>
          <p:nvPr/>
        </p:nvSpPr>
        <p:spPr>
          <a:xfrm>
            <a:off x="2964874" y="3026094"/>
            <a:ext cx="6816432" cy="1010311"/>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3413" lvl="1" indent="-285750" algn="just">
              <a:buFont typeface="Wingdings" panose="05000000000000000000" pitchFamily="2" charset="2"/>
              <a:buChar char="q"/>
            </a:pPr>
            <a:r>
              <a:rPr lang="fr-FR" sz="1100" dirty="0"/>
              <a:t>Analyser l’opportunité de disposer d’un GEIQ (Groupement d’employeurs pour l’Insertion et la qualification) sur d’autres territoires ou d’étendre le périmètre d’intervention du GEIQ Industrie 28</a:t>
            </a:r>
          </a:p>
          <a:p>
            <a:pPr marL="633413" lvl="1" indent="-285750" algn="just">
              <a:buFont typeface="Wingdings" panose="05000000000000000000" pitchFamily="2" charset="2"/>
              <a:buChar char="q"/>
            </a:pPr>
            <a:r>
              <a:rPr lang="fr-FR" sz="1100" dirty="0"/>
              <a:t>Mobiliser les diagnostics RH OPCO2i</a:t>
            </a:r>
          </a:p>
          <a:p>
            <a:pPr marL="633413" lvl="1" indent="-285750" algn="just">
              <a:buFont typeface="Wingdings" panose="05000000000000000000" pitchFamily="2" charset="2"/>
              <a:buChar char="q"/>
            </a:pPr>
            <a:r>
              <a:rPr lang="fr-FR" sz="1100" dirty="0"/>
              <a:t>Anticiper et accompagner la transmission des savoir-faire </a:t>
            </a:r>
          </a:p>
          <a:p>
            <a:pPr marL="633413" lvl="1" indent="-285750" algn="just">
              <a:buFont typeface="Wingdings" panose="05000000000000000000" pitchFamily="2" charset="2"/>
              <a:buChar char="q"/>
            </a:pPr>
            <a:r>
              <a:rPr lang="fr-FR" sz="1100" dirty="0"/>
              <a:t>Conforter l’offre de formation existante en continuant à favoriser la mutualisation et coopération</a:t>
            </a:r>
          </a:p>
        </p:txBody>
      </p:sp>
      <p:sp>
        <p:nvSpPr>
          <p:cNvPr id="13" name="Espace réservé du contenu 2">
            <a:extLst>
              <a:ext uri="{FF2B5EF4-FFF2-40B4-BE49-F238E27FC236}">
                <a16:creationId xmlns:a16="http://schemas.microsoft.com/office/drawing/2014/main" id="{061ED182-5518-4209-9ED6-B1377F53FF35}"/>
              </a:ext>
            </a:extLst>
          </p:cNvPr>
          <p:cNvSpPr txBox="1">
            <a:spLocks/>
          </p:cNvSpPr>
          <p:nvPr/>
        </p:nvSpPr>
        <p:spPr>
          <a:xfrm>
            <a:off x="984981" y="4112962"/>
            <a:ext cx="2021456" cy="923329"/>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r>
              <a:rPr lang="fr-FR" sz="1200" dirty="0">
                <a:solidFill>
                  <a:srgbClr val="FF0000"/>
                </a:solidFill>
              </a:rPr>
              <a:t>Contribuer aux actions de valorisation des entreprises</a:t>
            </a:r>
            <a:endParaRPr lang="fr-FR" sz="1200" dirty="0"/>
          </a:p>
          <a:p>
            <a:pPr lvl="1" algn="ctr"/>
            <a:endParaRPr lang="fr-FR" sz="1200" dirty="0"/>
          </a:p>
          <a:p>
            <a:pPr lvl="1" algn="ctr"/>
            <a:endParaRPr lang="fr-FR" sz="1200" dirty="0"/>
          </a:p>
        </p:txBody>
      </p:sp>
      <p:sp>
        <p:nvSpPr>
          <p:cNvPr id="14" name="Rectangle 13">
            <a:extLst>
              <a:ext uri="{FF2B5EF4-FFF2-40B4-BE49-F238E27FC236}">
                <a16:creationId xmlns:a16="http://schemas.microsoft.com/office/drawing/2014/main" id="{5634E6C9-F223-4016-BC17-8AD05B37A43A}"/>
              </a:ext>
            </a:extLst>
          </p:cNvPr>
          <p:cNvSpPr/>
          <p:nvPr/>
        </p:nvSpPr>
        <p:spPr>
          <a:xfrm>
            <a:off x="226851" y="3913866"/>
            <a:ext cx="655949" cy="769441"/>
          </a:xfrm>
          <a:prstGeom prst="rect">
            <a:avLst/>
          </a:prstGeom>
          <a:noFill/>
        </p:spPr>
        <p:txBody>
          <a:bodyPr wrap="none" lIns="91440" tIns="45720" rIns="91440" bIns="45720">
            <a:spAutoFit/>
          </a:bodyPr>
          <a:lstStyle/>
          <a:p>
            <a:pPr algn="ctr"/>
            <a:r>
              <a:rPr lang="fr-FR" sz="4400" b="0" cap="none" spc="0" dirty="0">
                <a:ln w="0"/>
                <a:solidFill>
                  <a:schemeClr val="accent1"/>
                </a:solidFill>
                <a:effectLst>
                  <a:outerShdw blurRad="38100" dist="25400" dir="5400000" algn="ctr" rotWithShape="0">
                    <a:srgbClr val="6E747A">
                      <a:alpha val="43000"/>
                    </a:srgbClr>
                  </a:outerShdw>
                </a:effectLst>
              </a:rPr>
              <a:t>3.</a:t>
            </a:r>
          </a:p>
        </p:txBody>
      </p:sp>
      <p:sp>
        <p:nvSpPr>
          <p:cNvPr id="15" name="Espace réservé du contenu 2">
            <a:extLst>
              <a:ext uri="{FF2B5EF4-FFF2-40B4-BE49-F238E27FC236}">
                <a16:creationId xmlns:a16="http://schemas.microsoft.com/office/drawing/2014/main" id="{B4C5A970-216B-40E8-8BCE-0851B2143DB0}"/>
              </a:ext>
            </a:extLst>
          </p:cNvPr>
          <p:cNvSpPr txBox="1">
            <a:spLocks/>
          </p:cNvSpPr>
          <p:nvPr/>
        </p:nvSpPr>
        <p:spPr>
          <a:xfrm>
            <a:off x="2964873" y="4039686"/>
            <a:ext cx="6816433" cy="986787"/>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indent="-285750" algn="just">
              <a:buFont typeface="Arial" panose="020B0604020202020204" pitchFamily="34" charset="0"/>
              <a:buChar char="•"/>
            </a:pPr>
            <a:endParaRPr lang="fr-FR" sz="1100" dirty="0">
              <a:solidFill>
                <a:srgbClr val="FF0000"/>
              </a:solidFill>
            </a:endParaRPr>
          </a:p>
          <a:p>
            <a:pPr marL="633413" lvl="1" indent="-285750" algn="just">
              <a:buFont typeface="Wingdings" panose="05000000000000000000" pitchFamily="2" charset="2"/>
              <a:buChar char="q"/>
            </a:pPr>
            <a:r>
              <a:rPr lang="fr-FR" sz="1100" dirty="0"/>
              <a:t>Continuer les actions de communication</a:t>
            </a:r>
            <a:endParaRPr lang="fr-FR" sz="1050" dirty="0">
              <a:solidFill>
                <a:srgbClr val="231F20"/>
              </a:solidFill>
            </a:endParaRPr>
          </a:p>
          <a:p>
            <a:pPr marL="633413" lvl="1" indent="-285750" algn="just">
              <a:buFont typeface="Wingdings" panose="05000000000000000000" pitchFamily="2" charset="2"/>
              <a:buChar char="q"/>
            </a:pPr>
            <a:r>
              <a:rPr lang="fr-FR" sz="1100" dirty="0"/>
              <a:t>Proposer un accompagnement / formation des dirigeants et RH face à l’accroissement des risques psycho-sociaux</a:t>
            </a:r>
          </a:p>
          <a:p>
            <a:pPr marL="633413" lvl="1" indent="-285750" algn="just">
              <a:buFont typeface="Wingdings" panose="05000000000000000000" pitchFamily="2" charset="2"/>
              <a:buChar char="q"/>
            </a:pPr>
            <a:r>
              <a:rPr lang="fr-FR" sz="1100" dirty="0"/>
              <a:t>Développer avec l’OPCO2i / AR2i une offre coordonnée de communication</a:t>
            </a:r>
          </a:p>
          <a:p>
            <a:pPr marL="919163" lvl="2" algn="just">
              <a:buFont typeface="Arial" panose="020B0604020202020204" pitchFamily="34" charset="0"/>
              <a:buChar char="•"/>
            </a:pPr>
            <a:endParaRPr lang="fr-FR" sz="1050" b="0" dirty="0">
              <a:solidFill>
                <a:srgbClr val="231F20"/>
              </a:solidFill>
            </a:endParaRPr>
          </a:p>
          <a:p>
            <a:pPr marL="633413" lvl="1" indent="-285750" algn="just">
              <a:buFont typeface="Wingdings" panose="05000000000000000000" pitchFamily="2" charset="2"/>
              <a:buChar char="q"/>
            </a:pPr>
            <a:endParaRPr lang="fr-FR" sz="1100" dirty="0"/>
          </a:p>
        </p:txBody>
      </p:sp>
      <p:sp>
        <p:nvSpPr>
          <p:cNvPr id="16" name="Espace réservé du contenu 2">
            <a:extLst>
              <a:ext uri="{FF2B5EF4-FFF2-40B4-BE49-F238E27FC236}">
                <a16:creationId xmlns:a16="http://schemas.microsoft.com/office/drawing/2014/main" id="{DD0AA187-D102-4BEA-BE6F-FA8258E535D2}"/>
              </a:ext>
            </a:extLst>
          </p:cNvPr>
          <p:cNvSpPr txBox="1">
            <a:spLocks/>
          </p:cNvSpPr>
          <p:nvPr/>
        </p:nvSpPr>
        <p:spPr>
          <a:xfrm>
            <a:off x="935699" y="5348931"/>
            <a:ext cx="2199015" cy="588687"/>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r>
              <a:rPr lang="fr-FR" sz="1200" dirty="0">
                <a:solidFill>
                  <a:srgbClr val="FF0000"/>
                </a:solidFill>
              </a:rPr>
              <a:t>Renforcer l’industrie en Centre Val de Loire </a:t>
            </a:r>
            <a:endParaRPr lang="fr-FR" sz="1200" dirty="0"/>
          </a:p>
          <a:p>
            <a:pPr lvl="1" algn="ctr"/>
            <a:endParaRPr lang="fr-FR" sz="1200" dirty="0"/>
          </a:p>
          <a:p>
            <a:pPr lvl="1" algn="ctr"/>
            <a:endParaRPr lang="fr-FR" sz="1200" dirty="0"/>
          </a:p>
          <a:p>
            <a:pPr lvl="1" algn="ctr"/>
            <a:endParaRPr lang="fr-FR" sz="1200" dirty="0"/>
          </a:p>
          <a:p>
            <a:pPr lvl="1" algn="ctr"/>
            <a:endParaRPr lang="fr-FR" sz="1200" dirty="0"/>
          </a:p>
        </p:txBody>
      </p:sp>
      <p:sp>
        <p:nvSpPr>
          <p:cNvPr id="17" name="Rectangle 16">
            <a:extLst>
              <a:ext uri="{FF2B5EF4-FFF2-40B4-BE49-F238E27FC236}">
                <a16:creationId xmlns:a16="http://schemas.microsoft.com/office/drawing/2014/main" id="{40D8DA87-51C9-468D-93EF-7AC39B01F62D}"/>
              </a:ext>
            </a:extLst>
          </p:cNvPr>
          <p:cNvSpPr/>
          <p:nvPr/>
        </p:nvSpPr>
        <p:spPr>
          <a:xfrm>
            <a:off x="226849" y="5082589"/>
            <a:ext cx="655949" cy="769441"/>
          </a:xfrm>
          <a:prstGeom prst="rect">
            <a:avLst/>
          </a:prstGeom>
          <a:noFill/>
        </p:spPr>
        <p:txBody>
          <a:bodyPr wrap="none" lIns="91440" tIns="45720" rIns="91440" bIns="45720">
            <a:spAutoFit/>
          </a:bodyPr>
          <a:lstStyle/>
          <a:p>
            <a:pPr algn="ctr"/>
            <a:r>
              <a:rPr lang="fr-FR" sz="4400" dirty="0">
                <a:ln w="0"/>
                <a:solidFill>
                  <a:schemeClr val="accent1"/>
                </a:solidFill>
                <a:effectLst>
                  <a:outerShdw blurRad="38100" dist="25400" dir="5400000" algn="ctr" rotWithShape="0">
                    <a:srgbClr val="6E747A">
                      <a:alpha val="43000"/>
                    </a:srgbClr>
                  </a:outerShdw>
                </a:effectLst>
              </a:rPr>
              <a:t>4</a:t>
            </a:r>
            <a:r>
              <a:rPr lang="fr-FR" sz="4400" b="0" cap="none" spc="0" dirty="0">
                <a:ln w="0"/>
                <a:solidFill>
                  <a:schemeClr val="accent1"/>
                </a:solidFill>
                <a:effectLst>
                  <a:outerShdw blurRad="38100" dist="25400" dir="5400000" algn="ctr" rotWithShape="0">
                    <a:srgbClr val="6E747A">
                      <a:alpha val="43000"/>
                    </a:srgbClr>
                  </a:outerShdw>
                </a:effectLst>
              </a:rPr>
              <a:t>.</a:t>
            </a:r>
          </a:p>
        </p:txBody>
      </p:sp>
      <p:sp>
        <p:nvSpPr>
          <p:cNvPr id="18" name="Espace réservé du contenu 2">
            <a:extLst>
              <a:ext uri="{FF2B5EF4-FFF2-40B4-BE49-F238E27FC236}">
                <a16:creationId xmlns:a16="http://schemas.microsoft.com/office/drawing/2014/main" id="{F20C880D-F2BB-4A1A-A82E-977F298F7913}"/>
              </a:ext>
            </a:extLst>
          </p:cNvPr>
          <p:cNvSpPr txBox="1">
            <a:spLocks/>
          </p:cNvSpPr>
          <p:nvPr/>
        </p:nvSpPr>
        <p:spPr>
          <a:xfrm>
            <a:off x="2964871" y="5017341"/>
            <a:ext cx="6734764" cy="1347157"/>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indent="-285750">
              <a:buFont typeface="Arial" panose="020B0604020202020204" pitchFamily="34" charset="0"/>
              <a:buChar char="•"/>
            </a:pPr>
            <a:endParaRPr lang="fr-FR" sz="1200" dirty="0">
              <a:solidFill>
                <a:srgbClr val="FF0000"/>
              </a:solidFill>
            </a:endParaRPr>
          </a:p>
          <a:p>
            <a:pPr marL="633413" lvl="1" indent="-285750">
              <a:buFont typeface="Wingdings" panose="05000000000000000000" pitchFamily="2" charset="2"/>
              <a:buChar char="q"/>
            </a:pPr>
            <a:r>
              <a:rPr lang="fr-FR" sz="1100" dirty="0"/>
              <a:t>Diffuser le dispositif « industriels solidaires »</a:t>
            </a:r>
          </a:p>
          <a:p>
            <a:pPr marL="633413" lvl="1" indent="-285750">
              <a:buFont typeface="Wingdings" panose="05000000000000000000" pitchFamily="2" charset="2"/>
              <a:buChar char="q"/>
            </a:pPr>
            <a:r>
              <a:rPr lang="fr-FR" sz="1100" dirty="0"/>
              <a:t>Participer avec le Conseil Régional à une stratégie de réindustrialisation du Centre-Val-de-Loire</a:t>
            </a:r>
          </a:p>
          <a:p>
            <a:pPr marL="633413" lvl="1" indent="-285750">
              <a:buFont typeface="Wingdings" panose="05000000000000000000" pitchFamily="2" charset="2"/>
              <a:buChar char="q"/>
            </a:pPr>
            <a:r>
              <a:rPr lang="fr-FR" sz="1100" dirty="0"/>
              <a:t>Structurer France Industrie en Centre-Val-de-Loire</a:t>
            </a:r>
          </a:p>
          <a:p>
            <a:pPr marL="633413" lvl="1" indent="-285750">
              <a:buFont typeface="Wingdings" panose="05000000000000000000" pitchFamily="2" charset="2"/>
              <a:buChar char="q"/>
            </a:pPr>
            <a:endParaRPr lang="fr-FR" sz="1200" dirty="0"/>
          </a:p>
          <a:p>
            <a:pPr marL="633413" lvl="1" indent="-285750">
              <a:buFont typeface="Wingdings" panose="05000000000000000000" pitchFamily="2" charset="2"/>
              <a:buChar char="q"/>
            </a:pPr>
            <a:endParaRPr lang="fr-FR" sz="1200" dirty="0"/>
          </a:p>
        </p:txBody>
      </p:sp>
      <p:cxnSp>
        <p:nvCxnSpPr>
          <p:cNvPr id="19" name="Connecteur droit 18">
            <a:extLst>
              <a:ext uri="{FF2B5EF4-FFF2-40B4-BE49-F238E27FC236}">
                <a16:creationId xmlns:a16="http://schemas.microsoft.com/office/drawing/2014/main" id="{C964B586-ACF9-413C-AD19-E048697737CB}"/>
              </a:ext>
            </a:extLst>
          </p:cNvPr>
          <p:cNvCxnSpPr/>
          <p:nvPr/>
        </p:nvCxnSpPr>
        <p:spPr>
          <a:xfrm>
            <a:off x="3134714" y="2055450"/>
            <a:ext cx="0" cy="68400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2F3EBDD2-D9AD-437A-9A49-782BC730BDC2}"/>
              </a:ext>
            </a:extLst>
          </p:cNvPr>
          <p:cNvCxnSpPr>
            <a:cxnSpLocks/>
          </p:cNvCxnSpPr>
          <p:nvPr/>
        </p:nvCxnSpPr>
        <p:spPr>
          <a:xfrm>
            <a:off x="3124446" y="3040846"/>
            <a:ext cx="0" cy="82800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C7AFAE06-AFD7-4968-A91E-015841F84FC6}"/>
              </a:ext>
            </a:extLst>
          </p:cNvPr>
          <p:cNvCxnSpPr/>
          <p:nvPr/>
        </p:nvCxnSpPr>
        <p:spPr>
          <a:xfrm>
            <a:off x="3134714" y="4171954"/>
            <a:ext cx="0" cy="75600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0A2BBEF1-2AC4-43C1-A932-79EC5A75C9C0}"/>
              </a:ext>
            </a:extLst>
          </p:cNvPr>
          <p:cNvCxnSpPr/>
          <p:nvPr/>
        </p:nvCxnSpPr>
        <p:spPr>
          <a:xfrm>
            <a:off x="3134714" y="5141919"/>
            <a:ext cx="0" cy="684000"/>
          </a:xfrm>
          <a:prstGeom prst="line">
            <a:avLst/>
          </a:prstGeom>
          <a:ln/>
        </p:spPr>
        <p:style>
          <a:lnRef idx="1">
            <a:schemeClr val="accent1"/>
          </a:lnRef>
          <a:fillRef idx="0">
            <a:schemeClr val="accent1"/>
          </a:fillRef>
          <a:effectRef idx="0">
            <a:schemeClr val="accent1"/>
          </a:effectRef>
          <a:fontRef idx="minor">
            <a:schemeClr val="tx1"/>
          </a:fontRef>
        </p:style>
      </p:cxnSp>
      <p:sp>
        <p:nvSpPr>
          <p:cNvPr id="23" name="Espace réservé du contenu 2">
            <a:extLst>
              <a:ext uri="{FF2B5EF4-FFF2-40B4-BE49-F238E27FC236}">
                <a16:creationId xmlns:a16="http://schemas.microsoft.com/office/drawing/2014/main" id="{CA65D88D-594C-4496-9651-F338EA1EB890}"/>
              </a:ext>
            </a:extLst>
          </p:cNvPr>
          <p:cNvSpPr txBox="1">
            <a:spLocks/>
          </p:cNvSpPr>
          <p:nvPr/>
        </p:nvSpPr>
        <p:spPr>
          <a:xfrm>
            <a:off x="673898" y="1307149"/>
            <a:ext cx="9107405" cy="736593"/>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sz="1100" dirty="0"/>
              <a:t>En réponse aux constats exposés ci-avant, 4 enjeux ont été identifiés pour la branche en Centre-Val-de-Loire et 13 actions ont été proposées pour répondre à ces enjeux. Ces propositions viennent en complémentarité des actions et dispositifs déjà mis en œuvre sur le territoire par la branche, l’AR2i et leurs partenaires.</a:t>
            </a:r>
          </a:p>
        </p:txBody>
      </p:sp>
    </p:spTree>
    <p:extLst>
      <p:ext uri="{BB962C8B-B14F-4D97-AF65-F5344CB8AC3E}">
        <p14:creationId xmlns:p14="http://schemas.microsoft.com/office/powerpoint/2010/main" val="209862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73BB77-D31F-485F-931F-FF86F7837E35}"/>
              </a:ext>
            </a:extLst>
          </p:cNvPr>
          <p:cNvSpPr>
            <a:spLocks noGrp="1"/>
          </p:cNvSpPr>
          <p:nvPr>
            <p:ph type="title"/>
          </p:nvPr>
        </p:nvSpPr>
        <p:spPr>
          <a:xfrm>
            <a:off x="4958714" y="1518285"/>
            <a:ext cx="4337685" cy="2693497"/>
          </a:xfrm>
        </p:spPr>
        <p:txBody>
          <a:bodyPr/>
          <a:lstStyle/>
          <a:p>
            <a:r>
              <a:rPr lang="fr-FR"/>
              <a:t>1. ÉTAT DES LIEUX DE LA BRANCHE EN CENTRE-VAL-DE-LOIRE EN 2019</a:t>
            </a:r>
          </a:p>
        </p:txBody>
      </p:sp>
      <p:sp>
        <p:nvSpPr>
          <p:cNvPr id="3" name="Espace réservé du texte 2">
            <a:extLst>
              <a:ext uri="{FF2B5EF4-FFF2-40B4-BE49-F238E27FC236}">
                <a16:creationId xmlns:a16="http://schemas.microsoft.com/office/drawing/2014/main" id="{17705D64-8153-49E5-8A55-43A75E2D6002}"/>
              </a:ext>
            </a:extLst>
          </p:cNvPr>
          <p:cNvSpPr>
            <a:spLocks noGrp="1"/>
          </p:cNvSpPr>
          <p:nvPr>
            <p:ph type="body" idx="1"/>
          </p:nvPr>
        </p:nvSpPr>
        <p:spPr/>
        <p:txBody>
          <a:bodyPr/>
          <a:lstStyle/>
          <a:p>
            <a:r>
              <a:rPr lang="fr-FR"/>
              <a:t>01</a:t>
            </a:r>
          </a:p>
        </p:txBody>
      </p:sp>
    </p:spTree>
    <p:extLst>
      <p:ext uri="{BB962C8B-B14F-4D97-AF65-F5344CB8AC3E}">
        <p14:creationId xmlns:p14="http://schemas.microsoft.com/office/powerpoint/2010/main" val="132901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5B9C2C-DA53-4466-81C9-96B59D3B34D9}"/>
              </a:ext>
            </a:extLst>
          </p:cNvPr>
          <p:cNvSpPr/>
          <p:nvPr/>
        </p:nvSpPr>
        <p:spPr>
          <a:xfrm>
            <a:off x="4953000" y="1557436"/>
            <a:ext cx="4736690" cy="4119464"/>
          </a:xfrm>
          <a:prstGeom prst="rect">
            <a:avLst/>
          </a:prstGeom>
          <a:solidFill>
            <a:srgbClr val="42C6E7"/>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 name="Titre 1">
            <a:extLst>
              <a:ext uri="{FF2B5EF4-FFF2-40B4-BE49-F238E27FC236}">
                <a16:creationId xmlns:a16="http://schemas.microsoft.com/office/drawing/2014/main" id="{95F5E512-C1EC-4DB2-8D51-A77ADFD7E0C0}"/>
              </a:ext>
            </a:extLst>
          </p:cNvPr>
          <p:cNvSpPr>
            <a:spLocks noGrp="1"/>
          </p:cNvSpPr>
          <p:nvPr>
            <p:ph type="title"/>
          </p:nvPr>
        </p:nvSpPr>
        <p:spPr/>
        <p:txBody>
          <a:bodyPr/>
          <a:lstStyle/>
          <a:p>
            <a:r>
              <a:rPr lang="fr-FR"/>
              <a:t>Introduction</a:t>
            </a:r>
          </a:p>
        </p:txBody>
      </p:sp>
      <p:sp>
        <p:nvSpPr>
          <p:cNvPr id="5" name="Espace réservé du contenu 4">
            <a:extLst>
              <a:ext uri="{FF2B5EF4-FFF2-40B4-BE49-F238E27FC236}">
                <a16:creationId xmlns:a16="http://schemas.microsoft.com/office/drawing/2014/main" id="{4885FA0E-5F15-48A8-9555-8F4671D2E0E2}"/>
              </a:ext>
            </a:extLst>
          </p:cNvPr>
          <p:cNvSpPr>
            <a:spLocks noGrp="1"/>
          </p:cNvSpPr>
          <p:nvPr>
            <p:ph idx="1"/>
          </p:nvPr>
        </p:nvSpPr>
        <p:spPr>
          <a:xfrm>
            <a:off x="700882" y="1683614"/>
            <a:ext cx="3954245" cy="4135293"/>
          </a:xfrm>
        </p:spPr>
        <p:txBody>
          <a:bodyPr vert="horz" lIns="0" tIns="0" rIns="0" bIns="0" rtlCol="0" anchor="t">
            <a:noAutofit/>
          </a:bodyPr>
          <a:lstStyle/>
          <a:p>
            <a:pPr algn="just"/>
            <a:r>
              <a:rPr lang="fr-FR" sz="1600"/>
              <a:t>Les principales sources de données statistiques utilisées</a:t>
            </a:r>
          </a:p>
          <a:p>
            <a:pPr marL="285750" lvl="1" indent="-285750" algn="just">
              <a:buFontTx/>
              <a:buChar char="-"/>
            </a:pPr>
            <a:r>
              <a:rPr lang="fr-FR" sz="1400" b="1"/>
              <a:t>La source ACOSS</a:t>
            </a:r>
            <a:r>
              <a:rPr lang="fr-FR" sz="1400"/>
              <a:t>, pour les données sur l’emploi salarié privé par zone d’emploi et sur l’emploi industriel (intégrant les activités autres que la branche)</a:t>
            </a:r>
            <a:endParaRPr lang="fr-FR" sz="1400">
              <a:cs typeface="Arial"/>
            </a:endParaRPr>
          </a:p>
          <a:p>
            <a:pPr marL="285750" lvl="1" indent="-285750" algn="just">
              <a:buFontTx/>
              <a:buChar char="-"/>
            </a:pPr>
            <a:r>
              <a:rPr lang="fr-FR" sz="1400"/>
              <a:t>Les </a:t>
            </a:r>
            <a:r>
              <a:rPr lang="fr-FR" sz="1400" b="1"/>
              <a:t>fichiers SIRENE </a:t>
            </a:r>
            <a:r>
              <a:rPr lang="fr-FR" sz="1400"/>
              <a:t>pour l’identification des établissements de la branche</a:t>
            </a:r>
            <a:endParaRPr lang="fr-FR" sz="1400">
              <a:cs typeface="Arial"/>
            </a:endParaRPr>
          </a:p>
          <a:p>
            <a:pPr marL="285750" lvl="1" indent="-285750" algn="just">
              <a:buFontTx/>
              <a:buChar char="-"/>
            </a:pPr>
            <a:endParaRPr lang="fr-FR" sz="1400"/>
          </a:p>
          <a:p>
            <a:pPr marL="285750" lvl="1" indent="-285750" algn="just">
              <a:buFontTx/>
              <a:buChar char="-"/>
            </a:pPr>
            <a:r>
              <a:rPr lang="fr-FR" sz="1400"/>
              <a:t>NB : contrairement à l’analyse conduite en 2014, nous n’avons pas utilisé les données de l’observatoire des métiers de la métallurgie, les dernières données disponibles pour l’emploi étant de 2018 alors que la source ACOSS nous permet de disposer des données au 31 décembre 2019.</a:t>
            </a:r>
            <a:endParaRPr lang="fr-FR" sz="1400">
              <a:cs typeface="Arial"/>
            </a:endParaRPr>
          </a:p>
        </p:txBody>
      </p:sp>
      <p:sp>
        <p:nvSpPr>
          <p:cNvPr id="3" name="Espace réservé du texte 2">
            <a:extLst>
              <a:ext uri="{FF2B5EF4-FFF2-40B4-BE49-F238E27FC236}">
                <a16:creationId xmlns:a16="http://schemas.microsoft.com/office/drawing/2014/main" id="{452505A4-A06C-45FF-9886-DD47C8331A90}"/>
              </a:ext>
            </a:extLst>
          </p:cNvPr>
          <p:cNvSpPr>
            <a:spLocks noGrp="1"/>
          </p:cNvSpPr>
          <p:nvPr>
            <p:ph type="body" sz="quarter" idx="10"/>
          </p:nvPr>
        </p:nvSpPr>
        <p:spPr/>
        <p:txBody>
          <a:bodyPr/>
          <a:lstStyle/>
          <a:p>
            <a:r>
              <a:rPr lang="fr-FR"/>
              <a:t>Précisions méthodologiques</a:t>
            </a:r>
          </a:p>
        </p:txBody>
      </p:sp>
      <p:sp>
        <p:nvSpPr>
          <p:cNvPr id="4" name="Espace réservé du texte 3">
            <a:extLst>
              <a:ext uri="{FF2B5EF4-FFF2-40B4-BE49-F238E27FC236}">
                <a16:creationId xmlns:a16="http://schemas.microsoft.com/office/drawing/2014/main" id="{093B5FCA-ACC4-4DBA-8F66-4BDD19EDDEE2}"/>
              </a:ext>
            </a:extLst>
          </p:cNvPr>
          <p:cNvSpPr>
            <a:spLocks noGrp="1"/>
          </p:cNvSpPr>
          <p:nvPr>
            <p:ph type="body" sz="quarter" idx="11"/>
          </p:nvPr>
        </p:nvSpPr>
        <p:spPr/>
        <p:txBody>
          <a:bodyPr/>
          <a:lstStyle/>
          <a:p>
            <a:r>
              <a:rPr lang="fr-FR"/>
              <a:t>01</a:t>
            </a:r>
          </a:p>
        </p:txBody>
      </p:sp>
      <p:sp>
        <p:nvSpPr>
          <p:cNvPr id="7" name="Espace réservé du contenu 2">
            <a:extLst>
              <a:ext uri="{FF2B5EF4-FFF2-40B4-BE49-F238E27FC236}">
                <a16:creationId xmlns:a16="http://schemas.microsoft.com/office/drawing/2014/main" id="{EC84F6A4-01EB-4E7E-B926-6B809B6A3A72}"/>
              </a:ext>
            </a:extLst>
          </p:cNvPr>
          <p:cNvSpPr txBox="1">
            <a:spLocks/>
          </p:cNvSpPr>
          <p:nvPr/>
        </p:nvSpPr>
        <p:spPr>
          <a:xfrm>
            <a:off x="5186149" y="2095424"/>
            <a:ext cx="4181333" cy="3686406"/>
          </a:xfrm>
          <a:prstGeom prst="rect">
            <a:avLst/>
          </a:prstGeom>
        </p:spPr>
        <p:txBody>
          <a:bodyPr vert="horz" lIns="0" tIns="0" rIns="0" bIns="0" rtlCol="0" anchor="t">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sz="1200">
                <a:solidFill>
                  <a:schemeClr val="bg1"/>
                </a:solidFill>
              </a:rPr>
              <a:t>La nomenclature des secteurs d'activité de l'économie actuellement en vigueur est la NAF 2008 (NAF révision 2). A partir de cette nomenclature, le champ de la </a:t>
            </a:r>
            <a:r>
              <a:rPr lang="fr-FR" sz="1200" b="1">
                <a:solidFill>
                  <a:schemeClr val="bg1"/>
                </a:solidFill>
              </a:rPr>
              <a:t>Métallurgie</a:t>
            </a:r>
            <a:r>
              <a:rPr lang="fr-FR" sz="1200">
                <a:solidFill>
                  <a:schemeClr val="bg1"/>
                </a:solidFill>
              </a:rPr>
              <a:t> est défini en comptabilisant les codes 24 à 30, ainsi que le code 33 et une partie du 32. Les données ACOSS et INSEE intègrent la totalité des activités du code 32. </a:t>
            </a:r>
          </a:p>
          <a:p>
            <a:pPr lvl="1" algn="just"/>
            <a:br>
              <a:rPr lang="fr-FR" sz="1200"/>
            </a:br>
            <a:r>
              <a:rPr lang="fr-FR" sz="1200">
                <a:solidFill>
                  <a:schemeClr val="bg1"/>
                </a:solidFill>
              </a:rPr>
              <a:t>Ainsi, le champ défini par la nomenclature est plus restreint que le champ d'application de la convention collective de la branche Métallurgie tel qu'il en ressort des données issues de l'OPCAIM. En effet, la nomenclature utilisée dans la statistique publique, principal producteur de données économiques, ne permet pas d'identifier les effectifs des établissements relevant de la branche mais dont l'activité est classée dans les services : par exemple, le commerce de gros, les sièges sociaux, les activités d'architecture et ingénierie, les services informatiques, bureaux d'études, ... </a:t>
            </a:r>
            <a:endParaRPr lang="fr-FR" sz="1200">
              <a:solidFill>
                <a:schemeClr val="bg1"/>
              </a:solidFill>
              <a:cs typeface="Arial"/>
            </a:endParaRPr>
          </a:p>
          <a:p>
            <a:pPr lvl="1" algn="just"/>
            <a:r>
              <a:rPr lang="fr-FR" sz="1200">
                <a:solidFill>
                  <a:schemeClr val="bg1"/>
                </a:solidFill>
              </a:rPr>
              <a:t>Par ailleurs les codes NAF des entreprises ne correspondent parfois plus à l’activité réelle de l’entreprise.</a:t>
            </a:r>
            <a:endParaRPr lang="fr-FR" sz="1200">
              <a:solidFill>
                <a:schemeClr val="bg1"/>
              </a:solidFill>
              <a:cs typeface="Arial"/>
            </a:endParaRPr>
          </a:p>
        </p:txBody>
      </p:sp>
      <p:sp>
        <p:nvSpPr>
          <p:cNvPr id="9" name="ZoneTexte 8">
            <a:extLst>
              <a:ext uri="{FF2B5EF4-FFF2-40B4-BE49-F238E27FC236}">
                <a16:creationId xmlns:a16="http://schemas.microsoft.com/office/drawing/2014/main" id="{152BF024-E854-4663-AA12-535D32772294}"/>
              </a:ext>
            </a:extLst>
          </p:cNvPr>
          <p:cNvSpPr txBox="1"/>
          <p:nvPr/>
        </p:nvSpPr>
        <p:spPr>
          <a:xfrm>
            <a:off x="5186149" y="1662366"/>
            <a:ext cx="4181333" cy="307777"/>
          </a:xfrm>
          <a:prstGeom prst="rect">
            <a:avLst/>
          </a:prstGeom>
          <a:noFill/>
        </p:spPr>
        <p:txBody>
          <a:bodyPr wrap="square" rtlCol="0">
            <a:spAutoFit/>
          </a:bodyPr>
          <a:lstStyle/>
          <a:p>
            <a:pPr algn="ctr"/>
            <a:r>
              <a:rPr lang="fr-FR" sz="1400">
                <a:solidFill>
                  <a:schemeClr val="bg1"/>
                </a:solidFill>
              </a:rPr>
              <a:t>Zoom sur le périmètre retenu de la métallurgie</a:t>
            </a:r>
          </a:p>
        </p:txBody>
      </p:sp>
    </p:spTree>
    <p:extLst>
      <p:ext uri="{BB962C8B-B14F-4D97-AF65-F5344CB8AC3E}">
        <p14:creationId xmlns:p14="http://schemas.microsoft.com/office/powerpoint/2010/main" val="256346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F8E8545-B02C-4E31-AB5B-B44C98CD0B0B}"/>
              </a:ext>
            </a:extLst>
          </p:cNvPr>
          <p:cNvSpPr>
            <a:spLocks noGrp="1"/>
          </p:cNvSpPr>
          <p:nvPr>
            <p:ph type="title"/>
          </p:nvPr>
        </p:nvSpPr>
        <p:spPr/>
        <p:txBody>
          <a:bodyPr/>
          <a:lstStyle/>
          <a:p>
            <a:r>
              <a:rPr lang="fr-FR"/>
              <a:t>1.1. La branche en 2019 en Centre-Val-de-Loire</a:t>
            </a:r>
            <a:br>
              <a:rPr lang="fr-FR"/>
            </a:br>
            <a:endParaRPr lang="fr-FR"/>
          </a:p>
        </p:txBody>
      </p:sp>
      <p:sp>
        <p:nvSpPr>
          <p:cNvPr id="7" name="Espace réservé du texte 6">
            <a:extLst>
              <a:ext uri="{FF2B5EF4-FFF2-40B4-BE49-F238E27FC236}">
                <a16:creationId xmlns:a16="http://schemas.microsoft.com/office/drawing/2014/main" id="{2734FDCA-74EF-4875-8ED5-007C5A0465F2}"/>
              </a:ext>
            </a:extLst>
          </p:cNvPr>
          <p:cNvSpPr>
            <a:spLocks noGrp="1"/>
          </p:cNvSpPr>
          <p:nvPr>
            <p:ph type="body" idx="1"/>
          </p:nvPr>
        </p:nvSpPr>
        <p:spPr/>
        <p:txBody>
          <a:bodyPr/>
          <a:lstStyle/>
          <a:p>
            <a:r>
              <a:rPr lang="fr-FR"/>
              <a:t>1.1</a:t>
            </a:r>
          </a:p>
        </p:txBody>
      </p:sp>
    </p:spTree>
    <p:extLst>
      <p:ext uri="{BB962C8B-B14F-4D97-AF65-F5344CB8AC3E}">
        <p14:creationId xmlns:p14="http://schemas.microsoft.com/office/powerpoint/2010/main" val="192544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8AAD16-B4CF-42B6-B3AF-38BAC01C953A}"/>
              </a:ext>
            </a:extLst>
          </p:cNvPr>
          <p:cNvSpPr>
            <a:spLocks noGrp="1"/>
          </p:cNvSpPr>
          <p:nvPr>
            <p:ph type="title"/>
          </p:nvPr>
        </p:nvSpPr>
        <p:spPr/>
        <p:txBody>
          <a:bodyPr/>
          <a:lstStyle/>
          <a:p>
            <a:r>
              <a:rPr lang="fr-FR"/>
              <a:t>L’emploi dans la branche en centre-val-de-</a:t>
            </a:r>
            <a:r>
              <a:rPr lang="fr-FR" err="1"/>
              <a:t>loire</a:t>
            </a:r>
            <a:endParaRPr lang="fr-FR"/>
          </a:p>
        </p:txBody>
      </p:sp>
      <p:sp>
        <p:nvSpPr>
          <p:cNvPr id="4" name="Espace réservé du texte 3">
            <a:extLst>
              <a:ext uri="{FF2B5EF4-FFF2-40B4-BE49-F238E27FC236}">
                <a16:creationId xmlns:a16="http://schemas.microsoft.com/office/drawing/2014/main" id="{4D2222F2-9DA1-41FE-A3C5-32D735EA47D9}"/>
              </a:ext>
            </a:extLst>
          </p:cNvPr>
          <p:cNvSpPr>
            <a:spLocks noGrp="1"/>
          </p:cNvSpPr>
          <p:nvPr>
            <p:ph type="body" sz="quarter" idx="10"/>
          </p:nvPr>
        </p:nvSpPr>
        <p:spPr>
          <a:xfrm>
            <a:off x="1415414" y="863600"/>
            <a:ext cx="8221390" cy="393065"/>
          </a:xfrm>
        </p:spPr>
        <p:txBody>
          <a:bodyPr/>
          <a:lstStyle/>
          <a:p>
            <a:r>
              <a:rPr lang="fr-FR" dirty="0"/>
              <a:t>60 300 emplois salariés au 31 décembre 2019</a:t>
            </a:r>
          </a:p>
        </p:txBody>
      </p:sp>
      <p:sp>
        <p:nvSpPr>
          <p:cNvPr id="5" name="Espace réservé du texte 4">
            <a:extLst>
              <a:ext uri="{FF2B5EF4-FFF2-40B4-BE49-F238E27FC236}">
                <a16:creationId xmlns:a16="http://schemas.microsoft.com/office/drawing/2014/main" id="{4CDA47C5-F075-4CFA-A1BC-09D36CE3D399}"/>
              </a:ext>
            </a:extLst>
          </p:cNvPr>
          <p:cNvSpPr>
            <a:spLocks noGrp="1"/>
          </p:cNvSpPr>
          <p:nvPr>
            <p:ph type="body" sz="quarter" idx="11"/>
          </p:nvPr>
        </p:nvSpPr>
        <p:spPr/>
        <p:txBody>
          <a:bodyPr/>
          <a:lstStyle/>
          <a:p>
            <a:r>
              <a:rPr lang="fr-FR"/>
              <a:t>01</a:t>
            </a:r>
          </a:p>
        </p:txBody>
      </p:sp>
      <p:sp>
        <p:nvSpPr>
          <p:cNvPr id="11" name="Espace réservé du contenu 10">
            <a:extLst>
              <a:ext uri="{FF2B5EF4-FFF2-40B4-BE49-F238E27FC236}">
                <a16:creationId xmlns:a16="http://schemas.microsoft.com/office/drawing/2014/main" id="{A8859207-246B-41BE-9534-F6026AEE136A}"/>
              </a:ext>
            </a:extLst>
          </p:cNvPr>
          <p:cNvSpPr>
            <a:spLocks noGrp="1"/>
          </p:cNvSpPr>
          <p:nvPr>
            <p:ph idx="1"/>
          </p:nvPr>
        </p:nvSpPr>
        <p:spPr>
          <a:xfrm>
            <a:off x="713218" y="1711325"/>
            <a:ext cx="3440891" cy="3965575"/>
          </a:xfrm>
        </p:spPr>
        <p:txBody>
          <a:bodyPr vert="horz" lIns="0" tIns="0" rIns="0" bIns="0" rtlCol="0" anchor="t">
            <a:noAutofit/>
          </a:bodyPr>
          <a:lstStyle/>
          <a:p>
            <a:pPr lvl="1" algn="just"/>
            <a:r>
              <a:rPr lang="fr-FR" sz="1300"/>
              <a:t>Les emplois industriels sont présents de manière diffuse sur l’ensemble du territoire régional, avec une </a:t>
            </a:r>
            <a:r>
              <a:rPr lang="fr-FR" sz="1300" b="1"/>
              <a:t>concentration sur quelques pôles</a:t>
            </a:r>
            <a:r>
              <a:rPr lang="fr-FR" sz="1300"/>
              <a:t> : </a:t>
            </a:r>
          </a:p>
          <a:p>
            <a:pPr marL="285750" lvl="1" indent="-285750" algn="just">
              <a:buFontTx/>
              <a:buChar char="-"/>
            </a:pPr>
            <a:r>
              <a:rPr lang="fr-FR" sz="1300"/>
              <a:t>35 % de la totalité des emplois de la branche dans la région se concentrent sur deux pôles : Tours (avec 11 216 emplois) et Orléans (avec 9 974 emplois)</a:t>
            </a:r>
            <a:endParaRPr lang="fr-FR" sz="1300">
              <a:cs typeface="Arial"/>
            </a:endParaRPr>
          </a:p>
          <a:p>
            <a:pPr marL="285750" lvl="1" indent="-285750" algn="just">
              <a:buFontTx/>
              <a:buChar char="-"/>
            </a:pPr>
            <a:r>
              <a:rPr lang="fr-FR" sz="1300"/>
              <a:t>53 % des métiers de la branche métallurgie de la région représentés dans les zones d’emploi de Tours, Orléans, Bourges et Chartres.</a:t>
            </a:r>
            <a:endParaRPr lang="fr-FR" sz="1300">
              <a:cs typeface="Arial"/>
            </a:endParaRPr>
          </a:p>
          <a:p>
            <a:pPr lvl="1" algn="just"/>
            <a:endParaRPr lang="fr-FR" sz="1300"/>
          </a:p>
          <a:p>
            <a:pPr lvl="1" algn="just"/>
            <a:r>
              <a:rPr lang="fr-FR" sz="1300"/>
              <a:t>Il n’y a </a:t>
            </a:r>
            <a:r>
              <a:rPr lang="fr-FR" sz="1300" b="1"/>
              <a:t>pas eu d’évolution majeure</a:t>
            </a:r>
            <a:r>
              <a:rPr lang="fr-FR" sz="1300"/>
              <a:t> quant à la répartition des salariés de la branche depuis 2015.</a:t>
            </a:r>
            <a:endParaRPr lang="fr-FR" sz="1300">
              <a:cs typeface="Arial"/>
            </a:endParaRPr>
          </a:p>
        </p:txBody>
      </p:sp>
      <p:sp>
        <p:nvSpPr>
          <p:cNvPr id="18" name="ZoneTexte 17">
            <a:extLst>
              <a:ext uri="{FF2B5EF4-FFF2-40B4-BE49-F238E27FC236}">
                <a16:creationId xmlns:a16="http://schemas.microsoft.com/office/drawing/2014/main" id="{FD124022-4616-476E-9F58-FFF323C1C04D}"/>
              </a:ext>
            </a:extLst>
          </p:cNvPr>
          <p:cNvSpPr txBox="1"/>
          <p:nvPr/>
        </p:nvSpPr>
        <p:spPr>
          <a:xfrm>
            <a:off x="5246025" y="1182422"/>
            <a:ext cx="4076649" cy="538609"/>
          </a:xfrm>
          <a:prstGeom prst="rect">
            <a:avLst/>
          </a:prstGeom>
          <a:noFill/>
        </p:spPr>
        <p:txBody>
          <a:bodyPr wrap="square" rtlCol="0">
            <a:spAutoFit/>
          </a:bodyPr>
          <a:lstStyle/>
          <a:p>
            <a:pPr algn="ctr"/>
            <a:r>
              <a:rPr lang="fr-FR" sz="1000" b="1"/>
              <a:t>NOMBRE D’EMPLOIS DANS LA BRANCHE MÉTALLURGIE </a:t>
            </a:r>
          </a:p>
          <a:p>
            <a:pPr algn="ctr"/>
            <a:r>
              <a:rPr lang="fr-FR" sz="1000" b="1"/>
              <a:t>PAR ZONE D’EMPLOI EN 2019</a:t>
            </a:r>
          </a:p>
          <a:p>
            <a:pPr algn="ctr"/>
            <a:r>
              <a:rPr lang="fr-FR" sz="900" i="1">
                <a:solidFill>
                  <a:schemeClr val="tx1">
                    <a:lumMod val="60000"/>
                    <a:lumOff val="40000"/>
                  </a:schemeClr>
                </a:solidFill>
              </a:rPr>
              <a:t>Source: Données de l’Observatoire, ACOSS (2020); retraitements Katalyse</a:t>
            </a:r>
          </a:p>
        </p:txBody>
      </p:sp>
      <p:sp>
        <p:nvSpPr>
          <p:cNvPr id="77" name="Rectangle 76">
            <a:extLst>
              <a:ext uri="{FF2B5EF4-FFF2-40B4-BE49-F238E27FC236}">
                <a16:creationId xmlns:a16="http://schemas.microsoft.com/office/drawing/2014/main" id="{9D698FA3-70DB-47F4-97CB-D98CEBB9D36E}"/>
              </a:ext>
            </a:extLst>
          </p:cNvPr>
          <p:cNvSpPr/>
          <p:nvPr/>
        </p:nvSpPr>
        <p:spPr>
          <a:xfrm>
            <a:off x="5155234" y="1779630"/>
            <a:ext cx="2472136" cy="261610"/>
          </a:xfrm>
          <a:prstGeom prst="rect">
            <a:avLst/>
          </a:prstGeom>
          <a:ln>
            <a:noFill/>
          </a:ln>
        </p:spPr>
        <p:txBody>
          <a:bodyPr wrap="square">
            <a:spAutoFit/>
          </a:bodyPr>
          <a:lstStyle/>
          <a:p>
            <a:r>
              <a:rPr lang="fr-FR" sz="1100" b="1" dirty="0">
                <a:latin typeface="Calibri" panose="020F0502020204030204" pitchFamily="34" charset="0"/>
              </a:rPr>
              <a:t> Région : 60 300 emplois </a:t>
            </a:r>
            <a:endParaRPr lang="fr-FR" sz="1100" b="1" dirty="0"/>
          </a:p>
        </p:txBody>
      </p:sp>
      <p:grpSp>
        <p:nvGrpSpPr>
          <p:cNvPr id="74" name="Groupe 73">
            <a:extLst>
              <a:ext uri="{FF2B5EF4-FFF2-40B4-BE49-F238E27FC236}">
                <a16:creationId xmlns:a16="http://schemas.microsoft.com/office/drawing/2014/main" id="{EB8846D5-3F1F-4362-84EF-46CC467373D4}"/>
              </a:ext>
            </a:extLst>
          </p:cNvPr>
          <p:cNvGrpSpPr>
            <a:grpSpLocks noChangeAspect="1"/>
          </p:cNvGrpSpPr>
          <p:nvPr/>
        </p:nvGrpSpPr>
        <p:grpSpPr>
          <a:xfrm>
            <a:off x="4509514" y="2014825"/>
            <a:ext cx="4901497" cy="4686887"/>
            <a:chOff x="4827041" y="1966136"/>
            <a:chExt cx="4496414" cy="4299540"/>
          </a:xfrm>
        </p:grpSpPr>
        <p:grpSp>
          <p:nvGrpSpPr>
            <p:cNvPr id="75" name="Groupe 74">
              <a:extLst>
                <a:ext uri="{FF2B5EF4-FFF2-40B4-BE49-F238E27FC236}">
                  <a16:creationId xmlns:a16="http://schemas.microsoft.com/office/drawing/2014/main" id="{3250AB78-EA4F-4E9B-A549-7DAA589729DF}"/>
                </a:ext>
              </a:extLst>
            </p:cNvPr>
            <p:cNvGrpSpPr>
              <a:grpSpLocks noChangeAspect="1"/>
            </p:cNvGrpSpPr>
            <p:nvPr/>
          </p:nvGrpSpPr>
          <p:grpSpPr>
            <a:xfrm>
              <a:off x="5089072" y="1966136"/>
              <a:ext cx="4234383" cy="4299540"/>
              <a:chOff x="5089072" y="1966136"/>
              <a:chExt cx="4234383" cy="4299540"/>
            </a:xfrm>
          </p:grpSpPr>
          <p:grpSp>
            <p:nvGrpSpPr>
              <p:cNvPr id="79" name="Groupe 78">
                <a:extLst>
                  <a:ext uri="{FF2B5EF4-FFF2-40B4-BE49-F238E27FC236}">
                    <a16:creationId xmlns:a16="http://schemas.microsoft.com/office/drawing/2014/main" id="{301FD1D7-2FB7-44C4-BADC-AF44D1A82AF3}"/>
                  </a:ext>
                </a:extLst>
              </p:cNvPr>
              <p:cNvGrpSpPr>
                <a:grpSpLocks noChangeAspect="1"/>
              </p:cNvGrpSpPr>
              <p:nvPr/>
            </p:nvGrpSpPr>
            <p:grpSpPr>
              <a:xfrm>
                <a:off x="5089072" y="1966136"/>
                <a:ext cx="4234383" cy="4299540"/>
                <a:chOff x="5244383" y="1992920"/>
                <a:chExt cx="3918584" cy="3978882"/>
              </a:xfrm>
            </p:grpSpPr>
            <p:grpSp>
              <p:nvGrpSpPr>
                <p:cNvPr id="81" name="Groupe 80">
                  <a:extLst>
                    <a:ext uri="{FF2B5EF4-FFF2-40B4-BE49-F238E27FC236}">
                      <a16:creationId xmlns:a16="http://schemas.microsoft.com/office/drawing/2014/main" id="{828390B1-BBD6-4791-997A-6BEA4A207333}"/>
                    </a:ext>
                  </a:extLst>
                </p:cNvPr>
                <p:cNvGrpSpPr>
                  <a:grpSpLocks noChangeAspect="1"/>
                </p:cNvGrpSpPr>
                <p:nvPr/>
              </p:nvGrpSpPr>
              <p:grpSpPr>
                <a:xfrm>
                  <a:off x="5244383" y="1992920"/>
                  <a:ext cx="3918584" cy="3978882"/>
                  <a:chOff x="3139440" y="919425"/>
                  <a:chExt cx="5086869" cy="5165145"/>
                </a:xfrm>
              </p:grpSpPr>
              <p:sp>
                <p:nvSpPr>
                  <p:cNvPr id="100" name="Forme libre : forme 99">
                    <a:extLst>
                      <a:ext uri="{FF2B5EF4-FFF2-40B4-BE49-F238E27FC236}">
                        <a16:creationId xmlns:a16="http://schemas.microsoft.com/office/drawing/2014/main" id="{0612411C-510F-48AA-A066-7878D4348910}"/>
                      </a:ext>
                    </a:extLst>
                  </p:cNvPr>
                  <p:cNvSpPr/>
                  <p:nvPr/>
                </p:nvSpPr>
                <p:spPr>
                  <a:xfrm>
                    <a:off x="4255477" y="919425"/>
                    <a:ext cx="1105319" cy="741126"/>
                  </a:xfrm>
                  <a:custGeom>
                    <a:avLst/>
                    <a:gdLst>
                      <a:gd name="connsiteX0" fmla="*/ 60290 w 1105319"/>
                      <a:gd name="connsiteY0" fmla="*/ 472273 h 718457"/>
                      <a:gd name="connsiteX1" fmla="*/ 60290 w 1105319"/>
                      <a:gd name="connsiteY1" fmla="*/ 472273 h 718457"/>
                      <a:gd name="connsiteX2" fmla="*/ 75363 w 1105319"/>
                      <a:gd name="connsiteY2" fmla="*/ 432079 h 718457"/>
                      <a:gd name="connsiteX3" fmla="*/ 85411 w 1105319"/>
                      <a:gd name="connsiteY3" fmla="*/ 417007 h 718457"/>
                      <a:gd name="connsiteX4" fmla="*/ 95459 w 1105319"/>
                      <a:gd name="connsiteY4" fmla="*/ 422031 h 718457"/>
                      <a:gd name="connsiteX5" fmla="*/ 120580 w 1105319"/>
                      <a:gd name="connsiteY5" fmla="*/ 442128 h 718457"/>
                      <a:gd name="connsiteX6" fmla="*/ 155749 w 1105319"/>
                      <a:gd name="connsiteY6" fmla="*/ 452176 h 718457"/>
                      <a:gd name="connsiteX7" fmla="*/ 200967 w 1105319"/>
                      <a:gd name="connsiteY7" fmla="*/ 417007 h 718457"/>
                      <a:gd name="connsiteX8" fmla="*/ 281354 w 1105319"/>
                      <a:gd name="connsiteY8" fmla="*/ 401934 h 718457"/>
                      <a:gd name="connsiteX9" fmla="*/ 351692 w 1105319"/>
                      <a:gd name="connsiteY9" fmla="*/ 351692 h 718457"/>
                      <a:gd name="connsiteX10" fmla="*/ 391886 w 1105319"/>
                      <a:gd name="connsiteY10" fmla="*/ 386862 h 718457"/>
                      <a:gd name="connsiteX11" fmla="*/ 422031 w 1105319"/>
                      <a:gd name="connsiteY11" fmla="*/ 286378 h 718457"/>
                      <a:gd name="connsiteX12" fmla="*/ 457200 w 1105319"/>
                      <a:gd name="connsiteY12" fmla="*/ 286378 h 718457"/>
                      <a:gd name="connsiteX13" fmla="*/ 462224 w 1105319"/>
                      <a:gd name="connsiteY13" fmla="*/ 336620 h 718457"/>
                      <a:gd name="connsiteX14" fmla="*/ 462224 w 1105319"/>
                      <a:gd name="connsiteY14" fmla="*/ 336620 h 718457"/>
                      <a:gd name="connsiteX15" fmla="*/ 547635 w 1105319"/>
                      <a:gd name="connsiteY15" fmla="*/ 351692 h 718457"/>
                      <a:gd name="connsiteX16" fmla="*/ 577780 w 1105319"/>
                      <a:gd name="connsiteY16" fmla="*/ 316523 h 718457"/>
                      <a:gd name="connsiteX17" fmla="*/ 617974 w 1105319"/>
                      <a:gd name="connsiteY17" fmla="*/ 361741 h 718457"/>
                      <a:gd name="connsiteX18" fmla="*/ 663191 w 1105319"/>
                      <a:gd name="connsiteY18" fmla="*/ 351692 h 718457"/>
                      <a:gd name="connsiteX19" fmla="*/ 703385 w 1105319"/>
                      <a:gd name="connsiteY19" fmla="*/ 341644 h 718457"/>
                      <a:gd name="connsiteX20" fmla="*/ 748602 w 1105319"/>
                      <a:gd name="connsiteY20" fmla="*/ 306475 h 718457"/>
                      <a:gd name="connsiteX21" fmla="*/ 748602 w 1105319"/>
                      <a:gd name="connsiteY21" fmla="*/ 256233 h 718457"/>
                      <a:gd name="connsiteX22" fmla="*/ 728505 w 1105319"/>
                      <a:gd name="connsiteY22" fmla="*/ 246185 h 718457"/>
                      <a:gd name="connsiteX23" fmla="*/ 803868 w 1105319"/>
                      <a:gd name="connsiteY23" fmla="*/ 155750 h 718457"/>
                      <a:gd name="connsiteX24" fmla="*/ 859134 w 1105319"/>
                      <a:gd name="connsiteY24" fmla="*/ 145701 h 718457"/>
                      <a:gd name="connsiteX25" fmla="*/ 874207 w 1105319"/>
                      <a:gd name="connsiteY25" fmla="*/ 85411 h 718457"/>
                      <a:gd name="connsiteX26" fmla="*/ 859134 w 1105319"/>
                      <a:gd name="connsiteY26" fmla="*/ 40194 h 718457"/>
                      <a:gd name="connsiteX27" fmla="*/ 869182 w 1105319"/>
                      <a:gd name="connsiteY27" fmla="*/ 5024 h 718457"/>
                      <a:gd name="connsiteX28" fmla="*/ 894303 w 1105319"/>
                      <a:gd name="connsiteY28" fmla="*/ 0 h 718457"/>
                      <a:gd name="connsiteX29" fmla="*/ 944545 w 1105319"/>
                      <a:gd name="connsiteY29" fmla="*/ 25121 h 718457"/>
                      <a:gd name="connsiteX30" fmla="*/ 984738 w 1105319"/>
                      <a:gd name="connsiteY30" fmla="*/ 65314 h 718457"/>
                      <a:gd name="connsiteX31" fmla="*/ 984738 w 1105319"/>
                      <a:gd name="connsiteY31" fmla="*/ 65314 h 718457"/>
                      <a:gd name="connsiteX32" fmla="*/ 994787 w 1105319"/>
                      <a:gd name="connsiteY32" fmla="*/ 125605 h 718457"/>
                      <a:gd name="connsiteX33" fmla="*/ 1029956 w 1105319"/>
                      <a:gd name="connsiteY33" fmla="*/ 170822 h 718457"/>
                      <a:gd name="connsiteX34" fmla="*/ 1024932 w 1105319"/>
                      <a:gd name="connsiteY34" fmla="*/ 205991 h 718457"/>
                      <a:gd name="connsiteX35" fmla="*/ 1050053 w 1105319"/>
                      <a:gd name="connsiteY35" fmla="*/ 211016 h 718457"/>
                      <a:gd name="connsiteX36" fmla="*/ 1024932 w 1105319"/>
                      <a:gd name="connsiteY36" fmla="*/ 246185 h 718457"/>
                      <a:gd name="connsiteX37" fmla="*/ 1009859 w 1105319"/>
                      <a:gd name="connsiteY37" fmla="*/ 281354 h 718457"/>
                      <a:gd name="connsiteX38" fmla="*/ 1019908 w 1105319"/>
                      <a:gd name="connsiteY38" fmla="*/ 331596 h 718457"/>
                      <a:gd name="connsiteX39" fmla="*/ 1075174 w 1105319"/>
                      <a:gd name="connsiteY39" fmla="*/ 381838 h 718457"/>
                      <a:gd name="connsiteX40" fmla="*/ 1019908 w 1105319"/>
                      <a:gd name="connsiteY40" fmla="*/ 477297 h 718457"/>
                      <a:gd name="connsiteX41" fmla="*/ 1055077 w 1105319"/>
                      <a:gd name="connsiteY41" fmla="*/ 547635 h 718457"/>
                      <a:gd name="connsiteX42" fmla="*/ 1060101 w 1105319"/>
                      <a:gd name="connsiteY42" fmla="*/ 587829 h 718457"/>
                      <a:gd name="connsiteX43" fmla="*/ 1105319 w 1105319"/>
                      <a:gd name="connsiteY43" fmla="*/ 628022 h 718457"/>
                      <a:gd name="connsiteX44" fmla="*/ 1090246 w 1105319"/>
                      <a:gd name="connsiteY44" fmla="*/ 643095 h 718457"/>
                      <a:gd name="connsiteX45" fmla="*/ 1045028 w 1105319"/>
                      <a:gd name="connsiteY45" fmla="*/ 622998 h 718457"/>
                      <a:gd name="connsiteX46" fmla="*/ 1009859 w 1105319"/>
                      <a:gd name="connsiteY46" fmla="*/ 648119 h 718457"/>
                      <a:gd name="connsiteX47" fmla="*/ 1034980 w 1105319"/>
                      <a:gd name="connsiteY47" fmla="*/ 673240 h 718457"/>
                      <a:gd name="connsiteX48" fmla="*/ 989763 w 1105319"/>
                      <a:gd name="connsiteY48" fmla="*/ 663191 h 718457"/>
                      <a:gd name="connsiteX49" fmla="*/ 954593 w 1105319"/>
                      <a:gd name="connsiteY49" fmla="*/ 688312 h 718457"/>
                      <a:gd name="connsiteX50" fmla="*/ 959618 w 1105319"/>
                      <a:gd name="connsiteY50" fmla="*/ 718457 h 718457"/>
                      <a:gd name="connsiteX51" fmla="*/ 854110 w 1105319"/>
                      <a:gd name="connsiteY51" fmla="*/ 713433 h 718457"/>
                      <a:gd name="connsiteX52" fmla="*/ 874207 w 1105319"/>
                      <a:gd name="connsiteY52" fmla="*/ 663191 h 718457"/>
                      <a:gd name="connsiteX53" fmla="*/ 854110 w 1105319"/>
                      <a:gd name="connsiteY53" fmla="*/ 638071 h 718457"/>
                      <a:gd name="connsiteX54" fmla="*/ 808892 w 1105319"/>
                      <a:gd name="connsiteY54" fmla="*/ 658167 h 718457"/>
                      <a:gd name="connsiteX55" fmla="*/ 788796 w 1105319"/>
                      <a:gd name="connsiteY55" fmla="*/ 612950 h 718457"/>
                      <a:gd name="connsiteX56" fmla="*/ 743578 w 1105319"/>
                      <a:gd name="connsiteY56" fmla="*/ 617974 h 718457"/>
                      <a:gd name="connsiteX57" fmla="*/ 708409 w 1105319"/>
                      <a:gd name="connsiteY57" fmla="*/ 658167 h 718457"/>
                      <a:gd name="connsiteX58" fmla="*/ 708409 w 1105319"/>
                      <a:gd name="connsiteY58" fmla="*/ 658167 h 718457"/>
                      <a:gd name="connsiteX59" fmla="*/ 683288 w 1105319"/>
                      <a:gd name="connsiteY59" fmla="*/ 718457 h 718457"/>
                      <a:gd name="connsiteX60" fmla="*/ 683288 w 1105319"/>
                      <a:gd name="connsiteY60" fmla="*/ 718457 h 718457"/>
                      <a:gd name="connsiteX61" fmla="*/ 633046 w 1105319"/>
                      <a:gd name="connsiteY61" fmla="*/ 693336 h 718457"/>
                      <a:gd name="connsiteX62" fmla="*/ 592853 w 1105319"/>
                      <a:gd name="connsiteY62" fmla="*/ 703385 h 718457"/>
                      <a:gd name="connsiteX63" fmla="*/ 557683 w 1105319"/>
                      <a:gd name="connsiteY63" fmla="*/ 643095 h 718457"/>
                      <a:gd name="connsiteX64" fmla="*/ 497393 w 1105319"/>
                      <a:gd name="connsiteY64" fmla="*/ 617974 h 718457"/>
                      <a:gd name="connsiteX65" fmla="*/ 477297 w 1105319"/>
                      <a:gd name="connsiteY65" fmla="*/ 638071 h 718457"/>
                      <a:gd name="connsiteX66" fmla="*/ 432079 w 1105319"/>
                      <a:gd name="connsiteY66" fmla="*/ 673240 h 718457"/>
                      <a:gd name="connsiteX67" fmla="*/ 366765 w 1105319"/>
                      <a:gd name="connsiteY67" fmla="*/ 653143 h 718457"/>
                      <a:gd name="connsiteX68" fmla="*/ 311499 w 1105319"/>
                      <a:gd name="connsiteY68" fmla="*/ 678264 h 718457"/>
                      <a:gd name="connsiteX69" fmla="*/ 311499 w 1105319"/>
                      <a:gd name="connsiteY69" fmla="*/ 678264 h 718457"/>
                      <a:gd name="connsiteX70" fmla="*/ 200967 w 1105319"/>
                      <a:gd name="connsiteY70" fmla="*/ 597877 h 718457"/>
                      <a:gd name="connsiteX71" fmla="*/ 175846 w 1105319"/>
                      <a:gd name="connsiteY71" fmla="*/ 607925 h 718457"/>
                      <a:gd name="connsiteX72" fmla="*/ 125604 w 1105319"/>
                      <a:gd name="connsiteY72" fmla="*/ 577780 h 718457"/>
                      <a:gd name="connsiteX73" fmla="*/ 125604 w 1105319"/>
                      <a:gd name="connsiteY73" fmla="*/ 577780 h 718457"/>
                      <a:gd name="connsiteX74" fmla="*/ 105508 w 1105319"/>
                      <a:gd name="connsiteY74" fmla="*/ 532563 h 718457"/>
                      <a:gd name="connsiteX75" fmla="*/ 65314 w 1105319"/>
                      <a:gd name="connsiteY75" fmla="*/ 527539 h 718457"/>
                      <a:gd name="connsiteX76" fmla="*/ 50242 w 1105319"/>
                      <a:gd name="connsiteY76" fmla="*/ 547635 h 718457"/>
                      <a:gd name="connsiteX77" fmla="*/ 25121 w 1105319"/>
                      <a:gd name="connsiteY77" fmla="*/ 557684 h 718457"/>
                      <a:gd name="connsiteX78" fmla="*/ 0 w 1105319"/>
                      <a:gd name="connsiteY78" fmla="*/ 527539 h 718457"/>
                      <a:gd name="connsiteX79" fmla="*/ 60290 w 1105319"/>
                      <a:gd name="connsiteY79" fmla="*/ 472273 h 718457"/>
                      <a:gd name="connsiteX0" fmla="*/ 60290 w 1105319"/>
                      <a:gd name="connsiteY0" fmla="*/ 472273 h 718457"/>
                      <a:gd name="connsiteX1" fmla="*/ 60290 w 1105319"/>
                      <a:gd name="connsiteY1" fmla="*/ 472273 h 718457"/>
                      <a:gd name="connsiteX2" fmla="*/ 75363 w 1105319"/>
                      <a:gd name="connsiteY2" fmla="*/ 432079 h 718457"/>
                      <a:gd name="connsiteX3" fmla="*/ 85411 w 1105319"/>
                      <a:gd name="connsiteY3" fmla="*/ 417007 h 718457"/>
                      <a:gd name="connsiteX4" fmla="*/ 95459 w 1105319"/>
                      <a:gd name="connsiteY4" fmla="*/ 422031 h 718457"/>
                      <a:gd name="connsiteX5" fmla="*/ 120580 w 1105319"/>
                      <a:gd name="connsiteY5" fmla="*/ 442128 h 718457"/>
                      <a:gd name="connsiteX6" fmla="*/ 155749 w 1105319"/>
                      <a:gd name="connsiteY6" fmla="*/ 452176 h 718457"/>
                      <a:gd name="connsiteX7" fmla="*/ 200967 w 1105319"/>
                      <a:gd name="connsiteY7" fmla="*/ 417007 h 718457"/>
                      <a:gd name="connsiteX8" fmla="*/ 281354 w 1105319"/>
                      <a:gd name="connsiteY8" fmla="*/ 401934 h 718457"/>
                      <a:gd name="connsiteX9" fmla="*/ 351692 w 1105319"/>
                      <a:gd name="connsiteY9" fmla="*/ 351692 h 718457"/>
                      <a:gd name="connsiteX10" fmla="*/ 391886 w 1105319"/>
                      <a:gd name="connsiteY10" fmla="*/ 386862 h 718457"/>
                      <a:gd name="connsiteX11" fmla="*/ 422031 w 1105319"/>
                      <a:gd name="connsiteY11" fmla="*/ 286378 h 718457"/>
                      <a:gd name="connsiteX12" fmla="*/ 457200 w 1105319"/>
                      <a:gd name="connsiteY12" fmla="*/ 286378 h 718457"/>
                      <a:gd name="connsiteX13" fmla="*/ 462224 w 1105319"/>
                      <a:gd name="connsiteY13" fmla="*/ 336620 h 718457"/>
                      <a:gd name="connsiteX14" fmla="*/ 462224 w 1105319"/>
                      <a:gd name="connsiteY14" fmla="*/ 336620 h 718457"/>
                      <a:gd name="connsiteX15" fmla="*/ 500673 w 1105319"/>
                      <a:gd name="connsiteY15" fmla="*/ 322001 h 718457"/>
                      <a:gd name="connsiteX16" fmla="*/ 547635 w 1105319"/>
                      <a:gd name="connsiteY16" fmla="*/ 351692 h 718457"/>
                      <a:gd name="connsiteX17" fmla="*/ 577780 w 1105319"/>
                      <a:gd name="connsiteY17" fmla="*/ 316523 h 718457"/>
                      <a:gd name="connsiteX18" fmla="*/ 617974 w 1105319"/>
                      <a:gd name="connsiteY18" fmla="*/ 361741 h 718457"/>
                      <a:gd name="connsiteX19" fmla="*/ 663191 w 1105319"/>
                      <a:gd name="connsiteY19" fmla="*/ 351692 h 718457"/>
                      <a:gd name="connsiteX20" fmla="*/ 703385 w 1105319"/>
                      <a:gd name="connsiteY20" fmla="*/ 341644 h 718457"/>
                      <a:gd name="connsiteX21" fmla="*/ 748602 w 1105319"/>
                      <a:gd name="connsiteY21" fmla="*/ 306475 h 718457"/>
                      <a:gd name="connsiteX22" fmla="*/ 748602 w 1105319"/>
                      <a:gd name="connsiteY22" fmla="*/ 256233 h 718457"/>
                      <a:gd name="connsiteX23" fmla="*/ 728505 w 1105319"/>
                      <a:gd name="connsiteY23" fmla="*/ 246185 h 718457"/>
                      <a:gd name="connsiteX24" fmla="*/ 803868 w 1105319"/>
                      <a:gd name="connsiteY24" fmla="*/ 155750 h 718457"/>
                      <a:gd name="connsiteX25" fmla="*/ 859134 w 1105319"/>
                      <a:gd name="connsiteY25" fmla="*/ 145701 h 718457"/>
                      <a:gd name="connsiteX26" fmla="*/ 874207 w 1105319"/>
                      <a:gd name="connsiteY26" fmla="*/ 85411 h 718457"/>
                      <a:gd name="connsiteX27" fmla="*/ 859134 w 1105319"/>
                      <a:gd name="connsiteY27" fmla="*/ 40194 h 718457"/>
                      <a:gd name="connsiteX28" fmla="*/ 869182 w 1105319"/>
                      <a:gd name="connsiteY28" fmla="*/ 5024 h 718457"/>
                      <a:gd name="connsiteX29" fmla="*/ 894303 w 1105319"/>
                      <a:gd name="connsiteY29" fmla="*/ 0 h 718457"/>
                      <a:gd name="connsiteX30" fmla="*/ 944545 w 1105319"/>
                      <a:gd name="connsiteY30" fmla="*/ 25121 h 718457"/>
                      <a:gd name="connsiteX31" fmla="*/ 984738 w 1105319"/>
                      <a:gd name="connsiteY31" fmla="*/ 65314 h 718457"/>
                      <a:gd name="connsiteX32" fmla="*/ 984738 w 1105319"/>
                      <a:gd name="connsiteY32" fmla="*/ 65314 h 718457"/>
                      <a:gd name="connsiteX33" fmla="*/ 994787 w 1105319"/>
                      <a:gd name="connsiteY33" fmla="*/ 125605 h 718457"/>
                      <a:gd name="connsiteX34" fmla="*/ 1029956 w 1105319"/>
                      <a:gd name="connsiteY34" fmla="*/ 170822 h 718457"/>
                      <a:gd name="connsiteX35" fmla="*/ 1024932 w 1105319"/>
                      <a:gd name="connsiteY35" fmla="*/ 205991 h 718457"/>
                      <a:gd name="connsiteX36" fmla="*/ 1050053 w 1105319"/>
                      <a:gd name="connsiteY36" fmla="*/ 211016 h 718457"/>
                      <a:gd name="connsiteX37" fmla="*/ 1024932 w 1105319"/>
                      <a:gd name="connsiteY37" fmla="*/ 246185 h 718457"/>
                      <a:gd name="connsiteX38" fmla="*/ 1009859 w 1105319"/>
                      <a:gd name="connsiteY38" fmla="*/ 281354 h 718457"/>
                      <a:gd name="connsiteX39" fmla="*/ 1019908 w 1105319"/>
                      <a:gd name="connsiteY39" fmla="*/ 331596 h 718457"/>
                      <a:gd name="connsiteX40" fmla="*/ 1075174 w 1105319"/>
                      <a:gd name="connsiteY40" fmla="*/ 381838 h 718457"/>
                      <a:gd name="connsiteX41" fmla="*/ 1019908 w 1105319"/>
                      <a:gd name="connsiteY41" fmla="*/ 477297 h 718457"/>
                      <a:gd name="connsiteX42" fmla="*/ 1055077 w 1105319"/>
                      <a:gd name="connsiteY42" fmla="*/ 547635 h 718457"/>
                      <a:gd name="connsiteX43" fmla="*/ 1060101 w 1105319"/>
                      <a:gd name="connsiteY43" fmla="*/ 587829 h 718457"/>
                      <a:gd name="connsiteX44" fmla="*/ 1105319 w 1105319"/>
                      <a:gd name="connsiteY44" fmla="*/ 628022 h 718457"/>
                      <a:gd name="connsiteX45" fmla="*/ 1090246 w 1105319"/>
                      <a:gd name="connsiteY45" fmla="*/ 643095 h 718457"/>
                      <a:gd name="connsiteX46" fmla="*/ 1045028 w 1105319"/>
                      <a:gd name="connsiteY46" fmla="*/ 622998 h 718457"/>
                      <a:gd name="connsiteX47" fmla="*/ 1009859 w 1105319"/>
                      <a:gd name="connsiteY47" fmla="*/ 648119 h 718457"/>
                      <a:gd name="connsiteX48" fmla="*/ 1034980 w 1105319"/>
                      <a:gd name="connsiteY48" fmla="*/ 673240 h 718457"/>
                      <a:gd name="connsiteX49" fmla="*/ 989763 w 1105319"/>
                      <a:gd name="connsiteY49" fmla="*/ 663191 h 718457"/>
                      <a:gd name="connsiteX50" fmla="*/ 954593 w 1105319"/>
                      <a:gd name="connsiteY50" fmla="*/ 688312 h 718457"/>
                      <a:gd name="connsiteX51" fmla="*/ 959618 w 1105319"/>
                      <a:gd name="connsiteY51" fmla="*/ 718457 h 718457"/>
                      <a:gd name="connsiteX52" fmla="*/ 854110 w 1105319"/>
                      <a:gd name="connsiteY52" fmla="*/ 713433 h 718457"/>
                      <a:gd name="connsiteX53" fmla="*/ 874207 w 1105319"/>
                      <a:gd name="connsiteY53" fmla="*/ 663191 h 718457"/>
                      <a:gd name="connsiteX54" fmla="*/ 854110 w 1105319"/>
                      <a:gd name="connsiteY54" fmla="*/ 638071 h 718457"/>
                      <a:gd name="connsiteX55" fmla="*/ 808892 w 1105319"/>
                      <a:gd name="connsiteY55" fmla="*/ 658167 h 718457"/>
                      <a:gd name="connsiteX56" fmla="*/ 788796 w 1105319"/>
                      <a:gd name="connsiteY56" fmla="*/ 612950 h 718457"/>
                      <a:gd name="connsiteX57" fmla="*/ 743578 w 1105319"/>
                      <a:gd name="connsiteY57" fmla="*/ 617974 h 718457"/>
                      <a:gd name="connsiteX58" fmla="*/ 708409 w 1105319"/>
                      <a:gd name="connsiteY58" fmla="*/ 658167 h 718457"/>
                      <a:gd name="connsiteX59" fmla="*/ 708409 w 1105319"/>
                      <a:gd name="connsiteY59" fmla="*/ 658167 h 718457"/>
                      <a:gd name="connsiteX60" fmla="*/ 683288 w 1105319"/>
                      <a:gd name="connsiteY60" fmla="*/ 718457 h 718457"/>
                      <a:gd name="connsiteX61" fmla="*/ 683288 w 1105319"/>
                      <a:gd name="connsiteY61" fmla="*/ 718457 h 718457"/>
                      <a:gd name="connsiteX62" fmla="*/ 633046 w 1105319"/>
                      <a:gd name="connsiteY62" fmla="*/ 693336 h 718457"/>
                      <a:gd name="connsiteX63" fmla="*/ 592853 w 1105319"/>
                      <a:gd name="connsiteY63" fmla="*/ 703385 h 718457"/>
                      <a:gd name="connsiteX64" fmla="*/ 557683 w 1105319"/>
                      <a:gd name="connsiteY64" fmla="*/ 643095 h 718457"/>
                      <a:gd name="connsiteX65" fmla="*/ 497393 w 1105319"/>
                      <a:gd name="connsiteY65" fmla="*/ 617974 h 718457"/>
                      <a:gd name="connsiteX66" fmla="*/ 477297 w 1105319"/>
                      <a:gd name="connsiteY66" fmla="*/ 638071 h 718457"/>
                      <a:gd name="connsiteX67" fmla="*/ 432079 w 1105319"/>
                      <a:gd name="connsiteY67" fmla="*/ 673240 h 718457"/>
                      <a:gd name="connsiteX68" fmla="*/ 366765 w 1105319"/>
                      <a:gd name="connsiteY68" fmla="*/ 653143 h 718457"/>
                      <a:gd name="connsiteX69" fmla="*/ 311499 w 1105319"/>
                      <a:gd name="connsiteY69" fmla="*/ 678264 h 718457"/>
                      <a:gd name="connsiteX70" fmla="*/ 311499 w 1105319"/>
                      <a:gd name="connsiteY70" fmla="*/ 678264 h 718457"/>
                      <a:gd name="connsiteX71" fmla="*/ 200967 w 1105319"/>
                      <a:gd name="connsiteY71" fmla="*/ 597877 h 718457"/>
                      <a:gd name="connsiteX72" fmla="*/ 175846 w 1105319"/>
                      <a:gd name="connsiteY72" fmla="*/ 607925 h 718457"/>
                      <a:gd name="connsiteX73" fmla="*/ 125604 w 1105319"/>
                      <a:gd name="connsiteY73" fmla="*/ 577780 h 718457"/>
                      <a:gd name="connsiteX74" fmla="*/ 125604 w 1105319"/>
                      <a:gd name="connsiteY74" fmla="*/ 577780 h 718457"/>
                      <a:gd name="connsiteX75" fmla="*/ 105508 w 1105319"/>
                      <a:gd name="connsiteY75" fmla="*/ 532563 h 718457"/>
                      <a:gd name="connsiteX76" fmla="*/ 65314 w 1105319"/>
                      <a:gd name="connsiteY76" fmla="*/ 527539 h 718457"/>
                      <a:gd name="connsiteX77" fmla="*/ 50242 w 1105319"/>
                      <a:gd name="connsiteY77" fmla="*/ 547635 h 718457"/>
                      <a:gd name="connsiteX78" fmla="*/ 25121 w 1105319"/>
                      <a:gd name="connsiteY78" fmla="*/ 557684 h 718457"/>
                      <a:gd name="connsiteX79" fmla="*/ 0 w 1105319"/>
                      <a:gd name="connsiteY79" fmla="*/ 527539 h 718457"/>
                      <a:gd name="connsiteX80" fmla="*/ 60290 w 1105319"/>
                      <a:gd name="connsiteY80" fmla="*/ 472273 h 718457"/>
                      <a:gd name="connsiteX0" fmla="*/ 60290 w 1105319"/>
                      <a:gd name="connsiteY0" fmla="*/ 472273 h 718457"/>
                      <a:gd name="connsiteX1" fmla="*/ 60290 w 1105319"/>
                      <a:gd name="connsiteY1" fmla="*/ 472273 h 718457"/>
                      <a:gd name="connsiteX2" fmla="*/ 75363 w 1105319"/>
                      <a:gd name="connsiteY2" fmla="*/ 432079 h 718457"/>
                      <a:gd name="connsiteX3" fmla="*/ 85411 w 1105319"/>
                      <a:gd name="connsiteY3" fmla="*/ 417007 h 718457"/>
                      <a:gd name="connsiteX4" fmla="*/ 95459 w 1105319"/>
                      <a:gd name="connsiteY4" fmla="*/ 422031 h 718457"/>
                      <a:gd name="connsiteX5" fmla="*/ 120580 w 1105319"/>
                      <a:gd name="connsiteY5" fmla="*/ 442128 h 718457"/>
                      <a:gd name="connsiteX6" fmla="*/ 155749 w 1105319"/>
                      <a:gd name="connsiteY6" fmla="*/ 452176 h 718457"/>
                      <a:gd name="connsiteX7" fmla="*/ 200967 w 1105319"/>
                      <a:gd name="connsiteY7" fmla="*/ 417007 h 718457"/>
                      <a:gd name="connsiteX8" fmla="*/ 281354 w 1105319"/>
                      <a:gd name="connsiteY8" fmla="*/ 401934 h 718457"/>
                      <a:gd name="connsiteX9" fmla="*/ 351692 w 1105319"/>
                      <a:gd name="connsiteY9" fmla="*/ 351692 h 718457"/>
                      <a:gd name="connsiteX10" fmla="*/ 391886 w 1105319"/>
                      <a:gd name="connsiteY10" fmla="*/ 386862 h 718457"/>
                      <a:gd name="connsiteX11" fmla="*/ 422031 w 1105319"/>
                      <a:gd name="connsiteY11" fmla="*/ 286378 h 718457"/>
                      <a:gd name="connsiteX12" fmla="*/ 457200 w 1105319"/>
                      <a:gd name="connsiteY12" fmla="*/ 286378 h 718457"/>
                      <a:gd name="connsiteX13" fmla="*/ 462224 w 1105319"/>
                      <a:gd name="connsiteY13" fmla="*/ 336620 h 718457"/>
                      <a:gd name="connsiteX14" fmla="*/ 462224 w 1105319"/>
                      <a:gd name="connsiteY14" fmla="*/ 336620 h 718457"/>
                      <a:gd name="connsiteX15" fmla="*/ 500673 w 1105319"/>
                      <a:gd name="connsiteY15" fmla="*/ 322001 h 718457"/>
                      <a:gd name="connsiteX16" fmla="*/ 547635 w 1105319"/>
                      <a:gd name="connsiteY16" fmla="*/ 351692 h 718457"/>
                      <a:gd name="connsiteX17" fmla="*/ 577780 w 1105319"/>
                      <a:gd name="connsiteY17" fmla="*/ 316523 h 718457"/>
                      <a:gd name="connsiteX18" fmla="*/ 617974 w 1105319"/>
                      <a:gd name="connsiteY18" fmla="*/ 361741 h 718457"/>
                      <a:gd name="connsiteX19" fmla="*/ 663191 w 1105319"/>
                      <a:gd name="connsiteY19" fmla="*/ 351692 h 718457"/>
                      <a:gd name="connsiteX20" fmla="*/ 703385 w 1105319"/>
                      <a:gd name="connsiteY20" fmla="*/ 341644 h 718457"/>
                      <a:gd name="connsiteX21" fmla="*/ 748602 w 1105319"/>
                      <a:gd name="connsiteY21" fmla="*/ 306475 h 718457"/>
                      <a:gd name="connsiteX22" fmla="*/ 748602 w 1105319"/>
                      <a:gd name="connsiteY22" fmla="*/ 256233 h 718457"/>
                      <a:gd name="connsiteX23" fmla="*/ 728505 w 1105319"/>
                      <a:gd name="connsiteY23" fmla="*/ 246185 h 718457"/>
                      <a:gd name="connsiteX24" fmla="*/ 803868 w 1105319"/>
                      <a:gd name="connsiteY24" fmla="*/ 155750 h 718457"/>
                      <a:gd name="connsiteX25" fmla="*/ 859134 w 1105319"/>
                      <a:gd name="connsiteY25" fmla="*/ 145701 h 718457"/>
                      <a:gd name="connsiteX26" fmla="*/ 874207 w 1105319"/>
                      <a:gd name="connsiteY26" fmla="*/ 85411 h 718457"/>
                      <a:gd name="connsiteX27" fmla="*/ 859134 w 1105319"/>
                      <a:gd name="connsiteY27" fmla="*/ 40194 h 718457"/>
                      <a:gd name="connsiteX28" fmla="*/ 869182 w 1105319"/>
                      <a:gd name="connsiteY28" fmla="*/ 5024 h 718457"/>
                      <a:gd name="connsiteX29" fmla="*/ 894303 w 1105319"/>
                      <a:gd name="connsiteY29" fmla="*/ 0 h 718457"/>
                      <a:gd name="connsiteX30" fmla="*/ 944545 w 1105319"/>
                      <a:gd name="connsiteY30" fmla="*/ 25121 h 718457"/>
                      <a:gd name="connsiteX31" fmla="*/ 984738 w 1105319"/>
                      <a:gd name="connsiteY31" fmla="*/ 65314 h 718457"/>
                      <a:gd name="connsiteX32" fmla="*/ 984738 w 1105319"/>
                      <a:gd name="connsiteY32" fmla="*/ 65314 h 718457"/>
                      <a:gd name="connsiteX33" fmla="*/ 994787 w 1105319"/>
                      <a:gd name="connsiteY33" fmla="*/ 125605 h 718457"/>
                      <a:gd name="connsiteX34" fmla="*/ 1029956 w 1105319"/>
                      <a:gd name="connsiteY34" fmla="*/ 170822 h 718457"/>
                      <a:gd name="connsiteX35" fmla="*/ 1024932 w 1105319"/>
                      <a:gd name="connsiteY35" fmla="*/ 205991 h 718457"/>
                      <a:gd name="connsiteX36" fmla="*/ 1050053 w 1105319"/>
                      <a:gd name="connsiteY36" fmla="*/ 211016 h 718457"/>
                      <a:gd name="connsiteX37" fmla="*/ 1024932 w 1105319"/>
                      <a:gd name="connsiteY37" fmla="*/ 246185 h 718457"/>
                      <a:gd name="connsiteX38" fmla="*/ 1009859 w 1105319"/>
                      <a:gd name="connsiteY38" fmla="*/ 281354 h 718457"/>
                      <a:gd name="connsiteX39" fmla="*/ 1019908 w 1105319"/>
                      <a:gd name="connsiteY39" fmla="*/ 331596 h 718457"/>
                      <a:gd name="connsiteX40" fmla="*/ 1075174 w 1105319"/>
                      <a:gd name="connsiteY40" fmla="*/ 381838 h 718457"/>
                      <a:gd name="connsiteX41" fmla="*/ 1019908 w 1105319"/>
                      <a:gd name="connsiteY41" fmla="*/ 477297 h 718457"/>
                      <a:gd name="connsiteX42" fmla="*/ 1055077 w 1105319"/>
                      <a:gd name="connsiteY42" fmla="*/ 547635 h 718457"/>
                      <a:gd name="connsiteX43" fmla="*/ 1060101 w 1105319"/>
                      <a:gd name="connsiteY43" fmla="*/ 587829 h 718457"/>
                      <a:gd name="connsiteX44" fmla="*/ 1105319 w 1105319"/>
                      <a:gd name="connsiteY44" fmla="*/ 628022 h 718457"/>
                      <a:gd name="connsiteX45" fmla="*/ 1090246 w 1105319"/>
                      <a:gd name="connsiteY45" fmla="*/ 643095 h 718457"/>
                      <a:gd name="connsiteX46" fmla="*/ 1045028 w 1105319"/>
                      <a:gd name="connsiteY46" fmla="*/ 622998 h 718457"/>
                      <a:gd name="connsiteX47" fmla="*/ 1009859 w 1105319"/>
                      <a:gd name="connsiteY47" fmla="*/ 648119 h 718457"/>
                      <a:gd name="connsiteX48" fmla="*/ 1034980 w 1105319"/>
                      <a:gd name="connsiteY48" fmla="*/ 673240 h 718457"/>
                      <a:gd name="connsiteX49" fmla="*/ 989763 w 1105319"/>
                      <a:gd name="connsiteY49" fmla="*/ 663191 h 718457"/>
                      <a:gd name="connsiteX50" fmla="*/ 954593 w 1105319"/>
                      <a:gd name="connsiteY50" fmla="*/ 688312 h 718457"/>
                      <a:gd name="connsiteX51" fmla="*/ 959618 w 1105319"/>
                      <a:gd name="connsiteY51" fmla="*/ 718457 h 718457"/>
                      <a:gd name="connsiteX52" fmla="*/ 854110 w 1105319"/>
                      <a:gd name="connsiteY52" fmla="*/ 713433 h 718457"/>
                      <a:gd name="connsiteX53" fmla="*/ 874207 w 1105319"/>
                      <a:gd name="connsiteY53" fmla="*/ 663191 h 718457"/>
                      <a:gd name="connsiteX54" fmla="*/ 854110 w 1105319"/>
                      <a:gd name="connsiteY54" fmla="*/ 638071 h 718457"/>
                      <a:gd name="connsiteX55" fmla="*/ 808892 w 1105319"/>
                      <a:gd name="connsiteY55" fmla="*/ 658167 h 718457"/>
                      <a:gd name="connsiteX56" fmla="*/ 788796 w 1105319"/>
                      <a:gd name="connsiteY56" fmla="*/ 612950 h 718457"/>
                      <a:gd name="connsiteX57" fmla="*/ 743578 w 1105319"/>
                      <a:gd name="connsiteY57" fmla="*/ 617974 h 718457"/>
                      <a:gd name="connsiteX58" fmla="*/ 708409 w 1105319"/>
                      <a:gd name="connsiteY58" fmla="*/ 658167 h 718457"/>
                      <a:gd name="connsiteX59" fmla="*/ 708409 w 1105319"/>
                      <a:gd name="connsiteY59" fmla="*/ 658167 h 718457"/>
                      <a:gd name="connsiteX60" fmla="*/ 683288 w 1105319"/>
                      <a:gd name="connsiteY60" fmla="*/ 718457 h 718457"/>
                      <a:gd name="connsiteX61" fmla="*/ 683288 w 1105319"/>
                      <a:gd name="connsiteY61" fmla="*/ 718457 h 718457"/>
                      <a:gd name="connsiteX62" fmla="*/ 633046 w 1105319"/>
                      <a:gd name="connsiteY62" fmla="*/ 693336 h 718457"/>
                      <a:gd name="connsiteX63" fmla="*/ 592853 w 1105319"/>
                      <a:gd name="connsiteY63" fmla="*/ 703385 h 718457"/>
                      <a:gd name="connsiteX64" fmla="*/ 557683 w 1105319"/>
                      <a:gd name="connsiteY64" fmla="*/ 643095 h 718457"/>
                      <a:gd name="connsiteX65" fmla="*/ 497393 w 1105319"/>
                      <a:gd name="connsiteY65" fmla="*/ 617974 h 718457"/>
                      <a:gd name="connsiteX66" fmla="*/ 477297 w 1105319"/>
                      <a:gd name="connsiteY66" fmla="*/ 638071 h 718457"/>
                      <a:gd name="connsiteX67" fmla="*/ 432079 w 1105319"/>
                      <a:gd name="connsiteY67" fmla="*/ 673240 h 718457"/>
                      <a:gd name="connsiteX68" fmla="*/ 366765 w 1105319"/>
                      <a:gd name="connsiteY68" fmla="*/ 653143 h 718457"/>
                      <a:gd name="connsiteX69" fmla="*/ 311499 w 1105319"/>
                      <a:gd name="connsiteY69" fmla="*/ 678264 h 718457"/>
                      <a:gd name="connsiteX70" fmla="*/ 311499 w 1105319"/>
                      <a:gd name="connsiteY70" fmla="*/ 678264 h 718457"/>
                      <a:gd name="connsiteX71" fmla="*/ 200967 w 1105319"/>
                      <a:gd name="connsiteY71" fmla="*/ 597877 h 718457"/>
                      <a:gd name="connsiteX72" fmla="*/ 175846 w 1105319"/>
                      <a:gd name="connsiteY72" fmla="*/ 607925 h 718457"/>
                      <a:gd name="connsiteX73" fmla="*/ 125604 w 1105319"/>
                      <a:gd name="connsiteY73" fmla="*/ 577780 h 718457"/>
                      <a:gd name="connsiteX74" fmla="*/ 125604 w 1105319"/>
                      <a:gd name="connsiteY74" fmla="*/ 577780 h 718457"/>
                      <a:gd name="connsiteX75" fmla="*/ 105508 w 1105319"/>
                      <a:gd name="connsiteY75" fmla="*/ 532563 h 718457"/>
                      <a:gd name="connsiteX76" fmla="*/ 65314 w 1105319"/>
                      <a:gd name="connsiteY76" fmla="*/ 527539 h 718457"/>
                      <a:gd name="connsiteX77" fmla="*/ 50242 w 1105319"/>
                      <a:gd name="connsiteY77" fmla="*/ 547635 h 718457"/>
                      <a:gd name="connsiteX78" fmla="*/ 25121 w 1105319"/>
                      <a:gd name="connsiteY78" fmla="*/ 557684 h 718457"/>
                      <a:gd name="connsiteX79" fmla="*/ 0 w 1105319"/>
                      <a:gd name="connsiteY79" fmla="*/ 527539 h 718457"/>
                      <a:gd name="connsiteX80" fmla="*/ 8548 w 1105319"/>
                      <a:gd name="connsiteY80" fmla="*/ 490276 h 718457"/>
                      <a:gd name="connsiteX81" fmla="*/ 60290 w 1105319"/>
                      <a:gd name="connsiteY81" fmla="*/ 472273 h 718457"/>
                      <a:gd name="connsiteX0" fmla="*/ 60290 w 1105319"/>
                      <a:gd name="connsiteY0" fmla="*/ 472273 h 718457"/>
                      <a:gd name="connsiteX1" fmla="*/ 60290 w 1105319"/>
                      <a:gd name="connsiteY1" fmla="*/ 472273 h 718457"/>
                      <a:gd name="connsiteX2" fmla="*/ 75363 w 1105319"/>
                      <a:gd name="connsiteY2" fmla="*/ 432079 h 718457"/>
                      <a:gd name="connsiteX3" fmla="*/ 85411 w 1105319"/>
                      <a:gd name="connsiteY3" fmla="*/ 417007 h 718457"/>
                      <a:gd name="connsiteX4" fmla="*/ 95459 w 1105319"/>
                      <a:gd name="connsiteY4" fmla="*/ 422031 h 718457"/>
                      <a:gd name="connsiteX5" fmla="*/ 120580 w 1105319"/>
                      <a:gd name="connsiteY5" fmla="*/ 442128 h 718457"/>
                      <a:gd name="connsiteX6" fmla="*/ 155749 w 1105319"/>
                      <a:gd name="connsiteY6" fmla="*/ 452176 h 718457"/>
                      <a:gd name="connsiteX7" fmla="*/ 200967 w 1105319"/>
                      <a:gd name="connsiteY7" fmla="*/ 417007 h 718457"/>
                      <a:gd name="connsiteX8" fmla="*/ 281354 w 1105319"/>
                      <a:gd name="connsiteY8" fmla="*/ 401934 h 718457"/>
                      <a:gd name="connsiteX9" fmla="*/ 351692 w 1105319"/>
                      <a:gd name="connsiteY9" fmla="*/ 351692 h 718457"/>
                      <a:gd name="connsiteX10" fmla="*/ 391886 w 1105319"/>
                      <a:gd name="connsiteY10" fmla="*/ 386862 h 718457"/>
                      <a:gd name="connsiteX11" fmla="*/ 422031 w 1105319"/>
                      <a:gd name="connsiteY11" fmla="*/ 286378 h 718457"/>
                      <a:gd name="connsiteX12" fmla="*/ 457200 w 1105319"/>
                      <a:gd name="connsiteY12" fmla="*/ 286378 h 718457"/>
                      <a:gd name="connsiteX13" fmla="*/ 462224 w 1105319"/>
                      <a:gd name="connsiteY13" fmla="*/ 336620 h 718457"/>
                      <a:gd name="connsiteX14" fmla="*/ 462224 w 1105319"/>
                      <a:gd name="connsiteY14" fmla="*/ 336620 h 718457"/>
                      <a:gd name="connsiteX15" fmla="*/ 500673 w 1105319"/>
                      <a:gd name="connsiteY15" fmla="*/ 322001 h 718457"/>
                      <a:gd name="connsiteX16" fmla="*/ 547635 w 1105319"/>
                      <a:gd name="connsiteY16" fmla="*/ 351692 h 718457"/>
                      <a:gd name="connsiteX17" fmla="*/ 577780 w 1105319"/>
                      <a:gd name="connsiteY17" fmla="*/ 316523 h 718457"/>
                      <a:gd name="connsiteX18" fmla="*/ 627499 w 1105319"/>
                      <a:gd name="connsiteY18" fmla="*/ 345866 h 718457"/>
                      <a:gd name="connsiteX19" fmla="*/ 663191 w 1105319"/>
                      <a:gd name="connsiteY19" fmla="*/ 351692 h 718457"/>
                      <a:gd name="connsiteX20" fmla="*/ 703385 w 1105319"/>
                      <a:gd name="connsiteY20" fmla="*/ 341644 h 718457"/>
                      <a:gd name="connsiteX21" fmla="*/ 748602 w 1105319"/>
                      <a:gd name="connsiteY21" fmla="*/ 306475 h 718457"/>
                      <a:gd name="connsiteX22" fmla="*/ 748602 w 1105319"/>
                      <a:gd name="connsiteY22" fmla="*/ 256233 h 718457"/>
                      <a:gd name="connsiteX23" fmla="*/ 728505 w 1105319"/>
                      <a:gd name="connsiteY23" fmla="*/ 246185 h 718457"/>
                      <a:gd name="connsiteX24" fmla="*/ 803868 w 1105319"/>
                      <a:gd name="connsiteY24" fmla="*/ 155750 h 718457"/>
                      <a:gd name="connsiteX25" fmla="*/ 859134 w 1105319"/>
                      <a:gd name="connsiteY25" fmla="*/ 145701 h 718457"/>
                      <a:gd name="connsiteX26" fmla="*/ 874207 w 1105319"/>
                      <a:gd name="connsiteY26" fmla="*/ 85411 h 718457"/>
                      <a:gd name="connsiteX27" fmla="*/ 859134 w 1105319"/>
                      <a:gd name="connsiteY27" fmla="*/ 40194 h 718457"/>
                      <a:gd name="connsiteX28" fmla="*/ 869182 w 1105319"/>
                      <a:gd name="connsiteY28" fmla="*/ 5024 h 718457"/>
                      <a:gd name="connsiteX29" fmla="*/ 894303 w 1105319"/>
                      <a:gd name="connsiteY29" fmla="*/ 0 h 718457"/>
                      <a:gd name="connsiteX30" fmla="*/ 944545 w 1105319"/>
                      <a:gd name="connsiteY30" fmla="*/ 25121 h 718457"/>
                      <a:gd name="connsiteX31" fmla="*/ 984738 w 1105319"/>
                      <a:gd name="connsiteY31" fmla="*/ 65314 h 718457"/>
                      <a:gd name="connsiteX32" fmla="*/ 984738 w 1105319"/>
                      <a:gd name="connsiteY32" fmla="*/ 65314 h 718457"/>
                      <a:gd name="connsiteX33" fmla="*/ 994787 w 1105319"/>
                      <a:gd name="connsiteY33" fmla="*/ 125605 h 718457"/>
                      <a:gd name="connsiteX34" fmla="*/ 1029956 w 1105319"/>
                      <a:gd name="connsiteY34" fmla="*/ 170822 h 718457"/>
                      <a:gd name="connsiteX35" fmla="*/ 1024932 w 1105319"/>
                      <a:gd name="connsiteY35" fmla="*/ 205991 h 718457"/>
                      <a:gd name="connsiteX36" fmla="*/ 1050053 w 1105319"/>
                      <a:gd name="connsiteY36" fmla="*/ 211016 h 718457"/>
                      <a:gd name="connsiteX37" fmla="*/ 1024932 w 1105319"/>
                      <a:gd name="connsiteY37" fmla="*/ 246185 h 718457"/>
                      <a:gd name="connsiteX38" fmla="*/ 1009859 w 1105319"/>
                      <a:gd name="connsiteY38" fmla="*/ 281354 h 718457"/>
                      <a:gd name="connsiteX39" fmla="*/ 1019908 w 1105319"/>
                      <a:gd name="connsiteY39" fmla="*/ 331596 h 718457"/>
                      <a:gd name="connsiteX40" fmla="*/ 1075174 w 1105319"/>
                      <a:gd name="connsiteY40" fmla="*/ 381838 h 718457"/>
                      <a:gd name="connsiteX41" fmla="*/ 1019908 w 1105319"/>
                      <a:gd name="connsiteY41" fmla="*/ 477297 h 718457"/>
                      <a:gd name="connsiteX42" fmla="*/ 1055077 w 1105319"/>
                      <a:gd name="connsiteY42" fmla="*/ 547635 h 718457"/>
                      <a:gd name="connsiteX43" fmla="*/ 1060101 w 1105319"/>
                      <a:gd name="connsiteY43" fmla="*/ 587829 h 718457"/>
                      <a:gd name="connsiteX44" fmla="*/ 1105319 w 1105319"/>
                      <a:gd name="connsiteY44" fmla="*/ 628022 h 718457"/>
                      <a:gd name="connsiteX45" fmla="*/ 1090246 w 1105319"/>
                      <a:gd name="connsiteY45" fmla="*/ 643095 h 718457"/>
                      <a:gd name="connsiteX46" fmla="*/ 1045028 w 1105319"/>
                      <a:gd name="connsiteY46" fmla="*/ 622998 h 718457"/>
                      <a:gd name="connsiteX47" fmla="*/ 1009859 w 1105319"/>
                      <a:gd name="connsiteY47" fmla="*/ 648119 h 718457"/>
                      <a:gd name="connsiteX48" fmla="*/ 1034980 w 1105319"/>
                      <a:gd name="connsiteY48" fmla="*/ 673240 h 718457"/>
                      <a:gd name="connsiteX49" fmla="*/ 989763 w 1105319"/>
                      <a:gd name="connsiteY49" fmla="*/ 663191 h 718457"/>
                      <a:gd name="connsiteX50" fmla="*/ 954593 w 1105319"/>
                      <a:gd name="connsiteY50" fmla="*/ 688312 h 718457"/>
                      <a:gd name="connsiteX51" fmla="*/ 959618 w 1105319"/>
                      <a:gd name="connsiteY51" fmla="*/ 718457 h 718457"/>
                      <a:gd name="connsiteX52" fmla="*/ 854110 w 1105319"/>
                      <a:gd name="connsiteY52" fmla="*/ 713433 h 718457"/>
                      <a:gd name="connsiteX53" fmla="*/ 874207 w 1105319"/>
                      <a:gd name="connsiteY53" fmla="*/ 663191 h 718457"/>
                      <a:gd name="connsiteX54" fmla="*/ 854110 w 1105319"/>
                      <a:gd name="connsiteY54" fmla="*/ 638071 h 718457"/>
                      <a:gd name="connsiteX55" fmla="*/ 808892 w 1105319"/>
                      <a:gd name="connsiteY55" fmla="*/ 658167 h 718457"/>
                      <a:gd name="connsiteX56" fmla="*/ 788796 w 1105319"/>
                      <a:gd name="connsiteY56" fmla="*/ 612950 h 718457"/>
                      <a:gd name="connsiteX57" fmla="*/ 743578 w 1105319"/>
                      <a:gd name="connsiteY57" fmla="*/ 617974 h 718457"/>
                      <a:gd name="connsiteX58" fmla="*/ 708409 w 1105319"/>
                      <a:gd name="connsiteY58" fmla="*/ 658167 h 718457"/>
                      <a:gd name="connsiteX59" fmla="*/ 708409 w 1105319"/>
                      <a:gd name="connsiteY59" fmla="*/ 658167 h 718457"/>
                      <a:gd name="connsiteX60" fmla="*/ 683288 w 1105319"/>
                      <a:gd name="connsiteY60" fmla="*/ 718457 h 718457"/>
                      <a:gd name="connsiteX61" fmla="*/ 683288 w 1105319"/>
                      <a:gd name="connsiteY61" fmla="*/ 718457 h 718457"/>
                      <a:gd name="connsiteX62" fmla="*/ 633046 w 1105319"/>
                      <a:gd name="connsiteY62" fmla="*/ 693336 h 718457"/>
                      <a:gd name="connsiteX63" fmla="*/ 592853 w 1105319"/>
                      <a:gd name="connsiteY63" fmla="*/ 703385 h 718457"/>
                      <a:gd name="connsiteX64" fmla="*/ 557683 w 1105319"/>
                      <a:gd name="connsiteY64" fmla="*/ 643095 h 718457"/>
                      <a:gd name="connsiteX65" fmla="*/ 497393 w 1105319"/>
                      <a:gd name="connsiteY65" fmla="*/ 617974 h 718457"/>
                      <a:gd name="connsiteX66" fmla="*/ 477297 w 1105319"/>
                      <a:gd name="connsiteY66" fmla="*/ 638071 h 718457"/>
                      <a:gd name="connsiteX67" fmla="*/ 432079 w 1105319"/>
                      <a:gd name="connsiteY67" fmla="*/ 673240 h 718457"/>
                      <a:gd name="connsiteX68" fmla="*/ 366765 w 1105319"/>
                      <a:gd name="connsiteY68" fmla="*/ 653143 h 718457"/>
                      <a:gd name="connsiteX69" fmla="*/ 311499 w 1105319"/>
                      <a:gd name="connsiteY69" fmla="*/ 678264 h 718457"/>
                      <a:gd name="connsiteX70" fmla="*/ 311499 w 1105319"/>
                      <a:gd name="connsiteY70" fmla="*/ 678264 h 718457"/>
                      <a:gd name="connsiteX71" fmla="*/ 200967 w 1105319"/>
                      <a:gd name="connsiteY71" fmla="*/ 597877 h 718457"/>
                      <a:gd name="connsiteX72" fmla="*/ 175846 w 1105319"/>
                      <a:gd name="connsiteY72" fmla="*/ 607925 h 718457"/>
                      <a:gd name="connsiteX73" fmla="*/ 125604 w 1105319"/>
                      <a:gd name="connsiteY73" fmla="*/ 577780 h 718457"/>
                      <a:gd name="connsiteX74" fmla="*/ 125604 w 1105319"/>
                      <a:gd name="connsiteY74" fmla="*/ 577780 h 718457"/>
                      <a:gd name="connsiteX75" fmla="*/ 105508 w 1105319"/>
                      <a:gd name="connsiteY75" fmla="*/ 532563 h 718457"/>
                      <a:gd name="connsiteX76" fmla="*/ 65314 w 1105319"/>
                      <a:gd name="connsiteY76" fmla="*/ 527539 h 718457"/>
                      <a:gd name="connsiteX77" fmla="*/ 50242 w 1105319"/>
                      <a:gd name="connsiteY77" fmla="*/ 547635 h 718457"/>
                      <a:gd name="connsiteX78" fmla="*/ 25121 w 1105319"/>
                      <a:gd name="connsiteY78" fmla="*/ 557684 h 718457"/>
                      <a:gd name="connsiteX79" fmla="*/ 0 w 1105319"/>
                      <a:gd name="connsiteY79" fmla="*/ 527539 h 718457"/>
                      <a:gd name="connsiteX80" fmla="*/ 8548 w 1105319"/>
                      <a:gd name="connsiteY80" fmla="*/ 490276 h 718457"/>
                      <a:gd name="connsiteX81" fmla="*/ 60290 w 1105319"/>
                      <a:gd name="connsiteY81" fmla="*/ 472273 h 718457"/>
                      <a:gd name="connsiteX0" fmla="*/ 60290 w 1105319"/>
                      <a:gd name="connsiteY0" fmla="*/ 472273 h 718457"/>
                      <a:gd name="connsiteX1" fmla="*/ 60290 w 1105319"/>
                      <a:gd name="connsiteY1" fmla="*/ 472273 h 718457"/>
                      <a:gd name="connsiteX2" fmla="*/ 75363 w 1105319"/>
                      <a:gd name="connsiteY2" fmla="*/ 432079 h 718457"/>
                      <a:gd name="connsiteX3" fmla="*/ 85411 w 1105319"/>
                      <a:gd name="connsiteY3" fmla="*/ 417007 h 718457"/>
                      <a:gd name="connsiteX4" fmla="*/ 95459 w 1105319"/>
                      <a:gd name="connsiteY4" fmla="*/ 422031 h 718457"/>
                      <a:gd name="connsiteX5" fmla="*/ 120580 w 1105319"/>
                      <a:gd name="connsiteY5" fmla="*/ 442128 h 718457"/>
                      <a:gd name="connsiteX6" fmla="*/ 155749 w 1105319"/>
                      <a:gd name="connsiteY6" fmla="*/ 452176 h 718457"/>
                      <a:gd name="connsiteX7" fmla="*/ 200967 w 1105319"/>
                      <a:gd name="connsiteY7" fmla="*/ 417007 h 718457"/>
                      <a:gd name="connsiteX8" fmla="*/ 281354 w 1105319"/>
                      <a:gd name="connsiteY8" fmla="*/ 401934 h 718457"/>
                      <a:gd name="connsiteX9" fmla="*/ 351692 w 1105319"/>
                      <a:gd name="connsiteY9" fmla="*/ 351692 h 718457"/>
                      <a:gd name="connsiteX10" fmla="*/ 391886 w 1105319"/>
                      <a:gd name="connsiteY10" fmla="*/ 386862 h 718457"/>
                      <a:gd name="connsiteX11" fmla="*/ 422031 w 1105319"/>
                      <a:gd name="connsiteY11" fmla="*/ 286378 h 718457"/>
                      <a:gd name="connsiteX12" fmla="*/ 457200 w 1105319"/>
                      <a:gd name="connsiteY12" fmla="*/ 286378 h 718457"/>
                      <a:gd name="connsiteX13" fmla="*/ 462224 w 1105319"/>
                      <a:gd name="connsiteY13" fmla="*/ 336620 h 718457"/>
                      <a:gd name="connsiteX14" fmla="*/ 462224 w 1105319"/>
                      <a:gd name="connsiteY14" fmla="*/ 336620 h 718457"/>
                      <a:gd name="connsiteX15" fmla="*/ 500673 w 1105319"/>
                      <a:gd name="connsiteY15" fmla="*/ 322001 h 718457"/>
                      <a:gd name="connsiteX16" fmla="*/ 547635 w 1105319"/>
                      <a:gd name="connsiteY16" fmla="*/ 351692 h 718457"/>
                      <a:gd name="connsiteX17" fmla="*/ 577780 w 1105319"/>
                      <a:gd name="connsiteY17" fmla="*/ 316523 h 718457"/>
                      <a:gd name="connsiteX18" fmla="*/ 627499 w 1105319"/>
                      <a:gd name="connsiteY18" fmla="*/ 345866 h 718457"/>
                      <a:gd name="connsiteX19" fmla="*/ 663191 w 1105319"/>
                      <a:gd name="connsiteY19" fmla="*/ 351692 h 718457"/>
                      <a:gd name="connsiteX20" fmla="*/ 703385 w 1105319"/>
                      <a:gd name="connsiteY20" fmla="*/ 341644 h 718457"/>
                      <a:gd name="connsiteX21" fmla="*/ 748602 w 1105319"/>
                      <a:gd name="connsiteY21" fmla="*/ 306475 h 718457"/>
                      <a:gd name="connsiteX22" fmla="*/ 748602 w 1105319"/>
                      <a:gd name="connsiteY22" fmla="*/ 256233 h 718457"/>
                      <a:gd name="connsiteX23" fmla="*/ 728505 w 1105319"/>
                      <a:gd name="connsiteY23" fmla="*/ 246185 h 718457"/>
                      <a:gd name="connsiteX24" fmla="*/ 803868 w 1105319"/>
                      <a:gd name="connsiteY24" fmla="*/ 155750 h 718457"/>
                      <a:gd name="connsiteX25" fmla="*/ 859134 w 1105319"/>
                      <a:gd name="connsiteY25" fmla="*/ 145701 h 718457"/>
                      <a:gd name="connsiteX26" fmla="*/ 874207 w 1105319"/>
                      <a:gd name="connsiteY26" fmla="*/ 85411 h 718457"/>
                      <a:gd name="connsiteX27" fmla="*/ 859134 w 1105319"/>
                      <a:gd name="connsiteY27" fmla="*/ 40194 h 718457"/>
                      <a:gd name="connsiteX28" fmla="*/ 869182 w 1105319"/>
                      <a:gd name="connsiteY28" fmla="*/ 5024 h 718457"/>
                      <a:gd name="connsiteX29" fmla="*/ 894303 w 1105319"/>
                      <a:gd name="connsiteY29" fmla="*/ 0 h 718457"/>
                      <a:gd name="connsiteX30" fmla="*/ 944545 w 1105319"/>
                      <a:gd name="connsiteY30" fmla="*/ 25121 h 718457"/>
                      <a:gd name="connsiteX31" fmla="*/ 984738 w 1105319"/>
                      <a:gd name="connsiteY31" fmla="*/ 65314 h 718457"/>
                      <a:gd name="connsiteX32" fmla="*/ 984738 w 1105319"/>
                      <a:gd name="connsiteY32" fmla="*/ 65314 h 718457"/>
                      <a:gd name="connsiteX33" fmla="*/ 994787 w 1105319"/>
                      <a:gd name="connsiteY33" fmla="*/ 125605 h 718457"/>
                      <a:gd name="connsiteX34" fmla="*/ 1029956 w 1105319"/>
                      <a:gd name="connsiteY34" fmla="*/ 170822 h 718457"/>
                      <a:gd name="connsiteX35" fmla="*/ 1024932 w 1105319"/>
                      <a:gd name="connsiteY35" fmla="*/ 205991 h 718457"/>
                      <a:gd name="connsiteX36" fmla="*/ 1050053 w 1105319"/>
                      <a:gd name="connsiteY36" fmla="*/ 211016 h 718457"/>
                      <a:gd name="connsiteX37" fmla="*/ 1024932 w 1105319"/>
                      <a:gd name="connsiteY37" fmla="*/ 246185 h 718457"/>
                      <a:gd name="connsiteX38" fmla="*/ 1009859 w 1105319"/>
                      <a:gd name="connsiteY38" fmla="*/ 281354 h 718457"/>
                      <a:gd name="connsiteX39" fmla="*/ 1019908 w 1105319"/>
                      <a:gd name="connsiteY39" fmla="*/ 331596 h 718457"/>
                      <a:gd name="connsiteX40" fmla="*/ 1075174 w 1105319"/>
                      <a:gd name="connsiteY40" fmla="*/ 381838 h 718457"/>
                      <a:gd name="connsiteX41" fmla="*/ 1019908 w 1105319"/>
                      <a:gd name="connsiteY41" fmla="*/ 477297 h 718457"/>
                      <a:gd name="connsiteX42" fmla="*/ 1055077 w 1105319"/>
                      <a:gd name="connsiteY42" fmla="*/ 547635 h 718457"/>
                      <a:gd name="connsiteX43" fmla="*/ 1101376 w 1105319"/>
                      <a:gd name="connsiteY43" fmla="*/ 575129 h 718457"/>
                      <a:gd name="connsiteX44" fmla="*/ 1105319 w 1105319"/>
                      <a:gd name="connsiteY44" fmla="*/ 628022 h 718457"/>
                      <a:gd name="connsiteX45" fmla="*/ 1090246 w 1105319"/>
                      <a:gd name="connsiteY45" fmla="*/ 643095 h 718457"/>
                      <a:gd name="connsiteX46" fmla="*/ 1045028 w 1105319"/>
                      <a:gd name="connsiteY46" fmla="*/ 622998 h 718457"/>
                      <a:gd name="connsiteX47" fmla="*/ 1009859 w 1105319"/>
                      <a:gd name="connsiteY47" fmla="*/ 648119 h 718457"/>
                      <a:gd name="connsiteX48" fmla="*/ 1034980 w 1105319"/>
                      <a:gd name="connsiteY48" fmla="*/ 673240 h 718457"/>
                      <a:gd name="connsiteX49" fmla="*/ 989763 w 1105319"/>
                      <a:gd name="connsiteY49" fmla="*/ 663191 h 718457"/>
                      <a:gd name="connsiteX50" fmla="*/ 954593 w 1105319"/>
                      <a:gd name="connsiteY50" fmla="*/ 688312 h 718457"/>
                      <a:gd name="connsiteX51" fmla="*/ 959618 w 1105319"/>
                      <a:gd name="connsiteY51" fmla="*/ 718457 h 718457"/>
                      <a:gd name="connsiteX52" fmla="*/ 854110 w 1105319"/>
                      <a:gd name="connsiteY52" fmla="*/ 713433 h 718457"/>
                      <a:gd name="connsiteX53" fmla="*/ 874207 w 1105319"/>
                      <a:gd name="connsiteY53" fmla="*/ 663191 h 718457"/>
                      <a:gd name="connsiteX54" fmla="*/ 854110 w 1105319"/>
                      <a:gd name="connsiteY54" fmla="*/ 638071 h 718457"/>
                      <a:gd name="connsiteX55" fmla="*/ 808892 w 1105319"/>
                      <a:gd name="connsiteY55" fmla="*/ 658167 h 718457"/>
                      <a:gd name="connsiteX56" fmla="*/ 788796 w 1105319"/>
                      <a:gd name="connsiteY56" fmla="*/ 612950 h 718457"/>
                      <a:gd name="connsiteX57" fmla="*/ 743578 w 1105319"/>
                      <a:gd name="connsiteY57" fmla="*/ 617974 h 718457"/>
                      <a:gd name="connsiteX58" fmla="*/ 708409 w 1105319"/>
                      <a:gd name="connsiteY58" fmla="*/ 658167 h 718457"/>
                      <a:gd name="connsiteX59" fmla="*/ 708409 w 1105319"/>
                      <a:gd name="connsiteY59" fmla="*/ 658167 h 718457"/>
                      <a:gd name="connsiteX60" fmla="*/ 683288 w 1105319"/>
                      <a:gd name="connsiteY60" fmla="*/ 718457 h 718457"/>
                      <a:gd name="connsiteX61" fmla="*/ 683288 w 1105319"/>
                      <a:gd name="connsiteY61" fmla="*/ 718457 h 718457"/>
                      <a:gd name="connsiteX62" fmla="*/ 633046 w 1105319"/>
                      <a:gd name="connsiteY62" fmla="*/ 693336 h 718457"/>
                      <a:gd name="connsiteX63" fmla="*/ 592853 w 1105319"/>
                      <a:gd name="connsiteY63" fmla="*/ 703385 h 718457"/>
                      <a:gd name="connsiteX64" fmla="*/ 557683 w 1105319"/>
                      <a:gd name="connsiteY64" fmla="*/ 643095 h 718457"/>
                      <a:gd name="connsiteX65" fmla="*/ 497393 w 1105319"/>
                      <a:gd name="connsiteY65" fmla="*/ 617974 h 718457"/>
                      <a:gd name="connsiteX66" fmla="*/ 477297 w 1105319"/>
                      <a:gd name="connsiteY66" fmla="*/ 638071 h 718457"/>
                      <a:gd name="connsiteX67" fmla="*/ 432079 w 1105319"/>
                      <a:gd name="connsiteY67" fmla="*/ 673240 h 718457"/>
                      <a:gd name="connsiteX68" fmla="*/ 366765 w 1105319"/>
                      <a:gd name="connsiteY68" fmla="*/ 653143 h 718457"/>
                      <a:gd name="connsiteX69" fmla="*/ 311499 w 1105319"/>
                      <a:gd name="connsiteY69" fmla="*/ 678264 h 718457"/>
                      <a:gd name="connsiteX70" fmla="*/ 311499 w 1105319"/>
                      <a:gd name="connsiteY70" fmla="*/ 678264 h 718457"/>
                      <a:gd name="connsiteX71" fmla="*/ 200967 w 1105319"/>
                      <a:gd name="connsiteY71" fmla="*/ 597877 h 718457"/>
                      <a:gd name="connsiteX72" fmla="*/ 175846 w 1105319"/>
                      <a:gd name="connsiteY72" fmla="*/ 607925 h 718457"/>
                      <a:gd name="connsiteX73" fmla="*/ 125604 w 1105319"/>
                      <a:gd name="connsiteY73" fmla="*/ 577780 h 718457"/>
                      <a:gd name="connsiteX74" fmla="*/ 125604 w 1105319"/>
                      <a:gd name="connsiteY74" fmla="*/ 577780 h 718457"/>
                      <a:gd name="connsiteX75" fmla="*/ 105508 w 1105319"/>
                      <a:gd name="connsiteY75" fmla="*/ 532563 h 718457"/>
                      <a:gd name="connsiteX76" fmla="*/ 65314 w 1105319"/>
                      <a:gd name="connsiteY76" fmla="*/ 527539 h 718457"/>
                      <a:gd name="connsiteX77" fmla="*/ 50242 w 1105319"/>
                      <a:gd name="connsiteY77" fmla="*/ 547635 h 718457"/>
                      <a:gd name="connsiteX78" fmla="*/ 25121 w 1105319"/>
                      <a:gd name="connsiteY78" fmla="*/ 557684 h 718457"/>
                      <a:gd name="connsiteX79" fmla="*/ 0 w 1105319"/>
                      <a:gd name="connsiteY79" fmla="*/ 527539 h 718457"/>
                      <a:gd name="connsiteX80" fmla="*/ 8548 w 1105319"/>
                      <a:gd name="connsiteY80" fmla="*/ 490276 h 718457"/>
                      <a:gd name="connsiteX81" fmla="*/ 60290 w 1105319"/>
                      <a:gd name="connsiteY81" fmla="*/ 472273 h 718457"/>
                      <a:gd name="connsiteX0" fmla="*/ 60290 w 1105319"/>
                      <a:gd name="connsiteY0" fmla="*/ 472273 h 741126"/>
                      <a:gd name="connsiteX1" fmla="*/ 60290 w 1105319"/>
                      <a:gd name="connsiteY1" fmla="*/ 472273 h 741126"/>
                      <a:gd name="connsiteX2" fmla="*/ 75363 w 1105319"/>
                      <a:gd name="connsiteY2" fmla="*/ 432079 h 741126"/>
                      <a:gd name="connsiteX3" fmla="*/ 85411 w 1105319"/>
                      <a:gd name="connsiteY3" fmla="*/ 417007 h 741126"/>
                      <a:gd name="connsiteX4" fmla="*/ 95459 w 1105319"/>
                      <a:gd name="connsiteY4" fmla="*/ 422031 h 741126"/>
                      <a:gd name="connsiteX5" fmla="*/ 120580 w 1105319"/>
                      <a:gd name="connsiteY5" fmla="*/ 442128 h 741126"/>
                      <a:gd name="connsiteX6" fmla="*/ 155749 w 1105319"/>
                      <a:gd name="connsiteY6" fmla="*/ 452176 h 741126"/>
                      <a:gd name="connsiteX7" fmla="*/ 200967 w 1105319"/>
                      <a:gd name="connsiteY7" fmla="*/ 417007 h 741126"/>
                      <a:gd name="connsiteX8" fmla="*/ 281354 w 1105319"/>
                      <a:gd name="connsiteY8" fmla="*/ 401934 h 741126"/>
                      <a:gd name="connsiteX9" fmla="*/ 351692 w 1105319"/>
                      <a:gd name="connsiteY9" fmla="*/ 351692 h 741126"/>
                      <a:gd name="connsiteX10" fmla="*/ 391886 w 1105319"/>
                      <a:gd name="connsiteY10" fmla="*/ 386862 h 741126"/>
                      <a:gd name="connsiteX11" fmla="*/ 422031 w 1105319"/>
                      <a:gd name="connsiteY11" fmla="*/ 286378 h 741126"/>
                      <a:gd name="connsiteX12" fmla="*/ 457200 w 1105319"/>
                      <a:gd name="connsiteY12" fmla="*/ 286378 h 741126"/>
                      <a:gd name="connsiteX13" fmla="*/ 462224 w 1105319"/>
                      <a:gd name="connsiteY13" fmla="*/ 336620 h 741126"/>
                      <a:gd name="connsiteX14" fmla="*/ 462224 w 1105319"/>
                      <a:gd name="connsiteY14" fmla="*/ 336620 h 741126"/>
                      <a:gd name="connsiteX15" fmla="*/ 500673 w 1105319"/>
                      <a:gd name="connsiteY15" fmla="*/ 322001 h 741126"/>
                      <a:gd name="connsiteX16" fmla="*/ 547635 w 1105319"/>
                      <a:gd name="connsiteY16" fmla="*/ 351692 h 741126"/>
                      <a:gd name="connsiteX17" fmla="*/ 577780 w 1105319"/>
                      <a:gd name="connsiteY17" fmla="*/ 316523 h 741126"/>
                      <a:gd name="connsiteX18" fmla="*/ 627499 w 1105319"/>
                      <a:gd name="connsiteY18" fmla="*/ 345866 h 741126"/>
                      <a:gd name="connsiteX19" fmla="*/ 663191 w 1105319"/>
                      <a:gd name="connsiteY19" fmla="*/ 351692 h 741126"/>
                      <a:gd name="connsiteX20" fmla="*/ 703385 w 1105319"/>
                      <a:gd name="connsiteY20" fmla="*/ 341644 h 741126"/>
                      <a:gd name="connsiteX21" fmla="*/ 748602 w 1105319"/>
                      <a:gd name="connsiteY21" fmla="*/ 306475 h 741126"/>
                      <a:gd name="connsiteX22" fmla="*/ 748602 w 1105319"/>
                      <a:gd name="connsiteY22" fmla="*/ 256233 h 741126"/>
                      <a:gd name="connsiteX23" fmla="*/ 728505 w 1105319"/>
                      <a:gd name="connsiteY23" fmla="*/ 246185 h 741126"/>
                      <a:gd name="connsiteX24" fmla="*/ 803868 w 1105319"/>
                      <a:gd name="connsiteY24" fmla="*/ 155750 h 741126"/>
                      <a:gd name="connsiteX25" fmla="*/ 859134 w 1105319"/>
                      <a:gd name="connsiteY25" fmla="*/ 145701 h 741126"/>
                      <a:gd name="connsiteX26" fmla="*/ 874207 w 1105319"/>
                      <a:gd name="connsiteY26" fmla="*/ 85411 h 741126"/>
                      <a:gd name="connsiteX27" fmla="*/ 859134 w 1105319"/>
                      <a:gd name="connsiteY27" fmla="*/ 40194 h 741126"/>
                      <a:gd name="connsiteX28" fmla="*/ 869182 w 1105319"/>
                      <a:gd name="connsiteY28" fmla="*/ 5024 h 741126"/>
                      <a:gd name="connsiteX29" fmla="*/ 894303 w 1105319"/>
                      <a:gd name="connsiteY29" fmla="*/ 0 h 741126"/>
                      <a:gd name="connsiteX30" fmla="*/ 944545 w 1105319"/>
                      <a:gd name="connsiteY30" fmla="*/ 25121 h 741126"/>
                      <a:gd name="connsiteX31" fmla="*/ 984738 w 1105319"/>
                      <a:gd name="connsiteY31" fmla="*/ 65314 h 741126"/>
                      <a:gd name="connsiteX32" fmla="*/ 984738 w 1105319"/>
                      <a:gd name="connsiteY32" fmla="*/ 65314 h 741126"/>
                      <a:gd name="connsiteX33" fmla="*/ 994787 w 1105319"/>
                      <a:gd name="connsiteY33" fmla="*/ 125605 h 741126"/>
                      <a:gd name="connsiteX34" fmla="*/ 1029956 w 1105319"/>
                      <a:gd name="connsiteY34" fmla="*/ 170822 h 741126"/>
                      <a:gd name="connsiteX35" fmla="*/ 1024932 w 1105319"/>
                      <a:gd name="connsiteY35" fmla="*/ 205991 h 741126"/>
                      <a:gd name="connsiteX36" fmla="*/ 1050053 w 1105319"/>
                      <a:gd name="connsiteY36" fmla="*/ 211016 h 741126"/>
                      <a:gd name="connsiteX37" fmla="*/ 1024932 w 1105319"/>
                      <a:gd name="connsiteY37" fmla="*/ 246185 h 741126"/>
                      <a:gd name="connsiteX38" fmla="*/ 1009859 w 1105319"/>
                      <a:gd name="connsiteY38" fmla="*/ 281354 h 741126"/>
                      <a:gd name="connsiteX39" fmla="*/ 1019908 w 1105319"/>
                      <a:gd name="connsiteY39" fmla="*/ 331596 h 741126"/>
                      <a:gd name="connsiteX40" fmla="*/ 1075174 w 1105319"/>
                      <a:gd name="connsiteY40" fmla="*/ 381838 h 741126"/>
                      <a:gd name="connsiteX41" fmla="*/ 1019908 w 1105319"/>
                      <a:gd name="connsiteY41" fmla="*/ 477297 h 741126"/>
                      <a:gd name="connsiteX42" fmla="*/ 1055077 w 1105319"/>
                      <a:gd name="connsiteY42" fmla="*/ 547635 h 741126"/>
                      <a:gd name="connsiteX43" fmla="*/ 1101376 w 1105319"/>
                      <a:gd name="connsiteY43" fmla="*/ 575129 h 741126"/>
                      <a:gd name="connsiteX44" fmla="*/ 1105319 w 1105319"/>
                      <a:gd name="connsiteY44" fmla="*/ 628022 h 741126"/>
                      <a:gd name="connsiteX45" fmla="*/ 1090246 w 1105319"/>
                      <a:gd name="connsiteY45" fmla="*/ 643095 h 741126"/>
                      <a:gd name="connsiteX46" fmla="*/ 1045028 w 1105319"/>
                      <a:gd name="connsiteY46" fmla="*/ 622998 h 741126"/>
                      <a:gd name="connsiteX47" fmla="*/ 1009859 w 1105319"/>
                      <a:gd name="connsiteY47" fmla="*/ 648119 h 741126"/>
                      <a:gd name="connsiteX48" fmla="*/ 1034980 w 1105319"/>
                      <a:gd name="connsiteY48" fmla="*/ 673240 h 741126"/>
                      <a:gd name="connsiteX49" fmla="*/ 989763 w 1105319"/>
                      <a:gd name="connsiteY49" fmla="*/ 663191 h 741126"/>
                      <a:gd name="connsiteX50" fmla="*/ 954593 w 1105319"/>
                      <a:gd name="connsiteY50" fmla="*/ 688312 h 741126"/>
                      <a:gd name="connsiteX51" fmla="*/ 959618 w 1105319"/>
                      <a:gd name="connsiteY51" fmla="*/ 718457 h 741126"/>
                      <a:gd name="connsiteX52" fmla="*/ 903898 w 1105319"/>
                      <a:gd name="connsiteY52" fmla="*/ 741101 h 741126"/>
                      <a:gd name="connsiteX53" fmla="*/ 854110 w 1105319"/>
                      <a:gd name="connsiteY53" fmla="*/ 713433 h 741126"/>
                      <a:gd name="connsiteX54" fmla="*/ 874207 w 1105319"/>
                      <a:gd name="connsiteY54" fmla="*/ 663191 h 741126"/>
                      <a:gd name="connsiteX55" fmla="*/ 854110 w 1105319"/>
                      <a:gd name="connsiteY55" fmla="*/ 638071 h 741126"/>
                      <a:gd name="connsiteX56" fmla="*/ 808892 w 1105319"/>
                      <a:gd name="connsiteY56" fmla="*/ 658167 h 741126"/>
                      <a:gd name="connsiteX57" fmla="*/ 788796 w 1105319"/>
                      <a:gd name="connsiteY57" fmla="*/ 612950 h 741126"/>
                      <a:gd name="connsiteX58" fmla="*/ 743578 w 1105319"/>
                      <a:gd name="connsiteY58" fmla="*/ 617974 h 741126"/>
                      <a:gd name="connsiteX59" fmla="*/ 708409 w 1105319"/>
                      <a:gd name="connsiteY59" fmla="*/ 658167 h 741126"/>
                      <a:gd name="connsiteX60" fmla="*/ 708409 w 1105319"/>
                      <a:gd name="connsiteY60" fmla="*/ 658167 h 741126"/>
                      <a:gd name="connsiteX61" fmla="*/ 683288 w 1105319"/>
                      <a:gd name="connsiteY61" fmla="*/ 718457 h 741126"/>
                      <a:gd name="connsiteX62" fmla="*/ 683288 w 1105319"/>
                      <a:gd name="connsiteY62" fmla="*/ 718457 h 741126"/>
                      <a:gd name="connsiteX63" fmla="*/ 633046 w 1105319"/>
                      <a:gd name="connsiteY63" fmla="*/ 693336 h 741126"/>
                      <a:gd name="connsiteX64" fmla="*/ 592853 w 1105319"/>
                      <a:gd name="connsiteY64" fmla="*/ 703385 h 741126"/>
                      <a:gd name="connsiteX65" fmla="*/ 557683 w 1105319"/>
                      <a:gd name="connsiteY65" fmla="*/ 643095 h 741126"/>
                      <a:gd name="connsiteX66" fmla="*/ 497393 w 1105319"/>
                      <a:gd name="connsiteY66" fmla="*/ 617974 h 741126"/>
                      <a:gd name="connsiteX67" fmla="*/ 477297 w 1105319"/>
                      <a:gd name="connsiteY67" fmla="*/ 638071 h 741126"/>
                      <a:gd name="connsiteX68" fmla="*/ 432079 w 1105319"/>
                      <a:gd name="connsiteY68" fmla="*/ 673240 h 741126"/>
                      <a:gd name="connsiteX69" fmla="*/ 366765 w 1105319"/>
                      <a:gd name="connsiteY69" fmla="*/ 653143 h 741126"/>
                      <a:gd name="connsiteX70" fmla="*/ 311499 w 1105319"/>
                      <a:gd name="connsiteY70" fmla="*/ 678264 h 741126"/>
                      <a:gd name="connsiteX71" fmla="*/ 311499 w 1105319"/>
                      <a:gd name="connsiteY71" fmla="*/ 678264 h 741126"/>
                      <a:gd name="connsiteX72" fmla="*/ 200967 w 1105319"/>
                      <a:gd name="connsiteY72" fmla="*/ 597877 h 741126"/>
                      <a:gd name="connsiteX73" fmla="*/ 175846 w 1105319"/>
                      <a:gd name="connsiteY73" fmla="*/ 607925 h 741126"/>
                      <a:gd name="connsiteX74" fmla="*/ 125604 w 1105319"/>
                      <a:gd name="connsiteY74" fmla="*/ 577780 h 741126"/>
                      <a:gd name="connsiteX75" fmla="*/ 125604 w 1105319"/>
                      <a:gd name="connsiteY75" fmla="*/ 577780 h 741126"/>
                      <a:gd name="connsiteX76" fmla="*/ 105508 w 1105319"/>
                      <a:gd name="connsiteY76" fmla="*/ 532563 h 741126"/>
                      <a:gd name="connsiteX77" fmla="*/ 65314 w 1105319"/>
                      <a:gd name="connsiteY77" fmla="*/ 527539 h 741126"/>
                      <a:gd name="connsiteX78" fmla="*/ 50242 w 1105319"/>
                      <a:gd name="connsiteY78" fmla="*/ 547635 h 741126"/>
                      <a:gd name="connsiteX79" fmla="*/ 25121 w 1105319"/>
                      <a:gd name="connsiteY79" fmla="*/ 557684 h 741126"/>
                      <a:gd name="connsiteX80" fmla="*/ 0 w 1105319"/>
                      <a:gd name="connsiteY80" fmla="*/ 527539 h 741126"/>
                      <a:gd name="connsiteX81" fmla="*/ 8548 w 1105319"/>
                      <a:gd name="connsiteY81" fmla="*/ 490276 h 741126"/>
                      <a:gd name="connsiteX82" fmla="*/ 60290 w 1105319"/>
                      <a:gd name="connsiteY82" fmla="*/ 472273 h 74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105319" h="741126">
                        <a:moveTo>
                          <a:pt x="60290" y="472273"/>
                        </a:moveTo>
                        <a:lnTo>
                          <a:pt x="60290" y="472273"/>
                        </a:lnTo>
                        <a:cubicBezTo>
                          <a:pt x="65314" y="458875"/>
                          <a:pt x="69442" y="445106"/>
                          <a:pt x="75363" y="432079"/>
                        </a:cubicBezTo>
                        <a:cubicBezTo>
                          <a:pt x="77862" y="426582"/>
                          <a:pt x="80010" y="419707"/>
                          <a:pt x="85411" y="417007"/>
                        </a:cubicBezTo>
                        <a:lnTo>
                          <a:pt x="95459" y="422031"/>
                        </a:lnTo>
                        <a:lnTo>
                          <a:pt x="120580" y="442128"/>
                        </a:lnTo>
                        <a:lnTo>
                          <a:pt x="155749" y="452176"/>
                        </a:lnTo>
                        <a:lnTo>
                          <a:pt x="200967" y="417007"/>
                        </a:lnTo>
                        <a:lnTo>
                          <a:pt x="281354" y="401934"/>
                        </a:lnTo>
                        <a:lnTo>
                          <a:pt x="351692" y="351692"/>
                        </a:lnTo>
                        <a:lnTo>
                          <a:pt x="391886" y="386862"/>
                        </a:lnTo>
                        <a:lnTo>
                          <a:pt x="422031" y="286378"/>
                        </a:lnTo>
                        <a:lnTo>
                          <a:pt x="457200" y="286378"/>
                        </a:lnTo>
                        <a:lnTo>
                          <a:pt x="462224" y="336620"/>
                        </a:lnTo>
                        <a:lnTo>
                          <a:pt x="462224" y="336620"/>
                        </a:lnTo>
                        <a:cubicBezTo>
                          <a:pt x="472924" y="338097"/>
                          <a:pt x="489973" y="320524"/>
                          <a:pt x="500673" y="322001"/>
                        </a:cubicBezTo>
                        <a:lnTo>
                          <a:pt x="547635" y="351692"/>
                        </a:lnTo>
                        <a:lnTo>
                          <a:pt x="577780" y="316523"/>
                        </a:lnTo>
                        <a:lnTo>
                          <a:pt x="627499" y="345866"/>
                        </a:lnTo>
                        <a:lnTo>
                          <a:pt x="663191" y="351692"/>
                        </a:lnTo>
                        <a:lnTo>
                          <a:pt x="703385" y="341644"/>
                        </a:lnTo>
                        <a:lnTo>
                          <a:pt x="748602" y="306475"/>
                        </a:lnTo>
                        <a:lnTo>
                          <a:pt x="748602" y="256233"/>
                        </a:lnTo>
                        <a:lnTo>
                          <a:pt x="728505" y="246185"/>
                        </a:lnTo>
                        <a:lnTo>
                          <a:pt x="803868" y="155750"/>
                        </a:lnTo>
                        <a:lnTo>
                          <a:pt x="859134" y="145701"/>
                        </a:lnTo>
                        <a:lnTo>
                          <a:pt x="874207" y="85411"/>
                        </a:lnTo>
                        <a:lnTo>
                          <a:pt x="859134" y="40194"/>
                        </a:lnTo>
                        <a:lnTo>
                          <a:pt x="869182" y="5024"/>
                        </a:lnTo>
                        <a:lnTo>
                          <a:pt x="894303" y="0"/>
                        </a:lnTo>
                        <a:lnTo>
                          <a:pt x="944545" y="25121"/>
                        </a:lnTo>
                        <a:lnTo>
                          <a:pt x="984738" y="65314"/>
                        </a:lnTo>
                        <a:lnTo>
                          <a:pt x="984738" y="65314"/>
                        </a:lnTo>
                        <a:lnTo>
                          <a:pt x="994787" y="125605"/>
                        </a:lnTo>
                        <a:lnTo>
                          <a:pt x="1029956" y="170822"/>
                        </a:lnTo>
                        <a:lnTo>
                          <a:pt x="1024932" y="205991"/>
                        </a:lnTo>
                        <a:lnTo>
                          <a:pt x="1050053" y="211016"/>
                        </a:lnTo>
                        <a:lnTo>
                          <a:pt x="1024932" y="246185"/>
                        </a:lnTo>
                        <a:lnTo>
                          <a:pt x="1009859" y="281354"/>
                        </a:lnTo>
                        <a:lnTo>
                          <a:pt x="1019908" y="331596"/>
                        </a:lnTo>
                        <a:lnTo>
                          <a:pt x="1075174" y="381838"/>
                        </a:lnTo>
                        <a:lnTo>
                          <a:pt x="1019908" y="477297"/>
                        </a:lnTo>
                        <a:lnTo>
                          <a:pt x="1055077" y="547635"/>
                        </a:lnTo>
                        <a:lnTo>
                          <a:pt x="1101376" y="575129"/>
                        </a:lnTo>
                        <a:lnTo>
                          <a:pt x="1105319" y="628022"/>
                        </a:lnTo>
                        <a:lnTo>
                          <a:pt x="1090246" y="643095"/>
                        </a:lnTo>
                        <a:lnTo>
                          <a:pt x="1045028" y="622998"/>
                        </a:lnTo>
                        <a:lnTo>
                          <a:pt x="1009859" y="648119"/>
                        </a:lnTo>
                        <a:lnTo>
                          <a:pt x="1034980" y="673240"/>
                        </a:lnTo>
                        <a:lnTo>
                          <a:pt x="989763" y="663191"/>
                        </a:lnTo>
                        <a:lnTo>
                          <a:pt x="954593" y="688312"/>
                        </a:lnTo>
                        <a:lnTo>
                          <a:pt x="959618" y="718457"/>
                        </a:lnTo>
                        <a:cubicBezTo>
                          <a:pt x="939986" y="717538"/>
                          <a:pt x="923530" y="742020"/>
                          <a:pt x="903898" y="741101"/>
                        </a:cubicBezTo>
                        <a:lnTo>
                          <a:pt x="854110" y="713433"/>
                        </a:lnTo>
                        <a:lnTo>
                          <a:pt x="874207" y="663191"/>
                        </a:lnTo>
                        <a:lnTo>
                          <a:pt x="854110" y="638071"/>
                        </a:lnTo>
                        <a:lnTo>
                          <a:pt x="808892" y="658167"/>
                        </a:lnTo>
                        <a:lnTo>
                          <a:pt x="788796" y="612950"/>
                        </a:lnTo>
                        <a:lnTo>
                          <a:pt x="743578" y="617974"/>
                        </a:lnTo>
                        <a:lnTo>
                          <a:pt x="708409" y="658167"/>
                        </a:lnTo>
                        <a:lnTo>
                          <a:pt x="708409" y="658167"/>
                        </a:lnTo>
                        <a:lnTo>
                          <a:pt x="683288" y="718457"/>
                        </a:lnTo>
                        <a:lnTo>
                          <a:pt x="683288" y="718457"/>
                        </a:lnTo>
                        <a:lnTo>
                          <a:pt x="633046" y="693336"/>
                        </a:lnTo>
                        <a:lnTo>
                          <a:pt x="592853" y="703385"/>
                        </a:lnTo>
                        <a:lnTo>
                          <a:pt x="557683" y="643095"/>
                        </a:lnTo>
                        <a:lnTo>
                          <a:pt x="497393" y="617974"/>
                        </a:lnTo>
                        <a:lnTo>
                          <a:pt x="477297" y="638071"/>
                        </a:lnTo>
                        <a:lnTo>
                          <a:pt x="432079" y="673240"/>
                        </a:lnTo>
                        <a:lnTo>
                          <a:pt x="366765" y="653143"/>
                        </a:lnTo>
                        <a:lnTo>
                          <a:pt x="311499" y="678264"/>
                        </a:lnTo>
                        <a:lnTo>
                          <a:pt x="311499" y="678264"/>
                        </a:lnTo>
                        <a:lnTo>
                          <a:pt x="200967" y="597877"/>
                        </a:lnTo>
                        <a:lnTo>
                          <a:pt x="175846" y="607925"/>
                        </a:lnTo>
                        <a:lnTo>
                          <a:pt x="125604" y="577780"/>
                        </a:lnTo>
                        <a:lnTo>
                          <a:pt x="125604" y="577780"/>
                        </a:lnTo>
                        <a:lnTo>
                          <a:pt x="105508" y="532563"/>
                        </a:lnTo>
                        <a:lnTo>
                          <a:pt x="65314" y="527539"/>
                        </a:lnTo>
                        <a:lnTo>
                          <a:pt x="50242" y="547635"/>
                        </a:lnTo>
                        <a:lnTo>
                          <a:pt x="25121" y="557684"/>
                        </a:lnTo>
                        <a:lnTo>
                          <a:pt x="0" y="527539"/>
                        </a:lnTo>
                        <a:cubicBezTo>
                          <a:pt x="8141" y="518293"/>
                          <a:pt x="407" y="499522"/>
                          <a:pt x="8548" y="490276"/>
                        </a:cubicBezTo>
                        <a:lnTo>
                          <a:pt x="60290" y="472273"/>
                        </a:lnTo>
                        <a:close/>
                      </a:path>
                    </a:pathLst>
                  </a:custGeom>
                  <a:solidFill>
                    <a:schemeClr val="accent2">
                      <a:lumMod val="60000"/>
                      <a:lumOff val="4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01" name="Forme libre : forme 100">
                    <a:extLst>
                      <a:ext uri="{FF2B5EF4-FFF2-40B4-BE49-F238E27FC236}">
                        <a16:creationId xmlns:a16="http://schemas.microsoft.com/office/drawing/2014/main" id="{FE836CAF-6E0D-42BA-BB51-44211A0C9DE8}"/>
                      </a:ext>
                    </a:extLst>
                  </p:cNvPr>
                  <p:cNvSpPr/>
                  <p:nvPr/>
                </p:nvSpPr>
                <p:spPr>
                  <a:xfrm>
                    <a:off x="4248150" y="1447800"/>
                    <a:ext cx="1549400" cy="1098549"/>
                  </a:xfrm>
                  <a:custGeom>
                    <a:avLst/>
                    <a:gdLst>
                      <a:gd name="connsiteX0" fmla="*/ 15875 w 1549400"/>
                      <a:gd name="connsiteY0" fmla="*/ 19050 h 1098550"/>
                      <a:gd name="connsiteX1" fmla="*/ 0 w 1549400"/>
                      <a:gd name="connsiteY1" fmla="*/ 92075 h 1098550"/>
                      <a:gd name="connsiteX2" fmla="*/ 25400 w 1549400"/>
                      <a:gd name="connsiteY2" fmla="*/ 117475 h 1098550"/>
                      <a:gd name="connsiteX3" fmla="*/ 66675 w 1549400"/>
                      <a:gd name="connsiteY3" fmla="*/ 111125 h 1098550"/>
                      <a:gd name="connsiteX4" fmla="*/ 60325 w 1549400"/>
                      <a:gd name="connsiteY4" fmla="*/ 168275 h 1098550"/>
                      <a:gd name="connsiteX5" fmla="*/ 107950 w 1549400"/>
                      <a:gd name="connsiteY5" fmla="*/ 193675 h 1098550"/>
                      <a:gd name="connsiteX6" fmla="*/ 139700 w 1549400"/>
                      <a:gd name="connsiteY6" fmla="*/ 187325 h 1098550"/>
                      <a:gd name="connsiteX7" fmla="*/ 180975 w 1549400"/>
                      <a:gd name="connsiteY7" fmla="*/ 238125 h 1098550"/>
                      <a:gd name="connsiteX8" fmla="*/ 155575 w 1549400"/>
                      <a:gd name="connsiteY8" fmla="*/ 254000 h 1098550"/>
                      <a:gd name="connsiteX9" fmla="*/ 206375 w 1549400"/>
                      <a:gd name="connsiteY9" fmla="*/ 304800 h 1098550"/>
                      <a:gd name="connsiteX10" fmla="*/ 174625 w 1549400"/>
                      <a:gd name="connsiteY10" fmla="*/ 342900 h 1098550"/>
                      <a:gd name="connsiteX11" fmla="*/ 184150 w 1549400"/>
                      <a:gd name="connsiteY11" fmla="*/ 365125 h 1098550"/>
                      <a:gd name="connsiteX12" fmla="*/ 158750 w 1549400"/>
                      <a:gd name="connsiteY12" fmla="*/ 390525 h 1098550"/>
                      <a:gd name="connsiteX13" fmla="*/ 174625 w 1549400"/>
                      <a:gd name="connsiteY13" fmla="*/ 450850 h 1098550"/>
                      <a:gd name="connsiteX14" fmla="*/ 196850 w 1549400"/>
                      <a:gd name="connsiteY14" fmla="*/ 463550 h 1098550"/>
                      <a:gd name="connsiteX15" fmla="*/ 165100 w 1549400"/>
                      <a:gd name="connsiteY15" fmla="*/ 495300 h 1098550"/>
                      <a:gd name="connsiteX16" fmla="*/ 171450 w 1549400"/>
                      <a:gd name="connsiteY16" fmla="*/ 542925 h 1098550"/>
                      <a:gd name="connsiteX17" fmla="*/ 136525 w 1549400"/>
                      <a:gd name="connsiteY17" fmla="*/ 568325 h 1098550"/>
                      <a:gd name="connsiteX18" fmla="*/ 177800 w 1549400"/>
                      <a:gd name="connsiteY18" fmla="*/ 574675 h 1098550"/>
                      <a:gd name="connsiteX19" fmla="*/ 206375 w 1549400"/>
                      <a:gd name="connsiteY19" fmla="*/ 622300 h 1098550"/>
                      <a:gd name="connsiteX20" fmla="*/ 225425 w 1549400"/>
                      <a:gd name="connsiteY20" fmla="*/ 615950 h 1098550"/>
                      <a:gd name="connsiteX21" fmla="*/ 295275 w 1549400"/>
                      <a:gd name="connsiteY21" fmla="*/ 682625 h 1098550"/>
                      <a:gd name="connsiteX22" fmla="*/ 282575 w 1549400"/>
                      <a:gd name="connsiteY22" fmla="*/ 704850 h 1098550"/>
                      <a:gd name="connsiteX23" fmla="*/ 323850 w 1549400"/>
                      <a:gd name="connsiteY23" fmla="*/ 736600 h 1098550"/>
                      <a:gd name="connsiteX24" fmla="*/ 301625 w 1549400"/>
                      <a:gd name="connsiteY24" fmla="*/ 752475 h 1098550"/>
                      <a:gd name="connsiteX25" fmla="*/ 355600 w 1549400"/>
                      <a:gd name="connsiteY25" fmla="*/ 771525 h 1098550"/>
                      <a:gd name="connsiteX26" fmla="*/ 352425 w 1549400"/>
                      <a:gd name="connsiteY26" fmla="*/ 812800 h 1098550"/>
                      <a:gd name="connsiteX27" fmla="*/ 269875 w 1549400"/>
                      <a:gd name="connsiteY27" fmla="*/ 800100 h 1098550"/>
                      <a:gd name="connsiteX28" fmla="*/ 298450 w 1549400"/>
                      <a:gd name="connsiteY28" fmla="*/ 835025 h 1098550"/>
                      <a:gd name="connsiteX29" fmla="*/ 301625 w 1549400"/>
                      <a:gd name="connsiteY29" fmla="*/ 879475 h 1098550"/>
                      <a:gd name="connsiteX30" fmla="*/ 314325 w 1549400"/>
                      <a:gd name="connsiteY30" fmla="*/ 908050 h 1098550"/>
                      <a:gd name="connsiteX31" fmla="*/ 161925 w 1549400"/>
                      <a:gd name="connsiteY31" fmla="*/ 904875 h 1098550"/>
                      <a:gd name="connsiteX32" fmla="*/ 155575 w 1549400"/>
                      <a:gd name="connsiteY32" fmla="*/ 917575 h 1098550"/>
                      <a:gd name="connsiteX33" fmla="*/ 200025 w 1549400"/>
                      <a:gd name="connsiteY33" fmla="*/ 923925 h 1098550"/>
                      <a:gd name="connsiteX34" fmla="*/ 184150 w 1549400"/>
                      <a:gd name="connsiteY34" fmla="*/ 949325 h 1098550"/>
                      <a:gd name="connsiteX35" fmla="*/ 209550 w 1549400"/>
                      <a:gd name="connsiteY35" fmla="*/ 965200 h 1098550"/>
                      <a:gd name="connsiteX36" fmla="*/ 266700 w 1549400"/>
                      <a:gd name="connsiteY36" fmla="*/ 965200 h 1098550"/>
                      <a:gd name="connsiteX37" fmla="*/ 263525 w 1549400"/>
                      <a:gd name="connsiteY37" fmla="*/ 981075 h 1098550"/>
                      <a:gd name="connsiteX38" fmla="*/ 250825 w 1549400"/>
                      <a:gd name="connsiteY38" fmla="*/ 1016000 h 1098550"/>
                      <a:gd name="connsiteX39" fmla="*/ 307975 w 1549400"/>
                      <a:gd name="connsiteY39" fmla="*/ 1006475 h 1098550"/>
                      <a:gd name="connsiteX40" fmla="*/ 346075 w 1549400"/>
                      <a:gd name="connsiteY40" fmla="*/ 1035050 h 1098550"/>
                      <a:gd name="connsiteX41" fmla="*/ 368300 w 1549400"/>
                      <a:gd name="connsiteY41" fmla="*/ 1028700 h 1098550"/>
                      <a:gd name="connsiteX42" fmla="*/ 393700 w 1549400"/>
                      <a:gd name="connsiteY42" fmla="*/ 1047750 h 1098550"/>
                      <a:gd name="connsiteX43" fmla="*/ 415925 w 1549400"/>
                      <a:gd name="connsiteY43" fmla="*/ 1047750 h 1098550"/>
                      <a:gd name="connsiteX44" fmla="*/ 425450 w 1549400"/>
                      <a:gd name="connsiteY44" fmla="*/ 1028700 h 1098550"/>
                      <a:gd name="connsiteX45" fmla="*/ 488950 w 1549400"/>
                      <a:gd name="connsiteY45" fmla="*/ 1031875 h 1098550"/>
                      <a:gd name="connsiteX46" fmla="*/ 504825 w 1549400"/>
                      <a:gd name="connsiteY46" fmla="*/ 987425 h 1098550"/>
                      <a:gd name="connsiteX47" fmla="*/ 536575 w 1549400"/>
                      <a:gd name="connsiteY47" fmla="*/ 981075 h 1098550"/>
                      <a:gd name="connsiteX48" fmla="*/ 571500 w 1549400"/>
                      <a:gd name="connsiteY48" fmla="*/ 1003300 h 1098550"/>
                      <a:gd name="connsiteX49" fmla="*/ 593725 w 1549400"/>
                      <a:gd name="connsiteY49" fmla="*/ 1003300 h 1098550"/>
                      <a:gd name="connsiteX50" fmla="*/ 628650 w 1549400"/>
                      <a:gd name="connsiteY50" fmla="*/ 1038225 h 1098550"/>
                      <a:gd name="connsiteX51" fmla="*/ 644525 w 1549400"/>
                      <a:gd name="connsiteY51" fmla="*/ 1006475 h 1098550"/>
                      <a:gd name="connsiteX52" fmla="*/ 698500 w 1549400"/>
                      <a:gd name="connsiteY52" fmla="*/ 1003300 h 1098550"/>
                      <a:gd name="connsiteX53" fmla="*/ 695325 w 1549400"/>
                      <a:gd name="connsiteY53" fmla="*/ 1041400 h 1098550"/>
                      <a:gd name="connsiteX54" fmla="*/ 727075 w 1549400"/>
                      <a:gd name="connsiteY54" fmla="*/ 1047750 h 1098550"/>
                      <a:gd name="connsiteX55" fmla="*/ 784225 w 1549400"/>
                      <a:gd name="connsiteY55" fmla="*/ 1098550 h 1098550"/>
                      <a:gd name="connsiteX56" fmla="*/ 812800 w 1549400"/>
                      <a:gd name="connsiteY56" fmla="*/ 1076325 h 1098550"/>
                      <a:gd name="connsiteX57" fmla="*/ 844550 w 1549400"/>
                      <a:gd name="connsiteY57" fmla="*/ 1076325 h 1098550"/>
                      <a:gd name="connsiteX58" fmla="*/ 885825 w 1549400"/>
                      <a:gd name="connsiteY58" fmla="*/ 1028700 h 1098550"/>
                      <a:gd name="connsiteX59" fmla="*/ 889000 w 1549400"/>
                      <a:gd name="connsiteY59" fmla="*/ 971550 h 1098550"/>
                      <a:gd name="connsiteX60" fmla="*/ 930275 w 1549400"/>
                      <a:gd name="connsiteY60" fmla="*/ 971550 h 1098550"/>
                      <a:gd name="connsiteX61" fmla="*/ 930275 w 1549400"/>
                      <a:gd name="connsiteY61" fmla="*/ 1006475 h 1098550"/>
                      <a:gd name="connsiteX62" fmla="*/ 930275 w 1549400"/>
                      <a:gd name="connsiteY62" fmla="*/ 1006475 h 1098550"/>
                      <a:gd name="connsiteX63" fmla="*/ 942975 w 1549400"/>
                      <a:gd name="connsiteY63" fmla="*/ 1031875 h 1098550"/>
                      <a:gd name="connsiteX64" fmla="*/ 958850 w 1549400"/>
                      <a:gd name="connsiteY64" fmla="*/ 1050925 h 1098550"/>
                      <a:gd name="connsiteX65" fmla="*/ 1016000 w 1549400"/>
                      <a:gd name="connsiteY65" fmla="*/ 1009650 h 1098550"/>
                      <a:gd name="connsiteX66" fmla="*/ 1082675 w 1549400"/>
                      <a:gd name="connsiteY66" fmla="*/ 1025525 h 1098550"/>
                      <a:gd name="connsiteX67" fmla="*/ 1111250 w 1549400"/>
                      <a:gd name="connsiteY67" fmla="*/ 996950 h 1098550"/>
                      <a:gd name="connsiteX68" fmla="*/ 1139825 w 1549400"/>
                      <a:gd name="connsiteY68" fmla="*/ 1006475 h 1098550"/>
                      <a:gd name="connsiteX69" fmla="*/ 1155700 w 1549400"/>
                      <a:gd name="connsiteY69" fmla="*/ 993775 h 1098550"/>
                      <a:gd name="connsiteX70" fmla="*/ 1212850 w 1549400"/>
                      <a:gd name="connsiteY70" fmla="*/ 1028700 h 1098550"/>
                      <a:gd name="connsiteX71" fmla="*/ 1222375 w 1549400"/>
                      <a:gd name="connsiteY71" fmla="*/ 993775 h 1098550"/>
                      <a:gd name="connsiteX72" fmla="*/ 1285875 w 1549400"/>
                      <a:gd name="connsiteY72" fmla="*/ 984250 h 1098550"/>
                      <a:gd name="connsiteX73" fmla="*/ 1260475 w 1549400"/>
                      <a:gd name="connsiteY73" fmla="*/ 939800 h 1098550"/>
                      <a:gd name="connsiteX74" fmla="*/ 1247775 w 1549400"/>
                      <a:gd name="connsiteY74" fmla="*/ 917575 h 1098550"/>
                      <a:gd name="connsiteX75" fmla="*/ 1247775 w 1549400"/>
                      <a:gd name="connsiteY75" fmla="*/ 917575 h 1098550"/>
                      <a:gd name="connsiteX76" fmla="*/ 1247775 w 1549400"/>
                      <a:gd name="connsiteY76" fmla="*/ 879475 h 1098550"/>
                      <a:gd name="connsiteX77" fmla="*/ 1270000 w 1549400"/>
                      <a:gd name="connsiteY77" fmla="*/ 844550 h 1098550"/>
                      <a:gd name="connsiteX78" fmla="*/ 1266825 w 1549400"/>
                      <a:gd name="connsiteY78" fmla="*/ 815975 h 1098550"/>
                      <a:gd name="connsiteX79" fmla="*/ 1292225 w 1549400"/>
                      <a:gd name="connsiteY79" fmla="*/ 793750 h 1098550"/>
                      <a:gd name="connsiteX80" fmla="*/ 1314450 w 1549400"/>
                      <a:gd name="connsiteY80" fmla="*/ 793750 h 1098550"/>
                      <a:gd name="connsiteX81" fmla="*/ 1308100 w 1549400"/>
                      <a:gd name="connsiteY81" fmla="*/ 771525 h 1098550"/>
                      <a:gd name="connsiteX82" fmla="*/ 1336675 w 1549400"/>
                      <a:gd name="connsiteY82" fmla="*/ 733425 h 1098550"/>
                      <a:gd name="connsiteX83" fmla="*/ 1349375 w 1549400"/>
                      <a:gd name="connsiteY83" fmla="*/ 704850 h 1098550"/>
                      <a:gd name="connsiteX84" fmla="*/ 1403350 w 1549400"/>
                      <a:gd name="connsiteY84" fmla="*/ 749300 h 1098550"/>
                      <a:gd name="connsiteX85" fmla="*/ 1460500 w 1549400"/>
                      <a:gd name="connsiteY85" fmla="*/ 708025 h 1098550"/>
                      <a:gd name="connsiteX86" fmla="*/ 1444625 w 1549400"/>
                      <a:gd name="connsiteY86" fmla="*/ 685800 h 1098550"/>
                      <a:gd name="connsiteX87" fmla="*/ 1482725 w 1549400"/>
                      <a:gd name="connsiteY87" fmla="*/ 635000 h 1098550"/>
                      <a:gd name="connsiteX88" fmla="*/ 1504950 w 1549400"/>
                      <a:gd name="connsiteY88" fmla="*/ 609600 h 1098550"/>
                      <a:gd name="connsiteX89" fmla="*/ 1543050 w 1549400"/>
                      <a:gd name="connsiteY89" fmla="*/ 590550 h 1098550"/>
                      <a:gd name="connsiteX90" fmla="*/ 1549400 w 1549400"/>
                      <a:gd name="connsiteY90" fmla="*/ 546100 h 1098550"/>
                      <a:gd name="connsiteX91" fmla="*/ 1476375 w 1549400"/>
                      <a:gd name="connsiteY91" fmla="*/ 549275 h 1098550"/>
                      <a:gd name="connsiteX92" fmla="*/ 1495425 w 1549400"/>
                      <a:gd name="connsiteY92" fmla="*/ 523875 h 1098550"/>
                      <a:gd name="connsiteX93" fmla="*/ 1495425 w 1549400"/>
                      <a:gd name="connsiteY93" fmla="*/ 476250 h 1098550"/>
                      <a:gd name="connsiteX94" fmla="*/ 1365250 w 1549400"/>
                      <a:gd name="connsiteY94" fmla="*/ 473075 h 1098550"/>
                      <a:gd name="connsiteX95" fmla="*/ 1358900 w 1549400"/>
                      <a:gd name="connsiteY95" fmla="*/ 441325 h 1098550"/>
                      <a:gd name="connsiteX96" fmla="*/ 1314450 w 1549400"/>
                      <a:gd name="connsiteY96" fmla="*/ 422275 h 1098550"/>
                      <a:gd name="connsiteX97" fmla="*/ 1279525 w 1549400"/>
                      <a:gd name="connsiteY97" fmla="*/ 317500 h 1098550"/>
                      <a:gd name="connsiteX98" fmla="*/ 1292225 w 1549400"/>
                      <a:gd name="connsiteY98" fmla="*/ 273050 h 1098550"/>
                      <a:gd name="connsiteX99" fmla="*/ 1263650 w 1549400"/>
                      <a:gd name="connsiteY99" fmla="*/ 219075 h 1098550"/>
                      <a:gd name="connsiteX100" fmla="*/ 1184275 w 1549400"/>
                      <a:gd name="connsiteY100" fmla="*/ 209550 h 1098550"/>
                      <a:gd name="connsiteX101" fmla="*/ 1196975 w 1549400"/>
                      <a:gd name="connsiteY101" fmla="*/ 149225 h 1098550"/>
                      <a:gd name="connsiteX102" fmla="*/ 1203325 w 1549400"/>
                      <a:gd name="connsiteY102" fmla="*/ 130175 h 1098550"/>
                      <a:gd name="connsiteX103" fmla="*/ 1139825 w 1549400"/>
                      <a:gd name="connsiteY103" fmla="*/ 120650 h 1098550"/>
                      <a:gd name="connsiteX104" fmla="*/ 1095375 w 1549400"/>
                      <a:gd name="connsiteY104" fmla="*/ 114300 h 1098550"/>
                      <a:gd name="connsiteX105" fmla="*/ 1057275 w 1549400"/>
                      <a:gd name="connsiteY105" fmla="*/ 98425 h 1098550"/>
                      <a:gd name="connsiteX106" fmla="*/ 1022350 w 1549400"/>
                      <a:gd name="connsiteY106" fmla="*/ 114300 h 1098550"/>
                      <a:gd name="connsiteX107" fmla="*/ 1038225 w 1549400"/>
                      <a:gd name="connsiteY107" fmla="*/ 149225 h 1098550"/>
                      <a:gd name="connsiteX108" fmla="*/ 977900 w 1549400"/>
                      <a:gd name="connsiteY108" fmla="*/ 142875 h 1098550"/>
                      <a:gd name="connsiteX109" fmla="*/ 962025 w 1549400"/>
                      <a:gd name="connsiteY109" fmla="*/ 161925 h 1098550"/>
                      <a:gd name="connsiteX110" fmla="*/ 962025 w 1549400"/>
                      <a:gd name="connsiteY110" fmla="*/ 190500 h 1098550"/>
                      <a:gd name="connsiteX111" fmla="*/ 923925 w 1549400"/>
                      <a:gd name="connsiteY111" fmla="*/ 209550 h 1098550"/>
                      <a:gd name="connsiteX112" fmla="*/ 860425 w 1549400"/>
                      <a:gd name="connsiteY112" fmla="*/ 180975 h 1098550"/>
                      <a:gd name="connsiteX113" fmla="*/ 876300 w 1549400"/>
                      <a:gd name="connsiteY113" fmla="*/ 139700 h 1098550"/>
                      <a:gd name="connsiteX114" fmla="*/ 860425 w 1549400"/>
                      <a:gd name="connsiteY114" fmla="*/ 111125 h 1098550"/>
                      <a:gd name="connsiteX115" fmla="*/ 812800 w 1549400"/>
                      <a:gd name="connsiteY115" fmla="*/ 123825 h 1098550"/>
                      <a:gd name="connsiteX116" fmla="*/ 803275 w 1549400"/>
                      <a:gd name="connsiteY116" fmla="*/ 88900 h 1098550"/>
                      <a:gd name="connsiteX117" fmla="*/ 749300 w 1549400"/>
                      <a:gd name="connsiteY117" fmla="*/ 95250 h 1098550"/>
                      <a:gd name="connsiteX118" fmla="*/ 704850 w 1549400"/>
                      <a:gd name="connsiteY118" fmla="*/ 133350 h 1098550"/>
                      <a:gd name="connsiteX119" fmla="*/ 695325 w 1549400"/>
                      <a:gd name="connsiteY119" fmla="*/ 193675 h 1098550"/>
                      <a:gd name="connsiteX120" fmla="*/ 635000 w 1549400"/>
                      <a:gd name="connsiteY120" fmla="*/ 168275 h 1098550"/>
                      <a:gd name="connsiteX121" fmla="*/ 593725 w 1549400"/>
                      <a:gd name="connsiteY121" fmla="*/ 177800 h 1098550"/>
                      <a:gd name="connsiteX122" fmla="*/ 561975 w 1549400"/>
                      <a:gd name="connsiteY122" fmla="*/ 107950 h 1098550"/>
                      <a:gd name="connsiteX123" fmla="*/ 495300 w 1549400"/>
                      <a:gd name="connsiteY123" fmla="*/ 92075 h 1098550"/>
                      <a:gd name="connsiteX124" fmla="*/ 415925 w 1549400"/>
                      <a:gd name="connsiteY124" fmla="*/ 142875 h 1098550"/>
                      <a:gd name="connsiteX125" fmla="*/ 374650 w 1549400"/>
                      <a:gd name="connsiteY125" fmla="*/ 133350 h 1098550"/>
                      <a:gd name="connsiteX126" fmla="*/ 314325 w 1549400"/>
                      <a:gd name="connsiteY126" fmla="*/ 149225 h 1098550"/>
                      <a:gd name="connsiteX127" fmla="*/ 212725 w 1549400"/>
                      <a:gd name="connsiteY127" fmla="*/ 66675 h 1098550"/>
                      <a:gd name="connsiteX128" fmla="*/ 180975 w 1549400"/>
                      <a:gd name="connsiteY128" fmla="*/ 82550 h 1098550"/>
                      <a:gd name="connsiteX129" fmla="*/ 123825 w 1549400"/>
                      <a:gd name="connsiteY129" fmla="*/ 25400 h 1098550"/>
                      <a:gd name="connsiteX130" fmla="*/ 114300 w 1549400"/>
                      <a:gd name="connsiteY130" fmla="*/ 6350 h 1098550"/>
                      <a:gd name="connsiteX131" fmla="*/ 82550 w 1549400"/>
                      <a:gd name="connsiteY131" fmla="*/ 0 h 1098550"/>
                      <a:gd name="connsiteX132" fmla="*/ 63500 w 1549400"/>
                      <a:gd name="connsiteY132" fmla="*/ 3175 h 1098550"/>
                      <a:gd name="connsiteX133" fmla="*/ 15875 w 1549400"/>
                      <a:gd name="connsiteY133" fmla="*/ 19050 h 109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549400" h="1098550">
                        <a:moveTo>
                          <a:pt x="15875" y="19050"/>
                        </a:moveTo>
                        <a:lnTo>
                          <a:pt x="0" y="92075"/>
                        </a:lnTo>
                        <a:lnTo>
                          <a:pt x="25400" y="117475"/>
                        </a:lnTo>
                        <a:lnTo>
                          <a:pt x="66675" y="111125"/>
                        </a:lnTo>
                        <a:lnTo>
                          <a:pt x="60325" y="168275"/>
                        </a:lnTo>
                        <a:lnTo>
                          <a:pt x="107950" y="193675"/>
                        </a:lnTo>
                        <a:lnTo>
                          <a:pt x="139700" y="187325"/>
                        </a:lnTo>
                        <a:lnTo>
                          <a:pt x="180975" y="238125"/>
                        </a:lnTo>
                        <a:lnTo>
                          <a:pt x="155575" y="254000"/>
                        </a:lnTo>
                        <a:lnTo>
                          <a:pt x="206375" y="304800"/>
                        </a:lnTo>
                        <a:lnTo>
                          <a:pt x="174625" y="342900"/>
                        </a:lnTo>
                        <a:lnTo>
                          <a:pt x="184150" y="365125"/>
                        </a:lnTo>
                        <a:lnTo>
                          <a:pt x="158750" y="390525"/>
                        </a:lnTo>
                        <a:lnTo>
                          <a:pt x="174625" y="450850"/>
                        </a:lnTo>
                        <a:lnTo>
                          <a:pt x="196850" y="463550"/>
                        </a:lnTo>
                        <a:lnTo>
                          <a:pt x="165100" y="495300"/>
                        </a:lnTo>
                        <a:lnTo>
                          <a:pt x="171450" y="542925"/>
                        </a:lnTo>
                        <a:lnTo>
                          <a:pt x="136525" y="568325"/>
                        </a:lnTo>
                        <a:lnTo>
                          <a:pt x="177800" y="574675"/>
                        </a:lnTo>
                        <a:lnTo>
                          <a:pt x="206375" y="622300"/>
                        </a:lnTo>
                        <a:lnTo>
                          <a:pt x="225425" y="615950"/>
                        </a:lnTo>
                        <a:lnTo>
                          <a:pt x="295275" y="682625"/>
                        </a:lnTo>
                        <a:lnTo>
                          <a:pt x="282575" y="704850"/>
                        </a:lnTo>
                        <a:lnTo>
                          <a:pt x="323850" y="736600"/>
                        </a:lnTo>
                        <a:lnTo>
                          <a:pt x="301625" y="752475"/>
                        </a:lnTo>
                        <a:lnTo>
                          <a:pt x="355600" y="771525"/>
                        </a:lnTo>
                        <a:lnTo>
                          <a:pt x="352425" y="812800"/>
                        </a:lnTo>
                        <a:lnTo>
                          <a:pt x="269875" y="800100"/>
                        </a:lnTo>
                        <a:lnTo>
                          <a:pt x="298450" y="835025"/>
                        </a:lnTo>
                        <a:lnTo>
                          <a:pt x="301625" y="879475"/>
                        </a:lnTo>
                        <a:lnTo>
                          <a:pt x="314325" y="908050"/>
                        </a:lnTo>
                        <a:lnTo>
                          <a:pt x="161925" y="904875"/>
                        </a:lnTo>
                        <a:lnTo>
                          <a:pt x="155575" y="917575"/>
                        </a:lnTo>
                        <a:lnTo>
                          <a:pt x="200025" y="923925"/>
                        </a:lnTo>
                        <a:lnTo>
                          <a:pt x="184150" y="949325"/>
                        </a:lnTo>
                        <a:lnTo>
                          <a:pt x="209550" y="965200"/>
                        </a:lnTo>
                        <a:lnTo>
                          <a:pt x="266700" y="965200"/>
                        </a:lnTo>
                        <a:lnTo>
                          <a:pt x="263525" y="981075"/>
                        </a:lnTo>
                        <a:lnTo>
                          <a:pt x="250825" y="1016000"/>
                        </a:lnTo>
                        <a:lnTo>
                          <a:pt x="307975" y="1006475"/>
                        </a:lnTo>
                        <a:lnTo>
                          <a:pt x="346075" y="1035050"/>
                        </a:lnTo>
                        <a:lnTo>
                          <a:pt x="368300" y="1028700"/>
                        </a:lnTo>
                        <a:lnTo>
                          <a:pt x="393700" y="1047750"/>
                        </a:lnTo>
                        <a:lnTo>
                          <a:pt x="415925" y="1047750"/>
                        </a:lnTo>
                        <a:lnTo>
                          <a:pt x="425450" y="1028700"/>
                        </a:lnTo>
                        <a:lnTo>
                          <a:pt x="488950" y="1031875"/>
                        </a:lnTo>
                        <a:lnTo>
                          <a:pt x="504825" y="987425"/>
                        </a:lnTo>
                        <a:lnTo>
                          <a:pt x="536575" y="981075"/>
                        </a:lnTo>
                        <a:lnTo>
                          <a:pt x="571500" y="1003300"/>
                        </a:lnTo>
                        <a:lnTo>
                          <a:pt x="593725" y="1003300"/>
                        </a:lnTo>
                        <a:lnTo>
                          <a:pt x="628650" y="1038225"/>
                        </a:lnTo>
                        <a:lnTo>
                          <a:pt x="644525" y="1006475"/>
                        </a:lnTo>
                        <a:lnTo>
                          <a:pt x="698500" y="1003300"/>
                        </a:lnTo>
                        <a:lnTo>
                          <a:pt x="695325" y="1041400"/>
                        </a:lnTo>
                        <a:lnTo>
                          <a:pt x="727075" y="1047750"/>
                        </a:lnTo>
                        <a:lnTo>
                          <a:pt x="784225" y="1098550"/>
                        </a:lnTo>
                        <a:lnTo>
                          <a:pt x="812800" y="1076325"/>
                        </a:lnTo>
                        <a:lnTo>
                          <a:pt x="844550" y="1076325"/>
                        </a:lnTo>
                        <a:lnTo>
                          <a:pt x="885825" y="1028700"/>
                        </a:lnTo>
                        <a:lnTo>
                          <a:pt x="889000" y="971550"/>
                        </a:lnTo>
                        <a:lnTo>
                          <a:pt x="930275" y="971550"/>
                        </a:lnTo>
                        <a:lnTo>
                          <a:pt x="930275" y="1006475"/>
                        </a:lnTo>
                        <a:lnTo>
                          <a:pt x="930275" y="1006475"/>
                        </a:lnTo>
                        <a:lnTo>
                          <a:pt x="942975" y="1031875"/>
                        </a:lnTo>
                        <a:lnTo>
                          <a:pt x="958850" y="1050925"/>
                        </a:lnTo>
                        <a:lnTo>
                          <a:pt x="1016000" y="1009650"/>
                        </a:lnTo>
                        <a:lnTo>
                          <a:pt x="1082675" y="1025525"/>
                        </a:lnTo>
                        <a:lnTo>
                          <a:pt x="1111250" y="996950"/>
                        </a:lnTo>
                        <a:lnTo>
                          <a:pt x="1139825" y="1006475"/>
                        </a:lnTo>
                        <a:lnTo>
                          <a:pt x="1155700" y="993775"/>
                        </a:lnTo>
                        <a:lnTo>
                          <a:pt x="1212850" y="1028700"/>
                        </a:lnTo>
                        <a:lnTo>
                          <a:pt x="1222375" y="993775"/>
                        </a:lnTo>
                        <a:lnTo>
                          <a:pt x="1285875" y="984250"/>
                        </a:lnTo>
                        <a:lnTo>
                          <a:pt x="1260475" y="939800"/>
                        </a:lnTo>
                        <a:lnTo>
                          <a:pt x="1247775" y="917575"/>
                        </a:lnTo>
                        <a:lnTo>
                          <a:pt x="1247775" y="917575"/>
                        </a:lnTo>
                        <a:lnTo>
                          <a:pt x="1247775" y="879475"/>
                        </a:lnTo>
                        <a:lnTo>
                          <a:pt x="1270000" y="844550"/>
                        </a:lnTo>
                        <a:lnTo>
                          <a:pt x="1266825" y="815975"/>
                        </a:lnTo>
                        <a:lnTo>
                          <a:pt x="1292225" y="793750"/>
                        </a:lnTo>
                        <a:lnTo>
                          <a:pt x="1314450" y="793750"/>
                        </a:lnTo>
                        <a:lnTo>
                          <a:pt x="1308100" y="771525"/>
                        </a:lnTo>
                        <a:lnTo>
                          <a:pt x="1336675" y="733425"/>
                        </a:lnTo>
                        <a:lnTo>
                          <a:pt x="1349375" y="704850"/>
                        </a:lnTo>
                        <a:lnTo>
                          <a:pt x="1403350" y="749300"/>
                        </a:lnTo>
                        <a:lnTo>
                          <a:pt x="1460500" y="708025"/>
                        </a:lnTo>
                        <a:lnTo>
                          <a:pt x="1444625" y="685800"/>
                        </a:lnTo>
                        <a:lnTo>
                          <a:pt x="1482725" y="635000"/>
                        </a:lnTo>
                        <a:lnTo>
                          <a:pt x="1504950" y="609600"/>
                        </a:lnTo>
                        <a:lnTo>
                          <a:pt x="1543050" y="590550"/>
                        </a:lnTo>
                        <a:lnTo>
                          <a:pt x="1549400" y="546100"/>
                        </a:lnTo>
                        <a:lnTo>
                          <a:pt x="1476375" y="549275"/>
                        </a:lnTo>
                        <a:lnTo>
                          <a:pt x="1495425" y="523875"/>
                        </a:lnTo>
                        <a:lnTo>
                          <a:pt x="1495425" y="476250"/>
                        </a:lnTo>
                        <a:lnTo>
                          <a:pt x="1365250" y="473075"/>
                        </a:lnTo>
                        <a:lnTo>
                          <a:pt x="1358900" y="441325"/>
                        </a:lnTo>
                        <a:lnTo>
                          <a:pt x="1314450" y="422275"/>
                        </a:lnTo>
                        <a:lnTo>
                          <a:pt x="1279525" y="317500"/>
                        </a:lnTo>
                        <a:lnTo>
                          <a:pt x="1292225" y="273050"/>
                        </a:lnTo>
                        <a:lnTo>
                          <a:pt x="1263650" y="219075"/>
                        </a:lnTo>
                        <a:lnTo>
                          <a:pt x="1184275" y="209550"/>
                        </a:lnTo>
                        <a:lnTo>
                          <a:pt x="1196975" y="149225"/>
                        </a:lnTo>
                        <a:lnTo>
                          <a:pt x="1203325" y="130175"/>
                        </a:lnTo>
                        <a:lnTo>
                          <a:pt x="1139825" y="120650"/>
                        </a:lnTo>
                        <a:lnTo>
                          <a:pt x="1095375" y="114300"/>
                        </a:lnTo>
                        <a:lnTo>
                          <a:pt x="1057275" y="98425"/>
                        </a:lnTo>
                        <a:lnTo>
                          <a:pt x="1022350" y="114300"/>
                        </a:lnTo>
                        <a:lnTo>
                          <a:pt x="1038225" y="149225"/>
                        </a:lnTo>
                        <a:lnTo>
                          <a:pt x="977900" y="142875"/>
                        </a:lnTo>
                        <a:lnTo>
                          <a:pt x="962025" y="161925"/>
                        </a:lnTo>
                        <a:lnTo>
                          <a:pt x="962025" y="190500"/>
                        </a:lnTo>
                        <a:lnTo>
                          <a:pt x="923925" y="209550"/>
                        </a:lnTo>
                        <a:lnTo>
                          <a:pt x="860425" y="180975"/>
                        </a:lnTo>
                        <a:lnTo>
                          <a:pt x="876300" y="139700"/>
                        </a:lnTo>
                        <a:lnTo>
                          <a:pt x="860425" y="111125"/>
                        </a:lnTo>
                        <a:lnTo>
                          <a:pt x="812800" y="123825"/>
                        </a:lnTo>
                        <a:lnTo>
                          <a:pt x="803275" y="88900"/>
                        </a:lnTo>
                        <a:lnTo>
                          <a:pt x="749300" y="95250"/>
                        </a:lnTo>
                        <a:lnTo>
                          <a:pt x="704850" y="133350"/>
                        </a:lnTo>
                        <a:lnTo>
                          <a:pt x="695325" y="193675"/>
                        </a:lnTo>
                        <a:lnTo>
                          <a:pt x="635000" y="168275"/>
                        </a:lnTo>
                        <a:lnTo>
                          <a:pt x="593725" y="177800"/>
                        </a:lnTo>
                        <a:lnTo>
                          <a:pt x="561975" y="107950"/>
                        </a:lnTo>
                        <a:lnTo>
                          <a:pt x="495300" y="92075"/>
                        </a:lnTo>
                        <a:lnTo>
                          <a:pt x="415925" y="142875"/>
                        </a:lnTo>
                        <a:lnTo>
                          <a:pt x="374650" y="133350"/>
                        </a:lnTo>
                        <a:lnTo>
                          <a:pt x="314325" y="149225"/>
                        </a:lnTo>
                        <a:lnTo>
                          <a:pt x="212725" y="66675"/>
                        </a:lnTo>
                        <a:lnTo>
                          <a:pt x="180975" y="82550"/>
                        </a:lnTo>
                        <a:lnTo>
                          <a:pt x="123825" y="25400"/>
                        </a:lnTo>
                        <a:lnTo>
                          <a:pt x="114300" y="6350"/>
                        </a:lnTo>
                        <a:lnTo>
                          <a:pt x="82550" y="0"/>
                        </a:lnTo>
                        <a:lnTo>
                          <a:pt x="63500" y="3175"/>
                        </a:lnTo>
                        <a:lnTo>
                          <a:pt x="15875" y="19050"/>
                        </a:lnTo>
                        <a:close/>
                      </a:path>
                    </a:pathLst>
                  </a:custGeom>
                  <a:solidFill>
                    <a:schemeClr val="accent2">
                      <a:lumMod val="75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02" name="Forme libre : forme 101">
                    <a:extLst>
                      <a:ext uri="{FF2B5EF4-FFF2-40B4-BE49-F238E27FC236}">
                        <a16:creationId xmlns:a16="http://schemas.microsoft.com/office/drawing/2014/main" id="{0EF3308A-BFC7-4F58-829F-BA1C143F1F9B}"/>
                      </a:ext>
                    </a:extLst>
                  </p:cNvPr>
                  <p:cNvSpPr/>
                  <p:nvPr/>
                </p:nvSpPr>
                <p:spPr>
                  <a:xfrm>
                    <a:off x="4949190" y="2049780"/>
                    <a:ext cx="1508760" cy="2045970"/>
                  </a:xfrm>
                  <a:custGeom>
                    <a:avLst/>
                    <a:gdLst>
                      <a:gd name="connsiteX0" fmla="*/ 750570 w 1508760"/>
                      <a:gd name="connsiteY0" fmla="*/ 68580 h 2045970"/>
                      <a:gd name="connsiteX1" fmla="*/ 842010 w 1508760"/>
                      <a:gd name="connsiteY1" fmla="*/ 0 h 2045970"/>
                      <a:gd name="connsiteX2" fmla="*/ 853440 w 1508760"/>
                      <a:gd name="connsiteY2" fmla="*/ 34290 h 2045970"/>
                      <a:gd name="connsiteX3" fmla="*/ 834390 w 1508760"/>
                      <a:gd name="connsiteY3" fmla="*/ 57150 h 2045970"/>
                      <a:gd name="connsiteX4" fmla="*/ 849630 w 1508760"/>
                      <a:gd name="connsiteY4" fmla="*/ 99060 h 2045970"/>
                      <a:gd name="connsiteX5" fmla="*/ 849630 w 1508760"/>
                      <a:gd name="connsiteY5" fmla="*/ 133350 h 2045970"/>
                      <a:gd name="connsiteX6" fmla="*/ 815340 w 1508760"/>
                      <a:gd name="connsiteY6" fmla="*/ 163830 h 2045970"/>
                      <a:gd name="connsiteX7" fmla="*/ 842010 w 1508760"/>
                      <a:gd name="connsiteY7" fmla="*/ 190500 h 2045970"/>
                      <a:gd name="connsiteX8" fmla="*/ 941070 w 1508760"/>
                      <a:gd name="connsiteY8" fmla="*/ 179070 h 2045970"/>
                      <a:gd name="connsiteX9" fmla="*/ 941070 w 1508760"/>
                      <a:gd name="connsiteY9" fmla="*/ 220980 h 2045970"/>
                      <a:gd name="connsiteX10" fmla="*/ 922020 w 1508760"/>
                      <a:gd name="connsiteY10" fmla="*/ 243840 h 2045970"/>
                      <a:gd name="connsiteX11" fmla="*/ 986790 w 1508760"/>
                      <a:gd name="connsiteY11" fmla="*/ 262890 h 2045970"/>
                      <a:gd name="connsiteX12" fmla="*/ 979170 w 1508760"/>
                      <a:gd name="connsiteY12" fmla="*/ 312420 h 2045970"/>
                      <a:gd name="connsiteX13" fmla="*/ 967740 w 1508760"/>
                      <a:gd name="connsiteY13" fmla="*/ 323850 h 2045970"/>
                      <a:gd name="connsiteX14" fmla="*/ 998220 w 1508760"/>
                      <a:gd name="connsiteY14" fmla="*/ 346710 h 2045970"/>
                      <a:gd name="connsiteX15" fmla="*/ 975360 w 1508760"/>
                      <a:gd name="connsiteY15" fmla="*/ 388620 h 2045970"/>
                      <a:gd name="connsiteX16" fmla="*/ 979170 w 1508760"/>
                      <a:gd name="connsiteY16" fmla="*/ 426720 h 2045970"/>
                      <a:gd name="connsiteX17" fmla="*/ 1005840 w 1508760"/>
                      <a:gd name="connsiteY17" fmla="*/ 457200 h 2045970"/>
                      <a:gd name="connsiteX18" fmla="*/ 1043940 w 1508760"/>
                      <a:gd name="connsiteY18" fmla="*/ 453390 h 2045970"/>
                      <a:gd name="connsiteX19" fmla="*/ 1002030 w 1508760"/>
                      <a:gd name="connsiteY19" fmla="*/ 480060 h 2045970"/>
                      <a:gd name="connsiteX20" fmla="*/ 1028700 w 1508760"/>
                      <a:gd name="connsiteY20" fmla="*/ 510540 h 2045970"/>
                      <a:gd name="connsiteX21" fmla="*/ 1066800 w 1508760"/>
                      <a:gd name="connsiteY21" fmla="*/ 499110 h 2045970"/>
                      <a:gd name="connsiteX22" fmla="*/ 1066800 w 1508760"/>
                      <a:gd name="connsiteY22" fmla="*/ 483870 h 2045970"/>
                      <a:gd name="connsiteX23" fmla="*/ 1112520 w 1508760"/>
                      <a:gd name="connsiteY23" fmla="*/ 521970 h 2045970"/>
                      <a:gd name="connsiteX24" fmla="*/ 1101090 w 1508760"/>
                      <a:gd name="connsiteY24" fmla="*/ 537210 h 2045970"/>
                      <a:gd name="connsiteX25" fmla="*/ 1112520 w 1508760"/>
                      <a:gd name="connsiteY25" fmla="*/ 636270 h 2045970"/>
                      <a:gd name="connsiteX26" fmla="*/ 1154430 w 1508760"/>
                      <a:gd name="connsiteY26" fmla="*/ 601980 h 2045970"/>
                      <a:gd name="connsiteX27" fmla="*/ 1196340 w 1508760"/>
                      <a:gd name="connsiteY27" fmla="*/ 613410 h 2045970"/>
                      <a:gd name="connsiteX28" fmla="*/ 1188720 w 1508760"/>
                      <a:gd name="connsiteY28" fmla="*/ 697230 h 2045970"/>
                      <a:gd name="connsiteX29" fmla="*/ 1223010 w 1508760"/>
                      <a:gd name="connsiteY29" fmla="*/ 727710 h 2045970"/>
                      <a:gd name="connsiteX30" fmla="*/ 1299210 w 1508760"/>
                      <a:gd name="connsiteY30" fmla="*/ 693420 h 2045970"/>
                      <a:gd name="connsiteX31" fmla="*/ 1348740 w 1508760"/>
                      <a:gd name="connsiteY31" fmla="*/ 701040 h 2045970"/>
                      <a:gd name="connsiteX32" fmla="*/ 1333500 w 1508760"/>
                      <a:gd name="connsiteY32" fmla="*/ 746760 h 2045970"/>
                      <a:gd name="connsiteX33" fmla="*/ 1371600 w 1508760"/>
                      <a:gd name="connsiteY33" fmla="*/ 758190 h 2045970"/>
                      <a:gd name="connsiteX34" fmla="*/ 1402080 w 1508760"/>
                      <a:gd name="connsiteY34" fmla="*/ 769620 h 2045970"/>
                      <a:gd name="connsiteX35" fmla="*/ 1363980 w 1508760"/>
                      <a:gd name="connsiteY35" fmla="*/ 800100 h 2045970"/>
                      <a:gd name="connsiteX36" fmla="*/ 1363980 w 1508760"/>
                      <a:gd name="connsiteY36" fmla="*/ 800100 h 2045970"/>
                      <a:gd name="connsiteX37" fmla="*/ 1413510 w 1508760"/>
                      <a:gd name="connsiteY37" fmla="*/ 826770 h 2045970"/>
                      <a:gd name="connsiteX38" fmla="*/ 1428750 w 1508760"/>
                      <a:gd name="connsiteY38" fmla="*/ 876300 h 2045970"/>
                      <a:gd name="connsiteX39" fmla="*/ 1436370 w 1508760"/>
                      <a:gd name="connsiteY39" fmla="*/ 918210 h 2045970"/>
                      <a:gd name="connsiteX40" fmla="*/ 1508760 w 1508760"/>
                      <a:gd name="connsiteY40" fmla="*/ 902970 h 2045970"/>
                      <a:gd name="connsiteX41" fmla="*/ 1451610 w 1508760"/>
                      <a:gd name="connsiteY41" fmla="*/ 952500 h 2045970"/>
                      <a:gd name="connsiteX42" fmla="*/ 1485900 w 1508760"/>
                      <a:gd name="connsiteY42" fmla="*/ 982980 h 2045970"/>
                      <a:gd name="connsiteX43" fmla="*/ 1485900 w 1508760"/>
                      <a:gd name="connsiteY43" fmla="*/ 1021080 h 2045970"/>
                      <a:gd name="connsiteX44" fmla="*/ 1455420 w 1508760"/>
                      <a:gd name="connsiteY44" fmla="*/ 1055370 h 2045970"/>
                      <a:gd name="connsiteX45" fmla="*/ 1455420 w 1508760"/>
                      <a:gd name="connsiteY45" fmla="*/ 1085850 h 2045970"/>
                      <a:gd name="connsiteX46" fmla="*/ 1383030 w 1508760"/>
                      <a:gd name="connsiteY46" fmla="*/ 1135380 h 2045970"/>
                      <a:gd name="connsiteX47" fmla="*/ 1394460 w 1508760"/>
                      <a:gd name="connsiteY47" fmla="*/ 1154430 h 2045970"/>
                      <a:gd name="connsiteX48" fmla="*/ 1318260 w 1508760"/>
                      <a:gd name="connsiteY48" fmla="*/ 1143000 h 2045970"/>
                      <a:gd name="connsiteX49" fmla="*/ 1329690 w 1508760"/>
                      <a:gd name="connsiteY49" fmla="*/ 1173480 h 2045970"/>
                      <a:gd name="connsiteX50" fmla="*/ 1310640 w 1508760"/>
                      <a:gd name="connsiteY50" fmla="*/ 1200150 h 2045970"/>
                      <a:gd name="connsiteX51" fmla="*/ 1261110 w 1508760"/>
                      <a:gd name="connsiteY51" fmla="*/ 1177290 h 2045970"/>
                      <a:gd name="connsiteX52" fmla="*/ 1234440 w 1508760"/>
                      <a:gd name="connsiteY52" fmla="*/ 1196340 h 2045970"/>
                      <a:gd name="connsiteX53" fmla="*/ 1188720 w 1508760"/>
                      <a:gd name="connsiteY53" fmla="*/ 1287780 h 2045970"/>
                      <a:gd name="connsiteX54" fmla="*/ 1211580 w 1508760"/>
                      <a:gd name="connsiteY54" fmla="*/ 1356360 h 2045970"/>
                      <a:gd name="connsiteX55" fmla="*/ 1234440 w 1508760"/>
                      <a:gd name="connsiteY55" fmla="*/ 1363980 h 2045970"/>
                      <a:gd name="connsiteX56" fmla="*/ 1272540 w 1508760"/>
                      <a:gd name="connsiteY56" fmla="*/ 1421130 h 2045970"/>
                      <a:gd name="connsiteX57" fmla="*/ 1264920 w 1508760"/>
                      <a:gd name="connsiteY57" fmla="*/ 1482090 h 2045970"/>
                      <a:gd name="connsiteX58" fmla="*/ 1264920 w 1508760"/>
                      <a:gd name="connsiteY58" fmla="*/ 1512570 h 2045970"/>
                      <a:gd name="connsiteX59" fmla="*/ 1253490 w 1508760"/>
                      <a:gd name="connsiteY59" fmla="*/ 1581150 h 2045970"/>
                      <a:gd name="connsiteX60" fmla="*/ 1234440 w 1508760"/>
                      <a:gd name="connsiteY60" fmla="*/ 1619250 h 2045970"/>
                      <a:gd name="connsiteX61" fmla="*/ 1245870 w 1508760"/>
                      <a:gd name="connsiteY61" fmla="*/ 1687830 h 2045970"/>
                      <a:gd name="connsiteX62" fmla="*/ 1238250 w 1508760"/>
                      <a:gd name="connsiteY62" fmla="*/ 1733550 h 2045970"/>
                      <a:gd name="connsiteX63" fmla="*/ 1181100 w 1508760"/>
                      <a:gd name="connsiteY63" fmla="*/ 1741170 h 2045970"/>
                      <a:gd name="connsiteX64" fmla="*/ 1169670 w 1508760"/>
                      <a:gd name="connsiteY64" fmla="*/ 1863090 h 2045970"/>
                      <a:gd name="connsiteX65" fmla="*/ 1203960 w 1508760"/>
                      <a:gd name="connsiteY65" fmla="*/ 1901190 h 2045970"/>
                      <a:gd name="connsiteX66" fmla="*/ 1162050 w 1508760"/>
                      <a:gd name="connsiteY66" fmla="*/ 1962150 h 2045970"/>
                      <a:gd name="connsiteX67" fmla="*/ 1123950 w 1508760"/>
                      <a:gd name="connsiteY67" fmla="*/ 1950720 h 2045970"/>
                      <a:gd name="connsiteX68" fmla="*/ 1108710 w 1508760"/>
                      <a:gd name="connsiteY68" fmla="*/ 1889760 h 2045970"/>
                      <a:gd name="connsiteX69" fmla="*/ 1028700 w 1508760"/>
                      <a:gd name="connsiteY69" fmla="*/ 1946910 h 2045970"/>
                      <a:gd name="connsiteX70" fmla="*/ 994410 w 1508760"/>
                      <a:gd name="connsiteY70" fmla="*/ 1927860 h 2045970"/>
                      <a:gd name="connsiteX71" fmla="*/ 975360 w 1508760"/>
                      <a:gd name="connsiteY71" fmla="*/ 2023110 h 2045970"/>
                      <a:gd name="connsiteX72" fmla="*/ 899160 w 1508760"/>
                      <a:gd name="connsiteY72" fmla="*/ 2045970 h 2045970"/>
                      <a:gd name="connsiteX73" fmla="*/ 834390 w 1508760"/>
                      <a:gd name="connsiteY73" fmla="*/ 2030730 h 2045970"/>
                      <a:gd name="connsiteX74" fmla="*/ 822960 w 1508760"/>
                      <a:gd name="connsiteY74" fmla="*/ 1996440 h 2045970"/>
                      <a:gd name="connsiteX75" fmla="*/ 834390 w 1508760"/>
                      <a:gd name="connsiteY75" fmla="*/ 1946910 h 2045970"/>
                      <a:gd name="connsiteX76" fmla="*/ 815340 w 1508760"/>
                      <a:gd name="connsiteY76" fmla="*/ 1931670 h 2045970"/>
                      <a:gd name="connsiteX77" fmla="*/ 853440 w 1508760"/>
                      <a:gd name="connsiteY77" fmla="*/ 1874520 h 2045970"/>
                      <a:gd name="connsiteX78" fmla="*/ 762000 w 1508760"/>
                      <a:gd name="connsiteY78" fmla="*/ 1813560 h 2045970"/>
                      <a:gd name="connsiteX79" fmla="*/ 647700 w 1508760"/>
                      <a:gd name="connsiteY79" fmla="*/ 1737360 h 2045970"/>
                      <a:gd name="connsiteX80" fmla="*/ 579120 w 1508760"/>
                      <a:gd name="connsiteY80" fmla="*/ 1752600 h 2045970"/>
                      <a:gd name="connsiteX81" fmla="*/ 514350 w 1508760"/>
                      <a:gd name="connsiteY81" fmla="*/ 1764030 h 2045970"/>
                      <a:gd name="connsiteX82" fmla="*/ 476250 w 1508760"/>
                      <a:gd name="connsiteY82" fmla="*/ 1725930 h 2045970"/>
                      <a:gd name="connsiteX83" fmla="*/ 449580 w 1508760"/>
                      <a:gd name="connsiteY83" fmla="*/ 1680210 h 2045970"/>
                      <a:gd name="connsiteX84" fmla="*/ 403860 w 1508760"/>
                      <a:gd name="connsiteY84" fmla="*/ 1703070 h 2045970"/>
                      <a:gd name="connsiteX85" fmla="*/ 354330 w 1508760"/>
                      <a:gd name="connsiteY85" fmla="*/ 1607820 h 2045970"/>
                      <a:gd name="connsiteX86" fmla="*/ 358140 w 1508760"/>
                      <a:gd name="connsiteY86" fmla="*/ 1558290 h 2045970"/>
                      <a:gd name="connsiteX87" fmla="*/ 365760 w 1508760"/>
                      <a:gd name="connsiteY87" fmla="*/ 1497330 h 2045970"/>
                      <a:gd name="connsiteX88" fmla="*/ 350520 w 1508760"/>
                      <a:gd name="connsiteY88" fmla="*/ 1474470 h 2045970"/>
                      <a:gd name="connsiteX89" fmla="*/ 304800 w 1508760"/>
                      <a:gd name="connsiteY89" fmla="*/ 1466850 h 2045970"/>
                      <a:gd name="connsiteX90" fmla="*/ 270510 w 1508760"/>
                      <a:gd name="connsiteY90" fmla="*/ 1421130 h 2045970"/>
                      <a:gd name="connsiteX91" fmla="*/ 224790 w 1508760"/>
                      <a:gd name="connsiteY91" fmla="*/ 1394460 h 2045970"/>
                      <a:gd name="connsiteX92" fmla="*/ 240030 w 1508760"/>
                      <a:gd name="connsiteY92" fmla="*/ 1363980 h 2045970"/>
                      <a:gd name="connsiteX93" fmla="*/ 232410 w 1508760"/>
                      <a:gd name="connsiteY93" fmla="*/ 1287780 h 2045970"/>
                      <a:gd name="connsiteX94" fmla="*/ 198120 w 1508760"/>
                      <a:gd name="connsiteY94" fmla="*/ 1249680 h 2045970"/>
                      <a:gd name="connsiteX95" fmla="*/ 160020 w 1508760"/>
                      <a:gd name="connsiteY95" fmla="*/ 1257300 h 2045970"/>
                      <a:gd name="connsiteX96" fmla="*/ 137160 w 1508760"/>
                      <a:gd name="connsiteY96" fmla="*/ 1192530 h 2045970"/>
                      <a:gd name="connsiteX97" fmla="*/ 91440 w 1508760"/>
                      <a:gd name="connsiteY97" fmla="*/ 1162050 h 2045970"/>
                      <a:gd name="connsiteX98" fmla="*/ 144780 w 1508760"/>
                      <a:gd name="connsiteY98" fmla="*/ 1089660 h 2045970"/>
                      <a:gd name="connsiteX99" fmla="*/ 53340 w 1508760"/>
                      <a:gd name="connsiteY99" fmla="*/ 1013460 h 2045970"/>
                      <a:gd name="connsiteX100" fmla="*/ 57150 w 1508760"/>
                      <a:gd name="connsiteY100" fmla="*/ 914400 h 2045970"/>
                      <a:gd name="connsiteX101" fmla="*/ 7620 w 1508760"/>
                      <a:gd name="connsiteY101" fmla="*/ 891540 h 2045970"/>
                      <a:gd name="connsiteX102" fmla="*/ 30480 w 1508760"/>
                      <a:gd name="connsiteY102" fmla="*/ 861060 h 2045970"/>
                      <a:gd name="connsiteX103" fmla="*/ 0 w 1508760"/>
                      <a:gd name="connsiteY103" fmla="*/ 819150 h 2045970"/>
                      <a:gd name="connsiteX104" fmla="*/ 49530 w 1508760"/>
                      <a:gd name="connsiteY104" fmla="*/ 788670 h 2045970"/>
                      <a:gd name="connsiteX105" fmla="*/ 91440 w 1508760"/>
                      <a:gd name="connsiteY105" fmla="*/ 807720 h 2045970"/>
                      <a:gd name="connsiteX106" fmla="*/ 110490 w 1508760"/>
                      <a:gd name="connsiteY106" fmla="*/ 788670 h 2045970"/>
                      <a:gd name="connsiteX107" fmla="*/ 133350 w 1508760"/>
                      <a:gd name="connsiteY107" fmla="*/ 819150 h 2045970"/>
                      <a:gd name="connsiteX108" fmla="*/ 190500 w 1508760"/>
                      <a:gd name="connsiteY108" fmla="*/ 822960 h 2045970"/>
                      <a:gd name="connsiteX109" fmla="*/ 201930 w 1508760"/>
                      <a:gd name="connsiteY109" fmla="*/ 773430 h 2045970"/>
                      <a:gd name="connsiteX110" fmla="*/ 232410 w 1508760"/>
                      <a:gd name="connsiteY110" fmla="*/ 788670 h 2045970"/>
                      <a:gd name="connsiteX111" fmla="*/ 232410 w 1508760"/>
                      <a:gd name="connsiteY111" fmla="*/ 731520 h 2045970"/>
                      <a:gd name="connsiteX112" fmla="*/ 186690 w 1508760"/>
                      <a:gd name="connsiteY112" fmla="*/ 716280 h 2045970"/>
                      <a:gd name="connsiteX113" fmla="*/ 167640 w 1508760"/>
                      <a:gd name="connsiteY113" fmla="*/ 670560 h 2045970"/>
                      <a:gd name="connsiteX114" fmla="*/ 194310 w 1508760"/>
                      <a:gd name="connsiteY114" fmla="*/ 605790 h 2045970"/>
                      <a:gd name="connsiteX115" fmla="*/ 217170 w 1508760"/>
                      <a:gd name="connsiteY115" fmla="*/ 632460 h 2045970"/>
                      <a:gd name="connsiteX116" fmla="*/ 285750 w 1508760"/>
                      <a:gd name="connsiteY116" fmla="*/ 560070 h 2045970"/>
                      <a:gd name="connsiteX117" fmla="*/ 255270 w 1508760"/>
                      <a:gd name="connsiteY117" fmla="*/ 533400 h 2045970"/>
                      <a:gd name="connsiteX118" fmla="*/ 281940 w 1508760"/>
                      <a:gd name="connsiteY118" fmla="*/ 495300 h 2045970"/>
                      <a:gd name="connsiteX119" fmla="*/ 259080 w 1508760"/>
                      <a:gd name="connsiteY119" fmla="*/ 453390 h 2045970"/>
                      <a:gd name="connsiteX120" fmla="*/ 327660 w 1508760"/>
                      <a:gd name="connsiteY120" fmla="*/ 411480 h 2045970"/>
                      <a:gd name="connsiteX121" fmla="*/ 373380 w 1508760"/>
                      <a:gd name="connsiteY121" fmla="*/ 430530 h 2045970"/>
                      <a:gd name="connsiteX122" fmla="*/ 426720 w 1508760"/>
                      <a:gd name="connsiteY122" fmla="*/ 396240 h 2045970"/>
                      <a:gd name="connsiteX123" fmla="*/ 441960 w 1508760"/>
                      <a:gd name="connsiteY123" fmla="*/ 407670 h 2045970"/>
                      <a:gd name="connsiteX124" fmla="*/ 461010 w 1508760"/>
                      <a:gd name="connsiteY124" fmla="*/ 400050 h 2045970"/>
                      <a:gd name="connsiteX125" fmla="*/ 514350 w 1508760"/>
                      <a:gd name="connsiteY125" fmla="*/ 430530 h 2045970"/>
                      <a:gd name="connsiteX126" fmla="*/ 525780 w 1508760"/>
                      <a:gd name="connsiteY126" fmla="*/ 388620 h 2045970"/>
                      <a:gd name="connsiteX127" fmla="*/ 586740 w 1508760"/>
                      <a:gd name="connsiteY127" fmla="*/ 388620 h 2045970"/>
                      <a:gd name="connsiteX128" fmla="*/ 556260 w 1508760"/>
                      <a:gd name="connsiteY128" fmla="*/ 304800 h 2045970"/>
                      <a:gd name="connsiteX129" fmla="*/ 575310 w 1508760"/>
                      <a:gd name="connsiteY129" fmla="*/ 236220 h 2045970"/>
                      <a:gd name="connsiteX130" fmla="*/ 579120 w 1508760"/>
                      <a:gd name="connsiteY130" fmla="*/ 201930 h 2045970"/>
                      <a:gd name="connsiteX131" fmla="*/ 617220 w 1508760"/>
                      <a:gd name="connsiteY131" fmla="*/ 190500 h 2045970"/>
                      <a:gd name="connsiteX132" fmla="*/ 647700 w 1508760"/>
                      <a:gd name="connsiteY132" fmla="*/ 102870 h 2045970"/>
                      <a:gd name="connsiteX133" fmla="*/ 701040 w 1508760"/>
                      <a:gd name="connsiteY133" fmla="*/ 148590 h 2045970"/>
                      <a:gd name="connsiteX134" fmla="*/ 750570 w 1508760"/>
                      <a:gd name="connsiteY134" fmla="*/ 68580 h 204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508760" h="2045970">
                        <a:moveTo>
                          <a:pt x="750570" y="68580"/>
                        </a:moveTo>
                        <a:lnTo>
                          <a:pt x="842010" y="0"/>
                        </a:lnTo>
                        <a:lnTo>
                          <a:pt x="853440" y="34290"/>
                        </a:lnTo>
                        <a:lnTo>
                          <a:pt x="834390" y="57150"/>
                        </a:lnTo>
                        <a:lnTo>
                          <a:pt x="849630" y="99060"/>
                        </a:lnTo>
                        <a:lnTo>
                          <a:pt x="849630" y="133350"/>
                        </a:lnTo>
                        <a:lnTo>
                          <a:pt x="815340" y="163830"/>
                        </a:lnTo>
                        <a:lnTo>
                          <a:pt x="842010" y="190500"/>
                        </a:lnTo>
                        <a:lnTo>
                          <a:pt x="941070" y="179070"/>
                        </a:lnTo>
                        <a:lnTo>
                          <a:pt x="941070" y="220980"/>
                        </a:lnTo>
                        <a:lnTo>
                          <a:pt x="922020" y="243840"/>
                        </a:lnTo>
                        <a:lnTo>
                          <a:pt x="986790" y="262890"/>
                        </a:lnTo>
                        <a:lnTo>
                          <a:pt x="979170" y="312420"/>
                        </a:lnTo>
                        <a:lnTo>
                          <a:pt x="967740" y="323850"/>
                        </a:lnTo>
                        <a:lnTo>
                          <a:pt x="998220" y="346710"/>
                        </a:lnTo>
                        <a:lnTo>
                          <a:pt x="975360" y="388620"/>
                        </a:lnTo>
                        <a:lnTo>
                          <a:pt x="979170" y="426720"/>
                        </a:lnTo>
                        <a:lnTo>
                          <a:pt x="1005840" y="457200"/>
                        </a:lnTo>
                        <a:lnTo>
                          <a:pt x="1043940" y="453390"/>
                        </a:lnTo>
                        <a:lnTo>
                          <a:pt x="1002030" y="480060"/>
                        </a:lnTo>
                        <a:lnTo>
                          <a:pt x="1028700" y="510540"/>
                        </a:lnTo>
                        <a:lnTo>
                          <a:pt x="1066800" y="499110"/>
                        </a:lnTo>
                        <a:lnTo>
                          <a:pt x="1066800" y="483870"/>
                        </a:lnTo>
                        <a:lnTo>
                          <a:pt x="1112520" y="521970"/>
                        </a:lnTo>
                        <a:lnTo>
                          <a:pt x="1101090" y="537210"/>
                        </a:lnTo>
                        <a:lnTo>
                          <a:pt x="1112520" y="636270"/>
                        </a:lnTo>
                        <a:lnTo>
                          <a:pt x="1154430" y="601980"/>
                        </a:lnTo>
                        <a:lnTo>
                          <a:pt x="1196340" y="613410"/>
                        </a:lnTo>
                        <a:lnTo>
                          <a:pt x="1188720" y="697230"/>
                        </a:lnTo>
                        <a:lnTo>
                          <a:pt x="1223010" y="727710"/>
                        </a:lnTo>
                        <a:lnTo>
                          <a:pt x="1299210" y="693420"/>
                        </a:lnTo>
                        <a:lnTo>
                          <a:pt x="1348740" y="701040"/>
                        </a:lnTo>
                        <a:lnTo>
                          <a:pt x="1333500" y="746760"/>
                        </a:lnTo>
                        <a:lnTo>
                          <a:pt x="1371600" y="758190"/>
                        </a:lnTo>
                        <a:lnTo>
                          <a:pt x="1402080" y="769620"/>
                        </a:lnTo>
                        <a:lnTo>
                          <a:pt x="1363980" y="800100"/>
                        </a:lnTo>
                        <a:lnTo>
                          <a:pt x="1363980" y="800100"/>
                        </a:lnTo>
                        <a:lnTo>
                          <a:pt x="1413510" y="826770"/>
                        </a:lnTo>
                        <a:lnTo>
                          <a:pt x="1428750" y="876300"/>
                        </a:lnTo>
                        <a:lnTo>
                          <a:pt x="1436370" y="918210"/>
                        </a:lnTo>
                        <a:lnTo>
                          <a:pt x="1508760" y="902970"/>
                        </a:lnTo>
                        <a:lnTo>
                          <a:pt x="1451610" y="952500"/>
                        </a:lnTo>
                        <a:lnTo>
                          <a:pt x="1485900" y="982980"/>
                        </a:lnTo>
                        <a:lnTo>
                          <a:pt x="1485900" y="1021080"/>
                        </a:lnTo>
                        <a:lnTo>
                          <a:pt x="1455420" y="1055370"/>
                        </a:lnTo>
                        <a:lnTo>
                          <a:pt x="1455420" y="1085850"/>
                        </a:lnTo>
                        <a:lnTo>
                          <a:pt x="1383030" y="1135380"/>
                        </a:lnTo>
                        <a:lnTo>
                          <a:pt x="1394460" y="1154430"/>
                        </a:lnTo>
                        <a:lnTo>
                          <a:pt x="1318260" y="1143000"/>
                        </a:lnTo>
                        <a:lnTo>
                          <a:pt x="1329690" y="1173480"/>
                        </a:lnTo>
                        <a:lnTo>
                          <a:pt x="1310640" y="1200150"/>
                        </a:lnTo>
                        <a:lnTo>
                          <a:pt x="1261110" y="1177290"/>
                        </a:lnTo>
                        <a:lnTo>
                          <a:pt x="1234440" y="1196340"/>
                        </a:lnTo>
                        <a:lnTo>
                          <a:pt x="1188720" y="1287780"/>
                        </a:lnTo>
                        <a:lnTo>
                          <a:pt x="1211580" y="1356360"/>
                        </a:lnTo>
                        <a:lnTo>
                          <a:pt x="1234440" y="1363980"/>
                        </a:lnTo>
                        <a:lnTo>
                          <a:pt x="1272540" y="1421130"/>
                        </a:lnTo>
                        <a:lnTo>
                          <a:pt x="1264920" y="1482090"/>
                        </a:lnTo>
                        <a:lnTo>
                          <a:pt x="1264920" y="1512570"/>
                        </a:lnTo>
                        <a:lnTo>
                          <a:pt x="1253490" y="1581150"/>
                        </a:lnTo>
                        <a:lnTo>
                          <a:pt x="1234440" y="1619250"/>
                        </a:lnTo>
                        <a:lnTo>
                          <a:pt x="1245870" y="1687830"/>
                        </a:lnTo>
                        <a:lnTo>
                          <a:pt x="1238250" y="1733550"/>
                        </a:lnTo>
                        <a:lnTo>
                          <a:pt x="1181100" y="1741170"/>
                        </a:lnTo>
                        <a:lnTo>
                          <a:pt x="1169670" y="1863090"/>
                        </a:lnTo>
                        <a:lnTo>
                          <a:pt x="1203960" y="1901190"/>
                        </a:lnTo>
                        <a:lnTo>
                          <a:pt x="1162050" y="1962150"/>
                        </a:lnTo>
                        <a:lnTo>
                          <a:pt x="1123950" y="1950720"/>
                        </a:lnTo>
                        <a:lnTo>
                          <a:pt x="1108710" y="1889760"/>
                        </a:lnTo>
                        <a:lnTo>
                          <a:pt x="1028700" y="1946910"/>
                        </a:lnTo>
                        <a:lnTo>
                          <a:pt x="994410" y="1927860"/>
                        </a:lnTo>
                        <a:lnTo>
                          <a:pt x="975360" y="2023110"/>
                        </a:lnTo>
                        <a:lnTo>
                          <a:pt x="899160" y="2045970"/>
                        </a:lnTo>
                        <a:lnTo>
                          <a:pt x="834390" y="2030730"/>
                        </a:lnTo>
                        <a:lnTo>
                          <a:pt x="822960" y="1996440"/>
                        </a:lnTo>
                        <a:lnTo>
                          <a:pt x="834390" y="1946910"/>
                        </a:lnTo>
                        <a:lnTo>
                          <a:pt x="815340" y="1931670"/>
                        </a:lnTo>
                        <a:lnTo>
                          <a:pt x="853440" y="1874520"/>
                        </a:lnTo>
                        <a:lnTo>
                          <a:pt x="762000" y="1813560"/>
                        </a:lnTo>
                        <a:lnTo>
                          <a:pt x="647700" y="1737360"/>
                        </a:lnTo>
                        <a:lnTo>
                          <a:pt x="579120" y="1752600"/>
                        </a:lnTo>
                        <a:lnTo>
                          <a:pt x="514350" y="1764030"/>
                        </a:lnTo>
                        <a:lnTo>
                          <a:pt x="476250" y="1725930"/>
                        </a:lnTo>
                        <a:lnTo>
                          <a:pt x="449580" y="1680210"/>
                        </a:lnTo>
                        <a:lnTo>
                          <a:pt x="403860" y="1703070"/>
                        </a:lnTo>
                        <a:lnTo>
                          <a:pt x="354330" y="1607820"/>
                        </a:lnTo>
                        <a:lnTo>
                          <a:pt x="358140" y="1558290"/>
                        </a:lnTo>
                        <a:lnTo>
                          <a:pt x="365760" y="1497330"/>
                        </a:lnTo>
                        <a:lnTo>
                          <a:pt x="350520" y="1474470"/>
                        </a:lnTo>
                        <a:lnTo>
                          <a:pt x="304800" y="1466850"/>
                        </a:lnTo>
                        <a:lnTo>
                          <a:pt x="270510" y="1421130"/>
                        </a:lnTo>
                        <a:lnTo>
                          <a:pt x="224790" y="1394460"/>
                        </a:lnTo>
                        <a:lnTo>
                          <a:pt x="240030" y="1363980"/>
                        </a:lnTo>
                        <a:lnTo>
                          <a:pt x="232410" y="1287780"/>
                        </a:lnTo>
                        <a:lnTo>
                          <a:pt x="198120" y="1249680"/>
                        </a:lnTo>
                        <a:lnTo>
                          <a:pt x="160020" y="1257300"/>
                        </a:lnTo>
                        <a:lnTo>
                          <a:pt x="137160" y="1192530"/>
                        </a:lnTo>
                        <a:lnTo>
                          <a:pt x="91440" y="1162050"/>
                        </a:lnTo>
                        <a:lnTo>
                          <a:pt x="144780" y="1089660"/>
                        </a:lnTo>
                        <a:lnTo>
                          <a:pt x="53340" y="1013460"/>
                        </a:lnTo>
                        <a:lnTo>
                          <a:pt x="57150" y="914400"/>
                        </a:lnTo>
                        <a:lnTo>
                          <a:pt x="7620" y="891540"/>
                        </a:lnTo>
                        <a:lnTo>
                          <a:pt x="30480" y="861060"/>
                        </a:lnTo>
                        <a:lnTo>
                          <a:pt x="0" y="819150"/>
                        </a:lnTo>
                        <a:lnTo>
                          <a:pt x="49530" y="788670"/>
                        </a:lnTo>
                        <a:lnTo>
                          <a:pt x="91440" y="807720"/>
                        </a:lnTo>
                        <a:lnTo>
                          <a:pt x="110490" y="788670"/>
                        </a:lnTo>
                        <a:lnTo>
                          <a:pt x="133350" y="819150"/>
                        </a:lnTo>
                        <a:lnTo>
                          <a:pt x="190500" y="822960"/>
                        </a:lnTo>
                        <a:lnTo>
                          <a:pt x="201930" y="773430"/>
                        </a:lnTo>
                        <a:lnTo>
                          <a:pt x="232410" y="788670"/>
                        </a:lnTo>
                        <a:lnTo>
                          <a:pt x="232410" y="731520"/>
                        </a:lnTo>
                        <a:lnTo>
                          <a:pt x="186690" y="716280"/>
                        </a:lnTo>
                        <a:lnTo>
                          <a:pt x="167640" y="670560"/>
                        </a:lnTo>
                        <a:lnTo>
                          <a:pt x="194310" y="605790"/>
                        </a:lnTo>
                        <a:lnTo>
                          <a:pt x="217170" y="632460"/>
                        </a:lnTo>
                        <a:lnTo>
                          <a:pt x="285750" y="560070"/>
                        </a:lnTo>
                        <a:lnTo>
                          <a:pt x="255270" y="533400"/>
                        </a:lnTo>
                        <a:lnTo>
                          <a:pt x="281940" y="495300"/>
                        </a:lnTo>
                        <a:lnTo>
                          <a:pt x="259080" y="453390"/>
                        </a:lnTo>
                        <a:lnTo>
                          <a:pt x="327660" y="411480"/>
                        </a:lnTo>
                        <a:lnTo>
                          <a:pt x="373380" y="430530"/>
                        </a:lnTo>
                        <a:lnTo>
                          <a:pt x="426720" y="396240"/>
                        </a:lnTo>
                        <a:lnTo>
                          <a:pt x="441960" y="407670"/>
                        </a:lnTo>
                        <a:lnTo>
                          <a:pt x="461010" y="400050"/>
                        </a:lnTo>
                        <a:lnTo>
                          <a:pt x="514350" y="430530"/>
                        </a:lnTo>
                        <a:lnTo>
                          <a:pt x="525780" y="388620"/>
                        </a:lnTo>
                        <a:lnTo>
                          <a:pt x="586740" y="388620"/>
                        </a:lnTo>
                        <a:lnTo>
                          <a:pt x="556260" y="304800"/>
                        </a:lnTo>
                        <a:lnTo>
                          <a:pt x="575310" y="236220"/>
                        </a:lnTo>
                        <a:lnTo>
                          <a:pt x="579120" y="201930"/>
                        </a:lnTo>
                        <a:lnTo>
                          <a:pt x="617220" y="190500"/>
                        </a:lnTo>
                        <a:lnTo>
                          <a:pt x="647700" y="102870"/>
                        </a:lnTo>
                        <a:lnTo>
                          <a:pt x="701040" y="148590"/>
                        </a:lnTo>
                        <a:lnTo>
                          <a:pt x="750570" y="68580"/>
                        </a:lnTo>
                        <a:close/>
                      </a:path>
                    </a:pathLst>
                  </a:custGeom>
                  <a:solidFill>
                    <a:schemeClr val="accent2">
                      <a:lumMod val="5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03" name="Forme libre : forme 102">
                    <a:extLst>
                      <a:ext uri="{FF2B5EF4-FFF2-40B4-BE49-F238E27FC236}">
                        <a16:creationId xmlns:a16="http://schemas.microsoft.com/office/drawing/2014/main" id="{5E8872DA-1C08-4F23-8AC8-796BB069CFFB}"/>
                      </a:ext>
                    </a:extLst>
                  </p:cNvPr>
                  <p:cNvSpPr/>
                  <p:nvPr/>
                </p:nvSpPr>
                <p:spPr>
                  <a:xfrm>
                    <a:off x="5882640" y="2122170"/>
                    <a:ext cx="701040" cy="693420"/>
                  </a:xfrm>
                  <a:custGeom>
                    <a:avLst/>
                    <a:gdLst>
                      <a:gd name="connsiteX0" fmla="*/ 7620 w 701040"/>
                      <a:gd name="connsiteY0" fmla="*/ 95250 h 693420"/>
                      <a:gd name="connsiteX1" fmla="*/ 60960 w 701040"/>
                      <a:gd name="connsiteY1" fmla="*/ 95250 h 693420"/>
                      <a:gd name="connsiteX2" fmla="*/ 91440 w 701040"/>
                      <a:gd name="connsiteY2" fmla="*/ 60960 h 693420"/>
                      <a:gd name="connsiteX3" fmla="*/ 102870 w 701040"/>
                      <a:gd name="connsiteY3" fmla="*/ 102870 h 693420"/>
                      <a:gd name="connsiteX4" fmla="*/ 160020 w 701040"/>
                      <a:gd name="connsiteY4" fmla="*/ 95250 h 693420"/>
                      <a:gd name="connsiteX5" fmla="*/ 137160 w 701040"/>
                      <a:gd name="connsiteY5" fmla="*/ 68580 h 693420"/>
                      <a:gd name="connsiteX6" fmla="*/ 171450 w 701040"/>
                      <a:gd name="connsiteY6" fmla="*/ 57150 h 693420"/>
                      <a:gd name="connsiteX7" fmla="*/ 198120 w 701040"/>
                      <a:gd name="connsiteY7" fmla="*/ 0 h 693420"/>
                      <a:gd name="connsiteX8" fmla="*/ 243840 w 701040"/>
                      <a:gd name="connsiteY8" fmla="*/ 34290 h 693420"/>
                      <a:gd name="connsiteX9" fmla="*/ 266700 w 701040"/>
                      <a:gd name="connsiteY9" fmla="*/ 30480 h 693420"/>
                      <a:gd name="connsiteX10" fmla="*/ 266700 w 701040"/>
                      <a:gd name="connsiteY10" fmla="*/ 30480 h 693420"/>
                      <a:gd name="connsiteX11" fmla="*/ 255270 w 701040"/>
                      <a:gd name="connsiteY11" fmla="*/ 87630 h 693420"/>
                      <a:gd name="connsiteX12" fmla="*/ 259080 w 701040"/>
                      <a:gd name="connsiteY12" fmla="*/ 99060 h 693420"/>
                      <a:gd name="connsiteX13" fmla="*/ 297180 w 701040"/>
                      <a:gd name="connsiteY13" fmla="*/ 64770 h 693420"/>
                      <a:gd name="connsiteX14" fmla="*/ 339090 w 701040"/>
                      <a:gd name="connsiteY14" fmla="*/ 72390 h 693420"/>
                      <a:gd name="connsiteX15" fmla="*/ 361950 w 701040"/>
                      <a:gd name="connsiteY15" fmla="*/ 34290 h 693420"/>
                      <a:gd name="connsiteX16" fmla="*/ 381000 w 701040"/>
                      <a:gd name="connsiteY16" fmla="*/ 38100 h 693420"/>
                      <a:gd name="connsiteX17" fmla="*/ 388620 w 701040"/>
                      <a:gd name="connsiteY17" fmla="*/ 64770 h 693420"/>
                      <a:gd name="connsiteX18" fmla="*/ 445770 w 701040"/>
                      <a:gd name="connsiteY18" fmla="*/ 80010 h 693420"/>
                      <a:gd name="connsiteX19" fmla="*/ 476250 w 701040"/>
                      <a:gd name="connsiteY19" fmla="*/ 64770 h 693420"/>
                      <a:gd name="connsiteX20" fmla="*/ 480060 w 701040"/>
                      <a:gd name="connsiteY20" fmla="*/ 45720 h 693420"/>
                      <a:gd name="connsiteX21" fmla="*/ 510540 w 701040"/>
                      <a:gd name="connsiteY21" fmla="*/ 87630 h 693420"/>
                      <a:gd name="connsiteX22" fmla="*/ 521970 w 701040"/>
                      <a:gd name="connsiteY22" fmla="*/ 175260 h 693420"/>
                      <a:gd name="connsiteX23" fmla="*/ 552450 w 701040"/>
                      <a:gd name="connsiteY23" fmla="*/ 213360 h 693420"/>
                      <a:gd name="connsiteX24" fmla="*/ 586740 w 701040"/>
                      <a:gd name="connsiteY24" fmla="*/ 198120 h 693420"/>
                      <a:gd name="connsiteX25" fmla="*/ 586740 w 701040"/>
                      <a:gd name="connsiteY25" fmla="*/ 198120 h 693420"/>
                      <a:gd name="connsiteX26" fmla="*/ 621030 w 701040"/>
                      <a:gd name="connsiteY26" fmla="*/ 224790 h 693420"/>
                      <a:gd name="connsiteX27" fmla="*/ 621030 w 701040"/>
                      <a:gd name="connsiteY27" fmla="*/ 262890 h 693420"/>
                      <a:gd name="connsiteX28" fmla="*/ 636270 w 701040"/>
                      <a:gd name="connsiteY28" fmla="*/ 285750 h 693420"/>
                      <a:gd name="connsiteX29" fmla="*/ 624840 w 701040"/>
                      <a:gd name="connsiteY29" fmla="*/ 316230 h 693420"/>
                      <a:gd name="connsiteX30" fmla="*/ 613410 w 701040"/>
                      <a:gd name="connsiteY30" fmla="*/ 373380 h 693420"/>
                      <a:gd name="connsiteX31" fmla="*/ 571500 w 701040"/>
                      <a:gd name="connsiteY31" fmla="*/ 388620 h 693420"/>
                      <a:gd name="connsiteX32" fmla="*/ 521970 w 701040"/>
                      <a:gd name="connsiteY32" fmla="*/ 438150 h 693420"/>
                      <a:gd name="connsiteX33" fmla="*/ 533400 w 701040"/>
                      <a:gd name="connsiteY33" fmla="*/ 449580 h 693420"/>
                      <a:gd name="connsiteX34" fmla="*/ 567690 w 701040"/>
                      <a:gd name="connsiteY34" fmla="*/ 434340 h 693420"/>
                      <a:gd name="connsiteX35" fmla="*/ 643890 w 701040"/>
                      <a:gd name="connsiteY35" fmla="*/ 434340 h 693420"/>
                      <a:gd name="connsiteX36" fmla="*/ 662940 w 701040"/>
                      <a:gd name="connsiteY36" fmla="*/ 476250 h 693420"/>
                      <a:gd name="connsiteX37" fmla="*/ 701040 w 701040"/>
                      <a:gd name="connsiteY37" fmla="*/ 487680 h 693420"/>
                      <a:gd name="connsiteX38" fmla="*/ 693420 w 701040"/>
                      <a:gd name="connsiteY38" fmla="*/ 502920 h 693420"/>
                      <a:gd name="connsiteX39" fmla="*/ 617220 w 701040"/>
                      <a:gd name="connsiteY39" fmla="*/ 514350 h 693420"/>
                      <a:gd name="connsiteX40" fmla="*/ 621030 w 701040"/>
                      <a:gd name="connsiteY40" fmla="*/ 541020 h 693420"/>
                      <a:gd name="connsiteX41" fmla="*/ 613410 w 701040"/>
                      <a:gd name="connsiteY41" fmla="*/ 560070 h 693420"/>
                      <a:gd name="connsiteX42" fmla="*/ 628650 w 701040"/>
                      <a:gd name="connsiteY42" fmla="*/ 590550 h 693420"/>
                      <a:gd name="connsiteX43" fmla="*/ 613410 w 701040"/>
                      <a:gd name="connsiteY43" fmla="*/ 632460 h 693420"/>
                      <a:gd name="connsiteX44" fmla="*/ 544830 w 701040"/>
                      <a:gd name="connsiteY44" fmla="*/ 601980 h 693420"/>
                      <a:gd name="connsiteX45" fmla="*/ 544830 w 701040"/>
                      <a:gd name="connsiteY45" fmla="*/ 621030 h 693420"/>
                      <a:gd name="connsiteX46" fmla="*/ 579120 w 701040"/>
                      <a:gd name="connsiteY46" fmla="*/ 643890 h 693420"/>
                      <a:gd name="connsiteX47" fmla="*/ 579120 w 701040"/>
                      <a:gd name="connsiteY47" fmla="*/ 643890 h 693420"/>
                      <a:gd name="connsiteX48" fmla="*/ 556260 w 701040"/>
                      <a:gd name="connsiteY48" fmla="*/ 689610 h 693420"/>
                      <a:gd name="connsiteX49" fmla="*/ 514350 w 701040"/>
                      <a:gd name="connsiteY49" fmla="*/ 674370 h 693420"/>
                      <a:gd name="connsiteX50" fmla="*/ 461010 w 701040"/>
                      <a:gd name="connsiteY50" fmla="*/ 693420 h 693420"/>
                      <a:gd name="connsiteX51" fmla="*/ 396240 w 701040"/>
                      <a:gd name="connsiteY51" fmla="*/ 670560 h 693420"/>
                      <a:gd name="connsiteX52" fmla="*/ 422910 w 701040"/>
                      <a:gd name="connsiteY52" fmla="*/ 632460 h 693420"/>
                      <a:gd name="connsiteX53" fmla="*/ 369570 w 701040"/>
                      <a:gd name="connsiteY53" fmla="*/ 628650 h 693420"/>
                      <a:gd name="connsiteX54" fmla="*/ 293370 w 701040"/>
                      <a:gd name="connsiteY54" fmla="*/ 651510 h 693420"/>
                      <a:gd name="connsiteX55" fmla="*/ 255270 w 701040"/>
                      <a:gd name="connsiteY55" fmla="*/ 624840 h 693420"/>
                      <a:gd name="connsiteX56" fmla="*/ 266700 w 701040"/>
                      <a:gd name="connsiteY56" fmla="*/ 533400 h 693420"/>
                      <a:gd name="connsiteX57" fmla="*/ 232410 w 701040"/>
                      <a:gd name="connsiteY57" fmla="*/ 521970 h 693420"/>
                      <a:gd name="connsiteX58" fmla="*/ 182880 w 701040"/>
                      <a:gd name="connsiteY58" fmla="*/ 556260 h 693420"/>
                      <a:gd name="connsiteX59" fmla="*/ 171450 w 701040"/>
                      <a:gd name="connsiteY59" fmla="*/ 445770 h 693420"/>
                      <a:gd name="connsiteX60" fmla="*/ 137160 w 701040"/>
                      <a:gd name="connsiteY60" fmla="*/ 422910 h 693420"/>
                      <a:gd name="connsiteX61" fmla="*/ 91440 w 701040"/>
                      <a:gd name="connsiteY61" fmla="*/ 434340 h 693420"/>
                      <a:gd name="connsiteX62" fmla="*/ 76200 w 701040"/>
                      <a:gd name="connsiteY62" fmla="*/ 411480 h 693420"/>
                      <a:gd name="connsiteX63" fmla="*/ 106680 w 701040"/>
                      <a:gd name="connsiteY63" fmla="*/ 384810 h 693420"/>
                      <a:gd name="connsiteX64" fmla="*/ 72390 w 701040"/>
                      <a:gd name="connsiteY64" fmla="*/ 381000 h 693420"/>
                      <a:gd name="connsiteX65" fmla="*/ 41910 w 701040"/>
                      <a:gd name="connsiteY65" fmla="*/ 323850 h 693420"/>
                      <a:gd name="connsiteX66" fmla="*/ 64770 w 701040"/>
                      <a:gd name="connsiteY66" fmla="*/ 274320 h 693420"/>
                      <a:gd name="connsiteX67" fmla="*/ 38100 w 701040"/>
                      <a:gd name="connsiteY67" fmla="*/ 247650 h 693420"/>
                      <a:gd name="connsiteX68" fmla="*/ 57150 w 701040"/>
                      <a:gd name="connsiteY68" fmla="*/ 182880 h 693420"/>
                      <a:gd name="connsiteX69" fmla="*/ 0 w 701040"/>
                      <a:gd name="connsiteY69" fmla="*/ 167640 h 693420"/>
                      <a:gd name="connsiteX70" fmla="*/ 7620 w 701040"/>
                      <a:gd name="connsiteY70" fmla="*/ 95250 h 69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01040" h="693420">
                        <a:moveTo>
                          <a:pt x="7620" y="95250"/>
                        </a:moveTo>
                        <a:lnTo>
                          <a:pt x="60960" y="95250"/>
                        </a:lnTo>
                        <a:lnTo>
                          <a:pt x="91440" y="60960"/>
                        </a:lnTo>
                        <a:lnTo>
                          <a:pt x="102870" y="102870"/>
                        </a:lnTo>
                        <a:lnTo>
                          <a:pt x="160020" y="95250"/>
                        </a:lnTo>
                        <a:lnTo>
                          <a:pt x="137160" y="68580"/>
                        </a:lnTo>
                        <a:lnTo>
                          <a:pt x="171450" y="57150"/>
                        </a:lnTo>
                        <a:lnTo>
                          <a:pt x="198120" y="0"/>
                        </a:lnTo>
                        <a:lnTo>
                          <a:pt x="243840" y="34290"/>
                        </a:lnTo>
                        <a:lnTo>
                          <a:pt x="266700" y="30480"/>
                        </a:lnTo>
                        <a:lnTo>
                          <a:pt x="266700" y="30480"/>
                        </a:lnTo>
                        <a:lnTo>
                          <a:pt x="255270" y="87630"/>
                        </a:lnTo>
                        <a:lnTo>
                          <a:pt x="259080" y="99060"/>
                        </a:lnTo>
                        <a:lnTo>
                          <a:pt x="297180" y="64770"/>
                        </a:lnTo>
                        <a:lnTo>
                          <a:pt x="339090" y="72390"/>
                        </a:lnTo>
                        <a:lnTo>
                          <a:pt x="361950" y="34290"/>
                        </a:lnTo>
                        <a:lnTo>
                          <a:pt x="381000" y="38100"/>
                        </a:lnTo>
                        <a:lnTo>
                          <a:pt x="388620" y="64770"/>
                        </a:lnTo>
                        <a:lnTo>
                          <a:pt x="445770" y="80010"/>
                        </a:lnTo>
                        <a:lnTo>
                          <a:pt x="476250" y="64770"/>
                        </a:lnTo>
                        <a:lnTo>
                          <a:pt x="480060" y="45720"/>
                        </a:lnTo>
                        <a:lnTo>
                          <a:pt x="510540" y="87630"/>
                        </a:lnTo>
                        <a:lnTo>
                          <a:pt x="521970" y="175260"/>
                        </a:lnTo>
                        <a:lnTo>
                          <a:pt x="552450" y="213360"/>
                        </a:lnTo>
                        <a:lnTo>
                          <a:pt x="586740" y="198120"/>
                        </a:lnTo>
                        <a:lnTo>
                          <a:pt x="586740" y="198120"/>
                        </a:lnTo>
                        <a:lnTo>
                          <a:pt x="621030" y="224790"/>
                        </a:lnTo>
                        <a:lnTo>
                          <a:pt x="621030" y="262890"/>
                        </a:lnTo>
                        <a:lnTo>
                          <a:pt x="636270" y="285750"/>
                        </a:lnTo>
                        <a:lnTo>
                          <a:pt x="624840" y="316230"/>
                        </a:lnTo>
                        <a:lnTo>
                          <a:pt x="613410" y="373380"/>
                        </a:lnTo>
                        <a:lnTo>
                          <a:pt x="571500" y="388620"/>
                        </a:lnTo>
                        <a:lnTo>
                          <a:pt x="521970" y="438150"/>
                        </a:lnTo>
                        <a:lnTo>
                          <a:pt x="533400" y="449580"/>
                        </a:lnTo>
                        <a:lnTo>
                          <a:pt x="567690" y="434340"/>
                        </a:lnTo>
                        <a:lnTo>
                          <a:pt x="643890" y="434340"/>
                        </a:lnTo>
                        <a:lnTo>
                          <a:pt x="662940" y="476250"/>
                        </a:lnTo>
                        <a:lnTo>
                          <a:pt x="701040" y="487680"/>
                        </a:lnTo>
                        <a:lnTo>
                          <a:pt x="693420" y="502920"/>
                        </a:lnTo>
                        <a:lnTo>
                          <a:pt x="617220" y="514350"/>
                        </a:lnTo>
                        <a:lnTo>
                          <a:pt x="621030" y="541020"/>
                        </a:lnTo>
                        <a:lnTo>
                          <a:pt x="613410" y="560070"/>
                        </a:lnTo>
                        <a:lnTo>
                          <a:pt x="628650" y="590550"/>
                        </a:lnTo>
                        <a:lnTo>
                          <a:pt x="613410" y="632460"/>
                        </a:lnTo>
                        <a:lnTo>
                          <a:pt x="544830" y="601980"/>
                        </a:lnTo>
                        <a:lnTo>
                          <a:pt x="544830" y="621030"/>
                        </a:lnTo>
                        <a:lnTo>
                          <a:pt x="579120" y="643890"/>
                        </a:lnTo>
                        <a:lnTo>
                          <a:pt x="579120" y="643890"/>
                        </a:lnTo>
                        <a:lnTo>
                          <a:pt x="556260" y="689610"/>
                        </a:lnTo>
                        <a:lnTo>
                          <a:pt x="514350" y="674370"/>
                        </a:lnTo>
                        <a:lnTo>
                          <a:pt x="461010" y="693420"/>
                        </a:lnTo>
                        <a:lnTo>
                          <a:pt x="396240" y="670560"/>
                        </a:lnTo>
                        <a:lnTo>
                          <a:pt x="422910" y="632460"/>
                        </a:lnTo>
                        <a:lnTo>
                          <a:pt x="369570" y="628650"/>
                        </a:lnTo>
                        <a:lnTo>
                          <a:pt x="293370" y="651510"/>
                        </a:lnTo>
                        <a:lnTo>
                          <a:pt x="255270" y="624840"/>
                        </a:lnTo>
                        <a:lnTo>
                          <a:pt x="266700" y="533400"/>
                        </a:lnTo>
                        <a:lnTo>
                          <a:pt x="232410" y="521970"/>
                        </a:lnTo>
                        <a:lnTo>
                          <a:pt x="182880" y="556260"/>
                        </a:lnTo>
                        <a:lnTo>
                          <a:pt x="171450" y="445770"/>
                        </a:lnTo>
                        <a:lnTo>
                          <a:pt x="137160" y="422910"/>
                        </a:lnTo>
                        <a:lnTo>
                          <a:pt x="91440" y="434340"/>
                        </a:lnTo>
                        <a:lnTo>
                          <a:pt x="76200" y="411480"/>
                        </a:lnTo>
                        <a:lnTo>
                          <a:pt x="106680" y="384810"/>
                        </a:lnTo>
                        <a:lnTo>
                          <a:pt x="72390" y="381000"/>
                        </a:lnTo>
                        <a:lnTo>
                          <a:pt x="41910" y="323850"/>
                        </a:lnTo>
                        <a:lnTo>
                          <a:pt x="64770" y="274320"/>
                        </a:lnTo>
                        <a:lnTo>
                          <a:pt x="38100" y="247650"/>
                        </a:lnTo>
                        <a:lnTo>
                          <a:pt x="57150" y="182880"/>
                        </a:lnTo>
                        <a:lnTo>
                          <a:pt x="0" y="167640"/>
                        </a:lnTo>
                        <a:lnTo>
                          <a:pt x="7620" y="95250"/>
                        </a:lnTo>
                        <a:close/>
                      </a:path>
                    </a:pathLst>
                  </a:custGeom>
                  <a:solidFill>
                    <a:schemeClr val="accent2">
                      <a:lumMod val="60000"/>
                      <a:lumOff val="4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04" name="Forme libre : forme 103">
                    <a:extLst>
                      <a:ext uri="{FF2B5EF4-FFF2-40B4-BE49-F238E27FC236}">
                        <a16:creationId xmlns:a16="http://schemas.microsoft.com/office/drawing/2014/main" id="{25794395-FE27-42DF-ABE3-B3D041FD8291}"/>
                      </a:ext>
                    </a:extLst>
                  </p:cNvPr>
                  <p:cNvSpPr/>
                  <p:nvPr/>
                </p:nvSpPr>
                <p:spPr>
                  <a:xfrm>
                    <a:off x="3657600" y="1725930"/>
                    <a:ext cx="941070" cy="857250"/>
                  </a:xfrm>
                  <a:custGeom>
                    <a:avLst/>
                    <a:gdLst>
                      <a:gd name="connsiteX0" fmla="*/ 0 w 941070"/>
                      <a:gd name="connsiteY0" fmla="*/ 171450 h 857250"/>
                      <a:gd name="connsiteX1" fmla="*/ 76200 w 941070"/>
                      <a:gd name="connsiteY1" fmla="*/ 209550 h 857250"/>
                      <a:gd name="connsiteX2" fmla="*/ 102870 w 941070"/>
                      <a:gd name="connsiteY2" fmla="*/ 167640 h 857250"/>
                      <a:gd name="connsiteX3" fmla="*/ 121920 w 941070"/>
                      <a:gd name="connsiteY3" fmla="*/ 194310 h 857250"/>
                      <a:gd name="connsiteX4" fmla="*/ 121920 w 941070"/>
                      <a:gd name="connsiteY4" fmla="*/ 232410 h 857250"/>
                      <a:gd name="connsiteX5" fmla="*/ 182880 w 941070"/>
                      <a:gd name="connsiteY5" fmla="*/ 243840 h 857250"/>
                      <a:gd name="connsiteX6" fmla="*/ 209550 w 941070"/>
                      <a:gd name="connsiteY6" fmla="*/ 198120 h 857250"/>
                      <a:gd name="connsiteX7" fmla="*/ 266700 w 941070"/>
                      <a:gd name="connsiteY7" fmla="*/ 156210 h 857250"/>
                      <a:gd name="connsiteX8" fmla="*/ 274320 w 941070"/>
                      <a:gd name="connsiteY8" fmla="*/ 179070 h 857250"/>
                      <a:gd name="connsiteX9" fmla="*/ 251460 w 941070"/>
                      <a:gd name="connsiteY9" fmla="*/ 224790 h 857250"/>
                      <a:gd name="connsiteX10" fmla="*/ 278130 w 941070"/>
                      <a:gd name="connsiteY10" fmla="*/ 251460 h 857250"/>
                      <a:gd name="connsiteX11" fmla="*/ 358140 w 941070"/>
                      <a:gd name="connsiteY11" fmla="*/ 217170 h 857250"/>
                      <a:gd name="connsiteX12" fmla="*/ 464820 w 941070"/>
                      <a:gd name="connsiteY12" fmla="*/ 163830 h 857250"/>
                      <a:gd name="connsiteX13" fmla="*/ 438150 w 941070"/>
                      <a:gd name="connsiteY13" fmla="*/ 99060 h 857250"/>
                      <a:gd name="connsiteX14" fmla="*/ 472440 w 941070"/>
                      <a:gd name="connsiteY14" fmla="*/ 45720 h 857250"/>
                      <a:gd name="connsiteX15" fmla="*/ 495300 w 941070"/>
                      <a:gd name="connsiteY15" fmla="*/ 91440 h 857250"/>
                      <a:gd name="connsiteX16" fmla="*/ 495300 w 941070"/>
                      <a:gd name="connsiteY16" fmla="*/ 91440 h 857250"/>
                      <a:gd name="connsiteX17" fmla="*/ 533400 w 941070"/>
                      <a:gd name="connsiteY17" fmla="*/ 95250 h 857250"/>
                      <a:gd name="connsiteX18" fmla="*/ 586740 w 941070"/>
                      <a:gd name="connsiteY18" fmla="*/ 102870 h 857250"/>
                      <a:gd name="connsiteX19" fmla="*/ 579120 w 941070"/>
                      <a:gd name="connsiteY19" fmla="*/ 129540 h 857250"/>
                      <a:gd name="connsiteX20" fmla="*/ 605790 w 941070"/>
                      <a:gd name="connsiteY20" fmla="*/ 129540 h 857250"/>
                      <a:gd name="connsiteX21" fmla="*/ 601980 w 941070"/>
                      <a:gd name="connsiteY21" fmla="*/ 53340 h 857250"/>
                      <a:gd name="connsiteX22" fmla="*/ 689610 w 941070"/>
                      <a:gd name="connsiteY22" fmla="*/ 0 h 857250"/>
                      <a:gd name="connsiteX23" fmla="*/ 739140 w 941070"/>
                      <a:gd name="connsiteY23" fmla="*/ 83820 h 857250"/>
                      <a:gd name="connsiteX24" fmla="*/ 746760 w 941070"/>
                      <a:gd name="connsiteY24" fmla="*/ 110490 h 857250"/>
                      <a:gd name="connsiteX25" fmla="*/ 781050 w 941070"/>
                      <a:gd name="connsiteY25" fmla="*/ 179070 h 857250"/>
                      <a:gd name="connsiteX26" fmla="*/ 754380 w 941070"/>
                      <a:gd name="connsiteY26" fmla="*/ 220980 h 857250"/>
                      <a:gd name="connsiteX27" fmla="*/ 765810 w 941070"/>
                      <a:gd name="connsiteY27" fmla="*/ 255270 h 857250"/>
                      <a:gd name="connsiteX28" fmla="*/ 731520 w 941070"/>
                      <a:gd name="connsiteY28" fmla="*/ 293370 h 857250"/>
                      <a:gd name="connsiteX29" fmla="*/ 765810 w 941070"/>
                      <a:gd name="connsiteY29" fmla="*/ 297180 h 857250"/>
                      <a:gd name="connsiteX30" fmla="*/ 800100 w 941070"/>
                      <a:gd name="connsiteY30" fmla="*/ 358140 h 857250"/>
                      <a:gd name="connsiteX31" fmla="*/ 800100 w 941070"/>
                      <a:gd name="connsiteY31" fmla="*/ 358140 h 857250"/>
                      <a:gd name="connsiteX32" fmla="*/ 822960 w 941070"/>
                      <a:gd name="connsiteY32" fmla="*/ 346710 h 857250"/>
                      <a:gd name="connsiteX33" fmla="*/ 883920 w 941070"/>
                      <a:gd name="connsiteY33" fmla="*/ 400050 h 857250"/>
                      <a:gd name="connsiteX34" fmla="*/ 872490 w 941070"/>
                      <a:gd name="connsiteY34" fmla="*/ 422910 h 857250"/>
                      <a:gd name="connsiteX35" fmla="*/ 906780 w 941070"/>
                      <a:gd name="connsiteY35" fmla="*/ 457200 h 857250"/>
                      <a:gd name="connsiteX36" fmla="*/ 887730 w 941070"/>
                      <a:gd name="connsiteY36" fmla="*/ 472440 h 857250"/>
                      <a:gd name="connsiteX37" fmla="*/ 941070 w 941070"/>
                      <a:gd name="connsiteY37" fmla="*/ 495300 h 857250"/>
                      <a:gd name="connsiteX38" fmla="*/ 941070 w 941070"/>
                      <a:gd name="connsiteY38" fmla="*/ 541020 h 857250"/>
                      <a:gd name="connsiteX39" fmla="*/ 868680 w 941070"/>
                      <a:gd name="connsiteY39" fmla="*/ 518160 h 857250"/>
                      <a:gd name="connsiteX40" fmla="*/ 880110 w 941070"/>
                      <a:gd name="connsiteY40" fmla="*/ 552450 h 857250"/>
                      <a:gd name="connsiteX41" fmla="*/ 895350 w 941070"/>
                      <a:gd name="connsiteY41" fmla="*/ 621030 h 857250"/>
                      <a:gd name="connsiteX42" fmla="*/ 762000 w 941070"/>
                      <a:gd name="connsiteY42" fmla="*/ 624840 h 857250"/>
                      <a:gd name="connsiteX43" fmla="*/ 769620 w 941070"/>
                      <a:gd name="connsiteY43" fmla="*/ 643890 h 857250"/>
                      <a:gd name="connsiteX44" fmla="*/ 792480 w 941070"/>
                      <a:gd name="connsiteY44" fmla="*/ 666750 h 857250"/>
                      <a:gd name="connsiteX45" fmla="*/ 853440 w 941070"/>
                      <a:gd name="connsiteY45" fmla="*/ 689610 h 857250"/>
                      <a:gd name="connsiteX46" fmla="*/ 845820 w 941070"/>
                      <a:gd name="connsiteY46" fmla="*/ 742950 h 857250"/>
                      <a:gd name="connsiteX47" fmla="*/ 838200 w 941070"/>
                      <a:gd name="connsiteY47" fmla="*/ 773430 h 857250"/>
                      <a:gd name="connsiteX48" fmla="*/ 872490 w 941070"/>
                      <a:gd name="connsiteY48" fmla="*/ 784860 h 857250"/>
                      <a:gd name="connsiteX49" fmla="*/ 807720 w 941070"/>
                      <a:gd name="connsiteY49" fmla="*/ 800100 h 857250"/>
                      <a:gd name="connsiteX50" fmla="*/ 750570 w 941070"/>
                      <a:gd name="connsiteY50" fmla="*/ 849630 h 857250"/>
                      <a:gd name="connsiteX51" fmla="*/ 731520 w 941070"/>
                      <a:gd name="connsiteY51" fmla="*/ 838200 h 857250"/>
                      <a:gd name="connsiteX52" fmla="*/ 689610 w 941070"/>
                      <a:gd name="connsiteY52" fmla="*/ 857250 h 857250"/>
                      <a:gd name="connsiteX53" fmla="*/ 651510 w 941070"/>
                      <a:gd name="connsiteY53" fmla="*/ 838200 h 857250"/>
                      <a:gd name="connsiteX54" fmla="*/ 605790 w 941070"/>
                      <a:gd name="connsiteY54" fmla="*/ 849630 h 857250"/>
                      <a:gd name="connsiteX55" fmla="*/ 621030 w 941070"/>
                      <a:gd name="connsiteY55" fmla="*/ 784860 h 857250"/>
                      <a:gd name="connsiteX56" fmla="*/ 720090 w 941070"/>
                      <a:gd name="connsiteY56" fmla="*/ 784860 h 857250"/>
                      <a:gd name="connsiteX57" fmla="*/ 697230 w 941070"/>
                      <a:gd name="connsiteY57" fmla="*/ 742950 h 857250"/>
                      <a:gd name="connsiteX58" fmla="*/ 605790 w 941070"/>
                      <a:gd name="connsiteY58" fmla="*/ 712470 h 857250"/>
                      <a:gd name="connsiteX59" fmla="*/ 582930 w 941070"/>
                      <a:gd name="connsiteY59" fmla="*/ 674370 h 857250"/>
                      <a:gd name="connsiteX60" fmla="*/ 560070 w 941070"/>
                      <a:gd name="connsiteY60" fmla="*/ 670560 h 857250"/>
                      <a:gd name="connsiteX61" fmla="*/ 487680 w 941070"/>
                      <a:gd name="connsiteY61" fmla="*/ 681990 h 857250"/>
                      <a:gd name="connsiteX62" fmla="*/ 388620 w 941070"/>
                      <a:gd name="connsiteY62" fmla="*/ 567690 h 857250"/>
                      <a:gd name="connsiteX63" fmla="*/ 396240 w 941070"/>
                      <a:gd name="connsiteY63" fmla="*/ 548640 h 857250"/>
                      <a:gd name="connsiteX64" fmla="*/ 350520 w 941070"/>
                      <a:gd name="connsiteY64" fmla="*/ 533400 h 857250"/>
                      <a:gd name="connsiteX65" fmla="*/ 331470 w 941070"/>
                      <a:gd name="connsiteY65" fmla="*/ 548640 h 857250"/>
                      <a:gd name="connsiteX66" fmla="*/ 240030 w 941070"/>
                      <a:gd name="connsiteY66" fmla="*/ 548640 h 857250"/>
                      <a:gd name="connsiteX67" fmla="*/ 213360 w 941070"/>
                      <a:gd name="connsiteY67" fmla="*/ 533400 h 857250"/>
                      <a:gd name="connsiteX68" fmla="*/ 209550 w 941070"/>
                      <a:gd name="connsiteY68" fmla="*/ 506730 h 857250"/>
                      <a:gd name="connsiteX69" fmla="*/ 160020 w 941070"/>
                      <a:gd name="connsiteY69" fmla="*/ 499110 h 857250"/>
                      <a:gd name="connsiteX70" fmla="*/ 160020 w 941070"/>
                      <a:gd name="connsiteY70" fmla="*/ 461010 h 857250"/>
                      <a:gd name="connsiteX71" fmla="*/ 171450 w 941070"/>
                      <a:gd name="connsiteY71" fmla="*/ 441960 h 857250"/>
                      <a:gd name="connsiteX72" fmla="*/ 152400 w 941070"/>
                      <a:gd name="connsiteY72" fmla="*/ 415290 h 857250"/>
                      <a:gd name="connsiteX73" fmla="*/ 125730 w 941070"/>
                      <a:gd name="connsiteY73" fmla="*/ 438150 h 857250"/>
                      <a:gd name="connsiteX74" fmla="*/ 83820 w 941070"/>
                      <a:gd name="connsiteY74" fmla="*/ 422910 h 857250"/>
                      <a:gd name="connsiteX75" fmla="*/ 76200 w 941070"/>
                      <a:gd name="connsiteY75" fmla="*/ 392430 h 857250"/>
                      <a:gd name="connsiteX76" fmla="*/ 45720 w 941070"/>
                      <a:gd name="connsiteY76" fmla="*/ 400050 h 857250"/>
                      <a:gd name="connsiteX77" fmla="*/ 15240 w 941070"/>
                      <a:gd name="connsiteY77" fmla="*/ 369570 h 857250"/>
                      <a:gd name="connsiteX78" fmla="*/ 0 w 941070"/>
                      <a:gd name="connsiteY78" fmla="*/ 17145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941070" h="857250">
                        <a:moveTo>
                          <a:pt x="0" y="171450"/>
                        </a:moveTo>
                        <a:lnTo>
                          <a:pt x="76200" y="209550"/>
                        </a:lnTo>
                        <a:lnTo>
                          <a:pt x="102870" y="167640"/>
                        </a:lnTo>
                        <a:lnTo>
                          <a:pt x="121920" y="194310"/>
                        </a:lnTo>
                        <a:lnTo>
                          <a:pt x="121920" y="232410"/>
                        </a:lnTo>
                        <a:lnTo>
                          <a:pt x="182880" y="243840"/>
                        </a:lnTo>
                        <a:lnTo>
                          <a:pt x="209550" y="198120"/>
                        </a:lnTo>
                        <a:lnTo>
                          <a:pt x="266700" y="156210"/>
                        </a:lnTo>
                        <a:lnTo>
                          <a:pt x="274320" y="179070"/>
                        </a:lnTo>
                        <a:lnTo>
                          <a:pt x="251460" y="224790"/>
                        </a:lnTo>
                        <a:lnTo>
                          <a:pt x="278130" y="251460"/>
                        </a:lnTo>
                        <a:lnTo>
                          <a:pt x="358140" y="217170"/>
                        </a:lnTo>
                        <a:lnTo>
                          <a:pt x="464820" y="163830"/>
                        </a:lnTo>
                        <a:lnTo>
                          <a:pt x="438150" y="99060"/>
                        </a:lnTo>
                        <a:lnTo>
                          <a:pt x="472440" y="45720"/>
                        </a:lnTo>
                        <a:lnTo>
                          <a:pt x="495300" y="91440"/>
                        </a:lnTo>
                        <a:lnTo>
                          <a:pt x="495300" y="91440"/>
                        </a:lnTo>
                        <a:lnTo>
                          <a:pt x="533400" y="95250"/>
                        </a:lnTo>
                        <a:lnTo>
                          <a:pt x="586740" y="102870"/>
                        </a:lnTo>
                        <a:lnTo>
                          <a:pt x="579120" y="129540"/>
                        </a:lnTo>
                        <a:lnTo>
                          <a:pt x="605790" y="129540"/>
                        </a:lnTo>
                        <a:lnTo>
                          <a:pt x="601980" y="53340"/>
                        </a:lnTo>
                        <a:lnTo>
                          <a:pt x="689610" y="0"/>
                        </a:lnTo>
                        <a:lnTo>
                          <a:pt x="739140" y="83820"/>
                        </a:lnTo>
                        <a:lnTo>
                          <a:pt x="746760" y="110490"/>
                        </a:lnTo>
                        <a:lnTo>
                          <a:pt x="781050" y="179070"/>
                        </a:lnTo>
                        <a:lnTo>
                          <a:pt x="754380" y="220980"/>
                        </a:lnTo>
                        <a:lnTo>
                          <a:pt x="765810" y="255270"/>
                        </a:lnTo>
                        <a:lnTo>
                          <a:pt x="731520" y="293370"/>
                        </a:lnTo>
                        <a:lnTo>
                          <a:pt x="765810" y="297180"/>
                        </a:lnTo>
                        <a:lnTo>
                          <a:pt x="800100" y="358140"/>
                        </a:lnTo>
                        <a:lnTo>
                          <a:pt x="800100" y="358140"/>
                        </a:lnTo>
                        <a:lnTo>
                          <a:pt x="822960" y="346710"/>
                        </a:lnTo>
                        <a:lnTo>
                          <a:pt x="883920" y="400050"/>
                        </a:lnTo>
                        <a:lnTo>
                          <a:pt x="872490" y="422910"/>
                        </a:lnTo>
                        <a:lnTo>
                          <a:pt x="906780" y="457200"/>
                        </a:lnTo>
                        <a:lnTo>
                          <a:pt x="887730" y="472440"/>
                        </a:lnTo>
                        <a:lnTo>
                          <a:pt x="941070" y="495300"/>
                        </a:lnTo>
                        <a:lnTo>
                          <a:pt x="941070" y="541020"/>
                        </a:lnTo>
                        <a:lnTo>
                          <a:pt x="868680" y="518160"/>
                        </a:lnTo>
                        <a:lnTo>
                          <a:pt x="880110" y="552450"/>
                        </a:lnTo>
                        <a:lnTo>
                          <a:pt x="895350" y="621030"/>
                        </a:lnTo>
                        <a:lnTo>
                          <a:pt x="762000" y="624840"/>
                        </a:lnTo>
                        <a:lnTo>
                          <a:pt x="769620" y="643890"/>
                        </a:lnTo>
                        <a:lnTo>
                          <a:pt x="792480" y="666750"/>
                        </a:lnTo>
                        <a:lnTo>
                          <a:pt x="853440" y="689610"/>
                        </a:lnTo>
                        <a:lnTo>
                          <a:pt x="845820" y="742950"/>
                        </a:lnTo>
                        <a:lnTo>
                          <a:pt x="838200" y="773430"/>
                        </a:lnTo>
                        <a:lnTo>
                          <a:pt x="872490" y="784860"/>
                        </a:lnTo>
                        <a:lnTo>
                          <a:pt x="807720" y="800100"/>
                        </a:lnTo>
                        <a:lnTo>
                          <a:pt x="750570" y="849630"/>
                        </a:lnTo>
                        <a:lnTo>
                          <a:pt x="731520" y="838200"/>
                        </a:lnTo>
                        <a:lnTo>
                          <a:pt x="689610" y="857250"/>
                        </a:lnTo>
                        <a:lnTo>
                          <a:pt x="651510" y="838200"/>
                        </a:lnTo>
                        <a:lnTo>
                          <a:pt x="605790" y="849630"/>
                        </a:lnTo>
                        <a:lnTo>
                          <a:pt x="621030" y="784860"/>
                        </a:lnTo>
                        <a:lnTo>
                          <a:pt x="720090" y="784860"/>
                        </a:lnTo>
                        <a:lnTo>
                          <a:pt x="697230" y="742950"/>
                        </a:lnTo>
                        <a:lnTo>
                          <a:pt x="605790" y="712470"/>
                        </a:lnTo>
                        <a:lnTo>
                          <a:pt x="582930" y="674370"/>
                        </a:lnTo>
                        <a:lnTo>
                          <a:pt x="560070" y="670560"/>
                        </a:lnTo>
                        <a:lnTo>
                          <a:pt x="487680" y="681990"/>
                        </a:lnTo>
                        <a:lnTo>
                          <a:pt x="388620" y="567690"/>
                        </a:lnTo>
                        <a:lnTo>
                          <a:pt x="396240" y="548640"/>
                        </a:lnTo>
                        <a:lnTo>
                          <a:pt x="350520" y="533400"/>
                        </a:lnTo>
                        <a:lnTo>
                          <a:pt x="331470" y="548640"/>
                        </a:lnTo>
                        <a:lnTo>
                          <a:pt x="240030" y="548640"/>
                        </a:lnTo>
                        <a:lnTo>
                          <a:pt x="213360" y="533400"/>
                        </a:lnTo>
                        <a:lnTo>
                          <a:pt x="209550" y="506730"/>
                        </a:lnTo>
                        <a:lnTo>
                          <a:pt x="160020" y="499110"/>
                        </a:lnTo>
                        <a:lnTo>
                          <a:pt x="160020" y="461010"/>
                        </a:lnTo>
                        <a:lnTo>
                          <a:pt x="171450" y="441960"/>
                        </a:lnTo>
                        <a:lnTo>
                          <a:pt x="152400" y="415290"/>
                        </a:lnTo>
                        <a:lnTo>
                          <a:pt x="125730" y="438150"/>
                        </a:lnTo>
                        <a:lnTo>
                          <a:pt x="83820" y="422910"/>
                        </a:lnTo>
                        <a:lnTo>
                          <a:pt x="76200" y="392430"/>
                        </a:lnTo>
                        <a:lnTo>
                          <a:pt x="45720" y="400050"/>
                        </a:lnTo>
                        <a:lnTo>
                          <a:pt x="15240" y="369570"/>
                        </a:lnTo>
                        <a:lnTo>
                          <a:pt x="0" y="171450"/>
                        </a:lnTo>
                        <a:close/>
                      </a:path>
                    </a:pathLst>
                  </a:custGeom>
                  <a:solidFill>
                    <a:schemeClr val="accent2">
                      <a:lumMod val="60000"/>
                      <a:lumOff val="4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05" name="Forme libre : forme 104">
                    <a:extLst>
                      <a:ext uri="{FF2B5EF4-FFF2-40B4-BE49-F238E27FC236}">
                        <a16:creationId xmlns:a16="http://schemas.microsoft.com/office/drawing/2014/main" id="{017F68EE-33B9-4D6B-8BC9-CD9D2560122F}"/>
                      </a:ext>
                    </a:extLst>
                  </p:cNvPr>
                  <p:cNvSpPr/>
                  <p:nvPr/>
                </p:nvSpPr>
                <p:spPr>
                  <a:xfrm>
                    <a:off x="4434840" y="2419350"/>
                    <a:ext cx="796290" cy="586740"/>
                  </a:xfrm>
                  <a:custGeom>
                    <a:avLst/>
                    <a:gdLst>
                      <a:gd name="connsiteX0" fmla="*/ 30480 w 796290"/>
                      <a:gd name="connsiteY0" fmla="*/ 167640 h 586740"/>
                      <a:gd name="connsiteX1" fmla="*/ 102870 w 796290"/>
                      <a:gd name="connsiteY1" fmla="*/ 125730 h 586740"/>
                      <a:gd name="connsiteX2" fmla="*/ 106680 w 796290"/>
                      <a:gd name="connsiteY2" fmla="*/ 83820 h 586740"/>
                      <a:gd name="connsiteX3" fmla="*/ 87630 w 796290"/>
                      <a:gd name="connsiteY3" fmla="*/ 60960 h 586740"/>
                      <a:gd name="connsiteX4" fmla="*/ 110490 w 796290"/>
                      <a:gd name="connsiteY4" fmla="*/ 38100 h 586740"/>
                      <a:gd name="connsiteX5" fmla="*/ 160020 w 796290"/>
                      <a:gd name="connsiteY5" fmla="*/ 76200 h 586740"/>
                      <a:gd name="connsiteX6" fmla="*/ 179070 w 796290"/>
                      <a:gd name="connsiteY6" fmla="*/ 60960 h 586740"/>
                      <a:gd name="connsiteX7" fmla="*/ 220980 w 796290"/>
                      <a:gd name="connsiteY7" fmla="*/ 99060 h 586740"/>
                      <a:gd name="connsiteX8" fmla="*/ 247650 w 796290"/>
                      <a:gd name="connsiteY8" fmla="*/ 57150 h 586740"/>
                      <a:gd name="connsiteX9" fmla="*/ 300990 w 796290"/>
                      <a:gd name="connsiteY9" fmla="*/ 68580 h 586740"/>
                      <a:gd name="connsiteX10" fmla="*/ 335280 w 796290"/>
                      <a:gd name="connsiteY10" fmla="*/ 7620 h 586740"/>
                      <a:gd name="connsiteX11" fmla="*/ 384810 w 796290"/>
                      <a:gd name="connsiteY11" fmla="*/ 34290 h 586740"/>
                      <a:gd name="connsiteX12" fmla="*/ 400050 w 796290"/>
                      <a:gd name="connsiteY12" fmla="*/ 34290 h 586740"/>
                      <a:gd name="connsiteX13" fmla="*/ 445770 w 796290"/>
                      <a:gd name="connsiteY13" fmla="*/ 76200 h 586740"/>
                      <a:gd name="connsiteX14" fmla="*/ 461010 w 796290"/>
                      <a:gd name="connsiteY14" fmla="*/ 26670 h 586740"/>
                      <a:gd name="connsiteX15" fmla="*/ 514350 w 796290"/>
                      <a:gd name="connsiteY15" fmla="*/ 26670 h 586740"/>
                      <a:gd name="connsiteX16" fmla="*/ 510540 w 796290"/>
                      <a:gd name="connsiteY16" fmla="*/ 64770 h 586740"/>
                      <a:gd name="connsiteX17" fmla="*/ 541020 w 796290"/>
                      <a:gd name="connsiteY17" fmla="*/ 76200 h 586740"/>
                      <a:gd name="connsiteX18" fmla="*/ 598170 w 796290"/>
                      <a:gd name="connsiteY18" fmla="*/ 133350 h 586740"/>
                      <a:gd name="connsiteX19" fmla="*/ 624840 w 796290"/>
                      <a:gd name="connsiteY19" fmla="*/ 99060 h 586740"/>
                      <a:gd name="connsiteX20" fmla="*/ 651510 w 796290"/>
                      <a:gd name="connsiteY20" fmla="*/ 102870 h 586740"/>
                      <a:gd name="connsiteX21" fmla="*/ 701040 w 796290"/>
                      <a:gd name="connsiteY21" fmla="*/ 49530 h 586740"/>
                      <a:gd name="connsiteX22" fmla="*/ 708660 w 796290"/>
                      <a:gd name="connsiteY22" fmla="*/ 0 h 586740"/>
                      <a:gd name="connsiteX23" fmla="*/ 750570 w 796290"/>
                      <a:gd name="connsiteY23" fmla="*/ 7620 h 586740"/>
                      <a:gd name="connsiteX24" fmla="*/ 762000 w 796290"/>
                      <a:gd name="connsiteY24" fmla="*/ 83820 h 586740"/>
                      <a:gd name="connsiteX25" fmla="*/ 796290 w 796290"/>
                      <a:gd name="connsiteY25" fmla="*/ 148590 h 586740"/>
                      <a:gd name="connsiteX26" fmla="*/ 796290 w 796290"/>
                      <a:gd name="connsiteY26" fmla="*/ 148590 h 586740"/>
                      <a:gd name="connsiteX27" fmla="*/ 792480 w 796290"/>
                      <a:gd name="connsiteY27" fmla="*/ 213360 h 586740"/>
                      <a:gd name="connsiteX28" fmla="*/ 731520 w 796290"/>
                      <a:gd name="connsiteY28" fmla="*/ 255270 h 586740"/>
                      <a:gd name="connsiteX29" fmla="*/ 712470 w 796290"/>
                      <a:gd name="connsiteY29" fmla="*/ 236220 h 586740"/>
                      <a:gd name="connsiteX30" fmla="*/ 693420 w 796290"/>
                      <a:gd name="connsiteY30" fmla="*/ 281940 h 586740"/>
                      <a:gd name="connsiteX31" fmla="*/ 708660 w 796290"/>
                      <a:gd name="connsiteY31" fmla="*/ 350520 h 586740"/>
                      <a:gd name="connsiteX32" fmla="*/ 742950 w 796290"/>
                      <a:gd name="connsiteY32" fmla="*/ 377190 h 586740"/>
                      <a:gd name="connsiteX33" fmla="*/ 746760 w 796290"/>
                      <a:gd name="connsiteY33" fmla="*/ 422910 h 586740"/>
                      <a:gd name="connsiteX34" fmla="*/ 720090 w 796290"/>
                      <a:gd name="connsiteY34" fmla="*/ 403860 h 586740"/>
                      <a:gd name="connsiteX35" fmla="*/ 708660 w 796290"/>
                      <a:gd name="connsiteY35" fmla="*/ 457200 h 586740"/>
                      <a:gd name="connsiteX36" fmla="*/ 636270 w 796290"/>
                      <a:gd name="connsiteY36" fmla="*/ 445770 h 586740"/>
                      <a:gd name="connsiteX37" fmla="*/ 613410 w 796290"/>
                      <a:gd name="connsiteY37" fmla="*/ 430530 h 586740"/>
                      <a:gd name="connsiteX38" fmla="*/ 537210 w 796290"/>
                      <a:gd name="connsiteY38" fmla="*/ 430530 h 586740"/>
                      <a:gd name="connsiteX39" fmla="*/ 533400 w 796290"/>
                      <a:gd name="connsiteY39" fmla="*/ 461010 h 586740"/>
                      <a:gd name="connsiteX40" fmla="*/ 544830 w 796290"/>
                      <a:gd name="connsiteY40" fmla="*/ 514350 h 586740"/>
                      <a:gd name="connsiteX41" fmla="*/ 544830 w 796290"/>
                      <a:gd name="connsiteY41" fmla="*/ 514350 h 586740"/>
                      <a:gd name="connsiteX42" fmla="*/ 502920 w 796290"/>
                      <a:gd name="connsiteY42" fmla="*/ 552450 h 586740"/>
                      <a:gd name="connsiteX43" fmla="*/ 464820 w 796290"/>
                      <a:gd name="connsiteY43" fmla="*/ 586740 h 586740"/>
                      <a:gd name="connsiteX44" fmla="*/ 426720 w 796290"/>
                      <a:gd name="connsiteY44" fmla="*/ 560070 h 586740"/>
                      <a:gd name="connsiteX45" fmla="*/ 407670 w 796290"/>
                      <a:gd name="connsiteY45" fmla="*/ 514350 h 586740"/>
                      <a:gd name="connsiteX46" fmla="*/ 308610 w 796290"/>
                      <a:gd name="connsiteY46" fmla="*/ 480060 h 586740"/>
                      <a:gd name="connsiteX47" fmla="*/ 266700 w 796290"/>
                      <a:gd name="connsiteY47" fmla="*/ 487680 h 586740"/>
                      <a:gd name="connsiteX48" fmla="*/ 217170 w 796290"/>
                      <a:gd name="connsiteY48" fmla="*/ 487680 h 586740"/>
                      <a:gd name="connsiteX49" fmla="*/ 198120 w 796290"/>
                      <a:gd name="connsiteY49" fmla="*/ 430530 h 586740"/>
                      <a:gd name="connsiteX50" fmla="*/ 148590 w 796290"/>
                      <a:gd name="connsiteY50" fmla="*/ 419100 h 586740"/>
                      <a:gd name="connsiteX51" fmla="*/ 148590 w 796290"/>
                      <a:gd name="connsiteY51" fmla="*/ 396240 h 586740"/>
                      <a:gd name="connsiteX52" fmla="*/ 171450 w 796290"/>
                      <a:gd name="connsiteY52" fmla="*/ 373380 h 586740"/>
                      <a:gd name="connsiteX53" fmla="*/ 152400 w 796290"/>
                      <a:gd name="connsiteY53" fmla="*/ 346710 h 586740"/>
                      <a:gd name="connsiteX54" fmla="*/ 64770 w 796290"/>
                      <a:gd name="connsiteY54" fmla="*/ 361950 h 586740"/>
                      <a:gd name="connsiteX55" fmla="*/ 76200 w 796290"/>
                      <a:gd name="connsiteY55" fmla="*/ 316230 h 586740"/>
                      <a:gd name="connsiteX56" fmla="*/ 0 w 796290"/>
                      <a:gd name="connsiteY56" fmla="*/ 259080 h 586740"/>
                      <a:gd name="connsiteX57" fmla="*/ 22860 w 796290"/>
                      <a:gd name="connsiteY57" fmla="*/ 232410 h 586740"/>
                      <a:gd name="connsiteX58" fmla="*/ 76200 w 796290"/>
                      <a:gd name="connsiteY58" fmla="*/ 247650 h 586740"/>
                      <a:gd name="connsiteX59" fmla="*/ 91440 w 796290"/>
                      <a:gd name="connsiteY59" fmla="*/ 190500 h 586740"/>
                      <a:gd name="connsiteX60" fmla="*/ 30480 w 796290"/>
                      <a:gd name="connsiteY60" fmla="*/ 167640 h 58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96290" h="586740">
                        <a:moveTo>
                          <a:pt x="30480" y="167640"/>
                        </a:moveTo>
                        <a:lnTo>
                          <a:pt x="102870" y="125730"/>
                        </a:lnTo>
                        <a:lnTo>
                          <a:pt x="106680" y="83820"/>
                        </a:lnTo>
                        <a:lnTo>
                          <a:pt x="87630" y="60960"/>
                        </a:lnTo>
                        <a:lnTo>
                          <a:pt x="110490" y="38100"/>
                        </a:lnTo>
                        <a:lnTo>
                          <a:pt x="160020" y="76200"/>
                        </a:lnTo>
                        <a:lnTo>
                          <a:pt x="179070" y="60960"/>
                        </a:lnTo>
                        <a:lnTo>
                          <a:pt x="220980" y="99060"/>
                        </a:lnTo>
                        <a:lnTo>
                          <a:pt x="247650" y="57150"/>
                        </a:lnTo>
                        <a:lnTo>
                          <a:pt x="300990" y="68580"/>
                        </a:lnTo>
                        <a:lnTo>
                          <a:pt x="335280" y="7620"/>
                        </a:lnTo>
                        <a:lnTo>
                          <a:pt x="384810" y="34290"/>
                        </a:lnTo>
                        <a:lnTo>
                          <a:pt x="400050" y="34290"/>
                        </a:lnTo>
                        <a:lnTo>
                          <a:pt x="445770" y="76200"/>
                        </a:lnTo>
                        <a:lnTo>
                          <a:pt x="461010" y="26670"/>
                        </a:lnTo>
                        <a:lnTo>
                          <a:pt x="514350" y="26670"/>
                        </a:lnTo>
                        <a:lnTo>
                          <a:pt x="510540" y="64770"/>
                        </a:lnTo>
                        <a:lnTo>
                          <a:pt x="541020" y="76200"/>
                        </a:lnTo>
                        <a:lnTo>
                          <a:pt x="598170" y="133350"/>
                        </a:lnTo>
                        <a:lnTo>
                          <a:pt x="624840" y="99060"/>
                        </a:lnTo>
                        <a:lnTo>
                          <a:pt x="651510" y="102870"/>
                        </a:lnTo>
                        <a:lnTo>
                          <a:pt x="701040" y="49530"/>
                        </a:lnTo>
                        <a:lnTo>
                          <a:pt x="708660" y="0"/>
                        </a:lnTo>
                        <a:lnTo>
                          <a:pt x="750570" y="7620"/>
                        </a:lnTo>
                        <a:lnTo>
                          <a:pt x="762000" y="83820"/>
                        </a:lnTo>
                        <a:lnTo>
                          <a:pt x="796290" y="148590"/>
                        </a:lnTo>
                        <a:lnTo>
                          <a:pt x="796290" y="148590"/>
                        </a:lnTo>
                        <a:lnTo>
                          <a:pt x="792480" y="213360"/>
                        </a:lnTo>
                        <a:lnTo>
                          <a:pt x="731520" y="255270"/>
                        </a:lnTo>
                        <a:lnTo>
                          <a:pt x="712470" y="236220"/>
                        </a:lnTo>
                        <a:lnTo>
                          <a:pt x="693420" y="281940"/>
                        </a:lnTo>
                        <a:lnTo>
                          <a:pt x="708660" y="350520"/>
                        </a:lnTo>
                        <a:lnTo>
                          <a:pt x="742950" y="377190"/>
                        </a:lnTo>
                        <a:lnTo>
                          <a:pt x="746760" y="422910"/>
                        </a:lnTo>
                        <a:lnTo>
                          <a:pt x="720090" y="403860"/>
                        </a:lnTo>
                        <a:lnTo>
                          <a:pt x="708660" y="457200"/>
                        </a:lnTo>
                        <a:lnTo>
                          <a:pt x="636270" y="445770"/>
                        </a:lnTo>
                        <a:lnTo>
                          <a:pt x="613410" y="430530"/>
                        </a:lnTo>
                        <a:lnTo>
                          <a:pt x="537210" y="430530"/>
                        </a:lnTo>
                        <a:lnTo>
                          <a:pt x="533400" y="461010"/>
                        </a:lnTo>
                        <a:lnTo>
                          <a:pt x="544830" y="514350"/>
                        </a:lnTo>
                        <a:lnTo>
                          <a:pt x="544830" y="514350"/>
                        </a:lnTo>
                        <a:lnTo>
                          <a:pt x="502920" y="552450"/>
                        </a:lnTo>
                        <a:lnTo>
                          <a:pt x="464820" y="586740"/>
                        </a:lnTo>
                        <a:lnTo>
                          <a:pt x="426720" y="560070"/>
                        </a:lnTo>
                        <a:lnTo>
                          <a:pt x="407670" y="514350"/>
                        </a:lnTo>
                        <a:lnTo>
                          <a:pt x="308610" y="480060"/>
                        </a:lnTo>
                        <a:lnTo>
                          <a:pt x="266700" y="487680"/>
                        </a:lnTo>
                        <a:lnTo>
                          <a:pt x="217170" y="487680"/>
                        </a:lnTo>
                        <a:lnTo>
                          <a:pt x="198120" y="430530"/>
                        </a:lnTo>
                        <a:lnTo>
                          <a:pt x="148590" y="419100"/>
                        </a:lnTo>
                        <a:lnTo>
                          <a:pt x="148590" y="396240"/>
                        </a:lnTo>
                        <a:lnTo>
                          <a:pt x="171450" y="373380"/>
                        </a:lnTo>
                        <a:lnTo>
                          <a:pt x="152400" y="346710"/>
                        </a:lnTo>
                        <a:lnTo>
                          <a:pt x="64770" y="361950"/>
                        </a:lnTo>
                        <a:lnTo>
                          <a:pt x="76200" y="316230"/>
                        </a:lnTo>
                        <a:lnTo>
                          <a:pt x="0" y="259080"/>
                        </a:lnTo>
                        <a:lnTo>
                          <a:pt x="22860" y="232410"/>
                        </a:lnTo>
                        <a:lnTo>
                          <a:pt x="76200" y="247650"/>
                        </a:lnTo>
                        <a:lnTo>
                          <a:pt x="91440" y="190500"/>
                        </a:lnTo>
                        <a:lnTo>
                          <a:pt x="30480" y="167640"/>
                        </a:lnTo>
                        <a:close/>
                      </a:path>
                    </a:pathLst>
                  </a:custGeom>
                  <a:solidFill>
                    <a:schemeClr val="accent2">
                      <a:lumMod val="60000"/>
                      <a:lumOff val="4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06" name="Forme libre : forme 105">
                    <a:extLst>
                      <a:ext uri="{FF2B5EF4-FFF2-40B4-BE49-F238E27FC236}">
                        <a16:creationId xmlns:a16="http://schemas.microsoft.com/office/drawing/2014/main" id="{12EF58AA-CFDF-4FB3-B454-AAF3A0F16EF9}"/>
                      </a:ext>
                    </a:extLst>
                  </p:cNvPr>
                  <p:cNvSpPr/>
                  <p:nvPr/>
                </p:nvSpPr>
                <p:spPr>
                  <a:xfrm>
                    <a:off x="6320790" y="2480310"/>
                    <a:ext cx="1009650" cy="826770"/>
                  </a:xfrm>
                  <a:custGeom>
                    <a:avLst/>
                    <a:gdLst>
                      <a:gd name="connsiteX0" fmla="*/ 213360 w 1009650"/>
                      <a:gd name="connsiteY0" fmla="*/ 60960 h 826770"/>
                      <a:gd name="connsiteX1" fmla="*/ 266700 w 1009650"/>
                      <a:gd name="connsiteY1" fmla="*/ 57150 h 826770"/>
                      <a:gd name="connsiteX2" fmla="*/ 278130 w 1009650"/>
                      <a:gd name="connsiteY2" fmla="*/ 83820 h 826770"/>
                      <a:gd name="connsiteX3" fmla="*/ 350520 w 1009650"/>
                      <a:gd name="connsiteY3" fmla="*/ 60960 h 826770"/>
                      <a:gd name="connsiteX4" fmla="*/ 388620 w 1009650"/>
                      <a:gd name="connsiteY4" fmla="*/ 95250 h 826770"/>
                      <a:gd name="connsiteX5" fmla="*/ 396240 w 1009650"/>
                      <a:gd name="connsiteY5" fmla="*/ 80010 h 826770"/>
                      <a:gd name="connsiteX6" fmla="*/ 430530 w 1009650"/>
                      <a:gd name="connsiteY6" fmla="*/ 102870 h 826770"/>
                      <a:gd name="connsiteX7" fmla="*/ 457200 w 1009650"/>
                      <a:gd name="connsiteY7" fmla="*/ 53340 h 826770"/>
                      <a:gd name="connsiteX8" fmla="*/ 502920 w 1009650"/>
                      <a:gd name="connsiteY8" fmla="*/ 30480 h 826770"/>
                      <a:gd name="connsiteX9" fmla="*/ 476250 w 1009650"/>
                      <a:gd name="connsiteY9" fmla="*/ 0 h 826770"/>
                      <a:gd name="connsiteX10" fmla="*/ 586740 w 1009650"/>
                      <a:gd name="connsiteY10" fmla="*/ 3810 h 826770"/>
                      <a:gd name="connsiteX11" fmla="*/ 575310 w 1009650"/>
                      <a:gd name="connsiteY11" fmla="*/ 57150 h 826770"/>
                      <a:gd name="connsiteX12" fmla="*/ 586740 w 1009650"/>
                      <a:gd name="connsiteY12" fmla="*/ 80010 h 826770"/>
                      <a:gd name="connsiteX13" fmla="*/ 678180 w 1009650"/>
                      <a:gd name="connsiteY13" fmla="*/ 19050 h 826770"/>
                      <a:gd name="connsiteX14" fmla="*/ 792480 w 1009650"/>
                      <a:gd name="connsiteY14" fmla="*/ 19050 h 826770"/>
                      <a:gd name="connsiteX15" fmla="*/ 853440 w 1009650"/>
                      <a:gd name="connsiteY15" fmla="*/ 45720 h 826770"/>
                      <a:gd name="connsiteX16" fmla="*/ 853440 w 1009650"/>
                      <a:gd name="connsiteY16" fmla="*/ 110490 h 826770"/>
                      <a:gd name="connsiteX17" fmla="*/ 853440 w 1009650"/>
                      <a:gd name="connsiteY17" fmla="*/ 110490 h 826770"/>
                      <a:gd name="connsiteX18" fmla="*/ 910590 w 1009650"/>
                      <a:gd name="connsiteY18" fmla="*/ 175260 h 826770"/>
                      <a:gd name="connsiteX19" fmla="*/ 914400 w 1009650"/>
                      <a:gd name="connsiteY19" fmla="*/ 205740 h 826770"/>
                      <a:gd name="connsiteX20" fmla="*/ 948690 w 1009650"/>
                      <a:gd name="connsiteY20" fmla="*/ 217170 h 826770"/>
                      <a:gd name="connsiteX21" fmla="*/ 1005840 w 1009650"/>
                      <a:gd name="connsiteY21" fmla="*/ 281940 h 826770"/>
                      <a:gd name="connsiteX22" fmla="*/ 982980 w 1009650"/>
                      <a:gd name="connsiteY22" fmla="*/ 289560 h 826770"/>
                      <a:gd name="connsiteX23" fmla="*/ 1009650 w 1009650"/>
                      <a:gd name="connsiteY23" fmla="*/ 335280 h 826770"/>
                      <a:gd name="connsiteX24" fmla="*/ 986790 w 1009650"/>
                      <a:gd name="connsiteY24" fmla="*/ 396240 h 826770"/>
                      <a:gd name="connsiteX25" fmla="*/ 986790 w 1009650"/>
                      <a:gd name="connsiteY25" fmla="*/ 434340 h 826770"/>
                      <a:gd name="connsiteX26" fmla="*/ 895350 w 1009650"/>
                      <a:gd name="connsiteY26" fmla="*/ 502920 h 826770"/>
                      <a:gd name="connsiteX27" fmla="*/ 899160 w 1009650"/>
                      <a:gd name="connsiteY27" fmla="*/ 544830 h 826770"/>
                      <a:gd name="connsiteX28" fmla="*/ 861060 w 1009650"/>
                      <a:gd name="connsiteY28" fmla="*/ 525780 h 826770"/>
                      <a:gd name="connsiteX29" fmla="*/ 853440 w 1009650"/>
                      <a:gd name="connsiteY29" fmla="*/ 590550 h 826770"/>
                      <a:gd name="connsiteX30" fmla="*/ 868680 w 1009650"/>
                      <a:gd name="connsiteY30" fmla="*/ 632460 h 826770"/>
                      <a:gd name="connsiteX31" fmla="*/ 864870 w 1009650"/>
                      <a:gd name="connsiteY31" fmla="*/ 678180 h 826770"/>
                      <a:gd name="connsiteX32" fmla="*/ 849630 w 1009650"/>
                      <a:gd name="connsiteY32" fmla="*/ 693420 h 826770"/>
                      <a:gd name="connsiteX33" fmla="*/ 872490 w 1009650"/>
                      <a:gd name="connsiteY33" fmla="*/ 769620 h 826770"/>
                      <a:gd name="connsiteX34" fmla="*/ 815340 w 1009650"/>
                      <a:gd name="connsiteY34" fmla="*/ 769620 h 826770"/>
                      <a:gd name="connsiteX35" fmla="*/ 746760 w 1009650"/>
                      <a:gd name="connsiteY35" fmla="*/ 826770 h 826770"/>
                      <a:gd name="connsiteX36" fmla="*/ 716280 w 1009650"/>
                      <a:gd name="connsiteY36" fmla="*/ 800100 h 826770"/>
                      <a:gd name="connsiteX37" fmla="*/ 624840 w 1009650"/>
                      <a:gd name="connsiteY37" fmla="*/ 819150 h 826770"/>
                      <a:gd name="connsiteX38" fmla="*/ 575310 w 1009650"/>
                      <a:gd name="connsiteY38" fmla="*/ 754380 h 826770"/>
                      <a:gd name="connsiteX39" fmla="*/ 525780 w 1009650"/>
                      <a:gd name="connsiteY39" fmla="*/ 781050 h 826770"/>
                      <a:gd name="connsiteX40" fmla="*/ 476250 w 1009650"/>
                      <a:gd name="connsiteY40" fmla="*/ 750570 h 826770"/>
                      <a:gd name="connsiteX41" fmla="*/ 487680 w 1009650"/>
                      <a:gd name="connsiteY41" fmla="*/ 716280 h 826770"/>
                      <a:gd name="connsiteX42" fmla="*/ 453390 w 1009650"/>
                      <a:gd name="connsiteY42" fmla="*/ 723900 h 826770"/>
                      <a:gd name="connsiteX43" fmla="*/ 388620 w 1009650"/>
                      <a:gd name="connsiteY43" fmla="*/ 689610 h 826770"/>
                      <a:gd name="connsiteX44" fmla="*/ 339090 w 1009650"/>
                      <a:gd name="connsiteY44" fmla="*/ 727710 h 826770"/>
                      <a:gd name="connsiteX45" fmla="*/ 278130 w 1009650"/>
                      <a:gd name="connsiteY45" fmla="*/ 765810 h 826770"/>
                      <a:gd name="connsiteX46" fmla="*/ 247650 w 1009650"/>
                      <a:gd name="connsiteY46" fmla="*/ 750570 h 826770"/>
                      <a:gd name="connsiteX47" fmla="*/ 194310 w 1009650"/>
                      <a:gd name="connsiteY47" fmla="*/ 746760 h 826770"/>
                      <a:gd name="connsiteX48" fmla="*/ 91440 w 1009650"/>
                      <a:gd name="connsiteY48" fmla="*/ 666750 h 826770"/>
                      <a:gd name="connsiteX49" fmla="*/ 87630 w 1009650"/>
                      <a:gd name="connsiteY49" fmla="*/ 613410 h 826770"/>
                      <a:gd name="connsiteX50" fmla="*/ 114300 w 1009650"/>
                      <a:gd name="connsiteY50" fmla="*/ 579120 h 826770"/>
                      <a:gd name="connsiteX51" fmla="*/ 99060 w 1009650"/>
                      <a:gd name="connsiteY51" fmla="*/ 544830 h 826770"/>
                      <a:gd name="connsiteX52" fmla="*/ 83820 w 1009650"/>
                      <a:gd name="connsiteY52" fmla="*/ 518160 h 826770"/>
                      <a:gd name="connsiteX53" fmla="*/ 140970 w 1009650"/>
                      <a:gd name="connsiteY53" fmla="*/ 468630 h 826770"/>
                      <a:gd name="connsiteX54" fmla="*/ 60960 w 1009650"/>
                      <a:gd name="connsiteY54" fmla="*/ 480060 h 826770"/>
                      <a:gd name="connsiteX55" fmla="*/ 41910 w 1009650"/>
                      <a:gd name="connsiteY55" fmla="*/ 396240 h 826770"/>
                      <a:gd name="connsiteX56" fmla="*/ 0 w 1009650"/>
                      <a:gd name="connsiteY56" fmla="*/ 369570 h 826770"/>
                      <a:gd name="connsiteX57" fmla="*/ 38100 w 1009650"/>
                      <a:gd name="connsiteY57" fmla="*/ 323850 h 826770"/>
                      <a:gd name="connsiteX58" fmla="*/ 91440 w 1009650"/>
                      <a:gd name="connsiteY58" fmla="*/ 320040 h 826770"/>
                      <a:gd name="connsiteX59" fmla="*/ 137160 w 1009650"/>
                      <a:gd name="connsiteY59" fmla="*/ 327660 h 826770"/>
                      <a:gd name="connsiteX60" fmla="*/ 144780 w 1009650"/>
                      <a:gd name="connsiteY60" fmla="*/ 266700 h 826770"/>
                      <a:gd name="connsiteX61" fmla="*/ 110490 w 1009650"/>
                      <a:gd name="connsiteY61" fmla="*/ 251460 h 826770"/>
                      <a:gd name="connsiteX62" fmla="*/ 179070 w 1009650"/>
                      <a:gd name="connsiteY62" fmla="*/ 262890 h 826770"/>
                      <a:gd name="connsiteX63" fmla="*/ 190500 w 1009650"/>
                      <a:gd name="connsiteY63" fmla="*/ 232410 h 826770"/>
                      <a:gd name="connsiteX64" fmla="*/ 179070 w 1009650"/>
                      <a:gd name="connsiteY64" fmla="*/ 194310 h 826770"/>
                      <a:gd name="connsiteX65" fmla="*/ 186690 w 1009650"/>
                      <a:gd name="connsiteY65" fmla="*/ 148590 h 826770"/>
                      <a:gd name="connsiteX66" fmla="*/ 259080 w 1009650"/>
                      <a:gd name="connsiteY66" fmla="*/ 133350 h 826770"/>
                      <a:gd name="connsiteX67" fmla="*/ 213360 w 1009650"/>
                      <a:gd name="connsiteY67" fmla="*/ 60960 h 82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009650" h="826770">
                        <a:moveTo>
                          <a:pt x="213360" y="60960"/>
                        </a:moveTo>
                        <a:lnTo>
                          <a:pt x="266700" y="57150"/>
                        </a:lnTo>
                        <a:lnTo>
                          <a:pt x="278130" y="83820"/>
                        </a:lnTo>
                        <a:lnTo>
                          <a:pt x="350520" y="60960"/>
                        </a:lnTo>
                        <a:lnTo>
                          <a:pt x="388620" y="95250"/>
                        </a:lnTo>
                        <a:lnTo>
                          <a:pt x="396240" y="80010"/>
                        </a:lnTo>
                        <a:lnTo>
                          <a:pt x="430530" y="102870"/>
                        </a:lnTo>
                        <a:lnTo>
                          <a:pt x="457200" y="53340"/>
                        </a:lnTo>
                        <a:lnTo>
                          <a:pt x="502920" y="30480"/>
                        </a:lnTo>
                        <a:lnTo>
                          <a:pt x="476250" y="0"/>
                        </a:lnTo>
                        <a:lnTo>
                          <a:pt x="586740" y="3810"/>
                        </a:lnTo>
                        <a:lnTo>
                          <a:pt x="575310" y="57150"/>
                        </a:lnTo>
                        <a:lnTo>
                          <a:pt x="586740" y="80010"/>
                        </a:lnTo>
                        <a:lnTo>
                          <a:pt x="678180" y="19050"/>
                        </a:lnTo>
                        <a:lnTo>
                          <a:pt x="792480" y="19050"/>
                        </a:lnTo>
                        <a:lnTo>
                          <a:pt x="853440" y="45720"/>
                        </a:lnTo>
                        <a:lnTo>
                          <a:pt x="853440" y="110490"/>
                        </a:lnTo>
                        <a:lnTo>
                          <a:pt x="853440" y="110490"/>
                        </a:lnTo>
                        <a:lnTo>
                          <a:pt x="910590" y="175260"/>
                        </a:lnTo>
                        <a:lnTo>
                          <a:pt x="914400" y="205740"/>
                        </a:lnTo>
                        <a:lnTo>
                          <a:pt x="948690" y="217170"/>
                        </a:lnTo>
                        <a:lnTo>
                          <a:pt x="1005840" y="281940"/>
                        </a:lnTo>
                        <a:lnTo>
                          <a:pt x="982980" y="289560"/>
                        </a:lnTo>
                        <a:lnTo>
                          <a:pt x="1009650" y="335280"/>
                        </a:lnTo>
                        <a:lnTo>
                          <a:pt x="986790" y="396240"/>
                        </a:lnTo>
                        <a:lnTo>
                          <a:pt x="986790" y="434340"/>
                        </a:lnTo>
                        <a:lnTo>
                          <a:pt x="895350" y="502920"/>
                        </a:lnTo>
                        <a:lnTo>
                          <a:pt x="899160" y="544830"/>
                        </a:lnTo>
                        <a:lnTo>
                          <a:pt x="861060" y="525780"/>
                        </a:lnTo>
                        <a:lnTo>
                          <a:pt x="853440" y="590550"/>
                        </a:lnTo>
                        <a:lnTo>
                          <a:pt x="868680" y="632460"/>
                        </a:lnTo>
                        <a:lnTo>
                          <a:pt x="864870" y="678180"/>
                        </a:lnTo>
                        <a:lnTo>
                          <a:pt x="849630" y="693420"/>
                        </a:lnTo>
                        <a:lnTo>
                          <a:pt x="872490" y="769620"/>
                        </a:lnTo>
                        <a:lnTo>
                          <a:pt x="815340" y="769620"/>
                        </a:lnTo>
                        <a:lnTo>
                          <a:pt x="746760" y="826770"/>
                        </a:lnTo>
                        <a:lnTo>
                          <a:pt x="716280" y="800100"/>
                        </a:lnTo>
                        <a:lnTo>
                          <a:pt x="624840" y="819150"/>
                        </a:lnTo>
                        <a:lnTo>
                          <a:pt x="575310" y="754380"/>
                        </a:lnTo>
                        <a:lnTo>
                          <a:pt x="525780" y="781050"/>
                        </a:lnTo>
                        <a:lnTo>
                          <a:pt x="476250" y="750570"/>
                        </a:lnTo>
                        <a:lnTo>
                          <a:pt x="487680" y="716280"/>
                        </a:lnTo>
                        <a:lnTo>
                          <a:pt x="453390" y="723900"/>
                        </a:lnTo>
                        <a:lnTo>
                          <a:pt x="388620" y="689610"/>
                        </a:lnTo>
                        <a:lnTo>
                          <a:pt x="339090" y="727710"/>
                        </a:lnTo>
                        <a:lnTo>
                          <a:pt x="278130" y="765810"/>
                        </a:lnTo>
                        <a:lnTo>
                          <a:pt x="247650" y="750570"/>
                        </a:lnTo>
                        <a:lnTo>
                          <a:pt x="194310" y="746760"/>
                        </a:lnTo>
                        <a:lnTo>
                          <a:pt x="91440" y="666750"/>
                        </a:lnTo>
                        <a:lnTo>
                          <a:pt x="87630" y="613410"/>
                        </a:lnTo>
                        <a:lnTo>
                          <a:pt x="114300" y="579120"/>
                        </a:lnTo>
                        <a:lnTo>
                          <a:pt x="99060" y="544830"/>
                        </a:lnTo>
                        <a:lnTo>
                          <a:pt x="83820" y="518160"/>
                        </a:lnTo>
                        <a:lnTo>
                          <a:pt x="140970" y="468630"/>
                        </a:lnTo>
                        <a:lnTo>
                          <a:pt x="60960" y="480060"/>
                        </a:lnTo>
                        <a:lnTo>
                          <a:pt x="41910" y="396240"/>
                        </a:lnTo>
                        <a:lnTo>
                          <a:pt x="0" y="369570"/>
                        </a:lnTo>
                        <a:lnTo>
                          <a:pt x="38100" y="323850"/>
                        </a:lnTo>
                        <a:lnTo>
                          <a:pt x="91440" y="320040"/>
                        </a:lnTo>
                        <a:lnTo>
                          <a:pt x="137160" y="327660"/>
                        </a:lnTo>
                        <a:lnTo>
                          <a:pt x="144780" y="266700"/>
                        </a:lnTo>
                        <a:lnTo>
                          <a:pt x="110490" y="251460"/>
                        </a:lnTo>
                        <a:lnTo>
                          <a:pt x="179070" y="262890"/>
                        </a:lnTo>
                        <a:lnTo>
                          <a:pt x="190500" y="232410"/>
                        </a:lnTo>
                        <a:lnTo>
                          <a:pt x="179070" y="194310"/>
                        </a:lnTo>
                        <a:lnTo>
                          <a:pt x="186690" y="148590"/>
                        </a:lnTo>
                        <a:lnTo>
                          <a:pt x="259080" y="133350"/>
                        </a:lnTo>
                        <a:lnTo>
                          <a:pt x="213360" y="60960"/>
                        </a:lnTo>
                        <a:close/>
                      </a:path>
                    </a:pathLst>
                  </a:custGeom>
                  <a:solidFill>
                    <a:schemeClr val="accent2">
                      <a:lumMod val="60000"/>
                      <a:lumOff val="4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07" name="Forme libre : forme 106">
                    <a:extLst>
                      <a:ext uri="{FF2B5EF4-FFF2-40B4-BE49-F238E27FC236}">
                        <a16:creationId xmlns:a16="http://schemas.microsoft.com/office/drawing/2014/main" id="{03EFBA40-6734-4128-B424-D6D1E2529205}"/>
                      </a:ext>
                    </a:extLst>
                  </p:cNvPr>
                  <p:cNvSpPr/>
                  <p:nvPr/>
                </p:nvSpPr>
                <p:spPr>
                  <a:xfrm>
                    <a:off x="6118860" y="3147060"/>
                    <a:ext cx="1017270" cy="960120"/>
                  </a:xfrm>
                  <a:custGeom>
                    <a:avLst/>
                    <a:gdLst>
                      <a:gd name="connsiteX0" fmla="*/ 3810 w 1017270"/>
                      <a:gd name="connsiteY0" fmla="*/ 876300 h 960120"/>
                      <a:gd name="connsiteX1" fmla="*/ 45720 w 1017270"/>
                      <a:gd name="connsiteY1" fmla="*/ 929640 h 960120"/>
                      <a:gd name="connsiteX2" fmla="*/ 95250 w 1017270"/>
                      <a:gd name="connsiteY2" fmla="*/ 941070 h 960120"/>
                      <a:gd name="connsiteX3" fmla="*/ 175260 w 1017270"/>
                      <a:gd name="connsiteY3" fmla="*/ 960120 h 960120"/>
                      <a:gd name="connsiteX4" fmla="*/ 220980 w 1017270"/>
                      <a:gd name="connsiteY4" fmla="*/ 956310 h 960120"/>
                      <a:gd name="connsiteX5" fmla="*/ 316230 w 1017270"/>
                      <a:gd name="connsiteY5" fmla="*/ 849630 h 960120"/>
                      <a:gd name="connsiteX6" fmla="*/ 361950 w 1017270"/>
                      <a:gd name="connsiteY6" fmla="*/ 872490 h 960120"/>
                      <a:gd name="connsiteX7" fmla="*/ 335280 w 1017270"/>
                      <a:gd name="connsiteY7" fmla="*/ 830580 h 960120"/>
                      <a:gd name="connsiteX8" fmla="*/ 354330 w 1017270"/>
                      <a:gd name="connsiteY8" fmla="*/ 815340 h 960120"/>
                      <a:gd name="connsiteX9" fmla="*/ 392430 w 1017270"/>
                      <a:gd name="connsiteY9" fmla="*/ 861060 h 960120"/>
                      <a:gd name="connsiteX10" fmla="*/ 392430 w 1017270"/>
                      <a:gd name="connsiteY10" fmla="*/ 861060 h 960120"/>
                      <a:gd name="connsiteX11" fmla="*/ 449580 w 1017270"/>
                      <a:gd name="connsiteY11" fmla="*/ 864870 h 960120"/>
                      <a:gd name="connsiteX12" fmla="*/ 499110 w 1017270"/>
                      <a:gd name="connsiteY12" fmla="*/ 895350 h 960120"/>
                      <a:gd name="connsiteX13" fmla="*/ 525780 w 1017270"/>
                      <a:gd name="connsiteY13" fmla="*/ 842010 h 960120"/>
                      <a:gd name="connsiteX14" fmla="*/ 560070 w 1017270"/>
                      <a:gd name="connsiteY14" fmla="*/ 838200 h 960120"/>
                      <a:gd name="connsiteX15" fmla="*/ 590550 w 1017270"/>
                      <a:gd name="connsiteY15" fmla="*/ 849630 h 960120"/>
                      <a:gd name="connsiteX16" fmla="*/ 643890 w 1017270"/>
                      <a:gd name="connsiteY16" fmla="*/ 819150 h 960120"/>
                      <a:gd name="connsiteX17" fmla="*/ 685800 w 1017270"/>
                      <a:gd name="connsiteY17" fmla="*/ 792480 h 960120"/>
                      <a:gd name="connsiteX18" fmla="*/ 704850 w 1017270"/>
                      <a:gd name="connsiteY18" fmla="*/ 720090 h 960120"/>
                      <a:gd name="connsiteX19" fmla="*/ 887730 w 1017270"/>
                      <a:gd name="connsiteY19" fmla="*/ 647700 h 960120"/>
                      <a:gd name="connsiteX20" fmla="*/ 880110 w 1017270"/>
                      <a:gd name="connsiteY20" fmla="*/ 624840 h 960120"/>
                      <a:gd name="connsiteX21" fmla="*/ 819150 w 1017270"/>
                      <a:gd name="connsiteY21" fmla="*/ 590550 h 960120"/>
                      <a:gd name="connsiteX22" fmla="*/ 834390 w 1017270"/>
                      <a:gd name="connsiteY22" fmla="*/ 575310 h 960120"/>
                      <a:gd name="connsiteX23" fmla="*/ 891540 w 1017270"/>
                      <a:gd name="connsiteY23" fmla="*/ 552450 h 960120"/>
                      <a:gd name="connsiteX24" fmla="*/ 967740 w 1017270"/>
                      <a:gd name="connsiteY24" fmla="*/ 548640 h 960120"/>
                      <a:gd name="connsiteX25" fmla="*/ 1005840 w 1017270"/>
                      <a:gd name="connsiteY25" fmla="*/ 533400 h 960120"/>
                      <a:gd name="connsiteX26" fmla="*/ 1017270 w 1017270"/>
                      <a:gd name="connsiteY26" fmla="*/ 518160 h 960120"/>
                      <a:gd name="connsiteX27" fmla="*/ 979170 w 1017270"/>
                      <a:gd name="connsiteY27" fmla="*/ 491490 h 960120"/>
                      <a:gd name="connsiteX28" fmla="*/ 944880 w 1017270"/>
                      <a:gd name="connsiteY28" fmla="*/ 487680 h 960120"/>
                      <a:gd name="connsiteX29" fmla="*/ 941070 w 1017270"/>
                      <a:gd name="connsiteY29" fmla="*/ 407670 h 960120"/>
                      <a:gd name="connsiteX30" fmla="*/ 971550 w 1017270"/>
                      <a:gd name="connsiteY30" fmla="*/ 373380 h 960120"/>
                      <a:gd name="connsiteX31" fmla="*/ 910590 w 1017270"/>
                      <a:gd name="connsiteY31" fmla="*/ 331470 h 960120"/>
                      <a:gd name="connsiteX32" fmla="*/ 941070 w 1017270"/>
                      <a:gd name="connsiteY32" fmla="*/ 320040 h 960120"/>
                      <a:gd name="connsiteX33" fmla="*/ 880110 w 1017270"/>
                      <a:gd name="connsiteY33" fmla="*/ 278130 h 960120"/>
                      <a:gd name="connsiteX34" fmla="*/ 872490 w 1017270"/>
                      <a:gd name="connsiteY34" fmla="*/ 228600 h 960120"/>
                      <a:gd name="connsiteX35" fmla="*/ 872490 w 1017270"/>
                      <a:gd name="connsiteY35" fmla="*/ 228600 h 960120"/>
                      <a:gd name="connsiteX36" fmla="*/ 822960 w 1017270"/>
                      <a:gd name="connsiteY36" fmla="*/ 224790 h 960120"/>
                      <a:gd name="connsiteX37" fmla="*/ 845820 w 1017270"/>
                      <a:gd name="connsiteY37" fmla="*/ 160020 h 960120"/>
                      <a:gd name="connsiteX38" fmla="*/ 781050 w 1017270"/>
                      <a:gd name="connsiteY38" fmla="*/ 95250 h 960120"/>
                      <a:gd name="connsiteX39" fmla="*/ 739140 w 1017270"/>
                      <a:gd name="connsiteY39" fmla="*/ 102870 h 960120"/>
                      <a:gd name="connsiteX40" fmla="*/ 689610 w 1017270"/>
                      <a:gd name="connsiteY40" fmla="*/ 83820 h 960120"/>
                      <a:gd name="connsiteX41" fmla="*/ 689610 w 1017270"/>
                      <a:gd name="connsiteY41" fmla="*/ 53340 h 960120"/>
                      <a:gd name="connsiteX42" fmla="*/ 601980 w 1017270"/>
                      <a:gd name="connsiteY42" fmla="*/ 22860 h 960120"/>
                      <a:gd name="connsiteX43" fmla="*/ 480060 w 1017270"/>
                      <a:gd name="connsiteY43" fmla="*/ 95250 h 960120"/>
                      <a:gd name="connsiteX44" fmla="*/ 445770 w 1017270"/>
                      <a:gd name="connsiteY44" fmla="*/ 72390 h 960120"/>
                      <a:gd name="connsiteX45" fmla="*/ 415290 w 1017270"/>
                      <a:gd name="connsiteY45" fmla="*/ 91440 h 960120"/>
                      <a:gd name="connsiteX46" fmla="*/ 285750 w 1017270"/>
                      <a:gd name="connsiteY46" fmla="*/ 0 h 960120"/>
                      <a:gd name="connsiteX47" fmla="*/ 217170 w 1017270"/>
                      <a:gd name="connsiteY47" fmla="*/ 22860 h 960120"/>
                      <a:gd name="connsiteX48" fmla="*/ 220980 w 1017270"/>
                      <a:gd name="connsiteY48" fmla="*/ 64770 h 960120"/>
                      <a:gd name="connsiteX49" fmla="*/ 160020 w 1017270"/>
                      <a:gd name="connsiteY49" fmla="*/ 49530 h 960120"/>
                      <a:gd name="connsiteX50" fmla="*/ 148590 w 1017270"/>
                      <a:gd name="connsiteY50" fmla="*/ 83820 h 960120"/>
                      <a:gd name="connsiteX51" fmla="*/ 133350 w 1017270"/>
                      <a:gd name="connsiteY51" fmla="*/ 106680 h 960120"/>
                      <a:gd name="connsiteX52" fmla="*/ 102870 w 1017270"/>
                      <a:gd name="connsiteY52" fmla="*/ 83820 h 960120"/>
                      <a:gd name="connsiteX53" fmla="*/ 19050 w 1017270"/>
                      <a:gd name="connsiteY53" fmla="*/ 171450 h 960120"/>
                      <a:gd name="connsiteX54" fmla="*/ 30480 w 1017270"/>
                      <a:gd name="connsiteY54" fmla="*/ 281940 h 960120"/>
                      <a:gd name="connsiteX55" fmla="*/ 114300 w 1017270"/>
                      <a:gd name="connsiteY55" fmla="*/ 327660 h 960120"/>
                      <a:gd name="connsiteX56" fmla="*/ 99060 w 1017270"/>
                      <a:gd name="connsiteY56" fmla="*/ 445770 h 960120"/>
                      <a:gd name="connsiteX57" fmla="*/ 76200 w 1017270"/>
                      <a:gd name="connsiteY57" fmla="*/ 525780 h 960120"/>
                      <a:gd name="connsiteX58" fmla="*/ 76200 w 1017270"/>
                      <a:gd name="connsiteY58" fmla="*/ 624840 h 960120"/>
                      <a:gd name="connsiteX59" fmla="*/ 11430 w 1017270"/>
                      <a:gd name="connsiteY59" fmla="*/ 640080 h 960120"/>
                      <a:gd name="connsiteX60" fmla="*/ 0 w 1017270"/>
                      <a:gd name="connsiteY60" fmla="*/ 773430 h 960120"/>
                      <a:gd name="connsiteX61" fmla="*/ 34290 w 1017270"/>
                      <a:gd name="connsiteY61" fmla="*/ 826770 h 960120"/>
                      <a:gd name="connsiteX62" fmla="*/ 3810 w 1017270"/>
                      <a:gd name="connsiteY62" fmla="*/ 876300 h 960120"/>
                      <a:gd name="connsiteX0" fmla="*/ 3810 w 1017270"/>
                      <a:gd name="connsiteY0" fmla="*/ 876300 h 960120"/>
                      <a:gd name="connsiteX1" fmla="*/ 45720 w 1017270"/>
                      <a:gd name="connsiteY1" fmla="*/ 929640 h 960120"/>
                      <a:gd name="connsiteX2" fmla="*/ 95250 w 1017270"/>
                      <a:gd name="connsiteY2" fmla="*/ 941070 h 960120"/>
                      <a:gd name="connsiteX3" fmla="*/ 175260 w 1017270"/>
                      <a:gd name="connsiteY3" fmla="*/ 960120 h 960120"/>
                      <a:gd name="connsiteX4" fmla="*/ 220980 w 1017270"/>
                      <a:gd name="connsiteY4" fmla="*/ 956310 h 960120"/>
                      <a:gd name="connsiteX5" fmla="*/ 316230 w 1017270"/>
                      <a:gd name="connsiteY5" fmla="*/ 849630 h 960120"/>
                      <a:gd name="connsiteX6" fmla="*/ 361950 w 1017270"/>
                      <a:gd name="connsiteY6" fmla="*/ 872490 h 960120"/>
                      <a:gd name="connsiteX7" fmla="*/ 335280 w 1017270"/>
                      <a:gd name="connsiteY7" fmla="*/ 830580 h 960120"/>
                      <a:gd name="connsiteX8" fmla="*/ 354330 w 1017270"/>
                      <a:gd name="connsiteY8" fmla="*/ 815340 h 960120"/>
                      <a:gd name="connsiteX9" fmla="*/ 392430 w 1017270"/>
                      <a:gd name="connsiteY9" fmla="*/ 861060 h 960120"/>
                      <a:gd name="connsiteX10" fmla="*/ 392430 w 1017270"/>
                      <a:gd name="connsiteY10" fmla="*/ 861060 h 960120"/>
                      <a:gd name="connsiteX11" fmla="*/ 449580 w 1017270"/>
                      <a:gd name="connsiteY11" fmla="*/ 864870 h 960120"/>
                      <a:gd name="connsiteX12" fmla="*/ 499110 w 1017270"/>
                      <a:gd name="connsiteY12" fmla="*/ 895350 h 960120"/>
                      <a:gd name="connsiteX13" fmla="*/ 525780 w 1017270"/>
                      <a:gd name="connsiteY13" fmla="*/ 842010 h 960120"/>
                      <a:gd name="connsiteX14" fmla="*/ 560070 w 1017270"/>
                      <a:gd name="connsiteY14" fmla="*/ 838200 h 960120"/>
                      <a:gd name="connsiteX15" fmla="*/ 590550 w 1017270"/>
                      <a:gd name="connsiteY15" fmla="*/ 849630 h 960120"/>
                      <a:gd name="connsiteX16" fmla="*/ 643890 w 1017270"/>
                      <a:gd name="connsiteY16" fmla="*/ 819150 h 960120"/>
                      <a:gd name="connsiteX17" fmla="*/ 685800 w 1017270"/>
                      <a:gd name="connsiteY17" fmla="*/ 792480 h 960120"/>
                      <a:gd name="connsiteX18" fmla="*/ 704850 w 1017270"/>
                      <a:gd name="connsiteY18" fmla="*/ 720090 h 960120"/>
                      <a:gd name="connsiteX19" fmla="*/ 887730 w 1017270"/>
                      <a:gd name="connsiteY19" fmla="*/ 647700 h 960120"/>
                      <a:gd name="connsiteX20" fmla="*/ 880110 w 1017270"/>
                      <a:gd name="connsiteY20" fmla="*/ 624840 h 960120"/>
                      <a:gd name="connsiteX21" fmla="*/ 819150 w 1017270"/>
                      <a:gd name="connsiteY21" fmla="*/ 590550 h 960120"/>
                      <a:gd name="connsiteX22" fmla="*/ 834390 w 1017270"/>
                      <a:gd name="connsiteY22" fmla="*/ 575310 h 960120"/>
                      <a:gd name="connsiteX23" fmla="*/ 891540 w 1017270"/>
                      <a:gd name="connsiteY23" fmla="*/ 552450 h 960120"/>
                      <a:gd name="connsiteX24" fmla="*/ 967740 w 1017270"/>
                      <a:gd name="connsiteY24" fmla="*/ 548640 h 960120"/>
                      <a:gd name="connsiteX25" fmla="*/ 1005840 w 1017270"/>
                      <a:gd name="connsiteY25" fmla="*/ 533400 h 960120"/>
                      <a:gd name="connsiteX26" fmla="*/ 1017270 w 1017270"/>
                      <a:gd name="connsiteY26" fmla="*/ 518160 h 960120"/>
                      <a:gd name="connsiteX27" fmla="*/ 979170 w 1017270"/>
                      <a:gd name="connsiteY27" fmla="*/ 491490 h 960120"/>
                      <a:gd name="connsiteX28" fmla="*/ 944880 w 1017270"/>
                      <a:gd name="connsiteY28" fmla="*/ 487680 h 960120"/>
                      <a:gd name="connsiteX29" fmla="*/ 941070 w 1017270"/>
                      <a:gd name="connsiteY29" fmla="*/ 407670 h 960120"/>
                      <a:gd name="connsiteX30" fmla="*/ 971550 w 1017270"/>
                      <a:gd name="connsiteY30" fmla="*/ 373380 h 960120"/>
                      <a:gd name="connsiteX31" fmla="*/ 910590 w 1017270"/>
                      <a:gd name="connsiteY31" fmla="*/ 331470 h 960120"/>
                      <a:gd name="connsiteX32" fmla="*/ 941070 w 1017270"/>
                      <a:gd name="connsiteY32" fmla="*/ 320040 h 960120"/>
                      <a:gd name="connsiteX33" fmla="*/ 880110 w 1017270"/>
                      <a:gd name="connsiteY33" fmla="*/ 278130 h 960120"/>
                      <a:gd name="connsiteX34" fmla="*/ 872490 w 1017270"/>
                      <a:gd name="connsiteY34" fmla="*/ 228600 h 960120"/>
                      <a:gd name="connsiteX35" fmla="*/ 872490 w 1017270"/>
                      <a:gd name="connsiteY35" fmla="*/ 228600 h 960120"/>
                      <a:gd name="connsiteX36" fmla="*/ 822960 w 1017270"/>
                      <a:gd name="connsiteY36" fmla="*/ 224790 h 960120"/>
                      <a:gd name="connsiteX37" fmla="*/ 845820 w 1017270"/>
                      <a:gd name="connsiteY37" fmla="*/ 160020 h 960120"/>
                      <a:gd name="connsiteX38" fmla="*/ 781050 w 1017270"/>
                      <a:gd name="connsiteY38" fmla="*/ 95250 h 960120"/>
                      <a:gd name="connsiteX39" fmla="*/ 739140 w 1017270"/>
                      <a:gd name="connsiteY39" fmla="*/ 102870 h 960120"/>
                      <a:gd name="connsiteX40" fmla="*/ 689610 w 1017270"/>
                      <a:gd name="connsiteY40" fmla="*/ 83820 h 960120"/>
                      <a:gd name="connsiteX41" fmla="*/ 689610 w 1017270"/>
                      <a:gd name="connsiteY41" fmla="*/ 53340 h 960120"/>
                      <a:gd name="connsiteX42" fmla="*/ 601980 w 1017270"/>
                      <a:gd name="connsiteY42" fmla="*/ 22860 h 960120"/>
                      <a:gd name="connsiteX43" fmla="*/ 480060 w 1017270"/>
                      <a:gd name="connsiteY43" fmla="*/ 95250 h 960120"/>
                      <a:gd name="connsiteX44" fmla="*/ 445770 w 1017270"/>
                      <a:gd name="connsiteY44" fmla="*/ 72390 h 960120"/>
                      <a:gd name="connsiteX45" fmla="*/ 415290 w 1017270"/>
                      <a:gd name="connsiteY45" fmla="*/ 91440 h 960120"/>
                      <a:gd name="connsiteX46" fmla="*/ 285750 w 1017270"/>
                      <a:gd name="connsiteY46" fmla="*/ 0 h 960120"/>
                      <a:gd name="connsiteX47" fmla="*/ 217170 w 1017270"/>
                      <a:gd name="connsiteY47" fmla="*/ 22860 h 960120"/>
                      <a:gd name="connsiteX48" fmla="*/ 220980 w 1017270"/>
                      <a:gd name="connsiteY48" fmla="*/ 64770 h 960120"/>
                      <a:gd name="connsiteX49" fmla="*/ 160020 w 1017270"/>
                      <a:gd name="connsiteY49" fmla="*/ 49530 h 960120"/>
                      <a:gd name="connsiteX50" fmla="*/ 148590 w 1017270"/>
                      <a:gd name="connsiteY50" fmla="*/ 83820 h 960120"/>
                      <a:gd name="connsiteX51" fmla="*/ 133350 w 1017270"/>
                      <a:gd name="connsiteY51" fmla="*/ 106680 h 960120"/>
                      <a:gd name="connsiteX52" fmla="*/ 102870 w 1017270"/>
                      <a:gd name="connsiteY52" fmla="*/ 83820 h 960120"/>
                      <a:gd name="connsiteX53" fmla="*/ 19050 w 1017270"/>
                      <a:gd name="connsiteY53" fmla="*/ 171450 h 960120"/>
                      <a:gd name="connsiteX54" fmla="*/ 45720 w 1017270"/>
                      <a:gd name="connsiteY54" fmla="*/ 281940 h 960120"/>
                      <a:gd name="connsiteX55" fmla="*/ 114300 w 1017270"/>
                      <a:gd name="connsiteY55" fmla="*/ 327660 h 960120"/>
                      <a:gd name="connsiteX56" fmla="*/ 99060 w 1017270"/>
                      <a:gd name="connsiteY56" fmla="*/ 445770 h 960120"/>
                      <a:gd name="connsiteX57" fmla="*/ 76200 w 1017270"/>
                      <a:gd name="connsiteY57" fmla="*/ 525780 h 960120"/>
                      <a:gd name="connsiteX58" fmla="*/ 76200 w 1017270"/>
                      <a:gd name="connsiteY58" fmla="*/ 624840 h 960120"/>
                      <a:gd name="connsiteX59" fmla="*/ 11430 w 1017270"/>
                      <a:gd name="connsiteY59" fmla="*/ 640080 h 960120"/>
                      <a:gd name="connsiteX60" fmla="*/ 0 w 1017270"/>
                      <a:gd name="connsiteY60" fmla="*/ 773430 h 960120"/>
                      <a:gd name="connsiteX61" fmla="*/ 34290 w 1017270"/>
                      <a:gd name="connsiteY61" fmla="*/ 826770 h 960120"/>
                      <a:gd name="connsiteX62" fmla="*/ 3810 w 1017270"/>
                      <a:gd name="connsiteY62" fmla="*/ 876300 h 960120"/>
                      <a:gd name="connsiteX0" fmla="*/ 3810 w 1017270"/>
                      <a:gd name="connsiteY0" fmla="*/ 876300 h 960120"/>
                      <a:gd name="connsiteX1" fmla="*/ 45720 w 1017270"/>
                      <a:gd name="connsiteY1" fmla="*/ 929640 h 960120"/>
                      <a:gd name="connsiteX2" fmla="*/ 95250 w 1017270"/>
                      <a:gd name="connsiteY2" fmla="*/ 941070 h 960120"/>
                      <a:gd name="connsiteX3" fmla="*/ 175260 w 1017270"/>
                      <a:gd name="connsiteY3" fmla="*/ 960120 h 960120"/>
                      <a:gd name="connsiteX4" fmla="*/ 220980 w 1017270"/>
                      <a:gd name="connsiteY4" fmla="*/ 956310 h 960120"/>
                      <a:gd name="connsiteX5" fmla="*/ 316230 w 1017270"/>
                      <a:gd name="connsiteY5" fmla="*/ 849630 h 960120"/>
                      <a:gd name="connsiteX6" fmla="*/ 361950 w 1017270"/>
                      <a:gd name="connsiteY6" fmla="*/ 872490 h 960120"/>
                      <a:gd name="connsiteX7" fmla="*/ 335280 w 1017270"/>
                      <a:gd name="connsiteY7" fmla="*/ 830580 h 960120"/>
                      <a:gd name="connsiteX8" fmla="*/ 354330 w 1017270"/>
                      <a:gd name="connsiteY8" fmla="*/ 815340 h 960120"/>
                      <a:gd name="connsiteX9" fmla="*/ 392430 w 1017270"/>
                      <a:gd name="connsiteY9" fmla="*/ 861060 h 960120"/>
                      <a:gd name="connsiteX10" fmla="*/ 392430 w 1017270"/>
                      <a:gd name="connsiteY10" fmla="*/ 861060 h 960120"/>
                      <a:gd name="connsiteX11" fmla="*/ 449580 w 1017270"/>
                      <a:gd name="connsiteY11" fmla="*/ 864870 h 960120"/>
                      <a:gd name="connsiteX12" fmla="*/ 499110 w 1017270"/>
                      <a:gd name="connsiteY12" fmla="*/ 895350 h 960120"/>
                      <a:gd name="connsiteX13" fmla="*/ 525780 w 1017270"/>
                      <a:gd name="connsiteY13" fmla="*/ 842010 h 960120"/>
                      <a:gd name="connsiteX14" fmla="*/ 560070 w 1017270"/>
                      <a:gd name="connsiteY14" fmla="*/ 838200 h 960120"/>
                      <a:gd name="connsiteX15" fmla="*/ 590550 w 1017270"/>
                      <a:gd name="connsiteY15" fmla="*/ 849630 h 960120"/>
                      <a:gd name="connsiteX16" fmla="*/ 643890 w 1017270"/>
                      <a:gd name="connsiteY16" fmla="*/ 819150 h 960120"/>
                      <a:gd name="connsiteX17" fmla="*/ 685800 w 1017270"/>
                      <a:gd name="connsiteY17" fmla="*/ 792480 h 960120"/>
                      <a:gd name="connsiteX18" fmla="*/ 704850 w 1017270"/>
                      <a:gd name="connsiteY18" fmla="*/ 720090 h 960120"/>
                      <a:gd name="connsiteX19" fmla="*/ 887730 w 1017270"/>
                      <a:gd name="connsiteY19" fmla="*/ 647700 h 960120"/>
                      <a:gd name="connsiteX20" fmla="*/ 880110 w 1017270"/>
                      <a:gd name="connsiteY20" fmla="*/ 624840 h 960120"/>
                      <a:gd name="connsiteX21" fmla="*/ 819150 w 1017270"/>
                      <a:gd name="connsiteY21" fmla="*/ 590550 h 960120"/>
                      <a:gd name="connsiteX22" fmla="*/ 834390 w 1017270"/>
                      <a:gd name="connsiteY22" fmla="*/ 575310 h 960120"/>
                      <a:gd name="connsiteX23" fmla="*/ 891540 w 1017270"/>
                      <a:gd name="connsiteY23" fmla="*/ 552450 h 960120"/>
                      <a:gd name="connsiteX24" fmla="*/ 967740 w 1017270"/>
                      <a:gd name="connsiteY24" fmla="*/ 548640 h 960120"/>
                      <a:gd name="connsiteX25" fmla="*/ 1005840 w 1017270"/>
                      <a:gd name="connsiteY25" fmla="*/ 533400 h 960120"/>
                      <a:gd name="connsiteX26" fmla="*/ 1017270 w 1017270"/>
                      <a:gd name="connsiteY26" fmla="*/ 518160 h 960120"/>
                      <a:gd name="connsiteX27" fmla="*/ 979170 w 1017270"/>
                      <a:gd name="connsiteY27" fmla="*/ 491490 h 960120"/>
                      <a:gd name="connsiteX28" fmla="*/ 944880 w 1017270"/>
                      <a:gd name="connsiteY28" fmla="*/ 487680 h 960120"/>
                      <a:gd name="connsiteX29" fmla="*/ 941070 w 1017270"/>
                      <a:gd name="connsiteY29" fmla="*/ 407670 h 960120"/>
                      <a:gd name="connsiteX30" fmla="*/ 971550 w 1017270"/>
                      <a:gd name="connsiteY30" fmla="*/ 373380 h 960120"/>
                      <a:gd name="connsiteX31" fmla="*/ 910590 w 1017270"/>
                      <a:gd name="connsiteY31" fmla="*/ 331470 h 960120"/>
                      <a:gd name="connsiteX32" fmla="*/ 941070 w 1017270"/>
                      <a:gd name="connsiteY32" fmla="*/ 320040 h 960120"/>
                      <a:gd name="connsiteX33" fmla="*/ 880110 w 1017270"/>
                      <a:gd name="connsiteY33" fmla="*/ 278130 h 960120"/>
                      <a:gd name="connsiteX34" fmla="*/ 872490 w 1017270"/>
                      <a:gd name="connsiteY34" fmla="*/ 228600 h 960120"/>
                      <a:gd name="connsiteX35" fmla="*/ 872490 w 1017270"/>
                      <a:gd name="connsiteY35" fmla="*/ 228600 h 960120"/>
                      <a:gd name="connsiteX36" fmla="*/ 822960 w 1017270"/>
                      <a:gd name="connsiteY36" fmla="*/ 224790 h 960120"/>
                      <a:gd name="connsiteX37" fmla="*/ 845820 w 1017270"/>
                      <a:gd name="connsiteY37" fmla="*/ 160020 h 960120"/>
                      <a:gd name="connsiteX38" fmla="*/ 781050 w 1017270"/>
                      <a:gd name="connsiteY38" fmla="*/ 95250 h 960120"/>
                      <a:gd name="connsiteX39" fmla="*/ 739140 w 1017270"/>
                      <a:gd name="connsiteY39" fmla="*/ 102870 h 960120"/>
                      <a:gd name="connsiteX40" fmla="*/ 689610 w 1017270"/>
                      <a:gd name="connsiteY40" fmla="*/ 83820 h 960120"/>
                      <a:gd name="connsiteX41" fmla="*/ 689610 w 1017270"/>
                      <a:gd name="connsiteY41" fmla="*/ 53340 h 960120"/>
                      <a:gd name="connsiteX42" fmla="*/ 601980 w 1017270"/>
                      <a:gd name="connsiteY42" fmla="*/ 22860 h 960120"/>
                      <a:gd name="connsiteX43" fmla="*/ 480060 w 1017270"/>
                      <a:gd name="connsiteY43" fmla="*/ 95250 h 960120"/>
                      <a:gd name="connsiteX44" fmla="*/ 445770 w 1017270"/>
                      <a:gd name="connsiteY44" fmla="*/ 72390 h 960120"/>
                      <a:gd name="connsiteX45" fmla="*/ 415290 w 1017270"/>
                      <a:gd name="connsiteY45" fmla="*/ 91440 h 960120"/>
                      <a:gd name="connsiteX46" fmla="*/ 285750 w 1017270"/>
                      <a:gd name="connsiteY46" fmla="*/ 0 h 960120"/>
                      <a:gd name="connsiteX47" fmla="*/ 217170 w 1017270"/>
                      <a:gd name="connsiteY47" fmla="*/ 22860 h 960120"/>
                      <a:gd name="connsiteX48" fmla="*/ 220980 w 1017270"/>
                      <a:gd name="connsiteY48" fmla="*/ 64770 h 960120"/>
                      <a:gd name="connsiteX49" fmla="*/ 160020 w 1017270"/>
                      <a:gd name="connsiteY49" fmla="*/ 49530 h 960120"/>
                      <a:gd name="connsiteX50" fmla="*/ 148590 w 1017270"/>
                      <a:gd name="connsiteY50" fmla="*/ 83820 h 960120"/>
                      <a:gd name="connsiteX51" fmla="*/ 133350 w 1017270"/>
                      <a:gd name="connsiteY51" fmla="*/ 106680 h 960120"/>
                      <a:gd name="connsiteX52" fmla="*/ 102870 w 1017270"/>
                      <a:gd name="connsiteY52" fmla="*/ 83820 h 960120"/>
                      <a:gd name="connsiteX53" fmla="*/ 19050 w 1017270"/>
                      <a:gd name="connsiteY53" fmla="*/ 171450 h 960120"/>
                      <a:gd name="connsiteX54" fmla="*/ 60960 w 1017270"/>
                      <a:gd name="connsiteY54" fmla="*/ 281940 h 960120"/>
                      <a:gd name="connsiteX55" fmla="*/ 114300 w 1017270"/>
                      <a:gd name="connsiteY55" fmla="*/ 327660 h 960120"/>
                      <a:gd name="connsiteX56" fmla="*/ 99060 w 1017270"/>
                      <a:gd name="connsiteY56" fmla="*/ 445770 h 960120"/>
                      <a:gd name="connsiteX57" fmla="*/ 76200 w 1017270"/>
                      <a:gd name="connsiteY57" fmla="*/ 525780 h 960120"/>
                      <a:gd name="connsiteX58" fmla="*/ 76200 w 1017270"/>
                      <a:gd name="connsiteY58" fmla="*/ 624840 h 960120"/>
                      <a:gd name="connsiteX59" fmla="*/ 11430 w 1017270"/>
                      <a:gd name="connsiteY59" fmla="*/ 640080 h 960120"/>
                      <a:gd name="connsiteX60" fmla="*/ 0 w 1017270"/>
                      <a:gd name="connsiteY60" fmla="*/ 773430 h 960120"/>
                      <a:gd name="connsiteX61" fmla="*/ 34290 w 1017270"/>
                      <a:gd name="connsiteY61" fmla="*/ 826770 h 960120"/>
                      <a:gd name="connsiteX62" fmla="*/ 3810 w 1017270"/>
                      <a:gd name="connsiteY62" fmla="*/ 876300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017270" h="960120">
                        <a:moveTo>
                          <a:pt x="3810" y="876300"/>
                        </a:moveTo>
                        <a:lnTo>
                          <a:pt x="45720" y="929640"/>
                        </a:lnTo>
                        <a:lnTo>
                          <a:pt x="95250" y="941070"/>
                        </a:lnTo>
                        <a:lnTo>
                          <a:pt x="175260" y="960120"/>
                        </a:lnTo>
                        <a:lnTo>
                          <a:pt x="220980" y="956310"/>
                        </a:lnTo>
                        <a:lnTo>
                          <a:pt x="316230" y="849630"/>
                        </a:lnTo>
                        <a:lnTo>
                          <a:pt x="361950" y="872490"/>
                        </a:lnTo>
                        <a:lnTo>
                          <a:pt x="335280" y="830580"/>
                        </a:lnTo>
                        <a:lnTo>
                          <a:pt x="354330" y="815340"/>
                        </a:lnTo>
                        <a:lnTo>
                          <a:pt x="392430" y="861060"/>
                        </a:lnTo>
                        <a:lnTo>
                          <a:pt x="392430" y="861060"/>
                        </a:lnTo>
                        <a:lnTo>
                          <a:pt x="449580" y="864870"/>
                        </a:lnTo>
                        <a:lnTo>
                          <a:pt x="499110" y="895350"/>
                        </a:lnTo>
                        <a:lnTo>
                          <a:pt x="525780" y="842010"/>
                        </a:lnTo>
                        <a:lnTo>
                          <a:pt x="560070" y="838200"/>
                        </a:lnTo>
                        <a:lnTo>
                          <a:pt x="590550" y="849630"/>
                        </a:lnTo>
                        <a:lnTo>
                          <a:pt x="643890" y="819150"/>
                        </a:lnTo>
                        <a:lnTo>
                          <a:pt x="685800" y="792480"/>
                        </a:lnTo>
                        <a:lnTo>
                          <a:pt x="704850" y="720090"/>
                        </a:lnTo>
                        <a:lnTo>
                          <a:pt x="887730" y="647700"/>
                        </a:lnTo>
                        <a:lnTo>
                          <a:pt x="880110" y="624840"/>
                        </a:lnTo>
                        <a:lnTo>
                          <a:pt x="819150" y="590550"/>
                        </a:lnTo>
                        <a:lnTo>
                          <a:pt x="834390" y="575310"/>
                        </a:lnTo>
                        <a:lnTo>
                          <a:pt x="891540" y="552450"/>
                        </a:lnTo>
                        <a:lnTo>
                          <a:pt x="967740" y="548640"/>
                        </a:lnTo>
                        <a:lnTo>
                          <a:pt x="1005840" y="533400"/>
                        </a:lnTo>
                        <a:lnTo>
                          <a:pt x="1017270" y="518160"/>
                        </a:lnTo>
                        <a:lnTo>
                          <a:pt x="979170" y="491490"/>
                        </a:lnTo>
                        <a:lnTo>
                          <a:pt x="944880" y="487680"/>
                        </a:lnTo>
                        <a:lnTo>
                          <a:pt x="941070" y="407670"/>
                        </a:lnTo>
                        <a:lnTo>
                          <a:pt x="971550" y="373380"/>
                        </a:lnTo>
                        <a:lnTo>
                          <a:pt x="910590" y="331470"/>
                        </a:lnTo>
                        <a:lnTo>
                          <a:pt x="941070" y="320040"/>
                        </a:lnTo>
                        <a:lnTo>
                          <a:pt x="880110" y="278130"/>
                        </a:lnTo>
                        <a:lnTo>
                          <a:pt x="872490" y="228600"/>
                        </a:lnTo>
                        <a:lnTo>
                          <a:pt x="872490" y="228600"/>
                        </a:lnTo>
                        <a:lnTo>
                          <a:pt x="822960" y="224790"/>
                        </a:lnTo>
                        <a:lnTo>
                          <a:pt x="845820" y="160020"/>
                        </a:lnTo>
                        <a:lnTo>
                          <a:pt x="781050" y="95250"/>
                        </a:lnTo>
                        <a:lnTo>
                          <a:pt x="739140" y="102870"/>
                        </a:lnTo>
                        <a:lnTo>
                          <a:pt x="689610" y="83820"/>
                        </a:lnTo>
                        <a:lnTo>
                          <a:pt x="689610" y="53340"/>
                        </a:lnTo>
                        <a:lnTo>
                          <a:pt x="601980" y="22860"/>
                        </a:lnTo>
                        <a:lnTo>
                          <a:pt x="480060" y="95250"/>
                        </a:lnTo>
                        <a:lnTo>
                          <a:pt x="445770" y="72390"/>
                        </a:lnTo>
                        <a:lnTo>
                          <a:pt x="415290" y="91440"/>
                        </a:lnTo>
                        <a:lnTo>
                          <a:pt x="285750" y="0"/>
                        </a:lnTo>
                        <a:lnTo>
                          <a:pt x="217170" y="22860"/>
                        </a:lnTo>
                        <a:lnTo>
                          <a:pt x="220980" y="64770"/>
                        </a:lnTo>
                        <a:lnTo>
                          <a:pt x="160020" y="49530"/>
                        </a:lnTo>
                        <a:lnTo>
                          <a:pt x="148590" y="83820"/>
                        </a:lnTo>
                        <a:lnTo>
                          <a:pt x="133350" y="106680"/>
                        </a:lnTo>
                        <a:lnTo>
                          <a:pt x="102870" y="83820"/>
                        </a:lnTo>
                        <a:lnTo>
                          <a:pt x="19050" y="171450"/>
                        </a:lnTo>
                        <a:lnTo>
                          <a:pt x="60960" y="281940"/>
                        </a:lnTo>
                        <a:lnTo>
                          <a:pt x="114300" y="327660"/>
                        </a:lnTo>
                        <a:lnTo>
                          <a:pt x="99060" y="445770"/>
                        </a:lnTo>
                        <a:lnTo>
                          <a:pt x="76200" y="525780"/>
                        </a:lnTo>
                        <a:lnTo>
                          <a:pt x="76200" y="624840"/>
                        </a:lnTo>
                        <a:lnTo>
                          <a:pt x="11430" y="640080"/>
                        </a:lnTo>
                        <a:lnTo>
                          <a:pt x="0" y="773430"/>
                        </a:lnTo>
                        <a:lnTo>
                          <a:pt x="34290" y="826770"/>
                        </a:lnTo>
                        <a:lnTo>
                          <a:pt x="3810" y="876300"/>
                        </a:lnTo>
                        <a:close/>
                      </a:path>
                    </a:pathLst>
                  </a:custGeom>
                  <a:solidFill>
                    <a:schemeClr val="accent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08" name="Forme libre : forme 107">
                    <a:extLst>
                      <a:ext uri="{FF2B5EF4-FFF2-40B4-BE49-F238E27FC236}">
                        <a16:creationId xmlns:a16="http://schemas.microsoft.com/office/drawing/2014/main" id="{99227384-8DBA-4A63-BE02-2298B1A7D721}"/>
                      </a:ext>
                    </a:extLst>
                  </p:cNvPr>
                  <p:cNvSpPr/>
                  <p:nvPr/>
                </p:nvSpPr>
                <p:spPr>
                  <a:xfrm>
                    <a:off x="4480560" y="2956560"/>
                    <a:ext cx="975360" cy="1451610"/>
                  </a:xfrm>
                  <a:custGeom>
                    <a:avLst/>
                    <a:gdLst>
                      <a:gd name="connsiteX0" fmla="*/ 26670 w 975360"/>
                      <a:gd name="connsiteY0" fmla="*/ 609600 h 1451610"/>
                      <a:gd name="connsiteX1" fmla="*/ 64770 w 975360"/>
                      <a:gd name="connsiteY1" fmla="*/ 571500 h 1451610"/>
                      <a:gd name="connsiteX2" fmla="*/ 34290 w 975360"/>
                      <a:gd name="connsiteY2" fmla="*/ 548640 h 1451610"/>
                      <a:gd name="connsiteX3" fmla="*/ 22860 w 975360"/>
                      <a:gd name="connsiteY3" fmla="*/ 495300 h 1451610"/>
                      <a:gd name="connsiteX4" fmla="*/ 83820 w 975360"/>
                      <a:gd name="connsiteY4" fmla="*/ 483870 h 1451610"/>
                      <a:gd name="connsiteX5" fmla="*/ 118110 w 975360"/>
                      <a:gd name="connsiteY5" fmla="*/ 441960 h 1451610"/>
                      <a:gd name="connsiteX6" fmla="*/ 133350 w 975360"/>
                      <a:gd name="connsiteY6" fmla="*/ 407670 h 1451610"/>
                      <a:gd name="connsiteX7" fmla="*/ 167640 w 975360"/>
                      <a:gd name="connsiteY7" fmla="*/ 438150 h 1451610"/>
                      <a:gd name="connsiteX8" fmla="*/ 213360 w 975360"/>
                      <a:gd name="connsiteY8" fmla="*/ 411480 h 1451610"/>
                      <a:gd name="connsiteX9" fmla="*/ 201930 w 975360"/>
                      <a:gd name="connsiteY9" fmla="*/ 320040 h 1451610"/>
                      <a:gd name="connsiteX10" fmla="*/ 266700 w 975360"/>
                      <a:gd name="connsiteY10" fmla="*/ 335280 h 1451610"/>
                      <a:gd name="connsiteX11" fmla="*/ 266700 w 975360"/>
                      <a:gd name="connsiteY11" fmla="*/ 365760 h 1451610"/>
                      <a:gd name="connsiteX12" fmla="*/ 335280 w 975360"/>
                      <a:gd name="connsiteY12" fmla="*/ 278130 h 1451610"/>
                      <a:gd name="connsiteX13" fmla="*/ 270510 w 975360"/>
                      <a:gd name="connsiteY13" fmla="*/ 217170 h 1451610"/>
                      <a:gd name="connsiteX14" fmla="*/ 297180 w 975360"/>
                      <a:gd name="connsiteY14" fmla="*/ 179070 h 1451610"/>
                      <a:gd name="connsiteX15" fmla="*/ 354330 w 975360"/>
                      <a:gd name="connsiteY15" fmla="*/ 171450 h 1451610"/>
                      <a:gd name="connsiteX16" fmla="*/ 358140 w 975360"/>
                      <a:gd name="connsiteY16" fmla="*/ 140970 h 1451610"/>
                      <a:gd name="connsiteX17" fmla="*/ 312420 w 975360"/>
                      <a:gd name="connsiteY17" fmla="*/ 137160 h 1451610"/>
                      <a:gd name="connsiteX18" fmla="*/ 297180 w 975360"/>
                      <a:gd name="connsiteY18" fmla="*/ 110490 h 1451610"/>
                      <a:gd name="connsiteX19" fmla="*/ 323850 w 975360"/>
                      <a:gd name="connsiteY19" fmla="*/ 49530 h 1451610"/>
                      <a:gd name="connsiteX20" fmla="*/ 377190 w 975360"/>
                      <a:gd name="connsiteY20" fmla="*/ 26670 h 1451610"/>
                      <a:gd name="connsiteX21" fmla="*/ 422910 w 975360"/>
                      <a:gd name="connsiteY21" fmla="*/ 45720 h 1451610"/>
                      <a:gd name="connsiteX22" fmla="*/ 491490 w 975360"/>
                      <a:gd name="connsiteY22" fmla="*/ 0 h 1451610"/>
                      <a:gd name="connsiteX23" fmla="*/ 529590 w 975360"/>
                      <a:gd name="connsiteY23" fmla="*/ 22860 h 1451610"/>
                      <a:gd name="connsiteX24" fmla="*/ 525780 w 975360"/>
                      <a:gd name="connsiteY24" fmla="*/ 106680 h 1451610"/>
                      <a:gd name="connsiteX25" fmla="*/ 609600 w 975360"/>
                      <a:gd name="connsiteY25" fmla="*/ 179070 h 1451610"/>
                      <a:gd name="connsiteX26" fmla="*/ 560070 w 975360"/>
                      <a:gd name="connsiteY26" fmla="*/ 240030 h 1451610"/>
                      <a:gd name="connsiteX27" fmla="*/ 601980 w 975360"/>
                      <a:gd name="connsiteY27" fmla="*/ 289560 h 1451610"/>
                      <a:gd name="connsiteX28" fmla="*/ 632460 w 975360"/>
                      <a:gd name="connsiteY28" fmla="*/ 354330 h 1451610"/>
                      <a:gd name="connsiteX29" fmla="*/ 666750 w 975360"/>
                      <a:gd name="connsiteY29" fmla="*/ 350520 h 1451610"/>
                      <a:gd name="connsiteX30" fmla="*/ 708660 w 975360"/>
                      <a:gd name="connsiteY30" fmla="*/ 388620 h 1451610"/>
                      <a:gd name="connsiteX31" fmla="*/ 720090 w 975360"/>
                      <a:gd name="connsiteY31" fmla="*/ 449580 h 1451610"/>
                      <a:gd name="connsiteX32" fmla="*/ 693420 w 975360"/>
                      <a:gd name="connsiteY32" fmla="*/ 476250 h 1451610"/>
                      <a:gd name="connsiteX33" fmla="*/ 750570 w 975360"/>
                      <a:gd name="connsiteY33" fmla="*/ 529590 h 1451610"/>
                      <a:gd name="connsiteX34" fmla="*/ 788670 w 975360"/>
                      <a:gd name="connsiteY34" fmla="*/ 571500 h 1451610"/>
                      <a:gd name="connsiteX35" fmla="*/ 826770 w 975360"/>
                      <a:gd name="connsiteY35" fmla="*/ 571500 h 1451610"/>
                      <a:gd name="connsiteX36" fmla="*/ 826770 w 975360"/>
                      <a:gd name="connsiteY36" fmla="*/ 571500 h 1451610"/>
                      <a:gd name="connsiteX37" fmla="*/ 826770 w 975360"/>
                      <a:gd name="connsiteY37" fmla="*/ 704850 h 1451610"/>
                      <a:gd name="connsiteX38" fmla="*/ 891540 w 975360"/>
                      <a:gd name="connsiteY38" fmla="*/ 800100 h 1451610"/>
                      <a:gd name="connsiteX39" fmla="*/ 914400 w 975360"/>
                      <a:gd name="connsiteY39" fmla="*/ 788670 h 1451610"/>
                      <a:gd name="connsiteX40" fmla="*/ 975360 w 975360"/>
                      <a:gd name="connsiteY40" fmla="*/ 868680 h 1451610"/>
                      <a:gd name="connsiteX41" fmla="*/ 956310 w 975360"/>
                      <a:gd name="connsiteY41" fmla="*/ 914400 h 1451610"/>
                      <a:gd name="connsiteX42" fmla="*/ 914400 w 975360"/>
                      <a:gd name="connsiteY42" fmla="*/ 910590 h 1451610"/>
                      <a:gd name="connsiteX43" fmla="*/ 853440 w 975360"/>
                      <a:gd name="connsiteY43" fmla="*/ 933450 h 1451610"/>
                      <a:gd name="connsiteX44" fmla="*/ 842010 w 975360"/>
                      <a:gd name="connsiteY44" fmla="*/ 963930 h 1451610"/>
                      <a:gd name="connsiteX45" fmla="*/ 849630 w 975360"/>
                      <a:gd name="connsiteY45" fmla="*/ 1089660 h 1451610"/>
                      <a:gd name="connsiteX46" fmla="*/ 830580 w 975360"/>
                      <a:gd name="connsiteY46" fmla="*/ 1066800 h 1451610"/>
                      <a:gd name="connsiteX47" fmla="*/ 769620 w 975360"/>
                      <a:gd name="connsiteY47" fmla="*/ 1074420 h 1451610"/>
                      <a:gd name="connsiteX48" fmla="*/ 742950 w 975360"/>
                      <a:gd name="connsiteY48" fmla="*/ 1066800 h 1451610"/>
                      <a:gd name="connsiteX49" fmla="*/ 727710 w 975360"/>
                      <a:gd name="connsiteY49" fmla="*/ 1131570 h 1451610"/>
                      <a:gd name="connsiteX50" fmla="*/ 674370 w 975360"/>
                      <a:gd name="connsiteY50" fmla="*/ 1173480 h 1451610"/>
                      <a:gd name="connsiteX51" fmla="*/ 594360 w 975360"/>
                      <a:gd name="connsiteY51" fmla="*/ 1219200 h 1451610"/>
                      <a:gd name="connsiteX52" fmla="*/ 537210 w 975360"/>
                      <a:gd name="connsiteY52" fmla="*/ 1226820 h 1451610"/>
                      <a:gd name="connsiteX53" fmla="*/ 533400 w 975360"/>
                      <a:gd name="connsiteY53" fmla="*/ 1253490 h 1451610"/>
                      <a:gd name="connsiteX54" fmla="*/ 567690 w 975360"/>
                      <a:gd name="connsiteY54" fmla="*/ 1257300 h 1451610"/>
                      <a:gd name="connsiteX55" fmla="*/ 575310 w 975360"/>
                      <a:gd name="connsiteY55" fmla="*/ 1303020 h 1451610"/>
                      <a:gd name="connsiteX56" fmla="*/ 617220 w 975360"/>
                      <a:gd name="connsiteY56" fmla="*/ 1337310 h 1451610"/>
                      <a:gd name="connsiteX57" fmla="*/ 403860 w 975360"/>
                      <a:gd name="connsiteY57" fmla="*/ 1451610 h 1451610"/>
                      <a:gd name="connsiteX58" fmla="*/ 403860 w 975360"/>
                      <a:gd name="connsiteY58" fmla="*/ 1451610 h 1451610"/>
                      <a:gd name="connsiteX59" fmla="*/ 339090 w 975360"/>
                      <a:gd name="connsiteY59" fmla="*/ 1329690 h 1451610"/>
                      <a:gd name="connsiteX60" fmla="*/ 281940 w 975360"/>
                      <a:gd name="connsiteY60" fmla="*/ 1299210 h 1451610"/>
                      <a:gd name="connsiteX61" fmla="*/ 281940 w 975360"/>
                      <a:gd name="connsiteY61" fmla="*/ 1249680 h 1451610"/>
                      <a:gd name="connsiteX62" fmla="*/ 281940 w 975360"/>
                      <a:gd name="connsiteY62" fmla="*/ 1249680 h 1451610"/>
                      <a:gd name="connsiteX63" fmla="*/ 205740 w 975360"/>
                      <a:gd name="connsiteY63" fmla="*/ 1257300 h 1451610"/>
                      <a:gd name="connsiteX64" fmla="*/ 160020 w 975360"/>
                      <a:gd name="connsiteY64" fmla="*/ 1272540 h 1451610"/>
                      <a:gd name="connsiteX65" fmla="*/ 125730 w 975360"/>
                      <a:gd name="connsiteY65" fmla="*/ 1238250 h 1451610"/>
                      <a:gd name="connsiteX66" fmla="*/ 95250 w 975360"/>
                      <a:gd name="connsiteY66" fmla="*/ 1257300 h 1451610"/>
                      <a:gd name="connsiteX67" fmla="*/ 80010 w 975360"/>
                      <a:gd name="connsiteY67" fmla="*/ 1165860 h 1451610"/>
                      <a:gd name="connsiteX68" fmla="*/ 114300 w 975360"/>
                      <a:gd name="connsiteY68" fmla="*/ 1112520 h 1451610"/>
                      <a:gd name="connsiteX69" fmla="*/ 106680 w 975360"/>
                      <a:gd name="connsiteY69" fmla="*/ 1085850 h 1451610"/>
                      <a:gd name="connsiteX70" fmla="*/ 114300 w 975360"/>
                      <a:gd name="connsiteY70" fmla="*/ 1055370 h 1451610"/>
                      <a:gd name="connsiteX71" fmla="*/ 118110 w 975360"/>
                      <a:gd name="connsiteY71" fmla="*/ 1009650 h 1451610"/>
                      <a:gd name="connsiteX72" fmla="*/ 72390 w 975360"/>
                      <a:gd name="connsiteY72" fmla="*/ 960120 h 1451610"/>
                      <a:gd name="connsiteX73" fmla="*/ 118110 w 975360"/>
                      <a:gd name="connsiteY73" fmla="*/ 967740 h 1451610"/>
                      <a:gd name="connsiteX74" fmla="*/ 160020 w 975360"/>
                      <a:gd name="connsiteY74" fmla="*/ 925830 h 1451610"/>
                      <a:gd name="connsiteX75" fmla="*/ 121920 w 975360"/>
                      <a:gd name="connsiteY75" fmla="*/ 880110 h 1451610"/>
                      <a:gd name="connsiteX76" fmla="*/ 76200 w 975360"/>
                      <a:gd name="connsiteY76" fmla="*/ 895350 h 1451610"/>
                      <a:gd name="connsiteX77" fmla="*/ 80010 w 975360"/>
                      <a:gd name="connsiteY77" fmla="*/ 864870 h 1451610"/>
                      <a:gd name="connsiteX78" fmla="*/ 45720 w 975360"/>
                      <a:gd name="connsiteY78" fmla="*/ 792480 h 1451610"/>
                      <a:gd name="connsiteX79" fmla="*/ 0 w 975360"/>
                      <a:gd name="connsiteY79" fmla="*/ 765810 h 1451610"/>
                      <a:gd name="connsiteX80" fmla="*/ 68580 w 975360"/>
                      <a:gd name="connsiteY80" fmla="*/ 704850 h 1451610"/>
                      <a:gd name="connsiteX81" fmla="*/ 60960 w 975360"/>
                      <a:gd name="connsiteY81" fmla="*/ 678180 h 1451610"/>
                      <a:gd name="connsiteX82" fmla="*/ 26670 w 975360"/>
                      <a:gd name="connsiteY82" fmla="*/ 609600 h 14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975360" h="1451610">
                        <a:moveTo>
                          <a:pt x="26670" y="609600"/>
                        </a:moveTo>
                        <a:lnTo>
                          <a:pt x="64770" y="571500"/>
                        </a:lnTo>
                        <a:lnTo>
                          <a:pt x="34290" y="548640"/>
                        </a:lnTo>
                        <a:lnTo>
                          <a:pt x="22860" y="495300"/>
                        </a:lnTo>
                        <a:lnTo>
                          <a:pt x="83820" y="483870"/>
                        </a:lnTo>
                        <a:lnTo>
                          <a:pt x="118110" y="441960"/>
                        </a:lnTo>
                        <a:lnTo>
                          <a:pt x="133350" y="407670"/>
                        </a:lnTo>
                        <a:lnTo>
                          <a:pt x="167640" y="438150"/>
                        </a:lnTo>
                        <a:lnTo>
                          <a:pt x="213360" y="411480"/>
                        </a:lnTo>
                        <a:lnTo>
                          <a:pt x="201930" y="320040"/>
                        </a:lnTo>
                        <a:lnTo>
                          <a:pt x="266700" y="335280"/>
                        </a:lnTo>
                        <a:lnTo>
                          <a:pt x="266700" y="365760"/>
                        </a:lnTo>
                        <a:lnTo>
                          <a:pt x="335280" y="278130"/>
                        </a:lnTo>
                        <a:lnTo>
                          <a:pt x="270510" y="217170"/>
                        </a:lnTo>
                        <a:lnTo>
                          <a:pt x="297180" y="179070"/>
                        </a:lnTo>
                        <a:lnTo>
                          <a:pt x="354330" y="171450"/>
                        </a:lnTo>
                        <a:lnTo>
                          <a:pt x="358140" y="140970"/>
                        </a:lnTo>
                        <a:lnTo>
                          <a:pt x="312420" y="137160"/>
                        </a:lnTo>
                        <a:lnTo>
                          <a:pt x="297180" y="110490"/>
                        </a:lnTo>
                        <a:lnTo>
                          <a:pt x="323850" y="49530"/>
                        </a:lnTo>
                        <a:lnTo>
                          <a:pt x="377190" y="26670"/>
                        </a:lnTo>
                        <a:lnTo>
                          <a:pt x="422910" y="45720"/>
                        </a:lnTo>
                        <a:lnTo>
                          <a:pt x="491490" y="0"/>
                        </a:lnTo>
                        <a:lnTo>
                          <a:pt x="529590" y="22860"/>
                        </a:lnTo>
                        <a:lnTo>
                          <a:pt x="525780" y="106680"/>
                        </a:lnTo>
                        <a:lnTo>
                          <a:pt x="609600" y="179070"/>
                        </a:lnTo>
                        <a:lnTo>
                          <a:pt x="560070" y="240030"/>
                        </a:lnTo>
                        <a:lnTo>
                          <a:pt x="601980" y="289560"/>
                        </a:lnTo>
                        <a:lnTo>
                          <a:pt x="632460" y="354330"/>
                        </a:lnTo>
                        <a:lnTo>
                          <a:pt x="666750" y="350520"/>
                        </a:lnTo>
                        <a:lnTo>
                          <a:pt x="708660" y="388620"/>
                        </a:lnTo>
                        <a:lnTo>
                          <a:pt x="720090" y="449580"/>
                        </a:lnTo>
                        <a:lnTo>
                          <a:pt x="693420" y="476250"/>
                        </a:lnTo>
                        <a:lnTo>
                          <a:pt x="750570" y="529590"/>
                        </a:lnTo>
                        <a:lnTo>
                          <a:pt x="788670" y="571500"/>
                        </a:lnTo>
                        <a:lnTo>
                          <a:pt x="826770" y="571500"/>
                        </a:lnTo>
                        <a:lnTo>
                          <a:pt x="826770" y="571500"/>
                        </a:lnTo>
                        <a:lnTo>
                          <a:pt x="826770" y="704850"/>
                        </a:lnTo>
                        <a:lnTo>
                          <a:pt x="891540" y="800100"/>
                        </a:lnTo>
                        <a:lnTo>
                          <a:pt x="914400" y="788670"/>
                        </a:lnTo>
                        <a:lnTo>
                          <a:pt x="975360" y="868680"/>
                        </a:lnTo>
                        <a:lnTo>
                          <a:pt x="956310" y="914400"/>
                        </a:lnTo>
                        <a:lnTo>
                          <a:pt x="914400" y="910590"/>
                        </a:lnTo>
                        <a:lnTo>
                          <a:pt x="853440" y="933450"/>
                        </a:lnTo>
                        <a:lnTo>
                          <a:pt x="842010" y="963930"/>
                        </a:lnTo>
                        <a:lnTo>
                          <a:pt x="849630" y="1089660"/>
                        </a:lnTo>
                        <a:lnTo>
                          <a:pt x="830580" y="1066800"/>
                        </a:lnTo>
                        <a:lnTo>
                          <a:pt x="769620" y="1074420"/>
                        </a:lnTo>
                        <a:lnTo>
                          <a:pt x="742950" y="1066800"/>
                        </a:lnTo>
                        <a:lnTo>
                          <a:pt x="727710" y="1131570"/>
                        </a:lnTo>
                        <a:lnTo>
                          <a:pt x="674370" y="1173480"/>
                        </a:lnTo>
                        <a:lnTo>
                          <a:pt x="594360" y="1219200"/>
                        </a:lnTo>
                        <a:lnTo>
                          <a:pt x="537210" y="1226820"/>
                        </a:lnTo>
                        <a:lnTo>
                          <a:pt x="533400" y="1253490"/>
                        </a:lnTo>
                        <a:lnTo>
                          <a:pt x="567690" y="1257300"/>
                        </a:lnTo>
                        <a:lnTo>
                          <a:pt x="575310" y="1303020"/>
                        </a:lnTo>
                        <a:lnTo>
                          <a:pt x="617220" y="1337310"/>
                        </a:lnTo>
                        <a:lnTo>
                          <a:pt x="403860" y="1451610"/>
                        </a:lnTo>
                        <a:lnTo>
                          <a:pt x="403860" y="1451610"/>
                        </a:lnTo>
                        <a:lnTo>
                          <a:pt x="339090" y="1329690"/>
                        </a:lnTo>
                        <a:lnTo>
                          <a:pt x="281940" y="1299210"/>
                        </a:lnTo>
                        <a:lnTo>
                          <a:pt x="281940" y="1249680"/>
                        </a:lnTo>
                        <a:lnTo>
                          <a:pt x="281940" y="1249680"/>
                        </a:lnTo>
                        <a:lnTo>
                          <a:pt x="205740" y="1257300"/>
                        </a:lnTo>
                        <a:lnTo>
                          <a:pt x="160020" y="1272540"/>
                        </a:lnTo>
                        <a:lnTo>
                          <a:pt x="125730" y="1238250"/>
                        </a:lnTo>
                        <a:lnTo>
                          <a:pt x="95250" y="1257300"/>
                        </a:lnTo>
                        <a:lnTo>
                          <a:pt x="80010" y="1165860"/>
                        </a:lnTo>
                        <a:lnTo>
                          <a:pt x="114300" y="1112520"/>
                        </a:lnTo>
                        <a:lnTo>
                          <a:pt x="106680" y="1085850"/>
                        </a:lnTo>
                        <a:lnTo>
                          <a:pt x="114300" y="1055370"/>
                        </a:lnTo>
                        <a:lnTo>
                          <a:pt x="118110" y="1009650"/>
                        </a:lnTo>
                        <a:lnTo>
                          <a:pt x="72390" y="960120"/>
                        </a:lnTo>
                        <a:lnTo>
                          <a:pt x="118110" y="967740"/>
                        </a:lnTo>
                        <a:lnTo>
                          <a:pt x="160020" y="925830"/>
                        </a:lnTo>
                        <a:lnTo>
                          <a:pt x="121920" y="880110"/>
                        </a:lnTo>
                        <a:lnTo>
                          <a:pt x="76200" y="895350"/>
                        </a:lnTo>
                        <a:lnTo>
                          <a:pt x="80010" y="864870"/>
                        </a:lnTo>
                        <a:lnTo>
                          <a:pt x="45720" y="792480"/>
                        </a:lnTo>
                        <a:lnTo>
                          <a:pt x="0" y="765810"/>
                        </a:lnTo>
                        <a:lnTo>
                          <a:pt x="68580" y="704850"/>
                        </a:lnTo>
                        <a:lnTo>
                          <a:pt x="60960" y="678180"/>
                        </a:lnTo>
                        <a:lnTo>
                          <a:pt x="26670" y="609600"/>
                        </a:lnTo>
                        <a:close/>
                      </a:path>
                    </a:pathLst>
                  </a:custGeom>
                  <a:solidFill>
                    <a:schemeClr val="accent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09" name="Forme libre : forme 108">
                    <a:extLst>
                      <a:ext uri="{FF2B5EF4-FFF2-40B4-BE49-F238E27FC236}">
                        <a16:creationId xmlns:a16="http://schemas.microsoft.com/office/drawing/2014/main" id="{F3FD9B85-6327-45E6-B072-A759A4E0D3DF}"/>
                      </a:ext>
                    </a:extLst>
                  </p:cNvPr>
                  <p:cNvSpPr/>
                  <p:nvPr/>
                </p:nvSpPr>
                <p:spPr>
                  <a:xfrm>
                    <a:off x="3897630" y="2510790"/>
                    <a:ext cx="971550" cy="1104900"/>
                  </a:xfrm>
                  <a:custGeom>
                    <a:avLst/>
                    <a:gdLst>
                      <a:gd name="connsiteX0" fmla="*/ 0 w 971550"/>
                      <a:gd name="connsiteY0" fmla="*/ 822960 h 1104900"/>
                      <a:gd name="connsiteX1" fmla="*/ 53340 w 971550"/>
                      <a:gd name="connsiteY1" fmla="*/ 777240 h 1104900"/>
                      <a:gd name="connsiteX2" fmla="*/ 57150 w 971550"/>
                      <a:gd name="connsiteY2" fmla="*/ 750570 h 1104900"/>
                      <a:gd name="connsiteX3" fmla="*/ 106680 w 971550"/>
                      <a:gd name="connsiteY3" fmla="*/ 746760 h 1104900"/>
                      <a:gd name="connsiteX4" fmla="*/ 121920 w 971550"/>
                      <a:gd name="connsiteY4" fmla="*/ 723900 h 1104900"/>
                      <a:gd name="connsiteX5" fmla="*/ 160020 w 971550"/>
                      <a:gd name="connsiteY5" fmla="*/ 750570 h 1104900"/>
                      <a:gd name="connsiteX6" fmla="*/ 171450 w 971550"/>
                      <a:gd name="connsiteY6" fmla="*/ 708660 h 1104900"/>
                      <a:gd name="connsiteX7" fmla="*/ 148590 w 971550"/>
                      <a:gd name="connsiteY7" fmla="*/ 689610 h 1104900"/>
                      <a:gd name="connsiteX8" fmla="*/ 198120 w 971550"/>
                      <a:gd name="connsiteY8" fmla="*/ 670560 h 1104900"/>
                      <a:gd name="connsiteX9" fmla="*/ 255270 w 971550"/>
                      <a:gd name="connsiteY9" fmla="*/ 598170 h 1104900"/>
                      <a:gd name="connsiteX10" fmla="*/ 243840 w 971550"/>
                      <a:gd name="connsiteY10" fmla="*/ 472440 h 1104900"/>
                      <a:gd name="connsiteX11" fmla="*/ 285750 w 971550"/>
                      <a:gd name="connsiteY11" fmla="*/ 445770 h 1104900"/>
                      <a:gd name="connsiteX12" fmla="*/ 297180 w 971550"/>
                      <a:gd name="connsiteY12" fmla="*/ 487680 h 1104900"/>
                      <a:gd name="connsiteX13" fmla="*/ 323850 w 971550"/>
                      <a:gd name="connsiteY13" fmla="*/ 499110 h 1104900"/>
                      <a:gd name="connsiteX14" fmla="*/ 323850 w 971550"/>
                      <a:gd name="connsiteY14" fmla="*/ 461010 h 1104900"/>
                      <a:gd name="connsiteX15" fmla="*/ 312420 w 971550"/>
                      <a:gd name="connsiteY15" fmla="*/ 445770 h 1104900"/>
                      <a:gd name="connsiteX16" fmla="*/ 331470 w 971550"/>
                      <a:gd name="connsiteY16" fmla="*/ 392430 h 1104900"/>
                      <a:gd name="connsiteX17" fmla="*/ 373380 w 971550"/>
                      <a:gd name="connsiteY17" fmla="*/ 388620 h 1104900"/>
                      <a:gd name="connsiteX18" fmla="*/ 335280 w 971550"/>
                      <a:gd name="connsiteY18" fmla="*/ 285750 h 1104900"/>
                      <a:gd name="connsiteX19" fmla="*/ 354330 w 971550"/>
                      <a:gd name="connsiteY19" fmla="*/ 236220 h 1104900"/>
                      <a:gd name="connsiteX20" fmla="*/ 358140 w 971550"/>
                      <a:gd name="connsiteY20" fmla="*/ 186690 h 1104900"/>
                      <a:gd name="connsiteX21" fmla="*/ 300990 w 971550"/>
                      <a:gd name="connsiteY21" fmla="*/ 186690 h 1104900"/>
                      <a:gd name="connsiteX22" fmla="*/ 316230 w 971550"/>
                      <a:gd name="connsiteY22" fmla="*/ 125730 h 1104900"/>
                      <a:gd name="connsiteX23" fmla="*/ 384810 w 971550"/>
                      <a:gd name="connsiteY23" fmla="*/ 129540 h 1104900"/>
                      <a:gd name="connsiteX24" fmla="*/ 388620 w 971550"/>
                      <a:gd name="connsiteY24" fmla="*/ 72390 h 1104900"/>
                      <a:gd name="connsiteX25" fmla="*/ 422910 w 971550"/>
                      <a:gd name="connsiteY25" fmla="*/ 60960 h 1104900"/>
                      <a:gd name="connsiteX26" fmla="*/ 453390 w 971550"/>
                      <a:gd name="connsiteY26" fmla="*/ 80010 h 1104900"/>
                      <a:gd name="connsiteX27" fmla="*/ 483870 w 971550"/>
                      <a:gd name="connsiteY27" fmla="*/ 57150 h 1104900"/>
                      <a:gd name="connsiteX28" fmla="*/ 525780 w 971550"/>
                      <a:gd name="connsiteY28" fmla="*/ 80010 h 1104900"/>
                      <a:gd name="connsiteX29" fmla="*/ 632460 w 971550"/>
                      <a:gd name="connsiteY29" fmla="*/ 0 h 1104900"/>
                      <a:gd name="connsiteX30" fmla="*/ 640080 w 971550"/>
                      <a:gd name="connsiteY30" fmla="*/ 15240 h 1104900"/>
                      <a:gd name="connsiteX31" fmla="*/ 575310 w 971550"/>
                      <a:gd name="connsiteY31" fmla="*/ 72390 h 1104900"/>
                      <a:gd name="connsiteX32" fmla="*/ 628650 w 971550"/>
                      <a:gd name="connsiteY32" fmla="*/ 106680 h 1104900"/>
                      <a:gd name="connsiteX33" fmla="*/ 617220 w 971550"/>
                      <a:gd name="connsiteY33" fmla="*/ 152400 h 1104900"/>
                      <a:gd name="connsiteX34" fmla="*/ 563880 w 971550"/>
                      <a:gd name="connsiteY34" fmla="*/ 137160 h 1104900"/>
                      <a:gd name="connsiteX35" fmla="*/ 544830 w 971550"/>
                      <a:gd name="connsiteY35" fmla="*/ 163830 h 1104900"/>
                      <a:gd name="connsiteX36" fmla="*/ 609600 w 971550"/>
                      <a:gd name="connsiteY36" fmla="*/ 205740 h 1104900"/>
                      <a:gd name="connsiteX37" fmla="*/ 613410 w 971550"/>
                      <a:gd name="connsiteY37" fmla="*/ 274320 h 1104900"/>
                      <a:gd name="connsiteX38" fmla="*/ 689610 w 971550"/>
                      <a:gd name="connsiteY38" fmla="*/ 259080 h 1104900"/>
                      <a:gd name="connsiteX39" fmla="*/ 720090 w 971550"/>
                      <a:gd name="connsiteY39" fmla="*/ 281940 h 1104900"/>
                      <a:gd name="connsiteX40" fmla="*/ 697230 w 971550"/>
                      <a:gd name="connsiteY40" fmla="*/ 304800 h 1104900"/>
                      <a:gd name="connsiteX41" fmla="*/ 701040 w 971550"/>
                      <a:gd name="connsiteY41" fmla="*/ 335280 h 1104900"/>
                      <a:gd name="connsiteX42" fmla="*/ 739140 w 971550"/>
                      <a:gd name="connsiteY42" fmla="*/ 335280 h 1104900"/>
                      <a:gd name="connsiteX43" fmla="*/ 762000 w 971550"/>
                      <a:gd name="connsiteY43" fmla="*/ 411480 h 1104900"/>
                      <a:gd name="connsiteX44" fmla="*/ 861060 w 971550"/>
                      <a:gd name="connsiteY44" fmla="*/ 392430 h 1104900"/>
                      <a:gd name="connsiteX45" fmla="*/ 952500 w 971550"/>
                      <a:gd name="connsiteY45" fmla="*/ 426720 h 1104900"/>
                      <a:gd name="connsiteX46" fmla="*/ 971550 w 971550"/>
                      <a:gd name="connsiteY46" fmla="*/ 476250 h 1104900"/>
                      <a:gd name="connsiteX47" fmla="*/ 902970 w 971550"/>
                      <a:gd name="connsiteY47" fmla="*/ 487680 h 1104900"/>
                      <a:gd name="connsiteX48" fmla="*/ 880110 w 971550"/>
                      <a:gd name="connsiteY48" fmla="*/ 560070 h 1104900"/>
                      <a:gd name="connsiteX49" fmla="*/ 895350 w 971550"/>
                      <a:gd name="connsiteY49" fmla="*/ 594360 h 1104900"/>
                      <a:gd name="connsiteX50" fmla="*/ 937260 w 971550"/>
                      <a:gd name="connsiteY50" fmla="*/ 594360 h 1104900"/>
                      <a:gd name="connsiteX51" fmla="*/ 941070 w 971550"/>
                      <a:gd name="connsiteY51" fmla="*/ 621030 h 1104900"/>
                      <a:gd name="connsiteX52" fmla="*/ 891540 w 971550"/>
                      <a:gd name="connsiteY52" fmla="*/ 621030 h 1104900"/>
                      <a:gd name="connsiteX53" fmla="*/ 868680 w 971550"/>
                      <a:gd name="connsiteY53" fmla="*/ 659130 h 1104900"/>
                      <a:gd name="connsiteX54" fmla="*/ 906780 w 971550"/>
                      <a:gd name="connsiteY54" fmla="*/ 731520 h 1104900"/>
                      <a:gd name="connsiteX55" fmla="*/ 853440 w 971550"/>
                      <a:gd name="connsiteY55" fmla="*/ 807720 h 1104900"/>
                      <a:gd name="connsiteX56" fmla="*/ 842010 w 971550"/>
                      <a:gd name="connsiteY56" fmla="*/ 777240 h 1104900"/>
                      <a:gd name="connsiteX57" fmla="*/ 784860 w 971550"/>
                      <a:gd name="connsiteY57" fmla="*/ 773430 h 1104900"/>
                      <a:gd name="connsiteX58" fmla="*/ 796290 w 971550"/>
                      <a:gd name="connsiteY58" fmla="*/ 857250 h 1104900"/>
                      <a:gd name="connsiteX59" fmla="*/ 742950 w 971550"/>
                      <a:gd name="connsiteY59" fmla="*/ 887730 h 1104900"/>
                      <a:gd name="connsiteX60" fmla="*/ 720090 w 971550"/>
                      <a:gd name="connsiteY60" fmla="*/ 853440 h 1104900"/>
                      <a:gd name="connsiteX61" fmla="*/ 674370 w 971550"/>
                      <a:gd name="connsiteY61" fmla="*/ 925830 h 1104900"/>
                      <a:gd name="connsiteX62" fmla="*/ 605790 w 971550"/>
                      <a:gd name="connsiteY62" fmla="*/ 948690 h 1104900"/>
                      <a:gd name="connsiteX63" fmla="*/ 624840 w 971550"/>
                      <a:gd name="connsiteY63" fmla="*/ 1005840 h 1104900"/>
                      <a:gd name="connsiteX64" fmla="*/ 624840 w 971550"/>
                      <a:gd name="connsiteY64" fmla="*/ 1005840 h 1104900"/>
                      <a:gd name="connsiteX65" fmla="*/ 609600 w 971550"/>
                      <a:gd name="connsiteY65" fmla="*/ 1059180 h 1104900"/>
                      <a:gd name="connsiteX66" fmla="*/ 567690 w 971550"/>
                      <a:gd name="connsiteY66" fmla="*/ 1062990 h 1104900"/>
                      <a:gd name="connsiteX67" fmla="*/ 541020 w 971550"/>
                      <a:gd name="connsiteY67" fmla="*/ 1104900 h 1104900"/>
                      <a:gd name="connsiteX68" fmla="*/ 521970 w 971550"/>
                      <a:gd name="connsiteY68" fmla="*/ 1017270 h 1104900"/>
                      <a:gd name="connsiteX69" fmla="*/ 422910 w 971550"/>
                      <a:gd name="connsiteY69" fmla="*/ 1002030 h 1104900"/>
                      <a:gd name="connsiteX70" fmla="*/ 381000 w 971550"/>
                      <a:gd name="connsiteY70" fmla="*/ 1062990 h 1104900"/>
                      <a:gd name="connsiteX71" fmla="*/ 339090 w 971550"/>
                      <a:gd name="connsiteY71" fmla="*/ 1021080 h 1104900"/>
                      <a:gd name="connsiteX72" fmla="*/ 369570 w 971550"/>
                      <a:gd name="connsiteY72" fmla="*/ 1005840 h 1104900"/>
                      <a:gd name="connsiteX73" fmla="*/ 350520 w 971550"/>
                      <a:gd name="connsiteY73" fmla="*/ 971550 h 1104900"/>
                      <a:gd name="connsiteX74" fmla="*/ 377190 w 971550"/>
                      <a:gd name="connsiteY74" fmla="*/ 883920 h 1104900"/>
                      <a:gd name="connsiteX75" fmla="*/ 361950 w 971550"/>
                      <a:gd name="connsiteY75" fmla="*/ 876300 h 1104900"/>
                      <a:gd name="connsiteX76" fmla="*/ 312420 w 971550"/>
                      <a:gd name="connsiteY76" fmla="*/ 914400 h 1104900"/>
                      <a:gd name="connsiteX77" fmla="*/ 300990 w 971550"/>
                      <a:gd name="connsiteY77" fmla="*/ 899160 h 1104900"/>
                      <a:gd name="connsiteX78" fmla="*/ 198120 w 971550"/>
                      <a:gd name="connsiteY78" fmla="*/ 857250 h 1104900"/>
                      <a:gd name="connsiteX79" fmla="*/ 175260 w 971550"/>
                      <a:gd name="connsiteY79" fmla="*/ 887730 h 1104900"/>
                      <a:gd name="connsiteX80" fmla="*/ 125730 w 971550"/>
                      <a:gd name="connsiteY80" fmla="*/ 883920 h 1104900"/>
                      <a:gd name="connsiteX81" fmla="*/ 91440 w 971550"/>
                      <a:gd name="connsiteY81" fmla="*/ 845820 h 1104900"/>
                      <a:gd name="connsiteX82" fmla="*/ 0 w 971550"/>
                      <a:gd name="connsiteY82" fmla="*/ 82296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971550" h="1104900">
                        <a:moveTo>
                          <a:pt x="0" y="822960"/>
                        </a:moveTo>
                        <a:lnTo>
                          <a:pt x="53340" y="777240"/>
                        </a:lnTo>
                        <a:lnTo>
                          <a:pt x="57150" y="750570"/>
                        </a:lnTo>
                        <a:lnTo>
                          <a:pt x="106680" y="746760"/>
                        </a:lnTo>
                        <a:lnTo>
                          <a:pt x="121920" y="723900"/>
                        </a:lnTo>
                        <a:lnTo>
                          <a:pt x="160020" y="750570"/>
                        </a:lnTo>
                        <a:lnTo>
                          <a:pt x="171450" y="708660"/>
                        </a:lnTo>
                        <a:lnTo>
                          <a:pt x="148590" y="689610"/>
                        </a:lnTo>
                        <a:lnTo>
                          <a:pt x="198120" y="670560"/>
                        </a:lnTo>
                        <a:lnTo>
                          <a:pt x="255270" y="598170"/>
                        </a:lnTo>
                        <a:lnTo>
                          <a:pt x="243840" y="472440"/>
                        </a:lnTo>
                        <a:lnTo>
                          <a:pt x="285750" y="445770"/>
                        </a:lnTo>
                        <a:lnTo>
                          <a:pt x="297180" y="487680"/>
                        </a:lnTo>
                        <a:lnTo>
                          <a:pt x="323850" y="499110"/>
                        </a:lnTo>
                        <a:lnTo>
                          <a:pt x="323850" y="461010"/>
                        </a:lnTo>
                        <a:lnTo>
                          <a:pt x="312420" y="445770"/>
                        </a:lnTo>
                        <a:lnTo>
                          <a:pt x="331470" y="392430"/>
                        </a:lnTo>
                        <a:lnTo>
                          <a:pt x="373380" y="388620"/>
                        </a:lnTo>
                        <a:lnTo>
                          <a:pt x="335280" y="285750"/>
                        </a:lnTo>
                        <a:lnTo>
                          <a:pt x="354330" y="236220"/>
                        </a:lnTo>
                        <a:lnTo>
                          <a:pt x="358140" y="186690"/>
                        </a:lnTo>
                        <a:lnTo>
                          <a:pt x="300990" y="186690"/>
                        </a:lnTo>
                        <a:lnTo>
                          <a:pt x="316230" y="125730"/>
                        </a:lnTo>
                        <a:lnTo>
                          <a:pt x="384810" y="129540"/>
                        </a:lnTo>
                        <a:lnTo>
                          <a:pt x="388620" y="72390"/>
                        </a:lnTo>
                        <a:lnTo>
                          <a:pt x="422910" y="60960"/>
                        </a:lnTo>
                        <a:lnTo>
                          <a:pt x="453390" y="80010"/>
                        </a:lnTo>
                        <a:lnTo>
                          <a:pt x="483870" y="57150"/>
                        </a:lnTo>
                        <a:lnTo>
                          <a:pt x="525780" y="80010"/>
                        </a:lnTo>
                        <a:lnTo>
                          <a:pt x="632460" y="0"/>
                        </a:lnTo>
                        <a:lnTo>
                          <a:pt x="640080" y="15240"/>
                        </a:lnTo>
                        <a:lnTo>
                          <a:pt x="575310" y="72390"/>
                        </a:lnTo>
                        <a:lnTo>
                          <a:pt x="628650" y="106680"/>
                        </a:lnTo>
                        <a:lnTo>
                          <a:pt x="617220" y="152400"/>
                        </a:lnTo>
                        <a:lnTo>
                          <a:pt x="563880" y="137160"/>
                        </a:lnTo>
                        <a:lnTo>
                          <a:pt x="544830" y="163830"/>
                        </a:lnTo>
                        <a:lnTo>
                          <a:pt x="609600" y="205740"/>
                        </a:lnTo>
                        <a:lnTo>
                          <a:pt x="613410" y="274320"/>
                        </a:lnTo>
                        <a:lnTo>
                          <a:pt x="689610" y="259080"/>
                        </a:lnTo>
                        <a:lnTo>
                          <a:pt x="720090" y="281940"/>
                        </a:lnTo>
                        <a:lnTo>
                          <a:pt x="697230" y="304800"/>
                        </a:lnTo>
                        <a:lnTo>
                          <a:pt x="701040" y="335280"/>
                        </a:lnTo>
                        <a:lnTo>
                          <a:pt x="739140" y="335280"/>
                        </a:lnTo>
                        <a:lnTo>
                          <a:pt x="762000" y="411480"/>
                        </a:lnTo>
                        <a:lnTo>
                          <a:pt x="861060" y="392430"/>
                        </a:lnTo>
                        <a:lnTo>
                          <a:pt x="952500" y="426720"/>
                        </a:lnTo>
                        <a:lnTo>
                          <a:pt x="971550" y="476250"/>
                        </a:lnTo>
                        <a:lnTo>
                          <a:pt x="902970" y="487680"/>
                        </a:lnTo>
                        <a:lnTo>
                          <a:pt x="880110" y="560070"/>
                        </a:lnTo>
                        <a:lnTo>
                          <a:pt x="895350" y="594360"/>
                        </a:lnTo>
                        <a:lnTo>
                          <a:pt x="937260" y="594360"/>
                        </a:lnTo>
                        <a:lnTo>
                          <a:pt x="941070" y="621030"/>
                        </a:lnTo>
                        <a:lnTo>
                          <a:pt x="891540" y="621030"/>
                        </a:lnTo>
                        <a:lnTo>
                          <a:pt x="868680" y="659130"/>
                        </a:lnTo>
                        <a:lnTo>
                          <a:pt x="906780" y="731520"/>
                        </a:lnTo>
                        <a:lnTo>
                          <a:pt x="853440" y="807720"/>
                        </a:lnTo>
                        <a:lnTo>
                          <a:pt x="842010" y="777240"/>
                        </a:lnTo>
                        <a:lnTo>
                          <a:pt x="784860" y="773430"/>
                        </a:lnTo>
                        <a:lnTo>
                          <a:pt x="796290" y="857250"/>
                        </a:lnTo>
                        <a:lnTo>
                          <a:pt x="742950" y="887730"/>
                        </a:lnTo>
                        <a:lnTo>
                          <a:pt x="720090" y="853440"/>
                        </a:lnTo>
                        <a:lnTo>
                          <a:pt x="674370" y="925830"/>
                        </a:lnTo>
                        <a:lnTo>
                          <a:pt x="605790" y="948690"/>
                        </a:lnTo>
                        <a:lnTo>
                          <a:pt x="624840" y="1005840"/>
                        </a:lnTo>
                        <a:lnTo>
                          <a:pt x="624840" y="1005840"/>
                        </a:lnTo>
                        <a:lnTo>
                          <a:pt x="609600" y="1059180"/>
                        </a:lnTo>
                        <a:lnTo>
                          <a:pt x="567690" y="1062990"/>
                        </a:lnTo>
                        <a:lnTo>
                          <a:pt x="541020" y="1104900"/>
                        </a:lnTo>
                        <a:lnTo>
                          <a:pt x="521970" y="1017270"/>
                        </a:lnTo>
                        <a:lnTo>
                          <a:pt x="422910" y="1002030"/>
                        </a:lnTo>
                        <a:lnTo>
                          <a:pt x="381000" y="1062990"/>
                        </a:lnTo>
                        <a:lnTo>
                          <a:pt x="339090" y="1021080"/>
                        </a:lnTo>
                        <a:lnTo>
                          <a:pt x="369570" y="1005840"/>
                        </a:lnTo>
                        <a:lnTo>
                          <a:pt x="350520" y="971550"/>
                        </a:lnTo>
                        <a:lnTo>
                          <a:pt x="377190" y="883920"/>
                        </a:lnTo>
                        <a:lnTo>
                          <a:pt x="361950" y="876300"/>
                        </a:lnTo>
                        <a:lnTo>
                          <a:pt x="312420" y="914400"/>
                        </a:lnTo>
                        <a:lnTo>
                          <a:pt x="300990" y="899160"/>
                        </a:lnTo>
                        <a:lnTo>
                          <a:pt x="198120" y="857250"/>
                        </a:lnTo>
                        <a:lnTo>
                          <a:pt x="175260" y="887730"/>
                        </a:lnTo>
                        <a:lnTo>
                          <a:pt x="125730" y="883920"/>
                        </a:lnTo>
                        <a:lnTo>
                          <a:pt x="91440" y="845820"/>
                        </a:lnTo>
                        <a:lnTo>
                          <a:pt x="0" y="822960"/>
                        </a:lnTo>
                        <a:close/>
                      </a:path>
                    </a:pathLst>
                  </a:custGeom>
                  <a:solidFill>
                    <a:schemeClr val="accent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10" name="Forme libre : forme 109">
                    <a:extLst>
                      <a:ext uri="{FF2B5EF4-FFF2-40B4-BE49-F238E27FC236}">
                        <a16:creationId xmlns:a16="http://schemas.microsoft.com/office/drawing/2014/main" id="{722FEBD4-7EBA-4478-B97C-5D4C0FE8CEAF}"/>
                      </a:ext>
                    </a:extLst>
                  </p:cNvPr>
                  <p:cNvSpPr/>
                  <p:nvPr/>
                </p:nvSpPr>
                <p:spPr>
                  <a:xfrm>
                    <a:off x="3295650" y="3352800"/>
                    <a:ext cx="1348740" cy="1722120"/>
                  </a:xfrm>
                  <a:custGeom>
                    <a:avLst/>
                    <a:gdLst>
                      <a:gd name="connsiteX0" fmla="*/ 110490 w 1348740"/>
                      <a:gd name="connsiteY0" fmla="*/ 175260 h 1722120"/>
                      <a:gd name="connsiteX1" fmla="*/ 171450 w 1348740"/>
                      <a:gd name="connsiteY1" fmla="*/ 220980 h 1722120"/>
                      <a:gd name="connsiteX2" fmla="*/ 243840 w 1348740"/>
                      <a:gd name="connsiteY2" fmla="*/ 198120 h 1722120"/>
                      <a:gd name="connsiteX3" fmla="*/ 320040 w 1348740"/>
                      <a:gd name="connsiteY3" fmla="*/ 289560 h 1722120"/>
                      <a:gd name="connsiteX4" fmla="*/ 369570 w 1348740"/>
                      <a:gd name="connsiteY4" fmla="*/ 259080 h 1722120"/>
                      <a:gd name="connsiteX5" fmla="*/ 331470 w 1348740"/>
                      <a:gd name="connsiteY5" fmla="*/ 171450 h 1722120"/>
                      <a:gd name="connsiteX6" fmla="*/ 304800 w 1348740"/>
                      <a:gd name="connsiteY6" fmla="*/ 160020 h 1722120"/>
                      <a:gd name="connsiteX7" fmla="*/ 331470 w 1348740"/>
                      <a:gd name="connsiteY7" fmla="*/ 129540 h 1722120"/>
                      <a:gd name="connsiteX8" fmla="*/ 381000 w 1348740"/>
                      <a:gd name="connsiteY8" fmla="*/ 179070 h 1722120"/>
                      <a:gd name="connsiteX9" fmla="*/ 422910 w 1348740"/>
                      <a:gd name="connsiteY9" fmla="*/ 190500 h 1722120"/>
                      <a:gd name="connsiteX10" fmla="*/ 441960 w 1348740"/>
                      <a:gd name="connsiteY10" fmla="*/ 121920 h 1722120"/>
                      <a:gd name="connsiteX11" fmla="*/ 502920 w 1348740"/>
                      <a:gd name="connsiteY11" fmla="*/ 129540 h 1722120"/>
                      <a:gd name="connsiteX12" fmla="*/ 518160 w 1348740"/>
                      <a:gd name="connsiteY12" fmla="*/ 114300 h 1722120"/>
                      <a:gd name="connsiteX13" fmla="*/ 571500 w 1348740"/>
                      <a:gd name="connsiteY13" fmla="*/ 83820 h 1722120"/>
                      <a:gd name="connsiteX14" fmla="*/ 609600 w 1348740"/>
                      <a:gd name="connsiteY14" fmla="*/ 68580 h 1722120"/>
                      <a:gd name="connsiteX15" fmla="*/ 636270 w 1348740"/>
                      <a:gd name="connsiteY15" fmla="*/ 57150 h 1722120"/>
                      <a:gd name="connsiteX16" fmla="*/ 628650 w 1348740"/>
                      <a:gd name="connsiteY16" fmla="*/ 0 h 1722120"/>
                      <a:gd name="connsiteX17" fmla="*/ 685800 w 1348740"/>
                      <a:gd name="connsiteY17" fmla="*/ 0 h 1722120"/>
                      <a:gd name="connsiteX18" fmla="*/ 735330 w 1348740"/>
                      <a:gd name="connsiteY18" fmla="*/ 49530 h 1722120"/>
                      <a:gd name="connsiteX19" fmla="*/ 777240 w 1348740"/>
                      <a:gd name="connsiteY19" fmla="*/ 45720 h 1722120"/>
                      <a:gd name="connsiteX20" fmla="*/ 811530 w 1348740"/>
                      <a:gd name="connsiteY20" fmla="*/ 19050 h 1722120"/>
                      <a:gd name="connsiteX21" fmla="*/ 914400 w 1348740"/>
                      <a:gd name="connsiteY21" fmla="*/ 76200 h 1722120"/>
                      <a:gd name="connsiteX22" fmla="*/ 967740 w 1348740"/>
                      <a:gd name="connsiteY22" fmla="*/ 34290 h 1722120"/>
                      <a:gd name="connsiteX23" fmla="*/ 952500 w 1348740"/>
                      <a:gd name="connsiteY23" fmla="*/ 114300 h 1722120"/>
                      <a:gd name="connsiteX24" fmla="*/ 967740 w 1348740"/>
                      <a:gd name="connsiteY24" fmla="*/ 167640 h 1722120"/>
                      <a:gd name="connsiteX25" fmla="*/ 944880 w 1348740"/>
                      <a:gd name="connsiteY25" fmla="*/ 179070 h 1722120"/>
                      <a:gd name="connsiteX26" fmla="*/ 982980 w 1348740"/>
                      <a:gd name="connsiteY26" fmla="*/ 232410 h 1722120"/>
                      <a:gd name="connsiteX27" fmla="*/ 1024890 w 1348740"/>
                      <a:gd name="connsiteY27" fmla="*/ 171450 h 1722120"/>
                      <a:gd name="connsiteX28" fmla="*/ 1123950 w 1348740"/>
                      <a:gd name="connsiteY28" fmla="*/ 175260 h 1722120"/>
                      <a:gd name="connsiteX29" fmla="*/ 1139190 w 1348740"/>
                      <a:gd name="connsiteY29" fmla="*/ 262890 h 1722120"/>
                      <a:gd name="connsiteX30" fmla="*/ 1165860 w 1348740"/>
                      <a:gd name="connsiteY30" fmla="*/ 228600 h 1722120"/>
                      <a:gd name="connsiteX31" fmla="*/ 1215390 w 1348740"/>
                      <a:gd name="connsiteY31" fmla="*/ 220980 h 1722120"/>
                      <a:gd name="connsiteX32" fmla="*/ 1253490 w 1348740"/>
                      <a:gd name="connsiteY32" fmla="*/ 316230 h 1722120"/>
                      <a:gd name="connsiteX33" fmla="*/ 1192530 w 1348740"/>
                      <a:gd name="connsiteY33" fmla="*/ 369570 h 1722120"/>
                      <a:gd name="connsiteX34" fmla="*/ 1219200 w 1348740"/>
                      <a:gd name="connsiteY34" fmla="*/ 400050 h 1722120"/>
                      <a:gd name="connsiteX35" fmla="*/ 1276350 w 1348740"/>
                      <a:gd name="connsiteY35" fmla="*/ 499110 h 1722120"/>
                      <a:gd name="connsiteX36" fmla="*/ 1322070 w 1348740"/>
                      <a:gd name="connsiteY36" fmla="*/ 491490 h 1722120"/>
                      <a:gd name="connsiteX37" fmla="*/ 1341120 w 1348740"/>
                      <a:gd name="connsiteY37" fmla="*/ 541020 h 1722120"/>
                      <a:gd name="connsiteX38" fmla="*/ 1299210 w 1348740"/>
                      <a:gd name="connsiteY38" fmla="*/ 571500 h 1722120"/>
                      <a:gd name="connsiteX39" fmla="*/ 1299210 w 1348740"/>
                      <a:gd name="connsiteY39" fmla="*/ 571500 h 1722120"/>
                      <a:gd name="connsiteX40" fmla="*/ 1295400 w 1348740"/>
                      <a:gd name="connsiteY40" fmla="*/ 632460 h 1722120"/>
                      <a:gd name="connsiteX41" fmla="*/ 1295400 w 1348740"/>
                      <a:gd name="connsiteY41" fmla="*/ 704850 h 1722120"/>
                      <a:gd name="connsiteX42" fmla="*/ 1299210 w 1348740"/>
                      <a:gd name="connsiteY42" fmla="*/ 735330 h 1722120"/>
                      <a:gd name="connsiteX43" fmla="*/ 1268730 w 1348740"/>
                      <a:gd name="connsiteY43" fmla="*/ 773430 h 1722120"/>
                      <a:gd name="connsiteX44" fmla="*/ 1280160 w 1348740"/>
                      <a:gd name="connsiteY44" fmla="*/ 872490 h 1722120"/>
                      <a:gd name="connsiteX45" fmla="*/ 1299210 w 1348740"/>
                      <a:gd name="connsiteY45" fmla="*/ 853440 h 1722120"/>
                      <a:gd name="connsiteX46" fmla="*/ 1348740 w 1348740"/>
                      <a:gd name="connsiteY46" fmla="*/ 876300 h 1722120"/>
                      <a:gd name="connsiteX47" fmla="*/ 1341120 w 1348740"/>
                      <a:gd name="connsiteY47" fmla="*/ 910590 h 1722120"/>
                      <a:gd name="connsiteX48" fmla="*/ 1283970 w 1348740"/>
                      <a:gd name="connsiteY48" fmla="*/ 922020 h 1722120"/>
                      <a:gd name="connsiteX49" fmla="*/ 1333500 w 1348740"/>
                      <a:gd name="connsiteY49" fmla="*/ 1005840 h 1722120"/>
                      <a:gd name="connsiteX50" fmla="*/ 1329690 w 1348740"/>
                      <a:gd name="connsiteY50" fmla="*/ 1024890 h 1722120"/>
                      <a:gd name="connsiteX51" fmla="*/ 1280160 w 1348740"/>
                      <a:gd name="connsiteY51" fmla="*/ 1002030 h 1722120"/>
                      <a:gd name="connsiteX52" fmla="*/ 1223010 w 1348740"/>
                      <a:gd name="connsiteY52" fmla="*/ 967740 h 1722120"/>
                      <a:gd name="connsiteX53" fmla="*/ 1234440 w 1348740"/>
                      <a:gd name="connsiteY53" fmla="*/ 1028700 h 1722120"/>
                      <a:gd name="connsiteX54" fmla="*/ 1211580 w 1348740"/>
                      <a:gd name="connsiteY54" fmla="*/ 1040130 h 1722120"/>
                      <a:gd name="connsiteX55" fmla="*/ 1207770 w 1348740"/>
                      <a:gd name="connsiteY55" fmla="*/ 1089660 h 1722120"/>
                      <a:gd name="connsiteX56" fmla="*/ 1085850 w 1348740"/>
                      <a:gd name="connsiteY56" fmla="*/ 1032510 h 1722120"/>
                      <a:gd name="connsiteX57" fmla="*/ 1085850 w 1348740"/>
                      <a:gd name="connsiteY57" fmla="*/ 1032510 h 1722120"/>
                      <a:gd name="connsiteX58" fmla="*/ 1013460 w 1348740"/>
                      <a:gd name="connsiteY58" fmla="*/ 1047750 h 1722120"/>
                      <a:gd name="connsiteX59" fmla="*/ 1036320 w 1348740"/>
                      <a:gd name="connsiteY59" fmla="*/ 1108710 h 1722120"/>
                      <a:gd name="connsiteX60" fmla="*/ 952500 w 1348740"/>
                      <a:gd name="connsiteY60" fmla="*/ 1177290 h 1722120"/>
                      <a:gd name="connsiteX61" fmla="*/ 956310 w 1348740"/>
                      <a:gd name="connsiteY61" fmla="*/ 1272540 h 1722120"/>
                      <a:gd name="connsiteX62" fmla="*/ 929640 w 1348740"/>
                      <a:gd name="connsiteY62" fmla="*/ 1318260 h 1722120"/>
                      <a:gd name="connsiteX63" fmla="*/ 929640 w 1348740"/>
                      <a:gd name="connsiteY63" fmla="*/ 1363980 h 1722120"/>
                      <a:gd name="connsiteX64" fmla="*/ 918210 w 1348740"/>
                      <a:gd name="connsiteY64" fmla="*/ 1417320 h 1722120"/>
                      <a:gd name="connsiteX65" fmla="*/ 922020 w 1348740"/>
                      <a:gd name="connsiteY65" fmla="*/ 1485900 h 1722120"/>
                      <a:gd name="connsiteX66" fmla="*/ 956310 w 1348740"/>
                      <a:gd name="connsiteY66" fmla="*/ 1489710 h 1722120"/>
                      <a:gd name="connsiteX67" fmla="*/ 1070610 w 1348740"/>
                      <a:gd name="connsiteY67" fmla="*/ 1482090 h 1722120"/>
                      <a:gd name="connsiteX68" fmla="*/ 1104900 w 1348740"/>
                      <a:gd name="connsiteY68" fmla="*/ 1527810 h 1722120"/>
                      <a:gd name="connsiteX69" fmla="*/ 1188720 w 1348740"/>
                      <a:gd name="connsiteY69" fmla="*/ 1562100 h 1722120"/>
                      <a:gd name="connsiteX70" fmla="*/ 1150620 w 1348740"/>
                      <a:gd name="connsiteY70" fmla="*/ 1672590 h 1722120"/>
                      <a:gd name="connsiteX71" fmla="*/ 1078230 w 1348740"/>
                      <a:gd name="connsiteY71" fmla="*/ 1672590 h 1722120"/>
                      <a:gd name="connsiteX72" fmla="*/ 975360 w 1348740"/>
                      <a:gd name="connsiteY72" fmla="*/ 1668780 h 1722120"/>
                      <a:gd name="connsiteX73" fmla="*/ 929640 w 1348740"/>
                      <a:gd name="connsiteY73" fmla="*/ 1661160 h 1722120"/>
                      <a:gd name="connsiteX74" fmla="*/ 933450 w 1348740"/>
                      <a:gd name="connsiteY74" fmla="*/ 1623060 h 1722120"/>
                      <a:gd name="connsiteX75" fmla="*/ 864870 w 1348740"/>
                      <a:gd name="connsiteY75" fmla="*/ 1634490 h 1722120"/>
                      <a:gd name="connsiteX76" fmla="*/ 883920 w 1348740"/>
                      <a:gd name="connsiteY76" fmla="*/ 1699260 h 1722120"/>
                      <a:gd name="connsiteX77" fmla="*/ 853440 w 1348740"/>
                      <a:gd name="connsiteY77" fmla="*/ 1722120 h 1722120"/>
                      <a:gd name="connsiteX78" fmla="*/ 712470 w 1348740"/>
                      <a:gd name="connsiteY78" fmla="*/ 1638300 h 1722120"/>
                      <a:gd name="connsiteX79" fmla="*/ 720090 w 1348740"/>
                      <a:gd name="connsiteY79" fmla="*/ 1459230 h 1722120"/>
                      <a:gd name="connsiteX80" fmla="*/ 624840 w 1348740"/>
                      <a:gd name="connsiteY80" fmla="*/ 1440180 h 1722120"/>
                      <a:gd name="connsiteX81" fmla="*/ 598170 w 1348740"/>
                      <a:gd name="connsiteY81" fmla="*/ 1386840 h 1722120"/>
                      <a:gd name="connsiteX82" fmla="*/ 537210 w 1348740"/>
                      <a:gd name="connsiteY82" fmla="*/ 1398270 h 1722120"/>
                      <a:gd name="connsiteX83" fmla="*/ 541020 w 1348740"/>
                      <a:gd name="connsiteY83" fmla="*/ 1447800 h 1722120"/>
                      <a:gd name="connsiteX84" fmla="*/ 579120 w 1348740"/>
                      <a:gd name="connsiteY84" fmla="*/ 1493520 h 1722120"/>
                      <a:gd name="connsiteX85" fmla="*/ 457200 w 1348740"/>
                      <a:gd name="connsiteY85" fmla="*/ 1501140 h 1722120"/>
                      <a:gd name="connsiteX86" fmla="*/ 350520 w 1348740"/>
                      <a:gd name="connsiteY86" fmla="*/ 1535430 h 1722120"/>
                      <a:gd name="connsiteX87" fmla="*/ 270510 w 1348740"/>
                      <a:gd name="connsiteY87" fmla="*/ 1501140 h 1722120"/>
                      <a:gd name="connsiteX88" fmla="*/ 213360 w 1348740"/>
                      <a:gd name="connsiteY88" fmla="*/ 1527810 h 1722120"/>
                      <a:gd name="connsiteX89" fmla="*/ 171450 w 1348740"/>
                      <a:gd name="connsiteY89" fmla="*/ 1520190 h 1722120"/>
                      <a:gd name="connsiteX90" fmla="*/ 179070 w 1348740"/>
                      <a:gd name="connsiteY90" fmla="*/ 1348740 h 1722120"/>
                      <a:gd name="connsiteX91" fmla="*/ 232410 w 1348740"/>
                      <a:gd name="connsiteY91" fmla="*/ 1329690 h 1722120"/>
                      <a:gd name="connsiteX92" fmla="*/ 285750 w 1348740"/>
                      <a:gd name="connsiteY92" fmla="*/ 1242060 h 1722120"/>
                      <a:gd name="connsiteX93" fmla="*/ 240030 w 1348740"/>
                      <a:gd name="connsiteY93" fmla="*/ 1238250 h 1722120"/>
                      <a:gd name="connsiteX94" fmla="*/ 247650 w 1348740"/>
                      <a:gd name="connsiteY94" fmla="*/ 1162050 h 1722120"/>
                      <a:gd name="connsiteX95" fmla="*/ 293370 w 1348740"/>
                      <a:gd name="connsiteY95" fmla="*/ 1158240 h 1722120"/>
                      <a:gd name="connsiteX96" fmla="*/ 270510 w 1348740"/>
                      <a:gd name="connsiteY96" fmla="*/ 937260 h 1722120"/>
                      <a:gd name="connsiteX97" fmla="*/ 232410 w 1348740"/>
                      <a:gd name="connsiteY97" fmla="*/ 925830 h 1722120"/>
                      <a:gd name="connsiteX98" fmla="*/ 175260 w 1348740"/>
                      <a:gd name="connsiteY98" fmla="*/ 952500 h 1722120"/>
                      <a:gd name="connsiteX99" fmla="*/ 152400 w 1348740"/>
                      <a:gd name="connsiteY99" fmla="*/ 876300 h 1722120"/>
                      <a:gd name="connsiteX100" fmla="*/ 125730 w 1348740"/>
                      <a:gd name="connsiteY100" fmla="*/ 822960 h 1722120"/>
                      <a:gd name="connsiteX101" fmla="*/ 167640 w 1348740"/>
                      <a:gd name="connsiteY101" fmla="*/ 750570 h 1722120"/>
                      <a:gd name="connsiteX102" fmla="*/ 83820 w 1348740"/>
                      <a:gd name="connsiteY102" fmla="*/ 723900 h 1722120"/>
                      <a:gd name="connsiteX103" fmla="*/ 11430 w 1348740"/>
                      <a:gd name="connsiteY103" fmla="*/ 655320 h 1722120"/>
                      <a:gd name="connsiteX104" fmla="*/ 38100 w 1348740"/>
                      <a:gd name="connsiteY104" fmla="*/ 640080 h 1722120"/>
                      <a:gd name="connsiteX105" fmla="*/ 0 w 1348740"/>
                      <a:gd name="connsiteY105" fmla="*/ 613410 h 1722120"/>
                      <a:gd name="connsiteX106" fmla="*/ 3810 w 1348740"/>
                      <a:gd name="connsiteY106" fmla="*/ 598170 h 1722120"/>
                      <a:gd name="connsiteX107" fmla="*/ 49530 w 1348740"/>
                      <a:gd name="connsiteY107" fmla="*/ 544830 h 1722120"/>
                      <a:gd name="connsiteX108" fmla="*/ 38100 w 1348740"/>
                      <a:gd name="connsiteY108" fmla="*/ 464820 h 1722120"/>
                      <a:gd name="connsiteX109" fmla="*/ 110490 w 1348740"/>
                      <a:gd name="connsiteY109" fmla="*/ 346710 h 1722120"/>
                      <a:gd name="connsiteX110" fmla="*/ 68580 w 1348740"/>
                      <a:gd name="connsiteY110" fmla="*/ 320040 h 1722120"/>
                      <a:gd name="connsiteX111" fmla="*/ 110490 w 1348740"/>
                      <a:gd name="connsiteY111" fmla="*/ 175260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348740" h="1722120">
                        <a:moveTo>
                          <a:pt x="110490" y="175260"/>
                        </a:moveTo>
                        <a:lnTo>
                          <a:pt x="171450" y="220980"/>
                        </a:lnTo>
                        <a:lnTo>
                          <a:pt x="243840" y="198120"/>
                        </a:lnTo>
                        <a:lnTo>
                          <a:pt x="320040" y="289560"/>
                        </a:lnTo>
                        <a:lnTo>
                          <a:pt x="369570" y="259080"/>
                        </a:lnTo>
                        <a:lnTo>
                          <a:pt x="331470" y="171450"/>
                        </a:lnTo>
                        <a:lnTo>
                          <a:pt x="304800" y="160020"/>
                        </a:lnTo>
                        <a:lnTo>
                          <a:pt x="331470" y="129540"/>
                        </a:lnTo>
                        <a:lnTo>
                          <a:pt x="381000" y="179070"/>
                        </a:lnTo>
                        <a:lnTo>
                          <a:pt x="422910" y="190500"/>
                        </a:lnTo>
                        <a:lnTo>
                          <a:pt x="441960" y="121920"/>
                        </a:lnTo>
                        <a:lnTo>
                          <a:pt x="502920" y="129540"/>
                        </a:lnTo>
                        <a:lnTo>
                          <a:pt x="518160" y="114300"/>
                        </a:lnTo>
                        <a:lnTo>
                          <a:pt x="571500" y="83820"/>
                        </a:lnTo>
                        <a:lnTo>
                          <a:pt x="609600" y="68580"/>
                        </a:lnTo>
                        <a:lnTo>
                          <a:pt x="636270" y="57150"/>
                        </a:lnTo>
                        <a:lnTo>
                          <a:pt x="628650" y="0"/>
                        </a:lnTo>
                        <a:lnTo>
                          <a:pt x="685800" y="0"/>
                        </a:lnTo>
                        <a:lnTo>
                          <a:pt x="735330" y="49530"/>
                        </a:lnTo>
                        <a:lnTo>
                          <a:pt x="777240" y="45720"/>
                        </a:lnTo>
                        <a:lnTo>
                          <a:pt x="811530" y="19050"/>
                        </a:lnTo>
                        <a:lnTo>
                          <a:pt x="914400" y="76200"/>
                        </a:lnTo>
                        <a:lnTo>
                          <a:pt x="967740" y="34290"/>
                        </a:lnTo>
                        <a:lnTo>
                          <a:pt x="952500" y="114300"/>
                        </a:lnTo>
                        <a:lnTo>
                          <a:pt x="967740" y="167640"/>
                        </a:lnTo>
                        <a:lnTo>
                          <a:pt x="944880" y="179070"/>
                        </a:lnTo>
                        <a:lnTo>
                          <a:pt x="982980" y="232410"/>
                        </a:lnTo>
                        <a:lnTo>
                          <a:pt x="1024890" y="171450"/>
                        </a:lnTo>
                        <a:lnTo>
                          <a:pt x="1123950" y="175260"/>
                        </a:lnTo>
                        <a:lnTo>
                          <a:pt x="1139190" y="262890"/>
                        </a:lnTo>
                        <a:lnTo>
                          <a:pt x="1165860" y="228600"/>
                        </a:lnTo>
                        <a:lnTo>
                          <a:pt x="1215390" y="220980"/>
                        </a:lnTo>
                        <a:lnTo>
                          <a:pt x="1253490" y="316230"/>
                        </a:lnTo>
                        <a:lnTo>
                          <a:pt x="1192530" y="369570"/>
                        </a:lnTo>
                        <a:lnTo>
                          <a:pt x="1219200" y="400050"/>
                        </a:lnTo>
                        <a:lnTo>
                          <a:pt x="1276350" y="499110"/>
                        </a:lnTo>
                        <a:lnTo>
                          <a:pt x="1322070" y="491490"/>
                        </a:lnTo>
                        <a:lnTo>
                          <a:pt x="1341120" y="541020"/>
                        </a:lnTo>
                        <a:lnTo>
                          <a:pt x="1299210" y="571500"/>
                        </a:lnTo>
                        <a:lnTo>
                          <a:pt x="1299210" y="571500"/>
                        </a:lnTo>
                        <a:lnTo>
                          <a:pt x="1295400" y="632460"/>
                        </a:lnTo>
                        <a:lnTo>
                          <a:pt x="1295400" y="704850"/>
                        </a:lnTo>
                        <a:lnTo>
                          <a:pt x="1299210" y="735330"/>
                        </a:lnTo>
                        <a:lnTo>
                          <a:pt x="1268730" y="773430"/>
                        </a:lnTo>
                        <a:lnTo>
                          <a:pt x="1280160" y="872490"/>
                        </a:lnTo>
                        <a:lnTo>
                          <a:pt x="1299210" y="853440"/>
                        </a:lnTo>
                        <a:lnTo>
                          <a:pt x="1348740" y="876300"/>
                        </a:lnTo>
                        <a:lnTo>
                          <a:pt x="1341120" y="910590"/>
                        </a:lnTo>
                        <a:lnTo>
                          <a:pt x="1283970" y="922020"/>
                        </a:lnTo>
                        <a:lnTo>
                          <a:pt x="1333500" y="1005840"/>
                        </a:lnTo>
                        <a:lnTo>
                          <a:pt x="1329690" y="1024890"/>
                        </a:lnTo>
                        <a:lnTo>
                          <a:pt x="1280160" y="1002030"/>
                        </a:lnTo>
                        <a:lnTo>
                          <a:pt x="1223010" y="967740"/>
                        </a:lnTo>
                        <a:lnTo>
                          <a:pt x="1234440" y="1028700"/>
                        </a:lnTo>
                        <a:lnTo>
                          <a:pt x="1211580" y="1040130"/>
                        </a:lnTo>
                        <a:lnTo>
                          <a:pt x="1207770" y="1089660"/>
                        </a:lnTo>
                        <a:lnTo>
                          <a:pt x="1085850" y="1032510"/>
                        </a:lnTo>
                        <a:lnTo>
                          <a:pt x="1085850" y="1032510"/>
                        </a:lnTo>
                        <a:lnTo>
                          <a:pt x="1013460" y="1047750"/>
                        </a:lnTo>
                        <a:lnTo>
                          <a:pt x="1036320" y="1108710"/>
                        </a:lnTo>
                        <a:lnTo>
                          <a:pt x="952500" y="1177290"/>
                        </a:lnTo>
                        <a:lnTo>
                          <a:pt x="956310" y="1272540"/>
                        </a:lnTo>
                        <a:lnTo>
                          <a:pt x="929640" y="1318260"/>
                        </a:lnTo>
                        <a:lnTo>
                          <a:pt x="929640" y="1363980"/>
                        </a:lnTo>
                        <a:lnTo>
                          <a:pt x="918210" y="1417320"/>
                        </a:lnTo>
                        <a:lnTo>
                          <a:pt x="922020" y="1485900"/>
                        </a:lnTo>
                        <a:lnTo>
                          <a:pt x="956310" y="1489710"/>
                        </a:lnTo>
                        <a:lnTo>
                          <a:pt x="1070610" y="1482090"/>
                        </a:lnTo>
                        <a:lnTo>
                          <a:pt x="1104900" y="1527810"/>
                        </a:lnTo>
                        <a:lnTo>
                          <a:pt x="1188720" y="1562100"/>
                        </a:lnTo>
                        <a:lnTo>
                          <a:pt x="1150620" y="1672590"/>
                        </a:lnTo>
                        <a:lnTo>
                          <a:pt x="1078230" y="1672590"/>
                        </a:lnTo>
                        <a:lnTo>
                          <a:pt x="975360" y="1668780"/>
                        </a:lnTo>
                        <a:lnTo>
                          <a:pt x="929640" y="1661160"/>
                        </a:lnTo>
                        <a:lnTo>
                          <a:pt x="933450" y="1623060"/>
                        </a:lnTo>
                        <a:lnTo>
                          <a:pt x="864870" y="1634490"/>
                        </a:lnTo>
                        <a:lnTo>
                          <a:pt x="883920" y="1699260"/>
                        </a:lnTo>
                        <a:lnTo>
                          <a:pt x="853440" y="1722120"/>
                        </a:lnTo>
                        <a:lnTo>
                          <a:pt x="712470" y="1638300"/>
                        </a:lnTo>
                        <a:lnTo>
                          <a:pt x="720090" y="1459230"/>
                        </a:lnTo>
                        <a:lnTo>
                          <a:pt x="624840" y="1440180"/>
                        </a:lnTo>
                        <a:lnTo>
                          <a:pt x="598170" y="1386840"/>
                        </a:lnTo>
                        <a:lnTo>
                          <a:pt x="537210" y="1398270"/>
                        </a:lnTo>
                        <a:lnTo>
                          <a:pt x="541020" y="1447800"/>
                        </a:lnTo>
                        <a:lnTo>
                          <a:pt x="579120" y="1493520"/>
                        </a:lnTo>
                        <a:lnTo>
                          <a:pt x="457200" y="1501140"/>
                        </a:lnTo>
                        <a:lnTo>
                          <a:pt x="350520" y="1535430"/>
                        </a:lnTo>
                        <a:lnTo>
                          <a:pt x="270510" y="1501140"/>
                        </a:lnTo>
                        <a:lnTo>
                          <a:pt x="213360" y="1527810"/>
                        </a:lnTo>
                        <a:lnTo>
                          <a:pt x="171450" y="1520190"/>
                        </a:lnTo>
                        <a:lnTo>
                          <a:pt x="179070" y="1348740"/>
                        </a:lnTo>
                        <a:lnTo>
                          <a:pt x="232410" y="1329690"/>
                        </a:lnTo>
                        <a:lnTo>
                          <a:pt x="285750" y="1242060"/>
                        </a:lnTo>
                        <a:lnTo>
                          <a:pt x="240030" y="1238250"/>
                        </a:lnTo>
                        <a:lnTo>
                          <a:pt x="247650" y="1162050"/>
                        </a:lnTo>
                        <a:lnTo>
                          <a:pt x="293370" y="1158240"/>
                        </a:lnTo>
                        <a:lnTo>
                          <a:pt x="270510" y="937260"/>
                        </a:lnTo>
                        <a:lnTo>
                          <a:pt x="232410" y="925830"/>
                        </a:lnTo>
                        <a:lnTo>
                          <a:pt x="175260" y="952500"/>
                        </a:lnTo>
                        <a:lnTo>
                          <a:pt x="152400" y="876300"/>
                        </a:lnTo>
                        <a:lnTo>
                          <a:pt x="125730" y="822960"/>
                        </a:lnTo>
                        <a:lnTo>
                          <a:pt x="167640" y="750570"/>
                        </a:lnTo>
                        <a:lnTo>
                          <a:pt x="83820" y="723900"/>
                        </a:lnTo>
                        <a:lnTo>
                          <a:pt x="11430" y="655320"/>
                        </a:lnTo>
                        <a:lnTo>
                          <a:pt x="38100" y="640080"/>
                        </a:lnTo>
                        <a:lnTo>
                          <a:pt x="0" y="613410"/>
                        </a:lnTo>
                        <a:lnTo>
                          <a:pt x="3810" y="598170"/>
                        </a:lnTo>
                        <a:lnTo>
                          <a:pt x="49530" y="544830"/>
                        </a:lnTo>
                        <a:lnTo>
                          <a:pt x="38100" y="464820"/>
                        </a:lnTo>
                        <a:lnTo>
                          <a:pt x="110490" y="346710"/>
                        </a:lnTo>
                        <a:lnTo>
                          <a:pt x="68580" y="320040"/>
                        </a:lnTo>
                        <a:lnTo>
                          <a:pt x="110490" y="175260"/>
                        </a:lnTo>
                        <a:close/>
                      </a:path>
                    </a:pathLst>
                  </a:custGeom>
                  <a:solidFill>
                    <a:schemeClr val="accent2">
                      <a:lumMod val="5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11" name="Forme libre : forme 110">
                    <a:extLst>
                      <a:ext uri="{FF2B5EF4-FFF2-40B4-BE49-F238E27FC236}">
                        <a16:creationId xmlns:a16="http://schemas.microsoft.com/office/drawing/2014/main" id="{707662A0-C21D-4126-99AA-6CDD5F3DDE42}"/>
                      </a:ext>
                    </a:extLst>
                  </p:cNvPr>
                  <p:cNvSpPr/>
                  <p:nvPr/>
                </p:nvSpPr>
                <p:spPr>
                  <a:xfrm>
                    <a:off x="3139440" y="4019550"/>
                    <a:ext cx="449580" cy="670560"/>
                  </a:xfrm>
                  <a:custGeom>
                    <a:avLst/>
                    <a:gdLst>
                      <a:gd name="connsiteX0" fmla="*/ 34290 w 449580"/>
                      <a:gd name="connsiteY0" fmla="*/ 369570 h 670560"/>
                      <a:gd name="connsiteX1" fmla="*/ 0 w 449580"/>
                      <a:gd name="connsiteY1" fmla="*/ 320040 h 670560"/>
                      <a:gd name="connsiteX2" fmla="*/ 34290 w 449580"/>
                      <a:gd name="connsiteY2" fmla="*/ 293370 h 670560"/>
                      <a:gd name="connsiteX3" fmla="*/ 41910 w 449580"/>
                      <a:gd name="connsiteY3" fmla="*/ 220980 h 670560"/>
                      <a:gd name="connsiteX4" fmla="*/ 68580 w 449580"/>
                      <a:gd name="connsiteY4" fmla="*/ 186690 h 670560"/>
                      <a:gd name="connsiteX5" fmla="*/ 64770 w 449580"/>
                      <a:gd name="connsiteY5" fmla="*/ 137160 h 670560"/>
                      <a:gd name="connsiteX6" fmla="*/ 114300 w 449580"/>
                      <a:gd name="connsiteY6" fmla="*/ 72390 h 670560"/>
                      <a:gd name="connsiteX7" fmla="*/ 148590 w 449580"/>
                      <a:gd name="connsiteY7" fmla="*/ 64770 h 670560"/>
                      <a:gd name="connsiteX8" fmla="*/ 137160 w 449580"/>
                      <a:gd name="connsiteY8" fmla="*/ 0 h 670560"/>
                      <a:gd name="connsiteX9" fmla="*/ 182880 w 449580"/>
                      <a:gd name="connsiteY9" fmla="*/ 0 h 670560"/>
                      <a:gd name="connsiteX10" fmla="*/ 232410 w 449580"/>
                      <a:gd name="connsiteY10" fmla="*/ 60960 h 670560"/>
                      <a:gd name="connsiteX11" fmla="*/ 323850 w 449580"/>
                      <a:gd name="connsiteY11" fmla="*/ 87630 h 670560"/>
                      <a:gd name="connsiteX12" fmla="*/ 281940 w 449580"/>
                      <a:gd name="connsiteY12" fmla="*/ 160020 h 670560"/>
                      <a:gd name="connsiteX13" fmla="*/ 308610 w 449580"/>
                      <a:gd name="connsiteY13" fmla="*/ 232410 h 670560"/>
                      <a:gd name="connsiteX14" fmla="*/ 335280 w 449580"/>
                      <a:gd name="connsiteY14" fmla="*/ 293370 h 670560"/>
                      <a:gd name="connsiteX15" fmla="*/ 384810 w 449580"/>
                      <a:gd name="connsiteY15" fmla="*/ 262890 h 670560"/>
                      <a:gd name="connsiteX16" fmla="*/ 422910 w 449580"/>
                      <a:gd name="connsiteY16" fmla="*/ 281940 h 670560"/>
                      <a:gd name="connsiteX17" fmla="*/ 449580 w 449580"/>
                      <a:gd name="connsiteY17" fmla="*/ 499110 h 670560"/>
                      <a:gd name="connsiteX18" fmla="*/ 400050 w 449580"/>
                      <a:gd name="connsiteY18" fmla="*/ 491490 h 670560"/>
                      <a:gd name="connsiteX19" fmla="*/ 396240 w 449580"/>
                      <a:gd name="connsiteY19" fmla="*/ 567690 h 670560"/>
                      <a:gd name="connsiteX20" fmla="*/ 438150 w 449580"/>
                      <a:gd name="connsiteY20" fmla="*/ 605790 h 670560"/>
                      <a:gd name="connsiteX21" fmla="*/ 384810 w 449580"/>
                      <a:gd name="connsiteY21" fmla="*/ 670560 h 670560"/>
                      <a:gd name="connsiteX22" fmla="*/ 342900 w 449580"/>
                      <a:gd name="connsiteY22" fmla="*/ 670560 h 670560"/>
                      <a:gd name="connsiteX23" fmla="*/ 342900 w 449580"/>
                      <a:gd name="connsiteY23" fmla="*/ 621030 h 670560"/>
                      <a:gd name="connsiteX24" fmla="*/ 304800 w 449580"/>
                      <a:gd name="connsiteY24" fmla="*/ 632460 h 670560"/>
                      <a:gd name="connsiteX25" fmla="*/ 289560 w 449580"/>
                      <a:gd name="connsiteY25" fmla="*/ 621030 h 670560"/>
                      <a:gd name="connsiteX26" fmla="*/ 289560 w 449580"/>
                      <a:gd name="connsiteY26" fmla="*/ 590550 h 670560"/>
                      <a:gd name="connsiteX27" fmla="*/ 289560 w 449580"/>
                      <a:gd name="connsiteY27" fmla="*/ 590550 h 670560"/>
                      <a:gd name="connsiteX28" fmla="*/ 194310 w 449580"/>
                      <a:gd name="connsiteY28" fmla="*/ 628650 h 670560"/>
                      <a:gd name="connsiteX29" fmla="*/ 171450 w 449580"/>
                      <a:gd name="connsiteY29" fmla="*/ 601980 h 670560"/>
                      <a:gd name="connsiteX30" fmla="*/ 209550 w 449580"/>
                      <a:gd name="connsiteY30" fmla="*/ 537210 h 670560"/>
                      <a:gd name="connsiteX31" fmla="*/ 179070 w 449580"/>
                      <a:gd name="connsiteY31" fmla="*/ 495300 h 670560"/>
                      <a:gd name="connsiteX32" fmla="*/ 140970 w 449580"/>
                      <a:gd name="connsiteY32" fmla="*/ 537210 h 670560"/>
                      <a:gd name="connsiteX33" fmla="*/ 110490 w 449580"/>
                      <a:gd name="connsiteY33" fmla="*/ 502920 h 670560"/>
                      <a:gd name="connsiteX34" fmla="*/ 99060 w 449580"/>
                      <a:gd name="connsiteY34" fmla="*/ 472440 h 670560"/>
                      <a:gd name="connsiteX35" fmla="*/ 41910 w 449580"/>
                      <a:gd name="connsiteY35" fmla="*/ 476250 h 670560"/>
                      <a:gd name="connsiteX36" fmla="*/ 45720 w 449580"/>
                      <a:gd name="connsiteY36" fmla="*/ 426720 h 670560"/>
                      <a:gd name="connsiteX37" fmla="*/ 34290 w 449580"/>
                      <a:gd name="connsiteY37" fmla="*/ 36957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9580" h="670560">
                        <a:moveTo>
                          <a:pt x="34290" y="369570"/>
                        </a:moveTo>
                        <a:lnTo>
                          <a:pt x="0" y="320040"/>
                        </a:lnTo>
                        <a:lnTo>
                          <a:pt x="34290" y="293370"/>
                        </a:lnTo>
                        <a:lnTo>
                          <a:pt x="41910" y="220980"/>
                        </a:lnTo>
                        <a:lnTo>
                          <a:pt x="68580" y="186690"/>
                        </a:lnTo>
                        <a:lnTo>
                          <a:pt x="64770" y="137160"/>
                        </a:lnTo>
                        <a:lnTo>
                          <a:pt x="114300" y="72390"/>
                        </a:lnTo>
                        <a:lnTo>
                          <a:pt x="148590" y="64770"/>
                        </a:lnTo>
                        <a:lnTo>
                          <a:pt x="137160" y="0"/>
                        </a:lnTo>
                        <a:lnTo>
                          <a:pt x="182880" y="0"/>
                        </a:lnTo>
                        <a:lnTo>
                          <a:pt x="232410" y="60960"/>
                        </a:lnTo>
                        <a:lnTo>
                          <a:pt x="323850" y="87630"/>
                        </a:lnTo>
                        <a:lnTo>
                          <a:pt x="281940" y="160020"/>
                        </a:lnTo>
                        <a:lnTo>
                          <a:pt x="308610" y="232410"/>
                        </a:lnTo>
                        <a:lnTo>
                          <a:pt x="335280" y="293370"/>
                        </a:lnTo>
                        <a:lnTo>
                          <a:pt x="384810" y="262890"/>
                        </a:lnTo>
                        <a:lnTo>
                          <a:pt x="422910" y="281940"/>
                        </a:lnTo>
                        <a:lnTo>
                          <a:pt x="449580" y="499110"/>
                        </a:lnTo>
                        <a:lnTo>
                          <a:pt x="400050" y="491490"/>
                        </a:lnTo>
                        <a:lnTo>
                          <a:pt x="396240" y="567690"/>
                        </a:lnTo>
                        <a:lnTo>
                          <a:pt x="438150" y="605790"/>
                        </a:lnTo>
                        <a:lnTo>
                          <a:pt x="384810" y="670560"/>
                        </a:lnTo>
                        <a:lnTo>
                          <a:pt x="342900" y="670560"/>
                        </a:lnTo>
                        <a:lnTo>
                          <a:pt x="342900" y="621030"/>
                        </a:lnTo>
                        <a:lnTo>
                          <a:pt x="304800" y="632460"/>
                        </a:lnTo>
                        <a:lnTo>
                          <a:pt x="289560" y="621030"/>
                        </a:lnTo>
                        <a:lnTo>
                          <a:pt x="289560" y="590550"/>
                        </a:lnTo>
                        <a:lnTo>
                          <a:pt x="289560" y="590550"/>
                        </a:lnTo>
                        <a:lnTo>
                          <a:pt x="194310" y="628650"/>
                        </a:lnTo>
                        <a:lnTo>
                          <a:pt x="171450" y="601980"/>
                        </a:lnTo>
                        <a:lnTo>
                          <a:pt x="209550" y="537210"/>
                        </a:lnTo>
                        <a:lnTo>
                          <a:pt x="179070" y="495300"/>
                        </a:lnTo>
                        <a:lnTo>
                          <a:pt x="140970" y="537210"/>
                        </a:lnTo>
                        <a:lnTo>
                          <a:pt x="110490" y="502920"/>
                        </a:lnTo>
                        <a:lnTo>
                          <a:pt x="99060" y="472440"/>
                        </a:lnTo>
                        <a:lnTo>
                          <a:pt x="41910" y="476250"/>
                        </a:lnTo>
                        <a:lnTo>
                          <a:pt x="45720" y="426720"/>
                        </a:lnTo>
                        <a:lnTo>
                          <a:pt x="34290" y="369570"/>
                        </a:lnTo>
                        <a:close/>
                      </a:path>
                    </a:pathLst>
                  </a:custGeom>
                  <a:solidFill>
                    <a:srgbClr val="D0F1F9"/>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12" name="Forme libre : forme 111">
                    <a:extLst>
                      <a:ext uri="{FF2B5EF4-FFF2-40B4-BE49-F238E27FC236}">
                        <a16:creationId xmlns:a16="http://schemas.microsoft.com/office/drawing/2014/main" id="{B2F228DD-A621-4FAA-A407-8290E82B55BE}"/>
                      </a:ext>
                    </a:extLst>
                  </p:cNvPr>
                  <p:cNvSpPr/>
                  <p:nvPr/>
                </p:nvSpPr>
                <p:spPr>
                  <a:xfrm>
                    <a:off x="4118610" y="4983480"/>
                    <a:ext cx="666750" cy="822960"/>
                  </a:xfrm>
                  <a:custGeom>
                    <a:avLst/>
                    <a:gdLst>
                      <a:gd name="connsiteX0" fmla="*/ 0 w 666750"/>
                      <a:gd name="connsiteY0" fmla="*/ 106680 h 822960"/>
                      <a:gd name="connsiteX1" fmla="*/ 34290 w 666750"/>
                      <a:gd name="connsiteY1" fmla="*/ 171450 h 822960"/>
                      <a:gd name="connsiteX2" fmla="*/ 53340 w 666750"/>
                      <a:gd name="connsiteY2" fmla="*/ 236220 h 822960"/>
                      <a:gd name="connsiteX3" fmla="*/ 106680 w 666750"/>
                      <a:gd name="connsiteY3" fmla="*/ 293370 h 822960"/>
                      <a:gd name="connsiteX4" fmla="*/ 163830 w 666750"/>
                      <a:gd name="connsiteY4" fmla="*/ 342900 h 822960"/>
                      <a:gd name="connsiteX5" fmla="*/ 182880 w 666750"/>
                      <a:gd name="connsiteY5" fmla="*/ 381000 h 822960"/>
                      <a:gd name="connsiteX6" fmla="*/ 186690 w 666750"/>
                      <a:gd name="connsiteY6" fmla="*/ 415290 h 822960"/>
                      <a:gd name="connsiteX7" fmla="*/ 152400 w 666750"/>
                      <a:gd name="connsiteY7" fmla="*/ 434340 h 822960"/>
                      <a:gd name="connsiteX8" fmla="*/ 163830 w 666750"/>
                      <a:gd name="connsiteY8" fmla="*/ 495300 h 822960"/>
                      <a:gd name="connsiteX9" fmla="*/ 133350 w 666750"/>
                      <a:gd name="connsiteY9" fmla="*/ 525780 h 822960"/>
                      <a:gd name="connsiteX10" fmla="*/ 163830 w 666750"/>
                      <a:gd name="connsiteY10" fmla="*/ 598170 h 822960"/>
                      <a:gd name="connsiteX11" fmla="*/ 255270 w 666750"/>
                      <a:gd name="connsiteY11" fmla="*/ 659130 h 822960"/>
                      <a:gd name="connsiteX12" fmla="*/ 274320 w 666750"/>
                      <a:gd name="connsiteY12" fmla="*/ 674370 h 822960"/>
                      <a:gd name="connsiteX13" fmla="*/ 297180 w 666750"/>
                      <a:gd name="connsiteY13" fmla="*/ 655320 h 822960"/>
                      <a:gd name="connsiteX14" fmla="*/ 323850 w 666750"/>
                      <a:gd name="connsiteY14" fmla="*/ 697230 h 822960"/>
                      <a:gd name="connsiteX15" fmla="*/ 312420 w 666750"/>
                      <a:gd name="connsiteY15" fmla="*/ 720090 h 822960"/>
                      <a:gd name="connsiteX16" fmla="*/ 419100 w 666750"/>
                      <a:gd name="connsiteY16" fmla="*/ 735330 h 822960"/>
                      <a:gd name="connsiteX17" fmla="*/ 480060 w 666750"/>
                      <a:gd name="connsiteY17" fmla="*/ 800100 h 822960"/>
                      <a:gd name="connsiteX18" fmla="*/ 541020 w 666750"/>
                      <a:gd name="connsiteY18" fmla="*/ 773430 h 822960"/>
                      <a:gd name="connsiteX19" fmla="*/ 582930 w 666750"/>
                      <a:gd name="connsiteY19" fmla="*/ 796290 h 822960"/>
                      <a:gd name="connsiteX20" fmla="*/ 613410 w 666750"/>
                      <a:gd name="connsiteY20" fmla="*/ 822960 h 822960"/>
                      <a:gd name="connsiteX21" fmla="*/ 636270 w 666750"/>
                      <a:gd name="connsiteY21" fmla="*/ 796290 h 822960"/>
                      <a:gd name="connsiteX22" fmla="*/ 621030 w 666750"/>
                      <a:gd name="connsiteY22" fmla="*/ 765810 h 822960"/>
                      <a:gd name="connsiteX23" fmla="*/ 666750 w 666750"/>
                      <a:gd name="connsiteY23" fmla="*/ 670560 h 822960"/>
                      <a:gd name="connsiteX24" fmla="*/ 628650 w 666750"/>
                      <a:gd name="connsiteY24" fmla="*/ 662940 h 822960"/>
                      <a:gd name="connsiteX25" fmla="*/ 605790 w 666750"/>
                      <a:gd name="connsiteY25" fmla="*/ 601980 h 822960"/>
                      <a:gd name="connsiteX26" fmla="*/ 563880 w 666750"/>
                      <a:gd name="connsiteY26" fmla="*/ 567690 h 822960"/>
                      <a:gd name="connsiteX27" fmla="*/ 579120 w 666750"/>
                      <a:gd name="connsiteY27" fmla="*/ 499110 h 822960"/>
                      <a:gd name="connsiteX28" fmla="*/ 636270 w 666750"/>
                      <a:gd name="connsiteY28" fmla="*/ 449580 h 822960"/>
                      <a:gd name="connsiteX29" fmla="*/ 666750 w 666750"/>
                      <a:gd name="connsiteY29" fmla="*/ 419100 h 822960"/>
                      <a:gd name="connsiteX30" fmla="*/ 621030 w 666750"/>
                      <a:gd name="connsiteY30" fmla="*/ 308610 h 822960"/>
                      <a:gd name="connsiteX31" fmla="*/ 544830 w 666750"/>
                      <a:gd name="connsiteY31" fmla="*/ 270510 h 822960"/>
                      <a:gd name="connsiteX32" fmla="*/ 472440 w 666750"/>
                      <a:gd name="connsiteY32" fmla="*/ 251460 h 822960"/>
                      <a:gd name="connsiteX33" fmla="*/ 419100 w 666750"/>
                      <a:gd name="connsiteY33" fmla="*/ 224790 h 822960"/>
                      <a:gd name="connsiteX34" fmla="*/ 434340 w 666750"/>
                      <a:gd name="connsiteY34" fmla="*/ 194310 h 822960"/>
                      <a:gd name="connsiteX35" fmla="*/ 472440 w 666750"/>
                      <a:gd name="connsiteY35" fmla="*/ 194310 h 822960"/>
                      <a:gd name="connsiteX36" fmla="*/ 506730 w 666750"/>
                      <a:gd name="connsiteY36" fmla="*/ 148590 h 822960"/>
                      <a:gd name="connsiteX37" fmla="*/ 449580 w 666750"/>
                      <a:gd name="connsiteY37" fmla="*/ 72390 h 822960"/>
                      <a:gd name="connsiteX38" fmla="*/ 449580 w 666750"/>
                      <a:gd name="connsiteY38" fmla="*/ 19050 h 822960"/>
                      <a:gd name="connsiteX39" fmla="*/ 388620 w 666750"/>
                      <a:gd name="connsiteY39" fmla="*/ 38100 h 822960"/>
                      <a:gd name="connsiteX40" fmla="*/ 293370 w 666750"/>
                      <a:gd name="connsiteY40" fmla="*/ 45720 h 822960"/>
                      <a:gd name="connsiteX41" fmla="*/ 99060 w 666750"/>
                      <a:gd name="connsiteY41" fmla="*/ 26670 h 822960"/>
                      <a:gd name="connsiteX42" fmla="*/ 106680 w 666750"/>
                      <a:gd name="connsiteY42" fmla="*/ 0 h 822960"/>
                      <a:gd name="connsiteX43" fmla="*/ 38100 w 666750"/>
                      <a:gd name="connsiteY43" fmla="*/ 7620 h 822960"/>
                      <a:gd name="connsiteX44" fmla="*/ 53340 w 666750"/>
                      <a:gd name="connsiteY44" fmla="*/ 80010 h 822960"/>
                      <a:gd name="connsiteX45" fmla="*/ 0 w 666750"/>
                      <a:gd name="connsiteY45" fmla="*/ 10668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66750" h="822960">
                        <a:moveTo>
                          <a:pt x="0" y="106680"/>
                        </a:moveTo>
                        <a:lnTo>
                          <a:pt x="34290" y="171450"/>
                        </a:lnTo>
                        <a:lnTo>
                          <a:pt x="53340" y="236220"/>
                        </a:lnTo>
                        <a:lnTo>
                          <a:pt x="106680" y="293370"/>
                        </a:lnTo>
                        <a:lnTo>
                          <a:pt x="163830" y="342900"/>
                        </a:lnTo>
                        <a:lnTo>
                          <a:pt x="182880" y="381000"/>
                        </a:lnTo>
                        <a:lnTo>
                          <a:pt x="186690" y="415290"/>
                        </a:lnTo>
                        <a:lnTo>
                          <a:pt x="152400" y="434340"/>
                        </a:lnTo>
                        <a:lnTo>
                          <a:pt x="163830" y="495300"/>
                        </a:lnTo>
                        <a:lnTo>
                          <a:pt x="133350" y="525780"/>
                        </a:lnTo>
                        <a:lnTo>
                          <a:pt x="163830" y="598170"/>
                        </a:lnTo>
                        <a:lnTo>
                          <a:pt x="255270" y="659130"/>
                        </a:lnTo>
                        <a:lnTo>
                          <a:pt x="274320" y="674370"/>
                        </a:lnTo>
                        <a:lnTo>
                          <a:pt x="297180" y="655320"/>
                        </a:lnTo>
                        <a:lnTo>
                          <a:pt x="323850" y="697230"/>
                        </a:lnTo>
                        <a:lnTo>
                          <a:pt x="312420" y="720090"/>
                        </a:lnTo>
                        <a:lnTo>
                          <a:pt x="419100" y="735330"/>
                        </a:lnTo>
                        <a:lnTo>
                          <a:pt x="480060" y="800100"/>
                        </a:lnTo>
                        <a:lnTo>
                          <a:pt x="541020" y="773430"/>
                        </a:lnTo>
                        <a:lnTo>
                          <a:pt x="582930" y="796290"/>
                        </a:lnTo>
                        <a:lnTo>
                          <a:pt x="613410" y="822960"/>
                        </a:lnTo>
                        <a:lnTo>
                          <a:pt x="636270" y="796290"/>
                        </a:lnTo>
                        <a:lnTo>
                          <a:pt x="621030" y="765810"/>
                        </a:lnTo>
                        <a:lnTo>
                          <a:pt x="666750" y="670560"/>
                        </a:lnTo>
                        <a:lnTo>
                          <a:pt x="628650" y="662940"/>
                        </a:lnTo>
                        <a:lnTo>
                          <a:pt x="605790" y="601980"/>
                        </a:lnTo>
                        <a:lnTo>
                          <a:pt x="563880" y="567690"/>
                        </a:lnTo>
                        <a:lnTo>
                          <a:pt x="579120" y="499110"/>
                        </a:lnTo>
                        <a:lnTo>
                          <a:pt x="636270" y="449580"/>
                        </a:lnTo>
                        <a:lnTo>
                          <a:pt x="666750" y="419100"/>
                        </a:lnTo>
                        <a:lnTo>
                          <a:pt x="621030" y="308610"/>
                        </a:lnTo>
                        <a:lnTo>
                          <a:pt x="544830" y="270510"/>
                        </a:lnTo>
                        <a:lnTo>
                          <a:pt x="472440" y="251460"/>
                        </a:lnTo>
                        <a:lnTo>
                          <a:pt x="419100" y="224790"/>
                        </a:lnTo>
                        <a:lnTo>
                          <a:pt x="434340" y="194310"/>
                        </a:lnTo>
                        <a:lnTo>
                          <a:pt x="472440" y="194310"/>
                        </a:lnTo>
                        <a:lnTo>
                          <a:pt x="506730" y="148590"/>
                        </a:lnTo>
                        <a:lnTo>
                          <a:pt x="449580" y="72390"/>
                        </a:lnTo>
                        <a:lnTo>
                          <a:pt x="449580" y="19050"/>
                        </a:lnTo>
                        <a:lnTo>
                          <a:pt x="388620" y="38100"/>
                        </a:lnTo>
                        <a:lnTo>
                          <a:pt x="293370" y="45720"/>
                        </a:lnTo>
                        <a:lnTo>
                          <a:pt x="99060" y="26670"/>
                        </a:lnTo>
                        <a:lnTo>
                          <a:pt x="106680" y="0"/>
                        </a:lnTo>
                        <a:lnTo>
                          <a:pt x="38100" y="7620"/>
                        </a:lnTo>
                        <a:lnTo>
                          <a:pt x="53340" y="80010"/>
                        </a:lnTo>
                        <a:lnTo>
                          <a:pt x="0" y="106680"/>
                        </a:lnTo>
                        <a:close/>
                      </a:path>
                    </a:pathLst>
                  </a:custGeom>
                  <a:solidFill>
                    <a:schemeClr val="accent2">
                      <a:lumMod val="20000"/>
                      <a:lumOff val="8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13" name="Forme libre : forme 112">
                    <a:extLst>
                      <a:ext uri="{FF2B5EF4-FFF2-40B4-BE49-F238E27FC236}">
                        <a16:creationId xmlns:a16="http://schemas.microsoft.com/office/drawing/2014/main" id="{22B85BE9-E995-4F2C-8FF1-B8E7A375B5B1}"/>
                      </a:ext>
                    </a:extLst>
                  </p:cNvPr>
                  <p:cNvSpPr/>
                  <p:nvPr/>
                </p:nvSpPr>
                <p:spPr>
                  <a:xfrm>
                    <a:off x="4206240" y="4206240"/>
                    <a:ext cx="720090" cy="689610"/>
                  </a:xfrm>
                  <a:custGeom>
                    <a:avLst/>
                    <a:gdLst>
                      <a:gd name="connsiteX0" fmla="*/ 266700 w 720090"/>
                      <a:gd name="connsiteY0" fmla="*/ 689610 h 689610"/>
                      <a:gd name="connsiteX1" fmla="*/ 316230 w 720090"/>
                      <a:gd name="connsiteY1" fmla="*/ 651510 h 689610"/>
                      <a:gd name="connsiteX2" fmla="*/ 285750 w 720090"/>
                      <a:gd name="connsiteY2" fmla="*/ 609600 h 689610"/>
                      <a:gd name="connsiteX3" fmla="*/ 369570 w 720090"/>
                      <a:gd name="connsiteY3" fmla="*/ 525780 h 689610"/>
                      <a:gd name="connsiteX4" fmla="*/ 388620 w 720090"/>
                      <a:gd name="connsiteY4" fmla="*/ 525780 h 689610"/>
                      <a:gd name="connsiteX5" fmla="*/ 457200 w 720090"/>
                      <a:gd name="connsiteY5" fmla="*/ 499110 h 689610"/>
                      <a:gd name="connsiteX6" fmla="*/ 487680 w 720090"/>
                      <a:gd name="connsiteY6" fmla="*/ 521970 h 689610"/>
                      <a:gd name="connsiteX7" fmla="*/ 529590 w 720090"/>
                      <a:gd name="connsiteY7" fmla="*/ 525780 h 689610"/>
                      <a:gd name="connsiteX8" fmla="*/ 579120 w 720090"/>
                      <a:gd name="connsiteY8" fmla="*/ 556260 h 689610"/>
                      <a:gd name="connsiteX9" fmla="*/ 647700 w 720090"/>
                      <a:gd name="connsiteY9" fmla="*/ 419100 h 689610"/>
                      <a:gd name="connsiteX10" fmla="*/ 643890 w 720090"/>
                      <a:gd name="connsiteY10" fmla="*/ 384810 h 689610"/>
                      <a:gd name="connsiteX11" fmla="*/ 712470 w 720090"/>
                      <a:gd name="connsiteY11" fmla="*/ 369570 h 689610"/>
                      <a:gd name="connsiteX12" fmla="*/ 720090 w 720090"/>
                      <a:gd name="connsiteY12" fmla="*/ 308610 h 689610"/>
                      <a:gd name="connsiteX13" fmla="*/ 685800 w 720090"/>
                      <a:gd name="connsiteY13" fmla="*/ 201930 h 689610"/>
                      <a:gd name="connsiteX14" fmla="*/ 617220 w 720090"/>
                      <a:gd name="connsiteY14" fmla="*/ 76200 h 689610"/>
                      <a:gd name="connsiteX15" fmla="*/ 560070 w 720090"/>
                      <a:gd name="connsiteY15" fmla="*/ 41910 h 689610"/>
                      <a:gd name="connsiteX16" fmla="*/ 560070 w 720090"/>
                      <a:gd name="connsiteY16" fmla="*/ 0 h 689610"/>
                      <a:gd name="connsiteX17" fmla="*/ 453390 w 720090"/>
                      <a:gd name="connsiteY17" fmla="*/ 7620 h 689610"/>
                      <a:gd name="connsiteX18" fmla="*/ 438150 w 720090"/>
                      <a:gd name="connsiteY18" fmla="*/ 49530 h 689610"/>
                      <a:gd name="connsiteX19" fmla="*/ 388620 w 720090"/>
                      <a:gd name="connsiteY19" fmla="*/ 60960 h 689610"/>
                      <a:gd name="connsiteX20" fmla="*/ 415290 w 720090"/>
                      <a:gd name="connsiteY20" fmla="*/ 171450 h 689610"/>
                      <a:gd name="connsiteX21" fmla="*/ 312420 w 720090"/>
                      <a:gd name="connsiteY21" fmla="*/ 125730 h 689610"/>
                      <a:gd name="connsiteX22" fmla="*/ 320040 w 720090"/>
                      <a:gd name="connsiteY22" fmla="*/ 160020 h 689610"/>
                      <a:gd name="connsiteX23" fmla="*/ 297180 w 720090"/>
                      <a:gd name="connsiteY23" fmla="*/ 182880 h 689610"/>
                      <a:gd name="connsiteX24" fmla="*/ 285750 w 720090"/>
                      <a:gd name="connsiteY24" fmla="*/ 232410 h 689610"/>
                      <a:gd name="connsiteX25" fmla="*/ 175260 w 720090"/>
                      <a:gd name="connsiteY25" fmla="*/ 175260 h 689610"/>
                      <a:gd name="connsiteX26" fmla="*/ 83820 w 720090"/>
                      <a:gd name="connsiteY26" fmla="*/ 194310 h 689610"/>
                      <a:gd name="connsiteX27" fmla="*/ 125730 w 720090"/>
                      <a:gd name="connsiteY27" fmla="*/ 251460 h 689610"/>
                      <a:gd name="connsiteX28" fmla="*/ 34290 w 720090"/>
                      <a:gd name="connsiteY28" fmla="*/ 331470 h 689610"/>
                      <a:gd name="connsiteX29" fmla="*/ 45720 w 720090"/>
                      <a:gd name="connsiteY29" fmla="*/ 419100 h 689610"/>
                      <a:gd name="connsiteX30" fmla="*/ 19050 w 720090"/>
                      <a:gd name="connsiteY30" fmla="*/ 468630 h 689610"/>
                      <a:gd name="connsiteX31" fmla="*/ 0 w 720090"/>
                      <a:gd name="connsiteY31" fmla="*/ 636270 h 689610"/>
                      <a:gd name="connsiteX32" fmla="*/ 11430 w 720090"/>
                      <a:gd name="connsiteY32" fmla="*/ 643890 h 689610"/>
                      <a:gd name="connsiteX33" fmla="*/ 179070 w 720090"/>
                      <a:gd name="connsiteY33" fmla="*/ 636270 h 689610"/>
                      <a:gd name="connsiteX34" fmla="*/ 266700 w 720090"/>
                      <a:gd name="connsiteY34" fmla="*/ 689610 h 68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20090" h="689610">
                        <a:moveTo>
                          <a:pt x="266700" y="689610"/>
                        </a:moveTo>
                        <a:lnTo>
                          <a:pt x="316230" y="651510"/>
                        </a:lnTo>
                        <a:lnTo>
                          <a:pt x="285750" y="609600"/>
                        </a:lnTo>
                        <a:lnTo>
                          <a:pt x="369570" y="525780"/>
                        </a:lnTo>
                        <a:lnTo>
                          <a:pt x="388620" y="525780"/>
                        </a:lnTo>
                        <a:lnTo>
                          <a:pt x="457200" y="499110"/>
                        </a:lnTo>
                        <a:lnTo>
                          <a:pt x="487680" y="521970"/>
                        </a:lnTo>
                        <a:lnTo>
                          <a:pt x="529590" y="525780"/>
                        </a:lnTo>
                        <a:lnTo>
                          <a:pt x="579120" y="556260"/>
                        </a:lnTo>
                        <a:lnTo>
                          <a:pt x="647700" y="419100"/>
                        </a:lnTo>
                        <a:lnTo>
                          <a:pt x="643890" y="384810"/>
                        </a:lnTo>
                        <a:lnTo>
                          <a:pt x="712470" y="369570"/>
                        </a:lnTo>
                        <a:lnTo>
                          <a:pt x="720090" y="308610"/>
                        </a:lnTo>
                        <a:lnTo>
                          <a:pt x="685800" y="201930"/>
                        </a:lnTo>
                        <a:lnTo>
                          <a:pt x="617220" y="76200"/>
                        </a:lnTo>
                        <a:lnTo>
                          <a:pt x="560070" y="41910"/>
                        </a:lnTo>
                        <a:lnTo>
                          <a:pt x="560070" y="0"/>
                        </a:lnTo>
                        <a:lnTo>
                          <a:pt x="453390" y="7620"/>
                        </a:lnTo>
                        <a:lnTo>
                          <a:pt x="438150" y="49530"/>
                        </a:lnTo>
                        <a:lnTo>
                          <a:pt x="388620" y="60960"/>
                        </a:lnTo>
                        <a:lnTo>
                          <a:pt x="415290" y="171450"/>
                        </a:lnTo>
                        <a:lnTo>
                          <a:pt x="312420" y="125730"/>
                        </a:lnTo>
                        <a:lnTo>
                          <a:pt x="320040" y="160020"/>
                        </a:lnTo>
                        <a:lnTo>
                          <a:pt x="297180" y="182880"/>
                        </a:lnTo>
                        <a:lnTo>
                          <a:pt x="285750" y="232410"/>
                        </a:lnTo>
                        <a:lnTo>
                          <a:pt x="175260" y="175260"/>
                        </a:lnTo>
                        <a:lnTo>
                          <a:pt x="83820" y="194310"/>
                        </a:lnTo>
                        <a:lnTo>
                          <a:pt x="125730" y="251460"/>
                        </a:lnTo>
                        <a:lnTo>
                          <a:pt x="34290" y="331470"/>
                        </a:lnTo>
                        <a:lnTo>
                          <a:pt x="45720" y="419100"/>
                        </a:lnTo>
                        <a:lnTo>
                          <a:pt x="19050" y="468630"/>
                        </a:lnTo>
                        <a:lnTo>
                          <a:pt x="0" y="636270"/>
                        </a:lnTo>
                        <a:lnTo>
                          <a:pt x="11430" y="643890"/>
                        </a:lnTo>
                        <a:lnTo>
                          <a:pt x="179070" y="636270"/>
                        </a:lnTo>
                        <a:lnTo>
                          <a:pt x="266700" y="689610"/>
                        </a:lnTo>
                        <a:close/>
                      </a:path>
                    </a:pathLst>
                  </a:custGeom>
                  <a:solidFill>
                    <a:schemeClr val="accent2">
                      <a:lumMod val="20000"/>
                      <a:lumOff val="8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14" name="Forme libre : forme 113">
                    <a:extLst>
                      <a:ext uri="{FF2B5EF4-FFF2-40B4-BE49-F238E27FC236}">
                        <a16:creationId xmlns:a16="http://schemas.microsoft.com/office/drawing/2014/main" id="{D8C1821C-F6DD-4840-8300-03BCA0A69337}"/>
                      </a:ext>
                    </a:extLst>
                  </p:cNvPr>
                  <p:cNvSpPr/>
                  <p:nvPr/>
                </p:nvSpPr>
                <p:spPr>
                  <a:xfrm>
                    <a:off x="4903470" y="3790950"/>
                    <a:ext cx="899160" cy="895350"/>
                  </a:xfrm>
                  <a:custGeom>
                    <a:avLst/>
                    <a:gdLst>
                      <a:gd name="connsiteX0" fmla="*/ 541020 w 899160"/>
                      <a:gd name="connsiteY0" fmla="*/ 773430 h 895350"/>
                      <a:gd name="connsiteX1" fmla="*/ 674370 w 899160"/>
                      <a:gd name="connsiteY1" fmla="*/ 651510 h 895350"/>
                      <a:gd name="connsiteX2" fmla="*/ 655320 w 899160"/>
                      <a:gd name="connsiteY2" fmla="*/ 586740 h 895350"/>
                      <a:gd name="connsiteX3" fmla="*/ 655320 w 899160"/>
                      <a:gd name="connsiteY3" fmla="*/ 586740 h 895350"/>
                      <a:gd name="connsiteX4" fmla="*/ 712470 w 899160"/>
                      <a:gd name="connsiteY4" fmla="*/ 571500 h 895350"/>
                      <a:gd name="connsiteX5" fmla="*/ 723900 w 899160"/>
                      <a:gd name="connsiteY5" fmla="*/ 605790 h 895350"/>
                      <a:gd name="connsiteX6" fmla="*/ 762000 w 899160"/>
                      <a:gd name="connsiteY6" fmla="*/ 567690 h 895350"/>
                      <a:gd name="connsiteX7" fmla="*/ 762000 w 899160"/>
                      <a:gd name="connsiteY7" fmla="*/ 544830 h 895350"/>
                      <a:gd name="connsiteX8" fmla="*/ 762000 w 899160"/>
                      <a:gd name="connsiteY8" fmla="*/ 544830 h 895350"/>
                      <a:gd name="connsiteX9" fmla="*/ 800100 w 899160"/>
                      <a:gd name="connsiteY9" fmla="*/ 445770 h 895350"/>
                      <a:gd name="connsiteX10" fmla="*/ 853440 w 899160"/>
                      <a:gd name="connsiteY10" fmla="*/ 461010 h 895350"/>
                      <a:gd name="connsiteX11" fmla="*/ 845820 w 899160"/>
                      <a:gd name="connsiteY11" fmla="*/ 373380 h 895350"/>
                      <a:gd name="connsiteX12" fmla="*/ 830580 w 899160"/>
                      <a:gd name="connsiteY12" fmla="*/ 350520 h 895350"/>
                      <a:gd name="connsiteX13" fmla="*/ 868680 w 899160"/>
                      <a:gd name="connsiteY13" fmla="*/ 289560 h 895350"/>
                      <a:gd name="connsiteX14" fmla="*/ 880110 w 899160"/>
                      <a:gd name="connsiteY14" fmla="*/ 209550 h 895350"/>
                      <a:gd name="connsiteX15" fmla="*/ 883920 w 899160"/>
                      <a:gd name="connsiteY15" fmla="*/ 198120 h 895350"/>
                      <a:gd name="connsiteX16" fmla="*/ 899160 w 899160"/>
                      <a:gd name="connsiteY16" fmla="*/ 137160 h 895350"/>
                      <a:gd name="connsiteX17" fmla="*/ 689610 w 899160"/>
                      <a:gd name="connsiteY17" fmla="*/ 0 h 895350"/>
                      <a:gd name="connsiteX18" fmla="*/ 548640 w 899160"/>
                      <a:gd name="connsiteY18" fmla="*/ 22860 h 895350"/>
                      <a:gd name="connsiteX19" fmla="*/ 533400 w 899160"/>
                      <a:gd name="connsiteY19" fmla="*/ 91440 h 895350"/>
                      <a:gd name="connsiteX20" fmla="*/ 461010 w 899160"/>
                      <a:gd name="connsiteY20" fmla="*/ 83820 h 895350"/>
                      <a:gd name="connsiteX21" fmla="*/ 438150 w 899160"/>
                      <a:gd name="connsiteY21" fmla="*/ 102870 h 895350"/>
                      <a:gd name="connsiteX22" fmla="*/ 422910 w 899160"/>
                      <a:gd name="connsiteY22" fmla="*/ 137160 h 895350"/>
                      <a:gd name="connsiteX23" fmla="*/ 426720 w 899160"/>
                      <a:gd name="connsiteY23" fmla="*/ 259080 h 895350"/>
                      <a:gd name="connsiteX24" fmla="*/ 327660 w 899160"/>
                      <a:gd name="connsiteY24" fmla="*/ 240030 h 895350"/>
                      <a:gd name="connsiteX25" fmla="*/ 308610 w 899160"/>
                      <a:gd name="connsiteY25" fmla="*/ 300990 h 895350"/>
                      <a:gd name="connsiteX26" fmla="*/ 171450 w 899160"/>
                      <a:gd name="connsiteY26" fmla="*/ 384810 h 895350"/>
                      <a:gd name="connsiteX27" fmla="*/ 106680 w 899160"/>
                      <a:gd name="connsiteY27" fmla="*/ 396240 h 895350"/>
                      <a:gd name="connsiteX28" fmla="*/ 110490 w 899160"/>
                      <a:gd name="connsiteY28" fmla="*/ 419100 h 895350"/>
                      <a:gd name="connsiteX29" fmla="*/ 148590 w 899160"/>
                      <a:gd name="connsiteY29" fmla="*/ 426720 h 895350"/>
                      <a:gd name="connsiteX30" fmla="*/ 144780 w 899160"/>
                      <a:gd name="connsiteY30" fmla="*/ 468630 h 895350"/>
                      <a:gd name="connsiteX31" fmla="*/ 190500 w 899160"/>
                      <a:gd name="connsiteY31" fmla="*/ 510540 h 895350"/>
                      <a:gd name="connsiteX32" fmla="*/ 0 w 899160"/>
                      <a:gd name="connsiteY32" fmla="*/ 609600 h 895350"/>
                      <a:gd name="connsiteX33" fmla="*/ 19050 w 899160"/>
                      <a:gd name="connsiteY33" fmla="*/ 746760 h 895350"/>
                      <a:gd name="connsiteX34" fmla="*/ 15240 w 899160"/>
                      <a:gd name="connsiteY34" fmla="*/ 800100 h 895350"/>
                      <a:gd name="connsiteX35" fmla="*/ 68580 w 899160"/>
                      <a:gd name="connsiteY35" fmla="*/ 857250 h 895350"/>
                      <a:gd name="connsiteX36" fmla="*/ 156210 w 899160"/>
                      <a:gd name="connsiteY36" fmla="*/ 868680 h 895350"/>
                      <a:gd name="connsiteX37" fmla="*/ 201930 w 899160"/>
                      <a:gd name="connsiteY37" fmla="*/ 834390 h 895350"/>
                      <a:gd name="connsiteX38" fmla="*/ 213360 w 899160"/>
                      <a:gd name="connsiteY38" fmla="*/ 811530 h 895350"/>
                      <a:gd name="connsiteX39" fmla="*/ 293370 w 899160"/>
                      <a:gd name="connsiteY39" fmla="*/ 872490 h 895350"/>
                      <a:gd name="connsiteX40" fmla="*/ 293370 w 899160"/>
                      <a:gd name="connsiteY40" fmla="*/ 872490 h 895350"/>
                      <a:gd name="connsiteX41" fmla="*/ 342900 w 899160"/>
                      <a:gd name="connsiteY41" fmla="*/ 895350 h 895350"/>
                      <a:gd name="connsiteX42" fmla="*/ 392430 w 899160"/>
                      <a:gd name="connsiteY42" fmla="*/ 811530 h 895350"/>
                      <a:gd name="connsiteX43" fmla="*/ 434340 w 899160"/>
                      <a:gd name="connsiteY43" fmla="*/ 803910 h 895350"/>
                      <a:gd name="connsiteX44" fmla="*/ 430530 w 899160"/>
                      <a:gd name="connsiteY44" fmla="*/ 781050 h 895350"/>
                      <a:gd name="connsiteX45" fmla="*/ 502920 w 899160"/>
                      <a:gd name="connsiteY45" fmla="*/ 697230 h 895350"/>
                      <a:gd name="connsiteX46" fmla="*/ 529590 w 899160"/>
                      <a:gd name="connsiteY46" fmla="*/ 723900 h 895350"/>
                      <a:gd name="connsiteX47" fmla="*/ 541020 w 899160"/>
                      <a:gd name="connsiteY47" fmla="*/ 77343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99160" h="895350">
                        <a:moveTo>
                          <a:pt x="541020" y="773430"/>
                        </a:moveTo>
                        <a:lnTo>
                          <a:pt x="674370" y="651510"/>
                        </a:lnTo>
                        <a:lnTo>
                          <a:pt x="655320" y="586740"/>
                        </a:lnTo>
                        <a:lnTo>
                          <a:pt x="655320" y="586740"/>
                        </a:lnTo>
                        <a:lnTo>
                          <a:pt x="712470" y="571500"/>
                        </a:lnTo>
                        <a:lnTo>
                          <a:pt x="723900" y="605790"/>
                        </a:lnTo>
                        <a:lnTo>
                          <a:pt x="762000" y="567690"/>
                        </a:lnTo>
                        <a:lnTo>
                          <a:pt x="762000" y="544830"/>
                        </a:lnTo>
                        <a:lnTo>
                          <a:pt x="762000" y="544830"/>
                        </a:lnTo>
                        <a:lnTo>
                          <a:pt x="800100" y="445770"/>
                        </a:lnTo>
                        <a:lnTo>
                          <a:pt x="853440" y="461010"/>
                        </a:lnTo>
                        <a:lnTo>
                          <a:pt x="845820" y="373380"/>
                        </a:lnTo>
                        <a:lnTo>
                          <a:pt x="830580" y="350520"/>
                        </a:lnTo>
                        <a:lnTo>
                          <a:pt x="868680" y="289560"/>
                        </a:lnTo>
                        <a:lnTo>
                          <a:pt x="880110" y="209550"/>
                        </a:lnTo>
                        <a:lnTo>
                          <a:pt x="883920" y="198120"/>
                        </a:lnTo>
                        <a:lnTo>
                          <a:pt x="899160" y="137160"/>
                        </a:lnTo>
                        <a:lnTo>
                          <a:pt x="689610" y="0"/>
                        </a:lnTo>
                        <a:lnTo>
                          <a:pt x="548640" y="22860"/>
                        </a:lnTo>
                        <a:lnTo>
                          <a:pt x="533400" y="91440"/>
                        </a:lnTo>
                        <a:lnTo>
                          <a:pt x="461010" y="83820"/>
                        </a:lnTo>
                        <a:lnTo>
                          <a:pt x="438150" y="102870"/>
                        </a:lnTo>
                        <a:lnTo>
                          <a:pt x="422910" y="137160"/>
                        </a:lnTo>
                        <a:lnTo>
                          <a:pt x="426720" y="259080"/>
                        </a:lnTo>
                        <a:lnTo>
                          <a:pt x="327660" y="240030"/>
                        </a:lnTo>
                        <a:lnTo>
                          <a:pt x="308610" y="300990"/>
                        </a:lnTo>
                        <a:lnTo>
                          <a:pt x="171450" y="384810"/>
                        </a:lnTo>
                        <a:lnTo>
                          <a:pt x="106680" y="396240"/>
                        </a:lnTo>
                        <a:lnTo>
                          <a:pt x="110490" y="419100"/>
                        </a:lnTo>
                        <a:lnTo>
                          <a:pt x="148590" y="426720"/>
                        </a:lnTo>
                        <a:lnTo>
                          <a:pt x="144780" y="468630"/>
                        </a:lnTo>
                        <a:lnTo>
                          <a:pt x="190500" y="510540"/>
                        </a:lnTo>
                        <a:lnTo>
                          <a:pt x="0" y="609600"/>
                        </a:lnTo>
                        <a:lnTo>
                          <a:pt x="19050" y="746760"/>
                        </a:lnTo>
                        <a:lnTo>
                          <a:pt x="15240" y="800100"/>
                        </a:lnTo>
                        <a:lnTo>
                          <a:pt x="68580" y="857250"/>
                        </a:lnTo>
                        <a:lnTo>
                          <a:pt x="156210" y="868680"/>
                        </a:lnTo>
                        <a:lnTo>
                          <a:pt x="201930" y="834390"/>
                        </a:lnTo>
                        <a:lnTo>
                          <a:pt x="213360" y="811530"/>
                        </a:lnTo>
                        <a:lnTo>
                          <a:pt x="293370" y="872490"/>
                        </a:lnTo>
                        <a:lnTo>
                          <a:pt x="293370" y="872490"/>
                        </a:lnTo>
                        <a:lnTo>
                          <a:pt x="342900" y="895350"/>
                        </a:lnTo>
                        <a:lnTo>
                          <a:pt x="392430" y="811530"/>
                        </a:lnTo>
                        <a:lnTo>
                          <a:pt x="434340" y="803910"/>
                        </a:lnTo>
                        <a:lnTo>
                          <a:pt x="430530" y="781050"/>
                        </a:lnTo>
                        <a:lnTo>
                          <a:pt x="502920" y="697230"/>
                        </a:lnTo>
                        <a:lnTo>
                          <a:pt x="529590" y="723900"/>
                        </a:lnTo>
                        <a:lnTo>
                          <a:pt x="541020" y="773430"/>
                        </a:lnTo>
                        <a:close/>
                      </a:path>
                    </a:pathLst>
                  </a:custGeom>
                  <a:solidFill>
                    <a:schemeClr val="accent2">
                      <a:lumMod val="60000"/>
                      <a:lumOff val="4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15" name="Forme libre : forme 114">
                    <a:extLst>
                      <a:ext uri="{FF2B5EF4-FFF2-40B4-BE49-F238E27FC236}">
                        <a16:creationId xmlns:a16="http://schemas.microsoft.com/office/drawing/2014/main" id="{7FB7620F-22D0-4BB4-90BC-F82968859EDA}"/>
                      </a:ext>
                    </a:extLst>
                  </p:cNvPr>
                  <p:cNvSpPr/>
                  <p:nvPr/>
                </p:nvSpPr>
                <p:spPr>
                  <a:xfrm>
                    <a:off x="4453890" y="4491990"/>
                    <a:ext cx="1600200" cy="1592580"/>
                  </a:xfrm>
                  <a:custGeom>
                    <a:avLst/>
                    <a:gdLst>
                      <a:gd name="connsiteX0" fmla="*/ 1257300 w 1600200"/>
                      <a:gd name="connsiteY0" fmla="*/ 678180 h 1592580"/>
                      <a:gd name="connsiteX1" fmla="*/ 1314450 w 1600200"/>
                      <a:gd name="connsiteY1" fmla="*/ 670560 h 1592580"/>
                      <a:gd name="connsiteX2" fmla="*/ 1371600 w 1600200"/>
                      <a:gd name="connsiteY2" fmla="*/ 689610 h 1592580"/>
                      <a:gd name="connsiteX3" fmla="*/ 1394460 w 1600200"/>
                      <a:gd name="connsiteY3" fmla="*/ 655320 h 1592580"/>
                      <a:gd name="connsiteX4" fmla="*/ 1428750 w 1600200"/>
                      <a:gd name="connsiteY4" fmla="*/ 697230 h 1592580"/>
                      <a:gd name="connsiteX5" fmla="*/ 1493520 w 1600200"/>
                      <a:gd name="connsiteY5" fmla="*/ 723900 h 1592580"/>
                      <a:gd name="connsiteX6" fmla="*/ 1493520 w 1600200"/>
                      <a:gd name="connsiteY6" fmla="*/ 769620 h 1592580"/>
                      <a:gd name="connsiteX7" fmla="*/ 1440180 w 1600200"/>
                      <a:gd name="connsiteY7" fmla="*/ 815340 h 1592580"/>
                      <a:gd name="connsiteX8" fmla="*/ 1459230 w 1600200"/>
                      <a:gd name="connsiteY8" fmla="*/ 887730 h 1592580"/>
                      <a:gd name="connsiteX9" fmla="*/ 1497330 w 1600200"/>
                      <a:gd name="connsiteY9" fmla="*/ 906780 h 1592580"/>
                      <a:gd name="connsiteX10" fmla="*/ 1535430 w 1600200"/>
                      <a:gd name="connsiteY10" fmla="*/ 952500 h 1592580"/>
                      <a:gd name="connsiteX11" fmla="*/ 1543050 w 1600200"/>
                      <a:gd name="connsiteY11" fmla="*/ 998220 h 1592580"/>
                      <a:gd name="connsiteX12" fmla="*/ 1588770 w 1600200"/>
                      <a:gd name="connsiteY12" fmla="*/ 1013460 h 1592580"/>
                      <a:gd name="connsiteX13" fmla="*/ 1596390 w 1600200"/>
                      <a:gd name="connsiteY13" fmla="*/ 1059180 h 1592580"/>
                      <a:gd name="connsiteX14" fmla="*/ 1562100 w 1600200"/>
                      <a:gd name="connsiteY14" fmla="*/ 1188720 h 1592580"/>
                      <a:gd name="connsiteX15" fmla="*/ 1539240 w 1600200"/>
                      <a:gd name="connsiteY15" fmla="*/ 1200150 h 1592580"/>
                      <a:gd name="connsiteX16" fmla="*/ 1539240 w 1600200"/>
                      <a:gd name="connsiteY16" fmla="*/ 1200150 h 1592580"/>
                      <a:gd name="connsiteX17" fmla="*/ 1573530 w 1600200"/>
                      <a:gd name="connsiteY17" fmla="*/ 1245870 h 1592580"/>
                      <a:gd name="connsiteX18" fmla="*/ 1569720 w 1600200"/>
                      <a:gd name="connsiteY18" fmla="*/ 1291590 h 1592580"/>
                      <a:gd name="connsiteX19" fmla="*/ 1600200 w 1600200"/>
                      <a:gd name="connsiteY19" fmla="*/ 1348740 h 1592580"/>
                      <a:gd name="connsiteX20" fmla="*/ 1577340 w 1600200"/>
                      <a:gd name="connsiteY20" fmla="*/ 1386840 h 1592580"/>
                      <a:gd name="connsiteX21" fmla="*/ 1524000 w 1600200"/>
                      <a:gd name="connsiteY21" fmla="*/ 1417320 h 1592580"/>
                      <a:gd name="connsiteX22" fmla="*/ 1558290 w 1600200"/>
                      <a:gd name="connsiteY22" fmla="*/ 1474470 h 1592580"/>
                      <a:gd name="connsiteX23" fmla="*/ 1470660 w 1600200"/>
                      <a:gd name="connsiteY23" fmla="*/ 1482090 h 1592580"/>
                      <a:gd name="connsiteX24" fmla="*/ 1413510 w 1600200"/>
                      <a:gd name="connsiteY24" fmla="*/ 1466850 h 1592580"/>
                      <a:gd name="connsiteX25" fmla="*/ 1325880 w 1600200"/>
                      <a:gd name="connsiteY25" fmla="*/ 1455420 h 1592580"/>
                      <a:gd name="connsiteX26" fmla="*/ 1303020 w 1600200"/>
                      <a:gd name="connsiteY26" fmla="*/ 1432560 h 1592580"/>
                      <a:gd name="connsiteX27" fmla="*/ 1219200 w 1600200"/>
                      <a:gd name="connsiteY27" fmla="*/ 1451610 h 1592580"/>
                      <a:gd name="connsiteX28" fmla="*/ 1192530 w 1600200"/>
                      <a:gd name="connsiteY28" fmla="*/ 1413510 h 1592580"/>
                      <a:gd name="connsiteX29" fmla="*/ 1162050 w 1600200"/>
                      <a:gd name="connsiteY29" fmla="*/ 1451610 h 1592580"/>
                      <a:gd name="connsiteX30" fmla="*/ 1085850 w 1600200"/>
                      <a:gd name="connsiteY30" fmla="*/ 1447800 h 1592580"/>
                      <a:gd name="connsiteX31" fmla="*/ 1028700 w 1600200"/>
                      <a:gd name="connsiteY31" fmla="*/ 1390650 h 1592580"/>
                      <a:gd name="connsiteX32" fmla="*/ 998220 w 1600200"/>
                      <a:gd name="connsiteY32" fmla="*/ 1413510 h 1592580"/>
                      <a:gd name="connsiteX33" fmla="*/ 960120 w 1600200"/>
                      <a:gd name="connsiteY33" fmla="*/ 1508760 h 1592580"/>
                      <a:gd name="connsiteX34" fmla="*/ 918210 w 1600200"/>
                      <a:gd name="connsiteY34" fmla="*/ 1520190 h 1592580"/>
                      <a:gd name="connsiteX35" fmla="*/ 883920 w 1600200"/>
                      <a:gd name="connsiteY35" fmla="*/ 1474470 h 1592580"/>
                      <a:gd name="connsiteX36" fmla="*/ 826770 w 1600200"/>
                      <a:gd name="connsiteY36" fmla="*/ 1539240 h 1592580"/>
                      <a:gd name="connsiteX37" fmla="*/ 788670 w 1600200"/>
                      <a:gd name="connsiteY37" fmla="*/ 1508760 h 1592580"/>
                      <a:gd name="connsiteX38" fmla="*/ 796290 w 1600200"/>
                      <a:gd name="connsiteY38" fmla="*/ 1466850 h 1592580"/>
                      <a:gd name="connsiteX39" fmla="*/ 762000 w 1600200"/>
                      <a:gd name="connsiteY39" fmla="*/ 1455420 h 1592580"/>
                      <a:gd name="connsiteX40" fmla="*/ 762000 w 1600200"/>
                      <a:gd name="connsiteY40" fmla="*/ 1485900 h 1592580"/>
                      <a:gd name="connsiteX41" fmla="*/ 689610 w 1600200"/>
                      <a:gd name="connsiteY41" fmla="*/ 1501140 h 1592580"/>
                      <a:gd name="connsiteX42" fmla="*/ 674370 w 1600200"/>
                      <a:gd name="connsiteY42" fmla="*/ 1459230 h 1592580"/>
                      <a:gd name="connsiteX43" fmla="*/ 674370 w 1600200"/>
                      <a:gd name="connsiteY43" fmla="*/ 1459230 h 1592580"/>
                      <a:gd name="connsiteX44" fmla="*/ 529590 w 1600200"/>
                      <a:gd name="connsiteY44" fmla="*/ 1592580 h 1592580"/>
                      <a:gd name="connsiteX45" fmla="*/ 483870 w 1600200"/>
                      <a:gd name="connsiteY45" fmla="*/ 1554480 h 1592580"/>
                      <a:gd name="connsiteX46" fmla="*/ 449580 w 1600200"/>
                      <a:gd name="connsiteY46" fmla="*/ 1535430 h 1592580"/>
                      <a:gd name="connsiteX47" fmla="*/ 400050 w 1600200"/>
                      <a:gd name="connsiteY47" fmla="*/ 1497330 h 1592580"/>
                      <a:gd name="connsiteX48" fmla="*/ 358140 w 1600200"/>
                      <a:gd name="connsiteY48" fmla="*/ 1546860 h 1592580"/>
                      <a:gd name="connsiteX49" fmla="*/ 304800 w 1600200"/>
                      <a:gd name="connsiteY49" fmla="*/ 1539240 h 1592580"/>
                      <a:gd name="connsiteX50" fmla="*/ 251460 w 1600200"/>
                      <a:gd name="connsiteY50" fmla="*/ 1558290 h 1592580"/>
                      <a:gd name="connsiteX51" fmla="*/ 240030 w 1600200"/>
                      <a:gd name="connsiteY51" fmla="*/ 1527810 h 1592580"/>
                      <a:gd name="connsiteX52" fmla="*/ 198120 w 1600200"/>
                      <a:gd name="connsiteY52" fmla="*/ 1539240 h 1592580"/>
                      <a:gd name="connsiteX53" fmla="*/ 240030 w 1600200"/>
                      <a:gd name="connsiteY53" fmla="*/ 1447800 h 1592580"/>
                      <a:gd name="connsiteX54" fmla="*/ 220980 w 1600200"/>
                      <a:gd name="connsiteY54" fmla="*/ 1417320 h 1592580"/>
                      <a:gd name="connsiteX55" fmla="*/ 140970 w 1600200"/>
                      <a:gd name="connsiteY55" fmla="*/ 1383030 h 1592580"/>
                      <a:gd name="connsiteX56" fmla="*/ 137160 w 1600200"/>
                      <a:gd name="connsiteY56" fmla="*/ 1291590 h 1592580"/>
                      <a:gd name="connsiteX57" fmla="*/ 205740 w 1600200"/>
                      <a:gd name="connsiteY57" fmla="*/ 1272540 h 1592580"/>
                      <a:gd name="connsiteX58" fmla="*/ 297180 w 1600200"/>
                      <a:gd name="connsiteY58" fmla="*/ 1310640 h 1592580"/>
                      <a:gd name="connsiteX59" fmla="*/ 297180 w 1600200"/>
                      <a:gd name="connsiteY59" fmla="*/ 1291590 h 1592580"/>
                      <a:gd name="connsiteX60" fmla="*/ 289560 w 1600200"/>
                      <a:gd name="connsiteY60" fmla="*/ 1242060 h 1592580"/>
                      <a:gd name="connsiteX61" fmla="*/ 331470 w 1600200"/>
                      <a:gd name="connsiteY61" fmla="*/ 1162050 h 1592580"/>
                      <a:gd name="connsiteX62" fmla="*/ 293370 w 1600200"/>
                      <a:gd name="connsiteY62" fmla="*/ 1146810 h 1592580"/>
                      <a:gd name="connsiteX63" fmla="*/ 274320 w 1600200"/>
                      <a:gd name="connsiteY63" fmla="*/ 1097280 h 1592580"/>
                      <a:gd name="connsiteX64" fmla="*/ 232410 w 1600200"/>
                      <a:gd name="connsiteY64" fmla="*/ 1062990 h 1592580"/>
                      <a:gd name="connsiteX65" fmla="*/ 247650 w 1600200"/>
                      <a:gd name="connsiteY65" fmla="*/ 979170 h 1592580"/>
                      <a:gd name="connsiteX66" fmla="*/ 327660 w 1600200"/>
                      <a:gd name="connsiteY66" fmla="*/ 910590 h 1592580"/>
                      <a:gd name="connsiteX67" fmla="*/ 281940 w 1600200"/>
                      <a:gd name="connsiteY67" fmla="*/ 796290 h 1592580"/>
                      <a:gd name="connsiteX68" fmla="*/ 83820 w 1600200"/>
                      <a:gd name="connsiteY68" fmla="*/ 716280 h 1592580"/>
                      <a:gd name="connsiteX69" fmla="*/ 95250 w 1600200"/>
                      <a:gd name="connsiteY69" fmla="*/ 674370 h 1592580"/>
                      <a:gd name="connsiteX70" fmla="*/ 152400 w 1600200"/>
                      <a:gd name="connsiteY70" fmla="*/ 685800 h 1592580"/>
                      <a:gd name="connsiteX71" fmla="*/ 167640 w 1600200"/>
                      <a:gd name="connsiteY71" fmla="*/ 636270 h 1592580"/>
                      <a:gd name="connsiteX72" fmla="*/ 118110 w 1600200"/>
                      <a:gd name="connsiteY72" fmla="*/ 567690 h 1592580"/>
                      <a:gd name="connsiteX73" fmla="*/ 110490 w 1600200"/>
                      <a:gd name="connsiteY73" fmla="*/ 510540 h 1592580"/>
                      <a:gd name="connsiteX74" fmla="*/ 0 w 1600200"/>
                      <a:gd name="connsiteY74" fmla="*/ 537210 h 1592580"/>
                      <a:gd name="connsiteX75" fmla="*/ 30480 w 1600200"/>
                      <a:gd name="connsiteY75" fmla="*/ 415290 h 1592580"/>
                      <a:gd name="connsiteX76" fmla="*/ 64770 w 1600200"/>
                      <a:gd name="connsiteY76" fmla="*/ 373380 h 1592580"/>
                      <a:gd name="connsiteX77" fmla="*/ 26670 w 1600200"/>
                      <a:gd name="connsiteY77" fmla="*/ 320040 h 1592580"/>
                      <a:gd name="connsiteX78" fmla="*/ 114300 w 1600200"/>
                      <a:gd name="connsiteY78" fmla="*/ 236220 h 1592580"/>
                      <a:gd name="connsiteX79" fmla="*/ 209550 w 1600200"/>
                      <a:gd name="connsiteY79" fmla="*/ 217170 h 1592580"/>
                      <a:gd name="connsiteX80" fmla="*/ 243840 w 1600200"/>
                      <a:gd name="connsiteY80" fmla="*/ 240030 h 1592580"/>
                      <a:gd name="connsiteX81" fmla="*/ 281940 w 1600200"/>
                      <a:gd name="connsiteY81" fmla="*/ 243840 h 1592580"/>
                      <a:gd name="connsiteX82" fmla="*/ 342900 w 1600200"/>
                      <a:gd name="connsiteY82" fmla="*/ 262890 h 1592580"/>
                      <a:gd name="connsiteX83" fmla="*/ 403860 w 1600200"/>
                      <a:gd name="connsiteY83" fmla="*/ 129540 h 1592580"/>
                      <a:gd name="connsiteX84" fmla="*/ 381000 w 1600200"/>
                      <a:gd name="connsiteY84" fmla="*/ 99060 h 1592580"/>
                      <a:gd name="connsiteX85" fmla="*/ 457200 w 1600200"/>
                      <a:gd name="connsiteY85" fmla="*/ 87630 h 1592580"/>
                      <a:gd name="connsiteX86" fmla="*/ 506730 w 1600200"/>
                      <a:gd name="connsiteY86" fmla="*/ 152400 h 1592580"/>
                      <a:gd name="connsiteX87" fmla="*/ 632460 w 1600200"/>
                      <a:gd name="connsiteY87" fmla="*/ 175260 h 1592580"/>
                      <a:gd name="connsiteX88" fmla="*/ 662940 w 1600200"/>
                      <a:gd name="connsiteY88" fmla="*/ 118110 h 1592580"/>
                      <a:gd name="connsiteX89" fmla="*/ 765810 w 1600200"/>
                      <a:gd name="connsiteY89" fmla="*/ 190500 h 1592580"/>
                      <a:gd name="connsiteX90" fmla="*/ 845820 w 1600200"/>
                      <a:gd name="connsiteY90" fmla="*/ 110490 h 1592580"/>
                      <a:gd name="connsiteX91" fmla="*/ 880110 w 1600200"/>
                      <a:gd name="connsiteY91" fmla="*/ 110490 h 1592580"/>
                      <a:gd name="connsiteX92" fmla="*/ 880110 w 1600200"/>
                      <a:gd name="connsiteY92" fmla="*/ 68580 h 1592580"/>
                      <a:gd name="connsiteX93" fmla="*/ 956310 w 1600200"/>
                      <a:gd name="connsiteY93" fmla="*/ 0 h 1592580"/>
                      <a:gd name="connsiteX94" fmla="*/ 994410 w 1600200"/>
                      <a:gd name="connsiteY94" fmla="*/ 30480 h 1592580"/>
                      <a:gd name="connsiteX95" fmla="*/ 990600 w 1600200"/>
                      <a:gd name="connsiteY95" fmla="*/ 76200 h 1592580"/>
                      <a:gd name="connsiteX96" fmla="*/ 1032510 w 1600200"/>
                      <a:gd name="connsiteY96" fmla="*/ 49530 h 1592580"/>
                      <a:gd name="connsiteX97" fmla="*/ 1127760 w 1600200"/>
                      <a:gd name="connsiteY97" fmla="*/ 76200 h 1592580"/>
                      <a:gd name="connsiteX98" fmla="*/ 1097280 w 1600200"/>
                      <a:gd name="connsiteY98" fmla="*/ 129540 h 1592580"/>
                      <a:gd name="connsiteX99" fmla="*/ 1154430 w 1600200"/>
                      <a:gd name="connsiteY99" fmla="*/ 182880 h 1592580"/>
                      <a:gd name="connsiteX100" fmla="*/ 1158240 w 1600200"/>
                      <a:gd name="connsiteY100" fmla="*/ 251460 h 1592580"/>
                      <a:gd name="connsiteX101" fmla="*/ 1169670 w 1600200"/>
                      <a:gd name="connsiteY101" fmla="*/ 316230 h 1592580"/>
                      <a:gd name="connsiteX102" fmla="*/ 1143000 w 1600200"/>
                      <a:gd name="connsiteY102" fmla="*/ 342900 h 1592580"/>
                      <a:gd name="connsiteX103" fmla="*/ 1062990 w 1600200"/>
                      <a:gd name="connsiteY103" fmla="*/ 327660 h 1592580"/>
                      <a:gd name="connsiteX104" fmla="*/ 1062990 w 1600200"/>
                      <a:gd name="connsiteY104" fmla="*/ 361950 h 1592580"/>
                      <a:gd name="connsiteX105" fmla="*/ 1089660 w 1600200"/>
                      <a:gd name="connsiteY105" fmla="*/ 411480 h 1592580"/>
                      <a:gd name="connsiteX106" fmla="*/ 1143000 w 1600200"/>
                      <a:gd name="connsiteY106" fmla="*/ 422910 h 1592580"/>
                      <a:gd name="connsiteX107" fmla="*/ 1181100 w 1600200"/>
                      <a:gd name="connsiteY107" fmla="*/ 441960 h 1592580"/>
                      <a:gd name="connsiteX108" fmla="*/ 1196340 w 1600200"/>
                      <a:gd name="connsiteY108" fmla="*/ 480060 h 1592580"/>
                      <a:gd name="connsiteX109" fmla="*/ 1211580 w 1600200"/>
                      <a:gd name="connsiteY109" fmla="*/ 510540 h 1592580"/>
                      <a:gd name="connsiteX110" fmla="*/ 1177290 w 1600200"/>
                      <a:gd name="connsiteY110" fmla="*/ 537210 h 1592580"/>
                      <a:gd name="connsiteX111" fmla="*/ 1177290 w 1600200"/>
                      <a:gd name="connsiteY111" fmla="*/ 537210 h 1592580"/>
                      <a:gd name="connsiteX112" fmla="*/ 1268730 w 1600200"/>
                      <a:gd name="connsiteY112" fmla="*/ 541020 h 1592580"/>
                      <a:gd name="connsiteX113" fmla="*/ 1257300 w 1600200"/>
                      <a:gd name="connsiteY113" fmla="*/ 678180 h 159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600200" h="1592580">
                        <a:moveTo>
                          <a:pt x="1257300" y="678180"/>
                        </a:moveTo>
                        <a:lnTo>
                          <a:pt x="1314450" y="670560"/>
                        </a:lnTo>
                        <a:lnTo>
                          <a:pt x="1371600" y="689610"/>
                        </a:lnTo>
                        <a:lnTo>
                          <a:pt x="1394460" y="655320"/>
                        </a:lnTo>
                        <a:lnTo>
                          <a:pt x="1428750" y="697230"/>
                        </a:lnTo>
                        <a:lnTo>
                          <a:pt x="1493520" y="723900"/>
                        </a:lnTo>
                        <a:lnTo>
                          <a:pt x="1493520" y="769620"/>
                        </a:lnTo>
                        <a:lnTo>
                          <a:pt x="1440180" y="815340"/>
                        </a:lnTo>
                        <a:lnTo>
                          <a:pt x="1459230" y="887730"/>
                        </a:lnTo>
                        <a:lnTo>
                          <a:pt x="1497330" y="906780"/>
                        </a:lnTo>
                        <a:lnTo>
                          <a:pt x="1535430" y="952500"/>
                        </a:lnTo>
                        <a:lnTo>
                          <a:pt x="1543050" y="998220"/>
                        </a:lnTo>
                        <a:lnTo>
                          <a:pt x="1588770" y="1013460"/>
                        </a:lnTo>
                        <a:lnTo>
                          <a:pt x="1596390" y="1059180"/>
                        </a:lnTo>
                        <a:lnTo>
                          <a:pt x="1562100" y="1188720"/>
                        </a:lnTo>
                        <a:lnTo>
                          <a:pt x="1539240" y="1200150"/>
                        </a:lnTo>
                        <a:lnTo>
                          <a:pt x="1539240" y="1200150"/>
                        </a:lnTo>
                        <a:lnTo>
                          <a:pt x="1573530" y="1245870"/>
                        </a:lnTo>
                        <a:lnTo>
                          <a:pt x="1569720" y="1291590"/>
                        </a:lnTo>
                        <a:lnTo>
                          <a:pt x="1600200" y="1348740"/>
                        </a:lnTo>
                        <a:lnTo>
                          <a:pt x="1577340" y="1386840"/>
                        </a:lnTo>
                        <a:lnTo>
                          <a:pt x="1524000" y="1417320"/>
                        </a:lnTo>
                        <a:lnTo>
                          <a:pt x="1558290" y="1474470"/>
                        </a:lnTo>
                        <a:lnTo>
                          <a:pt x="1470660" y="1482090"/>
                        </a:lnTo>
                        <a:lnTo>
                          <a:pt x="1413510" y="1466850"/>
                        </a:lnTo>
                        <a:lnTo>
                          <a:pt x="1325880" y="1455420"/>
                        </a:lnTo>
                        <a:lnTo>
                          <a:pt x="1303020" y="1432560"/>
                        </a:lnTo>
                        <a:lnTo>
                          <a:pt x="1219200" y="1451610"/>
                        </a:lnTo>
                        <a:lnTo>
                          <a:pt x="1192530" y="1413510"/>
                        </a:lnTo>
                        <a:lnTo>
                          <a:pt x="1162050" y="1451610"/>
                        </a:lnTo>
                        <a:lnTo>
                          <a:pt x="1085850" y="1447800"/>
                        </a:lnTo>
                        <a:lnTo>
                          <a:pt x="1028700" y="1390650"/>
                        </a:lnTo>
                        <a:lnTo>
                          <a:pt x="998220" y="1413510"/>
                        </a:lnTo>
                        <a:lnTo>
                          <a:pt x="960120" y="1508760"/>
                        </a:lnTo>
                        <a:lnTo>
                          <a:pt x="918210" y="1520190"/>
                        </a:lnTo>
                        <a:lnTo>
                          <a:pt x="883920" y="1474470"/>
                        </a:lnTo>
                        <a:lnTo>
                          <a:pt x="826770" y="1539240"/>
                        </a:lnTo>
                        <a:lnTo>
                          <a:pt x="788670" y="1508760"/>
                        </a:lnTo>
                        <a:lnTo>
                          <a:pt x="796290" y="1466850"/>
                        </a:lnTo>
                        <a:lnTo>
                          <a:pt x="762000" y="1455420"/>
                        </a:lnTo>
                        <a:lnTo>
                          <a:pt x="762000" y="1485900"/>
                        </a:lnTo>
                        <a:lnTo>
                          <a:pt x="689610" y="1501140"/>
                        </a:lnTo>
                        <a:lnTo>
                          <a:pt x="674370" y="1459230"/>
                        </a:lnTo>
                        <a:lnTo>
                          <a:pt x="674370" y="1459230"/>
                        </a:lnTo>
                        <a:lnTo>
                          <a:pt x="529590" y="1592580"/>
                        </a:lnTo>
                        <a:lnTo>
                          <a:pt x="483870" y="1554480"/>
                        </a:lnTo>
                        <a:lnTo>
                          <a:pt x="449580" y="1535430"/>
                        </a:lnTo>
                        <a:lnTo>
                          <a:pt x="400050" y="1497330"/>
                        </a:lnTo>
                        <a:lnTo>
                          <a:pt x="358140" y="1546860"/>
                        </a:lnTo>
                        <a:lnTo>
                          <a:pt x="304800" y="1539240"/>
                        </a:lnTo>
                        <a:lnTo>
                          <a:pt x="251460" y="1558290"/>
                        </a:lnTo>
                        <a:lnTo>
                          <a:pt x="240030" y="1527810"/>
                        </a:lnTo>
                        <a:lnTo>
                          <a:pt x="198120" y="1539240"/>
                        </a:lnTo>
                        <a:lnTo>
                          <a:pt x="240030" y="1447800"/>
                        </a:lnTo>
                        <a:lnTo>
                          <a:pt x="220980" y="1417320"/>
                        </a:lnTo>
                        <a:lnTo>
                          <a:pt x="140970" y="1383030"/>
                        </a:lnTo>
                        <a:lnTo>
                          <a:pt x="137160" y="1291590"/>
                        </a:lnTo>
                        <a:lnTo>
                          <a:pt x="205740" y="1272540"/>
                        </a:lnTo>
                        <a:lnTo>
                          <a:pt x="297180" y="1310640"/>
                        </a:lnTo>
                        <a:lnTo>
                          <a:pt x="297180" y="1291590"/>
                        </a:lnTo>
                        <a:lnTo>
                          <a:pt x="289560" y="1242060"/>
                        </a:lnTo>
                        <a:lnTo>
                          <a:pt x="331470" y="1162050"/>
                        </a:lnTo>
                        <a:lnTo>
                          <a:pt x="293370" y="1146810"/>
                        </a:lnTo>
                        <a:lnTo>
                          <a:pt x="274320" y="1097280"/>
                        </a:lnTo>
                        <a:lnTo>
                          <a:pt x="232410" y="1062990"/>
                        </a:lnTo>
                        <a:lnTo>
                          <a:pt x="247650" y="979170"/>
                        </a:lnTo>
                        <a:lnTo>
                          <a:pt x="327660" y="910590"/>
                        </a:lnTo>
                        <a:lnTo>
                          <a:pt x="281940" y="796290"/>
                        </a:lnTo>
                        <a:lnTo>
                          <a:pt x="83820" y="716280"/>
                        </a:lnTo>
                        <a:lnTo>
                          <a:pt x="95250" y="674370"/>
                        </a:lnTo>
                        <a:lnTo>
                          <a:pt x="152400" y="685800"/>
                        </a:lnTo>
                        <a:lnTo>
                          <a:pt x="167640" y="636270"/>
                        </a:lnTo>
                        <a:lnTo>
                          <a:pt x="118110" y="567690"/>
                        </a:lnTo>
                        <a:lnTo>
                          <a:pt x="110490" y="510540"/>
                        </a:lnTo>
                        <a:lnTo>
                          <a:pt x="0" y="537210"/>
                        </a:lnTo>
                        <a:lnTo>
                          <a:pt x="30480" y="415290"/>
                        </a:lnTo>
                        <a:lnTo>
                          <a:pt x="64770" y="373380"/>
                        </a:lnTo>
                        <a:lnTo>
                          <a:pt x="26670" y="320040"/>
                        </a:lnTo>
                        <a:lnTo>
                          <a:pt x="114300" y="236220"/>
                        </a:lnTo>
                        <a:lnTo>
                          <a:pt x="209550" y="217170"/>
                        </a:lnTo>
                        <a:lnTo>
                          <a:pt x="243840" y="240030"/>
                        </a:lnTo>
                        <a:lnTo>
                          <a:pt x="281940" y="243840"/>
                        </a:lnTo>
                        <a:lnTo>
                          <a:pt x="342900" y="262890"/>
                        </a:lnTo>
                        <a:lnTo>
                          <a:pt x="403860" y="129540"/>
                        </a:lnTo>
                        <a:lnTo>
                          <a:pt x="381000" y="99060"/>
                        </a:lnTo>
                        <a:lnTo>
                          <a:pt x="457200" y="87630"/>
                        </a:lnTo>
                        <a:lnTo>
                          <a:pt x="506730" y="152400"/>
                        </a:lnTo>
                        <a:lnTo>
                          <a:pt x="632460" y="175260"/>
                        </a:lnTo>
                        <a:lnTo>
                          <a:pt x="662940" y="118110"/>
                        </a:lnTo>
                        <a:lnTo>
                          <a:pt x="765810" y="190500"/>
                        </a:lnTo>
                        <a:lnTo>
                          <a:pt x="845820" y="110490"/>
                        </a:lnTo>
                        <a:lnTo>
                          <a:pt x="880110" y="110490"/>
                        </a:lnTo>
                        <a:lnTo>
                          <a:pt x="880110" y="68580"/>
                        </a:lnTo>
                        <a:lnTo>
                          <a:pt x="956310" y="0"/>
                        </a:lnTo>
                        <a:lnTo>
                          <a:pt x="994410" y="30480"/>
                        </a:lnTo>
                        <a:lnTo>
                          <a:pt x="990600" y="76200"/>
                        </a:lnTo>
                        <a:lnTo>
                          <a:pt x="1032510" y="49530"/>
                        </a:lnTo>
                        <a:lnTo>
                          <a:pt x="1127760" y="76200"/>
                        </a:lnTo>
                        <a:lnTo>
                          <a:pt x="1097280" y="129540"/>
                        </a:lnTo>
                        <a:lnTo>
                          <a:pt x="1154430" y="182880"/>
                        </a:lnTo>
                        <a:lnTo>
                          <a:pt x="1158240" y="251460"/>
                        </a:lnTo>
                        <a:lnTo>
                          <a:pt x="1169670" y="316230"/>
                        </a:lnTo>
                        <a:lnTo>
                          <a:pt x="1143000" y="342900"/>
                        </a:lnTo>
                        <a:lnTo>
                          <a:pt x="1062990" y="327660"/>
                        </a:lnTo>
                        <a:lnTo>
                          <a:pt x="1062990" y="361950"/>
                        </a:lnTo>
                        <a:lnTo>
                          <a:pt x="1089660" y="411480"/>
                        </a:lnTo>
                        <a:lnTo>
                          <a:pt x="1143000" y="422910"/>
                        </a:lnTo>
                        <a:lnTo>
                          <a:pt x="1181100" y="441960"/>
                        </a:lnTo>
                        <a:lnTo>
                          <a:pt x="1196340" y="480060"/>
                        </a:lnTo>
                        <a:lnTo>
                          <a:pt x="1211580" y="510540"/>
                        </a:lnTo>
                        <a:lnTo>
                          <a:pt x="1177290" y="537210"/>
                        </a:lnTo>
                        <a:lnTo>
                          <a:pt x="1177290" y="537210"/>
                        </a:lnTo>
                        <a:lnTo>
                          <a:pt x="1268730" y="541020"/>
                        </a:lnTo>
                        <a:lnTo>
                          <a:pt x="1257300" y="678180"/>
                        </a:lnTo>
                        <a:close/>
                      </a:path>
                    </a:pathLst>
                  </a:custGeom>
                  <a:solidFill>
                    <a:schemeClr val="accent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16" name="Forme libre : forme 115">
                    <a:extLst>
                      <a:ext uri="{FF2B5EF4-FFF2-40B4-BE49-F238E27FC236}">
                        <a16:creationId xmlns:a16="http://schemas.microsoft.com/office/drawing/2014/main" id="{5BDD9C94-3547-427F-BDCC-FE98EB8DFC13}"/>
                      </a:ext>
                    </a:extLst>
                  </p:cNvPr>
                  <p:cNvSpPr/>
                  <p:nvPr/>
                </p:nvSpPr>
                <p:spPr>
                  <a:xfrm>
                    <a:off x="5486400" y="3940472"/>
                    <a:ext cx="753229" cy="680866"/>
                  </a:xfrm>
                  <a:custGeom>
                    <a:avLst/>
                    <a:gdLst>
                      <a:gd name="connsiteX0" fmla="*/ 78941 w 753229"/>
                      <a:gd name="connsiteY0" fmla="*/ 651263 h 680866"/>
                      <a:gd name="connsiteX1" fmla="*/ 154593 w 753229"/>
                      <a:gd name="connsiteY1" fmla="*/ 667709 h 680866"/>
                      <a:gd name="connsiteX2" fmla="*/ 194063 w 753229"/>
                      <a:gd name="connsiteY2" fmla="*/ 654552 h 680866"/>
                      <a:gd name="connsiteX3" fmla="*/ 246691 w 753229"/>
                      <a:gd name="connsiteY3" fmla="*/ 628239 h 680866"/>
                      <a:gd name="connsiteX4" fmla="*/ 299318 w 753229"/>
                      <a:gd name="connsiteY4" fmla="*/ 615082 h 680866"/>
                      <a:gd name="connsiteX5" fmla="*/ 322342 w 753229"/>
                      <a:gd name="connsiteY5" fmla="*/ 641396 h 680866"/>
                      <a:gd name="connsiteX6" fmla="*/ 315764 w 753229"/>
                      <a:gd name="connsiteY6" fmla="*/ 680866 h 680866"/>
                      <a:gd name="connsiteX7" fmla="*/ 358524 w 753229"/>
                      <a:gd name="connsiteY7" fmla="*/ 670999 h 680866"/>
                      <a:gd name="connsiteX8" fmla="*/ 378259 w 753229"/>
                      <a:gd name="connsiteY8" fmla="*/ 638106 h 680866"/>
                      <a:gd name="connsiteX9" fmla="*/ 404573 w 753229"/>
                      <a:gd name="connsiteY9" fmla="*/ 657842 h 680866"/>
                      <a:gd name="connsiteX10" fmla="*/ 430886 w 753229"/>
                      <a:gd name="connsiteY10" fmla="*/ 631528 h 680866"/>
                      <a:gd name="connsiteX11" fmla="*/ 414440 w 753229"/>
                      <a:gd name="connsiteY11" fmla="*/ 601925 h 680866"/>
                      <a:gd name="connsiteX12" fmla="*/ 503249 w 753229"/>
                      <a:gd name="connsiteY12" fmla="*/ 585479 h 680866"/>
                      <a:gd name="connsiteX13" fmla="*/ 532852 w 753229"/>
                      <a:gd name="connsiteY13" fmla="*/ 569033 h 680866"/>
                      <a:gd name="connsiteX14" fmla="*/ 572322 w 753229"/>
                      <a:gd name="connsiteY14" fmla="*/ 549298 h 680866"/>
                      <a:gd name="connsiteX15" fmla="*/ 559165 w 753229"/>
                      <a:gd name="connsiteY15" fmla="*/ 526273 h 680866"/>
                      <a:gd name="connsiteX16" fmla="*/ 569033 w 753229"/>
                      <a:gd name="connsiteY16" fmla="*/ 490092 h 680866"/>
                      <a:gd name="connsiteX17" fmla="*/ 657842 w 753229"/>
                      <a:gd name="connsiteY17" fmla="*/ 463778 h 680866"/>
                      <a:gd name="connsiteX18" fmla="*/ 654553 w 753229"/>
                      <a:gd name="connsiteY18" fmla="*/ 384837 h 680866"/>
                      <a:gd name="connsiteX19" fmla="*/ 723626 w 753229"/>
                      <a:gd name="connsiteY19" fmla="*/ 299318 h 680866"/>
                      <a:gd name="connsiteX20" fmla="*/ 753229 w 753229"/>
                      <a:gd name="connsiteY20" fmla="*/ 286161 h 680866"/>
                      <a:gd name="connsiteX21" fmla="*/ 749940 w 753229"/>
                      <a:gd name="connsiteY21" fmla="*/ 157882 h 680866"/>
                      <a:gd name="connsiteX22" fmla="*/ 684155 w 753229"/>
                      <a:gd name="connsiteY22" fmla="*/ 138147 h 680866"/>
                      <a:gd name="connsiteX23" fmla="*/ 628239 w 753229"/>
                      <a:gd name="connsiteY23" fmla="*/ 72363 h 680866"/>
                      <a:gd name="connsiteX24" fmla="*/ 575612 w 753229"/>
                      <a:gd name="connsiteY24" fmla="*/ 65784 h 680866"/>
                      <a:gd name="connsiteX25" fmla="*/ 572322 w 753229"/>
                      <a:gd name="connsiteY25" fmla="*/ 0 h 680866"/>
                      <a:gd name="connsiteX26" fmla="*/ 490092 w 753229"/>
                      <a:gd name="connsiteY26" fmla="*/ 42760 h 680866"/>
                      <a:gd name="connsiteX27" fmla="*/ 457200 w 753229"/>
                      <a:gd name="connsiteY27" fmla="*/ 29603 h 680866"/>
                      <a:gd name="connsiteX28" fmla="*/ 434176 w 753229"/>
                      <a:gd name="connsiteY28" fmla="*/ 131568 h 680866"/>
                      <a:gd name="connsiteX29" fmla="*/ 351945 w 753229"/>
                      <a:gd name="connsiteY29" fmla="*/ 157882 h 680866"/>
                      <a:gd name="connsiteX30" fmla="*/ 309186 w 753229"/>
                      <a:gd name="connsiteY30" fmla="*/ 141436 h 680866"/>
                      <a:gd name="connsiteX31" fmla="*/ 256558 w 753229"/>
                      <a:gd name="connsiteY31" fmla="*/ 190774 h 680866"/>
                      <a:gd name="connsiteX32" fmla="*/ 256558 w 753229"/>
                      <a:gd name="connsiteY32" fmla="*/ 243401 h 680866"/>
                      <a:gd name="connsiteX33" fmla="*/ 273004 w 753229"/>
                      <a:gd name="connsiteY33" fmla="*/ 328921 h 680866"/>
                      <a:gd name="connsiteX34" fmla="*/ 217088 w 753229"/>
                      <a:gd name="connsiteY34" fmla="*/ 302607 h 680866"/>
                      <a:gd name="connsiteX35" fmla="*/ 187485 w 753229"/>
                      <a:gd name="connsiteY35" fmla="*/ 401283 h 680866"/>
                      <a:gd name="connsiteX36" fmla="*/ 167750 w 753229"/>
                      <a:gd name="connsiteY36" fmla="*/ 447332 h 680866"/>
                      <a:gd name="connsiteX37" fmla="*/ 134858 w 753229"/>
                      <a:gd name="connsiteY37" fmla="*/ 447332 h 680866"/>
                      <a:gd name="connsiteX38" fmla="*/ 124990 w 753229"/>
                      <a:gd name="connsiteY38" fmla="*/ 421019 h 680866"/>
                      <a:gd name="connsiteX39" fmla="*/ 72363 w 753229"/>
                      <a:gd name="connsiteY39" fmla="*/ 434175 h 680866"/>
                      <a:gd name="connsiteX40" fmla="*/ 88809 w 753229"/>
                      <a:gd name="connsiteY40" fmla="*/ 503249 h 680866"/>
                      <a:gd name="connsiteX41" fmla="*/ 0 w 753229"/>
                      <a:gd name="connsiteY41" fmla="*/ 585479 h 680866"/>
                      <a:gd name="connsiteX42" fmla="*/ 78941 w 753229"/>
                      <a:gd name="connsiteY42" fmla="*/ 651263 h 68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53229" h="680866">
                        <a:moveTo>
                          <a:pt x="78941" y="651263"/>
                        </a:moveTo>
                        <a:lnTo>
                          <a:pt x="154593" y="667709"/>
                        </a:lnTo>
                        <a:lnTo>
                          <a:pt x="194063" y="654552"/>
                        </a:lnTo>
                        <a:lnTo>
                          <a:pt x="246691" y="628239"/>
                        </a:lnTo>
                        <a:lnTo>
                          <a:pt x="299318" y="615082"/>
                        </a:lnTo>
                        <a:lnTo>
                          <a:pt x="322342" y="641396"/>
                        </a:lnTo>
                        <a:lnTo>
                          <a:pt x="315764" y="680866"/>
                        </a:lnTo>
                        <a:lnTo>
                          <a:pt x="358524" y="670999"/>
                        </a:lnTo>
                        <a:lnTo>
                          <a:pt x="378259" y="638106"/>
                        </a:lnTo>
                        <a:lnTo>
                          <a:pt x="404573" y="657842"/>
                        </a:lnTo>
                        <a:lnTo>
                          <a:pt x="430886" y="631528"/>
                        </a:lnTo>
                        <a:lnTo>
                          <a:pt x="414440" y="601925"/>
                        </a:lnTo>
                        <a:lnTo>
                          <a:pt x="503249" y="585479"/>
                        </a:lnTo>
                        <a:lnTo>
                          <a:pt x="532852" y="569033"/>
                        </a:lnTo>
                        <a:lnTo>
                          <a:pt x="572322" y="549298"/>
                        </a:lnTo>
                        <a:lnTo>
                          <a:pt x="559165" y="526273"/>
                        </a:lnTo>
                        <a:lnTo>
                          <a:pt x="569033" y="490092"/>
                        </a:lnTo>
                        <a:lnTo>
                          <a:pt x="657842" y="463778"/>
                        </a:lnTo>
                        <a:lnTo>
                          <a:pt x="654553" y="384837"/>
                        </a:lnTo>
                        <a:lnTo>
                          <a:pt x="723626" y="299318"/>
                        </a:lnTo>
                        <a:lnTo>
                          <a:pt x="753229" y="286161"/>
                        </a:lnTo>
                        <a:cubicBezTo>
                          <a:pt x="752133" y="243401"/>
                          <a:pt x="751036" y="200642"/>
                          <a:pt x="749940" y="157882"/>
                        </a:cubicBezTo>
                        <a:lnTo>
                          <a:pt x="684155" y="138147"/>
                        </a:lnTo>
                        <a:lnTo>
                          <a:pt x="628239" y="72363"/>
                        </a:lnTo>
                        <a:lnTo>
                          <a:pt x="575612" y="65784"/>
                        </a:lnTo>
                        <a:lnTo>
                          <a:pt x="572322" y="0"/>
                        </a:lnTo>
                        <a:lnTo>
                          <a:pt x="490092" y="42760"/>
                        </a:lnTo>
                        <a:lnTo>
                          <a:pt x="457200" y="29603"/>
                        </a:lnTo>
                        <a:lnTo>
                          <a:pt x="434176" y="131568"/>
                        </a:lnTo>
                        <a:lnTo>
                          <a:pt x="351945" y="157882"/>
                        </a:lnTo>
                        <a:lnTo>
                          <a:pt x="309186" y="141436"/>
                        </a:lnTo>
                        <a:lnTo>
                          <a:pt x="256558" y="190774"/>
                        </a:lnTo>
                        <a:lnTo>
                          <a:pt x="256558" y="243401"/>
                        </a:lnTo>
                        <a:lnTo>
                          <a:pt x="273004" y="328921"/>
                        </a:lnTo>
                        <a:lnTo>
                          <a:pt x="217088" y="302607"/>
                        </a:lnTo>
                        <a:lnTo>
                          <a:pt x="187485" y="401283"/>
                        </a:lnTo>
                        <a:lnTo>
                          <a:pt x="167750" y="447332"/>
                        </a:lnTo>
                        <a:lnTo>
                          <a:pt x="134858" y="447332"/>
                        </a:lnTo>
                        <a:lnTo>
                          <a:pt x="124990" y="421019"/>
                        </a:lnTo>
                        <a:lnTo>
                          <a:pt x="72363" y="434175"/>
                        </a:lnTo>
                        <a:lnTo>
                          <a:pt x="88809" y="503249"/>
                        </a:lnTo>
                        <a:lnTo>
                          <a:pt x="0" y="585479"/>
                        </a:lnTo>
                        <a:lnTo>
                          <a:pt x="78941" y="651263"/>
                        </a:lnTo>
                        <a:close/>
                      </a:path>
                    </a:pathLst>
                  </a:custGeom>
                  <a:solidFill>
                    <a:schemeClr val="accent2">
                      <a:lumMod val="60000"/>
                      <a:lumOff val="4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17" name="Forme libre : forme 116">
                    <a:extLst>
                      <a:ext uri="{FF2B5EF4-FFF2-40B4-BE49-F238E27FC236}">
                        <a16:creationId xmlns:a16="http://schemas.microsoft.com/office/drawing/2014/main" id="{8F8396FB-B08C-4329-A554-373293694116}"/>
                      </a:ext>
                    </a:extLst>
                  </p:cNvPr>
                  <p:cNvSpPr/>
                  <p:nvPr/>
                </p:nvSpPr>
                <p:spPr>
                  <a:xfrm>
                    <a:off x="5979781" y="5009465"/>
                    <a:ext cx="1282792" cy="963738"/>
                  </a:xfrm>
                  <a:custGeom>
                    <a:avLst/>
                    <a:gdLst>
                      <a:gd name="connsiteX0" fmla="*/ 39471 w 1282792"/>
                      <a:gd name="connsiteY0" fmla="*/ 953870 h 963738"/>
                      <a:gd name="connsiteX1" fmla="*/ 92098 w 1282792"/>
                      <a:gd name="connsiteY1" fmla="*/ 963738 h 963738"/>
                      <a:gd name="connsiteX2" fmla="*/ 134858 w 1282792"/>
                      <a:gd name="connsiteY2" fmla="*/ 937424 h 963738"/>
                      <a:gd name="connsiteX3" fmla="*/ 157882 w 1282792"/>
                      <a:gd name="connsiteY3" fmla="*/ 957159 h 963738"/>
                      <a:gd name="connsiteX4" fmla="*/ 171039 w 1282792"/>
                      <a:gd name="connsiteY4" fmla="*/ 957159 h 963738"/>
                      <a:gd name="connsiteX5" fmla="*/ 220377 w 1282792"/>
                      <a:gd name="connsiteY5" fmla="*/ 871640 h 963738"/>
                      <a:gd name="connsiteX6" fmla="*/ 266426 w 1282792"/>
                      <a:gd name="connsiteY6" fmla="*/ 805856 h 963738"/>
                      <a:gd name="connsiteX7" fmla="*/ 309186 w 1282792"/>
                      <a:gd name="connsiteY7" fmla="*/ 763096 h 963738"/>
                      <a:gd name="connsiteX8" fmla="*/ 421019 w 1282792"/>
                      <a:gd name="connsiteY8" fmla="*/ 746650 h 963738"/>
                      <a:gd name="connsiteX9" fmla="*/ 424308 w 1282792"/>
                      <a:gd name="connsiteY9" fmla="*/ 763096 h 963738"/>
                      <a:gd name="connsiteX10" fmla="*/ 496671 w 1282792"/>
                      <a:gd name="connsiteY10" fmla="*/ 743361 h 963738"/>
                      <a:gd name="connsiteX11" fmla="*/ 496671 w 1282792"/>
                      <a:gd name="connsiteY11" fmla="*/ 743361 h 963738"/>
                      <a:gd name="connsiteX12" fmla="*/ 552587 w 1282792"/>
                      <a:gd name="connsiteY12" fmla="*/ 736782 h 963738"/>
                      <a:gd name="connsiteX13" fmla="*/ 611793 w 1282792"/>
                      <a:gd name="connsiteY13" fmla="*/ 723626 h 963738"/>
                      <a:gd name="connsiteX14" fmla="*/ 638107 w 1282792"/>
                      <a:gd name="connsiteY14" fmla="*/ 667709 h 963738"/>
                      <a:gd name="connsiteX15" fmla="*/ 615082 w 1282792"/>
                      <a:gd name="connsiteY15" fmla="*/ 615082 h 963738"/>
                      <a:gd name="connsiteX16" fmla="*/ 582190 w 1282792"/>
                      <a:gd name="connsiteY16" fmla="*/ 598636 h 963738"/>
                      <a:gd name="connsiteX17" fmla="*/ 615082 w 1282792"/>
                      <a:gd name="connsiteY17" fmla="*/ 522984 h 963738"/>
                      <a:gd name="connsiteX18" fmla="*/ 588769 w 1282792"/>
                      <a:gd name="connsiteY18" fmla="*/ 499959 h 963738"/>
                      <a:gd name="connsiteX19" fmla="*/ 615082 w 1282792"/>
                      <a:gd name="connsiteY19" fmla="*/ 470357 h 963738"/>
                      <a:gd name="connsiteX20" fmla="*/ 657842 w 1282792"/>
                      <a:gd name="connsiteY20" fmla="*/ 483513 h 963738"/>
                      <a:gd name="connsiteX21" fmla="*/ 684156 w 1282792"/>
                      <a:gd name="connsiteY21" fmla="*/ 476935 h 963738"/>
                      <a:gd name="connsiteX22" fmla="*/ 651264 w 1282792"/>
                      <a:gd name="connsiteY22" fmla="*/ 457200 h 963738"/>
                      <a:gd name="connsiteX23" fmla="*/ 707180 w 1282792"/>
                      <a:gd name="connsiteY23" fmla="*/ 401283 h 963738"/>
                      <a:gd name="connsiteX24" fmla="*/ 749940 w 1282792"/>
                      <a:gd name="connsiteY24" fmla="*/ 345367 h 963738"/>
                      <a:gd name="connsiteX25" fmla="*/ 795989 w 1282792"/>
                      <a:gd name="connsiteY25" fmla="*/ 305896 h 963738"/>
                      <a:gd name="connsiteX26" fmla="*/ 828881 w 1282792"/>
                      <a:gd name="connsiteY26" fmla="*/ 348656 h 963738"/>
                      <a:gd name="connsiteX27" fmla="*/ 871641 w 1282792"/>
                      <a:gd name="connsiteY27" fmla="*/ 358523 h 963738"/>
                      <a:gd name="connsiteX28" fmla="*/ 901243 w 1282792"/>
                      <a:gd name="connsiteY28" fmla="*/ 338788 h 963738"/>
                      <a:gd name="connsiteX29" fmla="*/ 963738 w 1282792"/>
                      <a:gd name="connsiteY29" fmla="*/ 342077 h 963738"/>
                      <a:gd name="connsiteX30" fmla="*/ 986763 w 1282792"/>
                      <a:gd name="connsiteY30" fmla="*/ 302607 h 963738"/>
                      <a:gd name="connsiteX31" fmla="*/ 1036101 w 1282792"/>
                      <a:gd name="connsiteY31" fmla="*/ 233534 h 963738"/>
                      <a:gd name="connsiteX32" fmla="*/ 1131488 w 1282792"/>
                      <a:gd name="connsiteY32" fmla="*/ 210509 h 963738"/>
                      <a:gd name="connsiteX33" fmla="*/ 1210429 w 1282792"/>
                      <a:gd name="connsiteY33" fmla="*/ 210509 h 963738"/>
                      <a:gd name="connsiteX34" fmla="*/ 1233454 w 1282792"/>
                      <a:gd name="connsiteY34" fmla="*/ 190774 h 963738"/>
                      <a:gd name="connsiteX35" fmla="*/ 1253189 w 1282792"/>
                      <a:gd name="connsiteY35" fmla="*/ 138147 h 963738"/>
                      <a:gd name="connsiteX36" fmla="*/ 1253189 w 1282792"/>
                      <a:gd name="connsiteY36" fmla="*/ 138147 h 963738"/>
                      <a:gd name="connsiteX37" fmla="*/ 1282792 w 1282792"/>
                      <a:gd name="connsiteY37" fmla="*/ 101965 h 963738"/>
                      <a:gd name="connsiteX38" fmla="*/ 1246610 w 1282792"/>
                      <a:gd name="connsiteY38" fmla="*/ 16446 h 963738"/>
                      <a:gd name="connsiteX39" fmla="*/ 1184115 w 1282792"/>
                      <a:gd name="connsiteY39" fmla="*/ 16446 h 963738"/>
                      <a:gd name="connsiteX40" fmla="*/ 1138066 w 1282792"/>
                      <a:gd name="connsiteY40" fmla="*/ 72362 h 963738"/>
                      <a:gd name="connsiteX41" fmla="*/ 1088728 w 1282792"/>
                      <a:gd name="connsiteY41" fmla="*/ 23024 h 963738"/>
                      <a:gd name="connsiteX42" fmla="*/ 1042679 w 1282792"/>
                      <a:gd name="connsiteY42" fmla="*/ 19735 h 963738"/>
                      <a:gd name="connsiteX43" fmla="*/ 999920 w 1282792"/>
                      <a:gd name="connsiteY43" fmla="*/ 0 h 963738"/>
                      <a:gd name="connsiteX44" fmla="*/ 986763 w 1282792"/>
                      <a:gd name="connsiteY44" fmla="*/ 36181 h 963738"/>
                      <a:gd name="connsiteX45" fmla="*/ 934136 w 1282792"/>
                      <a:gd name="connsiteY45" fmla="*/ 36181 h 963738"/>
                      <a:gd name="connsiteX46" fmla="*/ 917690 w 1282792"/>
                      <a:gd name="connsiteY46" fmla="*/ 72362 h 963738"/>
                      <a:gd name="connsiteX47" fmla="*/ 835459 w 1282792"/>
                      <a:gd name="connsiteY47" fmla="*/ 141436 h 963738"/>
                      <a:gd name="connsiteX48" fmla="*/ 828881 w 1282792"/>
                      <a:gd name="connsiteY48" fmla="*/ 200641 h 963738"/>
                      <a:gd name="connsiteX49" fmla="*/ 832170 w 1282792"/>
                      <a:gd name="connsiteY49" fmla="*/ 249980 h 963738"/>
                      <a:gd name="connsiteX50" fmla="*/ 809146 w 1282792"/>
                      <a:gd name="connsiteY50" fmla="*/ 253269 h 963738"/>
                      <a:gd name="connsiteX51" fmla="*/ 766386 w 1282792"/>
                      <a:gd name="connsiteY51" fmla="*/ 203931 h 963738"/>
                      <a:gd name="connsiteX52" fmla="*/ 756518 w 1282792"/>
                      <a:gd name="connsiteY52" fmla="*/ 236823 h 963738"/>
                      <a:gd name="connsiteX53" fmla="*/ 736783 w 1282792"/>
                      <a:gd name="connsiteY53" fmla="*/ 223666 h 963738"/>
                      <a:gd name="connsiteX54" fmla="*/ 680866 w 1282792"/>
                      <a:gd name="connsiteY54" fmla="*/ 240112 h 963738"/>
                      <a:gd name="connsiteX55" fmla="*/ 647974 w 1282792"/>
                      <a:gd name="connsiteY55" fmla="*/ 217088 h 963738"/>
                      <a:gd name="connsiteX56" fmla="*/ 585479 w 1282792"/>
                      <a:gd name="connsiteY56" fmla="*/ 164460 h 963738"/>
                      <a:gd name="connsiteX57" fmla="*/ 588769 w 1282792"/>
                      <a:gd name="connsiteY57" fmla="*/ 134857 h 963738"/>
                      <a:gd name="connsiteX58" fmla="*/ 555877 w 1282792"/>
                      <a:gd name="connsiteY58" fmla="*/ 134857 h 963738"/>
                      <a:gd name="connsiteX59" fmla="*/ 480225 w 1282792"/>
                      <a:gd name="connsiteY59" fmla="*/ 111833 h 963738"/>
                      <a:gd name="connsiteX60" fmla="*/ 411151 w 1282792"/>
                      <a:gd name="connsiteY60" fmla="*/ 88808 h 963738"/>
                      <a:gd name="connsiteX61" fmla="*/ 378259 w 1282792"/>
                      <a:gd name="connsiteY61" fmla="*/ 98676 h 963738"/>
                      <a:gd name="connsiteX62" fmla="*/ 388127 w 1282792"/>
                      <a:gd name="connsiteY62" fmla="*/ 148014 h 963738"/>
                      <a:gd name="connsiteX63" fmla="*/ 358524 w 1282792"/>
                      <a:gd name="connsiteY63" fmla="*/ 197352 h 963738"/>
                      <a:gd name="connsiteX64" fmla="*/ 309186 w 1282792"/>
                      <a:gd name="connsiteY64" fmla="*/ 194063 h 963738"/>
                      <a:gd name="connsiteX65" fmla="*/ 259848 w 1282792"/>
                      <a:gd name="connsiteY65" fmla="*/ 141436 h 963738"/>
                      <a:gd name="connsiteX66" fmla="*/ 240113 w 1282792"/>
                      <a:gd name="connsiteY66" fmla="*/ 167749 h 963738"/>
                      <a:gd name="connsiteX67" fmla="*/ 266426 w 1282792"/>
                      <a:gd name="connsiteY67" fmla="*/ 187485 h 963738"/>
                      <a:gd name="connsiteX68" fmla="*/ 236823 w 1282792"/>
                      <a:gd name="connsiteY68" fmla="*/ 213798 h 963738"/>
                      <a:gd name="connsiteX69" fmla="*/ 230245 w 1282792"/>
                      <a:gd name="connsiteY69" fmla="*/ 269715 h 963738"/>
                      <a:gd name="connsiteX70" fmla="*/ 217088 w 1282792"/>
                      <a:gd name="connsiteY70" fmla="*/ 299318 h 963738"/>
                      <a:gd name="connsiteX71" fmla="*/ 177618 w 1282792"/>
                      <a:gd name="connsiteY71" fmla="*/ 315764 h 963738"/>
                      <a:gd name="connsiteX72" fmla="*/ 141436 w 1282792"/>
                      <a:gd name="connsiteY72" fmla="*/ 358523 h 963738"/>
                      <a:gd name="connsiteX73" fmla="*/ 105255 w 1282792"/>
                      <a:gd name="connsiteY73" fmla="*/ 434175 h 963738"/>
                      <a:gd name="connsiteX74" fmla="*/ 75652 w 1282792"/>
                      <a:gd name="connsiteY74" fmla="*/ 447332 h 963738"/>
                      <a:gd name="connsiteX75" fmla="*/ 82231 w 1282792"/>
                      <a:gd name="connsiteY75" fmla="*/ 486803 h 963738"/>
                      <a:gd name="connsiteX76" fmla="*/ 69074 w 1282792"/>
                      <a:gd name="connsiteY76" fmla="*/ 549298 h 963738"/>
                      <a:gd name="connsiteX77" fmla="*/ 39471 w 1282792"/>
                      <a:gd name="connsiteY77" fmla="*/ 664420 h 963738"/>
                      <a:gd name="connsiteX78" fmla="*/ 13157 w 1282792"/>
                      <a:gd name="connsiteY78" fmla="*/ 684155 h 963738"/>
                      <a:gd name="connsiteX79" fmla="*/ 32892 w 1282792"/>
                      <a:gd name="connsiteY79" fmla="*/ 713758 h 963738"/>
                      <a:gd name="connsiteX80" fmla="*/ 49338 w 1282792"/>
                      <a:gd name="connsiteY80" fmla="*/ 766385 h 963738"/>
                      <a:gd name="connsiteX81" fmla="*/ 82231 w 1282792"/>
                      <a:gd name="connsiteY81" fmla="*/ 838748 h 963738"/>
                      <a:gd name="connsiteX82" fmla="*/ 0 w 1282792"/>
                      <a:gd name="connsiteY82" fmla="*/ 901243 h 963738"/>
                      <a:gd name="connsiteX83" fmla="*/ 39471 w 1282792"/>
                      <a:gd name="connsiteY83" fmla="*/ 953870 h 9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282792" h="963738">
                        <a:moveTo>
                          <a:pt x="39471" y="953870"/>
                        </a:moveTo>
                        <a:lnTo>
                          <a:pt x="92098" y="963738"/>
                        </a:lnTo>
                        <a:lnTo>
                          <a:pt x="134858" y="937424"/>
                        </a:lnTo>
                        <a:lnTo>
                          <a:pt x="157882" y="957159"/>
                        </a:lnTo>
                        <a:lnTo>
                          <a:pt x="171039" y="957159"/>
                        </a:lnTo>
                        <a:lnTo>
                          <a:pt x="220377" y="871640"/>
                        </a:lnTo>
                        <a:lnTo>
                          <a:pt x="266426" y="805856"/>
                        </a:lnTo>
                        <a:lnTo>
                          <a:pt x="309186" y="763096"/>
                        </a:lnTo>
                        <a:lnTo>
                          <a:pt x="421019" y="746650"/>
                        </a:lnTo>
                        <a:lnTo>
                          <a:pt x="424308" y="763096"/>
                        </a:lnTo>
                        <a:lnTo>
                          <a:pt x="496671" y="743361"/>
                        </a:lnTo>
                        <a:lnTo>
                          <a:pt x="496671" y="743361"/>
                        </a:lnTo>
                        <a:lnTo>
                          <a:pt x="552587" y="736782"/>
                        </a:lnTo>
                        <a:lnTo>
                          <a:pt x="611793" y="723626"/>
                        </a:lnTo>
                        <a:lnTo>
                          <a:pt x="638107" y="667709"/>
                        </a:lnTo>
                        <a:lnTo>
                          <a:pt x="615082" y="615082"/>
                        </a:lnTo>
                        <a:lnTo>
                          <a:pt x="582190" y="598636"/>
                        </a:lnTo>
                        <a:lnTo>
                          <a:pt x="615082" y="522984"/>
                        </a:lnTo>
                        <a:lnTo>
                          <a:pt x="588769" y="499959"/>
                        </a:lnTo>
                        <a:lnTo>
                          <a:pt x="615082" y="470357"/>
                        </a:lnTo>
                        <a:lnTo>
                          <a:pt x="657842" y="483513"/>
                        </a:lnTo>
                        <a:lnTo>
                          <a:pt x="684156" y="476935"/>
                        </a:lnTo>
                        <a:lnTo>
                          <a:pt x="651264" y="457200"/>
                        </a:lnTo>
                        <a:lnTo>
                          <a:pt x="707180" y="401283"/>
                        </a:lnTo>
                        <a:lnTo>
                          <a:pt x="749940" y="345367"/>
                        </a:lnTo>
                        <a:lnTo>
                          <a:pt x="795989" y="305896"/>
                        </a:lnTo>
                        <a:lnTo>
                          <a:pt x="828881" y="348656"/>
                        </a:lnTo>
                        <a:lnTo>
                          <a:pt x="871641" y="358523"/>
                        </a:lnTo>
                        <a:lnTo>
                          <a:pt x="901243" y="338788"/>
                        </a:lnTo>
                        <a:lnTo>
                          <a:pt x="963738" y="342077"/>
                        </a:lnTo>
                        <a:lnTo>
                          <a:pt x="986763" y="302607"/>
                        </a:lnTo>
                        <a:lnTo>
                          <a:pt x="1036101" y="233534"/>
                        </a:lnTo>
                        <a:lnTo>
                          <a:pt x="1131488" y="210509"/>
                        </a:lnTo>
                        <a:lnTo>
                          <a:pt x="1210429" y="210509"/>
                        </a:lnTo>
                        <a:lnTo>
                          <a:pt x="1233454" y="190774"/>
                        </a:lnTo>
                        <a:lnTo>
                          <a:pt x="1253189" y="138147"/>
                        </a:lnTo>
                        <a:lnTo>
                          <a:pt x="1253189" y="138147"/>
                        </a:lnTo>
                        <a:lnTo>
                          <a:pt x="1282792" y="101965"/>
                        </a:lnTo>
                        <a:lnTo>
                          <a:pt x="1246610" y="16446"/>
                        </a:lnTo>
                        <a:lnTo>
                          <a:pt x="1184115" y="16446"/>
                        </a:lnTo>
                        <a:lnTo>
                          <a:pt x="1138066" y="72362"/>
                        </a:lnTo>
                        <a:lnTo>
                          <a:pt x="1088728" y="23024"/>
                        </a:lnTo>
                        <a:lnTo>
                          <a:pt x="1042679" y="19735"/>
                        </a:lnTo>
                        <a:lnTo>
                          <a:pt x="999920" y="0"/>
                        </a:lnTo>
                        <a:lnTo>
                          <a:pt x="986763" y="36181"/>
                        </a:lnTo>
                        <a:lnTo>
                          <a:pt x="934136" y="36181"/>
                        </a:lnTo>
                        <a:lnTo>
                          <a:pt x="917690" y="72362"/>
                        </a:lnTo>
                        <a:lnTo>
                          <a:pt x="835459" y="141436"/>
                        </a:lnTo>
                        <a:lnTo>
                          <a:pt x="828881" y="200641"/>
                        </a:lnTo>
                        <a:lnTo>
                          <a:pt x="832170" y="249980"/>
                        </a:lnTo>
                        <a:lnTo>
                          <a:pt x="809146" y="253269"/>
                        </a:lnTo>
                        <a:lnTo>
                          <a:pt x="766386" y="203931"/>
                        </a:lnTo>
                        <a:lnTo>
                          <a:pt x="756518" y="236823"/>
                        </a:lnTo>
                        <a:lnTo>
                          <a:pt x="736783" y="223666"/>
                        </a:lnTo>
                        <a:lnTo>
                          <a:pt x="680866" y="240112"/>
                        </a:lnTo>
                        <a:lnTo>
                          <a:pt x="647974" y="217088"/>
                        </a:lnTo>
                        <a:lnTo>
                          <a:pt x="585479" y="164460"/>
                        </a:lnTo>
                        <a:lnTo>
                          <a:pt x="588769" y="134857"/>
                        </a:lnTo>
                        <a:lnTo>
                          <a:pt x="555877" y="134857"/>
                        </a:lnTo>
                        <a:lnTo>
                          <a:pt x="480225" y="111833"/>
                        </a:lnTo>
                        <a:lnTo>
                          <a:pt x="411151" y="88808"/>
                        </a:lnTo>
                        <a:lnTo>
                          <a:pt x="378259" y="98676"/>
                        </a:lnTo>
                        <a:lnTo>
                          <a:pt x="388127" y="148014"/>
                        </a:lnTo>
                        <a:lnTo>
                          <a:pt x="358524" y="197352"/>
                        </a:lnTo>
                        <a:lnTo>
                          <a:pt x="309186" y="194063"/>
                        </a:lnTo>
                        <a:lnTo>
                          <a:pt x="259848" y="141436"/>
                        </a:lnTo>
                        <a:lnTo>
                          <a:pt x="240113" y="167749"/>
                        </a:lnTo>
                        <a:lnTo>
                          <a:pt x="266426" y="187485"/>
                        </a:lnTo>
                        <a:lnTo>
                          <a:pt x="236823" y="213798"/>
                        </a:lnTo>
                        <a:lnTo>
                          <a:pt x="230245" y="269715"/>
                        </a:lnTo>
                        <a:lnTo>
                          <a:pt x="217088" y="299318"/>
                        </a:lnTo>
                        <a:lnTo>
                          <a:pt x="177618" y="315764"/>
                        </a:lnTo>
                        <a:lnTo>
                          <a:pt x="141436" y="358523"/>
                        </a:lnTo>
                        <a:lnTo>
                          <a:pt x="105255" y="434175"/>
                        </a:lnTo>
                        <a:lnTo>
                          <a:pt x="75652" y="447332"/>
                        </a:lnTo>
                        <a:lnTo>
                          <a:pt x="82231" y="486803"/>
                        </a:lnTo>
                        <a:lnTo>
                          <a:pt x="69074" y="549298"/>
                        </a:lnTo>
                        <a:lnTo>
                          <a:pt x="39471" y="664420"/>
                        </a:lnTo>
                        <a:lnTo>
                          <a:pt x="13157" y="684155"/>
                        </a:lnTo>
                        <a:lnTo>
                          <a:pt x="32892" y="713758"/>
                        </a:lnTo>
                        <a:lnTo>
                          <a:pt x="49338" y="766385"/>
                        </a:lnTo>
                        <a:lnTo>
                          <a:pt x="82231" y="838748"/>
                        </a:lnTo>
                        <a:lnTo>
                          <a:pt x="0" y="901243"/>
                        </a:lnTo>
                        <a:lnTo>
                          <a:pt x="39471" y="953870"/>
                        </a:lnTo>
                        <a:close/>
                      </a:path>
                    </a:pathLst>
                  </a:custGeom>
                  <a:solidFill>
                    <a:srgbClr val="D0F1F9"/>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18" name="Forme libre : forme 117">
                    <a:extLst>
                      <a:ext uri="{FF2B5EF4-FFF2-40B4-BE49-F238E27FC236}">
                        <a16:creationId xmlns:a16="http://schemas.microsoft.com/office/drawing/2014/main" id="{E6AEE5A1-45FA-46A3-AB40-F9911F61A710}"/>
                      </a:ext>
                    </a:extLst>
                  </p:cNvPr>
                  <p:cNvSpPr/>
                  <p:nvPr/>
                </p:nvSpPr>
                <p:spPr>
                  <a:xfrm>
                    <a:off x="5512714" y="4555554"/>
                    <a:ext cx="476935" cy="624950"/>
                  </a:xfrm>
                  <a:custGeom>
                    <a:avLst/>
                    <a:gdLst>
                      <a:gd name="connsiteX0" fmla="*/ 348656 w 476935"/>
                      <a:gd name="connsiteY0" fmla="*/ 52627 h 624950"/>
                      <a:gd name="connsiteX1" fmla="*/ 355234 w 476935"/>
                      <a:gd name="connsiteY1" fmla="*/ 118411 h 624950"/>
                      <a:gd name="connsiteX2" fmla="*/ 325631 w 476935"/>
                      <a:gd name="connsiteY2" fmla="*/ 167750 h 624950"/>
                      <a:gd name="connsiteX3" fmla="*/ 427597 w 476935"/>
                      <a:gd name="connsiteY3" fmla="*/ 240112 h 624950"/>
                      <a:gd name="connsiteX4" fmla="*/ 404572 w 476935"/>
                      <a:gd name="connsiteY4" fmla="*/ 289450 h 624950"/>
                      <a:gd name="connsiteX5" fmla="*/ 384837 w 476935"/>
                      <a:gd name="connsiteY5" fmla="*/ 338788 h 624950"/>
                      <a:gd name="connsiteX6" fmla="*/ 371680 w 476935"/>
                      <a:gd name="connsiteY6" fmla="*/ 361813 h 624950"/>
                      <a:gd name="connsiteX7" fmla="*/ 421018 w 476935"/>
                      <a:gd name="connsiteY7" fmla="*/ 430886 h 624950"/>
                      <a:gd name="connsiteX8" fmla="*/ 473646 w 476935"/>
                      <a:gd name="connsiteY8" fmla="*/ 424308 h 624950"/>
                      <a:gd name="connsiteX9" fmla="*/ 476935 w 476935"/>
                      <a:gd name="connsiteY9" fmla="*/ 470357 h 624950"/>
                      <a:gd name="connsiteX10" fmla="*/ 440754 w 476935"/>
                      <a:gd name="connsiteY10" fmla="*/ 493381 h 624950"/>
                      <a:gd name="connsiteX11" fmla="*/ 404572 w 476935"/>
                      <a:gd name="connsiteY11" fmla="*/ 516406 h 624950"/>
                      <a:gd name="connsiteX12" fmla="*/ 404572 w 476935"/>
                      <a:gd name="connsiteY12" fmla="*/ 562455 h 624950"/>
                      <a:gd name="connsiteX13" fmla="*/ 351945 w 476935"/>
                      <a:gd name="connsiteY13" fmla="*/ 582190 h 624950"/>
                      <a:gd name="connsiteX14" fmla="*/ 332210 w 476935"/>
                      <a:gd name="connsiteY14" fmla="*/ 624950 h 624950"/>
                      <a:gd name="connsiteX15" fmla="*/ 253269 w 476935"/>
                      <a:gd name="connsiteY15" fmla="*/ 611793 h 624950"/>
                      <a:gd name="connsiteX16" fmla="*/ 200641 w 476935"/>
                      <a:gd name="connsiteY16" fmla="*/ 611793 h 624950"/>
                      <a:gd name="connsiteX17" fmla="*/ 194063 w 476935"/>
                      <a:gd name="connsiteY17" fmla="*/ 473646 h 624950"/>
                      <a:gd name="connsiteX18" fmla="*/ 124990 w 476935"/>
                      <a:gd name="connsiteY18" fmla="*/ 467068 h 624950"/>
                      <a:gd name="connsiteX19" fmla="*/ 148014 w 476935"/>
                      <a:gd name="connsiteY19" fmla="*/ 444043 h 624950"/>
                      <a:gd name="connsiteX20" fmla="*/ 118411 w 476935"/>
                      <a:gd name="connsiteY20" fmla="*/ 365102 h 624950"/>
                      <a:gd name="connsiteX21" fmla="*/ 39470 w 476935"/>
                      <a:gd name="connsiteY21" fmla="*/ 348656 h 624950"/>
                      <a:gd name="connsiteX22" fmla="*/ 0 w 476935"/>
                      <a:gd name="connsiteY22" fmla="*/ 266426 h 624950"/>
                      <a:gd name="connsiteX23" fmla="*/ 85519 w 476935"/>
                      <a:gd name="connsiteY23" fmla="*/ 276293 h 624950"/>
                      <a:gd name="connsiteX24" fmla="*/ 115122 w 476935"/>
                      <a:gd name="connsiteY24" fmla="*/ 259847 h 624950"/>
                      <a:gd name="connsiteX25" fmla="*/ 95387 w 476935"/>
                      <a:gd name="connsiteY25" fmla="*/ 111833 h 624950"/>
                      <a:gd name="connsiteX26" fmla="*/ 46049 w 476935"/>
                      <a:gd name="connsiteY26" fmla="*/ 55917 h 624950"/>
                      <a:gd name="connsiteX27" fmla="*/ 62495 w 476935"/>
                      <a:gd name="connsiteY27" fmla="*/ 29603 h 624950"/>
                      <a:gd name="connsiteX28" fmla="*/ 131568 w 476935"/>
                      <a:gd name="connsiteY28" fmla="*/ 46049 h 624950"/>
                      <a:gd name="connsiteX29" fmla="*/ 220377 w 476935"/>
                      <a:gd name="connsiteY29" fmla="*/ 13157 h 624950"/>
                      <a:gd name="connsiteX30" fmla="*/ 276293 w 476935"/>
                      <a:gd name="connsiteY30" fmla="*/ 0 h 624950"/>
                      <a:gd name="connsiteX31" fmla="*/ 299318 w 476935"/>
                      <a:gd name="connsiteY31" fmla="*/ 9868 h 624950"/>
                      <a:gd name="connsiteX32" fmla="*/ 348656 w 476935"/>
                      <a:gd name="connsiteY32" fmla="*/ 52627 h 624950"/>
                      <a:gd name="connsiteX0" fmla="*/ 348656 w 476935"/>
                      <a:gd name="connsiteY0" fmla="*/ 52627 h 624950"/>
                      <a:gd name="connsiteX1" fmla="*/ 355234 w 476935"/>
                      <a:gd name="connsiteY1" fmla="*/ 118411 h 624950"/>
                      <a:gd name="connsiteX2" fmla="*/ 325631 w 476935"/>
                      <a:gd name="connsiteY2" fmla="*/ 167750 h 624950"/>
                      <a:gd name="connsiteX3" fmla="*/ 427597 w 476935"/>
                      <a:gd name="connsiteY3" fmla="*/ 240112 h 624950"/>
                      <a:gd name="connsiteX4" fmla="*/ 404572 w 476935"/>
                      <a:gd name="connsiteY4" fmla="*/ 289450 h 624950"/>
                      <a:gd name="connsiteX5" fmla="*/ 384837 w 476935"/>
                      <a:gd name="connsiteY5" fmla="*/ 338788 h 624950"/>
                      <a:gd name="connsiteX6" fmla="*/ 371680 w 476935"/>
                      <a:gd name="connsiteY6" fmla="*/ 361813 h 624950"/>
                      <a:gd name="connsiteX7" fmla="*/ 421018 w 476935"/>
                      <a:gd name="connsiteY7" fmla="*/ 430886 h 624950"/>
                      <a:gd name="connsiteX8" fmla="*/ 473646 w 476935"/>
                      <a:gd name="connsiteY8" fmla="*/ 424308 h 624950"/>
                      <a:gd name="connsiteX9" fmla="*/ 476935 w 476935"/>
                      <a:gd name="connsiteY9" fmla="*/ 470357 h 624950"/>
                      <a:gd name="connsiteX10" fmla="*/ 440754 w 476935"/>
                      <a:gd name="connsiteY10" fmla="*/ 493381 h 624950"/>
                      <a:gd name="connsiteX11" fmla="*/ 404572 w 476935"/>
                      <a:gd name="connsiteY11" fmla="*/ 516406 h 624950"/>
                      <a:gd name="connsiteX12" fmla="*/ 404572 w 476935"/>
                      <a:gd name="connsiteY12" fmla="*/ 562455 h 624950"/>
                      <a:gd name="connsiteX13" fmla="*/ 351945 w 476935"/>
                      <a:gd name="connsiteY13" fmla="*/ 582190 h 624950"/>
                      <a:gd name="connsiteX14" fmla="*/ 332210 w 476935"/>
                      <a:gd name="connsiteY14" fmla="*/ 624950 h 624950"/>
                      <a:gd name="connsiteX15" fmla="*/ 253269 w 476935"/>
                      <a:gd name="connsiteY15" fmla="*/ 611793 h 624950"/>
                      <a:gd name="connsiteX16" fmla="*/ 200641 w 476935"/>
                      <a:gd name="connsiteY16" fmla="*/ 611793 h 624950"/>
                      <a:gd name="connsiteX17" fmla="*/ 194063 w 476935"/>
                      <a:gd name="connsiteY17" fmla="*/ 473646 h 624950"/>
                      <a:gd name="connsiteX18" fmla="*/ 124990 w 476935"/>
                      <a:gd name="connsiteY18" fmla="*/ 467068 h 624950"/>
                      <a:gd name="connsiteX19" fmla="*/ 148014 w 476935"/>
                      <a:gd name="connsiteY19" fmla="*/ 444043 h 624950"/>
                      <a:gd name="connsiteX20" fmla="*/ 118411 w 476935"/>
                      <a:gd name="connsiteY20" fmla="*/ 365102 h 624950"/>
                      <a:gd name="connsiteX21" fmla="*/ 39470 w 476935"/>
                      <a:gd name="connsiteY21" fmla="*/ 348656 h 624950"/>
                      <a:gd name="connsiteX22" fmla="*/ 0 w 476935"/>
                      <a:gd name="connsiteY22" fmla="*/ 266426 h 624950"/>
                      <a:gd name="connsiteX23" fmla="*/ 85519 w 476935"/>
                      <a:gd name="connsiteY23" fmla="*/ 276293 h 624950"/>
                      <a:gd name="connsiteX24" fmla="*/ 115122 w 476935"/>
                      <a:gd name="connsiteY24" fmla="*/ 259847 h 624950"/>
                      <a:gd name="connsiteX25" fmla="*/ 95387 w 476935"/>
                      <a:gd name="connsiteY25" fmla="*/ 111833 h 624950"/>
                      <a:gd name="connsiteX26" fmla="*/ 46049 w 476935"/>
                      <a:gd name="connsiteY26" fmla="*/ 55917 h 624950"/>
                      <a:gd name="connsiteX27" fmla="*/ 62495 w 476935"/>
                      <a:gd name="connsiteY27" fmla="*/ 29603 h 624950"/>
                      <a:gd name="connsiteX28" fmla="*/ 131568 w 476935"/>
                      <a:gd name="connsiteY28" fmla="*/ 46049 h 624950"/>
                      <a:gd name="connsiteX29" fmla="*/ 220377 w 476935"/>
                      <a:gd name="connsiteY29" fmla="*/ 13157 h 624950"/>
                      <a:gd name="connsiteX30" fmla="*/ 276293 w 476935"/>
                      <a:gd name="connsiteY30" fmla="*/ 0 h 624950"/>
                      <a:gd name="connsiteX31" fmla="*/ 279583 w 476935"/>
                      <a:gd name="connsiteY31" fmla="*/ 59206 h 624950"/>
                      <a:gd name="connsiteX32" fmla="*/ 348656 w 476935"/>
                      <a:gd name="connsiteY32" fmla="*/ 52627 h 62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6935" h="624950">
                        <a:moveTo>
                          <a:pt x="348656" y="52627"/>
                        </a:moveTo>
                        <a:lnTo>
                          <a:pt x="355234" y="118411"/>
                        </a:lnTo>
                        <a:lnTo>
                          <a:pt x="325631" y="167750"/>
                        </a:lnTo>
                        <a:lnTo>
                          <a:pt x="427597" y="240112"/>
                        </a:lnTo>
                        <a:lnTo>
                          <a:pt x="404572" y="289450"/>
                        </a:lnTo>
                        <a:lnTo>
                          <a:pt x="384837" y="338788"/>
                        </a:lnTo>
                        <a:lnTo>
                          <a:pt x="371680" y="361813"/>
                        </a:lnTo>
                        <a:lnTo>
                          <a:pt x="421018" y="430886"/>
                        </a:lnTo>
                        <a:lnTo>
                          <a:pt x="473646" y="424308"/>
                        </a:lnTo>
                        <a:lnTo>
                          <a:pt x="476935" y="470357"/>
                        </a:lnTo>
                        <a:lnTo>
                          <a:pt x="440754" y="493381"/>
                        </a:lnTo>
                        <a:lnTo>
                          <a:pt x="404572" y="516406"/>
                        </a:lnTo>
                        <a:lnTo>
                          <a:pt x="404572" y="562455"/>
                        </a:lnTo>
                        <a:lnTo>
                          <a:pt x="351945" y="582190"/>
                        </a:lnTo>
                        <a:lnTo>
                          <a:pt x="332210" y="624950"/>
                        </a:lnTo>
                        <a:lnTo>
                          <a:pt x="253269" y="611793"/>
                        </a:lnTo>
                        <a:lnTo>
                          <a:pt x="200641" y="611793"/>
                        </a:lnTo>
                        <a:lnTo>
                          <a:pt x="194063" y="473646"/>
                        </a:lnTo>
                        <a:lnTo>
                          <a:pt x="124990" y="467068"/>
                        </a:lnTo>
                        <a:lnTo>
                          <a:pt x="148014" y="444043"/>
                        </a:lnTo>
                        <a:lnTo>
                          <a:pt x="118411" y="365102"/>
                        </a:lnTo>
                        <a:lnTo>
                          <a:pt x="39470" y="348656"/>
                        </a:lnTo>
                        <a:lnTo>
                          <a:pt x="0" y="266426"/>
                        </a:lnTo>
                        <a:lnTo>
                          <a:pt x="85519" y="276293"/>
                        </a:lnTo>
                        <a:lnTo>
                          <a:pt x="115122" y="259847"/>
                        </a:lnTo>
                        <a:lnTo>
                          <a:pt x="95387" y="111833"/>
                        </a:lnTo>
                        <a:lnTo>
                          <a:pt x="46049" y="55917"/>
                        </a:lnTo>
                        <a:lnTo>
                          <a:pt x="62495" y="29603"/>
                        </a:lnTo>
                        <a:lnTo>
                          <a:pt x="131568" y="46049"/>
                        </a:lnTo>
                        <a:lnTo>
                          <a:pt x="220377" y="13157"/>
                        </a:lnTo>
                        <a:lnTo>
                          <a:pt x="276293" y="0"/>
                        </a:lnTo>
                        <a:lnTo>
                          <a:pt x="279583" y="59206"/>
                        </a:lnTo>
                        <a:lnTo>
                          <a:pt x="348656" y="52627"/>
                        </a:lnTo>
                        <a:close/>
                      </a:path>
                    </a:pathLst>
                  </a:custGeom>
                  <a:solidFill>
                    <a:schemeClr val="accent2">
                      <a:lumMod val="60000"/>
                      <a:lumOff val="4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19" name="Forme libre : forme 118">
                    <a:extLst>
                      <a:ext uri="{FF2B5EF4-FFF2-40B4-BE49-F238E27FC236}">
                        <a16:creationId xmlns:a16="http://schemas.microsoft.com/office/drawing/2014/main" id="{D0848DAE-7348-4823-9B5D-8C30514E4E85}"/>
                      </a:ext>
                    </a:extLst>
                  </p:cNvPr>
                  <p:cNvSpPr/>
                  <p:nvPr/>
                </p:nvSpPr>
                <p:spPr>
                  <a:xfrm>
                    <a:off x="5854791" y="3956918"/>
                    <a:ext cx="1407782" cy="1552506"/>
                  </a:xfrm>
                  <a:custGeom>
                    <a:avLst/>
                    <a:gdLst>
                      <a:gd name="connsiteX0" fmla="*/ 756518 w 1407782"/>
                      <a:gd name="connsiteY0" fmla="*/ 95387 h 1552506"/>
                      <a:gd name="connsiteX1" fmla="*/ 799278 w 1407782"/>
                      <a:gd name="connsiteY1" fmla="*/ 148014 h 1552506"/>
                      <a:gd name="connsiteX2" fmla="*/ 795989 w 1407782"/>
                      <a:gd name="connsiteY2" fmla="*/ 203931 h 1552506"/>
                      <a:gd name="connsiteX3" fmla="*/ 795989 w 1407782"/>
                      <a:gd name="connsiteY3" fmla="*/ 203931 h 1552506"/>
                      <a:gd name="connsiteX4" fmla="*/ 861773 w 1407782"/>
                      <a:gd name="connsiteY4" fmla="*/ 230245 h 1552506"/>
                      <a:gd name="connsiteX5" fmla="*/ 917690 w 1407782"/>
                      <a:gd name="connsiteY5" fmla="*/ 223666 h 1552506"/>
                      <a:gd name="connsiteX6" fmla="*/ 950582 w 1407782"/>
                      <a:gd name="connsiteY6" fmla="*/ 279583 h 1552506"/>
                      <a:gd name="connsiteX7" fmla="*/ 904533 w 1407782"/>
                      <a:gd name="connsiteY7" fmla="*/ 351945 h 1552506"/>
                      <a:gd name="connsiteX8" fmla="*/ 934136 w 1407782"/>
                      <a:gd name="connsiteY8" fmla="*/ 368391 h 1552506"/>
                      <a:gd name="connsiteX9" fmla="*/ 944003 w 1407782"/>
                      <a:gd name="connsiteY9" fmla="*/ 437465 h 1552506"/>
                      <a:gd name="connsiteX10" fmla="*/ 944003 w 1407782"/>
                      <a:gd name="connsiteY10" fmla="*/ 437465 h 1552506"/>
                      <a:gd name="connsiteX11" fmla="*/ 980185 w 1407782"/>
                      <a:gd name="connsiteY11" fmla="*/ 486803 h 1552506"/>
                      <a:gd name="connsiteX12" fmla="*/ 1006498 w 1407782"/>
                      <a:gd name="connsiteY12" fmla="*/ 503249 h 1552506"/>
                      <a:gd name="connsiteX13" fmla="*/ 1026233 w 1407782"/>
                      <a:gd name="connsiteY13" fmla="*/ 457200 h 1552506"/>
                      <a:gd name="connsiteX14" fmla="*/ 1121621 w 1407782"/>
                      <a:gd name="connsiteY14" fmla="*/ 450622 h 1552506"/>
                      <a:gd name="connsiteX15" fmla="*/ 1115042 w 1407782"/>
                      <a:gd name="connsiteY15" fmla="*/ 457200 h 1552506"/>
                      <a:gd name="connsiteX16" fmla="*/ 1144645 w 1407782"/>
                      <a:gd name="connsiteY16" fmla="*/ 470357 h 1552506"/>
                      <a:gd name="connsiteX17" fmla="*/ 1154513 w 1407782"/>
                      <a:gd name="connsiteY17" fmla="*/ 430886 h 1552506"/>
                      <a:gd name="connsiteX18" fmla="*/ 1170959 w 1407782"/>
                      <a:gd name="connsiteY18" fmla="*/ 397994 h 1552506"/>
                      <a:gd name="connsiteX19" fmla="*/ 1151223 w 1407782"/>
                      <a:gd name="connsiteY19" fmla="*/ 361813 h 1552506"/>
                      <a:gd name="connsiteX20" fmla="*/ 1272924 w 1407782"/>
                      <a:gd name="connsiteY20" fmla="*/ 319053 h 1552506"/>
                      <a:gd name="connsiteX21" fmla="*/ 1272924 w 1407782"/>
                      <a:gd name="connsiteY21" fmla="*/ 401283 h 1552506"/>
                      <a:gd name="connsiteX22" fmla="*/ 1299238 w 1407782"/>
                      <a:gd name="connsiteY22" fmla="*/ 457200 h 1552506"/>
                      <a:gd name="connsiteX23" fmla="*/ 1325551 w 1407782"/>
                      <a:gd name="connsiteY23" fmla="*/ 516406 h 1552506"/>
                      <a:gd name="connsiteX24" fmla="*/ 1325551 w 1407782"/>
                      <a:gd name="connsiteY24" fmla="*/ 546009 h 1552506"/>
                      <a:gd name="connsiteX25" fmla="*/ 1338708 w 1407782"/>
                      <a:gd name="connsiteY25" fmla="*/ 559165 h 1552506"/>
                      <a:gd name="connsiteX26" fmla="*/ 1325551 w 1407782"/>
                      <a:gd name="connsiteY26" fmla="*/ 592058 h 1552506"/>
                      <a:gd name="connsiteX27" fmla="*/ 1338708 w 1407782"/>
                      <a:gd name="connsiteY27" fmla="*/ 634817 h 1552506"/>
                      <a:gd name="connsiteX28" fmla="*/ 1341997 w 1407782"/>
                      <a:gd name="connsiteY28" fmla="*/ 694023 h 1552506"/>
                      <a:gd name="connsiteX29" fmla="*/ 1338708 w 1407782"/>
                      <a:gd name="connsiteY29" fmla="*/ 730204 h 1552506"/>
                      <a:gd name="connsiteX30" fmla="*/ 1381468 w 1407782"/>
                      <a:gd name="connsiteY30" fmla="*/ 772964 h 1552506"/>
                      <a:gd name="connsiteX31" fmla="*/ 1407782 w 1407782"/>
                      <a:gd name="connsiteY31" fmla="*/ 828881 h 1552506"/>
                      <a:gd name="connsiteX32" fmla="*/ 1388046 w 1407782"/>
                      <a:gd name="connsiteY32" fmla="*/ 894665 h 1552506"/>
                      <a:gd name="connsiteX33" fmla="*/ 1404492 w 1407782"/>
                      <a:gd name="connsiteY33" fmla="*/ 960449 h 1552506"/>
                      <a:gd name="connsiteX34" fmla="*/ 1371600 w 1407782"/>
                      <a:gd name="connsiteY34" fmla="*/ 1052547 h 1552506"/>
                      <a:gd name="connsiteX35" fmla="*/ 1305816 w 1407782"/>
                      <a:gd name="connsiteY35" fmla="*/ 1072282 h 1552506"/>
                      <a:gd name="connsiteX36" fmla="*/ 1256478 w 1407782"/>
                      <a:gd name="connsiteY36" fmla="*/ 1124909 h 1552506"/>
                      <a:gd name="connsiteX37" fmla="*/ 1217008 w 1407782"/>
                      <a:gd name="connsiteY37" fmla="*/ 1075571 h 1552506"/>
                      <a:gd name="connsiteX38" fmla="*/ 1167669 w 1407782"/>
                      <a:gd name="connsiteY38" fmla="*/ 1078860 h 1552506"/>
                      <a:gd name="connsiteX39" fmla="*/ 1111753 w 1407782"/>
                      <a:gd name="connsiteY39" fmla="*/ 1052547 h 1552506"/>
                      <a:gd name="connsiteX40" fmla="*/ 1115042 w 1407782"/>
                      <a:gd name="connsiteY40" fmla="*/ 1085439 h 1552506"/>
                      <a:gd name="connsiteX41" fmla="*/ 1072282 w 1407782"/>
                      <a:gd name="connsiteY41" fmla="*/ 1088728 h 1552506"/>
                      <a:gd name="connsiteX42" fmla="*/ 1049258 w 1407782"/>
                      <a:gd name="connsiteY42" fmla="*/ 1128199 h 1552506"/>
                      <a:gd name="connsiteX43" fmla="*/ 950582 w 1407782"/>
                      <a:gd name="connsiteY43" fmla="*/ 1184115 h 1552506"/>
                      <a:gd name="connsiteX44" fmla="*/ 957160 w 1407782"/>
                      <a:gd name="connsiteY44" fmla="*/ 1299237 h 1552506"/>
                      <a:gd name="connsiteX45" fmla="*/ 927557 w 1407782"/>
                      <a:gd name="connsiteY45" fmla="*/ 1299237 h 1552506"/>
                      <a:gd name="connsiteX46" fmla="*/ 888087 w 1407782"/>
                      <a:gd name="connsiteY46" fmla="*/ 1259767 h 1552506"/>
                      <a:gd name="connsiteX47" fmla="*/ 865062 w 1407782"/>
                      <a:gd name="connsiteY47" fmla="*/ 1282791 h 1552506"/>
                      <a:gd name="connsiteX48" fmla="*/ 835459 w 1407782"/>
                      <a:gd name="connsiteY48" fmla="*/ 1286081 h 1552506"/>
                      <a:gd name="connsiteX49" fmla="*/ 805856 w 1407782"/>
                      <a:gd name="connsiteY49" fmla="*/ 1289370 h 1552506"/>
                      <a:gd name="connsiteX50" fmla="*/ 710469 w 1407782"/>
                      <a:gd name="connsiteY50" fmla="*/ 1217007 h 1552506"/>
                      <a:gd name="connsiteX51" fmla="*/ 720337 w 1407782"/>
                      <a:gd name="connsiteY51" fmla="*/ 1193983 h 1552506"/>
                      <a:gd name="connsiteX52" fmla="*/ 526274 w 1407782"/>
                      <a:gd name="connsiteY52" fmla="*/ 1138066 h 1552506"/>
                      <a:gd name="connsiteX53" fmla="*/ 506538 w 1407782"/>
                      <a:gd name="connsiteY53" fmla="*/ 1144645 h 1552506"/>
                      <a:gd name="connsiteX54" fmla="*/ 503249 w 1407782"/>
                      <a:gd name="connsiteY54" fmla="*/ 1193983 h 1552506"/>
                      <a:gd name="connsiteX55" fmla="*/ 450622 w 1407782"/>
                      <a:gd name="connsiteY55" fmla="*/ 1253188 h 1552506"/>
                      <a:gd name="connsiteX56" fmla="*/ 384838 w 1407782"/>
                      <a:gd name="connsiteY56" fmla="*/ 1197272 h 1552506"/>
                      <a:gd name="connsiteX57" fmla="*/ 365103 w 1407782"/>
                      <a:gd name="connsiteY57" fmla="*/ 1217007 h 1552506"/>
                      <a:gd name="connsiteX58" fmla="*/ 388127 w 1407782"/>
                      <a:gd name="connsiteY58" fmla="*/ 1249899 h 1552506"/>
                      <a:gd name="connsiteX59" fmla="*/ 361813 w 1407782"/>
                      <a:gd name="connsiteY59" fmla="*/ 1286081 h 1552506"/>
                      <a:gd name="connsiteX60" fmla="*/ 332210 w 1407782"/>
                      <a:gd name="connsiteY60" fmla="*/ 1365022 h 1552506"/>
                      <a:gd name="connsiteX61" fmla="*/ 279583 w 1407782"/>
                      <a:gd name="connsiteY61" fmla="*/ 1397914 h 1552506"/>
                      <a:gd name="connsiteX62" fmla="*/ 226956 w 1407782"/>
                      <a:gd name="connsiteY62" fmla="*/ 1506458 h 1552506"/>
                      <a:gd name="connsiteX63" fmla="*/ 197353 w 1407782"/>
                      <a:gd name="connsiteY63" fmla="*/ 1519614 h 1552506"/>
                      <a:gd name="connsiteX64" fmla="*/ 197353 w 1407782"/>
                      <a:gd name="connsiteY64" fmla="*/ 1552506 h 1552506"/>
                      <a:gd name="connsiteX65" fmla="*/ 154593 w 1407782"/>
                      <a:gd name="connsiteY65" fmla="*/ 1536060 h 1552506"/>
                      <a:gd name="connsiteX66" fmla="*/ 124990 w 1407782"/>
                      <a:gd name="connsiteY66" fmla="*/ 1460409 h 1552506"/>
                      <a:gd name="connsiteX67" fmla="*/ 72363 w 1407782"/>
                      <a:gd name="connsiteY67" fmla="*/ 1430806 h 1552506"/>
                      <a:gd name="connsiteX68" fmla="*/ 52628 w 1407782"/>
                      <a:gd name="connsiteY68" fmla="*/ 1348576 h 1552506"/>
                      <a:gd name="connsiteX69" fmla="*/ 88809 w 1407782"/>
                      <a:gd name="connsiteY69" fmla="*/ 1305816 h 1552506"/>
                      <a:gd name="connsiteX70" fmla="*/ 88809 w 1407782"/>
                      <a:gd name="connsiteY70" fmla="*/ 1246610 h 1552506"/>
                      <a:gd name="connsiteX71" fmla="*/ 29603 w 1407782"/>
                      <a:gd name="connsiteY71" fmla="*/ 1223586 h 1552506"/>
                      <a:gd name="connsiteX72" fmla="*/ 13157 w 1407782"/>
                      <a:gd name="connsiteY72" fmla="*/ 1167669 h 1552506"/>
                      <a:gd name="connsiteX73" fmla="*/ 72363 w 1407782"/>
                      <a:gd name="connsiteY73" fmla="*/ 1147934 h 1552506"/>
                      <a:gd name="connsiteX74" fmla="*/ 69074 w 1407782"/>
                      <a:gd name="connsiteY74" fmla="*/ 1101885 h 1552506"/>
                      <a:gd name="connsiteX75" fmla="*/ 151304 w 1407782"/>
                      <a:gd name="connsiteY75" fmla="*/ 1059125 h 1552506"/>
                      <a:gd name="connsiteX76" fmla="*/ 131569 w 1407782"/>
                      <a:gd name="connsiteY76" fmla="*/ 1016365 h 1552506"/>
                      <a:gd name="connsiteX77" fmla="*/ 62495 w 1407782"/>
                      <a:gd name="connsiteY77" fmla="*/ 1016365 h 1552506"/>
                      <a:gd name="connsiteX78" fmla="*/ 39471 w 1407782"/>
                      <a:gd name="connsiteY78" fmla="*/ 967027 h 1552506"/>
                      <a:gd name="connsiteX79" fmla="*/ 82231 w 1407782"/>
                      <a:gd name="connsiteY79" fmla="*/ 838748 h 1552506"/>
                      <a:gd name="connsiteX80" fmla="*/ 0 w 1407782"/>
                      <a:gd name="connsiteY80" fmla="*/ 766386 h 1552506"/>
                      <a:gd name="connsiteX81" fmla="*/ 6579 w 1407782"/>
                      <a:gd name="connsiteY81" fmla="*/ 697312 h 1552506"/>
                      <a:gd name="connsiteX82" fmla="*/ 0 w 1407782"/>
                      <a:gd name="connsiteY82" fmla="*/ 618371 h 1552506"/>
                      <a:gd name="connsiteX83" fmla="*/ 9868 w 1407782"/>
                      <a:gd name="connsiteY83" fmla="*/ 615082 h 1552506"/>
                      <a:gd name="connsiteX84" fmla="*/ 39471 w 1407782"/>
                      <a:gd name="connsiteY84" fmla="*/ 631528 h 1552506"/>
                      <a:gd name="connsiteX85" fmla="*/ 72363 w 1407782"/>
                      <a:gd name="connsiteY85" fmla="*/ 608504 h 1552506"/>
                      <a:gd name="connsiteX86" fmla="*/ 46049 w 1407782"/>
                      <a:gd name="connsiteY86" fmla="*/ 592058 h 1552506"/>
                      <a:gd name="connsiteX87" fmla="*/ 200642 w 1407782"/>
                      <a:gd name="connsiteY87" fmla="*/ 526273 h 1552506"/>
                      <a:gd name="connsiteX88" fmla="*/ 200642 w 1407782"/>
                      <a:gd name="connsiteY88" fmla="*/ 526273 h 1552506"/>
                      <a:gd name="connsiteX89" fmla="*/ 203931 w 1407782"/>
                      <a:gd name="connsiteY89" fmla="*/ 463778 h 1552506"/>
                      <a:gd name="connsiteX90" fmla="*/ 299318 w 1407782"/>
                      <a:gd name="connsiteY90" fmla="*/ 450622 h 1552506"/>
                      <a:gd name="connsiteX91" fmla="*/ 282872 w 1407782"/>
                      <a:gd name="connsiteY91" fmla="*/ 365102 h 1552506"/>
                      <a:gd name="connsiteX92" fmla="*/ 381549 w 1407782"/>
                      <a:gd name="connsiteY92" fmla="*/ 269715 h 1552506"/>
                      <a:gd name="connsiteX93" fmla="*/ 391416 w 1407782"/>
                      <a:gd name="connsiteY93" fmla="*/ 148014 h 1552506"/>
                      <a:gd name="connsiteX94" fmla="*/ 460490 w 1407782"/>
                      <a:gd name="connsiteY94" fmla="*/ 141436 h 1552506"/>
                      <a:gd name="connsiteX95" fmla="*/ 578901 w 1407782"/>
                      <a:gd name="connsiteY95" fmla="*/ 39470 h 1552506"/>
                      <a:gd name="connsiteX96" fmla="*/ 621661 w 1407782"/>
                      <a:gd name="connsiteY96" fmla="*/ 0 h 1552506"/>
                      <a:gd name="connsiteX97" fmla="*/ 684156 w 1407782"/>
                      <a:gd name="connsiteY97" fmla="*/ 55917 h 1552506"/>
                      <a:gd name="connsiteX98" fmla="*/ 756518 w 1407782"/>
                      <a:gd name="connsiteY98" fmla="*/ 95387 h 155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407782" h="1552506">
                        <a:moveTo>
                          <a:pt x="756518" y="95387"/>
                        </a:moveTo>
                        <a:lnTo>
                          <a:pt x="799278" y="148014"/>
                        </a:lnTo>
                        <a:lnTo>
                          <a:pt x="795989" y="203931"/>
                        </a:lnTo>
                        <a:lnTo>
                          <a:pt x="795989" y="203931"/>
                        </a:lnTo>
                        <a:lnTo>
                          <a:pt x="861773" y="230245"/>
                        </a:lnTo>
                        <a:lnTo>
                          <a:pt x="917690" y="223666"/>
                        </a:lnTo>
                        <a:lnTo>
                          <a:pt x="950582" y="279583"/>
                        </a:lnTo>
                        <a:lnTo>
                          <a:pt x="904533" y="351945"/>
                        </a:lnTo>
                        <a:lnTo>
                          <a:pt x="934136" y="368391"/>
                        </a:lnTo>
                        <a:lnTo>
                          <a:pt x="944003" y="437465"/>
                        </a:lnTo>
                        <a:lnTo>
                          <a:pt x="944003" y="437465"/>
                        </a:lnTo>
                        <a:lnTo>
                          <a:pt x="980185" y="486803"/>
                        </a:lnTo>
                        <a:lnTo>
                          <a:pt x="1006498" y="503249"/>
                        </a:lnTo>
                        <a:lnTo>
                          <a:pt x="1026233" y="457200"/>
                        </a:lnTo>
                        <a:lnTo>
                          <a:pt x="1121621" y="450622"/>
                        </a:lnTo>
                        <a:lnTo>
                          <a:pt x="1115042" y="457200"/>
                        </a:lnTo>
                        <a:lnTo>
                          <a:pt x="1144645" y="470357"/>
                        </a:lnTo>
                        <a:lnTo>
                          <a:pt x="1154513" y="430886"/>
                        </a:lnTo>
                        <a:lnTo>
                          <a:pt x="1170959" y="397994"/>
                        </a:lnTo>
                        <a:lnTo>
                          <a:pt x="1151223" y="361813"/>
                        </a:lnTo>
                        <a:lnTo>
                          <a:pt x="1272924" y="319053"/>
                        </a:lnTo>
                        <a:lnTo>
                          <a:pt x="1272924" y="401283"/>
                        </a:lnTo>
                        <a:lnTo>
                          <a:pt x="1299238" y="457200"/>
                        </a:lnTo>
                        <a:lnTo>
                          <a:pt x="1325551" y="516406"/>
                        </a:lnTo>
                        <a:lnTo>
                          <a:pt x="1325551" y="546009"/>
                        </a:lnTo>
                        <a:lnTo>
                          <a:pt x="1338708" y="559165"/>
                        </a:lnTo>
                        <a:lnTo>
                          <a:pt x="1325551" y="592058"/>
                        </a:lnTo>
                        <a:lnTo>
                          <a:pt x="1338708" y="634817"/>
                        </a:lnTo>
                        <a:lnTo>
                          <a:pt x="1341997" y="694023"/>
                        </a:lnTo>
                        <a:lnTo>
                          <a:pt x="1338708" y="730204"/>
                        </a:lnTo>
                        <a:lnTo>
                          <a:pt x="1381468" y="772964"/>
                        </a:lnTo>
                        <a:lnTo>
                          <a:pt x="1407782" y="828881"/>
                        </a:lnTo>
                        <a:lnTo>
                          <a:pt x="1388046" y="894665"/>
                        </a:lnTo>
                        <a:lnTo>
                          <a:pt x="1404492" y="960449"/>
                        </a:lnTo>
                        <a:lnTo>
                          <a:pt x="1371600" y="1052547"/>
                        </a:lnTo>
                        <a:lnTo>
                          <a:pt x="1305816" y="1072282"/>
                        </a:lnTo>
                        <a:lnTo>
                          <a:pt x="1256478" y="1124909"/>
                        </a:lnTo>
                        <a:lnTo>
                          <a:pt x="1217008" y="1075571"/>
                        </a:lnTo>
                        <a:lnTo>
                          <a:pt x="1167669" y="1078860"/>
                        </a:lnTo>
                        <a:lnTo>
                          <a:pt x="1111753" y="1052547"/>
                        </a:lnTo>
                        <a:lnTo>
                          <a:pt x="1115042" y="1085439"/>
                        </a:lnTo>
                        <a:lnTo>
                          <a:pt x="1072282" y="1088728"/>
                        </a:lnTo>
                        <a:lnTo>
                          <a:pt x="1049258" y="1128199"/>
                        </a:lnTo>
                        <a:lnTo>
                          <a:pt x="950582" y="1184115"/>
                        </a:lnTo>
                        <a:lnTo>
                          <a:pt x="957160" y="1299237"/>
                        </a:lnTo>
                        <a:lnTo>
                          <a:pt x="927557" y="1299237"/>
                        </a:lnTo>
                        <a:lnTo>
                          <a:pt x="888087" y="1259767"/>
                        </a:lnTo>
                        <a:lnTo>
                          <a:pt x="865062" y="1282791"/>
                        </a:lnTo>
                        <a:lnTo>
                          <a:pt x="835459" y="1286081"/>
                        </a:lnTo>
                        <a:lnTo>
                          <a:pt x="805856" y="1289370"/>
                        </a:lnTo>
                        <a:lnTo>
                          <a:pt x="710469" y="1217007"/>
                        </a:lnTo>
                        <a:lnTo>
                          <a:pt x="720337" y="1193983"/>
                        </a:lnTo>
                        <a:lnTo>
                          <a:pt x="526274" y="1138066"/>
                        </a:lnTo>
                        <a:lnTo>
                          <a:pt x="506538" y="1144645"/>
                        </a:lnTo>
                        <a:lnTo>
                          <a:pt x="503249" y="1193983"/>
                        </a:lnTo>
                        <a:lnTo>
                          <a:pt x="450622" y="1253188"/>
                        </a:lnTo>
                        <a:lnTo>
                          <a:pt x="384838" y="1197272"/>
                        </a:lnTo>
                        <a:lnTo>
                          <a:pt x="365103" y="1217007"/>
                        </a:lnTo>
                        <a:lnTo>
                          <a:pt x="388127" y="1249899"/>
                        </a:lnTo>
                        <a:lnTo>
                          <a:pt x="361813" y="1286081"/>
                        </a:lnTo>
                        <a:lnTo>
                          <a:pt x="332210" y="1365022"/>
                        </a:lnTo>
                        <a:lnTo>
                          <a:pt x="279583" y="1397914"/>
                        </a:lnTo>
                        <a:lnTo>
                          <a:pt x="226956" y="1506458"/>
                        </a:lnTo>
                        <a:lnTo>
                          <a:pt x="197353" y="1519614"/>
                        </a:lnTo>
                        <a:lnTo>
                          <a:pt x="197353" y="1552506"/>
                        </a:lnTo>
                        <a:lnTo>
                          <a:pt x="154593" y="1536060"/>
                        </a:lnTo>
                        <a:lnTo>
                          <a:pt x="124990" y="1460409"/>
                        </a:lnTo>
                        <a:lnTo>
                          <a:pt x="72363" y="1430806"/>
                        </a:lnTo>
                        <a:lnTo>
                          <a:pt x="52628" y="1348576"/>
                        </a:lnTo>
                        <a:lnTo>
                          <a:pt x="88809" y="1305816"/>
                        </a:lnTo>
                        <a:lnTo>
                          <a:pt x="88809" y="1246610"/>
                        </a:lnTo>
                        <a:lnTo>
                          <a:pt x="29603" y="1223586"/>
                        </a:lnTo>
                        <a:lnTo>
                          <a:pt x="13157" y="1167669"/>
                        </a:lnTo>
                        <a:lnTo>
                          <a:pt x="72363" y="1147934"/>
                        </a:lnTo>
                        <a:lnTo>
                          <a:pt x="69074" y="1101885"/>
                        </a:lnTo>
                        <a:lnTo>
                          <a:pt x="151304" y="1059125"/>
                        </a:lnTo>
                        <a:lnTo>
                          <a:pt x="131569" y="1016365"/>
                        </a:lnTo>
                        <a:lnTo>
                          <a:pt x="62495" y="1016365"/>
                        </a:lnTo>
                        <a:lnTo>
                          <a:pt x="39471" y="967027"/>
                        </a:lnTo>
                        <a:lnTo>
                          <a:pt x="82231" y="838748"/>
                        </a:lnTo>
                        <a:lnTo>
                          <a:pt x="0" y="766386"/>
                        </a:lnTo>
                        <a:lnTo>
                          <a:pt x="6579" y="697312"/>
                        </a:lnTo>
                        <a:lnTo>
                          <a:pt x="0" y="618371"/>
                        </a:lnTo>
                        <a:lnTo>
                          <a:pt x="9868" y="615082"/>
                        </a:lnTo>
                        <a:lnTo>
                          <a:pt x="39471" y="631528"/>
                        </a:lnTo>
                        <a:lnTo>
                          <a:pt x="72363" y="608504"/>
                        </a:lnTo>
                        <a:lnTo>
                          <a:pt x="46049" y="592058"/>
                        </a:lnTo>
                        <a:lnTo>
                          <a:pt x="200642" y="526273"/>
                        </a:lnTo>
                        <a:lnTo>
                          <a:pt x="200642" y="526273"/>
                        </a:lnTo>
                        <a:lnTo>
                          <a:pt x="203931" y="463778"/>
                        </a:lnTo>
                        <a:lnTo>
                          <a:pt x="299318" y="450622"/>
                        </a:lnTo>
                        <a:lnTo>
                          <a:pt x="282872" y="365102"/>
                        </a:lnTo>
                        <a:lnTo>
                          <a:pt x="381549" y="269715"/>
                        </a:lnTo>
                        <a:lnTo>
                          <a:pt x="391416" y="148014"/>
                        </a:lnTo>
                        <a:lnTo>
                          <a:pt x="460490" y="141436"/>
                        </a:lnTo>
                        <a:lnTo>
                          <a:pt x="578901" y="39470"/>
                        </a:lnTo>
                        <a:lnTo>
                          <a:pt x="621661" y="0"/>
                        </a:lnTo>
                        <a:lnTo>
                          <a:pt x="684156" y="55917"/>
                        </a:lnTo>
                        <a:lnTo>
                          <a:pt x="756518" y="95387"/>
                        </a:lnTo>
                        <a:close/>
                      </a:path>
                    </a:pathLst>
                  </a:custGeom>
                  <a:solidFill>
                    <a:schemeClr val="accent2">
                      <a:lumMod val="75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bg1"/>
                      </a:solidFill>
                    </a:endParaRPr>
                  </a:p>
                </p:txBody>
              </p:sp>
              <p:sp>
                <p:nvSpPr>
                  <p:cNvPr id="120" name="Forme libre : forme 119">
                    <a:extLst>
                      <a:ext uri="{FF2B5EF4-FFF2-40B4-BE49-F238E27FC236}">
                        <a16:creationId xmlns:a16="http://schemas.microsoft.com/office/drawing/2014/main" id="{B9BB7DA0-5EE1-4EDE-B443-A66CFBBAE70E}"/>
                      </a:ext>
                    </a:extLst>
                  </p:cNvPr>
                  <p:cNvSpPr/>
                  <p:nvPr/>
                </p:nvSpPr>
                <p:spPr>
                  <a:xfrm>
                    <a:off x="6624464" y="3634576"/>
                    <a:ext cx="1601845" cy="1013076"/>
                  </a:xfrm>
                  <a:custGeom>
                    <a:avLst/>
                    <a:gdLst>
                      <a:gd name="connsiteX0" fmla="*/ 509828 w 1601845"/>
                      <a:gd name="connsiteY0" fmla="*/ 42759 h 1013076"/>
                      <a:gd name="connsiteX1" fmla="*/ 562455 w 1601845"/>
                      <a:gd name="connsiteY1" fmla="*/ 75651 h 1013076"/>
                      <a:gd name="connsiteX2" fmla="*/ 667710 w 1601845"/>
                      <a:gd name="connsiteY2" fmla="*/ 0 h 1013076"/>
                      <a:gd name="connsiteX3" fmla="*/ 694023 w 1601845"/>
                      <a:gd name="connsiteY3" fmla="*/ 26313 h 1013076"/>
                      <a:gd name="connsiteX4" fmla="*/ 684156 w 1601845"/>
                      <a:gd name="connsiteY4" fmla="*/ 95387 h 1013076"/>
                      <a:gd name="connsiteX5" fmla="*/ 749940 w 1601845"/>
                      <a:gd name="connsiteY5" fmla="*/ 151303 h 1013076"/>
                      <a:gd name="connsiteX6" fmla="*/ 789410 w 1601845"/>
                      <a:gd name="connsiteY6" fmla="*/ 134857 h 1013076"/>
                      <a:gd name="connsiteX7" fmla="*/ 812435 w 1601845"/>
                      <a:gd name="connsiteY7" fmla="*/ 144725 h 1013076"/>
                      <a:gd name="connsiteX8" fmla="*/ 845327 w 1601845"/>
                      <a:gd name="connsiteY8" fmla="*/ 207220 h 1013076"/>
                      <a:gd name="connsiteX9" fmla="*/ 963738 w 1601845"/>
                      <a:gd name="connsiteY9" fmla="*/ 213798 h 1013076"/>
                      <a:gd name="connsiteX10" fmla="*/ 990052 w 1601845"/>
                      <a:gd name="connsiteY10" fmla="*/ 233533 h 1013076"/>
                      <a:gd name="connsiteX11" fmla="*/ 1022944 w 1601845"/>
                      <a:gd name="connsiteY11" fmla="*/ 207220 h 1013076"/>
                      <a:gd name="connsiteX12" fmla="*/ 1052547 w 1601845"/>
                      <a:gd name="connsiteY12" fmla="*/ 184195 h 1013076"/>
                      <a:gd name="connsiteX13" fmla="*/ 1072282 w 1601845"/>
                      <a:gd name="connsiteY13" fmla="*/ 164460 h 1013076"/>
                      <a:gd name="connsiteX14" fmla="*/ 1144645 w 1601845"/>
                      <a:gd name="connsiteY14" fmla="*/ 154592 h 1013076"/>
                      <a:gd name="connsiteX15" fmla="*/ 1164380 w 1601845"/>
                      <a:gd name="connsiteY15" fmla="*/ 190774 h 1013076"/>
                      <a:gd name="connsiteX16" fmla="*/ 1184115 w 1601845"/>
                      <a:gd name="connsiteY16" fmla="*/ 197352 h 1013076"/>
                      <a:gd name="connsiteX17" fmla="*/ 1193983 w 1601845"/>
                      <a:gd name="connsiteY17" fmla="*/ 161171 h 1013076"/>
                      <a:gd name="connsiteX18" fmla="*/ 1207140 w 1601845"/>
                      <a:gd name="connsiteY18" fmla="*/ 59205 h 1013076"/>
                      <a:gd name="connsiteX19" fmla="*/ 1220297 w 1601845"/>
                      <a:gd name="connsiteY19" fmla="*/ 131568 h 1013076"/>
                      <a:gd name="connsiteX20" fmla="*/ 1312394 w 1601845"/>
                      <a:gd name="connsiteY20" fmla="*/ 187484 h 1013076"/>
                      <a:gd name="connsiteX21" fmla="*/ 1322262 w 1601845"/>
                      <a:gd name="connsiteY21" fmla="*/ 259847 h 1013076"/>
                      <a:gd name="connsiteX22" fmla="*/ 1365022 w 1601845"/>
                      <a:gd name="connsiteY22" fmla="*/ 243401 h 1013076"/>
                      <a:gd name="connsiteX23" fmla="*/ 1411071 w 1601845"/>
                      <a:gd name="connsiteY23" fmla="*/ 279582 h 1013076"/>
                      <a:gd name="connsiteX24" fmla="*/ 1460409 w 1601845"/>
                      <a:gd name="connsiteY24" fmla="*/ 282871 h 1013076"/>
                      <a:gd name="connsiteX25" fmla="*/ 1457120 w 1601845"/>
                      <a:gd name="connsiteY25" fmla="*/ 315764 h 1013076"/>
                      <a:gd name="connsiteX26" fmla="*/ 1513036 w 1601845"/>
                      <a:gd name="connsiteY26" fmla="*/ 348656 h 1013076"/>
                      <a:gd name="connsiteX27" fmla="*/ 1513036 w 1601845"/>
                      <a:gd name="connsiteY27" fmla="*/ 388126 h 1013076"/>
                      <a:gd name="connsiteX28" fmla="*/ 1595266 w 1601845"/>
                      <a:gd name="connsiteY28" fmla="*/ 358523 h 1013076"/>
                      <a:gd name="connsiteX29" fmla="*/ 1601845 w 1601845"/>
                      <a:gd name="connsiteY29" fmla="*/ 430886 h 1013076"/>
                      <a:gd name="connsiteX30" fmla="*/ 1555796 w 1601845"/>
                      <a:gd name="connsiteY30" fmla="*/ 434175 h 1013076"/>
                      <a:gd name="connsiteX31" fmla="*/ 1588688 w 1601845"/>
                      <a:gd name="connsiteY31" fmla="*/ 470356 h 1013076"/>
                      <a:gd name="connsiteX32" fmla="*/ 1496590 w 1601845"/>
                      <a:gd name="connsiteY32" fmla="*/ 532851 h 1013076"/>
                      <a:gd name="connsiteX33" fmla="*/ 1453830 w 1601845"/>
                      <a:gd name="connsiteY33" fmla="*/ 605214 h 1013076"/>
                      <a:gd name="connsiteX34" fmla="*/ 1453830 w 1601845"/>
                      <a:gd name="connsiteY34" fmla="*/ 605214 h 1013076"/>
                      <a:gd name="connsiteX35" fmla="*/ 1424228 w 1601845"/>
                      <a:gd name="connsiteY35" fmla="*/ 572322 h 1013076"/>
                      <a:gd name="connsiteX36" fmla="*/ 1361733 w 1601845"/>
                      <a:gd name="connsiteY36" fmla="*/ 572322 h 1013076"/>
                      <a:gd name="connsiteX37" fmla="*/ 1348576 w 1601845"/>
                      <a:gd name="connsiteY37" fmla="*/ 536141 h 1013076"/>
                      <a:gd name="connsiteX38" fmla="*/ 1302527 w 1601845"/>
                      <a:gd name="connsiteY38" fmla="*/ 539430 h 1013076"/>
                      <a:gd name="connsiteX39" fmla="*/ 1226875 w 1601845"/>
                      <a:gd name="connsiteY39" fmla="*/ 460489 h 1013076"/>
                      <a:gd name="connsiteX40" fmla="*/ 1167669 w 1601845"/>
                      <a:gd name="connsiteY40" fmla="*/ 444043 h 1013076"/>
                      <a:gd name="connsiteX41" fmla="*/ 1197272 w 1601845"/>
                      <a:gd name="connsiteY41" fmla="*/ 519695 h 1013076"/>
                      <a:gd name="connsiteX42" fmla="*/ 1144645 w 1601845"/>
                      <a:gd name="connsiteY42" fmla="*/ 542719 h 1013076"/>
                      <a:gd name="connsiteX43" fmla="*/ 1138066 w 1601845"/>
                      <a:gd name="connsiteY43" fmla="*/ 572322 h 1013076"/>
                      <a:gd name="connsiteX44" fmla="*/ 1055836 w 1601845"/>
                      <a:gd name="connsiteY44" fmla="*/ 562454 h 1013076"/>
                      <a:gd name="connsiteX45" fmla="*/ 1026233 w 1601845"/>
                      <a:gd name="connsiteY45" fmla="*/ 598636 h 1013076"/>
                      <a:gd name="connsiteX46" fmla="*/ 1059125 w 1601845"/>
                      <a:gd name="connsiteY46" fmla="*/ 638106 h 1013076"/>
                      <a:gd name="connsiteX47" fmla="*/ 1055836 w 1601845"/>
                      <a:gd name="connsiteY47" fmla="*/ 661130 h 1013076"/>
                      <a:gd name="connsiteX48" fmla="*/ 1065704 w 1601845"/>
                      <a:gd name="connsiteY48" fmla="*/ 680866 h 1013076"/>
                      <a:gd name="connsiteX49" fmla="*/ 1092017 w 1601845"/>
                      <a:gd name="connsiteY49" fmla="*/ 664420 h 1013076"/>
                      <a:gd name="connsiteX50" fmla="*/ 1131488 w 1601845"/>
                      <a:gd name="connsiteY50" fmla="*/ 680866 h 1013076"/>
                      <a:gd name="connsiteX51" fmla="*/ 1177537 w 1601845"/>
                      <a:gd name="connsiteY51" fmla="*/ 763096 h 1013076"/>
                      <a:gd name="connsiteX52" fmla="*/ 1184115 w 1601845"/>
                      <a:gd name="connsiteY52" fmla="*/ 835459 h 1013076"/>
                      <a:gd name="connsiteX53" fmla="*/ 1138066 w 1601845"/>
                      <a:gd name="connsiteY53" fmla="*/ 815723 h 1013076"/>
                      <a:gd name="connsiteX54" fmla="*/ 1118331 w 1601845"/>
                      <a:gd name="connsiteY54" fmla="*/ 825591 h 1013076"/>
                      <a:gd name="connsiteX55" fmla="*/ 1128199 w 1601845"/>
                      <a:gd name="connsiteY55" fmla="*/ 881507 h 1013076"/>
                      <a:gd name="connsiteX56" fmla="*/ 1118331 w 1601845"/>
                      <a:gd name="connsiteY56" fmla="*/ 881507 h 1013076"/>
                      <a:gd name="connsiteX57" fmla="*/ 1062415 w 1601845"/>
                      <a:gd name="connsiteY57" fmla="*/ 897953 h 1013076"/>
                      <a:gd name="connsiteX58" fmla="*/ 1032812 w 1601845"/>
                      <a:gd name="connsiteY58" fmla="*/ 917689 h 1013076"/>
                      <a:gd name="connsiteX59" fmla="*/ 1019655 w 1601845"/>
                      <a:gd name="connsiteY59" fmla="*/ 874929 h 1013076"/>
                      <a:gd name="connsiteX60" fmla="*/ 976895 w 1601845"/>
                      <a:gd name="connsiteY60" fmla="*/ 927556 h 1013076"/>
                      <a:gd name="connsiteX61" fmla="*/ 940714 w 1601845"/>
                      <a:gd name="connsiteY61" fmla="*/ 894664 h 1013076"/>
                      <a:gd name="connsiteX62" fmla="*/ 888087 w 1601845"/>
                      <a:gd name="connsiteY62" fmla="*/ 881507 h 1013076"/>
                      <a:gd name="connsiteX63" fmla="*/ 845327 w 1601845"/>
                      <a:gd name="connsiteY63" fmla="*/ 861772 h 1013076"/>
                      <a:gd name="connsiteX64" fmla="*/ 792699 w 1601845"/>
                      <a:gd name="connsiteY64" fmla="*/ 855194 h 1013076"/>
                      <a:gd name="connsiteX65" fmla="*/ 792699 w 1601845"/>
                      <a:gd name="connsiteY65" fmla="*/ 825591 h 1013076"/>
                      <a:gd name="connsiteX66" fmla="*/ 769675 w 1601845"/>
                      <a:gd name="connsiteY66" fmla="*/ 851905 h 1013076"/>
                      <a:gd name="connsiteX67" fmla="*/ 746651 w 1601845"/>
                      <a:gd name="connsiteY67" fmla="*/ 861772 h 1013076"/>
                      <a:gd name="connsiteX68" fmla="*/ 749940 w 1601845"/>
                      <a:gd name="connsiteY68" fmla="*/ 901243 h 1013076"/>
                      <a:gd name="connsiteX69" fmla="*/ 651263 w 1601845"/>
                      <a:gd name="connsiteY69" fmla="*/ 1013076 h 1013076"/>
                      <a:gd name="connsiteX70" fmla="*/ 582190 w 1601845"/>
                      <a:gd name="connsiteY70" fmla="*/ 960448 h 1013076"/>
                      <a:gd name="connsiteX71" fmla="*/ 559166 w 1601845"/>
                      <a:gd name="connsiteY71" fmla="*/ 907821 h 1013076"/>
                      <a:gd name="connsiteX72" fmla="*/ 562455 w 1601845"/>
                      <a:gd name="connsiteY72" fmla="*/ 871640 h 1013076"/>
                      <a:gd name="connsiteX73" fmla="*/ 559166 w 1601845"/>
                      <a:gd name="connsiteY73" fmla="*/ 848615 h 1013076"/>
                      <a:gd name="connsiteX74" fmla="*/ 483514 w 1601845"/>
                      <a:gd name="connsiteY74" fmla="*/ 720336 h 1013076"/>
                      <a:gd name="connsiteX75" fmla="*/ 506538 w 1601845"/>
                      <a:gd name="connsiteY75" fmla="*/ 647974 h 1013076"/>
                      <a:gd name="connsiteX76" fmla="*/ 388127 w 1601845"/>
                      <a:gd name="connsiteY76" fmla="*/ 680866 h 1013076"/>
                      <a:gd name="connsiteX77" fmla="*/ 378259 w 1601845"/>
                      <a:gd name="connsiteY77" fmla="*/ 703890 h 1013076"/>
                      <a:gd name="connsiteX78" fmla="*/ 378259 w 1601845"/>
                      <a:gd name="connsiteY78" fmla="*/ 802566 h 1013076"/>
                      <a:gd name="connsiteX79" fmla="*/ 332210 w 1601845"/>
                      <a:gd name="connsiteY79" fmla="*/ 779542 h 1013076"/>
                      <a:gd name="connsiteX80" fmla="*/ 263137 w 1601845"/>
                      <a:gd name="connsiteY80" fmla="*/ 779542 h 1013076"/>
                      <a:gd name="connsiteX81" fmla="*/ 226956 w 1601845"/>
                      <a:gd name="connsiteY81" fmla="*/ 828880 h 1013076"/>
                      <a:gd name="connsiteX82" fmla="*/ 154593 w 1601845"/>
                      <a:gd name="connsiteY82" fmla="*/ 703890 h 1013076"/>
                      <a:gd name="connsiteX83" fmla="*/ 141436 w 1601845"/>
                      <a:gd name="connsiteY83" fmla="*/ 667709 h 1013076"/>
                      <a:gd name="connsiteX84" fmla="*/ 194063 w 1601845"/>
                      <a:gd name="connsiteY84" fmla="*/ 598636 h 1013076"/>
                      <a:gd name="connsiteX85" fmla="*/ 148015 w 1601845"/>
                      <a:gd name="connsiteY85" fmla="*/ 546008 h 1013076"/>
                      <a:gd name="connsiteX86" fmla="*/ 39471 w 1601845"/>
                      <a:gd name="connsiteY86" fmla="*/ 526273 h 1013076"/>
                      <a:gd name="connsiteX87" fmla="*/ 32892 w 1601845"/>
                      <a:gd name="connsiteY87" fmla="*/ 470356 h 1013076"/>
                      <a:gd name="connsiteX88" fmla="*/ 0 w 1601845"/>
                      <a:gd name="connsiteY88" fmla="*/ 407861 h 1013076"/>
                      <a:gd name="connsiteX89" fmla="*/ 32892 w 1601845"/>
                      <a:gd name="connsiteY89" fmla="*/ 342077 h 1013076"/>
                      <a:gd name="connsiteX90" fmla="*/ 95387 w 1601845"/>
                      <a:gd name="connsiteY90" fmla="*/ 361812 h 1013076"/>
                      <a:gd name="connsiteX91" fmla="*/ 190774 w 1601845"/>
                      <a:gd name="connsiteY91" fmla="*/ 289450 h 1013076"/>
                      <a:gd name="connsiteX92" fmla="*/ 200642 w 1601845"/>
                      <a:gd name="connsiteY92" fmla="*/ 223666 h 1013076"/>
                      <a:gd name="connsiteX93" fmla="*/ 381548 w 1601845"/>
                      <a:gd name="connsiteY93" fmla="*/ 148014 h 1013076"/>
                      <a:gd name="connsiteX94" fmla="*/ 332210 w 1601845"/>
                      <a:gd name="connsiteY94" fmla="*/ 101965 h 1013076"/>
                      <a:gd name="connsiteX95" fmla="*/ 328921 w 1601845"/>
                      <a:gd name="connsiteY95" fmla="*/ 78941 h 1013076"/>
                      <a:gd name="connsiteX96" fmla="*/ 407862 w 1601845"/>
                      <a:gd name="connsiteY96" fmla="*/ 62495 h 1013076"/>
                      <a:gd name="connsiteX97" fmla="*/ 460489 w 1601845"/>
                      <a:gd name="connsiteY97" fmla="*/ 55916 h 1013076"/>
                      <a:gd name="connsiteX98" fmla="*/ 509828 w 1601845"/>
                      <a:gd name="connsiteY98" fmla="*/ 42759 h 101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01845" h="1013076">
                        <a:moveTo>
                          <a:pt x="509828" y="42759"/>
                        </a:moveTo>
                        <a:lnTo>
                          <a:pt x="562455" y="75651"/>
                        </a:lnTo>
                        <a:lnTo>
                          <a:pt x="667710" y="0"/>
                        </a:lnTo>
                        <a:lnTo>
                          <a:pt x="694023" y="26313"/>
                        </a:lnTo>
                        <a:lnTo>
                          <a:pt x="684156" y="95387"/>
                        </a:lnTo>
                        <a:lnTo>
                          <a:pt x="749940" y="151303"/>
                        </a:lnTo>
                        <a:lnTo>
                          <a:pt x="789410" y="134857"/>
                        </a:lnTo>
                        <a:lnTo>
                          <a:pt x="812435" y="144725"/>
                        </a:lnTo>
                        <a:lnTo>
                          <a:pt x="845327" y="207220"/>
                        </a:lnTo>
                        <a:lnTo>
                          <a:pt x="963738" y="213798"/>
                        </a:lnTo>
                        <a:lnTo>
                          <a:pt x="990052" y="233533"/>
                        </a:lnTo>
                        <a:lnTo>
                          <a:pt x="1022944" y="207220"/>
                        </a:lnTo>
                        <a:lnTo>
                          <a:pt x="1052547" y="184195"/>
                        </a:lnTo>
                        <a:lnTo>
                          <a:pt x="1072282" y="164460"/>
                        </a:lnTo>
                        <a:lnTo>
                          <a:pt x="1144645" y="154592"/>
                        </a:lnTo>
                        <a:lnTo>
                          <a:pt x="1164380" y="190774"/>
                        </a:lnTo>
                        <a:lnTo>
                          <a:pt x="1184115" y="197352"/>
                        </a:lnTo>
                        <a:lnTo>
                          <a:pt x="1193983" y="161171"/>
                        </a:lnTo>
                        <a:lnTo>
                          <a:pt x="1207140" y="59205"/>
                        </a:lnTo>
                        <a:lnTo>
                          <a:pt x="1220297" y="131568"/>
                        </a:lnTo>
                        <a:lnTo>
                          <a:pt x="1312394" y="187484"/>
                        </a:lnTo>
                        <a:lnTo>
                          <a:pt x="1322262" y="259847"/>
                        </a:lnTo>
                        <a:lnTo>
                          <a:pt x="1365022" y="243401"/>
                        </a:lnTo>
                        <a:lnTo>
                          <a:pt x="1411071" y="279582"/>
                        </a:lnTo>
                        <a:lnTo>
                          <a:pt x="1460409" y="282871"/>
                        </a:lnTo>
                        <a:lnTo>
                          <a:pt x="1457120" y="315764"/>
                        </a:lnTo>
                        <a:lnTo>
                          <a:pt x="1513036" y="348656"/>
                        </a:lnTo>
                        <a:lnTo>
                          <a:pt x="1513036" y="388126"/>
                        </a:lnTo>
                        <a:lnTo>
                          <a:pt x="1595266" y="358523"/>
                        </a:lnTo>
                        <a:lnTo>
                          <a:pt x="1601845" y="430886"/>
                        </a:lnTo>
                        <a:lnTo>
                          <a:pt x="1555796" y="434175"/>
                        </a:lnTo>
                        <a:lnTo>
                          <a:pt x="1588688" y="470356"/>
                        </a:lnTo>
                        <a:lnTo>
                          <a:pt x="1496590" y="532851"/>
                        </a:lnTo>
                        <a:lnTo>
                          <a:pt x="1453830" y="605214"/>
                        </a:lnTo>
                        <a:lnTo>
                          <a:pt x="1453830" y="605214"/>
                        </a:lnTo>
                        <a:lnTo>
                          <a:pt x="1424228" y="572322"/>
                        </a:lnTo>
                        <a:lnTo>
                          <a:pt x="1361733" y="572322"/>
                        </a:lnTo>
                        <a:lnTo>
                          <a:pt x="1348576" y="536141"/>
                        </a:lnTo>
                        <a:lnTo>
                          <a:pt x="1302527" y="539430"/>
                        </a:lnTo>
                        <a:lnTo>
                          <a:pt x="1226875" y="460489"/>
                        </a:lnTo>
                        <a:lnTo>
                          <a:pt x="1167669" y="444043"/>
                        </a:lnTo>
                        <a:lnTo>
                          <a:pt x="1197272" y="519695"/>
                        </a:lnTo>
                        <a:lnTo>
                          <a:pt x="1144645" y="542719"/>
                        </a:lnTo>
                        <a:lnTo>
                          <a:pt x="1138066" y="572322"/>
                        </a:lnTo>
                        <a:lnTo>
                          <a:pt x="1055836" y="562454"/>
                        </a:lnTo>
                        <a:lnTo>
                          <a:pt x="1026233" y="598636"/>
                        </a:lnTo>
                        <a:lnTo>
                          <a:pt x="1059125" y="638106"/>
                        </a:lnTo>
                        <a:lnTo>
                          <a:pt x="1055836" y="661130"/>
                        </a:lnTo>
                        <a:lnTo>
                          <a:pt x="1065704" y="680866"/>
                        </a:lnTo>
                        <a:lnTo>
                          <a:pt x="1092017" y="664420"/>
                        </a:lnTo>
                        <a:lnTo>
                          <a:pt x="1131488" y="680866"/>
                        </a:lnTo>
                        <a:lnTo>
                          <a:pt x="1177537" y="763096"/>
                        </a:lnTo>
                        <a:lnTo>
                          <a:pt x="1184115" y="835459"/>
                        </a:lnTo>
                        <a:lnTo>
                          <a:pt x="1138066" y="815723"/>
                        </a:lnTo>
                        <a:lnTo>
                          <a:pt x="1118331" y="825591"/>
                        </a:lnTo>
                        <a:lnTo>
                          <a:pt x="1128199" y="881507"/>
                        </a:lnTo>
                        <a:lnTo>
                          <a:pt x="1118331" y="881507"/>
                        </a:lnTo>
                        <a:lnTo>
                          <a:pt x="1062415" y="897953"/>
                        </a:lnTo>
                        <a:lnTo>
                          <a:pt x="1032812" y="917689"/>
                        </a:lnTo>
                        <a:lnTo>
                          <a:pt x="1019655" y="874929"/>
                        </a:lnTo>
                        <a:lnTo>
                          <a:pt x="976895" y="927556"/>
                        </a:lnTo>
                        <a:lnTo>
                          <a:pt x="940714" y="894664"/>
                        </a:lnTo>
                        <a:lnTo>
                          <a:pt x="888087" y="881507"/>
                        </a:lnTo>
                        <a:lnTo>
                          <a:pt x="845327" y="861772"/>
                        </a:lnTo>
                        <a:lnTo>
                          <a:pt x="792699" y="855194"/>
                        </a:lnTo>
                        <a:lnTo>
                          <a:pt x="792699" y="825591"/>
                        </a:lnTo>
                        <a:lnTo>
                          <a:pt x="769675" y="851905"/>
                        </a:lnTo>
                        <a:lnTo>
                          <a:pt x="746651" y="861772"/>
                        </a:lnTo>
                        <a:lnTo>
                          <a:pt x="749940" y="901243"/>
                        </a:lnTo>
                        <a:lnTo>
                          <a:pt x="651263" y="1013076"/>
                        </a:lnTo>
                        <a:lnTo>
                          <a:pt x="582190" y="960448"/>
                        </a:lnTo>
                        <a:lnTo>
                          <a:pt x="559166" y="907821"/>
                        </a:lnTo>
                        <a:lnTo>
                          <a:pt x="562455" y="871640"/>
                        </a:lnTo>
                        <a:lnTo>
                          <a:pt x="559166" y="848615"/>
                        </a:lnTo>
                        <a:lnTo>
                          <a:pt x="483514" y="720336"/>
                        </a:lnTo>
                        <a:lnTo>
                          <a:pt x="506538" y="647974"/>
                        </a:lnTo>
                        <a:lnTo>
                          <a:pt x="388127" y="680866"/>
                        </a:lnTo>
                        <a:lnTo>
                          <a:pt x="378259" y="703890"/>
                        </a:lnTo>
                        <a:lnTo>
                          <a:pt x="378259" y="802566"/>
                        </a:lnTo>
                        <a:lnTo>
                          <a:pt x="332210" y="779542"/>
                        </a:lnTo>
                        <a:lnTo>
                          <a:pt x="263137" y="779542"/>
                        </a:lnTo>
                        <a:lnTo>
                          <a:pt x="226956" y="828880"/>
                        </a:lnTo>
                        <a:lnTo>
                          <a:pt x="154593" y="703890"/>
                        </a:lnTo>
                        <a:lnTo>
                          <a:pt x="141436" y="667709"/>
                        </a:lnTo>
                        <a:lnTo>
                          <a:pt x="194063" y="598636"/>
                        </a:lnTo>
                        <a:lnTo>
                          <a:pt x="148015" y="546008"/>
                        </a:lnTo>
                        <a:lnTo>
                          <a:pt x="39471" y="526273"/>
                        </a:lnTo>
                        <a:lnTo>
                          <a:pt x="32892" y="470356"/>
                        </a:lnTo>
                        <a:lnTo>
                          <a:pt x="0" y="407861"/>
                        </a:lnTo>
                        <a:lnTo>
                          <a:pt x="32892" y="342077"/>
                        </a:lnTo>
                        <a:lnTo>
                          <a:pt x="95387" y="361812"/>
                        </a:lnTo>
                        <a:lnTo>
                          <a:pt x="190774" y="289450"/>
                        </a:lnTo>
                        <a:lnTo>
                          <a:pt x="200642" y="223666"/>
                        </a:lnTo>
                        <a:lnTo>
                          <a:pt x="381548" y="148014"/>
                        </a:lnTo>
                        <a:lnTo>
                          <a:pt x="332210" y="101965"/>
                        </a:lnTo>
                        <a:lnTo>
                          <a:pt x="328921" y="78941"/>
                        </a:lnTo>
                        <a:lnTo>
                          <a:pt x="407862" y="62495"/>
                        </a:lnTo>
                        <a:lnTo>
                          <a:pt x="460489" y="55916"/>
                        </a:lnTo>
                        <a:lnTo>
                          <a:pt x="509828" y="42759"/>
                        </a:lnTo>
                        <a:close/>
                      </a:path>
                    </a:pathLst>
                  </a:custGeom>
                  <a:pattFill prst="ltDnDiag">
                    <a:fgClr>
                      <a:schemeClr val="bg2"/>
                    </a:fgClr>
                    <a:bgClr>
                      <a:schemeClr val="bg1"/>
                    </a:bgClr>
                  </a:patt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grpSp>
            <p:sp>
              <p:nvSpPr>
                <p:cNvPr id="82" name="ZoneTexte 81">
                  <a:extLst>
                    <a:ext uri="{FF2B5EF4-FFF2-40B4-BE49-F238E27FC236}">
                      <a16:creationId xmlns:a16="http://schemas.microsoft.com/office/drawing/2014/main" id="{1143D87C-BA0B-488D-AA7C-3D876930B420}"/>
                    </a:ext>
                  </a:extLst>
                </p:cNvPr>
                <p:cNvSpPr txBox="1"/>
                <p:nvPr/>
              </p:nvSpPr>
              <p:spPr>
                <a:xfrm>
                  <a:off x="6307785" y="2673139"/>
                  <a:ext cx="888317" cy="273384"/>
                </a:xfrm>
                <a:prstGeom prst="rect">
                  <a:avLst/>
                </a:prstGeom>
                <a:noFill/>
                <a:ln w="12700">
                  <a:noFill/>
                </a:ln>
              </p:spPr>
              <p:txBody>
                <a:bodyPr wrap="square" rtlCol="0">
                  <a:spAutoFit/>
                </a:bodyPr>
                <a:lstStyle/>
                <a:p>
                  <a:pPr algn="ctr"/>
                  <a:r>
                    <a:rPr lang="fr-FR" sz="700" b="1">
                      <a:solidFill>
                        <a:schemeClr val="bg1"/>
                      </a:solidFill>
                    </a:rPr>
                    <a:t>Chartres</a:t>
                  </a:r>
                </a:p>
                <a:p>
                  <a:pPr algn="ctr"/>
                  <a:r>
                    <a:rPr lang="fr-FR" sz="700" b="1">
                      <a:solidFill>
                        <a:schemeClr val="bg1"/>
                      </a:solidFill>
                    </a:rPr>
                    <a:t>5 120</a:t>
                  </a:r>
                </a:p>
              </p:txBody>
            </p:sp>
            <p:sp>
              <p:nvSpPr>
                <p:cNvPr id="83" name="ZoneTexte 82">
                  <a:extLst>
                    <a:ext uri="{FF2B5EF4-FFF2-40B4-BE49-F238E27FC236}">
                      <a16:creationId xmlns:a16="http://schemas.microsoft.com/office/drawing/2014/main" id="{BCE62724-C079-4E3D-9EC9-C3C87EFAC5EB}"/>
                    </a:ext>
                  </a:extLst>
                </p:cNvPr>
                <p:cNvSpPr txBox="1"/>
                <p:nvPr/>
              </p:nvSpPr>
              <p:spPr>
                <a:xfrm>
                  <a:off x="6796182" y="3473077"/>
                  <a:ext cx="888317" cy="273384"/>
                </a:xfrm>
                <a:prstGeom prst="rect">
                  <a:avLst/>
                </a:prstGeom>
                <a:noFill/>
                <a:ln w="12700">
                  <a:noFill/>
                </a:ln>
              </p:spPr>
              <p:txBody>
                <a:bodyPr wrap="square" rtlCol="0">
                  <a:spAutoFit/>
                </a:bodyPr>
                <a:lstStyle/>
                <a:p>
                  <a:pPr algn="ctr"/>
                  <a:r>
                    <a:rPr lang="fr-FR" sz="700" b="1">
                      <a:solidFill>
                        <a:schemeClr val="bg1"/>
                      </a:solidFill>
                    </a:rPr>
                    <a:t>Orléans</a:t>
                  </a:r>
                </a:p>
                <a:p>
                  <a:pPr algn="ctr"/>
                  <a:r>
                    <a:rPr lang="fr-FR" sz="700" b="1">
                      <a:solidFill>
                        <a:schemeClr val="bg1"/>
                      </a:solidFill>
                    </a:rPr>
                    <a:t>9 974</a:t>
                  </a:r>
                </a:p>
              </p:txBody>
            </p:sp>
            <p:sp>
              <p:nvSpPr>
                <p:cNvPr id="84" name="ZoneTexte 83">
                  <a:extLst>
                    <a:ext uri="{FF2B5EF4-FFF2-40B4-BE49-F238E27FC236}">
                      <a16:creationId xmlns:a16="http://schemas.microsoft.com/office/drawing/2014/main" id="{1098579B-9EFE-424F-99E3-9D768A046145}"/>
                    </a:ext>
                  </a:extLst>
                </p:cNvPr>
                <p:cNvSpPr txBox="1"/>
                <p:nvPr/>
              </p:nvSpPr>
              <p:spPr>
                <a:xfrm>
                  <a:off x="6121780" y="2210104"/>
                  <a:ext cx="888317" cy="273384"/>
                </a:xfrm>
                <a:prstGeom prst="rect">
                  <a:avLst/>
                </a:prstGeom>
                <a:noFill/>
                <a:ln w="12700">
                  <a:noFill/>
                </a:ln>
              </p:spPr>
              <p:txBody>
                <a:bodyPr wrap="square" rtlCol="0">
                  <a:spAutoFit/>
                </a:bodyPr>
                <a:lstStyle/>
                <a:p>
                  <a:pPr algn="ctr"/>
                  <a:r>
                    <a:rPr lang="fr-FR" sz="700" b="1"/>
                    <a:t>Dreux</a:t>
                  </a:r>
                </a:p>
                <a:p>
                  <a:pPr algn="ctr"/>
                  <a:r>
                    <a:rPr lang="fr-FR" sz="700" b="1"/>
                    <a:t>1 722</a:t>
                  </a:r>
                </a:p>
              </p:txBody>
            </p:sp>
            <p:sp>
              <p:nvSpPr>
                <p:cNvPr id="85" name="ZoneTexte 84">
                  <a:extLst>
                    <a:ext uri="{FF2B5EF4-FFF2-40B4-BE49-F238E27FC236}">
                      <a16:creationId xmlns:a16="http://schemas.microsoft.com/office/drawing/2014/main" id="{4A1A350D-CC8A-47C1-ABBE-D03525D024B8}"/>
                    </a:ext>
                  </a:extLst>
                </p:cNvPr>
                <p:cNvSpPr txBox="1"/>
                <p:nvPr/>
              </p:nvSpPr>
              <p:spPr>
                <a:xfrm>
                  <a:off x="7657673" y="3356911"/>
                  <a:ext cx="888317" cy="273384"/>
                </a:xfrm>
                <a:prstGeom prst="rect">
                  <a:avLst/>
                </a:prstGeom>
                <a:noFill/>
                <a:ln w="12700">
                  <a:noFill/>
                </a:ln>
              </p:spPr>
              <p:txBody>
                <a:bodyPr wrap="square" rtlCol="0">
                  <a:spAutoFit/>
                </a:bodyPr>
                <a:lstStyle/>
                <a:p>
                  <a:pPr algn="ctr"/>
                  <a:r>
                    <a:rPr lang="fr-FR" sz="700" b="1"/>
                    <a:t>Montargis</a:t>
                  </a:r>
                </a:p>
                <a:p>
                  <a:pPr algn="ctr"/>
                  <a:r>
                    <a:rPr lang="fr-FR" sz="700" b="1"/>
                    <a:t>1 982</a:t>
                  </a:r>
                </a:p>
              </p:txBody>
            </p:sp>
            <p:sp>
              <p:nvSpPr>
                <p:cNvPr id="86" name="ZoneTexte 85">
                  <a:extLst>
                    <a:ext uri="{FF2B5EF4-FFF2-40B4-BE49-F238E27FC236}">
                      <a16:creationId xmlns:a16="http://schemas.microsoft.com/office/drawing/2014/main" id="{C7ABF66A-086F-4171-B32A-FACC056157F1}"/>
                    </a:ext>
                  </a:extLst>
                </p:cNvPr>
                <p:cNvSpPr txBox="1"/>
                <p:nvPr/>
              </p:nvSpPr>
              <p:spPr>
                <a:xfrm>
                  <a:off x="7186624" y="3005172"/>
                  <a:ext cx="888317" cy="273384"/>
                </a:xfrm>
                <a:prstGeom prst="rect">
                  <a:avLst/>
                </a:prstGeom>
                <a:noFill/>
                <a:ln w="12700">
                  <a:noFill/>
                </a:ln>
              </p:spPr>
              <p:txBody>
                <a:bodyPr wrap="square" rtlCol="0">
                  <a:spAutoFit/>
                </a:bodyPr>
                <a:lstStyle/>
                <a:p>
                  <a:pPr algn="ctr"/>
                  <a:r>
                    <a:rPr lang="fr-FR" sz="700" b="1"/>
                    <a:t>Pithiviers</a:t>
                  </a:r>
                </a:p>
                <a:p>
                  <a:pPr algn="ctr"/>
                  <a:r>
                    <a:rPr lang="fr-FR" sz="700" b="1"/>
                    <a:t>1 407</a:t>
                  </a:r>
                </a:p>
              </p:txBody>
            </p:sp>
            <p:sp>
              <p:nvSpPr>
                <p:cNvPr id="87" name="ZoneTexte 86">
                  <a:extLst>
                    <a:ext uri="{FF2B5EF4-FFF2-40B4-BE49-F238E27FC236}">
                      <a16:creationId xmlns:a16="http://schemas.microsoft.com/office/drawing/2014/main" id="{6D153C3E-8D30-47FC-8249-8B19AC995870}"/>
                    </a:ext>
                  </a:extLst>
                </p:cNvPr>
                <p:cNvSpPr txBox="1"/>
                <p:nvPr/>
              </p:nvSpPr>
              <p:spPr>
                <a:xfrm>
                  <a:off x="7439993" y="3856782"/>
                  <a:ext cx="888317" cy="273384"/>
                </a:xfrm>
                <a:prstGeom prst="rect">
                  <a:avLst/>
                </a:prstGeom>
                <a:noFill/>
                <a:ln w="12700">
                  <a:noFill/>
                </a:ln>
              </p:spPr>
              <p:txBody>
                <a:bodyPr wrap="square" rtlCol="0">
                  <a:spAutoFit/>
                </a:bodyPr>
                <a:lstStyle/>
                <a:p>
                  <a:pPr algn="ctr"/>
                  <a:r>
                    <a:rPr lang="fr-FR" sz="700" b="1"/>
                    <a:t>Gien</a:t>
                  </a:r>
                </a:p>
                <a:p>
                  <a:pPr algn="ctr"/>
                  <a:r>
                    <a:rPr lang="fr-FR" sz="700" b="1"/>
                    <a:t>2 684</a:t>
                  </a:r>
                </a:p>
              </p:txBody>
            </p:sp>
            <p:sp>
              <p:nvSpPr>
                <p:cNvPr id="88" name="ZoneTexte 87">
                  <a:extLst>
                    <a:ext uri="{FF2B5EF4-FFF2-40B4-BE49-F238E27FC236}">
                      <a16:creationId xmlns:a16="http://schemas.microsoft.com/office/drawing/2014/main" id="{DEF45C51-80BB-4808-B70D-8AEFA7BC1043}"/>
                    </a:ext>
                  </a:extLst>
                </p:cNvPr>
                <p:cNvSpPr txBox="1"/>
                <p:nvPr/>
              </p:nvSpPr>
              <p:spPr>
                <a:xfrm>
                  <a:off x="7454575" y="4785305"/>
                  <a:ext cx="888317" cy="273384"/>
                </a:xfrm>
                <a:prstGeom prst="rect">
                  <a:avLst/>
                </a:prstGeom>
                <a:noFill/>
                <a:ln w="12700">
                  <a:noFill/>
                </a:ln>
              </p:spPr>
              <p:txBody>
                <a:bodyPr wrap="square" rtlCol="0">
                  <a:spAutoFit/>
                </a:bodyPr>
                <a:lstStyle/>
                <a:p>
                  <a:pPr algn="ctr"/>
                  <a:r>
                    <a:rPr lang="fr-FR" sz="700" b="1">
                      <a:solidFill>
                        <a:schemeClr val="bg1"/>
                      </a:solidFill>
                    </a:rPr>
                    <a:t>Bourges</a:t>
                  </a:r>
                </a:p>
                <a:p>
                  <a:pPr algn="ctr"/>
                  <a:r>
                    <a:rPr lang="fr-FR" sz="700" b="1">
                      <a:solidFill>
                        <a:schemeClr val="bg1"/>
                      </a:solidFill>
                    </a:rPr>
                    <a:t>6 143</a:t>
                  </a:r>
                </a:p>
              </p:txBody>
            </p:sp>
            <p:sp>
              <p:nvSpPr>
                <p:cNvPr id="89" name="ZoneTexte 88">
                  <a:extLst>
                    <a:ext uri="{FF2B5EF4-FFF2-40B4-BE49-F238E27FC236}">
                      <a16:creationId xmlns:a16="http://schemas.microsoft.com/office/drawing/2014/main" id="{DAC5B6B8-AF3C-4A52-98A6-F8C84F7890C4}"/>
                    </a:ext>
                  </a:extLst>
                </p:cNvPr>
                <p:cNvSpPr txBox="1"/>
                <p:nvPr/>
              </p:nvSpPr>
              <p:spPr>
                <a:xfrm>
                  <a:off x="7399495" y="5379388"/>
                  <a:ext cx="888317" cy="369068"/>
                </a:xfrm>
                <a:prstGeom prst="rect">
                  <a:avLst/>
                </a:prstGeom>
                <a:noFill/>
                <a:ln w="12700">
                  <a:noFill/>
                </a:ln>
              </p:spPr>
              <p:txBody>
                <a:bodyPr wrap="square" rtlCol="0">
                  <a:spAutoFit/>
                </a:bodyPr>
                <a:lstStyle/>
                <a:p>
                  <a:pPr algn="ctr"/>
                  <a:r>
                    <a:rPr lang="fr-FR" sz="700" b="1"/>
                    <a:t>Saint-Amand</a:t>
                  </a:r>
                </a:p>
                <a:p>
                  <a:pPr algn="ctr"/>
                  <a:r>
                    <a:rPr lang="fr-FR" sz="700" b="1"/>
                    <a:t>Montrond</a:t>
                  </a:r>
                </a:p>
                <a:p>
                  <a:pPr algn="ctr"/>
                  <a:r>
                    <a:rPr lang="fr-FR" sz="700" b="1"/>
                    <a:t>530</a:t>
                  </a:r>
                </a:p>
              </p:txBody>
            </p:sp>
            <p:sp>
              <p:nvSpPr>
                <p:cNvPr id="90" name="ZoneTexte 89">
                  <a:extLst>
                    <a:ext uri="{FF2B5EF4-FFF2-40B4-BE49-F238E27FC236}">
                      <a16:creationId xmlns:a16="http://schemas.microsoft.com/office/drawing/2014/main" id="{2120BAE5-FC48-4FD7-8045-56BBB4C8F952}"/>
                    </a:ext>
                  </a:extLst>
                </p:cNvPr>
                <p:cNvSpPr txBox="1"/>
                <p:nvPr/>
              </p:nvSpPr>
              <p:spPr>
                <a:xfrm>
                  <a:off x="6429210" y="5219727"/>
                  <a:ext cx="888317" cy="273384"/>
                </a:xfrm>
                <a:prstGeom prst="rect">
                  <a:avLst/>
                </a:prstGeom>
                <a:noFill/>
                <a:ln w="12700">
                  <a:noFill/>
                </a:ln>
              </p:spPr>
              <p:txBody>
                <a:bodyPr wrap="square" rtlCol="0">
                  <a:spAutoFit/>
                </a:bodyPr>
                <a:lstStyle/>
                <a:p>
                  <a:pPr algn="ctr"/>
                  <a:r>
                    <a:rPr lang="fr-FR" sz="700" b="1"/>
                    <a:t>Châteauroux</a:t>
                  </a:r>
                </a:p>
                <a:p>
                  <a:pPr algn="ctr"/>
                  <a:r>
                    <a:rPr lang="fr-FR" sz="700" b="1"/>
                    <a:t>4 045</a:t>
                  </a:r>
                </a:p>
              </p:txBody>
            </p:sp>
            <p:sp>
              <p:nvSpPr>
                <p:cNvPr id="91" name="ZoneTexte 90">
                  <a:extLst>
                    <a:ext uri="{FF2B5EF4-FFF2-40B4-BE49-F238E27FC236}">
                      <a16:creationId xmlns:a16="http://schemas.microsoft.com/office/drawing/2014/main" id="{FCD521C4-43CF-4AA7-829B-A73597A6BD2E}"/>
                    </a:ext>
                  </a:extLst>
                </p:cNvPr>
                <p:cNvSpPr txBox="1"/>
                <p:nvPr/>
              </p:nvSpPr>
              <p:spPr>
                <a:xfrm>
                  <a:off x="5828442" y="5321175"/>
                  <a:ext cx="888317" cy="273384"/>
                </a:xfrm>
                <a:prstGeom prst="rect">
                  <a:avLst/>
                </a:prstGeom>
                <a:noFill/>
                <a:ln w="12700">
                  <a:noFill/>
                </a:ln>
              </p:spPr>
              <p:txBody>
                <a:bodyPr wrap="square" rtlCol="0">
                  <a:spAutoFit/>
                </a:bodyPr>
                <a:lstStyle/>
                <a:p>
                  <a:pPr algn="ctr"/>
                  <a:r>
                    <a:rPr lang="fr-FR" sz="700" b="1"/>
                    <a:t>Le Blanc</a:t>
                  </a:r>
                </a:p>
                <a:p>
                  <a:pPr algn="ctr"/>
                  <a:r>
                    <a:rPr lang="fr-FR" sz="700" b="1"/>
                    <a:t>203</a:t>
                  </a:r>
                </a:p>
              </p:txBody>
            </p:sp>
            <p:sp>
              <p:nvSpPr>
                <p:cNvPr id="92" name="ZoneTexte 91">
                  <a:extLst>
                    <a:ext uri="{FF2B5EF4-FFF2-40B4-BE49-F238E27FC236}">
                      <a16:creationId xmlns:a16="http://schemas.microsoft.com/office/drawing/2014/main" id="{D919FEF7-0FB4-4429-8511-97CB5555BBD5}"/>
                    </a:ext>
                  </a:extLst>
                </p:cNvPr>
                <p:cNvSpPr txBox="1"/>
                <p:nvPr/>
              </p:nvSpPr>
              <p:spPr>
                <a:xfrm>
                  <a:off x="5419468" y="4189680"/>
                  <a:ext cx="888317" cy="273384"/>
                </a:xfrm>
                <a:prstGeom prst="rect">
                  <a:avLst/>
                </a:prstGeom>
                <a:noFill/>
                <a:ln w="12700">
                  <a:noFill/>
                </a:ln>
              </p:spPr>
              <p:txBody>
                <a:bodyPr wrap="square" rtlCol="0">
                  <a:spAutoFit/>
                </a:bodyPr>
                <a:lstStyle/>
                <a:p>
                  <a:pPr algn="ctr"/>
                  <a:r>
                    <a:rPr lang="fr-FR" sz="700" b="1">
                      <a:solidFill>
                        <a:schemeClr val="bg1"/>
                      </a:solidFill>
                    </a:rPr>
                    <a:t>Tours</a:t>
                  </a:r>
                </a:p>
                <a:p>
                  <a:pPr algn="ctr"/>
                  <a:r>
                    <a:rPr lang="fr-FR" sz="700" b="1">
                      <a:solidFill>
                        <a:schemeClr val="bg1"/>
                      </a:solidFill>
                    </a:rPr>
                    <a:t>11 215</a:t>
                  </a:r>
                </a:p>
              </p:txBody>
            </p:sp>
            <p:sp>
              <p:nvSpPr>
                <p:cNvPr id="93" name="ZoneTexte 92">
                  <a:extLst>
                    <a:ext uri="{FF2B5EF4-FFF2-40B4-BE49-F238E27FC236}">
                      <a16:creationId xmlns:a16="http://schemas.microsoft.com/office/drawing/2014/main" id="{3CD75997-9803-40EC-AEB8-B1090C1B30B9}"/>
                    </a:ext>
                  </a:extLst>
                </p:cNvPr>
                <p:cNvSpPr txBox="1"/>
                <p:nvPr/>
              </p:nvSpPr>
              <p:spPr>
                <a:xfrm>
                  <a:off x="6153052" y="3991216"/>
                  <a:ext cx="888317" cy="273384"/>
                </a:xfrm>
                <a:prstGeom prst="rect">
                  <a:avLst/>
                </a:prstGeom>
                <a:noFill/>
                <a:ln w="12700">
                  <a:noFill/>
                </a:ln>
              </p:spPr>
              <p:txBody>
                <a:bodyPr wrap="square" rtlCol="0">
                  <a:spAutoFit/>
                </a:bodyPr>
                <a:lstStyle/>
                <a:p>
                  <a:pPr algn="ctr"/>
                  <a:r>
                    <a:rPr lang="fr-FR" sz="700" b="1"/>
                    <a:t>Blois</a:t>
                  </a:r>
                </a:p>
                <a:p>
                  <a:pPr algn="ctr"/>
                  <a:r>
                    <a:rPr lang="fr-FR" sz="700" b="1"/>
                    <a:t>3 720</a:t>
                  </a:r>
                </a:p>
              </p:txBody>
            </p:sp>
            <p:sp>
              <p:nvSpPr>
                <p:cNvPr id="94" name="ZoneTexte 93">
                  <a:extLst>
                    <a:ext uri="{FF2B5EF4-FFF2-40B4-BE49-F238E27FC236}">
                      <a16:creationId xmlns:a16="http://schemas.microsoft.com/office/drawing/2014/main" id="{8058D8B6-6C75-497C-8E1E-C10590B3ED64}"/>
                    </a:ext>
                  </a:extLst>
                </p:cNvPr>
                <p:cNvSpPr txBox="1"/>
                <p:nvPr/>
              </p:nvSpPr>
              <p:spPr>
                <a:xfrm>
                  <a:off x="6521193" y="4340990"/>
                  <a:ext cx="888317" cy="369068"/>
                </a:xfrm>
                <a:prstGeom prst="rect">
                  <a:avLst/>
                </a:prstGeom>
                <a:noFill/>
                <a:ln w="12700">
                  <a:noFill/>
                </a:ln>
              </p:spPr>
              <p:txBody>
                <a:bodyPr wrap="square" rtlCol="0">
                  <a:spAutoFit/>
                </a:bodyPr>
                <a:lstStyle/>
                <a:p>
                  <a:pPr algn="ctr"/>
                  <a:r>
                    <a:rPr lang="fr-FR" sz="700" b="1"/>
                    <a:t>Romorantin-</a:t>
                  </a:r>
                </a:p>
                <a:p>
                  <a:pPr algn="ctr"/>
                  <a:r>
                    <a:rPr lang="fr-FR" sz="700" b="1" err="1"/>
                    <a:t>Lanthenay</a:t>
                  </a:r>
                  <a:endParaRPr lang="fr-FR" sz="700" b="1"/>
                </a:p>
                <a:p>
                  <a:pPr algn="ctr"/>
                  <a:r>
                    <a:rPr lang="fr-FR" sz="700" b="1"/>
                    <a:t>1 533</a:t>
                  </a:r>
                </a:p>
              </p:txBody>
            </p:sp>
            <p:sp>
              <p:nvSpPr>
                <p:cNvPr id="95" name="ZoneTexte 94">
                  <a:extLst>
                    <a:ext uri="{FF2B5EF4-FFF2-40B4-BE49-F238E27FC236}">
                      <a16:creationId xmlns:a16="http://schemas.microsoft.com/office/drawing/2014/main" id="{58D22FE3-3BA3-4560-9A7C-26BC496E7AE0}"/>
                    </a:ext>
                  </a:extLst>
                </p:cNvPr>
                <p:cNvSpPr txBox="1"/>
                <p:nvPr/>
              </p:nvSpPr>
              <p:spPr>
                <a:xfrm>
                  <a:off x="5812730" y="3553994"/>
                  <a:ext cx="877376" cy="261284"/>
                </a:xfrm>
                <a:prstGeom prst="rect">
                  <a:avLst/>
                </a:prstGeom>
                <a:noFill/>
                <a:ln w="12700">
                  <a:noFill/>
                </a:ln>
              </p:spPr>
              <p:txBody>
                <a:bodyPr wrap="square" rtlCol="0">
                  <a:spAutoFit/>
                </a:bodyPr>
                <a:lstStyle/>
                <a:p>
                  <a:pPr algn="ctr"/>
                  <a:r>
                    <a:rPr lang="fr-FR" sz="700" b="1"/>
                    <a:t>Vendôme</a:t>
                  </a:r>
                </a:p>
                <a:p>
                  <a:pPr algn="ctr"/>
                  <a:r>
                    <a:rPr lang="fr-FR" sz="700" b="1"/>
                    <a:t>3 555</a:t>
                  </a:r>
                </a:p>
              </p:txBody>
            </p:sp>
            <p:sp>
              <p:nvSpPr>
                <p:cNvPr id="96" name="ZoneTexte 95">
                  <a:extLst>
                    <a:ext uri="{FF2B5EF4-FFF2-40B4-BE49-F238E27FC236}">
                      <a16:creationId xmlns:a16="http://schemas.microsoft.com/office/drawing/2014/main" id="{9CDA607A-B69F-4609-9B96-02FABD5E2D8B}"/>
                    </a:ext>
                  </a:extLst>
                </p:cNvPr>
                <p:cNvSpPr txBox="1"/>
                <p:nvPr/>
              </p:nvSpPr>
              <p:spPr>
                <a:xfrm>
                  <a:off x="5561454" y="2770027"/>
                  <a:ext cx="888317" cy="273384"/>
                </a:xfrm>
                <a:prstGeom prst="rect">
                  <a:avLst/>
                </a:prstGeom>
                <a:noFill/>
                <a:ln w="12700">
                  <a:noFill/>
                </a:ln>
              </p:spPr>
              <p:txBody>
                <a:bodyPr wrap="square" rtlCol="0">
                  <a:spAutoFit/>
                </a:bodyPr>
                <a:lstStyle/>
                <a:p>
                  <a:pPr algn="ctr"/>
                  <a:r>
                    <a:rPr lang="fr-FR" sz="700" b="1"/>
                    <a:t>Nogent-le-Rotrou</a:t>
                  </a:r>
                </a:p>
                <a:p>
                  <a:pPr algn="ctr"/>
                  <a:r>
                    <a:rPr lang="fr-FR" sz="700" b="1"/>
                    <a:t>1 170</a:t>
                  </a:r>
                </a:p>
              </p:txBody>
            </p:sp>
            <p:sp>
              <p:nvSpPr>
                <p:cNvPr id="97" name="ZoneTexte 96">
                  <a:extLst>
                    <a:ext uri="{FF2B5EF4-FFF2-40B4-BE49-F238E27FC236}">
                      <a16:creationId xmlns:a16="http://schemas.microsoft.com/office/drawing/2014/main" id="{BF3EC827-9881-49E3-87F5-176686A1934A}"/>
                    </a:ext>
                  </a:extLst>
                </p:cNvPr>
                <p:cNvSpPr txBox="1"/>
                <p:nvPr/>
              </p:nvSpPr>
              <p:spPr>
                <a:xfrm>
                  <a:off x="6109400" y="3208188"/>
                  <a:ext cx="888317" cy="273384"/>
                </a:xfrm>
                <a:prstGeom prst="rect">
                  <a:avLst/>
                </a:prstGeom>
                <a:noFill/>
                <a:ln w="12700">
                  <a:noFill/>
                </a:ln>
              </p:spPr>
              <p:txBody>
                <a:bodyPr wrap="square" rtlCol="0">
                  <a:spAutoFit/>
                </a:bodyPr>
                <a:lstStyle/>
                <a:p>
                  <a:pPr algn="ctr"/>
                  <a:r>
                    <a:rPr lang="fr-FR" sz="700" b="1"/>
                    <a:t>Châteaudun</a:t>
                  </a:r>
                </a:p>
                <a:p>
                  <a:pPr algn="ctr"/>
                  <a:r>
                    <a:rPr lang="fr-FR" sz="700" b="1"/>
                    <a:t>1 233</a:t>
                  </a:r>
                </a:p>
              </p:txBody>
            </p:sp>
            <p:sp>
              <p:nvSpPr>
                <p:cNvPr id="98" name="ZoneTexte 97">
                  <a:extLst>
                    <a:ext uri="{FF2B5EF4-FFF2-40B4-BE49-F238E27FC236}">
                      <a16:creationId xmlns:a16="http://schemas.microsoft.com/office/drawing/2014/main" id="{077BEA42-99EB-4962-A619-A71887EED119}"/>
                    </a:ext>
                  </a:extLst>
                </p:cNvPr>
                <p:cNvSpPr txBox="1"/>
                <p:nvPr/>
              </p:nvSpPr>
              <p:spPr>
                <a:xfrm>
                  <a:off x="6968164" y="4428924"/>
                  <a:ext cx="888317" cy="273384"/>
                </a:xfrm>
                <a:prstGeom prst="rect">
                  <a:avLst/>
                </a:prstGeom>
                <a:noFill/>
                <a:ln w="12700">
                  <a:noFill/>
                </a:ln>
              </p:spPr>
              <p:txBody>
                <a:bodyPr wrap="square" rtlCol="0">
                  <a:spAutoFit/>
                </a:bodyPr>
                <a:lstStyle/>
                <a:p>
                  <a:pPr algn="ctr"/>
                  <a:r>
                    <a:rPr lang="fr-FR" sz="700" b="1"/>
                    <a:t>Vierzon</a:t>
                  </a:r>
                </a:p>
                <a:p>
                  <a:pPr algn="ctr"/>
                  <a:r>
                    <a:rPr lang="fr-FR" sz="700" b="1"/>
                    <a:t>1 564</a:t>
                  </a:r>
                </a:p>
              </p:txBody>
            </p:sp>
            <p:sp>
              <p:nvSpPr>
                <p:cNvPr id="99" name="ZoneTexte 98">
                  <a:extLst>
                    <a:ext uri="{FF2B5EF4-FFF2-40B4-BE49-F238E27FC236}">
                      <a16:creationId xmlns:a16="http://schemas.microsoft.com/office/drawing/2014/main" id="{E3ADC631-8E05-40BD-B686-8DE4351644F5}"/>
                    </a:ext>
                  </a:extLst>
                </p:cNvPr>
                <p:cNvSpPr txBox="1"/>
                <p:nvPr/>
              </p:nvSpPr>
              <p:spPr>
                <a:xfrm>
                  <a:off x="6826891" y="4896077"/>
                  <a:ext cx="888317" cy="273384"/>
                </a:xfrm>
                <a:prstGeom prst="rect">
                  <a:avLst/>
                </a:prstGeom>
                <a:noFill/>
                <a:ln w="12700">
                  <a:noFill/>
                </a:ln>
              </p:spPr>
              <p:txBody>
                <a:bodyPr wrap="square" rtlCol="0">
                  <a:spAutoFit/>
                </a:bodyPr>
                <a:lstStyle/>
                <a:p>
                  <a:pPr algn="ctr"/>
                  <a:r>
                    <a:rPr lang="fr-FR" sz="700" b="1"/>
                    <a:t>Issoudun</a:t>
                  </a:r>
                </a:p>
                <a:p>
                  <a:pPr algn="ctr"/>
                  <a:r>
                    <a:rPr lang="fr-FR" sz="700" b="1"/>
                    <a:t>1 889</a:t>
                  </a:r>
                </a:p>
              </p:txBody>
            </p:sp>
          </p:grpSp>
          <p:sp>
            <p:nvSpPr>
              <p:cNvPr id="80" name="ZoneTexte 79">
                <a:extLst>
                  <a:ext uri="{FF2B5EF4-FFF2-40B4-BE49-F238E27FC236}">
                    <a16:creationId xmlns:a16="http://schemas.microsoft.com/office/drawing/2014/main" id="{A89B925F-DAA7-403A-888B-0A0F0B0309D0}"/>
                  </a:ext>
                </a:extLst>
              </p:cNvPr>
              <p:cNvSpPr txBox="1"/>
              <p:nvPr/>
            </p:nvSpPr>
            <p:spPr>
              <a:xfrm>
                <a:off x="5793735" y="4838409"/>
                <a:ext cx="959907" cy="295416"/>
              </a:xfrm>
              <a:prstGeom prst="rect">
                <a:avLst/>
              </a:prstGeom>
              <a:noFill/>
              <a:ln w="12700">
                <a:noFill/>
              </a:ln>
            </p:spPr>
            <p:txBody>
              <a:bodyPr wrap="square" rtlCol="0">
                <a:spAutoFit/>
              </a:bodyPr>
              <a:lstStyle/>
              <a:p>
                <a:pPr algn="ctr"/>
                <a:r>
                  <a:rPr lang="fr-FR" sz="700" b="1"/>
                  <a:t>Loche</a:t>
                </a:r>
              </a:p>
              <a:p>
                <a:pPr algn="ctr"/>
                <a:r>
                  <a:rPr lang="fr-FR" sz="700" b="1"/>
                  <a:t>542</a:t>
                </a:r>
              </a:p>
            </p:txBody>
          </p:sp>
        </p:grpSp>
        <p:sp>
          <p:nvSpPr>
            <p:cNvPr id="76" name="ZoneTexte 75">
              <a:extLst>
                <a:ext uri="{FF2B5EF4-FFF2-40B4-BE49-F238E27FC236}">
                  <a16:creationId xmlns:a16="http://schemas.microsoft.com/office/drawing/2014/main" id="{98DE841A-8191-4FB8-AE96-EA3F5E305012}"/>
                </a:ext>
              </a:extLst>
            </p:cNvPr>
            <p:cNvSpPr txBox="1"/>
            <p:nvPr/>
          </p:nvSpPr>
          <p:spPr>
            <a:xfrm>
              <a:off x="4827041" y="4718608"/>
              <a:ext cx="888317" cy="295416"/>
            </a:xfrm>
            <a:prstGeom prst="rect">
              <a:avLst/>
            </a:prstGeom>
            <a:noFill/>
            <a:ln w="12700">
              <a:noFill/>
            </a:ln>
          </p:spPr>
          <p:txBody>
            <a:bodyPr wrap="square" rtlCol="0">
              <a:spAutoFit/>
            </a:bodyPr>
            <a:lstStyle/>
            <a:p>
              <a:pPr algn="ctr"/>
              <a:r>
                <a:rPr lang="fr-FR" sz="700" b="1"/>
                <a:t>Chinon</a:t>
              </a:r>
            </a:p>
            <a:p>
              <a:pPr algn="ctr"/>
              <a:r>
                <a:rPr lang="fr-FR" sz="700" b="1"/>
                <a:t>809</a:t>
              </a:r>
            </a:p>
          </p:txBody>
        </p:sp>
      </p:grpSp>
      <p:grpSp>
        <p:nvGrpSpPr>
          <p:cNvPr id="121" name="Groupe 120">
            <a:extLst>
              <a:ext uri="{FF2B5EF4-FFF2-40B4-BE49-F238E27FC236}">
                <a16:creationId xmlns:a16="http://schemas.microsoft.com/office/drawing/2014/main" id="{F46D0365-C8B6-49B8-81AA-0201C908661B}"/>
              </a:ext>
            </a:extLst>
          </p:cNvPr>
          <p:cNvGrpSpPr/>
          <p:nvPr/>
        </p:nvGrpSpPr>
        <p:grpSpPr>
          <a:xfrm>
            <a:off x="8183660" y="1779586"/>
            <a:ext cx="1673528" cy="1484861"/>
            <a:chOff x="8273697" y="2014006"/>
            <a:chExt cx="1673528" cy="1484861"/>
          </a:xfrm>
        </p:grpSpPr>
        <p:sp>
          <p:nvSpPr>
            <p:cNvPr id="122" name="Rectangle 121">
              <a:extLst>
                <a:ext uri="{FF2B5EF4-FFF2-40B4-BE49-F238E27FC236}">
                  <a16:creationId xmlns:a16="http://schemas.microsoft.com/office/drawing/2014/main" id="{4DD0A8F9-7FC9-4E6F-BE55-16B7C1128B63}"/>
                </a:ext>
              </a:extLst>
            </p:cNvPr>
            <p:cNvSpPr/>
            <p:nvPr/>
          </p:nvSpPr>
          <p:spPr>
            <a:xfrm>
              <a:off x="8273697" y="2300144"/>
              <a:ext cx="239190" cy="146665"/>
            </a:xfrm>
            <a:prstGeom prst="rect">
              <a:avLst/>
            </a:prstGeom>
            <a:solidFill>
              <a:schemeClr val="accent2">
                <a:lumMod val="5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23" name="Rectangle 122">
              <a:extLst>
                <a:ext uri="{FF2B5EF4-FFF2-40B4-BE49-F238E27FC236}">
                  <a16:creationId xmlns:a16="http://schemas.microsoft.com/office/drawing/2014/main" id="{D71CC06F-E586-4B93-AEC9-20ED72787123}"/>
                </a:ext>
              </a:extLst>
            </p:cNvPr>
            <p:cNvSpPr/>
            <p:nvPr/>
          </p:nvSpPr>
          <p:spPr>
            <a:xfrm>
              <a:off x="8281965" y="2546760"/>
              <a:ext cx="239190" cy="145740"/>
            </a:xfrm>
            <a:prstGeom prst="rect">
              <a:avLst/>
            </a:prstGeom>
            <a:solidFill>
              <a:schemeClr val="accent2">
                <a:lumMod val="75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24" name="Rectangle 123">
              <a:extLst>
                <a:ext uri="{FF2B5EF4-FFF2-40B4-BE49-F238E27FC236}">
                  <a16:creationId xmlns:a16="http://schemas.microsoft.com/office/drawing/2014/main" id="{B271928B-8B27-4EE9-86B5-2E2536C70A5B}"/>
                </a:ext>
              </a:extLst>
            </p:cNvPr>
            <p:cNvSpPr/>
            <p:nvPr/>
          </p:nvSpPr>
          <p:spPr>
            <a:xfrm>
              <a:off x="8273697" y="2802463"/>
              <a:ext cx="247458" cy="145740"/>
            </a:xfrm>
            <a:prstGeom prst="rect">
              <a:avLst/>
            </a:prstGeom>
            <a:solidFill>
              <a:schemeClr val="accent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25" name="Rectangle 124">
              <a:extLst>
                <a:ext uri="{FF2B5EF4-FFF2-40B4-BE49-F238E27FC236}">
                  <a16:creationId xmlns:a16="http://schemas.microsoft.com/office/drawing/2014/main" id="{68FA3B03-0ABE-4D08-85A4-4C466FB643A8}"/>
                </a:ext>
              </a:extLst>
            </p:cNvPr>
            <p:cNvSpPr/>
            <p:nvPr/>
          </p:nvSpPr>
          <p:spPr>
            <a:xfrm>
              <a:off x="8273697" y="3058166"/>
              <a:ext cx="247458" cy="145740"/>
            </a:xfrm>
            <a:prstGeom prst="rect">
              <a:avLst/>
            </a:prstGeom>
            <a:solidFill>
              <a:schemeClr val="accent2">
                <a:lumMod val="60000"/>
                <a:lumOff val="4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26" name="Rectangle 125">
              <a:extLst>
                <a:ext uri="{FF2B5EF4-FFF2-40B4-BE49-F238E27FC236}">
                  <a16:creationId xmlns:a16="http://schemas.microsoft.com/office/drawing/2014/main" id="{990D0C10-130E-4109-A207-323CA577B947}"/>
                </a:ext>
              </a:extLst>
            </p:cNvPr>
            <p:cNvSpPr/>
            <p:nvPr/>
          </p:nvSpPr>
          <p:spPr>
            <a:xfrm>
              <a:off x="8273697" y="3316025"/>
              <a:ext cx="247458" cy="145740"/>
            </a:xfrm>
            <a:prstGeom prst="rect">
              <a:avLst/>
            </a:prstGeom>
            <a:solidFill>
              <a:schemeClr val="accent2">
                <a:lumMod val="20000"/>
                <a:lumOff val="8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27" name="ZoneTexte 126">
              <a:extLst>
                <a:ext uri="{FF2B5EF4-FFF2-40B4-BE49-F238E27FC236}">
                  <a16:creationId xmlns:a16="http://schemas.microsoft.com/office/drawing/2014/main" id="{F6EF4306-095D-4A72-88D6-10D73E785291}"/>
                </a:ext>
              </a:extLst>
            </p:cNvPr>
            <p:cNvSpPr txBox="1"/>
            <p:nvPr/>
          </p:nvSpPr>
          <p:spPr>
            <a:xfrm>
              <a:off x="8506815" y="2285768"/>
              <a:ext cx="1177655" cy="200055"/>
            </a:xfrm>
            <a:prstGeom prst="rect">
              <a:avLst/>
            </a:prstGeom>
            <a:noFill/>
          </p:spPr>
          <p:txBody>
            <a:bodyPr wrap="square" rtlCol="0">
              <a:spAutoFit/>
            </a:bodyPr>
            <a:lstStyle/>
            <a:p>
              <a:pPr algn="ctr"/>
              <a:r>
                <a:rPr lang="fr-FR" sz="700"/>
                <a:t>Plus de 9 000 emplois</a:t>
              </a:r>
            </a:p>
          </p:txBody>
        </p:sp>
        <p:sp>
          <p:nvSpPr>
            <p:cNvPr id="128" name="ZoneTexte 127">
              <a:extLst>
                <a:ext uri="{FF2B5EF4-FFF2-40B4-BE49-F238E27FC236}">
                  <a16:creationId xmlns:a16="http://schemas.microsoft.com/office/drawing/2014/main" id="{C72E8DF0-F652-4F82-830C-140C8EAC30C3}"/>
                </a:ext>
              </a:extLst>
            </p:cNvPr>
            <p:cNvSpPr txBox="1"/>
            <p:nvPr/>
          </p:nvSpPr>
          <p:spPr>
            <a:xfrm>
              <a:off x="8506815" y="2534097"/>
              <a:ext cx="1401206" cy="200055"/>
            </a:xfrm>
            <a:prstGeom prst="rect">
              <a:avLst/>
            </a:prstGeom>
            <a:noFill/>
          </p:spPr>
          <p:txBody>
            <a:bodyPr wrap="square" rtlCol="0">
              <a:spAutoFit/>
            </a:bodyPr>
            <a:lstStyle/>
            <a:p>
              <a:pPr algn="ctr"/>
              <a:r>
                <a:rPr lang="fr-FR" sz="700"/>
                <a:t>Entre 5 000 et 9 000 emplois</a:t>
              </a:r>
            </a:p>
          </p:txBody>
        </p:sp>
        <p:sp>
          <p:nvSpPr>
            <p:cNvPr id="129" name="ZoneTexte 128">
              <a:extLst>
                <a:ext uri="{FF2B5EF4-FFF2-40B4-BE49-F238E27FC236}">
                  <a16:creationId xmlns:a16="http://schemas.microsoft.com/office/drawing/2014/main" id="{D99CD641-A19A-4877-A789-9E6CA1E886FC}"/>
                </a:ext>
              </a:extLst>
            </p:cNvPr>
            <p:cNvSpPr txBox="1"/>
            <p:nvPr/>
          </p:nvSpPr>
          <p:spPr>
            <a:xfrm>
              <a:off x="8506815" y="2783347"/>
              <a:ext cx="1401206" cy="200055"/>
            </a:xfrm>
            <a:prstGeom prst="rect">
              <a:avLst/>
            </a:prstGeom>
            <a:noFill/>
          </p:spPr>
          <p:txBody>
            <a:bodyPr wrap="square" rtlCol="0">
              <a:spAutoFit/>
            </a:bodyPr>
            <a:lstStyle/>
            <a:p>
              <a:pPr algn="ctr"/>
              <a:r>
                <a:rPr lang="fr-FR" sz="700"/>
                <a:t>Entre 2 000 et 5 000 emplois</a:t>
              </a:r>
            </a:p>
          </p:txBody>
        </p:sp>
        <p:sp>
          <p:nvSpPr>
            <p:cNvPr id="130" name="ZoneTexte 129">
              <a:extLst>
                <a:ext uri="{FF2B5EF4-FFF2-40B4-BE49-F238E27FC236}">
                  <a16:creationId xmlns:a16="http://schemas.microsoft.com/office/drawing/2014/main" id="{98E90B31-84A9-4B6F-B218-1E84F23D9A52}"/>
                </a:ext>
              </a:extLst>
            </p:cNvPr>
            <p:cNvSpPr txBox="1"/>
            <p:nvPr/>
          </p:nvSpPr>
          <p:spPr>
            <a:xfrm>
              <a:off x="8514873" y="3030084"/>
              <a:ext cx="1401206" cy="200055"/>
            </a:xfrm>
            <a:prstGeom prst="rect">
              <a:avLst/>
            </a:prstGeom>
            <a:noFill/>
          </p:spPr>
          <p:txBody>
            <a:bodyPr wrap="square" rtlCol="0">
              <a:spAutoFit/>
            </a:bodyPr>
            <a:lstStyle/>
            <a:p>
              <a:pPr algn="ctr"/>
              <a:r>
                <a:rPr lang="fr-FR" sz="700"/>
                <a:t>Entre 1 000 et 2 000 emplois</a:t>
              </a:r>
            </a:p>
          </p:txBody>
        </p:sp>
        <p:sp>
          <p:nvSpPr>
            <p:cNvPr id="131" name="ZoneTexte 130">
              <a:extLst>
                <a:ext uri="{FF2B5EF4-FFF2-40B4-BE49-F238E27FC236}">
                  <a16:creationId xmlns:a16="http://schemas.microsoft.com/office/drawing/2014/main" id="{5B80548C-5BE5-45EA-B769-50D4D9556E84}"/>
                </a:ext>
              </a:extLst>
            </p:cNvPr>
            <p:cNvSpPr txBox="1"/>
            <p:nvPr/>
          </p:nvSpPr>
          <p:spPr>
            <a:xfrm>
              <a:off x="8546019" y="3298812"/>
              <a:ext cx="1401206" cy="200055"/>
            </a:xfrm>
            <a:prstGeom prst="rect">
              <a:avLst/>
            </a:prstGeom>
            <a:noFill/>
          </p:spPr>
          <p:txBody>
            <a:bodyPr wrap="square" rtlCol="0">
              <a:spAutoFit/>
            </a:bodyPr>
            <a:lstStyle/>
            <a:p>
              <a:r>
                <a:rPr lang="fr-FR" sz="700"/>
                <a:t>Moins de 1 000 emplois</a:t>
              </a:r>
            </a:p>
          </p:txBody>
        </p:sp>
        <p:sp>
          <p:nvSpPr>
            <p:cNvPr id="132" name="ZoneTexte 131">
              <a:extLst>
                <a:ext uri="{FF2B5EF4-FFF2-40B4-BE49-F238E27FC236}">
                  <a16:creationId xmlns:a16="http://schemas.microsoft.com/office/drawing/2014/main" id="{CC725FBA-1F5A-434E-8E3F-25FD3FA197BF}"/>
                </a:ext>
              </a:extLst>
            </p:cNvPr>
            <p:cNvSpPr txBox="1"/>
            <p:nvPr/>
          </p:nvSpPr>
          <p:spPr>
            <a:xfrm>
              <a:off x="8360783" y="2014006"/>
              <a:ext cx="1177655" cy="200055"/>
            </a:xfrm>
            <a:prstGeom prst="rect">
              <a:avLst/>
            </a:prstGeom>
            <a:noFill/>
          </p:spPr>
          <p:txBody>
            <a:bodyPr wrap="square" rtlCol="0">
              <a:spAutoFit/>
            </a:bodyPr>
            <a:lstStyle/>
            <a:p>
              <a:pPr algn="ctr"/>
              <a:r>
                <a:rPr lang="fr-FR" sz="700" b="1" i="1" u="sng"/>
                <a:t>Légende</a:t>
              </a:r>
            </a:p>
          </p:txBody>
        </p:sp>
      </p:grpSp>
    </p:spTree>
    <p:extLst>
      <p:ext uri="{BB962C8B-B14F-4D97-AF65-F5344CB8AC3E}">
        <p14:creationId xmlns:p14="http://schemas.microsoft.com/office/powerpoint/2010/main" val="151599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F0480E-B5F8-4D6F-BFB1-B8D5B6872972}"/>
              </a:ext>
            </a:extLst>
          </p:cNvPr>
          <p:cNvSpPr>
            <a:spLocks noGrp="1"/>
          </p:cNvSpPr>
          <p:nvPr>
            <p:ph type="title"/>
          </p:nvPr>
        </p:nvSpPr>
        <p:spPr/>
        <p:txBody>
          <a:bodyPr/>
          <a:lstStyle/>
          <a:p>
            <a:r>
              <a:rPr lang="fr-FR"/>
              <a:t>L’emploi dans la branche en centre-val-de-</a:t>
            </a:r>
            <a:r>
              <a:rPr lang="fr-FR" err="1"/>
              <a:t>loire</a:t>
            </a:r>
            <a:endParaRPr lang="fr-FR"/>
          </a:p>
        </p:txBody>
      </p:sp>
      <p:sp>
        <p:nvSpPr>
          <p:cNvPr id="4" name="Espace réservé du texte 3">
            <a:extLst>
              <a:ext uri="{FF2B5EF4-FFF2-40B4-BE49-F238E27FC236}">
                <a16:creationId xmlns:a16="http://schemas.microsoft.com/office/drawing/2014/main" id="{0D563896-62F3-484E-A3C8-6D24F79AFE75}"/>
              </a:ext>
            </a:extLst>
          </p:cNvPr>
          <p:cNvSpPr>
            <a:spLocks noGrp="1"/>
          </p:cNvSpPr>
          <p:nvPr>
            <p:ph type="body" sz="quarter" idx="10"/>
          </p:nvPr>
        </p:nvSpPr>
        <p:spPr/>
        <p:txBody>
          <a:bodyPr/>
          <a:lstStyle/>
          <a:p>
            <a:r>
              <a:rPr lang="fr-FR"/>
              <a:t>Un poids majeur de la branche dans le tissu économique</a:t>
            </a:r>
          </a:p>
          <a:p>
            <a:endParaRPr lang="fr-FR"/>
          </a:p>
        </p:txBody>
      </p:sp>
      <p:sp>
        <p:nvSpPr>
          <p:cNvPr id="5" name="Espace réservé du texte 4">
            <a:extLst>
              <a:ext uri="{FF2B5EF4-FFF2-40B4-BE49-F238E27FC236}">
                <a16:creationId xmlns:a16="http://schemas.microsoft.com/office/drawing/2014/main" id="{D2D19C03-AA91-40A7-B065-DB8B3E8AD8DF}"/>
              </a:ext>
            </a:extLst>
          </p:cNvPr>
          <p:cNvSpPr>
            <a:spLocks noGrp="1"/>
          </p:cNvSpPr>
          <p:nvPr>
            <p:ph type="body" sz="quarter" idx="11"/>
          </p:nvPr>
        </p:nvSpPr>
        <p:spPr/>
        <p:txBody>
          <a:bodyPr/>
          <a:lstStyle/>
          <a:p>
            <a:r>
              <a:rPr lang="fr-FR"/>
              <a:t>01</a:t>
            </a:r>
          </a:p>
        </p:txBody>
      </p:sp>
      <p:pic>
        <p:nvPicPr>
          <p:cNvPr id="62" name="Image 61">
            <a:extLst>
              <a:ext uri="{FF2B5EF4-FFF2-40B4-BE49-F238E27FC236}">
                <a16:creationId xmlns:a16="http://schemas.microsoft.com/office/drawing/2014/main" id="{27EB2797-8C92-47AF-8F0D-281C074D8F1E}"/>
              </a:ext>
            </a:extLst>
          </p:cNvPr>
          <p:cNvPicPr>
            <a:picLocks noChangeAspect="1"/>
          </p:cNvPicPr>
          <p:nvPr/>
        </p:nvPicPr>
        <p:blipFill>
          <a:blip r:embed="rId3"/>
          <a:stretch>
            <a:fillRect/>
          </a:stretch>
        </p:blipFill>
        <p:spPr>
          <a:xfrm>
            <a:off x="4716378" y="1313810"/>
            <a:ext cx="4609297" cy="5130250"/>
          </a:xfrm>
          <a:prstGeom prst="rect">
            <a:avLst/>
          </a:prstGeom>
        </p:spPr>
      </p:pic>
      <p:sp>
        <p:nvSpPr>
          <p:cNvPr id="7" name="Espace réservé du contenu 10">
            <a:extLst>
              <a:ext uri="{FF2B5EF4-FFF2-40B4-BE49-F238E27FC236}">
                <a16:creationId xmlns:a16="http://schemas.microsoft.com/office/drawing/2014/main" id="{EC44B3B7-30EB-4A6C-902C-9058BCC64905}"/>
              </a:ext>
            </a:extLst>
          </p:cNvPr>
          <p:cNvSpPr>
            <a:spLocks noGrp="1"/>
          </p:cNvSpPr>
          <p:nvPr>
            <p:ph idx="1"/>
          </p:nvPr>
        </p:nvSpPr>
        <p:spPr>
          <a:xfrm>
            <a:off x="713218" y="1711325"/>
            <a:ext cx="3588925" cy="3965575"/>
          </a:xfrm>
        </p:spPr>
        <p:txBody>
          <a:bodyPr vert="horz" lIns="0" tIns="0" rIns="0" bIns="0" rtlCol="0" anchor="t">
            <a:noAutofit/>
          </a:bodyPr>
          <a:lstStyle/>
          <a:p>
            <a:pPr lvl="1" algn="just"/>
            <a:r>
              <a:rPr lang="fr-FR" sz="1300">
                <a:cs typeface="Arial"/>
              </a:rPr>
              <a:t>La branche métallurgie représente près de </a:t>
            </a:r>
            <a:r>
              <a:rPr lang="fr-FR" sz="1300" b="1">
                <a:cs typeface="Arial"/>
              </a:rPr>
              <a:t>10% de l'emploi régional.</a:t>
            </a:r>
          </a:p>
          <a:p>
            <a:pPr lvl="1" algn="just"/>
            <a:endParaRPr lang="fr-FR" sz="1300">
              <a:cs typeface="Arial"/>
            </a:endParaRPr>
          </a:p>
          <a:p>
            <a:pPr lvl="1" algn="just"/>
            <a:r>
              <a:rPr lang="fr-FR" sz="1300" b="1">
                <a:cs typeface="Arial"/>
              </a:rPr>
              <a:t>Sa part dans l'emploi local est particulièrement marquée sur le Sud de la région (en particulier dans l'Indre) et à l'Ouest</a:t>
            </a:r>
            <a:r>
              <a:rPr lang="fr-FR" sz="1300">
                <a:cs typeface="Arial"/>
              </a:rPr>
              <a:t> sur les zones d'emploi de Nogent-le-Rotrou et Vendôme.</a:t>
            </a:r>
          </a:p>
          <a:p>
            <a:pPr lvl="1" algn="just"/>
            <a:endParaRPr lang="fr-FR" sz="1300">
              <a:cs typeface="Arial"/>
            </a:endParaRPr>
          </a:p>
          <a:p>
            <a:pPr lvl="1" algn="just"/>
            <a:r>
              <a:rPr lang="fr-FR" sz="1300"/>
              <a:t>De fait, même si l'emploi de la branche métallurgie se concentre essentiellement sur les zones d'emplois de Tours et Orléans, son poids dans l'économie de nombreux territoires plus ruraux les rendent particulièrement vulnérables aux évolutions du secteur.</a:t>
            </a:r>
            <a:endParaRPr lang="fr-FR" sz="1300">
              <a:cs typeface="Arial"/>
            </a:endParaRPr>
          </a:p>
          <a:p>
            <a:pPr lvl="1" algn="just"/>
            <a:endParaRPr lang="fr-FR" sz="1300"/>
          </a:p>
        </p:txBody>
      </p:sp>
    </p:spTree>
    <p:extLst>
      <p:ext uri="{BB962C8B-B14F-4D97-AF65-F5344CB8AC3E}">
        <p14:creationId xmlns:p14="http://schemas.microsoft.com/office/powerpoint/2010/main" val="84251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8AAD16-B4CF-42B6-B3AF-38BAC01C953A}"/>
              </a:ext>
            </a:extLst>
          </p:cNvPr>
          <p:cNvSpPr>
            <a:spLocks noGrp="1"/>
          </p:cNvSpPr>
          <p:nvPr>
            <p:ph type="title"/>
          </p:nvPr>
        </p:nvSpPr>
        <p:spPr/>
        <p:txBody>
          <a:bodyPr/>
          <a:lstStyle/>
          <a:p>
            <a:r>
              <a:rPr lang="fr-FR"/>
              <a:t>L’emploi dans la branche en centre-val-de-</a:t>
            </a:r>
            <a:r>
              <a:rPr lang="fr-FR" err="1"/>
              <a:t>loire</a:t>
            </a:r>
            <a:endParaRPr lang="fr-FR"/>
          </a:p>
        </p:txBody>
      </p:sp>
      <p:sp>
        <p:nvSpPr>
          <p:cNvPr id="4" name="Espace réservé du texte 3">
            <a:extLst>
              <a:ext uri="{FF2B5EF4-FFF2-40B4-BE49-F238E27FC236}">
                <a16:creationId xmlns:a16="http://schemas.microsoft.com/office/drawing/2014/main" id="{4D2222F2-9DA1-41FE-A3C5-32D735EA47D9}"/>
              </a:ext>
            </a:extLst>
          </p:cNvPr>
          <p:cNvSpPr>
            <a:spLocks noGrp="1"/>
          </p:cNvSpPr>
          <p:nvPr>
            <p:ph type="body" sz="quarter" idx="10"/>
          </p:nvPr>
        </p:nvSpPr>
        <p:spPr>
          <a:xfrm>
            <a:off x="1415414" y="863600"/>
            <a:ext cx="7781925" cy="393065"/>
          </a:xfrm>
        </p:spPr>
        <p:txBody>
          <a:bodyPr/>
          <a:lstStyle/>
          <a:p>
            <a:r>
              <a:rPr lang="fr-FR"/>
              <a:t>Répartition par secteur d’activités</a:t>
            </a:r>
          </a:p>
        </p:txBody>
      </p:sp>
      <p:sp>
        <p:nvSpPr>
          <p:cNvPr id="5" name="Espace réservé du texte 4">
            <a:extLst>
              <a:ext uri="{FF2B5EF4-FFF2-40B4-BE49-F238E27FC236}">
                <a16:creationId xmlns:a16="http://schemas.microsoft.com/office/drawing/2014/main" id="{4CDA47C5-F075-4CFA-A1BC-09D36CE3D399}"/>
              </a:ext>
            </a:extLst>
          </p:cNvPr>
          <p:cNvSpPr>
            <a:spLocks noGrp="1"/>
          </p:cNvSpPr>
          <p:nvPr>
            <p:ph type="body" sz="quarter" idx="11"/>
          </p:nvPr>
        </p:nvSpPr>
        <p:spPr/>
        <p:txBody>
          <a:bodyPr/>
          <a:lstStyle/>
          <a:p>
            <a:r>
              <a:rPr lang="fr-FR"/>
              <a:t>01</a:t>
            </a:r>
          </a:p>
        </p:txBody>
      </p:sp>
      <p:sp>
        <p:nvSpPr>
          <p:cNvPr id="12" name="ZoneTexte 11">
            <a:extLst>
              <a:ext uri="{FF2B5EF4-FFF2-40B4-BE49-F238E27FC236}">
                <a16:creationId xmlns:a16="http://schemas.microsoft.com/office/drawing/2014/main" id="{775B293D-354A-4ECE-8913-C615297B406F}"/>
              </a:ext>
            </a:extLst>
          </p:cNvPr>
          <p:cNvSpPr txBox="1"/>
          <p:nvPr/>
        </p:nvSpPr>
        <p:spPr>
          <a:xfrm>
            <a:off x="4953000" y="1093532"/>
            <a:ext cx="4953000" cy="538609"/>
          </a:xfrm>
          <a:prstGeom prst="rect">
            <a:avLst/>
          </a:prstGeom>
          <a:noFill/>
        </p:spPr>
        <p:txBody>
          <a:bodyPr wrap="square" rtlCol="0">
            <a:spAutoFit/>
          </a:bodyPr>
          <a:lstStyle/>
          <a:p>
            <a:pPr algn="ctr"/>
            <a:r>
              <a:rPr lang="fr-FR" sz="1000" b="1" dirty="0">
                <a:solidFill>
                  <a:srgbClr val="231F20"/>
                </a:solidFill>
              </a:rPr>
              <a:t>RÉPARTITION DES EMPLOIS EN 2019 DE LA BRANCHE MÉTALLURGIE PAR GRAND SECTEUR : COMPARATIF CENTRE VAL DE LOIRE / FRANCE ENTIÈRE</a:t>
            </a:r>
          </a:p>
          <a:p>
            <a:pPr algn="ctr"/>
            <a:r>
              <a:rPr lang="fr-FR" sz="900" i="1" dirty="0">
                <a:solidFill>
                  <a:schemeClr val="tx1">
                    <a:lumMod val="60000"/>
                    <a:lumOff val="40000"/>
                  </a:schemeClr>
                </a:solidFill>
              </a:rPr>
              <a:t>Source: Acoss (2020); retraitements Katalyse</a:t>
            </a:r>
          </a:p>
        </p:txBody>
      </p:sp>
      <p:sp>
        <p:nvSpPr>
          <p:cNvPr id="18" name="Espace réservé du contenu 2">
            <a:extLst>
              <a:ext uri="{FF2B5EF4-FFF2-40B4-BE49-F238E27FC236}">
                <a16:creationId xmlns:a16="http://schemas.microsoft.com/office/drawing/2014/main" id="{E81C7512-685A-44CB-9A3C-5D51C93A8E42}"/>
              </a:ext>
            </a:extLst>
          </p:cNvPr>
          <p:cNvSpPr txBox="1">
            <a:spLocks/>
          </p:cNvSpPr>
          <p:nvPr/>
        </p:nvSpPr>
        <p:spPr>
          <a:xfrm>
            <a:off x="713219" y="1309567"/>
            <a:ext cx="3808014" cy="1084841"/>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sz="1100" i="1"/>
              <a:t>Rappel : ainsi que précisé en introduction, l’analyse en code NAF permet de disposer de données publiques fiables et comparables sur le territoire national et dans le temps ; toutefois le champ ainsi couvert est plus restreint que le champ d’application de la convention collective et le code Naf de certaines entreprises ne correspond parfois plus à leur activité.</a:t>
            </a:r>
          </a:p>
          <a:p>
            <a:pPr lvl="1" algn="just"/>
            <a:endParaRPr lang="fr-FR" sz="1100"/>
          </a:p>
        </p:txBody>
      </p:sp>
      <p:grpSp>
        <p:nvGrpSpPr>
          <p:cNvPr id="8" name="Groupe 7">
            <a:extLst>
              <a:ext uri="{FF2B5EF4-FFF2-40B4-BE49-F238E27FC236}">
                <a16:creationId xmlns:a16="http://schemas.microsoft.com/office/drawing/2014/main" id="{05925F8F-AF8A-4E4E-9372-C08DECC29C60}"/>
              </a:ext>
            </a:extLst>
          </p:cNvPr>
          <p:cNvGrpSpPr/>
          <p:nvPr/>
        </p:nvGrpSpPr>
        <p:grpSpPr>
          <a:xfrm>
            <a:off x="4955208" y="1619806"/>
            <a:ext cx="4953000" cy="4858992"/>
            <a:chOff x="5373010" y="1843103"/>
            <a:chExt cx="4441325" cy="4962993"/>
          </a:xfrm>
        </p:grpSpPr>
        <p:graphicFrame>
          <p:nvGraphicFramePr>
            <p:cNvPr id="3" name="Graphique 2">
              <a:extLst>
                <a:ext uri="{FF2B5EF4-FFF2-40B4-BE49-F238E27FC236}">
                  <a16:creationId xmlns:a16="http://schemas.microsoft.com/office/drawing/2014/main" id="{D607E839-2A88-4115-9B57-E43694504B2B}"/>
                </a:ext>
              </a:extLst>
            </p:cNvPr>
            <p:cNvGraphicFramePr/>
            <p:nvPr>
              <p:extLst>
                <p:ext uri="{D42A27DB-BD31-4B8C-83A1-F6EECF244321}">
                  <p14:modId xmlns:p14="http://schemas.microsoft.com/office/powerpoint/2010/main" val="3025558307"/>
                </p:ext>
              </p:extLst>
            </p:nvPr>
          </p:nvGraphicFramePr>
          <p:xfrm>
            <a:off x="5373010" y="1947204"/>
            <a:ext cx="4441325" cy="4858892"/>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a:extLst>
                <a:ext uri="{FF2B5EF4-FFF2-40B4-BE49-F238E27FC236}">
                  <a16:creationId xmlns:a16="http://schemas.microsoft.com/office/drawing/2014/main" id="{4685622B-4733-42FE-972F-98456FA9E65D}"/>
                </a:ext>
              </a:extLst>
            </p:cNvPr>
            <p:cNvSpPr txBox="1"/>
            <p:nvPr/>
          </p:nvSpPr>
          <p:spPr>
            <a:xfrm>
              <a:off x="7266128" y="1854156"/>
              <a:ext cx="1351722" cy="261610"/>
            </a:xfrm>
            <a:prstGeom prst="rect">
              <a:avLst/>
            </a:prstGeom>
            <a:noFill/>
          </p:spPr>
          <p:txBody>
            <a:bodyPr wrap="square" rtlCol="0">
              <a:spAutoFit/>
            </a:bodyPr>
            <a:lstStyle/>
            <a:p>
              <a:r>
                <a:rPr lang="fr-FR" sz="1100" b="1" i="1"/>
                <a:t>60 242</a:t>
              </a:r>
            </a:p>
          </p:txBody>
        </p:sp>
        <p:sp>
          <p:nvSpPr>
            <p:cNvPr id="7" name="ZoneTexte 6">
              <a:extLst>
                <a:ext uri="{FF2B5EF4-FFF2-40B4-BE49-F238E27FC236}">
                  <a16:creationId xmlns:a16="http://schemas.microsoft.com/office/drawing/2014/main" id="{32852496-F2BD-466F-83ED-1702A31CB2EB}"/>
                </a:ext>
              </a:extLst>
            </p:cNvPr>
            <p:cNvSpPr txBox="1"/>
            <p:nvPr/>
          </p:nvSpPr>
          <p:spPr>
            <a:xfrm>
              <a:off x="6069644" y="1843103"/>
              <a:ext cx="1351722" cy="261610"/>
            </a:xfrm>
            <a:prstGeom prst="rect">
              <a:avLst/>
            </a:prstGeom>
            <a:noFill/>
          </p:spPr>
          <p:txBody>
            <a:bodyPr wrap="square" rtlCol="0">
              <a:spAutoFit/>
            </a:bodyPr>
            <a:lstStyle/>
            <a:p>
              <a:r>
                <a:rPr lang="fr-FR" sz="1100" b="1" i="1"/>
                <a:t>1 388 403</a:t>
              </a:r>
            </a:p>
          </p:txBody>
        </p:sp>
      </p:grpSp>
      <p:sp>
        <p:nvSpPr>
          <p:cNvPr id="20" name="Espace réservé du contenu 10">
            <a:extLst>
              <a:ext uri="{FF2B5EF4-FFF2-40B4-BE49-F238E27FC236}">
                <a16:creationId xmlns:a16="http://schemas.microsoft.com/office/drawing/2014/main" id="{116B30D1-1BDB-4181-9B33-13DD977FA620}"/>
              </a:ext>
            </a:extLst>
          </p:cNvPr>
          <p:cNvSpPr txBox="1">
            <a:spLocks/>
          </p:cNvSpPr>
          <p:nvPr/>
        </p:nvSpPr>
        <p:spPr>
          <a:xfrm>
            <a:off x="713218" y="2791578"/>
            <a:ext cx="3810977" cy="3094534"/>
          </a:xfrm>
          <a:prstGeom prst="rect">
            <a:avLst/>
          </a:prstGeom>
        </p:spPr>
        <p:txBody>
          <a:bodyPr vert="horz" lIns="0" tIns="0" rIns="0" bIns="0" rtlCol="0" anchor="t">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sz="1300"/>
              <a:t>Une répartition par secteur d’activité relativement comparable à celle de la France avec toutefois quelques spécificités :</a:t>
            </a:r>
          </a:p>
          <a:p>
            <a:pPr marL="285750" lvl="1" indent="-285750" algn="just">
              <a:buFontTx/>
              <a:buChar char="-"/>
            </a:pPr>
            <a:r>
              <a:rPr lang="fr-FR" sz="1300" b="1"/>
              <a:t>La surreprésentation de la fabrication de machines et d’équipements</a:t>
            </a:r>
            <a:r>
              <a:rPr lang="fr-FR" sz="1300"/>
              <a:t> (19 % des emplois contre 12,5 % en France).</a:t>
            </a:r>
            <a:endParaRPr lang="fr-FR" sz="1300">
              <a:cs typeface="Arial"/>
            </a:endParaRPr>
          </a:p>
          <a:p>
            <a:pPr marL="285750" lvl="1" indent="-285750" algn="just">
              <a:buFontTx/>
              <a:buChar char="-"/>
            </a:pPr>
            <a:r>
              <a:rPr lang="fr-FR" sz="1300" b="1"/>
              <a:t>Une industrie de la fabrication d’armes et de munitions</a:t>
            </a:r>
            <a:r>
              <a:rPr lang="fr-FR" sz="1300"/>
              <a:t> plus présente sur le territoire (intégrée dans le graphique dans les activités "métallurgie te fabrication de produits métalliques").</a:t>
            </a:r>
            <a:endParaRPr lang="fr-FR" sz="1300">
              <a:cs typeface="Arial"/>
            </a:endParaRPr>
          </a:p>
          <a:p>
            <a:pPr lvl="1" algn="just"/>
            <a:endParaRPr lang="fr-FR" sz="1300"/>
          </a:p>
          <a:p>
            <a:pPr lvl="1" algn="just"/>
            <a:r>
              <a:rPr lang="fr-FR" sz="1300"/>
              <a:t>Au-delà de ces données régionales, le territoire est marqué par des spécificités plus fortes à l’échelle des départements voire bassins d’emplois (analysées plus loin dans le rapport).</a:t>
            </a:r>
            <a:endParaRPr lang="fr-FR" sz="1300">
              <a:cs typeface="Arial"/>
            </a:endParaRPr>
          </a:p>
        </p:txBody>
      </p:sp>
    </p:spTree>
    <p:extLst>
      <p:ext uri="{BB962C8B-B14F-4D97-AF65-F5344CB8AC3E}">
        <p14:creationId xmlns:p14="http://schemas.microsoft.com/office/powerpoint/2010/main" val="298618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F23CB7-7AD2-43A0-87C2-9B52D5B25174}"/>
              </a:ext>
            </a:extLst>
          </p:cNvPr>
          <p:cNvSpPr>
            <a:spLocks noGrp="1"/>
          </p:cNvSpPr>
          <p:nvPr>
            <p:ph type="title"/>
          </p:nvPr>
        </p:nvSpPr>
        <p:spPr>
          <a:xfrm>
            <a:off x="1415414" y="662712"/>
            <a:ext cx="7781925" cy="393065"/>
          </a:xfrm>
        </p:spPr>
        <p:txBody>
          <a:bodyPr/>
          <a:lstStyle/>
          <a:p>
            <a:r>
              <a:rPr lang="fr-FR"/>
              <a:t>Sommaire</a:t>
            </a:r>
          </a:p>
        </p:txBody>
      </p:sp>
      <p:sp>
        <p:nvSpPr>
          <p:cNvPr id="3" name="Espace réservé du contenu 2">
            <a:extLst>
              <a:ext uri="{FF2B5EF4-FFF2-40B4-BE49-F238E27FC236}">
                <a16:creationId xmlns:a16="http://schemas.microsoft.com/office/drawing/2014/main" id="{9ED158F2-B227-4D92-9E3E-09DA81C16390}"/>
              </a:ext>
            </a:extLst>
          </p:cNvPr>
          <p:cNvSpPr>
            <a:spLocks noGrp="1"/>
          </p:cNvSpPr>
          <p:nvPr>
            <p:ph idx="1"/>
          </p:nvPr>
        </p:nvSpPr>
        <p:spPr>
          <a:xfrm>
            <a:off x="678527" y="1252960"/>
            <a:ext cx="8495951" cy="4878022"/>
          </a:xfrm>
        </p:spPr>
        <p:txBody>
          <a:bodyPr/>
          <a:lstStyle/>
          <a:p>
            <a:pPr lvl="0"/>
            <a:r>
              <a:rPr lang="fr-FR" sz="1400" dirty="0"/>
              <a:t>Introduction							p.3</a:t>
            </a:r>
          </a:p>
          <a:p>
            <a:pPr lvl="0"/>
            <a:endParaRPr lang="fr-FR" sz="1400" dirty="0"/>
          </a:p>
          <a:p>
            <a:pPr lvl="0"/>
            <a:r>
              <a:rPr lang="fr-FR" sz="1400" dirty="0"/>
              <a:t>Synthèse							p.6</a:t>
            </a:r>
          </a:p>
          <a:p>
            <a:pPr marL="0" lvl="0" indent="0">
              <a:buNone/>
            </a:pPr>
            <a:endParaRPr lang="fr-FR" sz="800" dirty="0"/>
          </a:p>
          <a:p>
            <a:r>
              <a:rPr lang="fr-FR" sz="1400" dirty="0"/>
              <a:t>1. état des lieux de la branche en CENTRE-VAL-DE-LOIRE en 2019	p.14</a:t>
            </a:r>
          </a:p>
          <a:p>
            <a:pPr marL="466725" lvl="3" indent="-171450">
              <a:buFont typeface="Arial" pitchFamily="34" charset="0"/>
              <a:buChar char="•"/>
            </a:pPr>
            <a:r>
              <a:rPr lang="fr-FR" sz="1100" dirty="0"/>
              <a:t>1.1. La branche en 2019 en Centre-Val-de-Loire					P.16</a:t>
            </a:r>
          </a:p>
          <a:p>
            <a:pPr marL="466725" lvl="3" indent="-171450">
              <a:buFont typeface="Arial" pitchFamily="34" charset="0"/>
              <a:buChar char="•"/>
            </a:pPr>
            <a:r>
              <a:rPr lang="fr-FR" sz="1100" dirty="0"/>
              <a:t>1.2. Les spécificités départementales					P.24</a:t>
            </a:r>
          </a:p>
          <a:p>
            <a:pPr marL="466725" lvl="3" indent="-171450">
              <a:buFont typeface="Arial" pitchFamily="34" charset="0"/>
              <a:buChar char="•"/>
            </a:pPr>
            <a:r>
              <a:rPr lang="fr-FR" sz="1100" dirty="0"/>
              <a:t>1.3. La place des métiers métallurgiques dans les autres secteurs				P.32</a:t>
            </a:r>
          </a:p>
          <a:p>
            <a:pPr marL="0" lvl="3"/>
            <a:endParaRPr lang="fr-FR" sz="800" dirty="0"/>
          </a:p>
          <a:p>
            <a:r>
              <a:rPr lang="fr-FR" sz="1400" dirty="0"/>
              <a:t>2. IMPACT DU COVID et les perspectives d’évolution de la branche	P.37</a:t>
            </a:r>
          </a:p>
          <a:p>
            <a:pPr marL="466725" lvl="3" indent="-171450">
              <a:buFont typeface="Arial" pitchFamily="34" charset="0"/>
              <a:buChar char="•"/>
            </a:pPr>
            <a:r>
              <a:rPr lang="fr-FR" sz="1100" dirty="0"/>
              <a:t>2.1. Les impacts de la crise au 30/09/2020 et actions mises en œuvre			p.38</a:t>
            </a:r>
          </a:p>
          <a:p>
            <a:pPr marL="466725" lvl="3" indent="-171450">
              <a:buFont typeface="Arial" pitchFamily="34" charset="0"/>
              <a:buChar char="•"/>
            </a:pPr>
            <a:r>
              <a:rPr lang="fr-FR" sz="1100" dirty="0"/>
              <a:t>2.2 Les perspectives à moyen terme : perception des entreprises				p.47</a:t>
            </a:r>
          </a:p>
          <a:p>
            <a:pPr lvl="1"/>
            <a:endParaRPr lang="fr-FR" sz="1200" dirty="0"/>
          </a:p>
          <a:p>
            <a:r>
              <a:rPr lang="fr-FR" sz="1400" dirty="0"/>
              <a:t>3. Besoins en emplois et compétences				p.55</a:t>
            </a:r>
          </a:p>
          <a:p>
            <a:pPr marL="466725" lvl="3" indent="-171450">
              <a:buFont typeface="Arial" pitchFamily="34" charset="0"/>
              <a:buChar char="•"/>
            </a:pPr>
            <a:r>
              <a:rPr lang="fr-FR" sz="1100" dirty="0"/>
              <a:t>3.1. Les métiers de la branche aujourd’hui					P.56</a:t>
            </a:r>
          </a:p>
          <a:p>
            <a:pPr marL="466725" lvl="3" indent="-171450">
              <a:buFont typeface="Arial" pitchFamily="34" charset="0"/>
              <a:buChar char="•"/>
            </a:pPr>
            <a:r>
              <a:rPr lang="fr-FR" sz="1100" dirty="0"/>
              <a:t>3.2. Les problématiques RH à court terme					P.60</a:t>
            </a:r>
          </a:p>
          <a:p>
            <a:pPr marL="466725" lvl="3" indent="-171450">
              <a:buFont typeface="Arial" pitchFamily="34" charset="0"/>
              <a:buChar char="•"/>
            </a:pPr>
            <a:r>
              <a:rPr lang="fr-FR" sz="1100" dirty="0"/>
              <a:t>3.3. Les besoins en emplois et compétences de la branche à 3 ans			P.64</a:t>
            </a:r>
          </a:p>
          <a:p>
            <a:pPr lvl="3"/>
            <a:endParaRPr lang="fr-FR" sz="800" dirty="0"/>
          </a:p>
          <a:p>
            <a:pPr lvl="0"/>
            <a:r>
              <a:rPr lang="fr-FR" sz="1400" dirty="0"/>
              <a:t>4. Recours à l’offre de formation					p.72</a:t>
            </a:r>
          </a:p>
          <a:p>
            <a:pPr lvl="0"/>
            <a:endParaRPr lang="fr-FR" sz="800" dirty="0"/>
          </a:p>
          <a:p>
            <a:pPr lvl="0"/>
            <a:endParaRPr lang="fr-FR" sz="800" dirty="0"/>
          </a:p>
          <a:p>
            <a:pPr lvl="0"/>
            <a:r>
              <a:rPr lang="fr-FR" sz="1400" dirty="0"/>
              <a:t>5. Enjeux et préconisations					p.77</a:t>
            </a:r>
          </a:p>
          <a:p>
            <a:pPr lvl="0"/>
            <a:endParaRPr lang="fr-FR" sz="1400" dirty="0"/>
          </a:p>
          <a:p>
            <a:pPr lvl="0"/>
            <a:r>
              <a:rPr lang="fr-FR" sz="1400" dirty="0"/>
              <a:t>Annexes							p.84</a:t>
            </a:r>
          </a:p>
          <a:p>
            <a:endParaRPr lang="fr-FR" dirty="0"/>
          </a:p>
        </p:txBody>
      </p:sp>
      <p:sp>
        <p:nvSpPr>
          <p:cNvPr id="5" name="Espace réservé du texte 4">
            <a:extLst>
              <a:ext uri="{FF2B5EF4-FFF2-40B4-BE49-F238E27FC236}">
                <a16:creationId xmlns:a16="http://schemas.microsoft.com/office/drawing/2014/main" id="{370655A2-C28F-40E6-AC31-504DC9AF0BFA}"/>
              </a:ext>
            </a:extLst>
          </p:cNvPr>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104858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B419F2-B03A-41FE-BAE4-44D9FE4562AB}"/>
              </a:ext>
            </a:extLst>
          </p:cNvPr>
          <p:cNvSpPr>
            <a:spLocks noGrp="1"/>
          </p:cNvSpPr>
          <p:nvPr>
            <p:ph type="title"/>
          </p:nvPr>
        </p:nvSpPr>
        <p:spPr/>
        <p:txBody>
          <a:bodyPr/>
          <a:lstStyle/>
          <a:p>
            <a:r>
              <a:rPr lang="fr-FR"/>
              <a:t>Répartition de l’activité par secteur client</a:t>
            </a:r>
          </a:p>
        </p:txBody>
      </p:sp>
      <p:graphicFrame>
        <p:nvGraphicFramePr>
          <p:cNvPr id="11" name="Espace réservé du contenu 10">
            <a:extLst>
              <a:ext uri="{FF2B5EF4-FFF2-40B4-BE49-F238E27FC236}">
                <a16:creationId xmlns:a16="http://schemas.microsoft.com/office/drawing/2014/main" id="{0148FC2D-7AAB-4766-8BC0-D48A0DB72693}"/>
              </a:ext>
            </a:extLst>
          </p:cNvPr>
          <p:cNvGraphicFramePr>
            <a:graphicFrameLocks noGrp="1"/>
          </p:cNvGraphicFramePr>
          <p:nvPr>
            <p:ph idx="1"/>
            <p:extLst>
              <p:ext uri="{D42A27DB-BD31-4B8C-83A1-F6EECF244321}">
                <p14:modId xmlns:p14="http://schemas.microsoft.com/office/powerpoint/2010/main" val="145457607"/>
              </p:ext>
            </p:extLst>
          </p:nvPr>
        </p:nvGraphicFramePr>
        <p:xfrm>
          <a:off x="3387215" y="1100137"/>
          <a:ext cx="6410632" cy="5458774"/>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texte 4">
            <a:extLst>
              <a:ext uri="{FF2B5EF4-FFF2-40B4-BE49-F238E27FC236}">
                <a16:creationId xmlns:a16="http://schemas.microsoft.com/office/drawing/2014/main" id="{BF3B0D87-BA9B-476D-9411-39D643951250}"/>
              </a:ext>
            </a:extLst>
          </p:cNvPr>
          <p:cNvSpPr>
            <a:spLocks noGrp="1"/>
          </p:cNvSpPr>
          <p:nvPr>
            <p:ph type="body" sz="quarter" idx="11"/>
          </p:nvPr>
        </p:nvSpPr>
        <p:spPr/>
        <p:txBody>
          <a:bodyPr/>
          <a:lstStyle/>
          <a:p>
            <a:r>
              <a:rPr lang="fr-FR"/>
              <a:t>01</a:t>
            </a:r>
          </a:p>
        </p:txBody>
      </p:sp>
      <p:sp>
        <p:nvSpPr>
          <p:cNvPr id="12" name="Rectangle 11">
            <a:extLst>
              <a:ext uri="{FF2B5EF4-FFF2-40B4-BE49-F238E27FC236}">
                <a16:creationId xmlns:a16="http://schemas.microsoft.com/office/drawing/2014/main" id="{CA264010-0EF4-4508-A67F-EE9E25641527}"/>
              </a:ext>
            </a:extLst>
          </p:cNvPr>
          <p:cNvSpPr/>
          <p:nvPr/>
        </p:nvSpPr>
        <p:spPr>
          <a:xfrm>
            <a:off x="8336621" y="1429610"/>
            <a:ext cx="1186268" cy="199595"/>
          </a:xfrm>
          <a:prstGeom prst="rect">
            <a:avLst/>
          </a:prstGeom>
          <a:noFill/>
          <a:ln w="25400" cap="flat" cmpd="sng" algn="ctr">
            <a:solidFill>
              <a:srgbClr val="231F2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231F20"/>
                </a:solidFill>
              </a:rPr>
              <a:t>227 répondants</a:t>
            </a:r>
          </a:p>
        </p:txBody>
      </p:sp>
      <p:sp>
        <p:nvSpPr>
          <p:cNvPr id="3" name="Espace réservé du contenu 10">
            <a:extLst>
              <a:ext uri="{FF2B5EF4-FFF2-40B4-BE49-F238E27FC236}">
                <a16:creationId xmlns:a16="http://schemas.microsoft.com/office/drawing/2014/main" id="{C1532ECF-6E49-447A-A133-1336480776F6}"/>
              </a:ext>
            </a:extLst>
          </p:cNvPr>
          <p:cNvSpPr txBox="1">
            <a:spLocks/>
          </p:cNvSpPr>
          <p:nvPr/>
        </p:nvSpPr>
        <p:spPr>
          <a:xfrm>
            <a:off x="353615" y="1432560"/>
            <a:ext cx="2959856" cy="4942839"/>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sz="1200" dirty="0"/>
              <a:t>La répartition des entreprises par secteur client met en avant la diversité des profils économiques des entreprises de la branche et la diversité de leurs clientèles.</a:t>
            </a:r>
          </a:p>
          <a:p>
            <a:pPr lvl="1" algn="just"/>
            <a:endParaRPr lang="fr-FR" sz="1200" dirty="0"/>
          </a:p>
          <a:p>
            <a:pPr lvl="1" algn="just"/>
            <a:r>
              <a:rPr lang="fr-FR" sz="1200" dirty="0"/>
              <a:t>La branche n’est donc pas dépendante d’un seul secteur d’activités ce qui lui assure une certaine résilience.</a:t>
            </a:r>
          </a:p>
          <a:p>
            <a:pPr lvl="1" algn="just"/>
            <a:endParaRPr lang="fr-FR" sz="1200" dirty="0"/>
          </a:p>
          <a:p>
            <a:pPr lvl="1" algn="just"/>
            <a:r>
              <a:rPr lang="fr-FR" sz="1200" dirty="0"/>
              <a:t>De nombreuses entreprises, en particulier des TPE réalisent une partie de leur chiffre d’affaires avec le BTP ; plus spécifique à la situation du Centre-Val-de-Loire le poids de l’industrie automobile et aéronautique. Parmi les entreprises qui travaillent dans ces secteurs, 18 et 15% réalisent plus de 80% de leur CA avec ces secteurs.</a:t>
            </a:r>
          </a:p>
        </p:txBody>
      </p:sp>
      <p:sp>
        <p:nvSpPr>
          <p:cNvPr id="8" name="Rectangle 7">
            <a:extLst>
              <a:ext uri="{FF2B5EF4-FFF2-40B4-BE49-F238E27FC236}">
                <a16:creationId xmlns:a16="http://schemas.microsoft.com/office/drawing/2014/main" id="{96D48F88-2DA9-4238-B268-BCECE0B512D3}"/>
              </a:ext>
            </a:extLst>
          </p:cNvPr>
          <p:cNvSpPr/>
          <p:nvPr/>
        </p:nvSpPr>
        <p:spPr>
          <a:xfrm>
            <a:off x="8836695" y="1734215"/>
            <a:ext cx="1186268" cy="19959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231F20"/>
                </a:solidFill>
              </a:rPr>
              <a:t>76 répondants</a:t>
            </a:r>
          </a:p>
        </p:txBody>
      </p:sp>
      <p:sp>
        <p:nvSpPr>
          <p:cNvPr id="9" name="Rectangle 8">
            <a:extLst>
              <a:ext uri="{FF2B5EF4-FFF2-40B4-BE49-F238E27FC236}">
                <a16:creationId xmlns:a16="http://schemas.microsoft.com/office/drawing/2014/main" id="{EE90549E-63E8-4BE1-AF0A-DCA8B3A525A7}"/>
              </a:ext>
            </a:extLst>
          </p:cNvPr>
          <p:cNvSpPr/>
          <p:nvPr/>
        </p:nvSpPr>
        <p:spPr>
          <a:xfrm>
            <a:off x="8836695" y="2229166"/>
            <a:ext cx="1186268" cy="19959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231F20"/>
                </a:solidFill>
              </a:rPr>
              <a:t>88 répondants</a:t>
            </a:r>
          </a:p>
        </p:txBody>
      </p:sp>
      <p:sp>
        <p:nvSpPr>
          <p:cNvPr id="15" name="Rectangle 14">
            <a:extLst>
              <a:ext uri="{FF2B5EF4-FFF2-40B4-BE49-F238E27FC236}">
                <a16:creationId xmlns:a16="http://schemas.microsoft.com/office/drawing/2014/main" id="{6555FDB2-EBF9-4773-97B3-578020B76ED9}"/>
              </a:ext>
            </a:extLst>
          </p:cNvPr>
          <p:cNvSpPr/>
          <p:nvPr/>
        </p:nvSpPr>
        <p:spPr>
          <a:xfrm>
            <a:off x="8836695" y="2653233"/>
            <a:ext cx="1186268" cy="19959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231F20"/>
                </a:solidFill>
              </a:rPr>
              <a:t>98 répondants</a:t>
            </a:r>
          </a:p>
        </p:txBody>
      </p:sp>
      <p:sp>
        <p:nvSpPr>
          <p:cNvPr id="17" name="Rectangle 16">
            <a:extLst>
              <a:ext uri="{FF2B5EF4-FFF2-40B4-BE49-F238E27FC236}">
                <a16:creationId xmlns:a16="http://schemas.microsoft.com/office/drawing/2014/main" id="{164252FF-7C33-496A-B81D-E9CC9C2F3E36}"/>
              </a:ext>
            </a:extLst>
          </p:cNvPr>
          <p:cNvSpPr/>
          <p:nvPr/>
        </p:nvSpPr>
        <p:spPr>
          <a:xfrm>
            <a:off x="8836695" y="3140922"/>
            <a:ext cx="1186268" cy="19959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231F20"/>
                </a:solidFill>
              </a:rPr>
              <a:t>72 répondants</a:t>
            </a:r>
          </a:p>
        </p:txBody>
      </p:sp>
      <p:sp>
        <p:nvSpPr>
          <p:cNvPr id="19" name="Rectangle 18">
            <a:extLst>
              <a:ext uri="{FF2B5EF4-FFF2-40B4-BE49-F238E27FC236}">
                <a16:creationId xmlns:a16="http://schemas.microsoft.com/office/drawing/2014/main" id="{7CF6A556-F919-4D55-95CC-0030CCB65C99}"/>
              </a:ext>
            </a:extLst>
          </p:cNvPr>
          <p:cNvSpPr/>
          <p:nvPr/>
        </p:nvSpPr>
        <p:spPr>
          <a:xfrm>
            <a:off x="8836695" y="3629929"/>
            <a:ext cx="1186268" cy="19959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231F20"/>
                </a:solidFill>
              </a:rPr>
              <a:t>69 répondants</a:t>
            </a:r>
          </a:p>
        </p:txBody>
      </p:sp>
      <p:sp>
        <p:nvSpPr>
          <p:cNvPr id="21" name="Rectangle 20">
            <a:extLst>
              <a:ext uri="{FF2B5EF4-FFF2-40B4-BE49-F238E27FC236}">
                <a16:creationId xmlns:a16="http://schemas.microsoft.com/office/drawing/2014/main" id="{6F719FC5-C6EE-48E7-85E9-8C9384418FF0}"/>
              </a:ext>
            </a:extLst>
          </p:cNvPr>
          <p:cNvSpPr/>
          <p:nvPr/>
        </p:nvSpPr>
        <p:spPr>
          <a:xfrm>
            <a:off x="8836695" y="4057102"/>
            <a:ext cx="1186268" cy="19959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231F20"/>
                </a:solidFill>
              </a:rPr>
              <a:t>52 répondants</a:t>
            </a:r>
          </a:p>
        </p:txBody>
      </p:sp>
      <p:sp>
        <p:nvSpPr>
          <p:cNvPr id="23" name="Rectangle 22">
            <a:extLst>
              <a:ext uri="{FF2B5EF4-FFF2-40B4-BE49-F238E27FC236}">
                <a16:creationId xmlns:a16="http://schemas.microsoft.com/office/drawing/2014/main" id="{CD6997D8-1463-492E-8D1F-6064DF25F355}"/>
              </a:ext>
            </a:extLst>
          </p:cNvPr>
          <p:cNvSpPr/>
          <p:nvPr/>
        </p:nvSpPr>
        <p:spPr>
          <a:xfrm>
            <a:off x="8836695" y="4540161"/>
            <a:ext cx="1186268" cy="19959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231F20"/>
                </a:solidFill>
              </a:rPr>
              <a:t>72 répondants</a:t>
            </a:r>
          </a:p>
        </p:txBody>
      </p:sp>
      <p:sp>
        <p:nvSpPr>
          <p:cNvPr id="25" name="Rectangle 24">
            <a:extLst>
              <a:ext uri="{FF2B5EF4-FFF2-40B4-BE49-F238E27FC236}">
                <a16:creationId xmlns:a16="http://schemas.microsoft.com/office/drawing/2014/main" id="{A6F6BA7C-902B-4FD8-BB89-307A2F986614}"/>
              </a:ext>
            </a:extLst>
          </p:cNvPr>
          <p:cNvSpPr/>
          <p:nvPr/>
        </p:nvSpPr>
        <p:spPr>
          <a:xfrm>
            <a:off x="8836695" y="5023220"/>
            <a:ext cx="1186268" cy="19959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231F20"/>
                </a:solidFill>
              </a:rPr>
              <a:t>66 répondants</a:t>
            </a:r>
          </a:p>
        </p:txBody>
      </p:sp>
      <p:sp>
        <p:nvSpPr>
          <p:cNvPr id="27" name="Rectangle 26">
            <a:extLst>
              <a:ext uri="{FF2B5EF4-FFF2-40B4-BE49-F238E27FC236}">
                <a16:creationId xmlns:a16="http://schemas.microsoft.com/office/drawing/2014/main" id="{B16D3311-E9D7-4560-86E1-03390F865DA1}"/>
              </a:ext>
            </a:extLst>
          </p:cNvPr>
          <p:cNvSpPr/>
          <p:nvPr/>
        </p:nvSpPr>
        <p:spPr>
          <a:xfrm>
            <a:off x="8842818" y="5478670"/>
            <a:ext cx="1186268" cy="19959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231F20"/>
                </a:solidFill>
              </a:rPr>
              <a:t>54 répondants</a:t>
            </a:r>
          </a:p>
        </p:txBody>
      </p:sp>
    </p:spTree>
    <p:extLst>
      <p:ext uri="{BB962C8B-B14F-4D97-AF65-F5344CB8AC3E}">
        <p14:creationId xmlns:p14="http://schemas.microsoft.com/office/powerpoint/2010/main" val="325801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a:extLst>
              <a:ext uri="{FF2B5EF4-FFF2-40B4-BE49-F238E27FC236}">
                <a16:creationId xmlns:a16="http://schemas.microsoft.com/office/drawing/2014/main" id="{5714F25A-E39A-4E0A-9B62-DD445D9F0B9E}"/>
              </a:ext>
            </a:extLst>
          </p:cNvPr>
          <p:cNvGraphicFramePr/>
          <p:nvPr/>
        </p:nvGraphicFramePr>
        <p:xfrm>
          <a:off x="4953000" y="2403230"/>
          <a:ext cx="4758801" cy="27065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a:extLst>
              <a:ext uri="{FF2B5EF4-FFF2-40B4-BE49-F238E27FC236}">
                <a16:creationId xmlns:a16="http://schemas.microsoft.com/office/drawing/2014/main" id="{00763962-8432-453A-8E2C-70564610BF96}"/>
              </a:ext>
            </a:extLst>
          </p:cNvPr>
          <p:cNvGraphicFramePr/>
          <p:nvPr/>
        </p:nvGraphicFramePr>
        <p:xfrm>
          <a:off x="5306376" y="2279893"/>
          <a:ext cx="4599624" cy="171200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re 1">
            <a:extLst>
              <a:ext uri="{FF2B5EF4-FFF2-40B4-BE49-F238E27FC236}">
                <a16:creationId xmlns:a16="http://schemas.microsoft.com/office/drawing/2014/main" id="{058AAD16-B4CF-42B6-B3AF-38BAC01C953A}"/>
              </a:ext>
            </a:extLst>
          </p:cNvPr>
          <p:cNvSpPr>
            <a:spLocks noGrp="1"/>
          </p:cNvSpPr>
          <p:nvPr>
            <p:ph type="title"/>
          </p:nvPr>
        </p:nvSpPr>
        <p:spPr>
          <a:xfrm>
            <a:off x="1415414" y="399470"/>
            <a:ext cx="7781925" cy="393065"/>
          </a:xfrm>
        </p:spPr>
        <p:txBody>
          <a:bodyPr/>
          <a:lstStyle/>
          <a:p>
            <a:r>
              <a:rPr lang="fr-FR"/>
              <a:t>Evolution de l’emploi dans la branche</a:t>
            </a:r>
          </a:p>
        </p:txBody>
      </p:sp>
      <p:sp>
        <p:nvSpPr>
          <p:cNvPr id="4" name="Espace réservé du texte 3">
            <a:extLst>
              <a:ext uri="{FF2B5EF4-FFF2-40B4-BE49-F238E27FC236}">
                <a16:creationId xmlns:a16="http://schemas.microsoft.com/office/drawing/2014/main" id="{4D2222F2-9DA1-41FE-A3C5-32D735EA47D9}"/>
              </a:ext>
            </a:extLst>
          </p:cNvPr>
          <p:cNvSpPr>
            <a:spLocks noGrp="1"/>
          </p:cNvSpPr>
          <p:nvPr>
            <p:ph type="body" sz="quarter" idx="10"/>
          </p:nvPr>
        </p:nvSpPr>
        <p:spPr>
          <a:xfrm>
            <a:off x="1415414" y="780470"/>
            <a:ext cx="7781925" cy="393065"/>
          </a:xfrm>
        </p:spPr>
        <p:txBody>
          <a:bodyPr/>
          <a:lstStyle/>
          <a:p>
            <a:r>
              <a:rPr lang="fr-FR"/>
              <a:t>2015-2019 : une baisse du nombre d’emplois en Région</a:t>
            </a:r>
          </a:p>
        </p:txBody>
      </p:sp>
      <p:sp>
        <p:nvSpPr>
          <p:cNvPr id="5" name="Espace réservé du texte 4">
            <a:extLst>
              <a:ext uri="{FF2B5EF4-FFF2-40B4-BE49-F238E27FC236}">
                <a16:creationId xmlns:a16="http://schemas.microsoft.com/office/drawing/2014/main" id="{4CDA47C5-F075-4CFA-A1BC-09D36CE3D399}"/>
              </a:ext>
            </a:extLst>
          </p:cNvPr>
          <p:cNvSpPr>
            <a:spLocks noGrp="1"/>
          </p:cNvSpPr>
          <p:nvPr>
            <p:ph type="body" sz="quarter" idx="11"/>
          </p:nvPr>
        </p:nvSpPr>
        <p:spPr/>
        <p:txBody>
          <a:bodyPr/>
          <a:lstStyle/>
          <a:p>
            <a:r>
              <a:rPr lang="fr-FR"/>
              <a:t>01</a:t>
            </a:r>
          </a:p>
        </p:txBody>
      </p:sp>
      <p:sp>
        <p:nvSpPr>
          <p:cNvPr id="11" name="ZoneTexte 10">
            <a:extLst>
              <a:ext uri="{FF2B5EF4-FFF2-40B4-BE49-F238E27FC236}">
                <a16:creationId xmlns:a16="http://schemas.microsoft.com/office/drawing/2014/main" id="{0731465F-92C8-45F2-9F07-4522DF8E40E5}"/>
              </a:ext>
            </a:extLst>
          </p:cNvPr>
          <p:cNvSpPr txBox="1"/>
          <p:nvPr/>
        </p:nvSpPr>
        <p:spPr>
          <a:xfrm>
            <a:off x="5069113" y="1718461"/>
            <a:ext cx="4597402" cy="692497"/>
          </a:xfrm>
          <a:prstGeom prst="rect">
            <a:avLst/>
          </a:prstGeom>
          <a:noFill/>
        </p:spPr>
        <p:txBody>
          <a:bodyPr wrap="square" rtlCol="0">
            <a:spAutoFit/>
          </a:bodyPr>
          <a:lstStyle/>
          <a:p>
            <a:pPr algn="ctr"/>
            <a:r>
              <a:rPr lang="fr-FR" sz="1000" b="1"/>
              <a:t>ÉVOLUTION COMPARÉE DE L’EMPLOI DANS LA BRANCHE MÉTALLURGIE ENTRE LA REGION CENTRE-VAL DE LOIRE ET LA FRANCE ENTRE 2015 ET 2019 (BASE 100)</a:t>
            </a:r>
          </a:p>
          <a:p>
            <a:pPr algn="ctr"/>
            <a:r>
              <a:rPr lang="fr-FR" sz="900" i="1">
                <a:solidFill>
                  <a:schemeClr val="tx1">
                    <a:lumMod val="60000"/>
                    <a:lumOff val="40000"/>
                  </a:schemeClr>
                </a:solidFill>
              </a:rPr>
              <a:t>Source : ACOSS (2020); retraitements Katalyse</a:t>
            </a:r>
          </a:p>
        </p:txBody>
      </p:sp>
      <p:sp>
        <p:nvSpPr>
          <p:cNvPr id="8" name="Espace réservé du contenu 10">
            <a:extLst>
              <a:ext uri="{FF2B5EF4-FFF2-40B4-BE49-F238E27FC236}">
                <a16:creationId xmlns:a16="http://schemas.microsoft.com/office/drawing/2014/main" id="{61BA5E6B-6AA9-4261-9592-847F0BD5FD50}"/>
              </a:ext>
            </a:extLst>
          </p:cNvPr>
          <p:cNvSpPr txBox="1">
            <a:spLocks/>
          </p:cNvSpPr>
          <p:nvPr/>
        </p:nvSpPr>
        <p:spPr>
          <a:xfrm>
            <a:off x="506684" y="1617638"/>
            <a:ext cx="4206832" cy="4022589"/>
          </a:xfrm>
          <a:prstGeom prst="rect">
            <a:avLst/>
          </a:prstGeom>
        </p:spPr>
        <p:txBody>
          <a:bodyPr vert="horz" lIns="0" tIns="0" rIns="0" bIns="0" rtlCol="0" anchor="t">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sz="1200" b="1"/>
              <a:t>L’évolution du nombre d’emplois de la branche entre 2015 et 2019 est moins favorable en Centre-Val-de-Loire qu’en France</a:t>
            </a:r>
          </a:p>
          <a:p>
            <a:pPr marL="0" lvl="2" indent="0" algn="just">
              <a:buNone/>
            </a:pPr>
            <a:r>
              <a:rPr lang="fr-FR" sz="1200" b="0">
                <a:solidFill>
                  <a:schemeClr val="tx1">
                    <a:lumMod val="75000"/>
                  </a:schemeClr>
                </a:solidFill>
              </a:rPr>
              <a:t>Ainsi entre 2015 et 2019, le nombre d’emplois de la branche en Centre-Val de Loire a légèrement baissé d’environ 1 400 emplois, alors que les effectifs nationaux connaissaient une légère hausse.</a:t>
            </a:r>
            <a:endParaRPr lang="fr-FR" sz="1200" b="0">
              <a:solidFill>
                <a:schemeClr val="tx1">
                  <a:lumMod val="75000"/>
                </a:schemeClr>
              </a:solidFill>
              <a:cs typeface="Arial"/>
            </a:endParaRPr>
          </a:p>
          <a:p>
            <a:pPr lvl="1" algn="just"/>
            <a:r>
              <a:rPr lang="fr-FR" sz="1200"/>
              <a:t>A noter toutefois une légère hausse entre 2018 et 2019, avec un gain de 107 emplois. Ce retour à la croissance intervient avec un décalage de deux ans par rapport à la courbe nationale.</a:t>
            </a:r>
            <a:endParaRPr lang="fr-FR" sz="1200">
              <a:cs typeface="Arial"/>
            </a:endParaRPr>
          </a:p>
          <a:p>
            <a:pPr lvl="1" algn="just"/>
            <a:endParaRPr lang="fr-FR" sz="1200"/>
          </a:p>
          <a:p>
            <a:pPr lvl="1" algn="just"/>
            <a:r>
              <a:rPr lang="fr-FR" sz="1200" b="1"/>
              <a:t>Un décrochage toutefois limité et moins marqué que dans l’étude précédente </a:t>
            </a:r>
            <a:r>
              <a:rPr lang="fr-FR" sz="1200"/>
              <a:t>(qui analysait la période 2008-2015). </a:t>
            </a:r>
            <a:endParaRPr lang="fr-FR" sz="1200">
              <a:cs typeface="Arial"/>
            </a:endParaRPr>
          </a:p>
          <a:p>
            <a:pPr lvl="1" algn="just"/>
            <a:r>
              <a:rPr lang="fr-FR" sz="1200"/>
              <a:t>Le taux de croissance annuel moyen en région s’établissait à -1,61% pour 2011-2015 (-1,79% pour 2008-2015), il est de -0,54% pour 2015-2019.</a:t>
            </a:r>
            <a:endParaRPr lang="fr-FR" sz="1200">
              <a:cs typeface="Arial"/>
            </a:endParaRPr>
          </a:p>
          <a:p>
            <a:pPr lvl="1" algn="just"/>
            <a:endParaRPr lang="fr-FR" sz="1200"/>
          </a:p>
          <a:p>
            <a:pPr lvl="1" algn="just"/>
            <a:r>
              <a:rPr lang="fr-FR" sz="1200" b="1"/>
              <a:t>Ce chiffre de 1 400 emplois en moins est à mettre au regard des départs </a:t>
            </a:r>
            <a:r>
              <a:rPr lang="fr-FR" sz="1200"/>
              <a:t>; entre 2015 et 2020, 8 850 salariés de la branche arrivaient en âge de partir en retraite, la mobilité vers d’autres secteurs d’activité ou hors du territoire était estimée à plus de 11 000 salariés. Aussi malgré ce contexte de légère baisse des effectifs, </a:t>
            </a:r>
            <a:r>
              <a:rPr lang="fr-FR" sz="1200" b="1"/>
              <a:t>les tensions sur le recrutement ont augmenté</a:t>
            </a:r>
            <a:r>
              <a:rPr lang="fr-FR" sz="1200"/>
              <a:t>.</a:t>
            </a:r>
            <a:endParaRPr lang="fr-FR" sz="1200">
              <a:cs typeface="Arial"/>
            </a:endParaRPr>
          </a:p>
          <a:p>
            <a:pPr lvl="1" algn="just"/>
            <a:endParaRPr lang="fr-FR" sz="1200"/>
          </a:p>
          <a:p>
            <a:pPr lvl="1" algn="just"/>
            <a:endParaRPr lang="fr-FR" sz="1400"/>
          </a:p>
        </p:txBody>
      </p:sp>
      <p:sp>
        <p:nvSpPr>
          <p:cNvPr id="6" name="Rectangle 5">
            <a:extLst>
              <a:ext uri="{FF2B5EF4-FFF2-40B4-BE49-F238E27FC236}">
                <a16:creationId xmlns:a16="http://schemas.microsoft.com/office/drawing/2014/main" id="{E020F3A8-5F6A-4D44-A1F5-4CBA6209987C}"/>
              </a:ext>
            </a:extLst>
          </p:cNvPr>
          <p:cNvSpPr/>
          <p:nvPr/>
        </p:nvSpPr>
        <p:spPr>
          <a:xfrm>
            <a:off x="6400800" y="5248355"/>
            <a:ext cx="3265715" cy="815069"/>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i="1">
                <a:solidFill>
                  <a:schemeClr val="tx1">
                    <a:lumMod val="50000"/>
                  </a:schemeClr>
                </a:solidFill>
              </a:rPr>
              <a:t>A titre indicatif : Les projections de l’étude précédente (2017) prévoyaient 57 683 emplois dans la branche, en Région Centre-Val de Loire pour 2020 </a:t>
            </a:r>
          </a:p>
        </p:txBody>
      </p:sp>
    </p:spTree>
    <p:extLst>
      <p:ext uri="{BB962C8B-B14F-4D97-AF65-F5344CB8AC3E}">
        <p14:creationId xmlns:p14="http://schemas.microsoft.com/office/powerpoint/2010/main" val="275379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e 37">
            <a:extLst>
              <a:ext uri="{FF2B5EF4-FFF2-40B4-BE49-F238E27FC236}">
                <a16:creationId xmlns:a16="http://schemas.microsoft.com/office/drawing/2014/main" id="{8F5C5BC4-D035-457E-B9D2-706CFDE6F592}"/>
              </a:ext>
            </a:extLst>
          </p:cNvPr>
          <p:cNvGrpSpPr>
            <a:grpSpLocks noChangeAspect="1"/>
          </p:cNvGrpSpPr>
          <p:nvPr/>
        </p:nvGrpSpPr>
        <p:grpSpPr>
          <a:xfrm>
            <a:off x="4787976" y="1732095"/>
            <a:ext cx="4659401" cy="4455391"/>
            <a:chOff x="4827041" y="1966136"/>
            <a:chExt cx="4496414" cy="4299540"/>
          </a:xfrm>
        </p:grpSpPr>
        <p:grpSp>
          <p:nvGrpSpPr>
            <p:cNvPr id="39" name="Groupe 38">
              <a:extLst>
                <a:ext uri="{FF2B5EF4-FFF2-40B4-BE49-F238E27FC236}">
                  <a16:creationId xmlns:a16="http://schemas.microsoft.com/office/drawing/2014/main" id="{DF84DE76-A25A-479A-B1E5-F2E55FDA0D2B}"/>
                </a:ext>
              </a:extLst>
            </p:cNvPr>
            <p:cNvGrpSpPr>
              <a:grpSpLocks noChangeAspect="1"/>
            </p:cNvGrpSpPr>
            <p:nvPr/>
          </p:nvGrpSpPr>
          <p:grpSpPr>
            <a:xfrm>
              <a:off x="5089072" y="1966136"/>
              <a:ext cx="4234383" cy="4299540"/>
              <a:chOff x="5089072" y="1966136"/>
              <a:chExt cx="4234383" cy="4299540"/>
            </a:xfrm>
          </p:grpSpPr>
          <p:grpSp>
            <p:nvGrpSpPr>
              <p:cNvPr id="41" name="Groupe 40">
                <a:extLst>
                  <a:ext uri="{FF2B5EF4-FFF2-40B4-BE49-F238E27FC236}">
                    <a16:creationId xmlns:a16="http://schemas.microsoft.com/office/drawing/2014/main" id="{0BF6B34D-2876-42B9-85E7-9E5AFD87066A}"/>
                  </a:ext>
                </a:extLst>
              </p:cNvPr>
              <p:cNvGrpSpPr>
                <a:grpSpLocks noChangeAspect="1"/>
              </p:cNvGrpSpPr>
              <p:nvPr/>
            </p:nvGrpSpPr>
            <p:grpSpPr>
              <a:xfrm>
                <a:off x="5089072" y="1966136"/>
                <a:ext cx="4234383" cy="4299540"/>
                <a:chOff x="5244383" y="1992920"/>
                <a:chExt cx="3918584" cy="3978882"/>
              </a:xfrm>
            </p:grpSpPr>
            <p:grpSp>
              <p:nvGrpSpPr>
                <p:cNvPr id="73" name="Groupe 72">
                  <a:extLst>
                    <a:ext uri="{FF2B5EF4-FFF2-40B4-BE49-F238E27FC236}">
                      <a16:creationId xmlns:a16="http://schemas.microsoft.com/office/drawing/2014/main" id="{7AE943DB-9D56-4F05-A68A-89304CF94F1C}"/>
                    </a:ext>
                  </a:extLst>
                </p:cNvPr>
                <p:cNvGrpSpPr>
                  <a:grpSpLocks noChangeAspect="1"/>
                </p:cNvGrpSpPr>
                <p:nvPr/>
              </p:nvGrpSpPr>
              <p:grpSpPr>
                <a:xfrm>
                  <a:off x="5244383" y="1992920"/>
                  <a:ext cx="3918584" cy="3978882"/>
                  <a:chOff x="3139440" y="919425"/>
                  <a:chExt cx="5086869" cy="5165145"/>
                </a:xfrm>
              </p:grpSpPr>
              <p:sp>
                <p:nvSpPr>
                  <p:cNvPr id="94" name="Forme libre : forme 93">
                    <a:extLst>
                      <a:ext uri="{FF2B5EF4-FFF2-40B4-BE49-F238E27FC236}">
                        <a16:creationId xmlns:a16="http://schemas.microsoft.com/office/drawing/2014/main" id="{8FFDE385-F110-4686-AB0B-49EBB2E79B20}"/>
                      </a:ext>
                    </a:extLst>
                  </p:cNvPr>
                  <p:cNvSpPr/>
                  <p:nvPr/>
                </p:nvSpPr>
                <p:spPr>
                  <a:xfrm>
                    <a:off x="4255477" y="919425"/>
                    <a:ext cx="1105319" cy="741126"/>
                  </a:xfrm>
                  <a:custGeom>
                    <a:avLst/>
                    <a:gdLst>
                      <a:gd name="connsiteX0" fmla="*/ 60290 w 1105319"/>
                      <a:gd name="connsiteY0" fmla="*/ 472273 h 718457"/>
                      <a:gd name="connsiteX1" fmla="*/ 60290 w 1105319"/>
                      <a:gd name="connsiteY1" fmla="*/ 472273 h 718457"/>
                      <a:gd name="connsiteX2" fmla="*/ 75363 w 1105319"/>
                      <a:gd name="connsiteY2" fmla="*/ 432079 h 718457"/>
                      <a:gd name="connsiteX3" fmla="*/ 85411 w 1105319"/>
                      <a:gd name="connsiteY3" fmla="*/ 417007 h 718457"/>
                      <a:gd name="connsiteX4" fmla="*/ 95459 w 1105319"/>
                      <a:gd name="connsiteY4" fmla="*/ 422031 h 718457"/>
                      <a:gd name="connsiteX5" fmla="*/ 120580 w 1105319"/>
                      <a:gd name="connsiteY5" fmla="*/ 442128 h 718457"/>
                      <a:gd name="connsiteX6" fmla="*/ 155749 w 1105319"/>
                      <a:gd name="connsiteY6" fmla="*/ 452176 h 718457"/>
                      <a:gd name="connsiteX7" fmla="*/ 200967 w 1105319"/>
                      <a:gd name="connsiteY7" fmla="*/ 417007 h 718457"/>
                      <a:gd name="connsiteX8" fmla="*/ 281354 w 1105319"/>
                      <a:gd name="connsiteY8" fmla="*/ 401934 h 718457"/>
                      <a:gd name="connsiteX9" fmla="*/ 351692 w 1105319"/>
                      <a:gd name="connsiteY9" fmla="*/ 351692 h 718457"/>
                      <a:gd name="connsiteX10" fmla="*/ 391886 w 1105319"/>
                      <a:gd name="connsiteY10" fmla="*/ 386862 h 718457"/>
                      <a:gd name="connsiteX11" fmla="*/ 422031 w 1105319"/>
                      <a:gd name="connsiteY11" fmla="*/ 286378 h 718457"/>
                      <a:gd name="connsiteX12" fmla="*/ 457200 w 1105319"/>
                      <a:gd name="connsiteY12" fmla="*/ 286378 h 718457"/>
                      <a:gd name="connsiteX13" fmla="*/ 462224 w 1105319"/>
                      <a:gd name="connsiteY13" fmla="*/ 336620 h 718457"/>
                      <a:gd name="connsiteX14" fmla="*/ 462224 w 1105319"/>
                      <a:gd name="connsiteY14" fmla="*/ 336620 h 718457"/>
                      <a:gd name="connsiteX15" fmla="*/ 547635 w 1105319"/>
                      <a:gd name="connsiteY15" fmla="*/ 351692 h 718457"/>
                      <a:gd name="connsiteX16" fmla="*/ 577780 w 1105319"/>
                      <a:gd name="connsiteY16" fmla="*/ 316523 h 718457"/>
                      <a:gd name="connsiteX17" fmla="*/ 617974 w 1105319"/>
                      <a:gd name="connsiteY17" fmla="*/ 361741 h 718457"/>
                      <a:gd name="connsiteX18" fmla="*/ 663191 w 1105319"/>
                      <a:gd name="connsiteY18" fmla="*/ 351692 h 718457"/>
                      <a:gd name="connsiteX19" fmla="*/ 703385 w 1105319"/>
                      <a:gd name="connsiteY19" fmla="*/ 341644 h 718457"/>
                      <a:gd name="connsiteX20" fmla="*/ 748602 w 1105319"/>
                      <a:gd name="connsiteY20" fmla="*/ 306475 h 718457"/>
                      <a:gd name="connsiteX21" fmla="*/ 748602 w 1105319"/>
                      <a:gd name="connsiteY21" fmla="*/ 256233 h 718457"/>
                      <a:gd name="connsiteX22" fmla="*/ 728505 w 1105319"/>
                      <a:gd name="connsiteY22" fmla="*/ 246185 h 718457"/>
                      <a:gd name="connsiteX23" fmla="*/ 803868 w 1105319"/>
                      <a:gd name="connsiteY23" fmla="*/ 155750 h 718457"/>
                      <a:gd name="connsiteX24" fmla="*/ 859134 w 1105319"/>
                      <a:gd name="connsiteY24" fmla="*/ 145701 h 718457"/>
                      <a:gd name="connsiteX25" fmla="*/ 874207 w 1105319"/>
                      <a:gd name="connsiteY25" fmla="*/ 85411 h 718457"/>
                      <a:gd name="connsiteX26" fmla="*/ 859134 w 1105319"/>
                      <a:gd name="connsiteY26" fmla="*/ 40194 h 718457"/>
                      <a:gd name="connsiteX27" fmla="*/ 869182 w 1105319"/>
                      <a:gd name="connsiteY27" fmla="*/ 5024 h 718457"/>
                      <a:gd name="connsiteX28" fmla="*/ 894303 w 1105319"/>
                      <a:gd name="connsiteY28" fmla="*/ 0 h 718457"/>
                      <a:gd name="connsiteX29" fmla="*/ 944545 w 1105319"/>
                      <a:gd name="connsiteY29" fmla="*/ 25121 h 718457"/>
                      <a:gd name="connsiteX30" fmla="*/ 984738 w 1105319"/>
                      <a:gd name="connsiteY30" fmla="*/ 65314 h 718457"/>
                      <a:gd name="connsiteX31" fmla="*/ 984738 w 1105319"/>
                      <a:gd name="connsiteY31" fmla="*/ 65314 h 718457"/>
                      <a:gd name="connsiteX32" fmla="*/ 994787 w 1105319"/>
                      <a:gd name="connsiteY32" fmla="*/ 125605 h 718457"/>
                      <a:gd name="connsiteX33" fmla="*/ 1029956 w 1105319"/>
                      <a:gd name="connsiteY33" fmla="*/ 170822 h 718457"/>
                      <a:gd name="connsiteX34" fmla="*/ 1024932 w 1105319"/>
                      <a:gd name="connsiteY34" fmla="*/ 205991 h 718457"/>
                      <a:gd name="connsiteX35" fmla="*/ 1050053 w 1105319"/>
                      <a:gd name="connsiteY35" fmla="*/ 211016 h 718457"/>
                      <a:gd name="connsiteX36" fmla="*/ 1024932 w 1105319"/>
                      <a:gd name="connsiteY36" fmla="*/ 246185 h 718457"/>
                      <a:gd name="connsiteX37" fmla="*/ 1009859 w 1105319"/>
                      <a:gd name="connsiteY37" fmla="*/ 281354 h 718457"/>
                      <a:gd name="connsiteX38" fmla="*/ 1019908 w 1105319"/>
                      <a:gd name="connsiteY38" fmla="*/ 331596 h 718457"/>
                      <a:gd name="connsiteX39" fmla="*/ 1075174 w 1105319"/>
                      <a:gd name="connsiteY39" fmla="*/ 381838 h 718457"/>
                      <a:gd name="connsiteX40" fmla="*/ 1019908 w 1105319"/>
                      <a:gd name="connsiteY40" fmla="*/ 477297 h 718457"/>
                      <a:gd name="connsiteX41" fmla="*/ 1055077 w 1105319"/>
                      <a:gd name="connsiteY41" fmla="*/ 547635 h 718457"/>
                      <a:gd name="connsiteX42" fmla="*/ 1060101 w 1105319"/>
                      <a:gd name="connsiteY42" fmla="*/ 587829 h 718457"/>
                      <a:gd name="connsiteX43" fmla="*/ 1105319 w 1105319"/>
                      <a:gd name="connsiteY43" fmla="*/ 628022 h 718457"/>
                      <a:gd name="connsiteX44" fmla="*/ 1090246 w 1105319"/>
                      <a:gd name="connsiteY44" fmla="*/ 643095 h 718457"/>
                      <a:gd name="connsiteX45" fmla="*/ 1045028 w 1105319"/>
                      <a:gd name="connsiteY45" fmla="*/ 622998 h 718457"/>
                      <a:gd name="connsiteX46" fmla="*/ 1009859 w 1105319"/>
                      <a:gd name="connsiteY46" fmla="*/ 648119 h 718457"/>
                      <a:gd name="connsiteX47" fmla="*/ 1034980 w 1105319"/>
                      <a:gd name="connsiteY47" fmla="*/ 673240 h 718457"/>
                      <a:gd name="connsiteX48" fmla="*/ 989763 w 1105319"/>
                      <a:gd name="connsiteY48" fmla="*/ 663191 h 718457"/>
                      <a:gd name="connsiteX49" fmla="*/ 954593 w 1105319"/>
                      <a:gd name="connsiteY49" fmla="*/ 688312 h 718457"/>
                      <a:gd name="connsiteX50" fmla="*/ 959618 w 1105319"/>
                      <a:gd name="connsiteY50" fmla="*/ 718457 h 718457"/>
                      <a:gd name="connsiteX51" fmla="*/ 854110 w 1105319"/>
                      <a:gd name="connsiteY51" fmla="*/ 713433 h 718457"/>
                      <a:gd name="connsiteX52" fmla="*/ 874207 w 1105319"/>
                      <a:gd name="connsiteY52" fmla="*/ 663191 h 718457"/>
                      <a:gd name="connsiteX53" fmla="*/ 854110 w 1105319"/>
                      <a:gd name="connsiteY53" fmla="*/ 638071 h 718457"/>
                      <a:gd name="connsiteX54" fmla="*/ 808892 w 1105319"/>
                      <a:gd name="connsiteY54" fmla="*/ 658167 h 718457"/>
                      <a:gd name="connsiteX55" fmla="*/ 788796 w 1105319"/>
                      <a:gd name="connsiteY55" fmla="*/ 612950 h 718457"/>
                      <a:gd name="connsiteX56" fmla="*/ 743578 w 1105319"/>
                      <a:gd name="connsiteY56" fmla="*/ 617974 h 718457"/>
                      <a:gd name="connsiteX57" fmla="*/ 708409 w 1105319"/>
                      <a:gd name="connsiteY57" fmla="*/ 658167 h 718457"/>
                      <a:gd name="connsiteX58" fmla="*/ 708409 w 1105319"/>
                      <a:gd name="connsiteY58" fmla="*/ 658167 h 718457"/>
                      <a:gd name="connsiteX59" fmla="*/ 683288 w 1105319"/>
                      <a:gd name="connsiteY59" fmla="*/ 718457 h 718457"/>
                      <a:gd name="connsiteX60" fmla="*/ 683288 w 1105319"/>
                      <a:gd name="connsiteY60" fmla="*/ 718457 h 718457"/>
                      <a:gd name="connsiteX61" fmla="*/ 633046 w 1105319"/>
                      <a:gd name="connsiteY61" fmla="*/ 693336 h 718457"/>
                      <a:gd name="connsiteX62" fmla="*/ 592853 w 1105319"/>
                      <a:gd name="connsiteY62" fmla="*/ 703385 h 718457"/>
                      <a:gd name="connsiteX63" fmla="*/ 557683 w 1105319"/>
                      <a:gd name="connsiteY63" fmla="*/ 643095 h 718457"/>
                      <a:gd name="connsiteX64" fmla="*/ 497393 w 1105319"/>
                      <a:gd name="connsiteY64" fmla="*/ 617974 h 718457"/>
                      <a:gd name="connsiteX65" fmla="*/ 477297 w 1105319"/>
                      <a:gd name="connsiteY65" fmla="*/ 638071 h 718457"/>
                      <a:gd name="connsiteX66" fmla="*/ 432079 w 1105319"/>
                      <a:gd name="connsiteY66" fmla="*/ 673240 h 718457"/>
                      <a:gd name="connsiteX67" fmla="*/ 366765 w 1105319"/>
                      <a:gd name="connsiteY67" fmla="*/ 653143 h 718457"/>
                      <a:gd name="connsiteX68" fmla="*/ 311499 w 1105319"/>
                      <a:gd name="connsiteY68" fmla="*/ 678264 h 718457"/>
                      <a:gd name="connsiteX69" fmla="*/ 311499 w 1105319"/>
                      <a:gd name="connsiteY69" fmla="*/ 678264 h 718457"/>
                      <a:gd name="connsiteX70" fmla="*/ 200967 w 1105319"/>
                      <a:gd name="connsiteY70" fmla="*/ 597877 h 718457"/>
                      <a:gd name="connsiteX71" fmla="*/ 175846 w 1105319"/>
                      <a:gd name="connsiteY71" fmla="*/ 607925 h 718457"/>
                      <a:gd name="connsiteX72" fmla="*/ 125604 w 1105319"/>
                      <a:gd name="connsiteY72" fmla="*/ 577780 h 718457"/>
                      <a:gd name="connsiteX73" fmla="*/ 125604 w 1105319"/>
                      <a:gd name="connsiteY73" fmla="*/ 577780 h 718457"/>
                      <a:gd name="connsiteX74" fmla="*/ 105508 w 1105319"/>
                      <a:gd name="connsiteY74" fmla="*/ 532563 h 718457"/>
                      <a:gd name="connsiteX75" fmla="*/ 65314 w 1105319"/>
                      <a:gd name="connsiteY75" fmla="*/ 527539 h 718457"/>
                      <a:gd name="connsiteX76" fmla="*/ 50242 w 1105319"/>
                      <a:gd name="connsiteY76" fmla="*/ 547635 h 718457"/>
                      <a:gd name="connsiteX77" fmla="*/ 25121 w 1105319"/>
                      <a:gd name="connsiteY77" fmla="*/ 557684 h 718457"/>
                      <a:gd name="connsiteX78" fmla="*/ 0 w 1105319"/>
                      <a:gd name="connsiteY78" fmla="*/ 527539 h 718457"/>
                      <a:gd name="connsiteX79" fmla="*/ 60290 w 1105319"/>
                      <a:gd name="connsiteY79" fmla="*/ 472273 h 718457"/>
                      <a:gd name="connsiteX0" fmla="*/ 60290 w 1105319"/>
                      <a:gd name="connsiteY0" fmla="*/ 472273 h 718457"/>
                      <a:gd name="connsiteX1" fmla="*/ 60290 w 1105319"/>
                      <a:gd name="connsiteY1" fmla="*/ 472273 h 718457"/>
                      <a:gd name="connsiteX2" fmla="*/ 75363 w 1105319"/>
                      <a:gd name="connsiteY2" fmla="*/ 432079 h 718457"/>
                      <a:gd name="connsiteX3" fmla="*/ 85411 w 1105319"/>
                      <a:gd name="connsiteY3" fmla="*/ 417007 h 718457"/>
                      <a:gd name="connsiteX4" fmla="*/ 95459 w 1105319"/>
                      <a:gd name="connsiteY4" fmla="*/ 422031 h 718457"/>
                      <a:gd name="connsiteX5" fmla="*/ 120580 w 1105319"/>
                      <a:gd name="connsiteY5" fmla="*/ 442128 h 718457"/>
                      <a:gd name="connsiteX6" fmla="*/ 155749 w 1105319"/>
                      <a:gd name="connsiteY6" fmla="*/ 452176 h 718457"/>
                      <a:gd name="connsiteX7" fmla="*/ 200967 w 1105319"/>
                      <a:gd name="connsiteY7" fmla="*/ 417007 h 718457"/>
                      <a:gd name="connsiteX8" fmla="*/ 281354 w 1105319"/>
                      <a:gd name="connsiteY8" fmla="*/ 401934 h 718457"/>
                      <a:gd name="connsiteX9" fmla="*/ 351692 w 1105319"/>
                      <a:gd name="connsiteY9" fmla="*/ 351692 h 718457"/>
                      <a:gd name="connsiteX10" fmla="*/ 391886 w 1105319"/>
                      <a:gd name="connsiteY10" fmla="*/ 386862 h 718457"/>
                      <a:gd name="connsiteX11" fmla="*/ 422031 w 1105319"/>
                      <a:gd name="connsiteY11" fmla="*/ 286378 h 718457"/>
                      <a:gd name="connsiteX12" fmla="*/ 457200 w 1105319"/>
                      <a:gd name="connsiteY12" fmla="*/ 286378 h 718457"/>
                      <a:gd name="connsiteX13" fmla="*/ 462224 w 1105319"/>
                      <a:gd name="connsiteY13" fmla="*/ 336620 h 718457"/>
                      <a:gd name="connsiteX14" fmla="*/ 462224 w 1105319"/>
                      <a:gd name="connsiteY14" fmla="*/ 336620 h 718457"/>
                      <a:gd name="connsiteX15" fmla="*/ 500673 w 1105319"/>
                      <a:gd name="connsiteY15" fmla="*/ 322001 h 718457"/>
                      <a:gd name="connsiteX16" fmla="*/ 547635 w 1105319"/>
                      <a:gd name="connsiteY16" fmla="*/ 351692 h 718457"/>
                      <a:gd name="connsiteX17" fmla="*/ 577780 w 1105319"/>
                      <a:gd name="connsiteY17" fmla="*/ 316523 h 718457"/>
                      <a:gd name="connsiteX18" fmla="*/ 617974 w 1105319"/>
                      <a:gd name="connsiteY18" fmla="*/ 361741 h 718457"/>
                      <a:gd name="connsiteX19" fmla="*/ 663191 w 1105319"/>
                      <a:gd name="connsiteY19" fmla="*/ 351692 h 718457"/>
                      <a:gd name="connsiteX20" fmla="*/ 703385 w 1105319"/>
                      <a:gd name="connsiteY20" fmla="*/ 341644 h 718457"/>
                      <a:gd name="connsiteX21" fmla="*/ 748602 w 1105319"/>
                      <a:gd name="connsiteY21" fmla="*/ 306475 h 718457"/>
                      <a:gd name="connsiteX22" fmla="*/ 748602 w 1105319"/>
                      <a:gd name="connsiteY22" fmla="*/ 256233 h 718457"/>
                      <a:gd name="connsiteX23" fmla="*/ 728505 w 1105319"/>
                      <a:gd name="connsiteY23" fmla="*/ 246185 h 718457"/>
                      <a:gd name="connsiteX24" fmla="*/ 803868 w 1105319"/>
                      <a:gd name="connsiteY24" fmla="*/ 155750 h 718457"/>
                      <a:gd name="connsiteX25" fmla="*/ 859134 w 1105319"/>
                      <a:gd name="connsiteY25" fmla="*/ 145701 h 718457"/>
                      <a:gd name="connsiteX26" fmla="*/ 874207 w 1105319"/>
                      <a:gd name="connsiteY26" fmla="*/ 85411 h 718457"/>
                      <a:gd name="connsiteX27" fmla="*/ 859134 w 1105319"/>
                      <a:gd name="connsiteY27" fmla="*/ 40194 h 718457"/>
                      <a:gd name="connsiteX28" fmla="*/ 869182 w 1105319"/>
                      <a:gd name="connsiteY28" fmla="*/ 5024 h 718457"/>
                      <a:gd name="connsiteX29" fmla="*/ 894303 w 1105319"/>
                      <a:gd name="connsiteY29" fmla="*/ 0 h 718457"/>
                      <a:gd name="connsiteX30" fmla="*/ 944545 w 1105319"/>
                      <a:gd name="connsiteY30" fmla="*/ 25121 h 718457"/>
                      <a:gd name="connsiteX31" fmla="*/ 984738 w 1105319"/>
                      <a:gd name="connsiteY31" fmla="*/ 65314 h 718457"/>
                      <a:gd name="connsiteX32" fmla="*/ 984738 w 1105319"/>
                      <a:gd name="connsiteY32" fmla="*/ 65314 h 718457"/>
                      <a:gd name="connsiteX33" fmla="*/ 994787 w 1105319"/>
                      <a:gd name="connsiteY33" fmla="*/ 125605 h 718457"/>
                      <a:gd name="connsiteX34" fmla="*/ 1029956 w 1105319"/>
                      <a:gd name="connsiteY34" fmla="*/ 170822 h 718457"/>
                      <a:gd name="connsiteX35" fmla="*/ 1024932 w 1105319"/>
                      <a:gd name="connsiteY35" fmla="*/ 205991 h 718457"/>
                      <a:gd name="connsiteX36" fmla="*/ 1050053 w 1105319"/>
                      <a:gd name="connsiteY36" fmla="*/ 211016 h 718457"/>
                      <a:gd name="connsiteX37" fmla="*/ 1024932 w 1105319"/>
                      <a:gd name="connsiteY37" fmla="*/ 246185 h 718457"/>
                      <a:gd name="connsiteX38" fmla="*/ 1009859 w 1105319"/>
                      <a:gd name="connsiteY38" fmla="*/ 281354 h 718457"/>
                      <a:gd name="connsiteX39" fmla="*/ 1019908 w 1105319"/>
                      <a:gd name="connsiteY39" fmla="*/ 331596 h 718457"/>
                      <a:gd name="connsiteX40" fmla="*/ 1075174 w 1105319"/>
                      <a:gd name="connsiteY40" fmla="*/ 381838 h 718457"/>
                      <a:gd name="connsiteX41" fmla="*/ 1019908 w 1105319"/>
                      <a:gd name="connsiteY41" fmla="*/ 477297 h 718457"/>
                      <a:gd name="connsiteX42" fmla="*/ 1055077 w 1105319"/>
                      <a:gd name="connsiteY42" fmla="*/ 547635 h 718457"/>
                      <a:gd name="connsiteX43" fmla="*/ 1060101 w 1105319"/>
                      <a:gd name="connsiteY43" fmla="*/ 587829 h 718457"/>
                      <a:gd name="connsiteX44" fmla="*/ 1105319 w 1105319"/>
                      <a:gd name="connsiteY44" fmla="*/ 628022 h 718457"/>
                      <a:gd name="connsiteX45" fmla="*/ 1090246 w 1105319"/>
                      <a:gd name="connsiteY45" fmla="*/ 643095 h 718457"/>
                      <a:gd name="connsiteX46" fmla="*/ 1045028 w 1105319"/>
                      <a:gd name="connsiteY46" fmla="*/ 622998 h 718457"/>
                      <a:gd name="connsiteX47" fmla="*/ 1009859 w 1105319"/>
                      <a:gd name="connsiteY47" fmla="*/ 648119 h 718457"/>
                      <a:gd name="connsiteX48" fmla="*/ 1034980 w 1105319"/>
                      <a:gd name="connsiteY48" fmla="*/ 673240 h 718457"/>
                      <a:gd name="connsiteX49" fmla="*/ 989763 w 1105319"/>
                      <a:gd name="connsiteY49" fmla="*/ 663191 h 718457"/>
                      <a:gd name="connsiteX50" fmla="*/ 954593 w 1105319"/>
                      <a:gd name="connsiteY50" fmla="*/ 688312 h 718457"/>
                      <a:gd name="connsiteX51" fmla="*/ 959618 w 1105319"/>
                      <a:gd name="connsiteY51" fmla="*/ 718457 h 718457"/>
                      <a:gd name="connsiteX52" fmla="*/ 854110 w 1105319"/>
                      <a:gd name="connsiteY52" fmla="*/ 713433 h 718457"/>
                      <a:gd name="connsiteX53" fmla="*/ 874207 w 1105319"/>
                      <a:gd name="connsiteY53" fmla="*/ 663191 h 718457"/>
                      <a:gd name="connsiteX54" fmla="*/ 854110 w 1105319"/>
                      <a:gd name="connsiteY54" fmla="*/ 638071 h 718457"/>
                      <a:gd name="connsiteX55" fmla="*/ 808892 w 1105319"/>
                      <a:gd name="connsiteY55" fmla="*/ 658167 h 718457"/>
                      <a:gd name="connsiteX56" fmla="*/ 788796 w 1105319"/>
                      <a:gd name="connsiteY56" fmla="*/ 612950 h 718457"/>
                      <a:gd name="connsiteX57" fmla="*/ 743578 w 1105319"/>
                      <a:gd name="connsiteY57" fmla="*/ 617974 h 718457"/>
                      <a:gd name="connsiteX58" fmla="*/ 708409 w 1105319"/>
                      <a:gd name="connsiteY58" fmla="*/ 658167 h 718457"/>
                      <a:gd name="connsiteX59" fmla="*/ 708409 w 1105319"/>
                      <a:gd name="connsiteY59" fmla="*/ 658167 h 718457"/>
                      <a:gd name="connsiteX60" fmla="*/ 683288 w 1105319"/>
                      <a:gd name="connsiteY60" fmla="*/ 718457 h 718457"/>
                      <a:gd name="connsiteX61" fmla="*/ 683288 w 1105319"/>
                      <a:gd name="connsiteY61" fmla="*/ 718457 h 718457"/>
                      <a:gd name="connsiteX62" fmla="*/ 633046 w 1105319"/>
                      <a:gd name="connsiteY62" fmla="*/ 693336 h 718457"/>
                      <a:gd name="connsiteX63" fmla="*/ 592853 w 1105319"/>
                      <a:gd name="connsiteY63" fmla="*/ 703385 h 718457"/>
                      <a:gd name="connsiteX64" fmla="*/ 557683 w 1105319"/>
                      <a:gd name="connsiteY64" fmla="*/ 643095 h 718457"/>
                      <a:gd name="connsiteX65" fmla="*/ 497393 w 1105319"/>
                      <a:gd name="connsiteY65" fmla="*/ 617974 h 718457"/>
                      <a:gd name="connsiteX66" fmla="*/ 477297 w 1105319"/>
                      <a:gd name="connsiteY66" fmla="*/ 638071 h 718457"/>
                      <a:gd name="connsiteX67" fmla="*/ 432079 w 1105319"/>
                      <a:gd name="connsiteY67" fmla="*/ 673240 h 718457"/>
                      <a:gd name="connsiteX68" fmla="*/ 366765 w 1105319"/>
                      <a:gd name="connsiteY68" fmla="*/ 653143 h 718457"/>
                      <a:gd name="connsiteX69" fmla="*/ 311499 w 1105319"/>
                      <a:gd name="connsiteY69" fmla="*/ 678264 h 718457"/>
                      <a:gd name="connsiteX70" fmla="*/ 311499 w 1105319"/>
                      <a:gd name="connsiteY70" fmla="*/ 678264 h 718457"/>
                      <a:gd name="connsiteX71" fmla="*/ 200967 w 1105319"/>
                      <a:gd name="connsiteY71" fmla="*/ 597877 h 718457"/>
                      <a:gd name="connsiteX72" fmla="*/ 175846 w 1105319"/>
                      <a:gd name="connsiteY72" fmla="*/ 607925 h 718457"/>
                      <a:gd name="connsiteX73" fmla="*/ 125604 w 1105319"/>
                      <a:gd name="connsiteY73" fmla="*/ 577780 h 718457"/>
                      <a:gd name="connsiteX74" fmla="*/ 125604 w 1105319"/>
                      <a:gd name="connsiteY74" fmla="*/ 577780 h 718457"/>
                      <a:gd name="connsiteX75" fmla="*/ 105508 w 1105319"/>
                      <a:gd name="connsiteY75" fmla="*/ 532563 h 718457"/>
                      <a:gd name="connsiteX76" fmla="*/ 65314 w 1105319"/>
                      <a:gd name="connsiteY76" fmla="*/ 527539 h 718457"/>
                      <a:gd name="connsiteX77" fmla="*/ 50242 w 1105319"/>
                      <a:gd name="connsiteY77" fmla="*/ 547635 h 718457"/>
                      <a:gd name="connsiteX78" fmla="*/ 25121 w 1105319"/>
                      <a:gd name="connsiteY78" fmla="*/ 557684 h 718457"/>
                      <a:gd name="connsiteX79" fmla="*/ 0 w 1105319"/>
                      <a:gd name="connsiteY79" fmla="*/ 527539 h 718457"/>
                      <a:gd name="connsiteX80" fmla="*/ 60290 w 1105319"/>
                      <a:gd name="connsiteY80" fmla="*/ 472273 h 718457"/>
                      <a:gd name="connsiteX0" fmla="*/ 60290 w 1105319"/>
                      <a:gd name="connsiteY0" fmla="*/ 472273 h 718457"/>
                      <a:gd name="connsiteX1" fmla="*/ 60290 w 1105319"/>
                      <a:gd name="connsiteY1" fmla="*/ 472273 h 718457"/>
                      <a:gd name="connsiteX2" fmla="*/ 75363 w 1105319"/>
                      <a:gd name="connsiteY2" fmla="*/ 432079 h 718457"/>
                      <a:gd name="connsiteX3" fmla="*/ 85411 w 1105319"/>
                      <a:gd name="connsiteY3" fmla="*/ 417007 h 718457"/>
                      <a:gd name="connsiteX4" fmla="*/ 95459 w 1105319"/>
                      <a:gd name="connsiteY4" fmla="*/ 422031 h 718457"/>
                      <a:gd name="connsiteX5" fmla="*/ 120580 w 1105319"/>
                      <a:gd name="connsiteY5" fmla="*/ 442128 h 718457"/>
                      <a:gd name="connsiteX6" fmla="*/ 155749 w 1105319"/>
                      <a:gd name="connsiteY6" fmla="*/ 452176 h 718457"/>
                      <a:gd name="connsiteX7" fmla="*/ 200967 w 1105319"/>
                      <a:gd name="connsiteY7" fmla="*/ 417007 h 718457"/>
                      <a:gd name="connsiteX8" fmla="*/ 281354 w 1105319"/>
                      <a:gd name="connsiteY8" fmla="*/ 401934 h 718457"/>
                      <a:gd name="connsiteX9" fmla="*/ 351692 w 1105319"/>
                      <a:gd name="connsiteY9" fmla="*/ 351692 h 718457"/>
                      <a:gd name="connsiteX10" fmla="*/ 391886 w 1105319"/>
                      <a:gd name="connsiteY10" fmla="*/ 386862 h 718457"/>
                      <a:gd name="connsiteX11" fmla="*/ 422031 w 1105319"/>
                      <a:gd name="connsiteY11" fmla="*/ 286378 h 718457"/>
                      <a:gd name="connsiteX12" fmla="*/ 457200 w 1105319"/>
                      <a:gd name="connsiteY12" fmla="*/ 286378 h 718457"/>
                      <a:gd name="connsiteX13" fmla="*/ 462224 w 1105319"/>
                      <a:gd name="connsiteY13" fmla="*/ 336620 h 718457"/>
                      <a:gd name="connsiteX14" fmla="*/ 462224 w 1105319"/>
                      <a:gd name="connsiteY14" fmla="*/ 336620 h 718457"/>
                      <a:gd name="connsiteX15" fmla="*/ 500673 w 1105319"/>
                      <a:gd name="connsiteY15" fmla="*/ 322001 h 718457"/>
                      <a:gd name="connsiteX16" fmla="*/ 547635 w 1105319"/>
                      <a:gd name="connsiteY16" fmla="*/ 351692 h 718457"/>
                      <a:gd name="connsiteX17" fmla="*/ 577780 w 1105319"/>
                      <a:gd name="connsiteY17" fmla="*/ 316523 h 718457"/>
                      <a:gd name="connsiteX18" fmla="*/ 617974 w 1105319"/>
                      <a:gd name="connsiteY18" fmla="*/ 361741 h 718457"/>
                      <a:gd name="connsiteX19" fmla="*/ 663191 w 1105319"/>
                      <a:gd name="connsiteY19" fmla="*/ 351692 h 718457"/>
                      <a:gd name="connsiteX20" fmla="*/ 703385 w 1105319"/>
                      <a:gd name="connsiteY20" fmla="*/ 341644 h 718457"/>
                      <a:gd name="connsiteX21" fmla="*/ 748602 w 1105319"/>
                      <a:gd name="connsiteY21" fmla="*/ 306475 h 718457"/>
                      <a:gd name="connsiteX22" fmla="*/ 748602 w 1105319"/>
                      <a:gd name="connsiteY22" fmla="*/ 256233 h 718457"/>
                      <a:gd name="connsiteX23" fmla="*/ 728505 w 1105319"/>
                      <a:gd name="connsiteY23" fmla="*/ 246185 h 718457"/>
                      <a:gd name="connsiteX24" fmla="*/ 803868 w 1105319"/>
                      <a:gd name="connsiteY24" fmla="*/ 155750 h 718457"/>
                      <a:gd name="connsiteX25" fmla="*/ 859134 w 1105319"/>
                      <a:gd name="connsiteY25" fmla="*/ 145701 h 718457"/>
                      <a:gd name="connsiteX26" fmla="*/ 874207 w 1105319"/>
                      <a:gd name="connsiteY26" fmla="*/ 85411 h 718457"/>
                      <a:gd name="connsiteX27" fmla="*/ 859134 w 1105319"/>
                      <a:gd name="connsiteY27" fmla="*/ 40194 h 718457"/>
                      <a:gd name="connsiteX28" fmla="*/ 869182 w 1105319"/>
                      <a:gd name="connsiteY28" fmla="*/ 5024 h 718457"/>
                      <a:gd name="connsiteX29" fmla="*/ 894303 w 1105319"/>
                      <a:gd name="connsiteY29" fmla="*/ 0 h 718457"/>
                      <a:gd name="connsiteX30" fmla="*/ 944545 w 1105319"/>
                      <a:gd name="connsiteY30" fmla="*/ 25121 h 718457"/>
                      <a:gd name="connsiteX31" fmla="*/ 984738 w 1105319"/>
                      <a:gd name="connsiteY31" fmla="*/ 65314 h 718457"/>
                      <a:gd name="connsiteX32" fmla="*/ 984738 w 1105319"/>
                      <a:gd name="connsiteY32" fmla="*/ 65314 h 718457"/>
                      <a:gd name="connsiteX33" fmla="*/ 994787 w 1105319"/>
                      <a:gd name="connsiteY33" fmla="*/ 125605 h 718457"/>
                      <a:gd name="connsiteX34" fmla="*/ 1029956 w 1105319"/>
                      <a:gd name="connsiteY34" fmla="*/ 170822 h 718457"/>
                      <a:gd name="connsiteX35" fmla="*/ 1024932 w 1105319"/>
                      <a:gd name="connsiteY35" fmla="*/ 205991 h 718457"/>
                      <a:gd name="connsiteX36" fmla="*/ 1050053 w 1105319"/>
                      <a:gd name="connsiteY36" fmla="*/ 211016 h 718457"/>
                      <a:gd name="connsiteX37" fmla="*/ 1024932 w 1105319"/>
                      <a:gd name="connsiteY37" fmla="*/ 246185 h 718457"/>
                      <a:gd name="connsiteX38" fmla="*/ 1009859 w 1105319"/>
                      <a:gd name="connsiteY38" fmla="*/ 281354 h 718457"/>
                      <a:gd name="connsiteX39" fmla="*/ 1019908 w 1105319"/>
                      <a:gd name="connsiteY39" fmla="*/ 331596 h 718457"/>
                      <a:gd name="connsiteX40" fmla="*/ 1075174 w 1105319"/>
                      <a:gd name="connsiteY40" fmla="*/ 381838 h 718457"/>
                      <a:gd name="connsiteX41" fmla="*/ 1019908 w 1105319"/>
                      <a:gd name="connsiteY41" fmla="*/ 477297 h 718457"/>
                      <a:gd name="connsiteX42" fmla="*/ 1055077 w 1105319"/>
                      <a:gd name="connsiteY42" fmla="*/ 547635 h 718457"/>
                      <a:gd name="connsiteX43" fmla="*/ 1060101 w 1105319"/>
                      <a:gd name="connsiteY43" fmla="*/ 587829 h 718457"/>
                      <a:gd name="connsiteX44" fmla="*/ 1105319 w 1105319"/>
                      <a:gd name="connsiteY44" fmla="*/ 628022 h 718457"/>
                      <a:gd name="connsiteX45" fmla="*/ 1090246 w 1105319"/>
                      <a:gd name="connsiteY45" fmla="*/ 643095 h 718457"/>
                      <a:gd name="connsiteX46" fmla="*/ 1045028 w 1105319"/>
                      <a:gd name="connsiteY46" fmla="*/ 622998 h 718457"/>
                      <a:gd name="connsiteX47" fmla="*/ 1009859 w 1105319"/>
                      <a:gd name="connsiteY47" fmla="*/ 648119 h 718457"/>
                      <a:gd name="connsiteX48" fmla="*/ 1034980 w 1105319"/>
                      <a:gd name="connsiteY48" fmla="*/ 673240 h 718457"/>
                      <a:gd name="connsiteX49" fmla="*/ 989763 w 1105319"/>
                      <a:gd name="connsiteY49" fmla="*/ 663191 h 718457"/>
                      <a:gd name="connsiteX50" fmla="*/ 954593 w 1105319"/>
                      <a:gd name="connsiteY50" fmla="*/ 688312 h 718457"/>
                      <a:gd name="connsiteX51" fmla="*/ 959618 w 1105319"/>
                      <a:gd name="connsiteY51" fmla="*/ 718457 h 718457"/>
                      <a:gd name="connsiteX52" fmla="*/ 854110 w 1105319"/>
                      <a:gd name="connsiteY52" fmla="*/ 713433 h 718457"/>
                      <a:gd name="connsiteX53" fmla="*/ 874207 w 1105319"/>
                      <a:gd name="connsiteY53" fmla="*/ 663191 h 718457"/>
                      <a:gd name="connsiteX54" fmla="*/ 854110 w 1105319"/>
                      <a:gd name="connsiteY54" fmla="*/ 638071 h 718457"/>
                      <a:gd name="connsiteX55" fmla="*/ 808892 w 1105319"/>
                      <a:gd name="connsiteY55" fmla="*/ 658167 h 718457"/>
                      <a:gd name="connsiteX56" fmla="*/ 788796 w 1105319"/>
                      <a:gd name="connsiteY56" fmla="*/ 612950 h 718457"/>
                      <a:gd name="connsiteX57" fmla="*/ 743578 w 1105319"/>
                      <a:gd name="connsiteY57" fmla="*/ 617974 h 718457"/>
                      <a:gd name="connsiteX58" fmla="*/ 708409 w 1105319"/>
                      <a:gd name="connsiteY58" fmla="*/ 658167 h 718457"/>
                      <a:gd name="connsiteX59" fmla="*/ 708409 w 1105319"/>
                      <a:gd name="connsiteY59" fmla="*/ 658167 h 718457"/>
                      <a:gd name="connsiteX60" fmla="*/ 683288 w 1105319"/>
                      <a:gd name="connsiteY60" fmla="*/ 718457 h 718457"/>
                      <a:gd name="connsiteX61" fmla="*/ 683288 w 1105319"/>
                      <a:gd name="connsiteY61" fmla="*/ 718457 h 718457"/>
                      <a:gd name="connsiteX62" fmla="*/ 633046 w 1105319"/>
                      <a:gd name="connsiteY62" fmla="*/ 693336 h 718457"/>
                      <a:gd name="connsiteX63" fmla="*/ 592853 w 1105319"/>
                      <a:gd name="connsiteY63" fmla="*/ 703385 h 718457"/>
                      <a:gd name="connsiteX64" fmla="*/ 557683 w 1105319"/>
                      <a:gd name="connsiteY64" fmla="*/ 643095 h 718457"/>
                      <a:gd name="connsiteX65" fmla="*/ 497393 w 1105319"/>
                      <a:gd name="connsiteY65" fmla="*/ 617974 h 718457"/>
                      <a:gd name="connsiteX66" fmla="*/ 477297 w 1105319"/>
                      <a:gd name="connsiteY66" fmla="*/ 638071 h 718457"/>
                      <a:gd name="connsiteX67" fmla="*/ 432079 w 1105319"/>
                      <a:gd name="connsiteY67" fmla="*/ 673240 h 718457"/>
                      <a:gd name="connsiteX68" fmla="*/ 366765 w 1105319"/>
                      <a:gd name="connsiteY68" fmla="*/ 653143 h 718457"/>
                      <a:gd name="connsiteX69" fmla="*/ 311499 w 1105319"/>
                      <a:gd name="connsiteY69" fmla="*/ 678264 h 718457"/>
                      <a:gd name="connsiteX70" fmla="*/ 311499 w 1105319"/>
                      <a:gd name="connsiteY70" fmla="*/ 678264 h 718457"/>
                      <a:gd name="connsiteX71" fmla="*/ 200967 w 1105319"/>
                      <a:gd name="connsiteY71" fmla="*/ 597877 h 718457"/>
                      <a:gd name="connsiteX72" fmla="*/ 175846 w 1105319"/>
                      <a:gd name="connsiteY72" fmla="*/ 607925 h 718457"/>
                      <a:gd name="connsiteX73" fmla="*/ 125604 w 1105319"/>
                      <a:gd name="connsiteY73" fmla="*/ 577780 h 718457"/>
                      <a:gd name="connsiteX74" fmla="*/ 125604 w 1105319"/>
                      <a:gd name="connsiteY74" fmla="*/ 577780 h 718457"/>
                      <a:gd name="connsiteX75" fmla="*/ 105508 w 1105319"/>
                      <a:gd name="connsiteY75" fmla="*/ 532563 h 718457"/>
                      <a:gd name="connsiteX76" fmla="*/ 65314 w 1105319"/>
                      <a:gd name="connsiteY76" fmla="*/ 527539 h 718457"/>
                      <a:gd name="connsiteX77" fmla="*/ 50242 w 1105319"/>
                      <a:gd name="connsiteY77" fmla="*/ 547635 h 718457"/>
                      <a:gd name="connsiteX78" fmla="*/ 25121 w 1105319"/>
                      <a:gd name="connsiteY78" fmla="*/ 557684 h 718457"/>
                      <a:gd name="connsiteX79" fmla="*/ 0 w 1105319"/>
                      <a:gd name="connsiteY79" fmla="*/ 527539 h 718457"/>
                      <a:gd name="connsiteX80" fmla="*/ 8548 w 1105319"/>
                      <a:gd name="connsiteY80" fmla="*/ 490276 h 718457"/>
                      <a:gd name="connsiteX81" fmla="*/ 60290 w 1105319"/>
                      <a:gd name="connsiteY81" fmla="*/ 472273 h 718457"/>
                      <a:gd name="connsiteX0" fmla="*/ 60290 w 1105319"/>
                      <a:gd name="connsiteY0" fmla="*/ 472273 h 718457"/>
                      <a:gd name="connsiteX1" fmla="*/ 60290 w 1105319"/>
                      <a:gd name="connsiteY1" fmla="*/ 472273 h 718457"/>
                      <a:gd name="connsiteX2" fmla="*/ 75363 w 1105319"/>
                      <a:gd name="connsiteY2" fmla="*/ 432079 h 718457"/>
                      <a:gd name="connsiteX3" fmla="*/ 85411 w 1105319"/>
                      <a:gd name="connsiteY3" fmla="*/ 417007 h 718457"/>
                      <a:gd name="connsiteX4" fmla="*/ 95459 w 1105319"/>
                      <a:gd name="connsiteY4" fmla="*/ 422031 h 718457"/>
                      <a:gd name="connsiteX5" fmla="*/ 120580 w 1105319"/>
                      <a:gd name="connsiteY5" fmla="*/ 442128 h 718457"/>
                      <a:gd name="connsiteX6" fmla="*/ 155749 w 1105319"/>
                      <a:gd name="connsiteY6" fmla="*/ 452176 h 718457"/>
                      <a:gd name="connsiteX7" fmla="*/ 200967 w 1105319"/>
                      <a:gd name="connsiteY7" fmla="*/ 417007 h 718457"/>
                      <a:gd name="connsiteX8" fmla="*/ 281354 w 1105319"/>
                      <a:gd name="connsiteY8" fmla="*/ 401934 h 718457"/>
                      <a:gd name="connsiteX9" fmla="*/ 351692 w 1105319"/>
                      <a:gd name="connsiteY9" fmla="*/ 351692 h 718457"/>
                      <a:gd name="connsiteX10" fmla="*/ 391886 w 1105319"/>
                      <a:gd name="connsiteY10" fmla="*/ 386862 h 718457"/>
                      <a:gd name="connsiteX11" fmla="*/ 422031 w 1105319"/>
                      <a:gd name="connsiteY11" fmla="*/ 286378 h 718457"/>
                      <a:gd name="connsiteX12" fmla="*/ 457200 w 1105319"/>
                      <a:gd name="connsiteY12" fmla="*/ 286378 h 718457"/>
                      <a:gd name="connsiteX13" fmla="*/ 462224 w 1105319"/>
                      <a:gd name="connsiteY13" fmla="*/ 336620 h 718457"/>
                      <a:gd name="connsiteX14" fmla="*/ 462224 w 1105319"/>
                      <a:gd name="connsiteY14" fmla="*/ 336620 h 718457"/>
                      <a:gd name="connsiteX15" fmla="*/ 500673 w 1105319"/>
                      <a:gd name="connsiteY15" fmla="*/ 322001 h 718457"/>
                      <a:gd name="connsiteX16" fmla="*/ 547635 w 1105319"/>
                      <a:gd name="connsiteY16" fmla="*/ 351692 h 718457"/>
                      <a:gd name="connsiteX17" fmla="*/ 577780 w 1105319"/>
                      <a:gd name="connsiteY17" fmla="*/ 316523 h 718457"/>
                      <a:gd name="connsiteX18" fmla="*/ 627499 w 1105319"/>
                      <a:gd name="connsiteY18" fmla="*/ 345866 h 718457"/>
                      <a:gd name="connsiteX19" fmla="*/ 663191 w 1105319"/>
                      <a:gd name="connsiteY19" fmla="*/ 351692 h 718457"/>
                      <a:gd name="connsiteX20" fmla="*/ 703385 w 1105319"/>
                      <a:gd name="connsiteY20" fmla="*/ 341644 h 718457"/>
                      <a:gd name="connsiteX21" fmla="*/ 748602 w 1105319"/>
                      <a:gd name="connsiteY21" fmla="*/ 306475 h 718457"/>
                      <a:gd name="connsiteX22" fmla="*/ 748602 w 1105319"/>
                      <a:gd name="connsiteY22" fmla="*/ 256233 h 718457"/>
                      <a:gd name="connsiteX23" fmla="*/ 728505 w 1105319"/>
                      <a:gd name="connsiteY23" fmla="*/ 246185 h 718457"/>
                      <a:gd name="connsiteX24" fmla="*/ 803868 w 1105319"/>
                      <a:gd name="connsiteY24" fmla="*/ 155750 h 718457"/>
                      <a:gd name="connsiteX25" fmla="*/ 859134 w 1105319"/>
                      <a:gd name="connsiteY25" fmla="*/ 145701 h 718457"/>
                      <a:gd name="connsiteX26" fmla="*/ 874207 w 1105319"/>
                      <a:gd name="connsiteY26" fmla="*/ 85411 h 718457"/>
                      <a:gd name="connsiteX27" fmla="*/ 859134 w 1105319"/>
                      <a:gd name="connsiteY27" fmla="*/ 40194 h 718457"/>
                      <a:gd name="connsiteX28" fmla="*/ 869182 w 1105319"/>
                      <a:gd name="connsiteY28" fmla="*/ 5024 h 718457"/>
                      <a:gd name="connsiteX29" fmla="*/ 894303 w 1105319"/>
                      <a:gd name="connsiteY29" fmla="*/ 0 h 718457"/>
                      <a:gd name="connsiteX30" fmla="*/ 944545 w 1105319"/>
                      <a:gd name="connsiteY30" fmla="*/ 25121 h 718457"/>
                      <a:gd name="connsiteX31" fmla="*/ 984738 w 1105319"/>
                      <a:gd name="connsiteY31" fmla="*/ 65314 h 718457"/>
                      <a:gd name="connsiteX32" fmla="*/ 984738 w 1105319"/>
                      <a:gd name="connsiteY32" fmla="*/ 65314 h 718457"/>
                      <a:gd name="connsiteX33" fmla="*/ 994787 w 1105319"/>
                      <a:gd name="connsiteY33" fmla="*/ 125605 h 718457"/>
                      <a:gd name="connsiteX34" fmla="*/ 1029956 w 1105319"/>
                      <a:gd name="connsiteY34" fmla="*/ 170822 h 718457"/>
                      <a:gd name="connsiteX35" fmla="*/ 1024932 w 1105319"/>
                      <a:gd name="connsiteY35" fmla="*/ 205991 h 718457"/>
                      <a:gd name="connsiteX36" fmla="*/ 1050053 w 1105319"/>
                      <a:gd name="connsiteY36" fmla="*/ 211016 h 718457"/>
                      <a:gd name="connsiteX37" fmla="*/ 1024932 w 1105319"/>
                      <a:gd name="connsiteY37" fmla="*/ 246185 h 718457"/>
                      <a:gd name="connsiteX38" fmla="*/ 1009859 w 1105319"/>
                      <a:gd name="connsiteY38" fmla="*/ 281354 h 718457"/>
                      <a:gd name="connsiteX39" fmla="*/ 1019908 w 1105319"/>
                      <a:gd name="connsiteY39" fmla="*/ 331596 h 718457"/>
                      <a:gd name="connsiteX40" fmla="*/ 1075174 w 1105319"/>
                      <a:gd name="connsiteY40" fmla="*/ 381838 h 718457"/>
                      <a:gd name="connsiteX41" fmla="*/ 1019908 w 1105319"/>
                      <a:gd name="connsiteY41" fmla="*/ 477297 h 718457"/>
                      <a:gd name="connsiteX42" fmla="*/ 1055077 w 1105319"/>
                      <a:gd name="connsiteY42" fmla="*/ 547635 h 718457"/>
                      <a:gd name="connsiteX43" fmla="*/ 1060101 w 1105319"/>
                      <a:gd name="connsiteY43" fmla="*/ 587829 h 718457"/>
                      <a:gd name="connsiteX44" fmla="*/ 1105319 w 1105319"/>
                      <a:gd name="connsiteY44" fmla="*/ 628022 h 718457"/>
                      <a:gd name="connsiteX45" fmla="*/ 1090246 w 1105319"/>
                      <a:gd name="connsiteY45" fmla="*/ 643095 h 718457"/>
                      <a:gd name="connsiteX46" fmla="*/ 1045028 w 1105319"/>
                      <a:gd name="connsiteY46" fmla="*/ 622998 h 718457"/>
                      <a:gd name="connsiteX47" fmla="*/ 1009859 w 1105319"/>
                      <a:gd name="connsiteY47" fmla="*/ 648119 h 718457"/>
                      <a:gd name="connsiteX48" fmla="*/ 1034980 w 1105319"/>
                      <a:gd name="connsiteY48" fmla="*/ 673240 h 718457"/>
                      <a:gd name="connsiteX49" fmla="*/ 989763 w 1105319"/>
                      <a:gd name="connsiteY49" fmla="*/ 663191 h 718457"/>
                      <a:gd name="connsiteX50" fmla="*/ 954593 w 1105319"/>
                      <a:gd name="connsiteY50" fmla="*/ 688312 h 718457"/>
                      <a:gd name="connsiteX51" fmla="*/ 959618 w 1105319"/>
                      <a:gd name="connsiteY51" fmla="*/ 718457 h 718457"/>
                      <a:gd name="connsiteX52" fmla="*/ 854110 w 1105319"/>
                      <a:gd name="connsiteY52" fmla="*/ 713433 h 718457"/>
                      <a:gd name="connsiteX53" fmla="*/ 874207 w 1105319"/>
                      <a:gd name="connsiteY53" fmla="*/ 663191 h 718457"/>
                      <a:gd name="connsiteX54" fmla="*/ 854110 w 1105319"/>
                      <a:gd name="connsiteY54" fmla="*/ 638071 h 718457"/>
                      <a:gd name="connsiteX55" fmla="*/ 808892 w 1105319"/>
                      <a:gd name="connsiteY55" fmla="*/ 658167 h 718457"/>
                      <a:gd name="connsiteX56" fmla="*/ 788796 w 1105319"/>
                      <a:gd name="connsiteY56" fmla="*/ 612950 h 718457"/>
                      <a:gd name="connsiteX57" fmla="*/ 743578 w 1105319"/>
                      <a:gd name="connsiteY57" fmla="*/ 617974 h 718457"/>
                      <a:gd name="connsiteX58" fmla="*/ 708409 w 1105319"/>
                      <a:gd name="connsiteY58" fmla="*/ 658167 h 718457"/>
                      <a:gd name="connsiteX59" fmla="*/ 708409 w 1105319"/>
                      <a:gd name="connsiteY59" fmla="*/ 658167 h 718457"/>
                      <a:gd name="connsiteX60" fmla="*/ 683288 w 1105319"/>
                      <a:gd name="connsiteY60" fmla="*/ 718457 h 718457"/>
                      <a:gd name="connsiteX61" fmla="*/ 683288 w 1105319"/>
                      <a:gd name="connsiteY61" fmla="*/ 718457 h 718457"/>
                      <a:gd name="connsiteX62" fmla="*/ 633046 w 1105319"/>
                      <a:gd name="connsiteY62" fmla="*/ 693336 h 718457"/>
                      <a:gd name="connsiteX63" fmla="*/ 592853 w 1105319"/>
                      <a:gd name="connsiteY63" fmla="*/ 703385 h 718457"/>
                      <a:gd name="connsiteX64" fmla="*/ 557683 w 1105319"/>
                      <a:gd name="connsiteY64" fmla="*/ 643095 h 718457"/>
                      <a:gd name="connsiteX65" fmla="*/ 497393 w 1105319"/>
                      <a:gd name="connsiteY65" fmla="*/ 617974 h 718457"/>
                      <a:gd name="connsiteX66" fmla="*/ 477297 w 1105319"/>
                      <a:gd name="connsiteY66" fmla="*/ 638071 h 718457"/>
                      <a:gd name="connsiteX67" fmla="*/ 432079 w 1105319"/>
                      <a:gd name="connsiteY67" fmla="*/ 673240 h 718457"/>
                      <a:gd name="connsiteX68" fmla="*/ 366765 w 1105319"/>
                      <a:gd name="connsiteY68" fmla="*/ 653143 h 718457"/>
                      <a:gd name="connsiteX69" fmla="*/ 311499 w 1105319"/>
                      <a:gd name="connsiteY69" fmla="*/ 678264 h 718457"/>
                      <a:gd name="connsiteX70" fmla="*/ 311499 w 1105319"/>
                      <a:gd name="connsiteY70" fmla="*/ 678264 h 718457"/>
                      <a:gd name="connsiteX71" fmla="*/ 200967 w 1105319"/>
                      <a:gd name="connsiteY71" fmla="*/ 597877 h 718457"/>
                      <a:gd name="connsiteX72" fmla="*/ 175846 w 1105319"/>
                      <a:gd name="connsiteY72" fmla="*/ 607925 h 718457"/>
                      <a:gd name="connsiteX73" fmla="*/ 125604 w 1105319"/>
                      <a:gd name="connsiteY73" fmla="*/ 577780 h 718457"/>
                      <a:gd name="connsiteX74" fmla="*/ 125604 w 1105319"/>
                      <a:gd name="connsiteY74" fmla="*/ 577780 h 718457"/>
                      <a:gd name="connsiteX75" fmla="*/ 105508 w 1105319"/>
                      <a:gd name="connsiteY75" fmla="*/ 532563 h 718457"/>
                      <a:gd name="connsiteX76" fmla="*/ 65314 w 1105319"/>
                      <a:gd name="connsiteY76" fmla="*/ 527539 h 718457"/>
                      <a:gd name="connsiteX77" fmla="*/ 50242 w 1105319"/>
                      <a:gd name="connsiteY77" fmla="*/ 547635 h 718457"/>
                      <a:gd name="connsiteX78" fmla="*/ 25121 w 1105319"/>
                      <a:gd name="connsiteY78" fmla="*/ 557684 h 718457"/>
                      <a:gd name="connsiteX79" fmla="*/ 0 w 1105319"/>
                      <a:gd name="connsiteY79" fmla="*/ 527539 h 718457"/>
                      <a:gd name="connsiteX80" fmla="*/ 8548 w 1105319"/>
                      <a:gd name="connsiteY80" fmla="*/ 490276 h 718457"/>
                      <a:gd name="connsiteX81" fmla="*/ 60290 w 1105319"/>
                      <a:gd name="connsiteY81" fmla="*/ 472273 h 718457"/>
                      <a:gd name="connsiteX0" fmla="*/ 60290 w 1105319"/>
                      <a:gd name="connsiteY0" fmla="*/ 472273 h 718457"/>
                      <a:gd name="connsiteX1" fmla="*/ 60290 w 1105319"/>
                      <a:gd name="connsiteY1" fmla="*/ 472273 h 718457"/>
                      <a:gd name="connsiteX2" fmla="*/ 75363 w 1105319"/>
                      <a:gd name="connsiteY2" fmla="*/ 432079 h 718457"/>
                      <a:gd name="connsiteX3" fmla="*/ 85411 w 1105319"/>
                      <a:gd name="connsiteY3" fmla="*/ 417007 h 718457"/>
                      <a:gd name="connsiteX4" fmla="*/ 95459 w 1105319"/>
                      <a:gd name="connsiteY4" fmla="*/ 422031 h 718457"/>
                      <a:gd name="connsiteX5" fmla="*/ 120580 w 1105319"/>
                      <a:gd name="connsiteY5" fmla="*/ 442128 h 718457"/>
                      <a:gd name="connsiteX6" fmla="*/ 155749 w 1105319"/>
                      <a:gd name="connsiteY6" fmla="*/ 452176 h 718457"/>
                      <a:gd name="connsiteX7" fmla="*/ 200967 w 1105319"/>
                      <a:gd name="connsiteY7" fmla="*/ 417007 h 718457"/>
                      <a:gd name="connsiteX8" fmla="*/ 281354 w 1105319"/>
                      <a:gd name="connsiteY8" fmla="*/ 401934 h 718457"/>
                      <a:gd name="connsiteX9" fmla="*/ 351692 w 1105319"/>
                      <a:gd name="connsiteY9" fmla="*/ 351692 h 718457"/>
                      <a:gd name="connsiteX10" fmla="*/ 391886 w 1105319"/>
                      <a:gd name="connsiteY10" fmla="*/ 386862 h 718457"/>
                      <a:gd name="connsiteX11" fmla="*/ 422031 w 1105319"/>
                      <a:gd name="connsiteY11" fmla="*/ 286378 h 718457"/>
                      <a:gd name="connsiteX12" fmla="*/ 457200 w 1105319"/>
                      <a:gd name="connsiteY12" fmla="*/ 286378 h 718457"/>
                      <a:gd name="connsiteX13" fmla="*/ 462224 w 1105319"/>
                      <a:gd name="connsiteY13" fmla="*/ 336620 h 718457"/>
                      <a:gd name="connsiteX14" fmla="*/ 462224 w 1105319"/>
                      <a:gd name="connsiteY14" fmla="*/ 336620 h 718457"/>
                      <a:gd name="connsiteX15" fmla="*/ 500673 w 1105319"/>
                      <a:gd name="connsiteY15" fmla="*/ 322001 h 718457"/>
                      <a:gd name="connsiteX16" fmla="*/ 547635 w 1105319"/>
                      <a:gd name="connsiteY16" fmla="*/ 351692 h 718457"/>
                      <a:gd name="connsiteX17" fmla="*/ 577780 w 1105319"/>
                      <a:gd name="connsiteY17" fmla="*/ 316523 h 718457"/>
                      <a:gd name="connsiteX18" fmla="*/ 627499 w 1105319"/>
                      <a:gd name="connsiteY18" fmla="*/ 345866 h 718457"/>
                      <a:gd name="connsiteX19" fmla="*/ 663191 w 1105319"/>
                      <a:gd name="connsiteY19" fmla="*/ 351692 h 718457"/>
                      <a:gd name="connsiteX20" fmla="*/ 703385 w 1105319"/>
                      <a:gd name="connsiteY20" fmla="*/ 341644 h 718457"/>
                      <a:gd name="connsiteX21" fmla="*/ 748602 w 1105319"/>
                      <a:gd name="connsiteY21" fmla="*/ 306475 h 718457"/>
                      <a:gd name="connsiteX22" fmla="*/ 748602 w 1105319"/>
                      <a:gd name="connsiteY22" fmla="*/ 256233 h 718457"/>
                      <a:gd name="connsiteX23" fmla="*/ 728505 w 1105319"/>
                      <a:gd name="connsiteY23" fmla="*/ 246185 h 718457"/>
                      <a:gd name="connsiteX24" fmla="*/ 803868 w 1105319"/>
                      <a:gd name="connsiteY24" fmla="*/ 155750 h 718457"/>
                      <a:gd name="connsiteX25" fmla="*/ 859134 w 1105319"/>
                      <a:gd name="connsiteY25" fmla="*/ 145701 h 718457"/>
                      <a:gd name="connsiteX26" fmla="*/ 874207 w 1105319"/>
                      <a:gd name="connsiteY26" fmla="*/ 85411 h 718457"/>
                      <a:gd name="connsiteX27" fmla="*/ 859134 w 1105319"/>
                      <a:gd name="connsiteY27" fmla="*/ 40194 h 718457"/>
                      <a:gd name="connsiteX28" fmla="*/ 869182 w 1105319"/>
                      <a:gd name="connsiteY28" fmla="*/ 5024 h 718457"/>
                      <a:gd name="connsiteX29" fmla="*/ 894303 w 1105319"/>
                      <a:gd name="connsiteY29" fmla="*/ 0 h 718457"/>
                      <a:gd name="connsiteX30" fmla="*/ 944545 w 1105319"/>
                      <a:gd name="connsiteY30" fmla="*/ 25121 h 718457"/>
                      <a:gd name="connsiteX31" fmla="*/ 984738 w 1105319"/>
                      <a:gd name="connsiteY31" fmla="*/ 65314 h 718457"/>
                      <a:gd name="connsiteX32" fmla="*/ 984738 w 1105319"/>
                      <a:gd name="connsiteY32" fmla="*/ 65314 h 718457"/>
                      <a:gd name="connsiteX33" fmla="*/ 994787 w 1105319"/>
                      <a:gd name="connsiteY33" fmla="*/ 125605 h 718457"/>
                      <a:gd name="connsiteX34" fmla="*/ 1029956 w 1105319"/>
                      <a:gd name="connsiteY34" fmla="*/ 170822 h 718457"/>
                      <a:gd name="connsiteX35" fmla="*/ 1024932 w 1105319"/>
                      <a:gd name="connsiteY35" fmla="*/ 205991 h 718457"/>
                      <a:gd name="connsiteX36" fmla="*/ 1050053 w 1105319"/>
                      <a:gd name="connsiteY36" fmla="*/ 211016 h 718457"/>
                      <a:gd name="connsiteX37" fmla="*/ 1024932 w 1105319"/>
                      <a:gd name="connsiteY37" fmla="*/ 246185 h 718457"/>
                      <a:gd name="connsiteX38" fmla="*/ 1009859 w 1105319"/>
                      <a:gd name="connsiteY38" fmla="*/ 281354 h 718457"/>
                      <a:gd name="connsiteX39" fmla="*/ 1019908 w 1105319"/>
                      <a:gd name="connsiteY39" fmla="*/ 331596 h 718457"/>
                      <a:gd name="connsiteX40" fmla="*/ 1075174 w 1105319"/>
                      <a:gd name="connsiteY40" fmla="*/ 381838 h 718457"/>
                      <a:gd name="connsiteX41" fmla="*/ 1019908 w 1105319"/>
                      <a:gd name="connsiteY41" fmla="*/ 477297 h 718457"/>
                      <a:gd name="connsiteX42" fmla="*/ 1055077 w 1105319"/>
                      <a:gd name="connsiteY42" fmla="*/ 547635 h 718457"/>
                      <a:gd name="connsiteX43" fmla="*/ 1101376 w 1105319"/>
                      <a:gd name="connsiteY43" fmla="*/ 575129 h 718457"/>
                      <a:gd name="connsiteX44" fmla="*/ 1105319 w 1105319"/>
                      <a:gd name="connsiteY44" fmla="*/ 628022 h 718457"/>
                      <a:gd name="connsiteX45" fmla="*/ 1090246 w 1105319"/>
                      <a:gd name="connsiteY45" fmla="*/ 643095 h 718457"/>
                      <a:gd name="connsiteX46" fmla="*/ 1045028 w 1105319"/>
                      <a:gd name="connsiteY46" fmla="*/ 622998 h 718457"/>
                      <a:gd name="connsiteX47" fmla="*/ 1009859 w 1105319"/>
                      <a:gd name="connsiteY47" fmla="*/ 648119 h 718457"/>
                      <a:gd name="connsiteX48" fmla="*/ 1034980 w 1105319"/>
                      <a:gd name="connsiteY48" fmla="*/ 673240 h 718457"/>
                      <a:gd name="connsiteX49" fmla="*/ 989763 w 1105319"/>
                      <a:gd name="connsiteY49" fmla="*/ 663191 h 718457"/>
                      <a:gd name="connsiteX50" fmla="*/ 954593 w 1105319"/>
                      <a:gd name="connsiteY50" fmla="*/ 688312 h 718457"/>
                      <a:gd name="connsiteX51" fmla="*/ 959618 w 1105319"/>
                      <a:gd name="connsiteY51" fmla="*/ 718457 h 718457"/>
                      <a:gd name="connsiteX52" fmla="*/ 854110 w 1105319"/>
                      <a:gd name="connsiteY52" fmla="*/ 713433 h 718457"/>
                      <a:gd name="connsiteX53" fmla="*/ 874207 w 1105319"/>
                      <a:gd name="connsiteY53" fmla="*/ 663191 h 718457"/>
                      <a:gd name="connsiteX54" fmla="*/ 854110 w 1105319"/>
                      <a:gd name="connsiteY54" fmla="*/ 638071 h 718457"/>
                      <a:gd name="connsiteX55" fmla="*/ 808892 w 1105319"/>
                      <a:gd name="connsiteY55" fmla="*/ 658167 h 718457"/>
                      <a:gd name="connsiteX56" fmla="*/ 788796 w 1105319"/>
                      <a:gd name="connsiteY56" fmla="*/ 612950 h 718457"/>
                      <a:gd name="connsiteX57" fmla="*/ 743578 w 1105319"/>
                      <a:gd name="connsiteY57" fmla="*/ 617974 h 718457"/>
                      <a:gd name="connsiteX58" fmla="*/ 708409 w 1105319"/>
                      <a:gd name="connsiteY58" fmla="*/ 658167 h 718457"/>
                      <a:gd name="connsiteX59" fmla="*/ 708409 w 1105319"/>
                      <a:gd name="connsiteY59" fmla="*/ 658167 h 718457"/>
                      <a:gd name="connsiteX60" fmla="*/ 683288 w 1105319"/>
                      <a:gd name="connsiteY60" fmla="*/ 718457 h 718457"/>
                      <a:gd name="connsiteX61" fmla="*/ 683288 w 1105319"/>
                      <a:gd name="connsiteY61" fmla="*/ 718457 h 718457"/>
                      <a:gd name="connsiteX62" fmla="*/ 633046 w 1105319"/>
                      <a:gd name="connsiteY62" fmla="*/ 693336 h 718457"/>
                      <a:gd name="connsiteX63" fmla="*/ 592853 w 1105319"/>
                      <a:gd name="connsiteY63" fmla="*/ 703385 h 718457"/>
                      <a:gd name="connsiteX64" fmla="*/ 557683 w 1105319"/>
                      <a:gd name="connsiteY64" fmla="*/ 643095 h 718457"/>
                      <a:gd name="connsiteX65" fmla="*/ 497393 w 1105319"/>
                      <a:gd name="connsiteY65" fmla="*/ 617974 h 718457"/>
                      <a:gd name="connsiteX66" fmla="*/ 477297 w 1105319"/>
                      <a:gd name="connsiteY66" fmla="*/ 638071 h 718457"/>
                      <a:gd name="connsiteX67" fmla="*/ 432079 w 1105319"/>
                      <a:gd name="connsiteY67" fmla="*/ 673240 h 718457"/>
                      <a:gd name="connsiteX68" fmla="*/ 366765 w 1105319"/>
                      <a:gd name="connsiteY68" fmla="*/ 653143 h 718457"/>
                      <a:gd name="connsiteX69" fmla="*/ 311499 w 1105319"/>
                      <a:gd name="connsiteY69" fmla="*/ 678264 h 718457"/>
                      <a:gd name="connsiteX70" fmla="*/ 311499 w 1105319"/>
                      <a:gd name="connsiteY70" fmla="*/ 678264 h 718457"/>
                      <a:gd name="connsiteX71" fmla="*/ 200967 w 1105319"/>
                      <a:gd name="connsiteY71" fmla="*/ 597877 h 718457"/>
                      <a:gd name="connsiteX72" fmla="*/ 175846 w 1105319"/>
                      <a:gd name="connsiteY72" fmla="*/ 607925 h 718457"/>
                      <a:gd name="connsiteX73" fmla="*/ 125604 w 1105319"/>
                      <a:gd name="connsiteY73" fmla="*/ 577780 h 718457"/>
                      <a:gd name="connsiteX74" fmla="*/ 125604 w 1105319"/>
                      <a:gd name="connsiteY74" fmla="*/ 577780 h 718457"/>
                      <a:gd name="connsiteX75" fmla="*/ 105508 w 1105319"/>
                      <a:gd name="connsiteY75" fmla="*/ 532563 h 718457"/>
                      <a:gd name="connsiteX76" fmla="*/ 65314 w 1105319"/>
                      <a:gd name="connsiteY76" fmla="*/ 527539 h 718457"/>
                      <a:gd name="connsiteX77" fmla="*/ 50242 w 1105319"/>
                      <a:gd name="connsiteY77" fmla="*/ 547635 h 718457"/>
                      <a:gd name="connsiteX78" fmla="*/ 25121 w 1105319"/>
                      <a:gd name="connsiteY78" fmla="*/ 557684 h 718457"/>
                      <a:gd name="connsiteX79" fmla="*/ 0 w 1105319"/>
                      <a:gd name="connsiteY79" fmla="*/ 527539 h 718457"/>
                      <a:gd name="connsiteX80" fmla="*/ 8548 w 1105319"/>
                      <a:gd name="connsiteY80" fmla="*/ 490276 h 718457"/>
                      <a:gd name="connsiteX81" fmla="*/ 60290 w 1105319"/>
                      <a:gd name="connsiteY81" fmla="*/ 472273 h 718457"/>
                      <a:gd name="connsiteX0" fmla="*/ 60290 w 1105319"/>
                      <a:gd name="connsiteY0" fmla="*/ 472273 h 741126"/>
                      <a:gd name="connsiteX1" fmla="*/ 60290 w 1105319"/>
                      <a:gd name="connsiteY1" fmla="*/ 472273 h 741126"/>
                      <a:gd name="connsiteX2" fmla="*/ 75363 w 1105319"/>
                      <a:gd name="connsiteY2" fmla="*/ 432079 h 741126"/>
                      <a:gd name="connsiteX3" fmla="*/ 85411 w 1105319"/>
                      <a:gd name="connsiteY3" fmla="*/ 417007 h 741126"/>
                      <a:gd name="connsiteX4" fmla="*/ 95459 w 1105319"/>
                      <a:gd name="connsiteY4" fmla="*/ 422031 h 741126"/>
                      <a:gd name="connsiteX5" fmla="*/ 120580 w 1105319"/>
                      <a:gd name="connsiteY5" fmla="*/ 442128 h 741126"/>
                      <a:gd name="connsiteX6" fmla="*/ 155749 w 1105319"/>
                      <a:gd name="connsiteY6" fmla="*/ 452176 h 741126"/>
                      <a:gd name="connsiteX7" fmla="*/ 200967 w 1105319"/>
                      <a:gd name="connsiteY7" fmla="*/ 417007 h 741126"/>
                      <a:gd name="connsiteX8" fmla="*/ 281354 w 1105319"/>
                      <a:gd name="connsiteY8" fmla="*/ 401934 h 741126"/>
                      <a:gd name="connsiteX9" fmla="*/ 351692 w 1105319"/>
                      <a:gd name="connsiteY9" fmla="*/ 351692 h 741126"/>
                      <a:gd name="connsiteX10" fmla="*/ 391886 w 1105319"/>
                      <a:gd name="connsiteY10" fmla="*/ 386862 h 741126"/>
                      <a:gd name="connsiteX11" fmla="*/ 422031 w 1105319"/>
                      <a:gd name="connsiteY11" fmla="*/ 286378 h 741126"/>
                      <a:gd name="connsiteX12" fmla="*/ 457200 w 1105319"/>
                      <a:gd name="connsiteY12" fmla="*/ 286378 h 741126"/>
                      <a:gd name="connsiteX13" fmla="*/ 462224 w 1105319"/>
                      <a:gd name="connsiteY13" fmla="*/ 336620 h 741126"/>
                      <a:gd name="connsiteX14" fmla="*/ 462224 w 1105319"/>
                      <a:gd name="connsiteY14" fmla="*/ 336620 h 741126"/>
                      <a:gd name="connsiteX15" fmla="*/ 500673 w 1105319"/>
                      <a:gd name="connsiteY15" fmla="*/ 322001 h 741126"/>
                      <a:gd name="connsiteX16" fmla="*/ 547635 w 1105319"/>
                      <a:gd name="connsiteY16" fmla="*/ 351692 h 741126"/>
                      <a:gd name="connsiteX17" fmla="*/ 577780 w 1105319"/>
                      <a:gd name="connsiteY17" fmla="*/ 316523 h 741126"/>
                      <a:gd name="connsiteX18" fmla="*/ 627499 w 1105319"/>
                      <a:gd name="connsiteY18" fmla="*/ 345866 h 741126"/>
                      <a:gd name="connsiteX19" fmla="*/ 663191 w 1105319"/>
                      <a:gd name="connsiteY19" fmla="*/ 351692 h 741126"/>
                      <a:gd name="connsiteX20" fmla="*/ 703385 w 1105319"/>
                      <a:gd name="connsiteY20" fmla="*/ 341644 h 741126"/>
                      <a:gd name="connsiteX21" fmla="*/ 748602 w 1105319"/>
                      <a:gd name="connsiteY21" fmla="*/ 306475 h 741126"/>
                      <a:gd name="connsiteX22" fmla="*/ 748602 w 1105319"/>
                      <a:gd name="connsiteY22" fmla="*/ 256233 h 741126"/>
                      <a:gd name="connsiteX23" fmla="*/ 728505 w 1105319"/>
                      <a:gd name="connsiteY23" fmla="*/ 246185 h 741126"/>
                      <a:gd name="connsiteX24" fmla="*/ 803868 w 1105319"/>
                      <a:gd name="connsiteY24" fmla="*/ 155750 h 741126"/>
                      <a:gd name="connsiteX25" fmla="*/ 859134 w 1105319"/>
                      <a:gd name="connsiteY25" fmla="*/ 145701 h 741126"/>
                      <a:gd name="connsiteX26" fmla="*/ 874207 w 1105319"/>
                      <a:gd name="connsiteY26" fmla="*/ 85411 h 741126"/>
                      <a:gd name="connsiteX27" fmla="*/ 859134 w 1105319"/>
                      <a:gd name="connsiteY27" fmla="*/ 40194 h 741126"/>
                      <a:gd name="connsiteX28" fmla="*/ 869182 w 1105319"/>
                      <a:gd name="connsiteY28" fmla="*/ 5024 h 741126"/>
                      <a:gd name="connsiteX29" fmla="*/ 894303 w 1105319"/>
                      <a:gd name="connsiteY29" fmla="*/ 0 h 741126"/>
                      <a:gd name="connsiteX30" fmla="*/ 944545 w 1105319"/>
                      <a:gd name="connsiteY30" fmla="*/ 25121 h 741126"/>
                      <a:gd name="connsiteX31" fmla="*/ 984738 w 1105319"/>
                      <a:gd name="connsiteY31" fmla="*/ 65314 h 741126"/>
                      <a:gd name="connsiteX32" fmla="*/ 984738 w 1105319"/>
                      <a:gd name="connsiteY32" fmla="*/ 65314 h 741126"/>
                      <a:gd name="connsiteX33" fmla="*/ 994787 w 1105319"/>
                      <a:gd name="connsiteY33" fmla="*/ 125605 h 741126"/>
                      <a:gd name="connsiteX34" fmla="*/ 1029956 w 1105319"/>
                      <a:gd name="connsiteY34" fmla="*/ 170822 h 741126"/>
                      <a:gd name="connsiteX35" fmla="*/ 1024932 w 1105319"/>
                      <a:gd name="connsiteY35" fmla="*/ 205991 h 741126"/>
                      <a:gd name="connsiteX36" fmla="*/ 1050053 w 1105319"/>
                      <a:gd name="connsiteY36" fmla="*/ 211016 h 741126"/>
                      <a:gd name="connsiteX37" fmla="*/ 1024932 w 1105319"/>
                      <a:gd name="connsiteY37" fmla="*/ 246185 h 741126"/>
                      <a:gd name="connsiteX38" fmla="*/ 1009859 w 1105319"/>
                      <a:gd name="connsiteY38" fmla="*/ 281354 h 741126"/>
                      <a:gd name="connsiteX39" fmla="*/ 1019908 w 1105319"/>
                      <a:gd name="connsiteY39" fmla="*/ 331596 h 741126"/>
                      <a:gd name="connsiteX40" fmla="*/ 1075174 w 1105319"/>
                      <a:gd name="connsiteY40" fmla="*/ 381838 h 741126"/>
                      <a:gd name="connsiteX41" fmla="*/ 1019908 w 1105319"/>
                      <a:gd name="connsiteY41" fmla="*/ 477297 h 741126"/>
                      <a:gd name="connsiteX42" fmla="*/ 1055077 w 1105319"/>
                      <a:gd name="connsiteY42" fmla="*/ 547635 h 741126"/>
                      <a:gd name="connsiteX43" fmla="*/ 1101376 w 1105319"/>
                      <a:gd name="connsiteY43" fmla="*/ 575129 h 741126"/>
                      <a:gd name="connsiteX44" fmla="*/ 1105319 w 1105319"/>
                      <a:gd name="connsiteY44" fmla="*/ 628022 h 741126"/>
                      <a:gd name="connsiteX45" fmla="*/ 1090246 w 1105319"/>
                      <a:gd name="connsiteY45" fmla="*/ 643095 h 741126"/>
                      <a:gd name="connsiteX46" fmla="*/ 1045028 w 1105319"/>
                      <a:gd name="connsiteY46" fmla="*/ 622998 h 741126"/>
                      <a:gd name="connsiteX47" fmla="*/ 1009859 w 1105319"/>
                      <a:gd name="connsiteY47" fmla="*/ 648119 h 741126"/>
                      <a:gd name="connsiteX48" fmla="*/ 1034980 w 1105319"/>
                      <a:gd name="connsiteY48" fmla="*/ 673240 h 741126"/>
                      <a:gd name="connsiteX49" fmla="*/ 989763 w 1105319"/>
                      <a:gd name="connsiteY49" fmla="*/ 663191 h 741126"/>
                      <a:gd name="connsiteX50" fmla="*/ 954593 w 1105319"/>
                      <a:gd name="connsiteY50" fmla="*/ 688312 h 741126"/>
                      <a:gd name="connsiteX51" fmla="*/ 959618 w 1105319"/>
                      <a:gd name="connsiteY51" fmla="*/ 718457 h 741126"/>
                      <a:gd name="connsiteX52" fmla="*/ 903898 w 1105319"/>
                      <a:gd name="connsiteY52" fmla="*/ 741101 h 741126"/>
                      <a:gd name="connsiteX53" fmla="*/ 854110 w 1105319"/>
                      <a:gd name="connsiteY53" fmla="*/ 713433 h 741126"/>
                      <a:gd name="connsiteX54" fmla="*/ 874207 w 1105319"/>
                      <a:gd name="connsiteY54" fmla="*/ 663191 h 741126"/>
                      <a:gd name="connsiteX55" fmla="*/ 854110 w 1105319"/>
                      <a:gd name="connsiteY55" fmla="*/ 638071 h 741126"/>
                      <a:gd name="connsiteX56" fmla="*/ 808892 w 1105319"/>
                      <a:gd name="connsiteY56" fmla="*/ 658167 h 741126"/>
                      <a:gd name="connsiteX57" fmla="*/ 788796 w 1105319"/>
                      <a:gd name="connsiteY57" fmla="*/ 612950 h 741126"/>
                      <a:gd name="connsiteX58" fmla="*/ 743578 w 1105319"/>
                      <a:gd name="connsiteY58" fmla="*/ 617974 h 741126"/>
                      <a:gd name="connsiteX59" fmla="*/ 708409 w 1105319"/>
                      <a:gd name="connsiteY59" fmla="*/ 658167 h 741126"/>
                      <a:gd name="connsiteX60" fmla="*/ 708409 w 1105319"/>
                      <a:gd name="connsiteY60" fmla="*/ 658167 h 741126"/>
                      <a:gd name="connsiteX61" fmla="*/ 683288 w 1105319"/>
                      <a:gd name="connsiteY61" fmla="*/ 718457 h 741126"/>
                      <a:gd name="connsiteX62" fmla="*/ 683288 w 1105319"/>
                      <a:gd name="connsiteY62" fmla="*/ 718457 h 741126"/>
                      <a:gd name="connsiteX63" fmla="*/ 633046 w 1105319"/>
                      <a:gd name="connsiteY63" fmla="*/ 693336 h 741126"/>
                      <a:gd name="connsiteX64" fmla="*/ 592853 w 1105319"/>
                      <a:gd name="connsiteY64" fmla="*/ 703385 h 741126"/>
                      <a:gd name="connsiteX65" fmla="*/ 557683 w 1105319"/>
                      <a:gd name="connsiteY65" fmla="*/ 643095 h 741126"/>
                      <a:gd name="connsiteX66" fmla="*/ 497393 w 1105319"/>
                      <a:gd name="connsiteY66" fmla="*/ 617974 h 741126"/>
                      <a:gd name="connsiteX67" fmla="*/ 477297 w 1105319"/>
                      <a:gd name="connsiteY67" fmla="*/ 638071 h 741126"/>
                      <a:gd name="connsiteX68" fmla="*/ 432079 w 1105319"/>
                      <a:gd name="connsiteY68" fmla="*/ 673240 h 741126"/>
                      <a:gd name="connsiteX69" fmla="*/ 366765 w 1105319"/>
                      <a:gd name="connsiteY69" fmla="*/ 653143 h 741126"/>
                      <a:gd name="connsiteX70" fmla="*/ 311499 w 1105319"/>
                      <a:gd name="connsiteY70" fmla="*/ 678264 h 741126"/>
                      <a:gd name="connsiteX71" fmla="*/ 311499 w 1105319"/>
                      <a:gd name="connsiteY71" fmla="*/ 678264 h 741126"/>
                      <a:gd name="connsiteX72" fmla="*/ 200967 w 1105319"/>
                      <a:gd name="connsiteY72" fmla="*/ 597877 h 741126"/>
                      <a:gd name="connsiteX73" fmla="*/ 175846 w 1105319"/>
                      <a:gd name="connsiteY73" fmla="*/ 607925 h 741126"/>
                      <a:gd name="connsiteX74" fmla="*/ 125604 w 1105319"/>
                      <a:gd name="connsiteY74" fmla="*/ 577780 h 741126"/>
                      <a:gd name="connsiteX75" fmla="*/ 125604 w 1105319"/>
                      <a:gd name="connsiteY75" fmla="*/ 577780 h 741126"/>
                      <a:gd name="connsiteX76" fmla="*/ 105508 w 1105319"/>
                      <a:gd name="connsiteY76" fmla="*/ 532563 h 741126"/>
                      <a:gd name="connsiteX77" fmla="*/ 65314 w 1105319"/>
                      <a:gd name="connsiteY77" fmla="*/ 527539 h 741126"/>
                      <a:gd name="connsiteX78" fmla="*/ 50242 w 1105319"/>
                      <a:gd name="connsiteY78" fmla="*/ 547635 h 741126"/>
                      <a:gd name="connsiteX79" fmla="*/ 25121 w 1105319"/>
                      <a:gd name="connsiteY79" fmla="*/ 557684 h 741126"/>
                      <a:gd name="connsiteX80" fmla="*/ 0 w 1105319"/>
                      <a:gd name="connsiteY80" fmla="*/ 527539 h 741126"/>
                      <a:gd name="connsiteX81" fmla="*/ 8548 w 1105319"/>
                      <a:gd name="connsiteY81" fmla="*/ 490276 h 741126"/>
                      <a:gd name="connsiteX82" fmla="*/ 60290 w 1105319"/>
                      <a:gd name="connsiteY82" fmla="*/ 472273 h 74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105319" h="741126">
                        <a:moveTo>
                          <a:pt x="60290" y="472273"/>
                        </a:moveTo>
                        <a:lnTo>
                          <a:pt x="60290" y="472273"/>
                        </a:lnTo>
                        <a:cubicBezTo>
                          <a:pt x="65314" y="458875"/>
                          <a:pt x="69442" y="445106"/>
                          <a:pt x="75363" y="432079"/>
                        </a:cubicBezTo>
                        <a:cubicBezTo>
                          <a:pt x="77862" y="426582"/>
                          <a:pt x="80010" y="419707"/>
                          <a:pt x="85411" y="417007"/>
                        </a:cubicBezTo>
                        <a:lnTo>
                          <a:pt x="95459" y="422031"/>
                        </a:lnTo>
                        <a:lnTo>
                          <a:pt x="120580" y="442128"/>
                        </a:lnTo>
                        <a:lnTo>
                          <a:pt x="155749" y="452176"/>
                        </a:lnTo>
                        <a:lnTo>
                          <a:pt x="200967" y="417007"/>
                        </a:lnTo>
                        <a:lnTo>
                          <a:pt x="281354" y="401934"/>
                        </a:lnTo>
                        <a:lnTo>
                          <a:pt x="351692" y="351692"/>
                        </a:lnTo>
                        <a:lnTo>
                          <a:pt x="391886" y="386862"/>
                        </a:lnTo>
                        <a:lnTo>
                          <a:pt x="422031" y="286378"/>
                        </a:lnTo>
                        <a:lnTo>
                          <a:pt x="457200" y="286378"/>
                        </a:lnTo>
                        <a:lnTo>
                          <a:pt x="462224" y="336620"/>
                        </a:lnTo>
                        <a:lnTo>
                          <a:pt x="462224" y="336620"/>
                        </a:lnTo>
                        <a:cubicBezTo>
                          <a:pt x="472924" y="338097"/>
                          <a:pt x="489973" y="320524"/>
                          <a:pt x="500673" y="322001"/>
                        </a:cubicBezTo>
                        <a:lnTo>
                          <a:pt x="547635" y="351692"/>
                        </a:lnTo>
                        <a:lnTo>
                          <a:pt x="577780" y="316523"/>
                        </a:lnTo>
                        <a:lnTo>
                          <a:pt x="627499" y="345866"/>
                        </a:lnTo>
                        <a:lnTo>
                          <a:pt x="663191" y="351692"/>
                        </a:lnTo>
                        <a:lnTo>
                          <a:pt x="703385" y="341644"/>
                        </a:lnTo>
                        <a:lnTo>
                          <a:pt x="748602" y="306475"/>
                        </a:lnTo>
                        <a:lnTo>
                          <a:pt x="748602" y="256233"/>
                        </a:lnTo>
                        <a:lnTo>
                          <a:pt x="728505" y="246185"/>
                        </a:lnTo>
                        <a:lnTo>
                          <a:pt x="803868" y="155750"/>
                        </a:lnTo>
                        <a:lnTo>
                          <a:pt x="859134" y="145701"/>
                        </a:lnTo>
                        <a:lnTo>
                          <a:pt x="874207" y="85411"/>
                        </a:lnTo>
                        <a:lnTo>
                          <a:pt x="859134" y="40194"/>
                        </a:lnTo>
                        <a:lnTo>
                          <a:pt x="869182" y="5024"/>
                        </a:lnTo>
                        <a:lnTo>
                          <a:pt x="894303" y="0"/>
                        </a:lnTo>
                        <a:lnTo>
                          <a:pt x="944545" y="25121"/>
                        </a:lnTo>
                        <a:lnTo>
                          <a:pt x="984738" y="65314"/>
                        </a:lnTo>
                        <a:lnTo>
                          <a:pt x="984738" y="65314"/>
                        </a:lnTo>
                        <a:lnTo>
                          <a:pt x="994787" y="125605"/>
                        </a:lnTo>
                        <a:lnTo>
                          <a:pt x="1029956" y="170822"/>
                        </a:lnTo>
                        <a:lnTo>
                          <a:pt x="1024932" y="205991"/>
                        </a:lnTo>
                        <a:lnTo>
                          <a:pt x="1050053" y="211016"/>
                        </a:lnTo>
                        <a:lnTo>
                          <a:pt x="1024932" y="246185"/>
                        </a:lnTo>
                        <a:lnTo>
                          <a:pt x="1009859" y="281354"/>
                        </a:lnTo>
                        <a:lnTo>
                          <a:pt x="1019908" y="331596"/>
                        </a:lnTo>
                        <a:lnTo>
                          <a:pt x="1075174" y="381838"/>
                        </a:lnTo>
                        <a:lnTo>
                          <a:pt x="1019908" y="477297"/>
                        </a:lnTo>
                        <a:lnTo>
                          <a:pt x="1055077" y="547635"/>
                        </a:lnTo>
                        <a:lnTo>
                          <a:pt x="1101376" y="575129"/>
                        </a:lnTo>
                        <a:lnTo>
                          <a:pt x="1105319" y="628022"/>
                        </a:lnTo>
                        <a:lnTo>
                          <a:pt x="1090246" y="643095"/>
                        </a:lnTo>
                        <a:lnTo>
                          <a:pt x="1045028" y="622998"/>
                        </a:lnTo>
                        <a:lnTo>
                          <a:pt x="1009859" y="648119"/>
                        </a:lnTo>
                        <a:lnTo>
                          <a:pt x="1034980" y="673240"/>
                        </a:lnTo>
                        <a:lnTo>
                          <a:pt x="989763" y="663191"/>
                        </a:lnTo>
                        <a:lnTo>
                          <a:pt x="954593" y="688312"/>
                        </a:lnTo>
                        <a:lnTo>
                          <a:pt x="959618" y="718457"/>
                        </a:lnTo>
                        <a:cubicBezTo>
                          <a:pt x="939986" y="717538"/>
                          <a:pt x="923530" y="742020"/>
                          <a:pt x="903898" y="741101"/>
                        </a:cubicBezTo>
                        <a:lnTo>
                          <a:pt x="854110" y="713433"/>
                        </a:lnTo>
                        <a:lnTo>
                          <a:pt x="874207" y="663191"/>
                        </a:lnTo>
                        <a:lnTo>
                          <a:pt x="854110" y="638071"/>
                        </a:lnTo>
                        <a:lnTo>
                          <a:pt x="808892" y="658167"/>
                        </a:lnTo>
                        <a:lnTo>
                          <a:pt x="788796" y="612950"/>
                        </a:lnTo>
                        <a:lnTo>
                          <a:pt x="743578" y="617974"/>
                        </a:lnTo>
                        <a:lnTo>
                          <a:pt x="708409" y="658167"/>
                        </a:lnTo>
                        <a:lnTo>
                          <a:pt x="708409" y="658167"/>
                        </a:lnTo>
                        <a:lnTo>
                          <a:pt x="683288" y="718457"/>
                        </a:lnTo>
                        <a:lnTo>
                          <a:pt x="683288" y="718457"/>
                        </a:lnTo>
                        <a:lnTo>
                          <a:pt x="633046" y="693336"/>
                        </a:lnTo>
                        <a:lnTo>
                          <a:pt x="592853" y="703385"/>
                        </a:lnTo>
                        <a:lnTo>
                          <a:pt x="557683" y="643095"/>
                        </a:lnTo>
                        <a:lnTo>
                          <a:pt x="497393" y="617974"/>
                        </a:lnTo>
                        <a:lnTo>
                          <a:pt x="477297" y="638071"/>
                        </a:lnTo>
                        <a:lnTo>
                          <a:pt x="432079" y="673240"/>
                        </a:lnTo>
                        <a:lnTo>
                          <a:pt x="366765" y="653143"/>
                        </a:lnTo>
                        <a:lnTo>
                          <a:pt x="311499" y="678264"/>
                        </a:lnTo>
                        <a:lnTo>
                          <a:pt x="311499" y="678264"/>
                        </a:lnTo>
                        <a:lnTo>
                          <a:pt x="200967" y="597877"/>
                        </a:lnTo>
                        <a:lnTo>
                          <a:pt x="175846" y="607925"/>
                        </a:lnTo>
                        <a:lnTo>
                          <a:pt x="125604" y="577780"/>
                        </a:lnTo>
                        <a:lnTo>
                          <a:pt x="125604" y="577780"/>
                        </a:lnTo>
                        <a:lnTo>
                          <a:pt x="105508" y="532563"/>
                        </a:lnTo>
                        <a:lnTo>
                          <a:pt x="65314" y="527539"/>
                        </a:lnTo>
                        <a:lnTo>
                          <a:pt x="50242" y="547635"/>
                        </a:lnTo>
                        <a:lnTo>
                          <a:pt x="25121" y="557684"/>
                        </a:lnTo>
                        <a:lnTo>
                          <a:pt x="0" y="527539"/>
                        </a:lnTo>
                        <a:cubicBezTo>
                          <a:pt x="8141" y="518293"/>
                          <a:pt x="407" y="499522"/>
                          <a:pt x="8548" y="490276"/>
                        </a:cubicBezTo>
                        <a:lnTo>
                          <a:pt x="60290" y="472273"/>
                        </a:lnTo>
                        <a:close/>
                      </a:path>
                    </a:pathLst>
                  </a:custGeom>
                  <a:solidFill>
                    <a:schemeClr val="bg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bg2">
                          <a:lumMod val="25000"/>
                        </a:schemeClr>
                      </a:solidFill>
                    </a:endParaRPr>
                  </a:p>
                </p:txBody>
              </p:sp>
              <p:sp>
                <p:nvSpPr>
                  <p:cNvPr id="95" name="Forme libre : forme 94">
                    <a:extLst>
                      <a:ext uri="{FF2B5EF4-FFF2-40B4-BE49-F238E27FC236}">
                        <a16:creationId xmlns:a16="http://schemas.microsoft.com/office/drawing/2014/main" id="{468D3513-0E6F-4614-9D4E-34D4A3C48ECF}"/>
                      </a:ext>
                    </a:extLst>
                  </p:cNvPr>
                  <p:cNvSpPr/>
                  <p:nvPr/>
                </p:nvSpPr>
                <p:spPr>
                  <a:xfrm>
                    <a:off x="4248150" y="1447800"/>
                    <a:ext cx="1549400" cy="1098550"/>
                  </a:xfrm>
                  <a:custGeom>
                    <a:avLst/>
                    <a:gdLst>
                      <a:gd name="connsiteX0" fmla="*/ 15875 w 1549400"/>
                      <a:gd name="connsiteY0" fmla="*/ 19050 h 1098550"/>
                      <a:gd name="connsiteX1" fmla="*/ 0 w 1549400"/>
                      <a:gd name="connsiteY1" fmla="*/ 92075 h 1098550"/>
                      <a:gd name="connsiteX2" fmla="*/ 25400 w 1549400"/>
                      <a:gd name="connsiteY2" fmla="*/ 117475 h 1098550"/>
                      <a:gd name="connsiteX3" fmla="*/ 66675 w 1549400"/>
                      <a:gd name="connsiteY3" fmla="*/ 111125 h 1098550"/>
                      <a:gd name="connsiteX4" fmla="*/ 60325 w 1549400"/>
                      <a:gd name="connsiteY4" fmla="*/ 168275 h 1098550"/>
                      <a:gd name="connsiteX5" fmla="*/ 107950 w 1549400"/>
                      <a:gd name="connsiteY5" fmla="*/ 193675 h 1098550"/>
                      <a:gd name="connsiteX6" fmla="*/ 139700 w 1549400"/>
                      <a:gd name="connsiteY6" fmla="*/ 187325 h 1098550"/>
                      <a:gd name="connsiteX7" fmla="*/ 180975 w 1549400"/>
                      <a:gd name="connsiteY7" fmla="*/ 238125 h 1098550"/>
                      <a:gd name="connsiteX8" fmla="*/ 155575 w 1549400"/>
                      <a:gd name="connsiteY8" fmla="*/ 254000 h 1098550"/>
                      <a:gd name="connsiteX9" fmla="*/ 206375 w 1549400"/>
                      <a:gd name="connsiteY9" fmla="*/ 304800 h 1098550"/>
                      <a:gd name="connsiteX10" fmla="*/ 174625 w 1549400"/>
                      <a:gd name="connsiteY10" fmla="*/ 342900 h 1098550"/>
                      <a:gd name="connsiteX11" fmla="*/ 184150 w 1549400"/>
                      <a:gd name="connsiteY11" fmla="*/ 365125 h 1098550"/>
                      <a:gd name="connsiteX12" fmla="*/ 158750 w 1549400"/>
                      <a:gd name="connsiteY12" fmla="*/ 390525 h 1098550"/>
                      <a:gd name="connsiteX13" fmla="*/ 174625 w 1549400"/>
                      <a:gd name="connsiteY13" fmla="*/ 450850 h 1098550"/>
                      <a:gd name="connsiteX14" fmla="*/ 196850 w 1549400"/>
                      <a:gd name="connsiteY14" fmla="*/ 463550 h 1098550"/>
                      <a:gd name="connsiteX15" fmla="*/ 165100 w 1549400"/>
                      <a:gd name="connsiteY15" fmla="*/ 495300 h 1098550"/>
                      <a:gd name="connsiteX16" fmla="*/ 171450 w 1549400"/>
                      <a:gd name="connsiteY16" fmla="*/ 542925 h 1098550"/>
                      <a:gd name="connsiteX17" fmla="*/ 136525 w 1549400"/>
                      <a:gd name="connsiteY17" fmla="*/ 568325 h 1098550"/>
                      <a:gd name="connsiteX18" fmla="*/ 177800 w 1549400"/>
                      <a:gd name="connsiteY18" fmla="*/ 574675 h 1098550"/>
                      <a:gd name="connsiteX19" fmla="*/ 206375 w 1549400"/>
                      <a:gd name="connsiteY19" fmla="*/ 622300 h 1098550"/>
                      <a:gd name="connsiteX20" fmla="*/ 225425 w 1549400"/>
                      <a:gd name="connsiteY20" fmla="*/ 615950 h 1098550"/>
                      <a:gd name="connsiteX21" fmla="*/ 295275 w 1549400"/>
                      <a:gd name="connsiteY21" fmla="*/ 682625 h 1098550"/>
                      <a:gd name="connsiteX22" fmla="*/ 282575 w 1549400"/>
                      <a:gd name="connsiteY22" fmla="*/ 704850 h 1098550"/>
                      <a:gd name="connsiteX23" fmla="*/ 323850 w 1549400"/>
                      <a:gd name="connsiteY23" fmla="*/ 736600 h 1098550"/>
                      <a:gd name="connsiteX24" fmla="*/ 301625 w 1549400"/>
                      <a:gd name="connsiteY24" fmla="*/ 752475 h 1098550"/>
                      <a:gd name="connsiteX25" fmla="*/ 355600 w 1549400"/>
                      <a:gd name="connsiteY25" fmla="*/ 771525 h 1098550"/>
                      <a:gd name="connsiteX26" fmla="*/ 352425 w 1549400"/>
                      <a:gd name="connsiteY26" fmla="*/ 812800 h 1098550"/>
                      <a:gd name="connsiteX27" fmla="*/ 269875 w 1549400"/>
                      <a:gd name="connsiteY27" fmla="*/ 800100 h 1098550"/>
                      <a:gd name="connsiteX28" fmla="*/ 298450 w 1549400"/>
                      <a:gd name="connsiteY28" fmla="*/ 835025 h 1098550"/>
                      <a:gd name="connsiteX29" fmla="*/ 301625 w 1549400"/>
                      <a:gd name="connsiteY29" fmla="*/ 879475 h 1098550"/>
                      <a:gd name="connsiteX30" fmla="*/ 314325 w 1549400"/>
                      <a:gd name="connsiteY30" fmla="*/ 908050 h 1098550"/>
                      <a:gd name="connsiteX31" fmla="*/ 161925 w 1549400"/>
                      <a:gd name="connsiteY31" fmla="*/ 904875 h 1098550"/>
                      <a:gd name="connsiteX32" fmla="*/ 155575 w 1549400"/>
                      <a:gd name="connsiteY32" fmla="*/ 917575 h 1098550"/>
                      <a:gd name="connsiteX33" fmla="*/ 200025 w 1549400"/>
                      <a:gd name="connsiteY33" fmla="*/ 923925 h 1098550"/>
                      <a:gd name="connsiteX34" fmla="*/ 184150 w 1549400"/>
                      <a:gd name="connsiteY34" fmla="*/ 949325 h 1098550"/>
                      <a:gd name="connsiteX35" fmla="*/ 209550 w 1549400"/>
                      <a:gd name="connsiteY35" fmla="*/ 965200 h 1098550"/>
                      <a:gd name="connsiteX36" fmla="*/ 266700 w 1549400"/>
                      <a:gd name="connsiteY36" fmla="*/ 965200 h 1098550"/>
                      <a:gd name="connsiteX37" fmla="*/ 263525 w 1549400"/>
                      <a:gd name="connsiteY37" fmla="*/ 981075 h 1098550"/>
                      <a:gd name="connsiteX38" fmla="*/ 250825 w 1549400"/>
                      <a:gd name="connsiteY38" fmla="*/ 1016000 h 1098550"/>
                      <a:gd name="connsiteX39" fmla="*/ 307975 w 1549400"/>
                      <a:gd name="connsiteY39" fmla="*/ 1006475 h 1098550"/>
                      <a:gd name="connsiteX40" fmla="*/ 346075 w 1549400"/>
                      <a:gd name="connsiteY40" fmla="*/ 1035050 h 1098550"/>
                      <a:gd name="connsiteX41" fmla="*/ 368300 w 1549400"/>
                      <a:gd name="connsiteY41" fmla="*/ 1028700 h 1098550"/>
                      <a:gd name="connsiteX42" fmla="*/ 393700 w 1549400"/>
                      <a:gd name="connsiteY42" fmla="*/ 1047750 h 1098550"/>
                      <a:gd name="connsiteX43" fmla="*/ 415925 w 1549400"/>
                      <a:gd name="connsiteY43" fmla="*/ 1047750 h 1098550"/>
                      <a:gd name="connsiteX44" fmla="*/ 425450 w 1549400"/>
                      <a:gd name="connsiteY44" fmla="*/ 1028700 h 1098550"/>
                      <a:gd name="connsiteX45" fmla="*/ 488950 w 1549400"/>
                      <a:gd name="connsiteY45" fmla="*/ 1031875 h 1098550"/>
                      <a:gd name="connsiteX46" fmla="*/ 504825 w 1549400"/>
                      <a:gd name="connsiteY46" fmla="*/ 987425 h 1098550"/>
                      <a:gd name="connsiteX47" fmla="*/ 536575 w 1549400"/>
                      <a:gd name="connsiteY47" fmla="*/ 981075 h 1098550"/>
                      <a:gd name="connsiteX48" fmla="*/ 571500 w 1549400"/>
                      <a:gd name="connsiteY48" fmla="*/ 1003300 h 1098550"/>
                      <a:gd name="connsiteX49" fmla="*/ 593725 w 1549400"/>
                      <a:gd name="connsiteY49" fmla="*/ 1003300 h 1098550"/>
                      <a:gd name="connsiteX50" fmla="*/ 628650 w 1549400"/>
                      <a:gd name="connsiteY50" fmla="*/ 1038225 h 1098550"/>
                      <a:gd name="connsiteX51" fmla="*/ 644525 w 1549400"/>
                      <a:gd name="connsiteY51" fmla="*/ 1006475 h 1098550"/>
                      <a:gd name="connsiteX52" fmla="*/ 698500 w 1549400"/>
                      <a:gd name="connsiteY52" fmla="*/ 1003300 h 1098550"/>
                      <a:gd name="connsiteX53" fmla="*/ 695325 w 1549400"/>
                      <a:gd name="connsiteY53" fmla="*/ 1041400 h 1098550"/>
                      <a:gd name="connsiteX54" fmla="*/ 727075 w 1549400"/>
                      <a:gd name="connsiteY54" fmla="*/ 1047750 h 1098550"/>
                      <a:gd name="connsiteX55" fmla="*/ 784225 w 1549400"/>
                      <a:gd name="connsiteY55" fmla="*/ 1098550 h 1098550"/>
                      <a:gd name="connsiteX56" fmla="*/ 812800 w 1549400"/>
                      <a:gd name="connsiteY56" fmla="*/ 1076325 h 1098550"/>
                      <a:gd name="connsiteX57" fmla="*/ 844550 w 1549400"/>
                      <a:gd name="connsiteY57" fmla="*/ 1076325 h 1098550"/>
                      <a:gd name="connsiteX58" fmla="*/ 885825 w 1549400"/>
                      <a:gd name="connsiteY58" fmla="*/ 1028700 h 1098550"/>
                      <a:gd name="connsiteX59" fmla="*/ 889000 w 1549400"/>
                      <a:gd name="connsiteY59" fmla="*/ 971550 h 1098550"/>
                      <a:gd name="connsiteX60" fmla="*/ 930275 w 1549400"/>
                      <a:gd name="connsiteY60" fmla="*/ 971550 h 1098550"/>
                      <a:gd name="connsiteX61" fmla="*/ 930275 w 1549400"/>
                      <a:gd name="connsiteY61" fmla="*/ 1006475 h 1098550"/>
                      <a:gd name="connsiteX62" fmla="*/ 930275 w 1549400"/>
                      <a:gd name="connsiteY62" fmla="*/ 1006475 h 1098550"/>
                      <a:gd name="connsiteX63" fmla="*/ 942975 w 1549400"/>
                      <a:gd name="connsiteY63" fmla="*/ 1031875 h 1098550"/>
                      <a:gd name="connsiteX64" fmla="*/ 958850 w 1549400"/>
                      <a:gd name="connsiteY64" fmla="*/ 1050925 h 1098550"/>
                      <a:gd name="connsiteX65" fmla="*/ 1016000 w 1549400"/>
                      <a:gd name="connsiteY65" fmla="*/ 1009650 h 1098550"/>
                      <a:gd name="connsiteX66" fmla="*/ 1082675 w 1549400"/>
                      <a:gd name="connsiteY66" fmla="*/ 1025525 h 1098550"/>
                      <a:gd name="connsiteX67" fmla="*/ 1111250 w 1549400"/>
                      <a:gd name="connsiteY67" fmla="*/ 996950 h 1098550"/>
                      <a:gd name="connsiteX68" fmla="*/ 1139825 w 1549400"/>
                      <a:gd name="connsiteY68" fmla="*/ 1006475 h 1098550"/>
                      <a:gd name="connsiteX69" fmla="*/ 1155700 w 1549400"/>
                      <a:gd name="connsiteY69" fmla="*/ 993775 h 1098550"/>
                      <a:gd name="connsiteX70" fmla="*/ 1212850 w 1549400"/>
                      <a:gd name="connsiteY70" fmla="*/ 1028700 h 1098550"/>
                      <a:gd name="connsiteX71" fmla="*/ 1222375 w 1549400"/>
                      <a:gd name="connsiteY71" fmla="*/ 993775 h 1098550"/>
                      <a:gd name="connsiteX72" fmla="*/ 1285875 w 1549400"/>
                      <a:gd name="connsiteY72" fmla="*/ 984250 h 1098550"/>
                      <a:gd name="connsiteX73" fmla="*/ 1260475 w 1549400"/>
                      <a:gd name="connsiteY73" fmla="*/ 939800 h 1098550"/>
                      <a:gd name="connsiteX74" fmla="*/ 1247775 w 1549400"/>
                      <a:gd name="connsiteY74" fmla="*/ 917575 h 1098550"/>
                      <a:gd name="connsiteX75" fmla="*/ 1247775 w 1549400"/>
                      <a:gd name="connsiteY75" fmla="*/ 917575 h 1098550"/>
                      <a:gd name="connsiteX76" fmla="*/ 1247775 w 1549400"/>
                      <a:gd name="connsiteY76" fmla="*/ 879475 h 1098550"/>
                      <a:gd name="connsiteX77" fmla="*/ 1270000 w 1549400"/>
                      <a:gd name="connsiteY77" fmla="*/ 844550 h 1098550"/>
                      <a:gd name="connsiteX78" fmla="*/ 1266825 w 1549400"/>
                      <a:gd name="connsiteY78" fmla="*/ 815975 h 1098550"/>
                      <a:gd name="connsiteX79" fmla="*/ 1292225 w 1549400"/>
                      <a:gd name="connsiteY79" fmla="*/ 793750 h 1098550"/>
                      <a:gd name="connsiteX80" fmla="*/ 1314450 w 1549400"/>
                      <a:gd name="connsiteY80" fmla="*/ 793750 h 1098550"/>
                      <a:gd name="connsiteX81" fmla="*/ 1308100 w 1549400"/>
                      <a:gd name="connsiteY81" fmla="*/ 771525 h 1098550"/>
                      <a:gd name="connsiteX82" fmla="*/ 1336675 w 1549400"/>
                      <a:gd name="connsiteY82" fmla="*/ 733425 h 1098550"/>
                      <a:gd name="connsiteX83" fmla="*/ 1349375 w 1549400"/>
                      <a:gd name="connsiteY83" fmla="*/ 704850 h 1098550"/>
                      <a:gd name="connsiteX84" fmla="*/ 1403350 w 1549400"/>
                      <a:gd name="connsiteY84" fmla="*/ 749300 h 1098550"/>
                      <a:gd name="connsiteX85" fmla="*/ 1460500 w 1549400"/>
                      <a:gd name="connsiteY85" fmla="*/ 708025 h 1098550"/>
                      <a:gd name="connsiteX86" fmla="*/ 1444625 w 1549400"/>
                      <a:gd name="connsiteY86" fmla="*/ 685800 h 1098550"/>
                      <a:gd name="connsiteX87" fmla="*/ 1482725 w 1549400"/>
                      <a:gd name="connsiteY87" fmla="*/ 635000 h 1098550"/>
                      <a:gd name="connsiteX88" fmla="*/ 1504950 w 1549400"/>
                      <a:gd name="connsiteY88" fmla="*/ 609600 h 1098550"/>
                      <a:gd name="connsiteX89" fmla="*/ 1543050 w 1549400"/>
                      <a:gd name="connsiteY89" fmla="*/ 590550 h 1098550"/>
                      <a:gd name="connsiteX90" fmla="*/ 1549400 w 1549400"/>
                      <a:gd name="connsiteY90" fmla="*/ 546100 h 1098550"/>
                      <a:gd name="connsiteX91" fmla="*/ 1476375 w 1549400"/>
                      <a:gd name="connsiteY91" fmla="*/ 549275 h 1098550"/>
                      <a:gd name="connsiteX92" fmla="*/ 1495425 w 1549400"/>
                      <a:gd name="connsiteY92" fmla="*/ 523875 h 1098550"/>
                      <a:gd name="connsiteX93" fmla="*/ 1495425 w 1549400"/>
                      <a:gd name="connsiteY93" fmla="*/ 476250 h 1098550"/>
                      <a:gd name="connsiteX94" fmla="*/ 1365250 w 1549400"/>
                      <a:gd name="connsiteY94" fmla="*/ 473075 h 1098550"/>
                      <a:gd name="connsiteX95" fmla="*/ 1358900 w 1549400"/>
                      <a:gd name="connsiteY95" fmla="*/ 441325 h 1098550"/>
                      <a:gd name="connsiteX96" fmla="*/ 1314450 w 1549400"/>
                      <a:gd name="connsiteY96" fmla="*/ 422275 h 1098550"/>
                      <a:gd name="connsiteX97" fmla="*/ 1279525 w 1549400"/>
                      <a:gd name="connsiteY97" fmla="*/ 317500 h 1098550"/>
                      <a:gd name="connsiteX98" fmla="*/ 1292225 w 1549400"/>
                      <a:gd name="connsiteY98" fmla="*/ 273050 h 1098550"/>
                      <a:gd name="connsiteX99" fmla="*/ 1263650 w 1549400"/>
                      <a:gd name="connsiteY99" fmla="*/ 219075 h 1098550"/>
                      <a:gd name="connsiteX100" fmla="*/ 1184275 w 1549400"/>
                      <a:gd name="connsiteY100" fmla="*/ 209550 h 1098550"/>
                      <a:gd name="connsiteX101" fmla="*/ 1196975 w 1549400"/>
                      <a:gd name="connsiteY101" fmla="*/ 149225 h 1098550"/>
                      <a:gd name="connsiteX102" fmla="*/ 1203325 w 1549400"/>
                      <a:gd name="connsiteY102" fmla="*/ 130175 h 1098550"/>
                      <a:gd name="connsiteX103" fmla="*/ 1139825 w 1549400"/>
                      <a:gd name="connsiteY103" fmla="*/ 120650 h 1098550"/>
                      <a:gd name="connsiteX104" fmla="*/ 1095375 w 1549400"/>
                      <a:gd name="connsiteY104" fmla="*/ 114300 h 1098550"/>
                      <a:gd name="connsiteX105" fmla="*/ 1057275 w 1549400"/>
                      <a:gd name="connsiteY105" fmla="*/ 98425 h 1098550"/>
                      <a:gd name="connsiteX106" fmla="*/ 1022350 w 1549400"/>
                      <a:gd name="connsiteY106" fmla="*/ 114300 h 1098550"/>
                      <a:gd name="connsiteX107" fmla="*/ 1038225 w 1549400"/>
                      <a:gd name="connsiteY107" fmla="*/ 149225 h 1098550"/>
                      <a:gd name="connsiteX108" fmla="*/ 977900 w 1549400"/>
                      <a:gd name="connsiteY108" fmla="*/ 142875 h 1098550"/>
                      <a:gd name="connsiteX109" fmla="*/ 962025 w 1549400"/>
                      <a:gd name="connsiteY109" fmla="*/ 161925 h 1098550"/>
                      <a:gd name="connsiteX110" fmla="*/ 962025 w 1549400"/>
                      <a:gd name="connsiteY110" fmla="*/ 190500 h 1098550"/>
                      <a:gd name="connsiteX111" fmla="*/ 923925 w 1549400"/>
                      <a:gd name="connsiteY111" fmla="*/ 209550 h 1098550"/>
                      <a:gd name="connsiteX112" fmla="*/ 860425 w 1549400"/>
                      <a:gd name="connsiteY112" fmla="*/ 180975 h 1098550"/>
                      <a:gd name="connsiteX113" fmla="*/ 876300 w 1549400"/>
                      <a:gd name="connsiteY113" fmla="*/ 139700 h 1098550"/>
                      <a:gd name="connsiteX114" fmla="*/ 860425 w 1549400"/>
                      <a:gd name="connsiteY114" fmla="*/ 111125 h 1098550"/>
                      <a:gd name="connsiteX115" fmla="*/ 812800 w 1549400"/>
                      <a:gd name="connsiteY115" fmla="*/ 123825 h 1098550"/>
                      <a:gd name="connsiteX116" fmla="*/ 803275 w 1549400"/>
                      <a:gd name="connsiteY116" fmla="*/ 88900 h 1098550"/>
                      <a:gd name="connsiteX117" fmla="*/ 749300 w 1549400"/>
                      <a:gd name="connsiteY117" fmla="*/ 95250 h 1098550"/>
                      <a:gd name="connsiteX118" fmla="*/ 704850 w 1549400"/>
                      <a:gd name="connsiteY118" fmla="*/ 133350 h 1098550"/>
                      <a:gd name="connsiteX119" fmla="*/ 695325 w 1549400"/>
                      <a:gd name="connsiteY119" fmla="*/ 193675 h 1098550"/>
                      <a:gd name="connsiteX120" fmla="*/ 635000 w 1549400"/>
                      <a:gd name="connsiteY120" fmla="*/ 168275 h 1098550"/>
                      <a:gd name="connsiteX121" fmla="*/ 593725 w 1549400"/>
                      <a:gd name="connsiteY121" fmla="*/ 177800 h 1098550"/>
                      <a:gd name="connsiteX122" fmla="*/ 561975 w 1549400"/>
                      <a:gd name="connsiteY122" fmla="*/ 107950 h 1098550"/>
                      <a:gd name="connsiteX123" fmla="*/ 495300 w 1549400"/>
                      <a:gd name="connsiteY123" fmla="*/ 92075 h 1098550"/>
                      <a:gd name="connsiteX124" fmla="*/ 415925 w 1549400"/>
                      <a:gd name="connsiteY124" fmla="*/ 142875 h 1098550"/>
                      <a:gd name="connsiteX125" fmla="*/ 374650 w 1549400"/>
                      <a:gd name="connsiteY125" fmla="*/ 133350 h 1098550"/>
                      <a:gd name="connsiteX126" fmla="*/ 314325 w 1549400"/>
                      <a:gd name="connsiteY126" fmla="*/ 149225 h 1098550"/>
                      <a:gd name="connsiteX127" fmla="*/ 212725 w 1549400"/>
                      <a:gd name="connsiteY127" fmla="*/ 66675 h 1098550"/>
                      <a:gd name="connsiteX128" fmla="*/ 180975 w 1549400"/>
                      <a:gd name="connsiteY128" fmla="*/ 82550 h 1098550"/>
                      <a:gd name="connsiteX129" fmla="*/ 123825 w 1549400"/>
                      <a:gd name="connsiteY129" fmla="*/ 25400 h 1098550"/>
                      <a:gd name="connsiteX130" fmla="*/ 114300 w 1549400"/>
                      <a:gd name="connsiteY130" fmla="*/ 6350 h 1098550"/>
                      <a:gd name="connsiteX131" fmla="*/ 82550 w 1549400"/>
                      <a:gd name="connsiteY131" fmla="*/ 0 h 1098550"/>
                      <a:gd name="connsiteX132" fmla="*/ 63500 w 1549400"/>
                      <a:gd name="connsiteY132" fmla="*/ 3175 h 1098550"/>
                      <a:gd name="connsiteX133" fmla="*/ 15875 w 1549400"/>
                      <a:gd name="connsiteY133" fmla="*/ 19050 h 109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549400" h="1098550">
                        <a:moveTo>
                          <a:pt x="15875" y="19050"/>
                        </a:moveTo>
                        <a:lnTo>
                          <a:pt x="0" y="92075"/>
                        </a:lnTo>
                        <a:lnTo>
                          <a:pt x="25400" y="117475"/>
                        </a:lnTo>
                        <a:lnTo>
                          <a:pt x="66675" y="111125"/>
                        </a:lnTo>
                        <a:lnTo>
                          <a:pt x="60325" y="168275"/>
                        </a:lnTo>
                        <a:lnTo>
                          <a:pt x="107950" y="193675"/>
                        </a:lnTo>
                        <a:lnTo>
                          <a:pt x="139700" y="187325"/>
                        </a:lnTo>
                        <a:lnTo>
                          <a:pt x="180975" y="238125"/>
                        </a:lnTo>
                        <a:lnTo>
                          <a:pt x="155575" y="254000"/>
                        </a:lnTo>
                        <a:lnTo>
                          <a:pt x="206375" y="304800"/>
                        </a:lnTo>
                        <a:lnTo>
                          <a:pt x="174625" y="342900"/>
                        </a:lnTo>
                        <a:lnTo>
                          <a:pt x="184150" y="365125"/>
                        </a:lnTo>
                        <a:lnTo>
                          <a:pt x="158750" y="390525"/>
                        </a:lnTo>
                        <a:lnTo>
                          <a:pt x="174625" y="450850"/>
                        </a:lnTo>
                        <a:lnTo>
                          <a:pt x="196850" y="463550"/>
                        </a:lnTo>
                        <a:lnTo>
                          <a:pt x="165100" y="495300"/>
                        </a:lnTo>
                        <a:lnTo>
                          <a:pt x="171450" y="542925"/>
                        </a:lnTo>
                        <a:lnTo>
                          <a:pt x="136525" y="568325"/>
                        </a:lnTo>
                        <a:lnTo>
                          <a:pt x="177800" y="574675"/>
                        </a:lnTo>
                        <a:lnTo>
                          <a:pt x="206375" y="622300"/>
                        </a:lnTo>
                        <a:lnTo>
                          <a:pt x="225425" y="615950"/>
                        </a:lnTo>
                        <a:lnTo>
                          <a:pt x="295275" y="682625"/>
                        </a:lnTo>
                        <a:lnTo>
                          <a:pt x="282575" y="704850"/>
                        </a:lnTo>
                        <a:lnTo>
                          <a:pt x="323850" y="736600"/>
                        </a:lnTo>
                        <a:lnTo>
                          <a:pt x="301625" y="752475"/>
                        </a:lnTo>
                        <a:lnTo>
                          <a:pt x="355600" y="771525"/>
                        </a:lnTo>
                        <a:lnTo>
                          <a:pt x="352425" y="812800"/>
                        </a:lnTo>
                        <a:lnTo>
                          <a:pt x="269875" y="800100"/>
                        </a:lnTo>
                        <a:lnTo>
                          <a:pt x="298450" y="835025"/>
                        </a:lnTo>
                        <a:lnTo>
                          <a:pt x="301625" y="879475"/>
                        </a:lnTo>
                        <a:lnTo>
                          <a:pt x="314325" y="908050"/>
                        </a:lnTo>
                        <a:lnTo>
                          <a:pt x="161925" y="904875"/>
                        </a:lnTo>
                        <a:lnTo>
                          <a:pt x="155575" y="917575"/>
                        </a:lnTo>
                        <a:lnTo>
                          <a:pt x="200025" y="923925"/>
                        </a:lnTo>
                        <a:lnTo>
                          <a:pt x="184150" y="949325"/>
                        </a:lnTo>
                        <a:lnTo>
                          <a:pt x="209550" y="965200"/>
                        </a:lnTo>
                        <a:lnTo>
                          <a:pt x="266700" y="965200"/>
                        </a:lnTo>
                        <a:lnTo>
                          <a:pt x="263525" y="981075"/>
                        </a:lnTo>
                        <a:lnTo>
                          <a:pt x="250825" y="1016000"/>
                        </a:lnTo>
                        <a:lnTo>
                          <a:pt x="307975" y="1006475"/>
                        </a:lnTo>
                        <a:lnTo>
                          <a:pt x="346075" y="1035050"/>
                        </a:lnTo>
                        <a:lnTo>
                          <a:pt x="368300" y="1028700"/>
                        </a:lnTo>
                        <a:lnTo>
                          <a:pt x="393700" y="1047750"/>
                        </a:lnTo>
                        <a:lnTo>
                          <a:pt x="415925" y="1047750"/>
                        </a:lnTo>
                        <a:lnTo>
                          <a:pt x="425450" y="1028700"/>
                        </a:lnTo>
                        <a:lnTo>
                          <a:pt x="488950" y="1031875"/>
                        </a:lnTo>
                        <a:lnTo>
                          <a:pt x="504825" y="987425"/>
                        </a:lnTo>
                        <a:lnTo>
                          <a:pt x="536575" y="981075"/>
                        </a:lnTo>
                        <a:lnTo>
                          <a:pt x="571500" y="1003300"/>
                        </a:lnTo>
                        <a:lnTo>
                          <a:pt x="593725" y="1003300"/>
                        </a:lnTo>
                        <a:lnTo>
                          <a:pt x="628650" y="1038225"/>
                        </a:lnTo>
                        <a:lnTo>
                          <a:pt x="644525" y="1006475"/>
                        </a:lnTo>
                        <a:lnTo>
                          <a:pt x="698500" y="1003300"/>
                        </a:lnTo>
                        <a:lnTo>
                          <a:pt x="695325" y="1041400"/>
                        </a:lnTo>
                        <a:lnTo>
                          <a:pt x="727075" y="1047750"/>
                        </a:lnTo>
                        <a:lnTo>
                          <a:pt x="784225" y="1098550"/>
                        </a:lnTo>
                        <a:lnTo>
                          <a:pt x="812800" y="1076325"/>
                        </a:lnTo>
                        <a:lnTo>
                          <a:pt x="844550" y="1076325"/>
                        </a:lnTo>
                        <a:lnTo>
                          <a:pt x="885825" y="1028700"/>
                        </a:lnTo>
                        <a:lnTo>
                          <a:pt x="889000" y="971550"/>
                        </a:lnTo>
                        <a:lnTo>
                          <a:pt x="930275" y="971550"/>
                        </a:lnTo>
                        <a:lnTo>
                          <a:pt x="930275" y="1006475"/>
                        </a:lnTo>
                        <a:lnTo>
                          <a:pt x="930275" y="1006475"/>
                        </a:lnTo>
                        <a:lnTo>
                          <a:pt x="942975" y="1031875"/>
                        </a:lnTo>
                        <a:lnTo>
                          <a:pt x="958850" y="1050925"/>
                        </a:lnTo>
                        <a:lnTo>
                          <a:pt x="1016000" y="1009650"/>
                        </a:lnTo>
                        <a:lnTo>
                          <a:pt x="1082675" y="1025525"/>
                        </a:lnTo>
                        <a:lnTo>
                          <a:pt x="1111250" y="996950"/>
                        </a:lnTo>
                        <a:lnTo>
                          <a:pt x="1139825" y="1006475"/>
                        </a:lnTo>
                        <a:lnTo>
                          <a:pt x="1155700" y="993775"/>
                        </a:lnTo>
                        <a:lnTo>
                          <a:pt x="1212850" y="1028700"/>
                        </a:lnTo>
                        <a:lnTo>
                          <a:pt x="1222375" y="993775"/>
                        </a:lnTo>
                        <a:lnTo>
                          <a:pt x="1285875" y="984250"/>
                        </a:lnTo>
                        <a:lnTo>
                          <a:pt x="1260475" y="939800"/>
                        </a:lnTo>
                        <a:lnTo>
                          <a:pt x="1247775" y="917575"/>
                        </a:lnTo>
                        <a:lnTo>
                          <a:pt x="1247775" y="917575"/>
                        </a:lnTo>
                        <a:lnTo>
                          <a:pt x="1247775" y="879475"/>
                        </a:lnTo>
                        <a:lnTo>
                          <a:pt x="1270000" y="844550"/>
                        </a:lnTo>
                        <a:lnTo>
                          <a:pt x="1266825" y="815975"/>
                        </a:lnTo>
                        <a:lnTo>
                          <a:pt x="1292225" y="793750"/>
                        </a:lnTo>
                        <a:lnTo>
                          <a:pt x="1314450" y="793750"/>
                        </a:lnTo>
                        <a:lnTo>
                          <a:pt x="1308100" y="771525"/>
                        </a:lnTo>
                        <a:lnTo>
                          <a:pt x="1336675" y="733425"/>
                        </a:lnTo>
                        <a:lnTo>
                          <a:pt x="1349375" y="704850"/>
                        </a:lnTo>
                        <a:lnTo>
                          <a:pt x="1403350" y="749300"/>
                        </a:lnTo>
                        <a:lnTo>
                          <a:pt x="1460500" y="708025"/>
                        </a:lnTo>
                        <a:lnTo>
                          <a:pt x="1444625" y="685800"/>
                        </a:lnTo>
                        <a:lnTo>
                          <a:pt x="1482725" y="635000"/>
                        </a:lnTo>
                        <a:lnTo>
                          <a:pt x="1504950" y="609600"/>
                        </a:lnTo>
                        <a:lnTo>
                          <a:pt x="1543050" y="590550"/>
                        </a:lnTo>
                        <a:lnTo>
                          <a:pt x="1549400" y="546100"/>
                        </a:lnTo>
                        <a:lnTo>
                          <a:pt x="1476375" y="549275"/>
                        </a:lnTo>
                        <a:lnTo>
                          <a:pt x="1495425" y="523875"/>
                        </a:lnTo>
                        <a:lnTo>
                          <a:pt x="1495425" y="476250"/>
                        </a:lnTo>
                        <a:lnTo>
                          <a:pt x="1365250" y="473075"/>
                        </a:lnTo>
                        <a:lnTo>
                          <a:pt x="1358900" y="441325"/>
                        </a:lnTo>
                        <a:lnTo>
                          <a:pt x="1314450" y="422275"/>
                        </a:lnTo>
                        <a:lnTo>
                          <a:pt x="1279525" y="317500"/>
                        </a:lnTo>
                        <a:lnTo>
                          <a:pt x="1292225" y="273050"/>
                        </a:lnTo>
                        <a:lnTo>
                          <a:pt x="1263650" y="219075"/>
                        </a:lnTo>
                        <a:lnTo>
                          <a:pt x="1184275" y="209550"/>
                        </a:lnTo>
                        <a:lnTo>
                          <a:pt x="1196975" y="149225"/>
                        </a:lnTo>
                        <a:lnTo>
                          <a:pt x="1203325" y="130175"/>
                        </a:lnTo>
                        <a:lnTo>
                          <a:pt x="1139825" y="120650"/>
                        </a:lnTo>
                        <a:lnTo>
                          <a:pt x="1095375" y="114300"/>
                        </a:lnTo>
                        <a:lnTo>
                          <a:pt x="1057275" y="98425"/>
                        </a:lnTo>
                        <a:lnTo>
                          <a:pt x="1022350" y="114300"/>
                        </a:lnTo>
                        <a:lnTo>
                          <a:pt x="1038225" y="149225"/>
                        </a:lnTo>
                        <a:lnTo>
                          <a:pt x="977900" y="142875"/>
                        </a:lnTo>
                        <a:lnTo>
                          <a:pt x="962025" y="161925"/>
                        </a:lnTo>
                        <a:lnTo>
                          <a:pt x="962025" y="190500"/>
                        </a:lnTo>
                        <a:lnTo>
                          <a:pt x="923925" y="209550"/>
                        </a:lnTo>
                        <a:lnTo>
                          <a:pt x="860425" y="180975"/>
                        </a:lnTo>
                        <a:lnTo>
                          <a:pt x="876300" y="139700"/>
                        </a:lnTo>
                        <a:lnTo>
                          <a:pt x="860425" y="111125"/>
                        </a:lnTo>
                        <a:lnTo>
                          <a:pt x="812800" y="123825"/>
                        </a:lnTo>
                        <a:lnTo>
                          <a:pt x="803275" y="88900"/>
                        </a:lnTo>
                        <a:lnTo>
                          <a:pt x="749300" y="95250"/>
                        </a:lnTo>
                        <a:lnTo>
                          <a:pt x="704850" y="133350"/>
                        </a:lnTo>
                        <a:lnTo>
                          <a:pt x="695325" y="193675"/>
                        </a:lnTo>
                        <a:lnTo>
                          <a:pt x="635000" y="168275"/>
                        </a:lnTo>
                        <a:lnTo>
                          <a:pt x="593725" y="177800"/>
                        </a:lnTo>
                        <a:lnTo>
                          <a:pt x="561975" y="107950"/>
                        </a:lnTo>
                        <a:lnTo>
                          <a:pt x="495300" y="92075"/>
                        </a:lnTo>
                        <a:lnTo>
                          <a:pt x="415925" y="142875"/>
                        </a:lnTo>
                        <a:lnTo>
                          <a:pt x="374650" y="133350"/>
                        </a:lnTo>
                        <a:lnTo>
                          <a:pt x="314325" y="149225"/>
                        </a:lnTo>
                        <a:lnTo>
                          <a:pt x="212725" y="66675"/>
                        </a:lnTo>
                        <a:lnTo>
                          <a:pt x="180975" y="82550"/>
                        </a:lnTo>
                        <a:lnTo>
                          <a:pt x="123825" y="25400"/>
                        </a:lnTo>
                        <a:lnTo>
                          <a:pt x="114300" y="6350"/>
                        </a:lnTo>
                        <a:lnTo>
                          <a:pt x="82550" y="0"/>
                        </a:lnTo>
                        <a:lnTo>
                          <a:pt x="63500" y="3175"/>
                        </a:lnTo>
                        <a:lnTo>
                          <a:pt x="15875" y="19050"/>
                        </a:lnTo>
                        <a:close/>
                      </a:path>
                    </a:pathLst>
                  </a:custGeom>
                  <a:solidFill>
                    <a:schemeClr val="bg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bg2">
                          <a:lumMod val="25000"/>
                        </a:schemeClr>
                      </a:solidFill>
                    </a:endParaRPr>
                  </a:p>
                </p:txBody>
              </p:sp>
              <p:sp>
                <p:nvSpPr>
                  <p:cNvPr id="96" name="Forme libre : forme 95">
                    <a:extLst>
                      <a:ext uri="{FF2B5EF4-FFF2-40B4-BE49-F238E27FC236}">
                        <a16:creationId xmlns:a16="http://schemas.microsoft.com/office/drawing/2014/main" id="{55198A5D-6063-4E1A-8BAF-64F5D22DF1E5}"/>
                      </a:ext>
                    </a:extLst>
                  </p:cNvPr>
                  <p:cNvSpPr/>
                  <p:nvPr/>
                </p:nvSpPr>
                <p:spPr>
                  <a:xfrm>
                    <a:off x="4949190" y="2049780"/>
                    <a:ext cx="1508760" cy="2045970"/>
                  </a:xfrm>
                  <a:custGeom>
                    <a:avLst/>
                    <a:gdLst>
                      <a:gd name="connsiteX0" fmla="*/ 750570 w 1508760"/>
                      <a:gd name="connsiteY0" fmla="*/ 68580 h 2045970"/>
                      <a:gd name="connsiteX1" fmla="*/ 842010 w 1508760"/>
                      <a:gd name="connsiteY1" fmla="*/ 0 h 2045970"/>
                      <a:gd name="connsiteX2" fmla="*/ 853440 w 1508760"/>
                      <a:gd name="connsiteY2" fmla="*/ 34290 h 2045970"/>
                      <a:gd name="connsiteX3" fmla="*/ 834390 w 1508760"/>
                      <a:gd name="connsiteY3" fmla="*/ 57150 h 2045970"/>
                      <a:gd name="connsiteX4" fmla="*/ 849630 w 1508760"/>
                      <a:gd name="connsiteY4" fmla="*/ 99060 h 2045970"/>
                      <a:gd name="connsiteX5" fmla="*/ 849630 w 1508760"/>
                      <a:gd name="connsiteY5" fmla="*/ 133350 h 2045970"/>
                      <a:gd name="connsiteX6" fmla="*/ 815340 w 1508760"/>
                      <a:gd name="connsiteY6" fmla="*/ 163830 h 2045970"/>
                      <a:gd name="connsiteX7" fmla="*/ 842010 w 1508760"/>
                      <a:gd name="connsiteY7" fmla="*/ 190500 h 2045970"/>
                      <a:gd name="connsiteX8" fmla="*/ 941070 w 1508760"/>
                      <a:gd name="connsiteY8" fmla="*/ 179070 h 2045970"/>
                      <a:gd name="connsiteX9" fmla="*/ 941070 w 1508760"/>
                      <a:gd name="connsiteY9" fmla="*/ 220980 h 2045970"/>
                      <a:gd name="connsiteX10" fmla="*/ 922020 w 1508760"/>
                      <a:gd name="connsiteY10" fmla="*/ 243840 h 2045970"/>
                      <a:gd name="connsiteX11" fmla="*/ 986790 w 1508760"/>
                      <a:gd name="connsiteY11" fmla="*/ 262890 h 2045970"/>
                      <a:gd name="connsiteX12" fmla="*/ 979170 w 1508760"/>
                      <a:gd name="connsiteY12" fmla="*/ 312420 h 2045970"/>
                      <a:gd name="connsiteX13" fmla="*/ 967740 w 1508760"/>
                      <a:gd name="connsiteY13" fmla="*/ 323850 h 2045970"/>
                      <a:gd name="connsiteX14" fmla="*/ 998220 w 1508760"/>
                      <a:gd name="connsiteY14" fmla="*/ 346710 h 2045970"/>
                      <a:gd name="connsiteX15" fmla="*/ 975360 w 1508760"/>
                      <a:gd name="connsiteY15" fmla="*/ 388620 h 2045970"/>
                      <a:gd name="connsiteX16" fmla="*/ 979170 w 1508760"/>
                      <a:gd name="connsiteY16" fmla="*/ 426720 h 2045970"/>
                      <a:gd name="connsiteX17" fmla="*/ 1005840 w 1508760"/>
                      <a:gd name="connsiteY17" fmla="*/ 457200 h 2045970"/>
                      <a:gd name="connsiteX18" fmla="*/ 1043940 w 1508760"/>
                      <a:gd name="connsiteY18" fmla="*/ 453390 h 2045970"/>
                      <a:gd name="connsiteX19" fmla="*/ 1002030 w 1508760"/>
                      <a:gd name="connsiteY19" fmla="*/ 480060 h 2045970"/>
                      <a:gd name="connsiteX20" fmla="*/ 1028700 w 1508760"/>
                      <a:gd name="connsiteY20" fmla="*/ 510540 h 2045970"/>
                      <a:gd name="connsiteX21" fmla="*/ 1066800 w 1508760"/>
                      <a:gd name="connsiteY21" fmla="*/ 499110 h 2045970"/>
                      <a:gd name="connsiteX22" fmla="*/ 1066800 w 1508760"/>
                      <a:gd name="connsiteY22" fmla="*/ 483870 h 2045970"/>
                      <a:gd name="connsiteX23" fmla="*/ 1112520 w 1508760"/>
                      <a:gd name="connsiteY23" fmla="*/ 521970 h 2045970"/>
                      <a:gd name="connsiteX24" fmla="*/ 1101090 w 1508760"/>
                      <a:gd name="connsiteY24" fmla="*/ 537210 h 2045970"/>
                      <a:gd name="connsiteX25" fmla="*/ 1112520 w 1508760"/>
                      <a:gd name="connsiteY25" fmla="*/ 636270 h 2045970"/>
                      <a:gd name="connsiteX26" fmla="*/ 1154430 w 1508760"/>
                      <a:gd name="connsiteY26" fmla="*/ 601980 h 2045970"/>
                      <a:gd name="connsiteX27" fmla="*/ 1196340 w 1508760"/>
                      <a:gd name="connsiteY27" fmla="*/ 613410 h 2045970"/>
                      <a:gd name="connsiteX28" fmla="*/ 1188720 w 1508760"/>
                      <a:gd name="connsiteY28" fmla="*/ 697230 h 2045970"/>
                      <a:gd name="connsiteX29" fmla="*/ 1223010 w 1508760"/>
                      <a:gd name="connsiteY29" fmla="*/ 727710 h 2045970"/>
                      <a:gd name="connsiteX30" fmla="*/ 1299210 w 1508760"/>
                      <a:gd name="connsiteY30" fmla="*/ 693420 h 2045970"/>
                      <a:gd name="connsiteX31" fmla="*/ 1348740 w 1508760"/>
                      <a:gd name="connsiteY31" fmla="*/ 701040 h 2045970"/>
                      <a:gd name="connsiteX32" fmla="*/ 1333500 w 1508760"/>
                      <a:gd name="connsiteY32" fmla="*/ 746760 h 2045970"/>
                      <a:gd name="connsiteX33" fmla="*/ 1371600 w 1508760"/>
                      <a:gd name="connsiteY33" fmla="*/ 758190 h 2045970"/>
                      <a:gd name="connsiteX34" fmla="*/ 1402080 w 1508760"/>
                      <a:gd name="connsiteY34" fmla="*/ 769620 h 2045970"/>
                      <a:gd name="connsiteX35" fmla="*/ 1363980 w 1508760"/>
                      <a:gd name="connsiteY35" fmla="*/ 800100 h 2045970"/>
                      <a:gd name="connsiteX36" fmla="*/ 1363980 w 1508760"/>
                      <a:gd name="connsiteY36" fmla="*/ 800100 h 2045970"/>
                      <a:gd name="connsiteX37" fmla="*/ 1413510 w 1508760"/>
                      <a:gd name="connsiteY37" fmla="*/ 826770 h 2045970"/>
                      <a:gd name="connsiteX38" fmla="*/ 1428750 w 1508760"/>
                      <a:gd name="connsiteY38" fmla="*/ 876300 h 2045970"/>
                      <a:gd name="connsiteX39" fmla="*/ 1436370 w 1508760"/>
                      <a:gd name="connsiteY39" fmla="*/ 918210 h 2045970"/>
                      <a:gd name="connsiteX40" fmla="*/ 1508760 w 1508760"/>
                      <a:gd name="connsiteY40" fmla="*/ 902970 h 2045970"/>
                      <a:gd name="connsiteX41" fmla="*/ 1451610 w 1508760"/>
                      <a:gd name="connsiteY41" fmla="*/ 952500 h 2045970"/>
                      <a:gd name="connsiteX42" fmla="*/ 1485900 w 1508760"/>
                      <a:gd name="connsiteY42" fmla="*/ 982980 h 2045970"/>
                      <a:gd name="connsiteX43" fmla="*/ 1485900 w 1508760"/>
                      <a:gd name="connsiteY43" fmla="*/ 1021080 h 2045970"/>
                      <a:gd name="connsiteX44" fmla="*/ 1455420 w 1508760"/>
                      <a:gd name="connsiteY44" fmla="*/ 1055370 h 2045970"/>
                      <a:gd name="connsiteX45" fmla="*/ 1455420 w 1508760"/>
                      <a:gd name="connsiteY45" fmla="*/ 1085850 h 2045970"/>
                      <a:gd name="connsiteX46" fmla="*/ 1383030 w 1508760"/>
                      <a:gd name="connsiteY46" fmla="*/ 1135380 h 2045970"/>
                      <a:gd name="connsiteX47" fmla="*/ 1394460 w 1508760"/>
                      <a:gd name="connsiteY47" fmla="*/ 1154430 h 2045970"/>
                      <a:gd name="connsiteX48" fmla="*/ 1318260 w 1508760"/>
                      <a:gd name="connsiteY48" fmla="*/ 1143000 h 2045970"/>
                      <a:gd name="connsiteX49" fmla="*/ 1329690 w 1508760"/>
                      <a:gd name="connsiteY49" fmla="*/ 1173480 h 2045970"/>
                      <a:gd name="connsiteX50" fmla="*/ 1310640 w 1508760"/>
                      <a:gd name="connsiteY50" fmla="*/ 1200150 h 2045970"/>
                      <a:gd name="connsiteX51" fmla="*/ 1261110 w 1508760"/>
                      <a:gd name="connsiteY51" fmla="*/ 1177290 h 2045970"/>
                      <a:gd name="connsiteX52" fmla="*/ 1234440 w 1508760"/>
                      <a:gd name="connsiteY52" fmla="*/ 1196340 h 2045970"/>
                      <a:gd name="connsiteX53" fmla="*/ 1188720 w 1508760"/>
                      <a:gd name="connsiteY53" fmla="*/ 1287780 h 2045970"/>
                      <a:gd name="connsiteX54" fmla="*/ 1211580 w 1508760"/>
                      <a:gd name="connsiteY54" fmla="*/ 1356360 h 2045970"/>
                      <a:gd name="connsiteX55" fmla="*/ 1234440 w 1508760"/>
                      <a:gd name="connsiteY55" fmla="*/ 1363980 h 2045970"/>
                      <a:gd name="connsiteX56" fmla="*/ 1272540 w 1508760"/>
                      <a:gd name="connsiteY56" fmla="*/ 1421130 h 2045970"/>
                      <a:gd name="connsiteX57" fmla="*/ 1264920 w 1508760"/>
                      <a:gd name="connsiteY57" fmla="*/ 1482090 h 2045970"/>
                      <a:gd name="connsiteX58" fmla="*/ 1264920 w 1508760"/>
                      <a:gd name="connsiteY58" fmla="*/ 1512570 h 2045970"/>
                      <a:gd name="connsiteX59" fmla="*/ 1253490 w 1508760"/>
                      <a:gd name="connsiteY59" fmla="*/ 1581150 h 2045970"/>
                      <a:gd name="connsiteX60" fmla="*/ 1234440 w 1508760"/>
                      <a:gd name="connsiteY60" fmla="*/ 1619250 h 2045970"/>
                      <a:gd name="connsiteX61" fmla="*/ 1245870 w 1508760"/>
                      <a:gd name="connsiteY61" fmla="*/ 1687830 h 2045970"/>
                      <a:gd name="connsiteX62" fmla="*/ 1238250 w 1508760"/>
                      <a:gd name="connsiteY62" fmla="*/ 1733550 h 2045970"/>
                      <a:gd name="connsiteX63" fmla="*/ 1181100 w 1508760"/>
                      <a:gd name="connsiteY63" fmla="*/ 1741170 h 2045970"/>
                      <a:gd name="connsiteX64" fmla="*/ 1169670 w 1508760"/>
                      <a:gd name="connsiteY64" fmla="*/ 1863090 h 2045970"/>
                      <a:gd name="connsiteX65" fmla="*/ 1203960 w 1508760"/>
                      <a:gd name="connsiteY65" fmla="*/ 1901190 h 2045970"/>
                      <a:gd name="connsiteX66" fmla="*/ 1162050 w 1508760"/>
                      <a:gd name="connsiteY66" fmla="*/ 1962150 h 2045970"/>
                      <a:gd name="connsiteX67" fmla="*/ 1123950 w 1508760"/>
                      <a:gd name="connsiteY67" fmla="*/ 1950720 h 2045970"/>
                      <a:gd name="connsiteX68" fmla="*/ 1108710 w 1508760"/>
                      <a:gd name="connsiteY68" fmla="*/ 1889760 h 2045970"/>
                      <a:gd name="connsiteX69" fmla="*/ 1028700 w 1508760"/>
                      <a:gd name="connsiteY69" fmla="*/ 1946910 h 2045970"/>
                      <a:gd name="connsiteX70" fmla="*/ 994410 w 1508760"/>
                      <a:gd name="connsiteY70" fmla="*/ 1927860 h 2045970"/>
                      <a:gd name="connsiteX71" fmla="*/ 975360 w 1508760"/>
                      <a:gd name="connsiteY71" fmla="*/ 2023110 h 2045970"/>
                      <a:gd name="connsiteX72" fmla="*/ 899160 w 1508760"/>
                      <a:gd name="connsiteY72" fmla="*/ 2045970 h 2045970"/>
                      <a:gd name="connsiteX73" fmla="*/ 834390 w 1508760"/>
                      <a:gd name="connsiteY73" fmla="*/ 2030730 h 2045970"/>
                      <a:gd name="connsiteX74" fmla="*/ 822960 w 1508760"/>
                      <a:gd name="connsiteY74" fmla="*/ 1996440 h 2045970"/>
                      <a:gd name="connsiteX75" fmla="*/ 834390 w 1508760"/>
                      <a:gd name="connsiteY75" fmla="*/ 1946910 h 2045970"/>
                      <a:gd name="connsiteX76" fmla="*/ 815340 w 1508760"/>
                      <a:gd name="connsiteY76" fmla="*/ 1931670 h 2045970"/>
                      <a:gd name="connsiteX77" fmla="*/ 853440 w 1508760"/>
                      <a:gd name="connsiteY77" fmla="*/ 1874520 h 2045970"/>
                      <a:gd name="connsiteX78" fmla="*/ 762000 w 1508760"/>
                      <a:gd name="connsiteY78" fmla="*/ 1813560 h 2045970"/>
                      <a:gd name="connsiteX79" fmla="*/ 647700 w 1508760"/>
                      <a:gd name="connsiteY79" fmla="*/ 1737360 h 2045970"/>
                      <a:gd name="connsiteX80" fmla="*/ 579120 w 1508760"/>
                      <a:gd name="connsiteY80" fmla="*/ 1752600 h 2045970"/>
                      <a:gd name="connsiteX81" fmla="*/ 514350 w 1508760"/>
                      <a:gd name="connsiteY81" fmla="*/ 1764030 h 2045970"/>
                      <a:gd name="connsiteX82" fmla="*/ 476250 w 1508760"/>
                      <a:gd name="connsiteY82" fmla="*/ 1725930 h 2045970"/>
                      <a:gd name="connsiteX83" fmla="*/ 449580 w 1508760"/>
                      <a:gd name="connsiteY83" fmla="*/ 1680210 h 2045970"/>
                      <a:gd name="connsiteX84" fmla="*/ 403860 w 1508760"/>
                      <a:gd name="connsiteY84" fmla="*/ 1703070 h 2045970"/>
                      <a:gd name="connsiteX85" fmla="*/ 354330 w 1508760"/>
                      <a:gd name="connsiteY85" fmla="*/ 1607820 h 2045970"/>
                      <a:gd name="connsiteX86" fmla="*/ 358140 w 1508760"/>
                      <a:gd name="connsiteY86" fmla="*/ 1558290 h 2045970"/>
                      <a:gd name="connsiteX87" fmla="*/ 365760 w 1508760"/>
                      <a:gd name="connsiteY87" fmla="*/ 1497330 h 2045970"/>
                      <a:gd name="connsiteX88" fmla="*/ 350520 w 1508760"/>
                      <a:gd name="connsiteY88" fmla="*/ 1474470 h 2045970"/>
                      <a:gd name="connsiteX89" fmla="*/ 304800 w 1508760"/>
                      <a:gd name="connsiteY89" fmla="*/ 1466850 h 2045970"/>
                      <a:gd name="connsiteX90" fmla="*/ 270510 w 1508760"/>
                      <a:gd name="connsiteY90" fmla="*/ 1421130 h 2045970"/>
                      <a:gd name="connsiteX91" fmla="*/ 224790 w 1508760"/>
                      <a:gd name="connsiteY91" fmla="*/ 1394460 h 2045970"/>
                      <a:gd name="connsiteX92" fmla="*/ 240030 w 1508760"/>
                      <a:gd name="connsiteY92" fmla="*/ 1363980 h 2045970"/>
                      <a:gd name="connsiteX93" fmla="*/ 232410 w 1508760"/>
                      <a:gd name="connsiteY93" fmla="*/ 1287780 h 2045970"/>
                      <a:gd name="connsiteX94" fmla="*/ 198120 w 1508760"/>
                      <a:gd name="connsiteY94" fmla="*/ 1249680 h 2045970"/>
                      <a:gd name="connsiteX95" fmla="*/ 160020 w 1508760"/>
                      <a:gd name="connsiteY95" fmla="*/ 1257300 h 2045970"/>
                      <a:gd name="connsiteX96" fmla="*/ 137160 w 1508760"/>
                      <a:gd name="connsiteY96" fmla="*/ 1192530 h 2045970"/>
                      <a:gd name="connsiteX97" fmla="*/ 91440 w 1508760"/>
                      <a:gd name="connsiteY97" fmla="*/ 1162050 h 2045970"/>
                      <a:gd name="connsiteX98" fmla="*/ 144780 w 1508760"/>
                      <a:gd name="connsiteY98" fmla="*/ 1089660 h 2045970"/>
                      <a:gd name="connsiteX99" fmla="*/ 53340 w 1508760"/>
                      <a:gd name="connsiteY99" fmla="*/ 1013460 h 2045970"/>
                      <a:gd name="connsiteX100" fmla="*/ 57150 w 1508760"/>
                      <a:gd name="connsiteY100" fmla="*/ 914400 h 2045970"/>
                      <a:gd name="connsiteX101" fmla="*/ 7620 w 1508760"/>
                      <a:gd name="connsiteY101" fmla="*/ 891540 h 2045970"/>
                      <a:gd name="connsiteX102" fmla="*/ 30480 w 1508760"/>
                      <a:gd name="connsiteY102" fmla="*/ 861060 h 2045970"/>
                      <a:gd name="connsiteX103" fmla="*/ 0 w 1508760"/>
                      <a:gd name="connsiteY103" fmla="*/ 819150 h 2045970"/>
                      <a:gd name="connsiteX104" fmla="*/ 49530 w 1508760"/>
                      <a:gd name="connsiteY104" fmla="*/ 788670 h 2045970"/>
                      <a:gd name="connsiteX105" fmla="*/ 91440 w 1508760"/>
                      <a:gd name="connsiteY105" fmla="*/ 807720 h 2045970"/>
                      <a:gd name="connsiteX106" fmla="*/ 110490 w 1508760"/>
                      <a:gd name="connsiteY106" fmla="*/ 788670 h 2045970"/>
                      <a:gd name="connsiteX107" fmla="*/ 133350 w 1508760"/>
                      <a:gd name="connsiteY107" fmla="*/ 819150 h 2045970"/>
                      <a:gd name="connsiteX108" fmla="*/ 190500 w 1508760"/>
                      <a:gd name="connsiteY108" fmla="*/ 822960 h 2045970"/>
                      <a:gd name="connsiteX109" fmla="*/ 201930 w 1508760"/>
                      <a:gd name="connsiteY109" fmla="*/ 773430 h 2045970"/>
                      <a:gd name="connsiteX110" fmla="*/ 232410 w 1508760"/>
                      <a:gd name="connsiteY110" fmla="*/ 788670 h 2045970"/>
                      <a:gd name="connsiteX111" fmla="*/ 232410 w 1508760"/>
                      <a:gd name="connsiteY111" fmla="*/ 731520 h 2045970"/>
                      <a:gd name="connsiteX112" fmla="*/ 186690 w 1508760"/>
                      <a:gd name="connsiteY112" fmla="*/ 716280 h 2045970"/>
                      <a:gd name="connsiteX113" fmla="*/ 167640 w 1508760"/>
                      <a:gd name="connsiteY113" fmla="*/ 670560 h 2045970"/>
                      <a:gd name="connsiteX114" fmla="*/ 194310 w 1508760"/>
                      <a:gd name="connsiteY114" fmla="*/ 605790 h 2045970"/>
                      <a:gd name="connsiteX115" fmla="*/ 217170 w 1508760"/>
                      <a:gd name="connsiteY115" fmla="*/ 632460 h 2045970"/>
                      <a:gd name="connsiteX116" fmla="*/ 285750 w 1508760"/>
                      <a:gd name="connsiteY116" fmla="*/ 560070 h 2045970"/>
                      <a:gd name="connsiteX117" fmla="*/ 255270 w 1508760"/>
                      <a:gd name="connsiteY117" fmla="*/ 533400 h 2045970"/>
                      <a:gd name="connsiteX118" fmla="*/ 281940 w 1508760"/>
                      <a:gd name="connsiteY118" fmla="*/ 495300 h 2045970"/>
                      <a:gd name="connsiteX119" fmla="*/ 259080 w 1508760"/>
                      <a:gd name="connsiteY119" fmla="*/ 453390 h 2045970"/>
                      <a:gd name="connsiteX120" fmla="*/ 327660 w 1508760"/>
                      <a:gd name="connsiteY120" fmla="*/ 411480 h 2045970"/>
                      <a:gd name="connsiteX121" fmla="*/ 373380 w 1508760"/>
                      <a:gd name="connsiteY121" fmla="*/ 430530 h 2045970"/>
                      <a:gd name="connsiteX122" fmla="*/ 426720 w 1508760"/>
                      <a:gd name="connsiteY122" fmla="*/ 396240 h 2045970"/>
                      <a:gd name="connsiteX123" fmla="*/ 441960 w 1508760"/>
                      <a:gd name="connsiteY123" fmla="*/ 407670 h 2045970"/>
                      <a:gd name="connsiteX124" fmla="*/ 461010 w 1508760"/>
                      <a:gd name="connsiteY124" fmla="*/ 400050 h 2045970"/>
                      <a:gd name="connsiteX125" fmla="*/ 514350 w 1508760"/>
                      <a:gd name="connsiteY125" fmla="*/ 430530 h 2045970"/>
                      <a:gd name="connsiteX126" fmla="*/ 525780 w 1508760"/>
                      <a:gd name="connsiteY126" fmla="*/ 388620 h 2045970"/>
                      <a:gd name="connsiteX127" fmla="*/ 586740 w 1508760"/>
                      <a:gd name="connsiteY127" fmla="*/ 388620 h 2045970"/>
                      <a:gd name="connsiteX128" fmla="*/ 556260 w 1508760"/>
                      <a:gd name="connsiteY128" fmla="*/ 304800 h 2045970"/>
                      <a:gd name="connsiteX129" fmla="*/ 575310 w 1508760"/>
                      <a:gd name="connsiteY129" fmla="*/ 236220 h 2045970"/>
                      <a:gd name="connsiteX130" fmla="*/ 579120 w 1508760"/>
                      <a:gd name="connsiteY130" fmla="*/ 201930 h 2045970"/>
                      <a:gd name="connsiteX131" fmla="*/ 617220 w 1508760"/>
                      <a:gd name="connsiteY131" fmla="*/ 190500 h 2045970"/>
                      <a:gd name="connsiteX132" fmla="*/ 647700 w 1508760"/>
                      <a:gd name="connsiteY132" fmla="*/ 102870 h 2045970"/>
                      <a:gd name="connsiteX133" fmla="*/ 701040 w 1508760"/>
                      <a:gd name="connsiteY133" fmla="*/ 148590 h 2045970"/>
                      <a:gd name="connsiteX134" fmla="*/ 750570 w 1508760"/>
                      <a:gd name="connsiteY134" fmla="*/ 68580 h 204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508760" h="2045970">
                        <a:moveTo>
                          <a:pt x="750570" y="68580"/>
                        </a:moveTo>
                        <a:lnTo>
                          <a:pt x="842010" y="0"/>
                        </a:lnTo>
                        <a:lnTo>
                          <a:pt x="853440" y="34290"/>
                        </a:lnTo>
                        <a:lnTo>
                          <a:pt x="834390" y="57150"/>
                        </a:lnTo>
                        <a:lnTo>
                          <a:pt x="849630" y="99060"/>
                        </a:lnTo>
                        <a:lnTo>
                          <a:pt x="849630" y="133350"/>
                        </a:lnTo>
                        <a:lnTo>
                          <a:pt x="815340" y="163830"/>
                        </a:lnTo>
                        <a:lnTo>
                          <a:pt x="842010" y="190500"/>
                        </a:lnTo>
                        <a:lnTo>
                          <a:pt x="941070" y="179070"/>
                        </a:lnTo>
                        <a:lnTo>
                          <a:pt x="941070" y="220980"/>
                        </a:lnTo>
                        <a:lnTo>
                          <a:pt x="922020" y="243840"/>
                        </a:lnTo>
                        <a:lnTo>
                          <a:pt x="986790" y="262890"/>
                        </a:lnTo>
                        <a:lnTo>
                          <a:pt x="979170" y="312420"/>
                        </a:lnTo>
                        <a:lnTo>
                          <a:pt x="967740" y="323850"/>
                        </a:lnTo>
                        <a:lnTo>
                          <a:pt x="998220" y="346710"/>
                        </a:lnTo>
                        <a:lnTo>
                          <a:pt x="975360" y="388620"/>
                        </a:lnTo>
                        <a:lnTo>
                          <a:pt x="979170" y="426720"/>
                        </a:lnTo>
                        <a:lnTo>
                          <a:pt x="1005840" y="457200"/>
                        </a:lnTo>
                        <a:lnTo>
                          <a:pt x="1043940" y="453390"/>
                        </a:lnTo>
                        <a:lnTo>
                          <a:pt x="1002030" y="480060"/>
                        </a:lnTo>
                        <a:lnTo>
                          <a:pt x="1028700" y="510540"/>
                        </a:lnTo>
                        <a:lnTo>
                          <a:pt x="1066800" y="499110"/>
                        </a:lnTo>
                        <a:lnTo>
                          <a:pt x="1066800" y="483870"/>
                        </a:lnTo>
                        <a:lnTo>
                          <a:pt x="1112520" y="521970"/>
                        </a:lnTo>
                        <a:lnTo>
                          <a:pt x="1101090" y="537210"/>
                        </a:lnTo>
                        <a:lnTo>
                          <a:pt x="1112520" y="636270"/>
                        </a:lnTo>
                        <a:lnTo>
                          <a:pt x="1154430" y="601980"/>
                        </a:lnTo>
                        <a:lnTo>
                          <a:pt x="1196340" y="613410"/>
                        </a:lnTo>
                        <a:lnTo>
                          <a:pt x="1188720" y="697230"/>
                        </a:lnTo>
                        <a:lnTo>
                          <a:pt x="1223010" y="727710"/>
                        </a:lnTo>
                        <a:lnTo>
                          <a:pt x="1299210" y="693420"/>
                        </a:lnTo>
                        <a:lnTo>
                          <a:pt x="1348740" y="701040"/>
                        </a:lnTo>
                        <a:lnTo>
                          <a:pt x="1333500" y="746760"/>
                        </a:lnTo>
                        <a:lnTo>
                          <a:pt x="1371600" y="758190"/>
                        </a:lnTo>
                        <a:lnTo>
                          <a:pt x="1402080" y="769620"/>
                        </a:lnTo>
                        <a:lnTo>
                          <a:pt x="1363980" y="800100"/>
                        </a:lnTo>
                        <a:lnTo>
                          <a:pt x="1363980" y="800100"/>
                        </a:lnTo>
                        <a:lnTo>
                          <a:pt x="1413510" y="826770"/>
                        </a:lnTo>
                        <a:lnTo>
                          <a:pt x="1428750" y="876300"/>
                        </a:lnTo>
                        <a:lnTo>
                          <a:pt x="1436370" y="918210"/>
                        </a:lnTo>
                        <a:lnTo>
                          <a:pt x="1508760" y="902970"/>
                        </a:lnTo>
                        <a:lnTo>
                          <a:pt x="1451610" y="952500"/>
                        </a:lnTo>
                        <a:lnTo>
                          <a:pt x="1485900" y="982980"/>
                        </a:lnTo>
                        <a:lnTo>
                          <a:pt x="1485900" y="1021080"/>
                        </a:lnTo>
                        <a:lnTo>
                          <a:pt x="1455420" y="1055370"/>
                        </a:lnTo>
                        <a:lnTo>
                          <a:pt x="1455420" y="1085850"/>
                        </a:lnTo>
                        <a:lnTo>
                          <a:pt x="1383030" y="1135380"/>
                        </a:lnTo>
                        <a:lnTo>
                          <a:pt x="1394460" y="1154430"/>
                        </a:lnTo>
                        <a:lnTo>
                          <a:pt x="1318260" y="1143000"/>
                        </a:lnTo>
                        <a:lnTo>
                          <a:pt x="1329690" y="1173480"/>
                        </a:lnTo>
                        <a:lnTo>
                          <a:pt x="1310640" y="1200150"/>
                        </a:lnTo>
                        <a:lnTo>
                          <a:pt x="1261110" y="1177290"/>
                        </a:lnTo>
                        <a:lnTo>
                          <a:pt x="1234440" y="1196340"/>
                        </a:lnTo>
                        <a:lnTo>
                          <a:pt x="1188720" y="1287780"/>
                        </a:lnTo>
                        <a:lnTo>
                          <a:pt x="1211580" y="1356360"/>
                        </a:lnTo>
                        <a:lnTo>
                          <a:pt x="1234440" y="1363980"/>
                        </a:lnTo>
                        <a:lnTo>
                          <a:pt x="1272540" y="1421130"/>
                        </a:lnTo>
                        <a:lnTo>
                          <a:pt x="1264920" y="1482090"/>
                        </a:lnTo>
                        <a:lnTo>
                          <a:pt x="1264920" y="1512570"/>
                        </a:lnTo>
                        <a:lnTo>
                          <a:pt x="1253490" y="1581150"/>
                        </a:lnTo>
                        <a:lnTo>
                          <a:pt x="1234440" y="1619250"/>
                        </a:lnTo>
                        <a:lnTo>
                          <a:pt x="1245870" y="1687830"/>
                        </a:lnTo>
                        <a:lnTo>
                          <a:pt x="1238250" y="1733550"/>
                        </a:lnTo>
                        <a:lnTo>
                          <a:pt x="1181100" y="1741170"/>
                        </a:lnTo>
                        <a:lnTo>
                          <a:pt x="1169670" y="1863090"/>
                        </a:lnTo>
                        <a:lnTo>
                          <a:pt x="1203960" y="1901190"/>
                        </a:lnTo>
                        <a:lnTo>
                          <a:pt x="1162050" y="1962150"/>
                        </a:lnTo>
                        <a:lnTo>
                          <a:pt x="1123950" y="1950720"/>
                        </a:lnTo>
                        <a:lnTo>
                          <a:pt x="1108710" y="1889760"/>
                        </a:lnTo>
                        <a:lnTo>
                          <a:pt x="1028700" y="1946910"/>
                        </a:lnTo>
                        <a:lnTo>
                          <a:pt x="994410" y="1927860"/>
                        </a:lnTo>
                        <a:lnTo>
                          <a:pt x="975360" y="2023110"/>
                        </a:lnTo>
                        <a:lnTo>
                          <a:pt x="899160" y="2045970"/>
                        </a:lnTo>
                        <a:lnTo>
                          <a:pt x="834390" y="2030730"/>
                        </a:lnTo>
                        <a:lnTo>
                          <a:pt x="822960" y="1996440"/>
                        </a:lnTo>
                        <a:lnTo>
                          <a:pt x="834390" y="1946910"/>
                        </a:lnTo>
                        <a:lnTo>
                          <a:pt x="815340" y="1931670"/>
                        </a:lnTo>
                        <a:lnTo>
                          <a:pt x="853440" y="1874520"/>
                        </a:lnTo>
                        <a:lnTo>
                          <a:pt x="762000" y="1813560"/>
                        </a:lnTo>
                        <a:lnTo>
                          <a:pt x="647700" y="1737360"/>
                        </a:lnTo>
                        <a:lnTo>
                          <a:pt x="579120" y="1752600"/>
                        </a:lnTo>
                        <a:lnTo>
                          <a:pt x="514350" y="1764030"/>
                        </a:lnTo>
                        <a:lnTo>
                          <a:pt x="476250" y="1725930"/>
                        </a:lnTo>
                        <a:lnTo>
                          <a:pt x="449580" y="1680210"/>
                        </a:lnTo>
                        <a:lnTo>
                          <a:pt x="403860" y="1703070"/>
                        </a:lnTo>
                        <a:lnTo>
                          <a:pt x="354330" y="1607820"/>
                        </a:lnTo>
                        <a:lnTo>
                          <a:pt x="358140" y="1558290"/>
                        </a:lnTo>
                        <a:lnTo>
                          <a:pt x="365760" y="1497330"/>
                        </a:lnTo>
                        <a:lnTo>
                          <a:pt x="350520" y="1474470"/>
                        </a:lnTo>
                        <a:lnTo>
                          <a:pt x="304800" y="1466850"/>
                        </a:lnTo>
                        <a:lnTo>
                          <a:pt x="270510" y="1421130"/>
                        </a:lnTo>
                        <a:lnTo>
                          <a:pt x="224790" y="1394460"/>
                        </a:lnTo>
                        <a:lnTo>
                          <a:pt x="240030" y="1363980"/>
                        </a:lnTo>
                        <a:lnTo>
                          <a:pt x="232410" y="1287780"/>
                        </a:lnTo>
                        <a:lnTo>
                          <a:pt x="198120" y="1249680"/>
                        </a:lnTo>
                        <a:lnTo>
                          <a:pt x="160020" y="1257300"/>
                        </a:lnTo>
                        <a:lnTo>
                          <a:pt x="137160" y="1192530"/>
                        </a:lnTo>
                        <a:lnTo>
                          <a:pt x="91440" y="1162050"/>
                        </a:lnTo>
                        <a:lnTo>
                          <a:pt x="144780" y="1089660"/>
                        </a:lnTo>
                        <a:lnTo>
                          <a:pt x="53340" y="1013460"/>
                        </a:lnTo>
                        <a:lnTo>
                          <a:pt x="57150" y="914400"/>
                        </a:lnTo>
                        <a:lnTo>
                          <a:pt x="7620" y="891540"/>
                        </a:lnTo>
                        <a:lnTo>
                          <a:pt x="30480" y="861060"/>
                        </a:lnTo>
                        <a:lnTo>
                          <a:pt x="0" y="819150"/>
                        </a:lnTo>
                        <a:lnTo>
                          <a:pt x="49530" y="788670"/>
                        </a:lnTo>
                        <a:lnTo>
                          <a:pt x="91440" y="807720"/>
                        </a:lnTo>
                        <a:lnTo>
                          <a:pt x="110490" y="788670"/>
                        </a:lnTo>
                        <a:lnTo>
                          <a:pt x="133350" y="819150"/>
                        </a:lnTo>
                        <a:lnTo>
                          <a:pt x="190500" y="822960"/>
                        </a:lnTo>
                        <a:lnTo>
                          <a:pt x="201930" y="773430"/>
                        </a:lnTo>
                        <a:lnTo>
                          <a:pt x="232410" y="788670"/>
                        </a:lnTo>
                        <a:lnTo>
                          <a:pt x="232410" y="731520"/>
                        </a:lnTo>
                        <a:lnTo>
                          <a:pt x="186690" y="716280"/>
                        </a:lnTo>
                        <a:lnTo>
                          <a:pt x="167640" y="670560"/>
                        </a:lnTo>
                        <a:lnTo>
                          <a:pt x="194310" y="605790"/>
                        </a:lnTo>
                        <a:lnTo>
                          <a:pt x="217170" y="632460"/>
                        </a:lnTo>
                        <a:lnTo>
                          <a:pt x="285750" y="560070"/>
                        </a:lnTo>
                        <a:lnTo>
                          <a:pt x="255270" y="533400"/>
                        </a:lnTo>
                        <a:lnTo>
                          <a:pt x="281940" y="495300"/>
                        </a:lnTo>
                        <a:lnTo>
                          <a:pt x="259080" y="453390"/>
                        </a:lnTo>
                        <a:lnTo>
                          <a:pt x="327660" y="411480"/>
                        </a:lnTo>
                        <a:lnTo>
                          <a:pt x="373380" y="430530"/>
                        </a:lnTo>
                        <a:lnTo>
                          <a:pt x="426720" y="396240"/>
                        </a:lnTo>
                        <a:lnTo>
                          <a:pt x="441960" y="407670"/>
                        </a:lnTo>
                        <a:lnTo>
                          <a:pt x="461010" y="400050"/>
                        </a:lnTo>
                        <a:lnTo>
                          <a:pt x="514350" y="430530"/>
                        </a:lnTo>
                        <a:lnTo>
                          <a:pt x="525780" y="388620"/>
                        </a:lnTo>
                        <a:lnTo>
                          <a:pt x="586740" y="388620"/>
                        </a:lnTo>
                        <a:lnTo>
                          <a:pt x="556260" y="304800"/>
                        </a:lnTo>
                        <a:lnTo>
                          <a:pt x="575310" y="236220"/>
                        </a:lnTo>
                        <a:lnTo>
                          <a:pt x="579120" y="201930"/>
                        </a:lnTo>
                        <a:lnTo>
                          <a:pt x="617220" y="190500"/>
                        </a:lnTo>
                        <a:lnTo>
                          <a:pt x="647700" y="102870"/>
                        </a:lnTo>
                        <a:lnTo>
                          <a:pt x="701040" y="148590"/>
                        </a:lnTo>
                        <a:lnTo>
                          <a:pt x="750570" y="68580"/>
                        </a:lnTo>
                        <a:close/>
                      </a:path>
                    </a:pathLst>
                  </a:custGeom>
                  <a:solidFill>
                    <a:schemeClr val="bg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bg2">
                          <a:lumMod val="25000"/>
                        </a:schemeClr>
                      </a:solidFill>
                    </a:endParaRPr>
                  </a:p>
                </p:txBody>
              </p:sp>
              <p:sp>
                <p:nvSpPr>
                  <p:cNvPr id="97" name="Forme libre : forme 96">
                    <a:extLst>
                      <a:ext uri="{FF2B5EF4-FFF2-40B4-BE49-F238E27FC236}">
                        <a16:creationId xmlns:a16="http://schemas.microsoft.com/office/drawing/2014/main" id="{9F63A594-8B4F-4039-A449-091096944E79}"/>
                      </a:ext>
                    </a:extLst>
                  </p:cNvPr>
                  <p:cNvSpPr/>
                  <p:nvPr/>
                </p:nvSpPr>
                <p:spPr>
                  <a:xfrm>
                    <a:off x="5882640" y="2122170"/>
                    <a:ext cx="701040" cy="693420"/>
                  </a:xfrm>
                  <a:custGeom>
                    <a:avLst/>
                    <a:gdLst>
                      <a:gd name="connsiteX0" fmla="*/ 7620 w 701040"/>
                      <a:gd name="connsiteY0" fmla="*/ 95250 h 693420"/>
                      <a:gd name="connsiteX1" fmla="*/ 60960 w 701040"/>
                      <a:gd name="connsiteY1" fmla="*/ 95250 h 693420"/>
                      <a:gd name="connsiteX2" fmla="*/ 91440 w 701040"/>
                      <a:gd name="connsiteY2" fmla="*/ 60960 h 693420"/>
                      <a:gd name="connsiteX3" fmla="*/ 102870 w 701040"/>
                      <a:gd name="connsiteY3" fmla="*/ 102870 h 693420"/>
                      <a:gd name="connsiteX4" fmla="*/ 160020 w 701040"/>
                      <a:gd name="connsiteY4" fmla="*/ 95250 h 693420"/>
                      <a:gd name="connsiteX5" fmla="*/ 137160 w 701040"/>
                      <a:gd name="connsiteY5" fmla="*/ 68580 h 693420"/>
                      <a:gd name="connsiteX6" fmla="*/ 171450 w 701040"/>
                      <a:gd name="connsiteY6" fmla="*/ 57150 h 693420"/>
                      <a:gd name="connsiteX7" fmla="*/ 198120 w 701040"/>
                      <a:gd name="connsiteY7" fmla="*/ 0 h 693420"/>
                      <a:gd name="connsiteX8" fmla="*/ 243840 w 701040"/>
                      <a:gd name="connsiteY8" fmla="*/ 34290 h 693420"/>
                      <a:gd name="connsiteX9" fmla="*/ 266700 w 701040"/>
                      <a:gd name="connsiteY9" fmla="*/ 30480 h 693420"/>
                      <a:gd name="connsiteX10" fmla="*/ 266700 w 701040"/>
                      <a:gd name="connsiteY10" fmla="*/ 30480 h 693420"/>
                      <a:gd name="connsiteX11" fmla="*/ 255270 w 701040"/>
                      <a:gd name="connsiteY11" fmla="*/ 87630 h 693420"/>
                      <a:gd name="connsiteX12" fmla="*/ 259080 w 701040"/>
                      <a:gd name="connsiteY12" fmla="*/ 99060 h 693420"/>
                      <a:gd name="connsiteX13" fmla="*/ 297180 w 701040"/>
                      <a:gd name="connsiteY13" fmla="*/ 64770 h 693420"/>
                      <a:gd name="connsiteX14" fmla="*/ 339090 w 701040"/>
                      <a:gd name="connsiteY14" fmla="*/ 72390 h 693420"/>
                      <a:gd name="connsiteX15" fmla="*/ 361950 w 701040"/>
                      <a:gd name="connsiteY15" fmla="*/ 34290 h 693420"/>
                      <a:gd name="connsiteX16" fmla="*/ 381000 w 701040"/>
                      <a:gd name="connsiteY16" fmla="*/ 38100 h 693420"/>
                      <a:gd name="connsiteX17" fmla="*/ 388620 w 701040"/>
                      <a:gd name="connsiteY17" fmla="*/ 64770 h 693420"/>
                      <a:gd name="connsiteX18" fmla="*/ 445770 w 701040"/>
                      <a:gd name="connsiteY18" fmla="*/ 80010 h 693420"/>
                      <a:gd name="connsiteX19" fmla="*/ 476250 w 701040"/>
                      <a:gd name="connsiteY19" fmla="*/ 64770 h 693420"/>
                      <a:gd name="connsiteX20" fmla="*/ 480060 w 701040"/>
                      <a:gd name="connsiteY20" fmla="*/ 45720 h 693420"/>
                      <a:gd name="connsiteX21" fmla="*/ 510540 w 701040"/>
                      <a:gd name="connsiteY21" fmla="*/ 87630 h 693420"/>
                      <a:gd name="connsiteX22" fmla="*/ 521970 w 701040"/>
                      <a:gd name="connsiteY22" fmla="*/ 175260 h 693420"/>
                      <a:gd name="connsiteX23" fmla="*/ 552450 w 701040"/>
                      <a:gd name="connsiteY23" fmla="*/ 213360 h 693420"/>
                      <a:gd name="connsiteX24" fmla="*/ 586740 w 701040"/>
                      <a:gd name="connsiteY24" fmla="*/ 198120 h 693420"/>
                      <a:gd name="connsiteX25" fmla="*/ 586740 w 701040"/>
                      <a:gd name="connsiteY25" fmla="*/ 198120 h 693420"/>
                      <a:gd name="connsiteX26" fmla="*/ 621030 w 701040"/>
                      <a:gd name="connsiteY26" fmla="*/ 224790 h 693420"/>
                      <a:gd name="connsiteX27" fmla="*/ 621030 w 701040"/>
                      <a:gd name="connsiteY27" fmla="*/ 262890 h 693420"/>
                      <a:gd name="connsiteX28" fmla="*/ 636270 w 701040"/>
                      <a:gd name="connsiteY28" fmla="*/ 285750 h 693420"/>
                      <a:gd name="connsiteX29" fmla="*/ 624840 w 701040"/>
                      <a:gd name="connsiteY29" fmla="*/ 316230 h 693420"/>
                      <a:gd name="connsiteX30" fmla="*/ 613410 w 701040"/>
                      <a:gd name="connsiteY30" fmla="*/ 373380 h 693420"/>
                      <a:gd name="connsiteX31" fmla="*/ 571500 w 701040"/>
                      <a:gd name="connsiteY31" fmla="*/ 388620 h 693420"/>
                      <a:gd name="connsiteX32" fmla="*/ 521970 w 701040"/>
                      <a:gd name="connsiteY32" fmla="*/ 438150 h 693420"/>
                      <a:gd name="connsiteX33" fmla="*/ 533400 w 701040"/>
                      <a:gd name="connsiteY33" fmla="*/ 449580 h 693420"/>
                      <a:gd name="connsiteX34" fmla="*/ 567690 w 701040"/>
                      <a:gd name="connsiteY34" fmla="*/ 434340 h 693420"/>
                      <a:gd name="connsiteX35" fmla="*/ 643890 w 701040"/>
                      <a:gd name="connsiteY35" fmla="*/ 434340 h 693420"/>
                      <a:gd name="connsiteX36" fmla="*/ 662940 w 701040"/>
                      <a:gd name="connsiteY36" fmla="*/ 476250 h 693420"/>
                      <a:gd name="connsiteX37" fmla="*/ 701040 w 701040"/>
                      <a:gd name="connsiteY37" fmla="*/ 487680 h 693420"/>
                      <a:gd name="connsiteX38" fmla="*/ 693420 w 701040"/>
                      <a:gd name="connsiteY38" fmla="*/ 502920 h 693420"/>
                      <a:gd name="connsiteX39" fmla="*/ 617220 w 701040"/>
                      <a:gd name="connsiteY39" fmla="*/ 514350 h 693420"/>
                      <a:gd name="connsiteX40" fmla="*/ 621030 w 701040"/>
                      <a:gd name="connsiteY40" fmla="*/ 541020 h 693420"/>
                      <a:gd name="connsiteX41" fmla="*/ 613410 w 701040"/>
                      <a:gd name="connsiteY41" fmla="*/ 560070 h 693420"/>
                      <a:gd name="connsiteX42" fmla="*/ 628650 w 701040"/>
                      <a:gd name="connsiteY42" fmla="*/ 590550 h 693420"/>
                      <a:gd name="connsiteX43" fmla="*/ 613410 w 701040"/>
                      <a:gd name="connsiteY43" fmla="*/ 632460 h 693420"/>
                      <a:gd name="connsiteX44" fmla="*/ 544830 w 701040"/>
                      <a:gd name="connsiteY44" fmla="*/ 601980 h 693420"/>
                      <a:gd name="connsiteX45" fmla="*/ 544830 w 701040"/>
                      <a:gd name="connsiteY45" fmla="*/ 621030 h 693420"/>
                      <a:gd name="connsiteX46" fmla="*/ 579120 w 701040"/>
                      <a:gd name="connsiteY46" fmla="*/ 643890 h 693420"/>
                      <a:gd name="connsiteX47" fmla="*/ 579120 w 701040"/>
                      <a:gd name="connsiteY47" fmla="*/ 643890 h 693420"/>
                      <a:gd name="connsiteX48" fmla="*/ 556260 w 701040"/>
                      <a:gd name="connsiteY48" fmla="*/ 689610 h 693420"/>
                      <a:gd name="connsiteX49" fmla="*/ 514350 w 701040"/>
                      <a:gd name="connsiteY49" fmla="*/ 674370 h 693420"/>
                      <a:gd name="connsiteX50" fmla="*/ 461010 w 701040"/>
                      <a:gd name="connsiteY50" fmla="*/ 693420 h 693420"/>
                      <a:gd name="connsiteX51" fmla="*/ 396240 w 701040"/>
                      <a:gd name="connsiteY51" fmla="*/ 670560 h 693420"/>
                      <a:gd name="connsiteX52" fmla="*/ 422910 w 701040"/>
                      <a:gd name="connsiteY52" fmla="*/ 632460 h 693420"/>
                      <a:gd name="connsiteX53" fmla="*/ 369570 w 701040"/>
                      <a:gd name="connsiteY53" fmla="*/ 628650 h 693420"/>
                      <a:gd name="connsiteX54" fmla="*/ 293370 w 701040"/>
                      <a:gd name="connsiteY54" fmla="*/ 651510 h 693420"/>
                      <a:gd name="connsiteX55" fmla="*/ 255270 w 701040"/>
                      <a:gd name="connsiteY55" fmla="*/ 624840 h 693420"/>
                      <a:gd name="connsiteX56" fmla="*/ 266700 w 701040"/>
                      <a:gd name="connsiteY56" fmla="*/ 533400 h 693420"/>
                      <a:gd name="connsiteX57" fmla="*/ 232410 w 701040"/>
                      <a:gd name="connsiteY57" fmla="*/ 521970 h 693420"/>
                      <a:gd name="connsiteX58" fmla="*/ 182880 w 701040"/>
                      <a:gd name="connsiteY58" fmla="*/ 556260 h 693420"/>
                      <a:gd name="connsiteX59" fmla="*/ 171450 w 701040"/>
                      <a:gd name="connsiteY59" fmla="*/ 445770 h 693420"/>
                      <a:gd name="connsiteX60" fmla="*/ 137160 w 701040"/>
                      <a:gd name="connsiteY60" fmla="*/ 422910 h 693420"/>
                      <a:gd name="connsiteX61" fmla="*/ 91440 w 701040"/>
                      <a:gd name="connsiteY61" fmla="*/ 434340 h 693420"/>
                      <a:gd name="connsiteX62" fmla="*/ 76200 w 701040"/>
                      <a:gd name="connsiteY62" fmla="*/ 411480 h 693420"/>
                      <a:gd name="connsiteX63" fmla="*/ 106680 w 701040"/>
                      <a:gd name="connsiteY63" fmla="*/ 384810 h 693420"/>
                      <a:gd name="connsiteX64" fmla="*/ 72390 w 701040"/>
                      <a:gd name="connsiteY64" fmla="*/ 381000 h 693420"/>
                      <a:gd name="connsiteX65" fmla="*/ 41910 w 701040"/>
                      <a:gd name="connsiteY65" fmla="*/ 323850 h 693420"/>
                      <a:gd name="connsiteX66" fmla="*/ 64770 w 701040"/>
                      <a:gd name="connsiteY66" fmla="*/ 274320 h 693420"/>
                      <a:gd name="connsiteX67" fmla="*/ 38100 w 701040"/>
                      <a:gd name="connsiteY67" fmla="*/ 247650 h 693420"/>
                      <a:gd name="connsiteX68" fmla="*/ 57150 w 701040"/>
                      <a:gd name="connsiteY68" fmla="*/ 182880 h 693420"/>
                      <a:gd name="connsiteX69" fmla="*/ 0 w 701040"/>
                      <a:gd name="connsiteY69" fmla="*/ 167640 h 693420"/>
                      <a:gd name="connsiteX70" fmla="*/ 7620 w 701040"/>
                      <a:gd name="connsiteY70" fmla="*/ 95250 h 69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01040" h="693420">
                        <a:moveTo>
                          <a:pt x="7620" y="95250"/>
                        </a:moveTo>
                        <a:lnTo>
                          <a:pt x="60960" y="95250"/>
                        </a:lnTo>
                        <a:lnTo>
                          <a:pt x="91440" y="60960"/>
                        </a:lnTo>
                        <a:lnTo>
                          <a:pt x="102870" y="102870"/>
                        </a:lnTo>
                        <a:lnTo>
                          <a:pt x="160020" y="95250"/>
                        </a:lnTo>
                        <a:lnTo>
                          <a:pt x="137160" y="68580"/>
                        </a:lnTo>
                        <a:lnTo>
                          <a:pt x="171450" y="57150"/>
                        </a:lnTo>
                        <a:lnTo>
                          <a:pt x="198120" y="0"/>
                        </a:lnTo>
                        <a:lnTo>
                          <a:pt x="243840" y="34290"/>
                        </a:lnTo>
                        <a:lnTo>
                          <a:pt x="266700" y="30480"/>
                        </a:lnTo>
                        <a:lnTo>
                          <a:pt x="266700" y="30480"/>
                        </a:lnTo>
                        <a:lnTo>
                          <a:pt x="255270" y="87630"/>
                        </a:lnTo>
                        <a:lnTo>
                          <a:pt x="259080" y="99060"/>
                        </a:lnTo>
                        <a:lnTo>
                          <a:pt x="297180" y="64770"/>
                        </a:lnTo>
                        <a:lnTo>
                          <a:pt x="339090" y="72390"/>
                        </a:lnTo>
                        <a:lnTo>
                          <a:pt x="361950" y="34290"/>
                        </a:lnTo>
                        <a:lnTo>
                          <a:pt x="381000" y="38100"/>
                        </a:lnTo>
                        <a:lnTo>
                          <a:pt x="388620" y="64770"/>
                        </a:lnTo>
                        <a:lnTo>
                          <a:pt x="445770" y="80010"/>
                        </a:lnTo>
                        <a:lnTo>
                          <a:pt x="476250" y="64770"/>
                        </a:lnTo>
                        <a:lnTo>
                          <a:pt x="480060" y="45720"/>
                        </a:lnTo>
                        <a:lnTo>
                          <a:pt x="510540" y="87630"/>
                        </a:lnTo>
                        <a:lnTo>
                          <a:pt x="521970" y="175260"/>
                        </a:lnTo>
                        <a:lnTo>
                          <a:pt x="552450" y="213360"/>
                        </a:lnTo>
                        <a:lnTo>
                          <a:pt x="586740" y="198120"/>
                        </a:lnTo>
                        <a:lnTo>
                          <a:pt x="586740" y="198120"/>
                        </a:lnTo>
                        <a:lnTo>
                          <a:pt x="621030" y="224790"/>
                        </a:lnTo>
                        <a:lnTo>
                          <a:pt x="621030" y="262890"/>
                        </a:lnTo>
                        <a:lnTo>
                          <a:pt x="636270" y="285750"/>
                        </a:lnTo>
                        <a:lnTo>
                          <a:pt x="624840" y="316230"/>
                        </a:lnTo>
                        <a:lnTo>
                          <a:pt x="613410" y="373380"/>
                        </a:lnTo>
                        <a:lnTo>
                          <a:pt x="571500" y="388620"/>
                        </a:lnTo>
                        <a:lnTo>
                          <a:pt x="521970" y="438150"/>
                        </a:lnTo>
                        <a:lnTo>
                          <a:pt x="533400" y="449580"/>
                        </a:lnTo>
                        <a:lnTo>
                          <a:pt x="567690" y="434340"/>
                        </a:lnTo>
                        <a:lnTo>
                          <a:pt x="643890" y="434340"/>
                        </a:lnTo>
                        <a:lnTo>
                          <a:pt x="662940" y="476250"/>
                        </a:lnTo>
                        <a:lnTo>
                          <a:pt x="701040" y="487680"/>
                        </a:lnTo>
                        <a:lnTo>
                          <a:pt x="693420" y="502920"/>
                        </a:lnTo>
                        <a:lnTo>
                          <a:pt x="617220" y="514350"/>
                        </a:lnTo>
                        <a:lnTo>
                          <a:pt x="621030" y="541020"/>
                        </a:lnTo>
                        <a:lnTo>
                          <a:pt x="613410" y="560070"/>
                        </a:lnTo>
                        <a:lnTo>
                          <a:pt x="628650" y="590550"/>
                        </a:lnTo>
                        <a:lnTo>
                          <a:pt x="613410" y="632460"/>
                        </a:lnTo>
                        <a:lnTo>
                          <a:pt x="544830" y="601980"/>
                        </a:lnTo>
                        <a:lnTo>
                          <a:pt x="544830" y="621030"/>
                        </a:lnTo>
                        <a:lnTo>
                          <a:pt x="579120" y="643890"/>
                        </a:lnTo>
                        <a:lnTo>
                          <a:pt x="579120" y="643890"/>
                        </a:lnTo>
                        <a:lnTo>
                          <a:pt x="556260" y="689610"/>
                        </a:lnTo>
                        <a:lnTo>
                          <a:pt x="514350" y="674370"/>
                        </a:lnTo>
                        <a:lnTo>
                          <a:pt x="461010" y="693420"/>
                        </a:lnTo>
                        <a:lnTo>
                          <a:pt x="396240" y="670560"/>
                        </a:lnTo>
                        <a:lnTo>
                          <a:pt x="422910" y="632460"/>
                        </a:lnTo>
                        <a:lnTo>
                          <a:pt x="369570" y="628650"/>
                        </a:lnTo>
                        <a:lnTo>
                          <a:pt x="293370" y="651510"/>
                        </a:lnTo>
                        <a:lnTo>
                          <a:pt x="255270" y="624840"/>
                        </a:lnTo>
                        <a:lnTo>
                          <a:pt x="266700" y="533400"/>
                        </a:lnTo>
                        <a:lnTo>
                          <a:pt x="232410" y="521970"/>
                        </a:lnTo>
                        <a:lnTo>
                          <a:pt x="182880" y="556260"/>
                        </a:lnTo>
                        <a:lnTo>
                          <a:pt x="171450" y="445770"/>
                        </a:lnTo>
                        <a:lnTo>
                          <a:pt x="137160" y="422910"/>
                        </a:lnTo>
                        <a:lnTo>
                          <a:pt x="91440" y="434340"/>
                        </a:lnTo>
                        <a:lnTo>
                          <a:pt x="76200" y="411480"/>
                        </a:lnTo>
                        <a:lnTo>
                          <a:pt x="106680" y="384810"/>
                        </a:lnTo>
                        <a:lnTo>
                          <a:pt x="72390" y="381000"/>
                        </a:lnTo>
                        <a:lnTo>
                          <a:pt x="41910" y="323850"/>
                        </a:lnTo>
                        <a:lnTo>
                          <a:pt x="64770" y="274320"/>
                        </a:lnTo>
                        <a:lnTo>
                          <a:pt x="38100" y="247650"/>
                        </a:lnTo>
                        <a:lnTo>
                          <a:pt x="57150" y="182880"/>
                        </a:lnTo>
                        <a:lnTo>
                          <a:pt x="0" y="167640"/>
                        </a:lnTo>
                        <a:lnTo>
                          <a:pt x="7620" y="95250"/>
                        </a:lnTo>
                        <a:close/>
                      </a:path>
                    </a:pathLst>
                  </a:custGeom>
                  <a:solidFill>
                    <a:schemeClr val="bg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bg2">
                          <a:lumMod val="25000"/>
                        </a:schemeClr>
                      </a:solidFill>
                    </a:endParaRPr>
                  </a:p>
                </p:txBody>
              </p:sp>
              <p:sp>
                <p:nvSpPr>
                  <p:cNvPr id="98" name="Forme libre : forme 97">
                    <a:extLst>
                      <a:ext uri="{FF2B5EF4-FFF2-40B4-BE49-F238E27FC236}">
                        <a16:creationId xmlns:a16="http://schemas.microsoft.com/office/drawing/2014/main" id="{25BF73D3-AAFB-4174-BED9-07D33125D7B4}"/>
                      </a:ext>
                    </a:extLst>
                  </p:cNvPr>
                  <p:cNvSpPr/>
                  <p:nvPr/>
                </p:nvSpPr>
                <p:spPr>
                  <a:xfrm>
                    <a:off x="3657600" y="1725930"/>
                    <a:ext cx="941070" cy="857250"/>
                  </a:xfrm>
                  <a:custGeom>
                    <a:avLst/>
                    <a:gdLst>
                      <a:gd name="connsiteX0" fmla="*/ 0 w 941070"/>
                      <a:gd name="connsiteY0" fmla="*/ 171450 h 857250"/>
                      <a:gd name="connsiteX1" fmla="*/ 76200 w 941070"/>
                      <a:gd name="connsiteY1" fmla="*/ 209550 h 857250"/>
                      <a:gd name="connsiteX2" fmla="*/ 102870 w 941070"/>
                      <a:gd name="connsiteY2" fmla="*/ 167640 h 857250"/>
                      <a:gd name="connsiteX3" fmla="*/ 121920 w 941070"/>
                      <a:gd name="connsiteY3" fmla="*/ 194310 h 857250"/>
                      <a:gd name="connsiteX4" fmla="*/ 121920 w 941070"/>
                      <a:gd name="connsiteY4" fmla="*/ 232410 h 857250"/>
                      <a:gd name="connsiteX5" fmla="*/ 182880 w 941070"/>
                      <a:gd name="connsiteY5" fmla="*/ 243840 h 857250"/>
                      <a:gd name="connsiteX6" fmla="*/ 209550 w 941070"/>
                      <a:gd name="connsiteY6" fmla="*/ 198120 h 857250"/>
                      <a:gd name="connsiteX7" fmla="*/ 266700 w 941070"/>
                      <a:gd name="connsiteY7" fmla="*/ 156210 h 857250"/>
                      <a:gd name="connsiteX8" fmla="*/ 274320 w 941070"/>
                      <a:gd name="connsiteY8" fmla="*/ 179070 h 857250"/>
                      <a:gd name="connsiteX9" fmla="*/ 251460 w 941070"/>
                      <a:gd name="connsiteY9" fmla="*/ 224790 h 857250"/>
                      <a:gd name="connsiteX10" fmla="*/ 278130 w 941070"/>
                      <a:gd name="connsiteY10" fmla="*/ 251460 h 857250"/>
                      <a:gd name="connsiteX11" fmla="*/ 358140 w 941070"/>
                      <a:gd name="connsiteY11" fmla="*/ 217170 h 857250"/>
                      <a:gd name="connsiteX12" fmla="*/ 464820 w 941070"/>
                      <a:gd name="connsiteY12" fmla="*/ 163830 h 857250"/>
                      <a:gd name="connsiteX13" fmla="*/ 438150 w 941070"/>
                      <a:gd name="connsiteY13" fmla="*/ 99060 h 857250"/>
                      <a:gd name="connsiteX14" fmla="*/ 472440 w 941070"/>
                      <a:gd name="connsiteY14" fmla="*/ 45720 h 857250"/>
                      <a:gd name="connsiteX15" fmla="*/ 495300 w 941070"/>
                      <a:gd name="connsiteY15" fmla="*/ 91440 h 857250"/>
                      <a:gd name="connsiteX16" fmla="*/ 495300 w 941070"/>
                      <a:gd name="connsiteY16" fmla="*/ 91440 h 857250"/>
                      <a:gd name="connsiteX17" fmla="*/ 533400 w 941070"/>
                      <a:gd name="connsiteY17" fmla="*/ 95250 h 857250"/>
                      <a:gd name="connsiteX18" fmla="*/ 586740 w 941070"/>
                      <a:gd name="connsiteY18" fmla="*/ 102870 h 857250"/>
                      <a:gd name="connsiteX19" fmla="*/ 579120 w 941070"/>
                      <a:gd name="connsiteY19" fmla="*/ 129540 h 857250"/>
                      <a:gd name="connsiteX20" fmla="*/ 605790 w 941070"/>
                      <a:gd name="connsiteY20" fmla="*/ 129540 h 857250"/>
                      <a:gd name="connsiteX21" fmla="*/ 601980 w 941070"/>
                      <a:gd name="connsiteY21" fmla="*/ 53340 h 857250"/>
                      <a:gd name="connsiteX22" fmla="*/ 689610 w 941070"/>
                      <a:gd name="connsiteY22" fmla="*/ 0 h 857250"/>
                      <a:gd name="connsiteX23" fmla="*/ 739140 w 941070"/>
                      <a:gd name="connsiteY23" fmla="*/ 83820 h 857250"/>
                      <a:gd name="connsiteX24" fmla="*/ 746760 w 941070"/>
                      <a:gd name="connsiteY24" fmla="*/ 110490 h 857250"/>
                      <a:gd name="connsiteX25" fmla="*/ 781050 w 941070"/>
                      <a:gd name="connsiteY25" fmla="*/ 179070 h 857250"/>
                      <a:gd name="connsiteX26" fmla="*/ 754380 w 941070"/>
                      <a:gd name="connsiteY26" fmla="*/ 220980 h 857250"/>
                      <a:gd name="connsiteX27" fmla="*/ 765810 w 941070"/>
                      <a:gd name="connsiteY27" fmla="*/ 255270 h 857250"/>
                      <a:gd name="connsiteX28" fmla="*/ 731520 w 941070"/>
                      <a:gd name="connsiteY28" fmla="*/ 293370 h 857250"/>
                      <a:gd name="connsiteX29" fmla="*/ 765810 w 941070"/>
                      <a:gd name="connsiteY29" fmla="*/ 297180 h 857250"/>
                      <a:gd name="connsiteX30" fmla="*/ 800100 w 941070"/>
                      <a:gd name="connsiteY30" fmla="*/ 358140 h 857250"/>
                      <a:gd name="connsiteX31" fmla="*/ 800100 w 941070"/>
                      <a:gd name="connsiteY31" fmla="*/ 358140 h 857250"/>
                      <a:gd name="connsiteX32" fmla="*/ 822960 w 941070"/>
                      <a:gd name="connsiteY32" fmla="*/ 346710 h 857250"/>
                      <a:gd name="connsiteX33" fmla="*/ 883920 w 941070"/>
                      <a:gd name="connsiteY33" fmla="*/ 400050 h 857250"/>
                      <a:gd name="connsiteX34" fmla="*/ 872490 w 941070"/>
                      <a:gd name="connsiteY34" fmla="*/ 422910 h 857250"/>
                      <a:gd name="connsiteX35" fmla="*/ 906780 w 941070"/>
                      <a:gd name="connsiteY35" fmla="*/ 457200 h 857250"/>
                      <a:gd name="connsiteX36" fmla="*/ 887730 w 941070"/>
                      <a:gd name="connsiteY36" fmla="*/ 472440 h 857250"/>
                      <a:gd name="connsiteX37" fmla="*/ 941070 w 941070"/>
                      <a:gd name="connsiteY37" fmla="*/ 495300 h 857250"/>
                      <a:gd name="connsiteX38" fmla="*/ 941070 w 941070"/>
                      <a:gd name="connsiteY38" fmla="*/ 541020 h 857250"/>
                      <a:gd name="connsiteX39" fmla="*/ 868680 w 941070"/>
                      <a:gd name="connsiteY39" fmla="*/ 518160 h 857250"/>
                      <a:gd name="connsiteX40" fmla="*/ 880110 w 941070"/>
                      <a:gd name="connsiteY40" fmla="*/ 552450 h 857250"/>
                      <a:gd name="connsiteX41" fmla="*/ 895350 w 941070"/>
                      <a:gd name="connsiteY41" fmla="*/ 621030 h 857250"/>
                      <a:gd name="connsiteX42" fmla="*/ 762000 w 941070"/>
                      <a:gd name="connsiteY42" fmla="*/ 624840 h 857250"/>
                      <a:gd name="connsiteX43" fmla="*/ 769620 w 941070"/>
                      <a:gd name="connsiteY43" fmla="*/ 643890 h 857250"/>
                      <a:gd name="connsiteX44" fmla="*/ 792480 w 941070"/>
                      <a:gd name="connsiteY44" fmla="*/ 666750 h 857250"/>
                      <a:gd name="connsiteX45" fmla="*/ 853440 w 941070"/>
                      <a:gd name="connsiteY45" fmla="*/ 689610 h 857250"/>
                      <a:gd name="connsiteX46" fmla="*/ 845820 w 941070"/>
                      <a:gd name="connsiteY46" fmla="*/ 742950 h 857250"/>
                      <a:gd name="connsiteX47" fmla="*/ 838200 w 941070"/>
                      <a:gd name="connsiteY47" fmla="*/ 773430 h 857250"/>
                      <a:gd name="connsiteX48" fmla="*/ 872490 w 941070"/>
                      <a:gd name="connsiteY48" fmla="*/ 784860 h 857250"/>
                      <a:gd name="connsiteX49" fmla="*/ 807720 w 941070"/>
                      <a:gd name="connsiteY49" fmla="*/ 800100 h 857250"/>
                      <a:gd name="connsiteX50" fmla="*/ 750570 w 941070"/>
                      <a:gd name="connsiteY50" fmla="*/ 849630 h 857250"/>
                      <a:gd name="connsiteX51" fmla="*/ 731520 w 941070"/>
                      <a:gd name="connsiteY51" fmla="*/ 838200 h 857250"/>
                      <a:gd name="connsiteX52" fmla="*/ 689610 w 941070"/>
                      <a:gd name="connsiteY52" fmla="*/ 857250 h 857250"/>
                      <a:gd name="connsiteX53" fmla="*/ 651510 w 941070"/>
                      <a:gd name="connsiteY53" fmla="*/ 838200 h 857250"/>
                      <a:gd name="connsiteX54" fmla="*/ 605790 w 941070"/>
                      <a:gd name="connsiteY54" fmla="*/ 849630 h 857250"/>
                      <a:gd name="connsiteX55" fmla="*/ 621030 w 941070"/>
                      <a:gd name="connsiteY55" fmla="*/ 784860 h 857250"/>
                      <a:gd name="connsiteX56" fmla="*/ 720090 w 941070"/>
                      <a:gd name="connsiteY56" fmla="*/ 784860 h 857250"/>
                      <a:gd name="connsiteX57" fmla="*/ 697230 w 941070"/>
                      <a:gd name="connsiteY57" fmla="*/ 742950 h 857250"/>
                      <a:gd name="connsiteX58" fmla="*/ 605790 w 941070"/>
                      <a:gd name="connsiteY58" fmla="*/ 712470 h 857250"/>
                      <a:gd name="connsiteX59" fmla="*/ 582930 w 941070"/>
                      <a:gd name="connsiteY59" fmla="*/ 674370 h 857250"/>
                      <a:gd name="connsiteX60" fmla="*/ 560070 w 941070"/>
                      <a:gd name="connsiteY60" fmla="*/ 670560 h 857250"/>
                      <a:gd name="connsiteX61" fmla="*/ 487680 w 941070"/>
                      <a:gd name="connsiteY61" fmla="*/ 681990 h 857250"/>
                      <a:gd name="connsiteX62" fmla="*/ 388620 w 941070"/>
                      <a:gd name="connsiteY62" fmla="*/ 567690 h 857250"/>
                      <a:gd name="connsiteX63" fmla="*/ 396240 w 941070"/>
                      <a:gd name="connsiteY63" fmla="*/ 548640 h 857250"/>
                      <a:gd name="connsiteX64" fmla="*/ 350520 w 941070"/>
                      <a:gd name="connsiteY64" fmla="*/ 533400 h 857250"/>
                      <a:gd name="connsiteX65" fmla="*/ 331470 w 941070"/>
                      <a:gd name="connsiteY65" fmla="*/ 548640 h 857250"/>
                      <a:gd name="connsiteX66" fmla="*/ 240030 w 941070"/>
                      <a:gd name="connsiteY66" fmla="*/ 548640 h 857250"/>
                      <a:gd name="connsiteX67" fmla="*/ 213360 w 941070"/>
                      <a:gd name="connsiteY67" fmla="*/ 533400 h 857250"/>
                      <a:gd name="connsiteX68" fmla="*/ 209550 w 941070"/>
                      <a:gd name="connsiteY68" fmla="*/ 506730 h 857250"/>
                      <a:gd name="connsiteX69" fmla="*/ 160020 w 941070"/>
                      <a:gd name="connsiteY69" fmla="*/ 499110 h 857250"/>
                      <a:gd name="connsiteX70" fmla="*/ 160020 w 941070"/>
                      <a:gd name="connsiteY70" fmla="*/ 461010 h 857250"/>
                      <a:gd name="connsiteX71" fmla="*/ 171450 w 941070"/>
                      <a:gd name="connsiteY71" fmla="*/ 441960 h 857250"/>
                      <a:gd name="connsiteX72" fmla="*/ 152400 w 941070"/>
                      <a:gd name="connsiteY72" fmla="*/ 415290 h 857250"/>
                      <a:gd name="connsiteX73" fmla="*/ 125730 w 941070"/>
                      <a:gd name="connsiteY73" fmla="*/ 438150 h 857250"/>
                      <a:gd name="connsiteX74" fmla="*/ 83820 w 941070"/>
                      <a:gd name="connsiteY74" fmla="*/ 422910 h 857250"/>
                      <a:gd name="connsiteX75" fmla="*/ 76200 w 941070"/>
                      <a:gd name="connsiteY75" fmla="*/ 392430 h 857250"/>
                      <a:gd name="connsiteX76" fmla="*/ 45720 w 941070"/>
                      <a:gd name="connsiteY76" fmla="*/ 400050 h 857250"/>
                      <a:gd name="connsiteX77" fmla="*/ 15240 w 941070"/>
                      <a:gd name="connsiteY77" fmla="*/ 369570 h 857250"/>
                      <a:gd name="connsiteX78" fmla="*/ 0 w 941070"/>
                      <a:gd name="connsiteY78" fmla="*/ 17145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941070" h="857250">
                        <a:moveTo>
                          <a:pt x="0" y="171450"/>
                        </a:moveTo>
                        <a:lnTo>
                          <a:pt x="76200" y="209550"/>
                        </a:lnTo>
                        <a:lnTo>
                          <a:pt x="102870" y="167640"/>
                        </a:lnTo>
                        <a:lnTo>
                          <a:pt x="121920" y="194310"/>
                        </a:lnTo>
                        <a:lnTo>
                          <a:pt x="121920" y="232410"/>
                        </a:lnTo>
                        <a:lnTo>
                          <a:pt x="182880" y="243840"/>
                        </a:lnTo>
                        <a:lnTo>
                          <a:pt x="209550" y="198120"/>
                        </a:lnTo>
                        <a:lnTo>
                          <a:pt x="266700" y="156210"/>
                        </a:lnTo>
                        <a:lnTo>
                          <a:pt x="274320" y="179070"/>
                        </a:lnTo>
                        <a:lnTo>
                          <a:pt x="251460" y="224790"/>
                        </a:lnTo>
                        <a:lnTo>
                          <a:pt x="278130" y="251460"/>
                        </a:lnTo>
                        <a:lnTo>
                          <a:pt x="358140" y="217170"/>
                        </a:lnTo>
                        <a:lnTo>
                          <a:pt x="464820" y="163830"/>
                        </a:lnTo>
                        <a:lnTo>
                          <a:pt x="438150" y="99060"/>
                        </a:lnTo>
                        <a:lnTo>
                          <a:pt x="472440" y="45720"/>
                        </a:lnTo>
                        <a:lnTo>
                          <a:pt x="495300" y="91440"/>
                        </a:lnTo>
                        <a:lnTo>
                          <a:pt x="495300" y="91440"/>
                        </a:lnTo>
                        <a:lnTo>
                          <a:pt x="533400" y="95250"/>
                        </a:lnTo>
                        <a:lnTo>
                          <a:pt x="586740" y="102870"/>
                        </a:lnTo>
                        <a:lnTo>
                          <a:pt x="579120" y="129540"/>
                        </a:lnTo>
                        <a:lnTo>
                          <a:pt x="605790" y="129540"/>
                        </a:lnTo>
                        <a:lnTo>
                          <a:pt x="601980" y="53340"/>
                        </a:lnTo>
                        <a:lnTo>
                          <a:pt x="689610" y="0"/>
                        </a:lnTo>
                        <a:lnTo>
                          <a:pt x="739140" y="83820"/>
                        </a:lnTo>
                        <a:lnTo>
                          <a:pt x="746760" y="110490"/>
                        </a:lnTo>
                        <a:lnTo>
                          <a:pt x="781050" y="179070"/>
                        </a:lnTo>
                        <a:lnTo>
                          <a:pt x="754380" y="220980"/>
                        </a:lnTo>
                        <a:lnTo>
                          <a:pt x="765810" y="255270"/>
                        </a:lnTo>
                        <a:lnTo>
                          <a:pt x="731520" y="293370"/>
                        </a:lnTo>
                        <a:lnTo>
                          <a:pt x="765810" y="297180"/>
                        </a:lnTo>
                        <a:lnTo>
                          <a:pt x="800100" y="358140"/>
                        </a:lnTo>
                        <a:lnTo>
                          <a:pt x="800100" y="358140"/>
                        </a:lnTo>
                        <a:lnTo>
                          <a:pt x="822960" y="346710"/>
                        </a:lnTo>
                        <a:lnTo>
                          <a:pt x="883920" y="400050"/>
                        </a:lnTo>
                        <a:lnTo>
                          <a:pt x="872490" y="422910"/>
                        </a:lnTo>
                        <a:lnTo>
                          <a:pt x="906780" y="457200"/>
                        </a:lnTo>
                        <a:lnTo>
                          <a:pt x="887730" y="472440"/>
                        </a:lnTo>
                        <a:lnTo>
                          <a:pt x="941070" y="495300"/>
                        </a:lnTo>
                        <a:lnTo>
                          <a:pt x="941070" y="541020"/>
                        </a:lnTo>
                        <a:lnTo>
                          <a:pt x="868680" y="518160"/>
                        </a:lnTo>
                        <a:lnTo>
                          <a:pt x="880110" y="552450"/>
                        </a:lnTo>
                        <a:lnTo>
                          <a:pt x="895350" y="621030"/>
                        </a:lnTo>
                        <a:lnTo>
                          <a:pt x="762000" y="624840"/>
                        </a:lnTo>
                        <a:lnTo>
                          <a:pt x="769620" y="643890"/>
                        </a:lnTo>
                        <a:lnTo>
                          <a:pt x="792480" y="666750"/>
                        </a:lnTo>
                        <a:lnTo>
                          <a:pt x="853440" y="689610"/>
                        </a:lnTo>
                        <a:lnTo>
                          <a:pt x="845820" y="742950"/>
                        </a:lnTo>
                        <a:lnTo>
                          <a:pt x="838200" y="773430"/>
                        </a:lnTo>
                        <a:lnTo>
                          <a:pt x="872490" y="784860"/>
                        </a:lnTo>
                        <a:lnTo>
                          <a:pt x="807720" y="800100"/>
                        </a:lnTo>
                        <a:lnTo>
                          <a:pt x="750570" y="849630"/>
                        </a:lnTo>
                        <a:lnTo>
                          <a:pt x="731520" y="838200"/>
                        </a:lnTo>
                        <a:lnTo>
                          <a:pt x="689610" y="857250"/>
                        </a:lnTo>
                        <a:lnTo>
                          <a:pt x="651510" y="838200"/>
                        </a:lnTo>
                        <a:lnTo>
                          <a:pt x="605790" y="849630"/>
                        </a:lnTo>
                        <a:lnTo>
                          <a:pt x="621030" y="784860"/>
                        </a:lnTo>
                        <a:lnTo>
                          <a:pt x="720090" y="784860"/>
                        </a:lnTo>
                        <a:lnTo>
                          <a:pt x="697230" y="742950"/>
                        </a:lnTo>
                        <a:lnTo>
                          <a:pt x="605790" y="712470"/>
                        </a:lnTo>
                        <a:lnTo>
                          <a:pt x="582930" y="674370"/>
                        </a:lnTo>
                        <a:lnTo>
                          <a:pt x="560070" y="670560"/>
                        </a:lnTo>
                        <a:lnTo>
                          <a:pt x="487680" y="681990"/>
                        </a:lnTo>
                        <a:lnTo>
                          <a:pt x="388620" y="567690"/>
                        </a:lnTo>
                        <a:lnTo>
                          <a:pt x="396240" y="548640"/>
                        </a:lnTo>
                        <a:lnTo>
                          <a:pt x="350520" y="533400"/>
                        </a:lnTo>
                        <a:lnTo>
                          <a:pt x="331470" y="548640"/>
                        </a:lnTo>
                        <a:lnTo>
                          <a:pt x="240030" y="548640"/>
                        </a:lnTo>
                        <a:lnTo>
                          <a:pt x="213360" y="533400"/>
                        </a:lnTo>
                        <a:lnTo>
                          <a:pt x="209550" y="506730"/>
                        </a:lnTo>
                        <a:lnTo>
                          <a:pt x="160020" y="499110"/>
                        </a:lnTo>
                        <a:lnTo>
                          <a:pt x="160020" y="461010"/>
                        </a:lnTo>
                        <a:lnTo>
                          <a:pt x="171450" y="441960"/>
                        </a:lnTo>
                        <a:lnTo>
                          <a:pt x="152400" y="415290"/>
                        </a:lnTo>
                        <a:lnTo>
                          <a:pt x="125730" y="438150"/>
                        </a:lnTo>
                        <a:lnTo>
                          <a:pt x="83820" y="422910"/>
                        </a:lnTo>
                        <a:lnTo>
                          <a:pt x="76200" y="392430"/>
                        </a:lnTo>
                        <a:lnTo>
                          <a:pt x="45720" y="400050"/>
                        </a:lnTo>
                        <a:lnTo>
                          <a:pt x="15240" y="369570"/>
                        </a:lnTo>
                        <a:lnTo>
                          <a:pt x="0" y="171450"/>
                        </a:lnTo>
                        <a:close/>
                      </a:path>
                    </a:pathLst>
                  </a:custGeom>
                  <a:solidFill>
                    <a:schemeClr val="bg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bg2">
                          <a:lumMod val="25000"/>
                        </a:schemeClr>
                      </a:solidFill>
                    </a:endParaRPr>
                  </a:p>
                </p:txBody>
              </p:sp>
              <p:sp>
                <p:nvSpPr>
                  <p:cNvPr id="99" name="Forme libre : forme 98">
                    <a:extLst>
                      <a:ext uri="{FF2B5EF4-FFF2-40B4-BE49-F238E27FC236}">
                        <a16:creationId xmlns:a16="http://schemas.microsoft.com/office/drawing/2014/main" id="{7B94AA9E-5F03-44F0-98B0-6AA04E258BEB}"/>
                      </a:ext>
                    </a:extLst>
                  </p:cNvPr>
                  <p:cNvSpPr/>
                  <p:nvPr/>
                </p:nvSpPr>
                <p:spPr>
                  <a:xfrm>
                    <a:off x="4434840" y="2419350"/>
                    <a:ext cx="796290" cy="586740"/>
                  </a:xfrm>
                  <a:custGeom>
                    <a:avLst/>
                    <a:gdLst>
                      <a:gd name="connsiteX0" fmla="*/ 30480 w 796290"/>
                      <a:gd name="connsiteY0" fmla="*/ 167640 h 586740"/>
                      <a:gd name="connsiteX1" fmla="*/ 102870 w 796290"/>
                      <a:gd name="connsiteY1" fmla="*/ 125730 h 586740"/>
                      <a:gd name="connsiteX2" fmla="*/ 106680 w 796290"/>
                      <a:gd name="connsiteY2" fmla="*/ 83820 h 586740"/>
                      <a:gd name="connsiteX3" fmla="*/ 87630 w 796290"/>
                      <a:gd name="connsiteY3" fmla="*/ 60960 h 586740"/>
                      <a:gd name="connsiteX4" fmla="*/ 110490 w 796290"/>
                      <a:gd name="connsiteY4" fmla="*/ 38100 h 586740"/>
                      <a:gd name="connsiteX5" fmla="*/ 160020 w 796290"/>
                      <a:gd name="connsiteY5" fmla="*/ 76200 h 586740"/>
                      <a:gd name="connsiteX6" fmla="*/ 179070 w 796290"/>
                      <a:gd name="connsiteY6" fmla="*/ 60960 h 586740"/>
                      <a:gd name="connsiteX7" fmla="*/ 220980 w 796290"/>
                      <a:gd name="connsiteY7" fmla="*/ 99060 h 586740"/>
                      <a:gd name="connsiteX8" fmla="*/ 247650 w 796290"/>
                      <a:gd name="connsiteY8" fmla="*/ 57150 h 586740"/>
                      <a:gd name="connsiteX9" fmla="*/ 300990 w 796290"/>
                      <a:gd name="connsiteY9" fmla="*/ 68580 h 586740"/>
                      <a:gd name="connsiteX10" fmla="*/ 335280 w 796290"/>
                      <a:gd name="connsiteY10" fmla="*/ 7620 h 586740"/>
                      <a:gd name="connsiteX11" fmla="*/ 384810 w 796290"/>
                      <a:gd name="connsiteY11" fmla="*/ 34290 h 586740"/>
                      <a:gd name="connsiteX12" fmla="*/ 400050 w 796290"/>
                      <a:gd name="connsiteY12" fmla="*/ 34290 h 586740"/>
                      <a:gd name="connsiteX13" fmla="*/ 445770 w 796290"/>
                      <a:gd name="connsiteY13" fmla="*/ 76200 h 586740"/>
                      <a:gd name="connsiteX14" fmla="*/ 461010 w 796290"/>
                      <a:gd name="connsiteY14" fmla="*/ 26670 h 586740"/>
                      <a:gd name="connsiteX15" fmla="*/ 514350 w 796290"/>
                      <a:gd name="connsiteY15" fmla="*/ 26670 h 586740"/>
                      <a:gd name="connsiteX16" fmla="*/ 510540 w 796290"/>
                      <a:gd name="connsiteY16" fmla="*/ 64770 h 586740"/>
                      <a:gd name="connsiteX17" fmla="*/ 541020 w 796290"/>
                      <a:gd name="connsiteY17" fmla="*/ 76200 h 586740"/>
                      <a:gd name="connsiteX18" fmla="*/ 598170 w 796290"/>
                      <a:gd name="connsiteY18" fmla="*/ 133350 h 586740"/>
                      <a:gd name="connsiteX19" fmla="*/ 624840 w 796290"/>
                      <a:gd name="connsiteY19" fmla="*/ 99060 h 586740"/>
                      <a:gd name="connsiteX20" fmla="*/ 651510 w 796290"/>
                      <a:gd name="connsiteY20" fmla="*/ 102870 h 586740"/>
                      <a:gd name="connsiteX21" fmla="*/ 701040 w 796290"/>
                      <a:gd name="connsiteY21" fmla="*/ 49530 h 586740"/>
                      <a:gd name="connsiteX22" fmla="*/ 708660 w 796290"/>
                      <a:gd name="connsiteY22" fmla="*/ 0 h 586740"/>
                      <a:gd name="connsiteX23" fmla="*/ 750570 w 796290"/>
                      <a:gd name="connsiteY23" fmla="*/ 7620 h 586740"/>
                      <a:gd name="connsiteX24" fmla="*/ 762000 w 796290"/>
                      <a:gd name="connsiteY24" fmla="*/ 83820 h 586740"/>
                      <a:gd name="connsiteX25" fmla="*/ 796290 w 796290"/>
                      <a:gd name="connsiteY25" fmla="*/ 148590 h 586740"/>
                      <a:gd name="connsiteX26" fmla="*/ 796290 w 796290"/>
                      <a:gd name="connsiteY26" fmla="*/ 148590 h 586740"/>
                      <a:gd name="connsiteX27" fmla="*/ 792480 w 796290"/>
                      <a:gd name="connsiteY27" fmla="*/ 213360 h 586740"/>
                      <a:gd name="connsiteX28" fmla="*/ 731520 w 796290"/>
                      <a:gd name="connsiteY28" fmla="*/ 255270 h 586740"/>
                      <a:gd name="connsiteX29" fmla="*/ 712470 w 796290"/>
                      <a:gd name="connsiteY29" fmla="*/ 236220 h 586740"/>
                      <a:gd name="connsiteX30" fmla="*/ 693420 w 796290"/>
                      <a:gd name="connsiteY30" fmla="*/ 281940 h 586740"/>
                      <a:gd name="connsiteX31" fmla="*/ 708660 w 796290"/>
                      <a:gd name="connsiteY31" fmla="*/ 350520 h 586740"/>
                      <a:gd name="connsiteX32" fmla="*/ 742950 w 796290"/>
                      <a:gd name="connsiteY32" fmla="*/ 377190 h 586740"/>
                      <a:gd name="connsiteX33" fmla="*/ 746760 w 796290"/>
                      <a:gd name="connsiteY33" fmla="*/ 422910 h 586740"/>
                      <a:gd name="connsiteX34" fmla="*/ 720090 w 796290"/>
                      <a:gd name="connsiteY34" fmla="*/ 403860 h 586740"/>
                      <a:gd name="connsiteX35" fmla="*/ 708660 w 796290"/>
                      <a:gd name="connsiteY35" fmla="*/ 457200 h 586740"/>
                      <a:gd name="connsiteX36" fmla="*/ 636270 w 796290"/>
                      <a:gd name="connsiteY36" fmla="*/ 445770 h 586740"/>
                      <a:gd name="connsiteX37" fmla="*/ 613410 w 796290"/>
                      <a:gd name="connsiteY37" fmla="*/ 430530 h 586740"/>
                      <a:gd name="connsiteX38" fmla="*/ 537210 w 796290"/>
                      <a:gd name="connsiteY38" fmla="*/ 430530 h 586740"/>
                      <a:gd name="connsiteX39" fmla="*/ 533400 w 796290"/>
                      <a:gd name="connsiteY39" fmla="*/ 461010 h 586740"/>
                      <a:gd name="connsiteX40" fmla="*/ 544830 w 796290"/>
                      <a:gd name="connsiteY40" fmla="*/ 514350 h 586740"/>
                      <a:gd name="connsiteX41" fmla="*/ 544830 w 796290"/>
                      <a:gd name="connsiteY41" fmla="*/ 514350 h 586740"/>
                      <a:gd name="connsiteX42" fmla="*/ 502920 w 796290"/>
                      <a:gd name="connsiteY42" fmla="*/ 552450 h 586740"/>
                      <a:gd name="connsiteX43" fmla="*/ 464820 w 796290"/>
                      <a:gd name="connsiteY43" fmla="*/ 586740 h 586740"/>
                      <a:gd name="connsiteX44" fmla="*/ 426720 w 796290"/>
                      <a:gd name="connsiteY44" fmla="*/ 560070 h 586740"/>
                      <a:gd name="connsiteX45" fmla="*/ 407670 w 796290"/>
                      <a:gd name="connsiteY45" fmla="*/ 514350 h 586740"/>
                      <a:gd name="connsiteX46" fmla="*/ 308610 w 796290"/>
                      <a:gd name="connsiteY46" fmla="*/ 480060 h 586740"/>
                      <a:gd name="connsiteX47" fmla="*/ 266700 w 796290"/>
                      <a:gd name="connsiteY47" fmla="*/ 487680 h 586740"/>
                      <a:gd name="connsiteX48" fmla="*/ 217170 w 796290"/>
                      <a:gd name="connsiteY48" fmla="*/ 487680 h 586740"/>
                      <a:gd name="connsiteX49" fmla="*/ 198120 w 796290"/>
                      <a:gd name="connsiteY49" fmla="*/ 430530 h 586740"/>
                      <a:gd name="connsiteX50" fmla="*/ 148590 w 796290"/>
                      <a:gd name="connsiteY50" fmla="*/ 419100 h 586740"/>
                      <a:gd name="connsiteX51" fmla="*/ 148590 w 796290"/>
                      <a:gd name="connsiteY51" fmla="*/ 396240 h 586740"/>
                      <a:gd name="connsiteX52" fmla="*/ 171450 w 796290"/>
                      <a:gd name="connsiteY52" fmla="*/ 373380 h 586740"/>
                      <a:gd name="connsiteX53" fmla="*/ 152400 w 796290"/>
                      <a:gd name="connsiteY53" fmla="*/ 346710 h 586740"/>
                      <a:gd name="connsiteX54" fmla="*/ 64770 w 796290"/>
                      <a:gd name="connsiteY54" fmla="*/ 361950 h 586740"/>
                      <a:gd name="connsiteX55" fmla="*/ 76200 w 796290"/>
                      <a:gd name="connsiteY55" fmla="*/ 316230 h 586740"/>
                      <a:gd name="connsiteX56" fmla="*/ 0 w 796290"/>
                      <a:gd name="connsiteY56" fmla="*/ 259080 h 586740"/>
                      <a:gd name="connsiteX57" fmla="*/ 22860 w 796290"/>
                      <a:gd name="connsiteY57" fmla="*/ 232410 h 586740"/>
                      <a:gd name="connsiteX58" fmla="*/ 76200 w 796290"/>
                      <a:gd name="connsiteY58" fmla="*/ 247650 h 586740"/>
                      <a:gd name="connsiteX59" fmla="*/ 91440 w 796290"/>
                      <a:gd name="connsiteY59" fmla="*/ 190500 h 586740"/>
                      <a:gd name="connsiteX60" fmla="*/ 30480 w 796290"/>
                      <a:gd name="connsiteY60" fmla="*/ 167640 h 58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96290" h="586740">
                        <a:moveTo>
                          <a:pt x="30480" y="167640"/>
                        </a:moveTo>
                        <a:lnTo>
                          <a:pt x="102870" y="125730"/>
                        </a:lnTo>
                        <a:lnTo>
                          <a:pt x="106680" y="83820"/>
                        </a:lnTo>
                        <a:lnTo>
                          <a:pt x="87630" y="60960"/>
                        </a:lnTo>
                        <a:lnTo>
                          <a:pt x="110490" y="38100"/>
                        </a:lnTo>
                        <a:lnTo>
                          <a:pt x="160020" y="76200"/>
                        </a:lnTo>
                        <a:lnTo>
                          <a:pt x="179070" y="60960"/>
                        </a:lnTo>
                        <a:lnTo>
                          <a:pt x="220980" y="99060"/>
                        </a:lnTo>
                        <a:lnTo>
                          <a:pt x="247650" y="57150"/>
                        </a:lnTo>
                        <a:lnTo>
                          <a:pt x="300990" y="68580"/>
                        </a:lnTo>
                        <a:lnTo>
                          <a:pt x="335280" y="7620"/>
                        </a:lnTo>
                        <a:lnTo>
                          <a:pt x="384810" y="34290"/>
                        </a:lnTo>
                        <a:lnTo>
                          <a:pt x="400050" y="34290"/>
                        </a:lnTo>
                        <a:lnTo>
                          <a:pt x="445770" y="76200"/>
                        </a:lnTo>
                        <a:lnTo>
                          <a:pt x="461010" y="26670"/>
                        </a:lnTo>
                        <a:lnTo>
                          <a:pt x="514350" y="26670"/>
                        </a:lnTo>
                        <a:lnTo>
                          <a:pt x="510540" y="64770"/>
                        </a:lnTo>
                        <a:lnTo>
                          <a:pt x="541020" y="76200"/>
                        </a:lnTo>
                        <a:lnTo>
                          <a:pt x="598170" y="133350"/>
                        </a:lnTo>
                        <a:lnTo>
                          <a:pt x="624840" y="99060"/>
                        </a:lnTo>
                        <a:lnTo>
                          <a:pt x="651510" y="102870"/>
                        </a:lnTo>
                        <a:lnTo>
                          <a:pt x="701040" y="49530"/>
                        </a:lnTo>
                        <a:lnTo>
                          <a:pt x="708660" y="0"/>
                        </a:lnTo>
                        <a:lnTo>
                          <a:pt x="750570" y="7620"/>
                        </a:lnTo>
                        <a:lnTo>
                          <a:pt x="762000" y="83820"/>
                        </a:lnTo>
                        <a:lnTo>
                          <a:pt x="796290" y="148590"/>
                        </a:lnTo>
                        <a:lnTo>
                          <a:pt x="796290" y="148590"/>
                        </a:lnTo>
                        <a:lnTo>
                          <a:pt x="792480" y="213360"/>
                        </a:lnTo>
                        <a:lnTo>
                          <a:pt x="731520" y="255270"/>
                        </a:lnTo>
                        <a:lnTo>
                          <a:pt x="712470" y="236220"/>
                        </a:lnTo>
                        <a:lnTo>
                          <a:pt x="693420" y="281940"/>
                        </a:lnTo>
                        <a:lnTo>
                          <a:pt x="708660" y="350520"/>
                        </a:lnTo>
                        <a:lnTo>
                          <a:pt x="742950" y="377190"/>
                        </a:lnTo>
                        <a:lnTo>
                          <a:pt x="746760" y="422910"/>
                        </a:lnTo>
                        <a:lnTo>
                          <a:pt x="720090" y="403860"/>
                        </a:lnTo>
                        <a:lnTo>
                          <a:pt x="708660" y="457200"/>
                        </a:lnTo>
                        <a:lnTo>
                          <a:pt x="636270" y="445770"/>
                        </a:lnTo>
                        <a:lnTo>
                          <a:pt x="613410" y="430530"/>
                        </a:lnTo>
                        <a:lnTo>
                          <a:pt x="537210" y="430530"/>
                        </a:lnTo>
                        <a:lnTo>
                          <a:pt x="533400" y="461010"/>
                        </a:lnTo>
                        <a:lnTo>
                          <a:pt x="544830" y="514350"/>
                        </a:lnTo>
                        <a:lnTo>
                          <a:pt x="544830" y="514350"/>
                        </a:lnTo>
                        <a:lnTo>
                          <a:pt x="502920" y="552450"/>
                        </a:lnTo>
                        <a:lnTo>
                          <a:pt x="464820" y="586740"/>
                        </a:lnTo>
                        <a:lnTo>
                          <a:pt x="426720" y="560070"/>
                        </a:lnTo>
                        <a:lnTo>
                          <a:pt x="407670" y="514350"/>
                        </a:lnTo>
                        <a:lnTo>
                          <a:pt x="308610" y="480060"/>
                        </a:lnTo>
                        <a:lnTo>
                          <a:pt x="266700" y="487680"/>
                        </a:lnTo>
                        <a:lnTo>
                          <a:pt x="217170" y="487680"/>
                        </a:lnTo>
                        <a:lnTo>
                          <a:pt x="198120" y="430530"/>
                        </a:lnTo>
                        <a:lnTo>
                          <a:pt x="148590" y="419100"/>
                        </a:lnTo>
                        <a:lnTo>
                          <a:pt x="148590" y="396240"/>
                        </a:lnTo>
                        <a:lnTo>
                          <a:pt x="171450" y="373380"/>
                        </a:lnTo>
                        <a:lnTo>
                          <a:pt x="152400" y="346710"/>
                        </a:lnTo>
                        <a:lnTo>
                          <a:pt x="64770" y="361950"/>
                        </a:lnTo>
                        <a:lnTo>
                          <a:pt x="76200" y="316230"/>
                        </a:lnTo>
                        <a:lnTo>
                          <a:pt x="0" y="259080"/>
                        </a:lnTo>
                        <a:lnTo>
                          <a:pt x="22860" y="232410"/>
                        </a:lnTo>
                        <a:lnTo>
                          <a:pt x="76200" y="247650"/>
                        </a:lnTo>
                        <a:lnTo>
                          <a:pt x="91440" y="190500"/>
                        </a:lnTo>
                        <a:lnTo>
                          <a:pt x="30480" y="167640"/>
                        </a:lnTo>
                        <a:close/>
                      </a:path>
                    </a:pathLst>
                  </a:custGeom>
                  <a:solidFill>
                    <a:schemeClr val="bg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bg2">
                          <a:lumMod val="25000"/>
                        </a:schemeClr>
                      </a:solidFill>
                    </a:endParaRPr>
                  </a:p>
                </p:txBody>
              </p:sp>
              <p:sp>
                <p:nvSpPr>
                  <p:cNvPr id="100" name="Forme libre : forme 99">
                    <a:extLst>
                      <a:ext uri="{FF2B5EF4-FFF2-40B4-BE49-F238E27FC236}">
                        <a16:creationId xmlns:a16="http://schemas.microsoft.com/office/drawing/2014/main" id="{EB64BD72-C3C5-4BF0-A56D-514A7A3C24A8}"/>
                      </a:ext>
                    </a:extLst>
                  </p:cNvPr>
                  <p:cNvSpPr/>
                  <p:nvPr/>
                </p:nvSpPr>
                <p:spPr>
                  <a:xfrm>
                    <a:off x="6320790" y="2480310"/>
                    <a:ext cx="1009650" cy="826770"/>
                  </a:xfrm>
                  <a:custGeom>
                    <a:avLst/>
                    <a:gdLst>
                      <a:gd name="connsiteX0" fmla="*/ 213360 w 1009650"/>
                      <a:gd name="connsiteY0" fmla="*/ 60960 h 826770"/>
                      <a:gd name="connsiteX1" fmla="*/ 266700 w 1009650"/>
                      <a:gd name="connsiteY1" fmla="*/ 57150 h 826770"/>
                      <a:gd name="connsiteX2" fmla="*/ 278130 w 1009650"/>
                      <a:gd name="connsiteY2" fmla="*/ 83820 h 826770"/>
                      <a:gd name="connsiteX3" fmla="*/ 350520 w 1009650"/>
                      <a:gd name="connsiteY3" fmla="*/ 60960 h 826770"/>
                      <a:gd name="connsiteX4" fmla="*/ 388620 w 1009650"/>
                      <a:gd name="connsiteY4" fmla="*/ 95250 h 826770"/>
                      <a:gd name="connsiteX5" fmla="*/ 396240 w 1009650"/>
                      <a:gd name="connsiteY5" fmla="*/ 80010 h 826770"/>
                      <a:gd name="connsiteX6" fmla="*/ 430530 w 1009650"/>
                      <a:gd name="connsiteY6" fmla="*/ 102870 h 826770"/>
                      <a:gd name="connsiteX7" fmla="*/ 457200 w 1009650"/>
                      <a:gd name="connsiteY7" fmla="*/ 53340 h 826770"/>
                      <a:gd name="connsiteX8" fmla="*/ 502920 w 1009650"/>
                      <a:gd name="connsiteY8" fmla="*/ 30480 h 826770"/>
                      <a:gd name="connsiteX9" fmla="*/ 476250 w 1009650"/>
                      <a:gd name="connsiteY9" fmla="*/ 0 h 826770"/>
                      <a:gd name="connsiteX10" fmla="*/ 586740 w 1009650"/>
                      <a:gd name="connsiteY10" fmla="*/ 3810 h 826770"/>
                      <a:gd name="connsiteX11" fmla="*/ 575310 w 1009650"/>
                      <a:gd name="connsiteY11" fmla="*/ 57150 h 826770"/>
                      <a:gd name="connsiteX12" fmla="*/ 586740 w 1009650"/>
                      <a:gd name="connsiteY12" fmla="*/ 80010 h 826770"/>
                      <a:gd name="connsiteX13" fmla="*/ 678180 w 1009650"/>
                      <a:gd name="connsiteY13" fmla="*/ 19050 h 826770"/>
                      <a:gd name="connsiteX14" fmla="*/ 792480 w 1009650"/>
                      <a:gd name="connsiteY14" fmla="*/ 19050 h 826770"/>
                      <a:gd name="connsiteX15" fmla="*/ 853440 w 1009650"/>
                      <a:gd name="connsiteY15" fmla="*/ 45720 h 826770"/>
                      <a:gd name="connsiteX16" fmla="*/ 853440 w 1009650"/>
                      <a:gd name="connsiteY16" fmla="*/ 110490 h 826770"/>
                      <a:gd name="connsiteX17" fmla="*/ 853440 w 1009650"/>
                      <a:gd name="connsiteY17" fmla="*/ 110490 h 826770"/>
                      <a:gd name="connsiteX18" fmla="*/ 910590 w 1009650"/>
                      <a:gd name="connsiteY18" fmla="*/ 175260 h 826770"/>
                      <a:gd name="connsiteX19" fmla="*/ 914400 w 1009650"/>
                      <a:gd name="connsiteY19" fmla="*/ 205740 h 826770"/>
                      <a:gd name="connsiteX20" fmla="*/ 948690 w 1009650"/>
                      <a:gd name="connsiteY20" fmla="*/ 217170 h 826770"/>
                      <a:gd name="connsiteX21" fmla="*/ 1005840 w 1009650"/>
                      <a:gd name="connsiteY21" fmla="*/ 281940 h 826770"/>
                      <a:gd name="connsiteX22" fmla="*/ 982980 w 1009650"/>
                      <a:gd name="connsiteY22" fmla="*/ 289560 h 826770"/>
                      <a:gd name="connsiteX23" fmla="*/ 1009650 w 1009650"/>
                      <a:gd name="connsiteY23" fmla="*/ 335280 h 826770"/>
                      <a:gd name="connsiteX24" fmla="*/ 986790 w 1009650"/>
                      <a:gd name="connsiteY24" fmla="*/ 396240 h 826770"/>
                      <a:gd name="connsiteX25" fmla="*/ 986790 w 1009650"/>
                      <a:gd name="connsiteY25" fmla="*/ 434340 h 826770"/>
                      <a:gd name="connsiteX26" fmla="*/ 895350 w 1009650"/>
                      <a:gd name="connsiteY26" fmla="*/ 502920 h 826770"/>
                      <a:gd name="connsiteX27" fmla="*/ 899160 w 1009650"/>
                      <a:gd name="connsiteY27" fmla="*/ 544830 h 826770"/>
                      <a:gd name="connsiteX28" fmla="*/ 861060 w 1009650"/>
                      <a:gd name="connsiteY28" fmla="*/ 525780 h 826770"/>
                      <a:gd name="connsiteX29" fmla="*/ 853440 w 1009650"/>
                      <a:gd name="connsiteY29" fmla="*/ 590550 h 826770"/>
                      <a:gd name="connsiteX30" fmla="*/ 868680 w 1009650"/>
                      <a:gd name="connsiteY30" fmla="*/ 632460 h 826770"/>
                      <a:gd name="connsiteX31" fmla="*/ 864870 w 1009650"/>
                      <a:gd name="connsiteY31" fmla="*/ 678180 h 826770"/>
                      <a:gd name="connsiteX32" fmla="*/ 849630 w 1009650"/>
                      <a:gd name="connsiteY32" fmla="*/ 693420 h 826770"/>
                      <a:gd name="connsiteX33" fmla="*/ 872490 w 1009650"/>
                      <a:gd name="connsiteY33" fmla="*/ 769620 h 826770"/>
                      <a:gd name="connsiteX34" fmla="*/ 815340 w 1009650"/>
                      <a:gd name="connsiteY34" fmla="*/ 769620 h 826770"/>
                      <a:gd name="connsiteX35" fmla="*/ 746760 w 1009650"/>
                      <a:gd name="connsiteY35" fmla="*/ 826770 h 826770"/>
                      <a:gd name="connsiteX36" fmla="*/ 716280 w 1009650"/>
                      <a:gd name="connsiteY36" fmla="*/ 800100 h 826770"/>
                      <a:gd name="connsiteX37" fmla="*/ 624840 w 1009650"/>
                      <a:gd name="connsiteY37" fmla="*/ 819150 h 826770"/>
                      <a:gd name="connsiteX38" fmla="*/ 575310 w 1009650"/>
                      <a:gd name="connsiteY38" fmla="*/ 754380 h 826770"/>
                      <a:gd name="connsiteX39" fmla="*/ 525780 w 1009650"/>
                      <a:gd name="connsiteY39" fmla="*/ 781050 h 826770"/>
                      <a:gd name="connsiteX40" fmla="*/ 476250 w 1009650"/>
                      <a:gd name="connsiteY40" fmla="*/ 750570 h 826770"/>
                      <a:gd name="connsiteX41" fmla="*/ 487680 w 1009650"/>
                      <a:gd name="connsiteY41" fmla="*/ 716280 h 826770"/>
                      <a:gd name="connsiteX42" fmla="*/ 453390 w 1009650"/>
                      <a:gd name="connsiteY42" fmla="*/ 723900 h 826770"/>
                      <a:gd name="connsiteX43" fmla="*/ 388620 w 1009650"/>
                      <a:gd name="connsiteY43" fmla="*/ 689610 h 826770"/>
                      <a:gd name="connsiteX44" fmla="*/ 339090 w 1009650"/>
                      <a:gd name="connsiteY44" fmla="*/ 727710 h 826770"/>
                      <a:gd name="connsiteX45" fmla="*/ 278130 w 1009650"/>
                      <a:gd name="connsiteY45" fmla="*/ 765810 h 826770"/>
                      <a:gd name="connsiteX46" fmla="*/ 247650 w 1009650"/>
                      <a:gd name="connsiteY46" fmla="*/ 750570 h 826770"/>
                      <a:gd name="connsiteX47" fmla="*/ 194310 w 1009650"/>
                      <a:gd name="connsiteY47" fmla="*/ 746760 h 826770"/>
                      <a:gd name="connsiteX48" fmla="*/ 91440 w 1009650"/>
                      <a:gd name="connsiteY48" fmla="*/ 666750 h 826770"/>
                      <a:gd name="connsiteX49" fmla="*/ 87630 w 1009650"/>
                      <a:gd name="connsiteY49" fmla="*/ 613410 h 826770"/>
                      <a:gd name="connsiteX50" fmla="*/ 114300 w 1009650"/>
                      <a:gd name="connsiteY50" fmla="*/ 579120 h 826770"/>
                      <a:gd name="connsiteX51" fmla="*/ 99060 w 1009650"/>
                      <a:gd name="connsiteY51" fmla="*/ 544830 h 826770"/>
                      <a:gd name="connsiteX52" fmla="*/ 83820 w 1009650"/>
                      <a:gd name="connsiteY52" fmla="*/ 518160 h 826770"/>
                      <a:gd name="connsiteX53" fmla="*/ 140970 w 1009650"/>
                      <a:gd name="connsiteY53" fmla="*/ 468630 h 826770"/>
                      <a:gd name="connsiteX54" fmla="*/ 60960 w 1009650"/>
                      <a:gd name="connsiteY54" fmla="*/ 480060 h 826770"/>
                      <a:gd name="connsiteX55" fmla="*/ 41910 w 1009650"/>
                      <a:gd name="connsiteY55" fmla="*/ 396240 h 826770"/>
                      <a:gd name="connsiteX56" fmla="*/ 0 w 1009650"/>
                      <a:gd name="connsiteY56" fmla="*/ 369570 h 826770"/>
                      <a:gd name="connsiteX57" fmla="*/ 38100 w 1009650"/>
                      <a:gd name="connsiteY57" fmla="*/ 323850 h 826770"/>
                      <a:gd name="connsiteX58" fmla="*/ 91440 w 1009650"/>
                      <a:gd name="connsiteY58" fmla="*/ 320040 h 826770"/>
                      <a:gd name="connsiteX59" fmla="*/ 137160 w 1009650"/>
                      <a:gd name="connsiteY59" fmla="*/ 327660 h 826770"/>
                      <a:gd name="connsiteX60" fmla="*/ 144780 w 1009650"/>
                      <a:gd name="connsiteY60" fmla="*/ 266700 h 826770"/>
                      <a:gd name="connsiteX61" fmla="*/ 110490 w 1009650"/>
                      <a:gd name="connsiteY61" fmla="*/ 251460 h 826770"/>
                      <a:gd name="connsiteX62" fmla="*/ 179070 w 1009650"/>
                      <a:gd name="connsiteY62" fmla="*/ 262890 h 826770"/>
                      <a:gd name="connsiteX63" fmla="*/ 190500 w 1009650"/>
                      <a:gd name="connsiteY63" fmla="*/ 232410 h 826770"/>
                      <a:gd name="connsiteX64" fmla="*/ 179070 w 1009650"/>
                      <a:gd name="connsiteY64" fmla="*/ 194310 h 826770"/>
                      <a:gd name="connsiteX65" fmla="*/ 186690 w 1009650"/>
                      <a:gd name="connsiteY65" fmla="*/ 148590 h 826770"/>
                      <a:gd name="connsiteX66" fmla="*/ 259080 w 1009650"/>
                      <a:gd name="connsiteY66" fmla="*/ 133350 h 826770"/>
                      <a:gd name="connsiteX67" fmla="*/ 213360 w 1009650"/>
                      <a:gd name="connsiteY67" fmla="*/ 60960 h 82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009650" h="826770">
                        <a:moveTo>
                          <a:pt x="213360" y="60960"/>
                        </a:moveTo>
                        <a:lnTo>
                          <a:pt x="266700" y="57150"/>
                        </a:lnTo>
                        <a:lnTo>
                          <a:pt x="278130" y="83820"/>
                        </a:lnTo>
                        <a:lnTo>
                          <a:pt x="350520" y="60960"/>
                        </a:lnTo>
                        <a:lnTo>
                          <a:pt x="388620" y="95250"/>
                        </a:lnTo>
                        <a:lnTo>
                          <a:pt x="396240" y="80010"/>
                        </a:lnTo>
                        <a:lnTo>
                          <a:pt x="430530" y="102870"/>
                        </a:lnTo>
                        <a:lnTo>
                          <a:pt x="457200" y="53340"/>
                        </a:lnTo>
                        <a:lnTo>
                          <a:pt x="502920" y="30480"/>
                        </a:lnTo>
                        <a:lnTo>
                          <a:pt x="476250" y="0"/>
                        </a:lnTo>
                        <a:lnTo>
                          <a:pt x="586740" y="3810"/>
                        </a:lnTo>
                        <a:lnTo>
                          <a:pt x="575310" y="57150"/>
                        </a:lnTo>
                        <a:lnTo>
                          <a:pt x="586740" y="80010"/>
                        </a:lnTo>
                        <a:lnTo>
                          <a:pt x="678180" y="19050"/>
                        </a:lnTo>
                        <a:lnTo>
                          <a:pt x="792480" y="19050"/>
                        </a:lnTo>
                        <a:lnTo>
                          <a:pt x="853440" y="45720"/>
                        </a:lnTo>
                        <a:lnTo>
                          <a:pt x="853440" y="110490"/>
                        </a:lnTo>
                        <a:lnTo>
                          <a:pt x="853440" y="110490"/>
                        </a:lnTo>
                        <a:lnTo>
                          <a:pt x="910590" y="175260"/>
                        </a:lnTo>
                        <a:lnTo>
                          <a:pt x="914400" y="205740"/>
                        </a:lnTo>
                        <a:lnTo>
                          <a:pt x="948690" y="217170"/>
                        </a:lnTo>
                        <a:lnTo>
                          <a:pt x="1005840" y="281940"/>
                        </a:lnTo>
                        <a:lnTo>
                          <a:pt x="982980" y="289560"/>
                        </a:lnTo>
                        <a:lnTo>
                          <a:pt x="1009650" y="335280"/>
                        </a:lnTo>
                        <a:lnTo>
                          <a:pt x="986790" y="396240"/>
                        </a:lnTo>
                        <a:lnTo>
                          <a:pt x="986790" y="434340"/>
                        </a:lnTo>
                        <a:lnTo>
                          <a:pt x="895350" y="502920"/>
                        </a:lnTo>
                        <a:lnTo>
                          <a:pt x="899160" y="544830"/>
                        </a:lnTo>
                        <a:lnTo>
                          <a:pt x="861060" y="525780"/>
                        </a:lnTo>
                        <a:lnTo>
                          <a:pt x="853440" y="590550"/>
                        </a:lnTo>
                        <a:lnTo>
                          <a:pt x="868680" y="632460"/>
                        </a:lnTo>
                        <a:lnTo>
                          <a:pt x="864870" y="678180"/>
                        </a:lnTo>
                        <a:lnTo>
                          <a:pt x="849630" y="693420"/>
                        </a:lnTo>
                        <a:lnTo>
                          <a:pt x="872490" y="769620"/>
                        </a:lnTo>
                        <a:lnTo>
                          <a:pt x="815340" y="769620"/>
                        </a:lnTo>
                        <a:lnTo>
                          <a:pt x="746760" y="826770"/>
                        </a:lnTo>
                        <a:lnTo>
                          <a:pt x="716280" y="800100"/>
                        </a:lnTo>
                        <a:lnTo>
                          <a:pt x="624840" y="819150"/>
                        </a:lnTo>
                        <a:lnTo>
                          <a:pt x="575310" y="754380"/>
                        </a:lnTo>
                        <a:lnTo>
                          <a:pt x="525780" y="781050"/>
                        </a:lnTo>
                        <a:lnTo>
                          <a:pt x="476250" y="750570"/>
                        </a:lnTo>
                        <a:lnTo>
                          <a:pt x="487680" y="716280"/>
                        </a:lnTo>
                        <a:lnTo>
                          <a:pt x="453390" y="723900"/>
                        </a:lnTo>
                        <a:lnTo>
                          <a:pt x="388620" y="689610"/>
                        </a:lnTo>
                        <a:lnTo>
                          <a:pt x="339090" y="727710"/>
                        </a:lnTo>
                        <a:lnTo>
                          <a:pt x="278130" y="765810"/>
                        </a:lnTo>
                        <a:lnTo>
                          <a:pt x="247650" y="750570"/>
                        </a:lnTo>
                        <a:lnTo>
                          <a:pt x="194310" y="746760"/>
                        </a:lnTo>
                        <a:lnTo>
                          <a:pt x="91440" y="666750"/>
                        </a:lnTo>
                        <a:lnTo>
                          <a:pt x="87630" y="613410"/>
                        </a:lnTo>
                        <a:lnTo>
                          <a:pt x="114300" y="579120"/>
                        </a:lnTo>
                        <a:lnTo>
                          <a:pt x="99060" y="544830"/>
                        </a:lnTo>
                        <a:lnTo>
                          <a:pt x="83820" y="518160"/>
                        </a:lnTo>
                        <a:lnTo>
                          <a:pt x="140970" y="468630"/>
                        </a:lnTo>
                        <a:lnTo>
                          <a:pt x="60960" y="480060"/>
                        </a:lnTo>
                        <a:lnTo>
                          <a:pt x="41910" y="396240"/>
                        </a:lnTo>
                        <a:lnTo>
                          <a:pt x="0" y="369570"/>
                        </a:lnTo>
                        <a:lnTo>
                          <a:pt x="38100" y="323850"/>
                        </a:lnTo>
                        <a:lnTo>
                          <a:pt x="91440" y="320040"/>
                        </a:lnTo>
                        <a:lnTo>
                          <a:pt x="137160" y="327660"/>
                        </a:lnTo>
                        <a:lnTo>
                          <a:pt x="144780" y="266700"/>
                        </a:lnTo>
                        <a:lnTo>
                          <a:pt x="110490" y="251460"/>
                        </a:lnTo>
                        <a:lnTo>
                          <a:pt x="179070" y="262890"/>
                        </a:lnTo>
                        <a:lnTo>
                          <a:pt x="190500" y="232410"/>
                        </a:lnTo>
                        <a:lnTo>
                          <a:pt x="179070" y="194310"/>
                        </a:lnTo>
                        <a:lnTo>
                          <a:pt x="186690" y="148590"/>
                        </a:lnTo>
                        <a:lnTo>
                          <a:pt x="259080" y="133350"/>
                        </a:lnTo>
                        <a:lnTo>
                          <a:pt x="213360" y="60960"/>
                        </a:lnTo>
                        <a:close/>
                      </a:path>
                    </a:pathLst>
                  </a:custGeom>
                  <a:solidFill>
                    <a:schemeClr val="bg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bg2">
                          <a:lumMod val="25000"/>
                        </a:schemeClr>
                      </a:solidFill>
                    </a:endParaRPr>
                  </a:p>
                </p:txBody>
              </p:sp>
              <p:sp>
                <p:nvSpPr>
                  <p:cNvPr id="101" name="Forme libre : forme 100">
                    <a:extLst>
                      <a:ext uri="{FF2B5EF4-FFF2-40B4-BE49-F238E27FC236}">
                        <a16:creationId xmlns:a16="http://schemas.microsoft.com/office/drawing/2014/main" id="{203C8D81-4A00-4017-B00E-35C5686AC4F4}"/>
                      </a:ext>
                    </a:extLst>
                  </p:cNvPr>
                  <p:cNvSpPr/>
                  <p:nvPr/>
                </p:nvSpPr>
                <p:spPr>
                  <a:xfrm>
                    <a:off x="6118860" y="3147060"/>
                    <a:ext cx="1017270" cy="960120"/>
                  </a:xfrm>
                  <a:custGeom>
                    <a:avLst/>
                    <a:gdLst>
                      <a:gd name="connsiteX0" fmla="*/ 3810 w 1017270"/>
                      <a:gd name="connsiteY0" fmla="*/ 876300 h 960120"/>
                      <a:gd name="connsiteX1" fmla="*/ 45720 w 1017270"/>
                      <a:gd name="connsiteY1" fmla="*/ 929640 h 960120"/>
                      <a:gd name="connsiteX2" fmla="*/ 95250 w 1017270"/>
                      <a:gd name="connsiteY2" fmla="*/ 941070 h 960120"/>
                      <a:gd name="connsiteX3" fmla="*/ 175260 w 1017270"/>
                      <a:gd name="connsiteY3" fmla="*/ 960120 h 960120"/>
                      <a:gd name="connsiteX4" fmla="*/ 220980 w 1017270"/>
                      <a:gd name="connsiteY4" fmla="*/ 956310 h 960120"/>
                      <a:gd name="connsiteX5" fmla="*/ 316230 w 1017270"/>
                      <a:gd name="connsiteY5" fmla="*/ 849630 h 960120"/>
                      <a:gd name="connsiteX6" fmla="*/ 361950 w 1017270"/>
                      <a:gd name="connsiteY6" fmla="*/ 872490 h 960120"/>
                      <a:gd name="connsiteX7" fmla="*/ 335280 w 1017270"/>
                      <a:gd name="connsiteY7" fmla="*/ 830580 h 960120"/>
                      <a:gd name="connsiteX8" fmla="*/ 354330 w 1017270"/>
                      <a:gd name="connsiteY8" fmla="*/ 815340 h 960120"/>
                      <a:gd name="connsiteX9" fmla="*/ 392430 w 1017270"/>
                      <a:gd name="connsiteY9" fmla="*/ 861060 h 960120"/>
                      <a:gd name="connsiteX10" fmla="*/ 392430 w 1017270"/>
                      <a:gd name="connsiteY10" fmla="*/ 861060 h 960120"/>
                      <a:gd name="connsiteX11" fmla="*/ 449580 w 1017270"/>
                      <a:gd name="connsiteY11" fmla="*/ 864870 h 960120"/>
                      <a:gd name="connsiteX12" fmla="*/ 499110 w 1017270"/>
                      <a:gd name="connsiteY12" fmla="*/ 895350 h 960120"/>
                      <a:gd name="connsiteX13" fmla="*/ 525780 w 1017270"/>
                      <a:gd name="connsiteY13" fmla="*/ 842010 h 960120"/>
                      <a:gd name="connsiteX14" fmla="*/ 560070 w 1017270"/>
                      <a:gd name="connsiteY14" fmla="*/ 838200 h 960120"/>
                      <a:gd name="connsiteX15" fmla="*/ 590550 w 1017270"/>
                      <a:gd name="connsiteY15" fmla="*/ 849630 h 960120"/>
                      <a:gd name="connsiteX16" fmla="*/ 643890 w 1017270"/>
                      <a:gd name="connsiteY16" fmla="*/ 819150 h 960120"/>
                      <a:gd name="connsiteX17" fmla="*/ 685800 w 1017270"/>
                      <a:gd name="connsiteY17" fmla="*/ 792480 h 960120"/>
                      <a:gd name="connsiteX18" fmla="*/ 704850 w 1017270"/>
                      <a:gd name="connsiteY18" fmla="*/ 720090 h 960120"/>
                      <a:gd name="connsiteX19" fmla="*/ 887730 w 1017270"/>
                      <a:gd name="connsiteY19" fmla="*/ 647700 h 960120"/>
                      <a:gd name="connsiteX20" fmla="*/ 880110 w 1017270"/>
                      <a:gd name="connsiteY20" fmla="*/ 624840 h 960120"/>
                      <a:gd name="connsiteX21" fmla="*/ 819150 w 1017270"/>
                      <a:gd name="connsiteY21" fmla="*/ 590550 h 960120"/>
                      <a:gd name="connsiteX22" fmla="*/ 834390 w 1017270"/>
                      <a:gd name="connsiteY22" fmla="*/ 575310 h 960120"/>
                      <a:gd name="connsiteX23" fmla="*/ 891540 w 1017270"/>
                      <a:gd name="connsiteY23" fmla="*/ 552450 h 960120"/>
                      <a:gd name="connsiteX24" fmla="*/ 967740 w 1017270"/>
                      <a:gd name="connsiteY24" fmla="*/ 548640 h 960120"/>
                      <a:gd name="connsiteX25" fmla="*/ 1005840 w 1017270"/>
                      <a:gd name="connsiteY25" fmla="*/ 533400 h 960120"/>
                      <a:gd name="connsiteX26" fmla="*/ 1017270 w 1017270"/>
                      <a:gd name="connsiteY26" fmla="*/ 518160 h 960120"/>
                      <a:gd name="connsiteX27" fmla="*/ 979170 w 1017270"/>
                      <a:gd name="connsiteY27" fmla="*/ 491490 h 960120"/>
                      <a:gd name="connsiteX28" fmla="*/ 944880 w 1017270"/>
                      <a:gd name="connsiteY28" fmla="*/ 487680 h 960120"/>
                      <a:gd name="connsiteX29" fmla="*/ 941070 w 1017270"/>
                      <a:gd name="connsiteY29" fmla="*/ 407670 h 960120"/>
                      <a:gd name="connsiteX30" fmla="*/ 971550 w 1017270"/>
                      <a:gd name="connsiteY30" fmla="*/ 373380 h 960120"/>
                      <a:gd name="connsiteX31" fmla="*/ 910590 w 1017270"/>
                      <a:gd name="connsiteY31" fmla="*/ 331470 h 960120"/>
                      <a:gd name="connsiteX32" fmla="*/ 941070 w 1017270"/>
                      <a:gd name="connsiteY32" fmla="*/ 320040 h 960120"/>
                      <a:gd name="connsiteX33" fmla="*/ 880110 w 1017270"/>
                      <a:gd name="connsiteY33" fmla="*/ 278130 h 960120"/>
                      <a:gd name="connsiteX34" fmla="*/ 872490 w 1017270"/>
                      <a:gd name="connsiteY34" fmla="*/ 228600 h 960120"/>
                      <a:gd name="connsiteX35" fmla="*/ 872490 w 1017270"/>
                      <a:gd name="connsiteY35" fmla="*/ 228600 h 960120"/>
                      <a:gd name="connsiteX36" fmla="*/ 822960 w 1017270"/>
                      <a:gd name="connsiteY36" fmla="*/ 224790 h 960120"/>
                      <a:gd name="connsiteX37" fmla="*/ 845820 w 1017270"/>
                      <a:gd name="connsiteY37" fmla="*/ 160020 h 960120"/>
                      <a:gd name="connsiteX38" fmla="*/ 781050 w 1017270"/>
                      <a:gd name="connsiteY38" fmla="*/ 95250 h 960120"/>
                      <a:gd name="connsiteX39" fmla="*/ 739140 w 1017270"/>
                      <a:gd name="connsiteY39" fmla="*/ 102870 h 960120"/>
                      <a:gd name="connsiteX40" fmla="*/ 689610 w 1017270"/>
                      <a:gd name="connsiteY40" fmla="*/ 83820 h 960120"/>
                      <a:gd name="connsiteX41" fmla="*/ 689610 w 1017270"/>
                      <a:gd name="connsiteY41" fmla="*/ 53340 h 960120"/>
                      <a:gd name="connsiteX42" fmla="*/ 601980 w 1017270"/>
                      <a:gd name="connsiteY42" fmla="*/ 22860 h 960120"/>
                      <a:gd name="connsiteX43" fmla="*/ 480060 w 1017270"/>
                      <a:gd name="connsiteY43" fmla="*/ 95250 h 960120"/>
                      <a:gd name="connsiteX44" fmla="*/ 445770 w 1017270"/>
                      <a:gd name="connsiteY44" fmla="*/ 72390 h 960120"/>
                      <a:gd name="connsiteX45" fmla="*/ 415290 w 1017270"/>
                      <a:gd name="connsiteY45" fmla="*/ 91440 h 960120"/>
                      <a:gd name="connsiteX46" fmla="*/ 285750 w 1017270"/>
                      <a:gd name="connsiteY46" fmla="*/ 0 h 960120"/>
                      <a:gd name="connsiteX47" fmla="*/ 217170 w 1017270"/>
                      <a:gd name="connsiteY47" fmla="*/ 22860 h 960120"/>
                      <a:gd name="connsiteX48" fmla="*/ 220980 w 1017270"/>
                      <a:gd name="connsiteY48" fmla="*/ 64770 h 960120"/>
                      <a:gd name="connsiteX49" fmla="*/ 160020 w 1017270"/>
                      <a:gd name="connsiteY49" fmla="*/ 49530 h 960120"/>
                      <a:gd name="connsiteX50" fmla="*/ 148590 w 1017270"/>
                      <a:gd name="connsiteY50" fmla="*/ 83820 h 960120"/>
                      <a:gd name="connsiteX51" fmla="*/ 133350 w 1017270"/>
                      <a:gd name="connsiteY51" fmla="*/ 106680 h 960120"/>
                      <a:gd name="connsiteX52" fmla="*/ 102870 w 1017270"/>
                      <a:gd name="connsiteY52" fmla="*/ 83820 h 960120"/>
                      <a:gd name="connsiteX53" fmla="*/ 19050 w 1017270"/>
                      <a:gd name="connsiteY53" fmla="*/ 171450 h 960120"/>
                      <a:gd name="connsiteX54" fmla="*/ 30480 w 1017270"/>
                      <a:gd name="connsiteY54" fmla="*/ 281940 h 960120"/>
                      <a:gd name="connsiteX55" fmla="*/ 114300 w 1017270"/>
                      <a:gd name="connsiteY55" fmla="*/ 327660 h 960120"/>
                      <a:gd name="connsiteX56" fmla="*/ 99060 w 1017270"/>
                      <a:gd name="connsiteY56" fmla="*/ 445770 h 960120"/>
                      <a:gd name="connsiteX57" fmla="*/ 76200 w 1017270"/>
                      <a:gd name="connsiteY57" fmla="*/ 525780 h 960120"/>
                      <a:gd name="connsiteX58" fmla="*/ 76200 w 1017270"/>
                      <a:gd name="connsiteY58" fmla="*/ 624840 h 960120"/>
                      <a:gd name="connsiteX59" fmla="*/ 11430 w 1017270"/>
                      <a:gd name="connsiteY59" fmla="*/ 640080 h 960120"/>
                      <a:gd name="connsiteX60" fmla="*/ 0 w 1017270"/>
                      <a:gd name="connsiteY60" fmla="*/ 773430 h 960120"/>
                      <a:gd name="connsiteX61" fmla="*/ 34290 w 1017270"/>
                      <a:gd name="connsiteY61" fmla="*/ 826770 h 960120"/>
                      <a:gd name="connsiteX62" fmla="*/ 3810 w 1017270"/>
                      <a:gd name="connsiteY62" fmla="*/ 876300 h 960120"/>
                      <a:gd name="connsiteX0" fmla="*/ 3810 w 1017270"/>
                      <a:gd name="connsiteY0" fmla="*/ 876300 h 960120"/>
                      <a:gd name="connsiteX1" fmla="*/ 45720 w 1017270"/>
                      <a:gd name="connsiteY1" fmla="*/ 929640 h 960120"/>
                      <a:gd name="connsiteX2" fmla="*/ 95250 w 1017270"/>
                      <a:gd name="connsiteY2" fmla="*/ 941070 h 960120"/>
                      <a:gd name="connsiteX3" fmla="*/ 175260 w 1017270"/>
                      <a:gd name="connsiteY3" fmla="*/ 960120 h 960120"/>
                      <a:gd name="connsiteX4" fmla="*/ 220980 w 1017270"/>
                      <a:gd name="connsiteY4" fmla="*/ 956310 h 960120"/>
                      <a:gd name="connsiteX5" fmla="*/ 316230 w 1017270"/>
                      <a:gd name="connsiteY5" fmla="*/ 849630 h 960120"/>
                      <a:gd name="connsiteX6" fmla="*/ 361950 w 1017270"/>
                      <a:gd name="connsiteY6" fmla="*/ 872490 h 960120"/>
                      <a:gd name="connsiteX7" fmla="*/ 335280 w 1017270"/>
                      <a:gd name="connsiteY7" fmla="*/ 830580 h 960120"/>
                      <a:gd name="connsiteX8" fmla="*/ 354330 w 1017270"/>
                      <a:gd name="connsiteY8" fmla="*/ 815340 h 960120"/>
                      <a:gd name="connsiteX9" fmla="*/ 392430 w 1017270"/>
                      <a:gd name="connsiteY9" fmla="*/ 861060 h 960120"/>
                      <a:gd name="connsiteX10" fmla="*/ 392430 w 1017270"/>
                      <a:gd name="connsiteY10" fmla="*/ 861060 h 960120"/>
                      <a:gd name="connsiteX11" fmla="*/ 449580 w 1017270"/>
                      <a:gd name="connsiteY11" fmla="*/ 864870 h 960120"/>
                      <a:gd name="connsiteX12" fmla="*/ 499110 w 1017270"/>
                      <a:gd name="connsiteY12" fmla="*/ 895350 h 960120"/>
                      <a:gd name="connsiteX13" fmla="*/ 525780 w 1017270"/>
                      <a:gd name="connsiteY13" fmla="*/ 842010 h 960120"/>
                      <a:gd name="connsiteX14" fmla="*/ 560070 w 1017270"/>
                      <a:gd name="connsiteY14" fmla="*/ 838200 h 960120"/>
                      <a:gd name="connsiteX15" fmla="*/ 590550 w 1017270"/>
                      <a:gd name="connsiteY15" fmla="*/ 849630 h 960120"/>
                      <a:gd name="connsiteX16" fmla="*/ 643890 w 1017270"/>
                      <a:gd name="connsiteY16" fmla="*/ 819150 h 960120"/>
                      <a:gd name="connsiteX17" fmla="*/ 685800 w 1017270"/>
                      <a:gd name="connsiteY17" fmla="*/ 792480 h 960120"/>
                      <a:gd name="connsiteX18" fmla="*/ 704850 w 1017270"/>
                      <a:gd name="connsiteY18" fmla="*/ 720090 h 960120"/>
                      <a:gd name="connsiteX19" fmla="*/ 887730 w 1017270"/>
                      <a:gd name="connsiteY19" fmla="*/ 647700 h 960120"/>
                      <a:gd name="connsiteX20" fmla="*/ 880110 w 1017270"/>
                      <a:gd name="connsiteY20" fmla="*/ 624840 h 960120"/>
                      <a:gd name="connsiteX21" fmla="*/ 819150 w 1017270"/>
                      <a:gd name="connsiteY21" fmla="*/ 590550 h 960120"/>
                      <a:gd name="connsiteX22" fmla="*/ 834390 w 1017270"/>
                      <a:gd name="connsiteY22" fmla="*/ 575310 h 960120"/>
                      <a:gd name="connsiteX23" fmla="*/ 891540 w 1017270"/>
                      <a:gd name="connsiteY23" fmla="*/ 552450 h 960120"/>
                      <a:gd name="connsiteX24" fmla="*/ 967740 w 1017270"/>
                      <a:gd name="connsiteY24" fmla="*/ 548640 h 960120"/>
                      <a:gd name="connsiteX25" fmla="*/ 1005840 w 1017270"/>
                      <a:gd name="connsiteY25" fmla="*/ 533400 h 960120"/>
                      <a:gd name="connsiteX26" fmla="*/ 1017270 w 1017270"/>
                      <a:gd name="connsiteY26" fmla="*/ 518160 h 960120"/>
                      <a:gd name="connsiteX27" fmla="*/ 979170 w 1017270"/>
                      <a:gd name="connsiteY27" fmla="*/ 491490 h 960120"/>
                      <a:gd name="connsiteX28" fmla="*/ 944880 w 1017270"/>
                      <a:gd name="connsiteY28" fmla="*/ 487680 h 960120"/>
                      <a:gd name="connsiteX29" fmla="*/ 941070 w 1017270"/>
                      <a:gd name="connsiteY29" fmla="*/ 407670 h 960120"/>
                      <a:gd name="connsiteX30" fmla="*/ 971550 w 1017270"/>
                      <a:gd name="connsiteY30" fmla="*/ 373380 h 960120"/>
                      <a:gd name="connsiteX31" fmla="*/ 910590 w 1017270"/>
                      <a:gd name="connsiteY31" fmla="*/ 331470 h 960120"/>
                      <a:gd name="connsiteX32" fmla="*/ 941070 w 1017270"/>
                      <a:gd name="connsiteY32" fmla="*/ 320040 h 960120"/>
                      <a:gd name="connsiteX33" fmla="*/ 880110 w 1017270"/>
                      <a:gd name="connsiteY33" fmla="*/ 278130 h 960120"/>
                      <a:gd name="connsiteX34" fmla="*/ 872490 w 1017270"/>
                      <a:gd name="connsiteY34" fmla="*/ 228600 h 960120"/>
                      <a:gd name="connsiteX35" fmla="*/ 872490 w 1017270"/>
                      <a:gd name="connsiteY35" fmla="*/ 228600 h 960120"/>
                      <a:gd name="connsiteX36" fmla="*/ 822960 w 1017270"/>
                      <a:gd name="connsiteY36" fmla="*/ 224790 h 960120"/>
                      <a:gd name="connsiteX37" fmla="*/ 845820 w 1017270"/>
                      <a:gd name="connsiteY37" fmla="*/ 160020 h 960120"/>
                      <a:gd name="connsiteX38" fmla="*/ 781050 w 1017270"/>
                      <a:gd name="connsiteY38" fmla="*/ 95250 h 960120"/>
                      <a:gd name="connsiteX39" fmla="*/ 739140 w 1017270"/>
                      <a:gd name="connsiteY39" fmla="*/ 102870 h 960120"/>
                      <a:gd name="connsiteX40" fmla="*/ 689610 w 1017270"/>
                      <a:gd name="connsiteY40" fmla="*/ 83820 h 960120"/>
                      <a:gd name="connsiteX41" fmla="*/ 689610 w 1017270"/>
                      <a:gd name="connsiteY41" fmla="*/ 53340 h 960120"/>
                      <a:gd name="connsiteX42" fmla="*/ 601980 w 1017270"/>
                      <a:gd name="connsiteY42" fmla="*/ 22860 h 960120"/>
                      <a:gd name="connsiteX43" fmla="*/ 480060 w 1017270"/>
                      <a:gd name="connsiteY43" fmla="*/ 95250 h 960120"/>
                      <a:gd name="connsiteX44" fmla="*/ 445770 w 1017270"/>
                      <a:gd name="connsiteY44" fmla="*/ 72390 h 960120"/>
                      <a:gd name="connsiteX45" fmla="*/ 415290 w 1017270"/>
                      <a:gd name="connsiteY45" fmla="*/ 91440 h 960120"/>
                      <a:gd name="connsiteX46" fmla="*/ 285750 w 1017270"/>
                      <a:gd name="connsiteY46" fmla="*/ 0 h 960120"/>
                      <a:gd name="connsiteX47" fmla="*/ 217170 w 1017270"/>
                      <a:gd name="connsiteY47" fmla="*/ 22860 h 960120"/>
                      <a:gd name="connsiteX48" fmla="*/ 220980 w 1017270"/>
                      <a:gd name="connsiteY48" fmla="*/ 64770 h 960120"/>
                      <a:gd name="connsiteX49" fmla="*/ 160020 w 1017270"/>
                      <a:gd name="connsiteY49" fmla="*/ 49530 h 960120"/>
                      <a:gd name="connsiteX50" fmla="*/ 148590 w 1017270"/>
                      <a:gd name="connsiteY50" fmla="*/ 83820 h 960120"/>
                      <a:gd name="connsiteX51" fmla="*/ 133350 w 1017270"/>
                      <a:gd name="connsiteY51" fmla="*/ 106680 h 960120"/>
                      <a:gd name="connsiteX52" fmla="*/ 102870 w 1017270"/>
                      <a:gd name="connsiteY52" fmla="*/ 83820 h 960120"/>
                      <a:gd name="connsiteX53" fmla="*/ 19050 w 1017270"/>
                      <a:gd name="connsiteY53" fmla="*/ 171450 h 960120"/>
                      <a:gd name="connsiteX54" fmla="*/ 45720 w 1017270"/>
                      <a:gd name="connsiteY54" fmla="*/ 281940 h 960120"/>
                      <a:gd name="connsiteX55" fmla="*/ 114300 w 1017270"/>
                      <a:gd name="connsiteY55" fmla="*/ 327660 h 960120"/>
                      <a:gd name="connsiteX56" fmla="*/ 99060 w 1017270"/>
                      <a:gd name="connsiteY56" fmla="*/ 445770 h 960120"/>
                      <a:gd name="connsiteX57" fmla="*/ 76200 w 1017270"/>
                      <a:gd name="connsiteY57" fmla="*/ 525780 h 960120"/>
                      <a:gd name="connsiteX58" fmla="*/ 76200 w 1017270"/>
                      <a:gd name="connsiteY58" fmla="*/ 624840 h 960120"/>
                      <a:gd name="connsiteX59" fmla="*/ 11430 w 1017270"/>
                      <a:gd name="connsiteY59" fmla="*/ 640080 h 960120"/>
                      <a:gd name="connsiteX60" fmla="*/ 0 w 1017270"/>
                      <a:gd name="connsiteY60" fmla="*/ 773430 h 960120"/>
                      <a:gd name="connsiteX61" fmla="*/ 34290 w 1017270"/>
                      <a:gd name="connsiteY61" fmla="*/ 826770 h 960120"/>
                      <a:gd name="connsiteX62" fmla="*/ 3810 w 1017270"/>
                      <a:gd name="connsiteY62" fmla="*/ 876300 h 960120"/>
                      <a:gd name="connsiteX0" fmla="*/ 3810 w 1017270"/>
                      <a:gd name="connsiteY0" fmla="*/ 876300 h 960120"/>
                      <a:gd name="connsiteX1" fmla="*/ 45720 w 1017270"/>
                      <a:gd name="connsiteY1" fmla="*/ 929640 h 960120"/>
                      <a:gd name="connsiteX2" fmla="*/ 95250 w 1017270"/>
                      <a:gd name="connsiteY2" fmla="*/ 941070 h 960120"/>
                      <a:gd name="connsiteX3" fmla="*/ 175260 w 1017270"/>
                      <a:gd name="connsiteY3" fmla="*/ 960120 h 960120"/>
                      <a:gd name="connsiteX4" fmla="*/ 220980 w 1017270"/>
                      <a:gd name="connsiteY4" fmla="*/ 956310 h 960120"/>
                      <a:gd name="connsiteX5" fmla="*/ 316230 w 1017270"/>
                      <a:gd name="connsiteY5" fmla="*/ 849630 h 960120"/>
                      <a:gd name="connsiteX6" fmla="*/ 361950 w 1017270"/>
                      <a:gd name="connsiteY6" fmla="*/ 872490 h 960120"/>
                      <a:gd name="connsiteX7" fmla="*/ 335280 w 1017270"/>
                      <a:gd name="connsiteY7" fmla="*/ 830580 h 960120"/>
                      <a:gd name="connsiteX8" fmla="*/ 354330 w 1017270"/>
                      <a:gd name="connsiteY8" fmla="*/ 815340 h 960120"/>
                      <a:gd name="connsiteX9" fmla="*/ 392430 w 1017270"/>
                      <a:gd name="connsiteY9" fmla="*/ 861060 h 960120"/>
                      <a:gd name="connsiteX10" fmla="*/ 392430 w 1017270"/>
                      <a:gd name="connsiteY10" fmla="*/ 861060 h 960120"/>
                      <a:gd name="connsiteX11" fmla="*/ 449580 w 1017270"/>
                      <a:gd name="connsiteY11" fmla="*/ 864870 h 960120"/>
                      <a:gd name="connsiteX12" fmla="*/ 499110 w 1017270"/>
                      <a:gd name="connsiteY12" fmla="*/ 895350 h 960120"/>
                      <a:gd name="connsiteX13" fmla="*/ 525780 w 1017270"/>
                      <a:gd name="connsiteY13" fmla="*/ 842010 h 960120"/>
                      <a:gd name="connsiteX14" fmla="*/ 560070 w 1017270"/>
                      <a:gd name="connsiteY14" fmla="*/ 838200 h 960120"/>
                      <a:gd name="connsiteX15" fmla="*/ 590550 w 1017270"/>
                      <a:gd name="connsiteY15" fmla="*/ 849630 h 960120"/>
                      <a:gd name="connsiteX16" fmla="*/ 643890 w 1017270"/>
                      <a:gd name="connsiteY16" fmla="*/ 819150 h 960120"/>
                      <a:gd name="connsiteX17" fmla="*/ 685800 w 1017270"/>
                      <a:gd name="connsiteY17" fmla="*/ 792480 h 960120"/>
                      <a:gd name="connsiteX18" fmla="*/ 704850 w 1017270"/>
                      <a:gd name="connsiteY18" fmla="*/ 720090 h 960120"/>
                      <a:gd name="connsiteX19" fmla="*/ 887730 w 1017270"/>
                      <a:gd name="connsiteY19" fmla="*/ 647700 h 960120"/>
                      <a:gd name="connsiteX20" fmla="*/ 880110 w 1017270"/>
                      <a:gd name="connsiteY20" fmla="*/ 624840 h 960120"/>
                      <a:gd name="connsiteX21" fmla="*/ 819150 w 1017270"/>
                      <a:gd name="connsiteY21" fmla="*/ 590550 h 960120"/>
                      <a:gd name="connsiteX22" fmla="*/ 834390 w 1017270"/>
                      <a:gd name="connsiteY22" fmla="*/ 575310 h 960120"/>
                      <a:gd name="connsiteX23" fmla="*/ 891540 w 1017270"/>
                      <a:gd name="connsiteY23" fmla="*/ 552450 h 960120"/>
                      <a:gd name="connsiteX24" fmla="*/ 967740 w 1017270"/>
                      <a:gd name="connsiteY24" fmla="*/ 548640 h 960120"/>
                      <a:gd name="connsiteX25" fmla="*/ 1005840 w 1017270"/>
                      <a:gd name="connsiteY25" fmla="*/ 533400 h 960120"/>
                      <a:gd name="connsiteX26" fmla="*/ 1017270 w 1017270"/>
                      <a:gd name="connsiteY26" fmla="*/ 518160 h 960120"/>
                      <a:gd name="connsiteX27" fmla="*/ 979170 w 1017270"/>
                      <a:gd name="connsiteY27" fmla="*/ 491490 h 960120"/>
                      <a:gd name="connsiteX28" fmla="*/ 944880 w 1017270"/>
                      <a:gd name="connsiteY28" fmla="*/ 487680 h 960120"/>
                      <a:gd name="connsiteX29" fmla="*/ 941070 w 1017270"/>
                      <a:gd name="connsiteY29" fmla="*/ 407670 h 960120"/>
                      <a:gd name="connsiteX30" fmla="*/ 971550 w 1017270"/>
                      <a:gd name="connsiteY30" fmla="*/ 373380 h 960120"/>
                      <a:gd name="connsiteX31" fmla="*/ 910590 w 1017270"/>
                      <a:gd name="connsiteY31" fmla="*/ 331470 h 960120"/>
                      <a:gd name="connsiteX32" fmla="*/ 941070 w 1017270"/>
                      <a:gd name="connsiteY32" fmla="*/ 320040 h 960120"/>
                      <a:gd name="connsiteX33" fmla="*/ 880110 w 1017270"/>
                      <a:gd name="connsiteY33" fmla="*/ 278130 h 960120"/>
                      <a:gd name="connsiteX34" fmla="*/ 872490 w 1017270"/>
                      <a:gd name="connsiteY34" fmla="*/ 228600 h 960120"/>
                      <a:gd name="connsiteX35" fmla="*/ 872490 w 1017270"/>
                      <a:gd name="connsiteY35" fmla="*/ 228600 h 960120"/>
                      <a:gd name="connsiteX36" fmla="*/ 822960 w 1017270"/>
                      <a:gd name="connsiteY36" fmla="*/ 224790 h 960120"/>
                      <a:gd name="connsiteX37" fmla="*/ 845820 w 1017270"/>
                      <a:gd name="connsiteY37" fmla="*/ 160020 h 960120"/>
                      <a:gd name="connsiteX38" fmla="*/ 781050 w 1017270"/>
                      <a:gd name="connsiteY38" fmla="*/ 95250 h 960120"/>
                      <a:gd name="connsiteX39" fmla="*/ 739140 w 1017270"/>
                      <a:gd name="connsiteY39" fmla="*/ 102870 h 960120"/>
                      <a:gd name="connsiteX40" fmla="*/ 689610 w 1017270"/>
                      <a:gd name="connsiteY40" fmla="*/ 83820 h 960120"/>
                      <a:gd name="connsiteX41" fmla="*/ 689610 w 1017270"/>
                      <a:gd name="connsiteY41" fmla="*/ 53340 h 960120"/>
                      <a:gd name="connsiteX42" fmla="*/ 601980 w 1017270"/>
                      <a:gd name="connsiteY42" fmla="*/ 22860 h 960120"/>
                      <a:gd name="connsiteX43" fmla="*/ 480060 w 1017270"/>
                      <a:gd name="connsiteY43" fmla="*/ 95250 h 960120"/>
                      <a:gd name="connsiteX44" fmla="*/ 445770 w 1017270"/>
                      <a:gd name="connsiteY44" fmla="*/ 72390 h 960120"/>
                      <a:gd name="connsiteX45" fmla="*/ 415290 w 1017270"/>
                      <a:gd name="connsiteY45" fmla="*/ 91440 h 960120"/>
                      <a:gd name="connsiteX46" fmla="*/ 285750 w 1017270"/>
                      <a:gd name="connsiteY46" fmla="*/ 0 h 960120"/>
                      <a:gd name="connsiteX47" fmla="*/ 217170 w 1017270"/>
                      <a:gd name="connsiteY47" fmla="*/ 22860 h 960120"/>
                      <a:gd name="connsiteX48" fmla="*/ 220980 w 1017270"/>
                      <a:gd name="connsiteY48" fmla="*/ 64770 h 960120"/>
                      <a:gd name="connsiteX49" fmla="*/ 160020 w 1017270"/>
                      <a:gd name="connsiteY49" fmla="*/ 49530 h 960120"/>
                      <a:gd name="connsiteX50" fmla="*/ 148590 w 1017270"/>
                      <a:gd name="connsiteY50" fmla="*/ 83820 h 960120"/>
                      <a:gd name="connsiteX51" fmla="*/ 133350 w 1017270"/>
                      <a:gd name="connsiteY51" fmla="*/ 106680 h 960120"/>
                      <a:gd name="connsiteX52" fmla="*/ 102870 w 1017270"/>
                      <a:gd name="connsiteY52" fmla="*/ 83820 h 960120"/>
                      <a:gd name="connsiteX53" fmla="*/ 19050 w 1017270"/>
                      <a:gd name="connsiteY53" fmla="*/ 171450 h 960120"/>
                      <a:gd name="connsiteX54" fmla="*/ 60960 w 1017270"/>
                      <a:gd name="connsiteY54" fmla="*/ 281940 h 960120"/>
                      <a:gd name="connsiteX55" fmla="*/ 114300 w 1017270"/>
                      <a:gd name="connsiteY55" fmla="*/ 327660 h 960120"/>
                      <a:gd name="connsiteX56" fmla="*/ 99060 w 1017270"/>
                      <a:gd name="connsiteY56" fmla="*/ 445770 h 960120"/>
                      <a:gd name="connsiteX57" fmla="*/ 76200 w 1017270"/>
                      <a:gd name="connsiteY57" fmla="*/ 525780 h 960120"/>
                      <a:gd name="connsiteX58" fmla="*/ 76200 w 1017270"/>
                      <a:gd name="connsiteY58" fmla="*/ 624840 h 960120"/>
                      <a:gd name="connsiteX59" fmla="*/ 11430 w 1017270"/>
                      <a:gd name="connsiteY59" fmla="*/ 640080 h 960120"/>
                      <a:gd name="connsiteX60" fmla="*/ 0 w 1017270"/>
                      <a:gd name="connsiteY60" fmla="*/ 773430 h 960120"/>
                      <a:gd name="connsiteX61" fmla="*/ 34290 w 1017270"/>
                      <a:gd name="connsiteY61" fmla="*/ 826770 h 960120"/>
                      <a:gd name="connsiteX62" fmla="*/ 3810 w 1017270"/>
                      <a:gd name="connsiteY62" fmla="*/ 876300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017270" h="960120">
                        <a:moveTo>
                          <a:pt x="3810" y="876300"/>
                        </a:moveTo>
                        <a:lnTo>
                          <a:pt x="45720" y="929640"/>
                        </a:lnTo>
                        <a:lnTo>
                          <a:pt x="95250" y="941070"/>
                        </a:lnTo>
                        <a:lnTo>
                          <a:pt x="175260" y="960120"/>
                        </a:lnTo>
                        <a:lnTo>
                          <a:pt x="220980" y="956310"/>
                        </a:lnTo>
                        <a:lnTo>
                          <a:pt x="316230" y="849630"/>
                        </a:lnTo>
                        <a:lnTo>
                          <a:pt x="361950" y="872490"/>
                        </a:lnTo>
                        <a:lnTo>
                          <a:pt x="335280" y="830580"/>
                        </a:lnTo>
                        <a:lnTo>
                          <a:pt x="354330" y="815340"/>
                        </a:lnTo>
                        <a:lnTo>
                          <a:pt x="392430" y="861060"/>
                        </a:lnTo>
                        <a:lnTo>
                          <a:pt x="392430" y="861060"/>
                        </a:lnTo>
                        <a:lnTo>
                          <a:pt x="449580" y="864870"/>
                        </a:lnTo>
                        <a:lnTo>
                          <a:pt x="499110" y="895350"/>
                        </a:lnTo>
                        <a:lnTo>
                          <a:pt x="525780" y="842010"/>
                        </a:lnTo>
                        <a:lnTo>
                          <a:pt x="560070" y="838200"/>
                        </a:lnTo>
                        <a:lnTo>
                          <a:pt x="590550" y="849630"/>
                        </a:lnTo>
                        <a:lnTo>
                          <a:pt x="643890" y="819150"/>
                        </a:lnTo>
                        <a:lnTo>
                          <a:pt x="685800" y="792480"/>
                        </a:lnTo>
                        <a:lnTo>
                          <a:pt x="704850" y="720090"/>
                        </a:lnTo>
                        <a:lnTo>
                          <a:pt x="887730" y="647700"/>
                        </a:lnTo>
                        <a:lnTo>
                          <a:pt x="880110" y="624840"/>
                        </a:lnTo>
                        <a:lnTo>
                          <a:pt x="819150" y="590550"/>
                        </a:lnTo>
                        <a:lnTo>
                          <a:pt x="834390" y="575310"/>
                        </a:lnTo>
                        <a:lnTo>
                          <a:pt x="891540" y="552450"/>
                        </a:lnTo>
                        <a:lnTo>
                          <a:pt x="967740" y="548640"/>
                        </a:lnTo>
                        <a:lnTo>
                          <a:pt x="1005840" y="533400"/>
                        </a:lnTo>
                        <a:lnTo>
                          <a:pt x="1017270" y="518160"/>
                        </a:lnTo>
                        <a:lnTo>
                          <a:pt x="979170" y="491490"/>
                        </a:lnTo>
                        <a:lnTo>
                          <a:pt x="944880" y="487680"/>
                        </a:lnTo>
                        <a:lnTo>
                          <a:pt x="941070" y="407670"/>
                        </a:lnTo>
                        <a:lnTo>
                          <a:pt x="971550" y="373380"/>
                        </a:lnTo>
                        <a:lnTo>
                          <a:pt x="910590" y="331470"/>
                        </a:lnTo>
                        <a:lnTo>
                          <a:pt x="941070" y="320040"/>
                        </a:lnTo>
                        <a:lnTo>
                          <a:pt x="880110" y="278130"/>
                        </a:lnTo>
                        <a:lnTo>
                          <a:pt x="872490" y="228600"/>
                        </a:lnTo>
                        <a:lnTo>
                          <a:pt x="872490" y="228600"/>
                        </a:lnTo>
                        <a:lnTo>
                          <a:pt x="822960" y="224790"/>
                        </a:lnTo>
                        <a:lnTo>
                          <a:pt x="845820" y="160020"/>
                        </a:lnTo>
                        <a:lnTo>
                          <a:pt x="781050" y="95250"/>
                        </a:lnTo>
                        <a:lnTo>
                          <a:pt x="739140" y="102870"/>
                        </a:lnTo>
                        <a:lnTo>
                          <a:pt x="689610" y="83820"/>
                        </a:lnTo>
                        <a:lnTo>
                          <a:pt x="689610" y="53340"/>
                        </a:lnTo>
                        <a:lnTo>
                          <a:pt x="601980" y="22860"/>
                        </a:lnTo>
                        <a:lnTo>
                          <a:pt x="480060" y="95250"/>
                        </a:lnTo>
                        <a:lnTo>
                          <a:pt x="445770" y="72390"/>
                        </a:lnTo>
                        <a:lnTo>
                          <a:pt x="415290" y="91440"/>
                        </a:lnTo>
                        <a:lnTo>
                          <a:pt x="285750" y="0"/>
                        </a:lnTo>
                        <a:lnTo>
                          <a:pt x="217170" y="22860"/>
                        </a:lnTo>
                        <a:lnTo>
                          <a:pt x="220980" y="64770"/>
                        </a:lnTo>
                        <a:lnTo>
                          <a:pt x="160020" y="49530"/>
                        </a:lnTo>
                        <a:lnTo>
                          <a:pt x="148590" y="83820"/>
                        </a:lnTo>
                        <a:lnTo>
                          <a:pt x="133350" y="106680"/>
                        </a:lnTo>
                        <a:lnTo>
                          <a:pt x="102870" y="83820"/>
                        </a:lnTo>
                        <a:lnTo>
                          <a:pt x="19050" y="171450"/>
                        </a:lnTo>
                        <a:lnTo>
                          <a:pt x="60960" y="281940"/>
                        </a:lnTo>
                        <a:lnTo>
                          <a:pt x="114300" y="327660"/>
                        </a:lnTo>
                        <a:lnTo>
                          <a:pt x="99060" y="445770"/>
                        </a:lnTo>
                        <a:lnTo>
                          <a:pt x="76200" y="525780"/>
                        </a:lnTo>
                        <a:lnTo>
                          <a:pt x="76200" y="624840"/>
                        </a:lnTo>
                        <a:lnTo>
                          <a:pt x="11430" y="640080"/>
                        </a:lnTo>
                        <a:lnTo>
                          <a:pt x="0" y="773430"/>
                        </a:lnTo>
                        <a:lnTo>
                          <a:pt x="34290" y="826770"/>
                        </a:lnTo>
                        <a:lnTo>
                          <a:pt x="3810" y="876300"/>
                        </a:lnTo>
                        <a:close/>
                      </a:path>
                    </a:pathLst>
                  </a:custGeom>
                  <a:solidFill>
                    <a:schemeClr val="bg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bg2">
                          <a:lumMod val="25000"/>
                        </a:schemeClr>
                      </a:solidFill>
                    </a:endParaRPr>
                  </a:p>
                </p:txBody>
              </p:sp>
              <p:sp>
                <p:nvSpPr>
                  <p:cNvPr id="102" name="Forme libre : forme 101">
                    <a:extLst>
                      <a:ext uri="{FF2B5EF4-FFF2-40B4-BE49-F238E27FC236}">
                        <a16:creationId xmlns:a16="http://schemas.microsoft.com/office/drawing/2014/main" id="{16EE0359-9FC4-4D3F-A0AF-40B13655CC31}"/>
                      </a:ext>
                    </a:extLst>
                  </p:cNvPr>
                  <p:cNvSpPr/>
                  <p:nvPr/>
                </p:nvSpPr>
                <p:spPr>
                  <a:xfrm>
                    <a:off x="4480560" y="2956560"/>
                    <a:ext cx="975360" cy="1451610"/>
                  </a:xfrm>
                  <a:custGeom>
                    <a:avLst/>
                    <a:gdLst>
                      <a:gd name="connsiteX0" fmla="*/ 26670 w 975360"/>
                      <a:gd name="connsiteY0" fmla="*/ 609600 h 1451610"/>
                      <a:gd name="connsiteX1" fmla="*/ 64770 w 975360"/>
                      <a:gd name="connsiteY1" fmla="*/ 571500 h 1451610"/>
                      <a:gd name="connsiteX2" fmla="*/ 34290 w 975360"/>
                      <a:gd name="connsiteY2" fmla="*/ 548640 h 1451610"/>
                      <a:gd name="connsiteX3" fmla="*/ 22860 w 975360"/>
                      <a:gd name="connsiteY3" fmla="*/ 495300 h 1451610"/>
                      <a:gd name="connsiteX4" fmla="*/ 83820 w 975360"/>
                      <a:gd name="connsiteY4" fmla="*/ 483870 h 1451610"/>
                      <a:gd name="connsiteX5" fmla="*/ 118110 w 975360"/>
                      <a:gd name="connsiteY5" fmla="*/ 441960 h 1451610"/>
                      <a:gd name="connsiteX6" fmla="*/ 133350 w 975360"/>
                      <a:gd name="connsiteY6" fmla="*/ 407670 h 1451610"/>
                      <a:gd name="connsiteX7" fmla="*/ 167640 w 975360"/>
                      <a:gd name="connsiteY7" fmla="*/ 438150 h 1451610"/>
                      <a:gd name="connsiteX8" fmla="*/ 213360 w 975360"/>
                      <a:gd name="connsiteY8" fmla="*/ 411480 h 1451610"/>
                      <a:gd name="connsiteX9" fmla="*/ 201930 w 975360"/>
                      <a:gd name="connsiteY9" fmla="*/ 320040 h 1451610"/>
                      <a:gd name="connsiteX10" fmla="*/ 266700 w 975360"/>
                      <a:gd name="connsiteY10" fmla="*/ 335280 h 1451610"/>
                      <a:gd name="connsiteX11" fmla="*/ 266700 w 975360"/>
                      <a:gd name="connsiteY11" fmla="*/ 365760 h 1451610"/>
                      <a:gd name="connsiteX12" fmla="*/ 335280 w 975360"/>
                      <a:gd name="connsiteY12" fmla="*/ 278130 h 1451610"/>
                      <a:gd name="connsiteX13" fmla="*/ 270510 w 975360"/>
                      <a:gd name="connsiteY13" fmla="*/ 217170 h 1451610"/>
                      <a:gd name="connsiteX14" fmla="*/ 297180 w 975360"/>
                      <a:gd name="connsiteY14" fmla="*/ 179070 h 1451610"/>
                      <a:gd name="connsiteX15" fmla="*/ 354330 w 975360"/>
                      <a:gd name="connsiteY15" fmla="*/ 171450 h 1451610"/>
                      <a:gd name="connsiteX16" fmla="*/ 358140 w 975360"/>
                      <a:gd name="connsiteY16" fmla="*/ 140970 h 1451610"/>
                      <a:gd name="connsiteX17" fmla="*/ 312420 w 975360"/>
                      <a:gd name="connsiteY17" fmla="*/ 137160 h 1451610"/>
                      <a:gd name="connsiteX18" fmla="*/ 297180 w 975360"/>
                      <a:gd name="connsiteY18" fmla="*/ 110490 h 1451610"/>
                      <a:gd name="connsiteX19" fmla="*/ 323850 w 975360"/>
                      <a:gd name="connsiteY19" fmla="*/ 49530 h 1451610"/>
                      <a:gd name="connsiteX20" fmla="*/ 377190 w 975360"/>
                      <a:gd name="connsiteY20" fmla="*/ 26670 h 1451610"/>
                      <a:gd name="connsiteX21" fmla="*/ 422910 w 975360"/>
                      <a:gd name="connsiteY21" fmla="*/ 45720 h 1451610"/>
                      <a:gd name="connsiteX22" fmla="*/ 491490 w 975360"/>
                      <a:gd name="connsiteY22" fmla="*/ 0 h 1451610"/>
                      <a:gd name="connsiteX23" fmla="*/ 529590 w 975360"/>
                      <a:gd name="connsiteY23" fmla="*/ 22860 h 1451610"/>
                      <a:gd name="connsiteX24" fmla="*/ 525780 w 975360"/>
                      <a:gd name="connsiteY24" fmla="*/ 106680 h 1451610"/>
                      <a:gd name="connsiteX25" fmla="*/ 609600 w 975360"/>
                      <a:gd name="connsiteY25" fmla="*/ 179070 h 1451610"/>
                      <a:gd name="connsiteX26" fmla="*/ 560070 w 975360"/>
                      <a:gd name="connsiteY26" fmla="*/ 240030 h 1451610"/>
                      <a:gd name="connsiteX27" fmla="*/ 601980 w 975360"/>
                      <a:gd name="connsiteY27" fmla="*/ 289560 h 1451610"/>
                      <a:gd name="connsiteX28" fmla="*/ 632460 w 975360"/>
                      <a:gd name="connsiteY28" fmla="*/ 354330 h 1451610"/>
                      <a:gd name="connsiteX29" fmla="*/ 666750 w 975360"/>
                      <a:gd name="connsiteY29" fmla="*/ 350520 h 1451610"/>
                      <a:gd name="connsiteX30" fmla="*/ 708660 w 975360"/>
                      <a:gd name="connsiteY30" fmla="*/ 388620 h 1451610"/>
                      <a:gd name="connsiteX31" fmla="*/ 720090 w 975360"/>
                      <a:gd name="connsiteY31" fmla="*/ 449580 h 1451610"/>
                      <a:gd name="connsiteX32" fmla="*/ 693420 w 975360"/>
                      <a:gd name="connsiteY32" fmla="*/ 476250 h 1451610"/>
                      <a:gd name="connsiteX33" fmla="*/ 750570 w 975360"/>
                      <a:gd name="connsiteY33" fmla="*/ 529590 h 1451610"/>
                      <a:gd name="connsiteX34" fmla="*/ 788670 w 975360"/>
                      <a:gd name="connsiteY34" fmla="*/ 571500 h 1451610"/>
                      <a:gd name="connsiteX35" fmla="*/ 826770 w 975360"/>
                      <a:gd name="connsiteY35" fmla="*/ 571500 h 1451610"/>
                      <a:gd name="connsiteX36" fmla="*/ 826770 w 975360"/>
                      <a:gd name="connsiteY36" fmla="*/ 571500 h 1451610"/>
                      <a:gd name="connsiteX37" fmla="*/ 826770 w 975360"/>
                      <a:gd name="connsiteY37" fmla="*/ 704850 h 1451610"/>
                      <a:gd name="connsiteX38" fmla="*/ 891540 w 975360"/>
                      <a:gd name="connsiteY38" fmla="*/ 800100 h 1451610"/>
                      <a:gd name="connsiteX39" fmla="*/ 914400 w 975360"/>
                      <a:gd name="connsiteY39" fmla="*/ 788670 h 1451610"/>
                      <a:gd name="connsiteX40" fmla="*/ 975360 w 975360"/>
                      <a:gd name="connsiteY40" fmla="*/ 868680 h 1451610"/>
                      <a:gd name="connsiteX41" fmla="*/ 956310 w 975360"/>
                      <a:gd name="connsiteY41" fmla="*/ 914400 h 1451610"/>
                      <a:gd name="connsiteX42" fmla="*/ 914400 w 975360"/>
                      <a:gd name="connsiteY42" fmla="*/ 910590 h 1451610"/>
                      <a:gd name="connsiteX43" fmla="*/ 853440 w 975360"/>
                      <a:gd name="connsiteY43" fmla="*/ 933450 h 1451610"/>
                      <a:gd name="connsiteX44" fmla="*/ 842010 w 975360"/>
                      <a:gd name="connsiteY44" fmla="*/ 963930 h 1451610"/>
                      <a:gd name="connsiteX45" fmla="*/ 849630 w 975360"/>
                      <a:gd name="connsiteY45" fmla="*/ 1089660 h 1451610"/>
                      <a:gd name="connsiteX46" fmla="*/ 830580 w 975360"/>
                      <a:gd name="connsiteY46" fmla="*/ 1066800 h 1451610"/>
                      <a:gd name="connsiteX47" fmla="*/ 769620 w 975360"/>
                      <a:gd name="connsiteY47" fmla="*/ 1074420 h 1451610"/>
                      <a:gd name="connsiteX48" fmla="*/ 742950 w 975360"/>
                      <a:gd name="connsiteY48" fmla="*/ 1066800 h 1451610"/>
                      <a:gd name="connsiteX49" fmla="*/ 727710 w 975360"/>
                      <a:gd name="connsiteY49" fmla="*/ 1131570 h 1451610"/>
                      <a:gd name="connsiteX50" fmla="*/ 674370 w 975360"/>
                      <a:gd name="connsiteY50" fmla="*/ 1173480 h 1451610"/>
                      <a:gd name="connsiteX51" fmla="*/ 594360 w 975360"/>
                      <a:gd name="connsiteY51" fmla="*/ 1219200 h 1451610"/>
                      <a:gd name="connsiteX52" fmla="*/ 537210 w 975360"/>
                      <a:gd name="connsiteY52" fmla="*/ 1226820 h 1451610"/>
                      <a:gd name="connsiteX53" fmla="*/ 533400 w 975360"/>
                      <a:gd name="connsiteY53" fmla="*/ 1253490 h 1451610"/>
                      <a:gd name="connsiteX54" fmla="*/ 567690 w 975360"/>
                      <a:gd name="connsiteY54" fmla="*/ 1257300 h 1451610"/>
                      <a:gd name="connsiteX55" fmla="*/ 575310 w 975360"/>
                      <a:gd name="connsiteY55" fmla="*/ 1303020 h 1451610"/>
                      <a:gd name="connsiteX56" fmla="*/ 617220 w 975360"/>
                      <a:gd name="connsiteY56" fmla="*/ 1337310 h 1451610"/>
                      <a:gd name="connsiteX57" fmla="*/ 403860 w 975360"/>
                      <a:gd name="connsiteY57" fmla="*/ 1451610 h 1451610"/>
                      <a:gd name="connsiteX58" fmla="*/ 403860 w 975360"/>
                      <a:gd name="connsiteY58" fmla="*/ 1451610 h 1451610"/>
                      <a:gd name="connsiteX59" fmla="*/ 339090 w 975360"/>
                      <a:gd name="connsiteY59" fmla="*/ 1329690 h 1451610"/>
                      <a:gd name="connsiteX60" fmla="*/ 281940 w 975360"/>
                      <a:gd name="connsiteY60" fmla="*/ 1299210 h 1451610"/>
                      <a:gd name="connsiteX61" fmla="*/ 281940 w 975360"/>
                      <a:gd name="connsiteY61" fmla="*/ 1249680 h 1451610"/>
                      <a:gd name="connsiteX62" fmla="*/ 281940 w 975360"/>
                      <a:gd name="connsiteY62" fmla="*/ 1249680 h 1451610"/>
                      <a:gd name="connsiteX63" fmla="*/ 205740 w 975360"/>
                      <a:gd name="connsiteY63" fmla="*/ 1257300 h 1451610"/>
                      <a:gd name="connsiteX64" fmla="*/ 160020 w 975360"/>
                      <a:gd name="connsiteY64" fmla="*/ 1272540 h 1451610"/>
                      <a:gd name="connsiteX65" fmla="*/ 125730 w 975360"/>
                      <a:gd name="connsiteY65" fmla="*/ 1238250 h 1451610"/>
                      <a:gd name="connsiteX66" fmla="*/ 95250 w 975360"/>
                      <a:gd name="connsiteY66" fmla="*/ 1257300 h 1451610"/>
                      <a:gd name="connsiteX67" fmla="*/ 80010 w 975360"/>
                      <a:gd name="connsiteY67" fmla="*/ 1165860 h 1451610"/>
                      <a:gd name="connsiteX68" fmla="*/ 114300 w 975360"/>
                      <a:gd name="connsiteY68" fmla="*/ 1112520 h 1451610"/>
                      <a:gd name="connsiteX69" fmla="*/ 106680 w 975360"/>
                      <a:gd name="connsiteY69" fmla="*/ 1085850 h 1451610"/>
                      <a:gd name="connsiteX70" fmla="*/ 114300 w 975360"/>
                      <a:gd name="connsiteY70" fmla="*/ 1055370 h 1451610"/>
                      <a:gd name="connsiteX71" fmla="*/ 118110 w 975360"/>
                      <a:gd name="connsiteY71" fmla="*/ 1009650 h 1451610"/>
                      <a:gd name="connsiteX72" fmla="*/ 72390 w 975360"/>
                      <a:gd name="connsiteY72" fmla="*/ 960120 h 1451610"/>
                      <a:gd name="connsiteX73" fmla="*/ 118110 w 975360"/>
                      <a:gd name="connsiteY73" fmla="*/ 967740 h 1451610"/>
                      <a:gd name="connsiteX74" fmla="*/ 160020 w 975360"/>
                      <a:gd name="connsiteY74" fmla="*/ 925830 h 1451610"/>
                      <a:gd name="connsiteX75" fmla="*/ 121920 w 975360"/>
                      <a:gd name="connsiteY75" fmla="*/ 880110 h 1451610"/>
                      <a:gd name="connsiteX76" fmla="*/ 76200 w 975360"/>
                      <a:gd name="connsiteY76" fmla="*/ 895350 h 1451610"/>
                      <a:gd name="connsiteX77" fmla="*/ 80010 w 975360"/>
                      <a:gd name="connsiteY77" fmla="*/ 864870 h 1451610"/>
                      <a:gd name="connsiteX78" fmla="*/ 45720 w 975360"/>
                      <a:gd name="connsiteY78" fmla="*/ 792480 h 1451610"/>
                      <a:gd name="connsiteX79" fmla="*/ 0 w 975360"/>
                      <a:gd name="connsiteY79" fmla="*/ 765810 h 1451610"/>
                      <a:gd name="connsiteX80" fmla="*/ 68580 w 975360"/>
                      <a:gd name="connsiteY80" fmla="*/ 704850 h 1451610"/>
                      <a:gd name="connsiteX81" fmla="*/ 60960 w 975360"/>
                      <a:gd name="connsiteY81" fmla="*/ 678180 h 1451610"/>
                      <a:gd name="connsiteX82" fmla="*/ 26670 w 975360"/>
                      <a:gd name="connsiteY82" fmla="*/ 609600 h 14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975360" h="1451610">
                        <a:moveTo>
                          <a:pt x="26670" y="609600"/>
                        </a:moveTo>
                        <a:lnTo>
                          <a:pt x="64770" y="571500"/>
                        </a:lnTo>
                        <a:lnTo>
                          <a:pt x="34290" y="548640"/>
                        </a:lnTo>
                        <a:lnTo>
                          <a:pt x="22860" y="495300"/>
                        </a:lnTo>
                        <a:lnTo>
                          <a:pt x="83820" y="483870"/>
                        </a:lnTo>
                        <a:lnTo>
                          <a:pt x="118110" y="441960"/>
                        </a:lnTo>
                        <a:lnTo>
                          <a:pt x="133350" y="407670"/>
                        </a:lnTo>
                        <a:lnTo>
                          <a:pt x="167640" y="438150"/>
                        </a:lnTo>
                        <a:lnTo>
                          <a:pt x="213360" y="411480"/>
                        </a:lnTo>
                        <a:lnTo>
                          <a:pt x="201930" y="320040"/>
                        </a:lnTo>
                        <a:lnTo>
                          <a:pt x="266700" y="335280"/>
                        </a:lnTo>
                        <a:lnTo>
                          <a:pt x="266700" y="365760"/>
                        </a:lnTo>
                        <a:lnTo>
                          <a:pt x="335280" y="278130"/>
                        </a:lnTo>
                        <a:lnTo>
                          <a:pt x="270510" y="217170"/>
                        </a:lnTo>
                        <a:lnTo>
                          <a:pt x="297180" y="179070"/>
                        </a:lnTo>
                        <a:lnTo>
                          <a:pt x="354330" y="171450"/>
                        </a:lnTo>
                        <a:lnTo>
                          <a:pt x="358140" y="140970"/>
                        </a:lnTo>
                        <a:lnTo>
                          <a:pt x="312420" y="137160"/>
                        </a:lnTo>
                        <a:lnTo>
                          <a:pt x="297180" y="110490"/>
                        </a:lnTo>
                        <a:lnTo>
                          <a:pt x="323850" y="49530"/>
                        </a:lnTo>
                        <a:lnTo>
                          <a:pt x="377190" y="26670"/>
                        </a:lnTo>
                        <a:lnTo>
                          <a:pt x="422910" y="45720"/>
                        </a:lnTo>
                        <a:lnTo>
                          <a:pt x="491490" y="0"/>
                        </a:lnTo>
                        <a:lnTo>
                          <a:pt x="529590" y="22860"/>
                        </a:lnTo>
                        <a:lnTo>
                          <a:pt x="525780" y="106680"/>
                        </a:lnTo>
                        <a:lnTo>
                          <a:pt x="609600" y="179070"/>
                        </a:lnTo>
                        <a:lnTo>
                          <a:pt x="560070" y="240030"/>
                        </a:lnTo>
                        <a:lnTo>
                          <a:pt x="601980" y="289560"/>
                        </a:lnTo>
                        <a:lnTo>
                          <a:pt x="632460" y="354330"/>
                        </a:lnTo>
                        <a:lnTo>
                          <a:pt x="666750" y="350520"/>
                        </a:lnTo>
                        <a:lnTo>
                          <a:pt x="708660" y="388620"/>
                        </a:lnTo>
                        <a:lnTo>
                          <a:pt x="720090" y="449580"/>
                        </a:lnTo>
                        <a:lnTo>
                          <a:pt x="693420" y="476250"/>
                        </a:lnTo>
                        <a:lnTo>
                          <a:pt x="750570" y="529590"/>
                        </a:lnTo>
                        <a:lnTo>
                          <a:pt x="788670" y="571500"/>
                        </a:lnTo>
                        <a:lnTo>
                          <a:pt x="826770" y="571500"/>
                        </a:lnTo>
                        <a:lnTo>
                          <a:pt x="826770" y="571500"/>
                        </a:lnTo>
                        <a:lnTo>
                          <a:pt x="826770" y="704850"/>
                        </a:lnTo>
                        <a:lnTo>
                          <a:pt x="891540" y="800100"/>
                        </a:lnTo>
                        <a:lnTo>
                          <a:pt x="914400" y="788670"/>
                        </a:lnTo>
                        <a:lnTo>
                          <a:pt x="975360" y="868680"/>
                        </a:lnTo>
                        <a:lnTo>
                          <a:pt x="956310" y="914400"/>
                        </a:lnTo>
                        <a:lnTo>
                          <a:pt x="914400" y="910590"/>
                        </a:lnTo>
                        <a:lnTo>
                          <a:pt x="853440" y="933450"/>
                        </a:lnTo>
                        <a:lnTo>
                          <a:pt x="842010" y="963930"/>
                        </a:lnTo>
                        <a:lnTo>
                          <a:pt x="849630" y="1089660"/>
                        </a:lnTo>
                        <a:lnTo>
                          <a:pt x="830580" y="1066800"/>
                        </a:lnTo>
                        <a:lnTo>
                          <a:pt x="769620" y="1074420"/>
                        </a:lnTo>
                        <a:lnTo>
                          <a:pt x="742950" y="1066800"/>
                        </a:lnTo>
                        <a:lnTo>
                          <a:pt x="727710" y="1131570"/>
                        </a:lnTo>
                        <a:lnTo>
                          <a:pt x="674370" y="1173480"/>
                        </a:lnTo>
                        <a:lnTo>
                          <a:pt x="594360" y="1219200"/>
                        </a:lnTo>
                        <a:lnTo>
                          <a:pt x="537210" y="1226820"/>
                        </a:lnTo>
                        <a:lnTo>
                          <a:pt x="533400" y="1253490"/>
                        </a:lnTo>
                        <a:lnTo>
                          <a:pt x="567690" y="1257300"/>
                        </a:lnTo>
                        <a:lnTo>
                          <a:pt x="575310" y="1303020"/>
                        </a:lnTo>
                        <a:lnTo>
                          <a:pt x="617220" y="1337310"/>
                        </a:lnTo>
                        <a:lnTo>
                          <a:pt x="403860" y="1451610"/>
                        </a:lnTo>
                        <a:lnTo>
                          <a:pt x="403860" y="1451610"/>
                        </a:lnTo>
                        <a:lnTo>
                          <a:pt x="339090" y="1329690"/>
                        </a:lnTo>
                        <a:lnTo>
                          <a:pt x="281940" y="1299210"/>
                        </a:lnTo>
                        <a:lnTo>
                          <a:pt x="281940" y="1249680"/>
                        </a:lnTo>
                        <a:lnTo>
                          <a:pt x="281940" y="1249680"/>
                        </a:lnTo>
                        <a:lnTo>
                          <a:pt x="205740" y="1257300"/>
                        </a:lnTo>
                        <a:lnTo>
                          <a:pt x="160020" y="1272540"/>
                        </a:lnTo>
                        <a:lnTo>
                          <a:pt x="125730" y="1238250"/>
                        </a:lnTo>
                        <a:lnTo>
                          <a:pt x="95250" y="1257300"/>
                        </a:lnTo>
                        <a:lnTo>
                          <a:pt x="80010" y="1165860"/>
                        </a:lnTo>
                        <a:lnTo>
                          <a:pt x="114300" y="1112520"/>
                        </a:lnTo>
                        <a:lnTo>
                          <a:pt x="106680" y="1085850"/>
                        </a:lnTo>
                        <a:lnTo>
                          <a:pt x="114300" y="1055370"/>
                        </a:lnTo>
                        <a:lnTo>
                          <a:pt x="118110" y="1009650"/>
                        </a:lnTo>
                        <a:lnTo>
                          <a:pt x="72390" y="960120"/>
                        </a:lnTo>
                        <a:lnTo>
                          <a:pt x="118110" y="967740"/>
                        </a:lnTo>
                        <a:lnTo>
                          <a:pt x="160020" y="925830"/>
                        </a:lnTo>
                        <a:lnTo>
                          <a:pt x="121920" y="880110"/>
                        </a:lnTo>
                        <a:lnTo>
                          <a:pt x="76200" y="895350"/>
                        </a:lnTo>
                        <a:lnTo>
                          <a:pt x="80010" y="864870"/>
                        </a:lnTo>
                        <a:lnTo>
                          <a:pt x="45720" y="792480"/>
                        </a:lnTo>
                        <a:lnTo>
                          <a:pt x="0" y="765810"/>
                        </a:lnTo>
                        <a:lnTo>
                          <a:pt x="68580" y="704850"/>
                        </a:lnTo>
                        <a:lnTo>
                          <a:pt x="60960" y="678180"/>
                        </a:lnTo>
                        <a:lnTo>
                          <a:pt x="26670" y="609600"/>
                        </a:lnTo>
                        <a:close/>
                      </a:path>
                    </a:pathLst>
                  </a:custGeom>
                  <a:solidFill>
                    <a:schemeClr val="bg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bg2">
                          <a:lumMod val="25000"/>
                        </a:schemeClr>
                      </a:solidFill>
                    </a:endParaRPr>
                  </a:p>
                </p:txBody>
              </p:sp>
              <p:sp>
                <p:nvSpPr>
                  <p:cNvPr id="103" name="Forme libre : forme 102">
                    <a:extLst>
                      <a:ext uri="{FF2B5EF4-FFF2-40B4-BE49-F238E27FC236}">
                        <a16:creationId xmlns:a16="http://schemas.microsoft.com/office/drawing/2014/main" id="{DBA674F3-E7B9-42C8-B04C-13AE37966017}"/>
                      </a:ext>
                    </a:extLst>
                  </p:cNvPr>
                  <p:cNvSpPr/>
                  <p:nvPr/>
                </p:nvSpPr>
                <p:spPr>
                  <a:xfrm>
                    <a:off x="3897630" y="2510790"/>
                    <a:ext cx="971550" cy="1104900"/>
                  </a:xfrm>
                  <a:custGeom>
                    <a:avLst/>
                    <a:gdLst>
                      <a:gd name="connsiteX0" fmla="*/ 0 w 971550"/>
                      <a:gd name="connsiteY0" fmla="*/ 822960 h 1104900"/>
                      <a:gd name="connsiteX1" fmla="*/ 53340 w 971550"/>
                      <a:gd name="connsiteY1" fmla="*/ 777240 h 1104900"/>
                      <a:gd name="connsiteX2" fmla="*/ 57150 w 971550"/>
                      <a:gd name="connsiteY2" fmla="*/ 750570 h 1104900"/>
                      <a:gd name="connsiteX3" fmla="*/ 106680 w 971550"/>
                      <a:gd name="connsiteY3" fmla="*/ 746760 h 1104900"/>
                      <a:gd name="connsiteX4" fmla="*/ 121920 w 971550"/>
                      <a:gd name="connsiteY4" fmla="*/ 723900 h 1104900"/>
                      <a:gd name="connsiteX5" fmla="*/ 160020 w 971550"/>
                      <a:gd name="connsiteY5" fmla="*/ 750570 h 1104900"/>
                      <a:gd name="connsiteX6" fmla="*/ 171450 w 971550"/>
                      <a:gd name="connsiteY6" fmla="*/ 708660 h 1104900"/>
                      <a:gd name="connsiteX7" fmla="*/ 148590 w 971550"/>
                      <a:gd name="connsiteY7" fmla="*/ 689610 h 1104900"/>
                      <a:gd name="connsiteX8" fmla="*/ 198120 w 971550"/>
                      <a:gd name="connsiteY8" fmla="*/ 670560 h 1104900"/>
                      <a:gd name="connsiteX9" fmla="*/ 255270 w 971550"/>
                      <a:gd name="connsiteY9" fmla="*/ 598170 h 1104900"/>
                      <a:gd name="connsiteX10" fmla="*/ 243840 w 971550"/>
                      <a:gd name="connsiteY10" fmla="*/ 472440 h 1104900"/>
                      <a:gd name="connsiteX11" fmla="*/ 285750 w 971550"/>
                      <a:gd name="connsiteY11" fmla="*/ 445770 h 1104900"/>
                      <a:gd name="connsiteX12" fmla="*/ 297180 w 971550"/>
                      <a:gd name="connsiteY12" fmla="*/ 487680 h 1104900"/>
                      <a:gd name="connsiteX13" fmla="*/ 323850 w 971550"/>
                      <a:gd name="connsiteY13" fmla="*/ 499110 h 1104900"/>
                      <a:gd name="connsiteX14" fmla="*/ 323850 w 971550"/>
                      <a:gd name="connsiteY14" fmla="*/ 461010 h 1104900"/>
                      <a:gd name="connsiteX15" fmla="*/ 312420 w 971550"/>
                      <a:gd name="connsiteY15" fmla="*/ 445770 h 1104900"/>
                      <a:gd name="connsiteX16" fmla="*/ 331470 w 971550"/>
                      <a:gd name="connsiteY16" fmla="*/ 392430 h 1104900"/>
                      <a:gd name="connsiteX17" fmla="*/ 373380 w 971550"/>
                      <a:gd name="connsiteY17" fmla="*/ 388620 h 1104900"/>
                      <a:gd name="connsiteX18" fmla="*/ 335280 w 971550"/>
                      <a:gd name="connsiteY18" fmla="*/ 285750 h 1104900"/>
                      <a:gd name="connsiteX19" fmla="*/ 354330 w 971550"/>
                      <a:gd name="connsiteY19" fmla="*/ 236220 h 1104900"/>
                      <a:gd name="connsiteX20" fmla="*/ 358140 w 971550"/>
                      <a:gd name="connsiteY20" fmla="*/ 186690 h 1104900"/>
                      <a:gd name="connsiteX21" fmla="*/ 300990 w 971550"/>
                      <a:gd name="connsiteY21" fmla="*/ 186690 h 1104900"/>
                      <a:gd name="connsiteX22" fmla="*/ 316230 w 971550"/>
                      <a:gd name="connsiteY22" fmla="*/ 125730 h 1104900"/>
                      <a:gd name="connsiteX23" fmla="*/ 384810 w 971550"/>
                      <a:gd name="connsiteY23" fmla="*/ 129540 h 1104900"/>
                      <a:gd name="connsiteX24" fmla="*/ 388620 w 971550"/>
                      <a:gd name="connsiteY24" fmla="*/ 72390 h 1104900"/>
                      <a:gd name="connsiteX25" fmla="*/ 422910 w 971550"/>
                      <a:gd name="connsiteY25" fmla="*/ 60960 h 1104900"/>
                      <a:gd name="connsiteX26" fmla="*/ 453390 w 971550"/>
                      <a:gd name="connsiteY26" fmla="*/ 80010 h 1104900"/>
                      <a:gd name="connsiteX27" fmla="*/ 483870 w 971550"/>
                      <a:gd name="connsiteY27" fmla="*/ 57150 h 1104900"/>
                      <a:gd name="connsiteX28" fmla="*/ 525780 w 971550"/>
                      <a:gd name="connsiteY28" fmla="*/ 80010 h 1104900"/>
                      <a:gd name="connsiteX29" fmla="*/ 632460 w 971550"/>
                      <a:gd name="connsiteY29" fmla="*/ 0 h 1104900"/>
                      <a:gd name="connsiteX30" fmla="*/ 640080 w 971550"/>
                      <a:gd name="connsiteY30" fmla="*/ 15240 h 1104900"/>
                      <a:gd name="connsiteX31" fmla="*/ 575310 w 971550"/>
                      <a:gd name="connsiteY31" fmla="*/ 72390 h 1104900"/>
                      <a:gd name="connsiteX32" fmla="*/ 628650 w 971550"/>
                      <a:gd name="connsiteY32" fmla="*/ 106680 h 1104900"/>
                      <a:gd name="connsiteX33" fmla="*/ 617220 w 971550"/>
                      <a:gd name="connsiteY33" fmla="*/ 152400 h 1104900"/>
                      <a:gd name="connsiteX34" fmla="*/ 563880 w 971550"/>
                      <a:gd name="connsiteY34" fmla="*/ 137160 h 1104900"/>
                      <a:gd name="connsiteX35" fmla="*/ 544830 w 971550"/>
                      <a:gd name="connsiteY35" fmla="*/ 163830 h 1104900"/>
                      <a:gd name="connsiteX36" fmla="*/ 609600 w 971550"/>
                      <a:gd name="connsiteY36" fmla="*/ 205740 h 1104900"/>
                      <a:gd name="connsiteX37" fmla="*/ 613410 w 971550"/>
                      <a:gd name="connsiteY37" fmla="*/ 274320 h 1104900"/>
                      <a:gd name="connsiteX38" fmla="*/ 689610 w 971550"/>
                      <a:gd name="connsiteY38" fmla="*/ 259080 h 1104900"/>
                      <a:gd name="connsiteX39" fmla="*/ 720090 w 971550"/>
                      <a:gd name="connsiteY39" fmla="*/ 281940 h 1104900"/>
                      <a:gd name="connsiteX40" fmla="*/ 697230 w 971550"/>
                      <a:gd name="connsiteY40" fmla="*/ 304800 h 1104900"/>
                      <a:gd name="connsiteX41" fmla="*/ 701040 w 971550"/>
                      <a:gd name="connsiteY41" fmla="*/ 335280 h 1104900"/>
                      <a:gd name="connsiteX42" fmla="*/ 739140 w 971550"/>
                      <a:gd name="connsiteY42" fmla="*/ 335280 h 1104900"/>
                      <a:gd name="connsiteX43" fmla="*/ 762000 w 971550"/>
                      <a:gd name="connsiteY43" fmla="*/ 411480 h 1104900"/>
                      <a:gd name="connsiteX44" fmla="*/ 861060 w 971550"/>
                      <a:gd name="connsiteY44" fmla="*/ 392430 h 1104900"/>
                      <a:gd name="connsiteX45" fmla="*/ 952500 w 971550"/>
                      <a:gd name="connsiteY45" fmla="*/ 426720 h 1104900"/>
                      <a:gd name="connsiteX46" fmla="*/ 971550 w 971550"/>
                      <a:gd name="connsiteY46" fmla="*/ 476250 h 1104900"/>
                      <a:gd name="connsiteX47" fmla="*/ 902970 w 971550"/>
                      <a:gd name="connsiteY47" fmla="*/ 487680 h 1104900"/>
                      <a:gd name="connsiteX48" fmla="*/ 880110 w 971550"/>
                      <a:gd name="connsiteY48" fmla="*/ 560070 h 1104900"/>
                      <a:gd name="connsiteX49" fmla="*/ 895350 w 971550"/>
                      <a:gd name="connsiteY49" fmla="*/ 594360 h 1104900"/>
                      <a:gd name="connsiteX50" fmla="*/ 937260 w 971550"/>
                      <a:gd name="connsiteY50" fmla="*/ 594360 h 1104900"/>
                      <a:gd name="connsiteX51" fmla="*/ 941070 w 971550"/>
                      <a:gd name="connsiteY51" fmla="*/ 621030 h 1104900"/>
                      <a:gd name="connsiteX52" fmla="*/ 891540 w 971550"/>
                      <a:gd name="connsiteY52" fmla="*/ 621030 h 1104900"/>
                      <a:gd name="connsiteX53" fmla="*/ 868680 w 971550"/>
                      <a:gd name="connsiteY53" fmla="*/ 659130 h 1104900"/>
                      <a:gd name="connsiteX54" fmla="*/ 906780 w 971550"/>
                      <a:gd name="connsiteY54" fmla="*/ 731520 h 1104900"/>
                      <a:gd name="connsiteX55" fmla="*/ 853440 w 971550"/>
                      <a:gd name="connsiteY55" fmla="*/ 807720 h 1104900"/>
                      <a:gd name="connsiteX56" fmla="*/ 842010 w 971550"/>
                      <a:gd name="connsiteY56" fmla="*/ 777240 h 1104900"/>
                      <a:gd name="connsiteX57" fmla="*/ 784860 w 971550"/>
                      <a:gd name="connsiteY57" fmla="*/ 773430 h 1104900"/>
                      <a:gd name="connsiteX58" fmla="*/ 796290 w 971550"/>
                      <a:gd name="connsiteY58" fmla="*/ 857250 h 1104900"/>
                      <a:gd name="connsiteX59" fmla="*/ 742950 w 971550"/>
                      <a:gd name="connsiteY59" fmla="*/ 887730 h 1104900"/>
                      <a:gd name="connsiteX60" fmla="*/ 720090 w 971550"/>
                      <a:gd name="connsiteY60" fmla="*/ 853440 h 1104900"/>
                      <a:gd name="connsiteX61" fmla="*/ 674370 w 971550"/>
                      <a:gd name="connsiteY61" fmla="*/ 925830 h 1104900"/>
                      <a:gd name="connsiteX62" fmla="*/ 605790 w 971550"/>
                      <a:gd name="connsiteY62" fmla="*/ 948690 h 1104900"/>
                      <a:gd name="connsiteX63" fmla="*/ 624840 w 971550"/>
                      <a:gd name="connsiteY63" fmla="*/ 1005840 h 1104900"/>
                      <a:gd name="connsiteX64" fmla="*/ 624840 w 971550"/>
                      <a:gd name="connsiteY64" fmla="*/ 1005840 h 1104900"/>
                      <a:gd name="connsiteX65" fmla="*/ 609600 w 971550"/>
                      <a:gd name="connsiteY65" fmla="*/ 1059180 h 1104900"/>
                      <a:gd name="connsiteX66" fmla="*/ 567690 w 971550"/>
                      <a:gd name="connsiteY66" fmla="*/ 1062990 h 1104900"/>
                      <a:gd name="connsiteX67" fmla="*/ 541020 w 971550"/>
                      <a:gd name="connsiteY67" fmla="*/ 1104900 h 1104900"/>
                      <a:gd name="connsiteX68" fmla="*/ 521970 w 971550"/>
                      <a:gd name="connsiteY68" fmla="*/ 1017270 h 1104900"/>
                      <a:gd name="connsiteX69" fmla="*/ 422910 w 971550"/>
                      <a:gd name="connsiteY69" fmla="*/ 1002030 h 1104900"/>
                      <a:gd name="connsiteX70" fmla="*/ 381000 w 971550"/>
                      <a:gd name="connsiteY70" fmla="*/ 1062990 h 1104900"/>
                      <a:gd name="connsiteX71" fmla="*/ 339090 w 971550"/>
                      <a:gd name="connsiteY71" fmla="*/ 1021080 h 1104900"/>
                      <a:gd name="connsiteX72" fmla="*/ 369570 w 971550"/>
                      <a:gd name="connsiteY72" fmla="*/ 1005840 h 1104900"/>
                      <a:gd name="connsiteX73" fmla="*/ 350520 w 971550"/>
                      <a:gd name="connsiteY73" fmla="*/ 971550 h 1104900"/>
                      <a:gd name="connsiteX74" fmla="*/ 377190 w 971550"/>
                      <a:gd name="connsiteY74" fmla="*/ 883920 h 1104900"/>
                      <a:gd name="connsiteX75" fmla="*/ 361950 w 971550"/>
                      <a:gd name="connsiteY75" fmla="*/ 876300 h 1104900"/>
                      <a:gd name="connsiteX76" fmla="*/ 312420 w 971550"/>
                      <a:gd name="connsiteY76" fmla="*/ 914400 h 1104900"/>
                      <a:gd name="connsiteX77" fmla="*/ 300990 w 971550"/>
                      <a:gd name="connsiteY77" fmla="*/ 899160 h 1104900"/>
                      <a:gd name="connsiteX78" fmla="*/ 198120 w 971550"/>
                      <a:gd name="connsiteY78" fmla="*/ 857250 h 1104900"/>
                      <a:gd name="connsiteX79" fmla="*/ 175260 w 971550"/>
                      <a:gd name="connsiteY79" fmla="*/ 887730 h 1104900"/>
                      <a:gd name="connsiteX80" fmla="*/ 125730 w 971550"/>
                      <a:gd name="connsiteY80" fmla="*/ 883920 h 1104900"/>
                      <a:gd name="connsiteX81" fmla="*/ 91440 w 971550"/>
                      <a:gd name="connsiteY81" fmla="*/ 845820 h 1104900"/>
                      <a:gd name="connsiteX82" fmla="*/ 0 w 971550"/>
                      <a:gd name="connsiteY82" fmla="*/ 82296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971550" h="1104900">
                        <a:moveTo>
                          <a:pt x="0" y="822960"/>
                        </a:moveTo>
                        <a:lnTo>
                          <a:pt x="53340" y="777240"/>
                        </a:lnTo>
                        <a:lnTo>
                          <a:pt x="57150" y="750570"/>
                        </a:lnTo>
                        <a:lnTo>
                          <a:pt x="106680" y="746760"/>
                        </a:lnTo>
                        <a:lnTo>
                          <a:pt x="121920" y="723900"/>
                        </a:lnTo>
                        <a:lnTo>
                          <a:pt x="160020" y="750570"/>
                        </a:lnTo>
                        <a:lnTo>
                          <a:pt x="171450" y="708660"/>
                        </a:lnTo>
                        <a:lnTo>
                          <a:pt x="148590" y="689610"/>
                        </a:lnTo>
                        <a:lnTo>
                          <a:pt x="198120" y="670560"/>
                        </a:lnTo>
                        <a:lnTo>
                          <a:pt x="255270" y="598170"/>
                        </a:lnTo>
                        <a:lnTo>
                          <a:pt x="243840" y="472440"/>
                        </a:lnTo>
                        <a:lnTo>
                          <a:pt x="285750" y="445770"/>
                        </a:lnTo>
                        <a:lnTo>
                          <a:pt x="297180" y="487680"/>
                        </a:lnTo>
                        <a:lnTo>
                          <a:pt x="323850" y="499110"/>
                        </a:lnTo>
                        <a:lnTo>
                          <a:pt x="323850" y="461010"/>
                        </a:lnTo>
                        <a:lnTo>
                          <a:pt x="312420" y="445770"/>
                        </a:lnTo>
                        <a:lnTo>
                          <a:pt x="331470" y="392430"/>
                        </a:lnTo>
                        <a:lnTo>
                          <a:pt x="373380" y="388620"/>
                        </a:lnTo>
                        <a:lnTo>
                          <a:pt x="335280" y="285750"/>
                        </a:lnTo>
                        <a:lnTo>
                          <a:pt x="354330" y="236220"/>
                        </a:lnTo>
                        <a:lnTo>
                          <a:pt x="358140" y="186690"/>
                        </a:lnTo>
                        <a:lnTo>
                          <a:pt x="300990" y="186690"/>
                        </a:lnTo>
                        <a:lnTo>
                          <a:pt x="316230" y="125730"/>
                        </a:lnTo>
                        <a:lnTo>
                          <a:pt x="384810" y="129540"/>
                        </a:lnTo>
                        <a:lnTo>
                          <a:pt x="388620" y="72390"/>
                        </a:lnTo>
                        <a:lnTo>
                          <a:pt x="422910" y="60960"/>
                        </a:lnTo>
                        <a:lnTo>
                          <a:pt x="453390" y="80010"/>
                        </a:lnTo>
                        <a:lnTo>
                          <a:pt x="483870" y="57150"/>
                        </a:lnTo>
                        <a:lnTo>
                          <a:pt x="525780" y="80010"/>
                        </a:lnTo>
                        <a:lnTo>
                          <a:pt x="632460" y="0"/>
                        </a:lnTo>
                        <a:lnTo>
                          <a:pt x="640080" y="15240"/>
                        </a:lnTo>
                        <a:lnTo>
                          <a:pt x="575310" y="72390"/>
                        </a:lnTo>
                        <a:lnTo>
                          <a:pt x="628650" y="106680"/>
                        </a:lnTo>
                        <a:lnTo>
                          <a:pt x="617220" y="152400"/>
                        </a:lnTo>
                        <a:lnTo>
                          <a:pt x="563880" y="137160"/>
                        </a:lnTo>
                        <a:lnTo>
                          <a:pt x="544830" y="163830"/>
                        </a:lnTo>
                        <a:lnTo>
                          <a:pt x="609600" y="205740"/>
                        </a:lnTo>
                        <a:lnTo>
                          <a:pt x="613410" y="274320"/>
                        </a:lnTo>
                        <a:lnTo>
                          <a:pt x="689610" y="259080"/>
                        </a:lnTo>
                        <a:lnTo>
                          <a:pt x="720090" y="281940"/>
                        </a:lnTo>
                        <a:lnTo>
                          <a:pt x="697230" y="304800"/>
                        </a:lnTo>
                        <a:lnTo>
                          <a:pt x="701040" y="335280"/>
                        </a:lnTo>
                        <a:lnTo>
                          <a:pt x="739140" y="335280"/>
                        </a:lnTo>
                        <a:lnTo>
                          <a:pt x="762000" y="411480"/>
                        </a:lnTo>
                        <a:lnTo>
                          <a:pt x="861060" y="392430"/>
                        </a:lnTo>
                        <a:lnTo>
                          <a:pt x="952500" y="426720"/>
                        </a:lnTo>
                        <a:lnTo>
                          <a:pt x="971550" y="476250"/>
                        </a:lnTo>
                        <a:lnTo>
                          <a:pt x="902970" y="487680"/>
                        </a:lnTo>
                        <a:lnTo>
                          <a:pt x="880110" y="560070"/>
                        </a:lnTo>
                        <a:lnTo>
                          <a:pt x="895350" y="594360"/>
                        </a:lnTo>
                        <a:lnTo>
                          <a:pt x="937260" y="594360"/>
                        </a:lnTo>
                        <a:lnTo>
                          <a:pt x="941070" y="621030"/>
                        </a:lnTo>
                        <a:lnTo>
                          <a:pt x="891540" y="621030"/>
                        </a:lnTo>
                        <a:lnTo>
                          <a:pt x="868680" y="659130"/>
                        </a:lnTo>
                        <a:lnTo>
                          <a:pt x="906780" y="731520"/>
                        </a:lnTo>
                        <a:lnTo>
                          <a:pt x="853440" y="807720"/>
                        </a:lnTo>
                        <a:lnTo>
                          <a:pt x="842010" y="777240"/>
                        </a:lnTo>
                        <a:lnTo>
                          <a:pt x="784860" y="773430"/>
                        </a:lnTo>
                        <a:lnTo>
                          <a:pt x="796290" y="857250"/>
                        </a:lnTo>
                        <a:lnTo>
                          <a:pt x="742950" y="887730"/>
                        </a:lnTo>
                        <a:lnTo>
                          <a:pt x="720090" y="853440"/>
                        </a:lnTo>
                        <a:lnTo>
                          <a:pt x="674370" y="925830"/>
                        </a:lnTo>
                        <a:lnTo>
                          <a:pt x="605790" y="948690"/>
                        </a:lnTo>
                        <a:lnTo>
                          <a:pt x="624840" y="1005840"/>
                        </a:lnTo>
                        <a:lnTo>
                          <a:pt x="624840" y="1005840"/>
                        </a:lnTo>
                        <a:lnTo>
                          <a:pt x="609600" y="1059180"/>
                        </a:lnTo>
                        <a:lnTo>
                          <a:pt x="567690" y="1062990"/>
                        </a:lnTo>
                        <a:lnTo>
                          <a:pt x="541020" y="1104900"/>
                        </a:lnTo>
                        <a:lnTo>
                          <a:pt x="521970" y="1017270"/>
                        </a:lnTo>
                        <a:lnTo>
                          <a:pt x="422910" y="1002030"/>
                        </a:lnTo>
                        <a:lnTo>
                          <a:pt x="381000" y="1062990"/>
                        </a:lnTo>
                        <a:lnTo>
                          <a:pt x="339090" y="1021080"/>
                        </a:lnTo>
                        <a:lnTo>
                          <a:pt x="369570" y="1005840"/>
                        </a:lnTo>
                        <a:lnTo>
                          <a:pt x="350520" y="971550"/>
                        </a:lnTo>
                        <a:lnTo>
                          <a:pt x="377190" y="883920"/>
                        </a:lnTo>
                        <a:lnTo>
                          <a:pt x="361950" y="876300"/>
                        </a:lnTo>
                        <a:lnTo>
                          <a:pt x="312420" y="914400"/>
                        </a:lnTo>
                        <a:lnTo>
                          <a:pt x="300990" y="899160"/>
                        </a:lnTo>
                        <a:lnTo>
                          <a:pt x="198120" y="857250"/>
                        </a:lnTo>
                        <a:lnTo>
                          <a:pt x="175260" y="887730"/>
                        </a:lnTo>
                        <a:lnTo>
                          <a:pt x="125730" y="883920"/>
                        </a:lnTo>
                        <a:lnTo>
                          <a:pt x="91440" y="845820"/>
                        </a:lnTo>
                        <a:lnTo>
                          <a:pt x="0" y="822960"/>
                        </a:lnTo>
                        <a:close/>
                      </a:path>
                    </a:pathLst>
                  </a:custGeom>
                  <a:solidFill>
                    <a:schemeClr val="bg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bg2">
                          <a:lumMod val="25000"/>
                        </a:schemeClr>
                      </a:solidFill>
                    </a:endParaRPr>
                  </a:p>
                </p:txBody>
              </p:sp>
              <p:sp>
                <p:nvSpPr>
                  <p:cNvPr id="104" name="Forme libre : forme 103">
                    <a:extLst>
                      <a:ext uri="{FF2B5EF4-FFF2-40B4-BE49-F238E27FC236}">
                        <a16:creationId xmlns:a16="http://schemas.microsoft.com/office/drawing/2014/main" id="{64CF2A93-2EF4-4D40-870C-6116C9EF9178}"/>
                      </a:ext>
                    </a:extLst>
                  </p:cNvPr>
                  <p:cNvSpPr/>
                  <p:nvPr/>
                </p:nvSpPr>
                <p:spPr>
                  <a:xfrm>
                    <a:off x="3295650" y="3352800"/>
                    <a:ext cx="1348740" cy="1722120"/>
                  </a:xfrm>
                  <a:custGeom>
                    <a:avLst/>
                    <a:gdLst>
                      <a:gd name="connsiteX0" fmla="*/ 110490 w 1348740"/>
                      <a:gd name="connsiteY0" fmla="*/ 175260 h 1722120"/>
                      <a:gd name="connsiteX1" fmla="*/ 171450 w 1348740"/>
                      <a:gd name="connsiteY1" fmla="*/ 220980 h 1722120"/>
                      <a:gd name="connsiteX2" fmla="*/ 243840 w 1348740"/>
                      <a:gd name="connsiteY2" fmla="*/ 198120 h 1722120"/>
                      <a:gd name="connsiteX3" fmla="*/ 320040 w 1348740"/>
                      <a:gd name="connsiteY3" fmla="*/ 289560 h 1722120"/>
                      <a:gd name="connsiteX4" fmla="*/ 369570 w 1348740"/>
                      <a:gd name="connsiteY4" fmla="*/ 259080 h 1722120"/>
                      <a:gd name="connsiteX5" fmla="*/ 331470 w 1348740"/>
                      <a:gd name="connsiteY5" fmla="*/ 171450 h 1722120"/>
                      <a:gd name="connsiteX6" fmla="*/ 304800 w 1348740"/>
                      <a:gd name="connsiteY6" fmla="*/ 160020 h 1722120"/>
                      <a:gd name="connsiteX7" fmla="*/ 331470 w 1348740"/>
                      <a:gd name="connsiteY7" fmla="*/ 129540 h 1722120"/>
                      <a:gd name="connsiteX8" fmla="*/ 381000 w 1348740"/>
                      <a:gd name="connsiteY8" fmla="*/ 179070 h 1722120"/>
                      <a:gd name="connsiteX9" fmla="*/ 422910 w 1348740"/>
                      <a:gd name="connsiteY9" fmla="*/ 190500 h 1722120"/>
                      <a:gd name="connsiteX10" fmla="*/ 441960 w 1348740"/>
                      <a:gd name="connsiteY10" fmla="*/ 121920 h 1722120"/>
                      <a:gd name="connsiteX11" fmla="*/ 502920 w 1348740"/>
                      <a:gd name="connsiteY11" fmla="*/ 129540 h 1722120"/>
                      <a:gd name="connsiteX12" fmla="*/ 518160 w 1348740"/>
                      <a:gd name="connsiteY12" fmla="*/ 114300 h 1722120"/>
                      <a:gd name="connsiteX13" fmla="*/ 571500 w 1348740"/>
                      <a:gd name="connsiteY13" fmla="*/ 83820 h 1722120"/>
                      <a:gd name="connsiteX14" fmla="*/ 609600 w 1348740"/>
                      <a:gd name="connsiteY14" fmla="*/ 68580 h 1722120"/>
                      <a:gd name="connsiteX15" fmla="*/ 636270 w 1348740"/>
                      <a:gd name="connsiteY15" fmla="*/ 57150 h 1722120"/>
                      <a:gd name="connsiteX16" fmla="*/ 628650 w 1348740"/>
                      <a:gd name="connsiteY16" fmla="*/ 0 h 1722120"/>
                      <a:gd name="connsiteX17" fmla="*/ 685800 w 1348740"/>
                      <a:gd name="connsiteY17" fmla="*/ 0 h 1722120"/>
                      <a:gd name="connsiteX18" fmla="*/ 735330 w 1348740"/>
                      <a:gd name="connsiteY18" fmla="*/ 49530 h 1722120"/>
                      <a:gd name="connsiteX19" fmla="*/ 777240 w 1348740"/>
                      <a:gd name="connsiteY19" fmla="*/ 45720 h 1722120"/>
                      <a:gd name="connsiteX20" fmla="*/ 811530 w 1348740"/>
                      <a:gd name="connsiteY20" fmla="*/ 19050 h 1722120"/>
                      <a:gd name="connsiteX21" fmla="*/ 914400 w 1348740"/>
                      <a:gd name="connsiteY21" fmla="*/ 76200 h 1722120"/>
                      <a:gd name="connsiteX22" fmla="*/ 967740 w 1348740"/>
                      <a:gd name="connsiteY22" fmla="*/ 34290 h 1722120"/>
                      <a:gd name="connsiteX23" fmla="*/ 952500 w 1348740"/>
                      <a:gd name="connsiteY23" fmla="*/ 114300 h 1722120"/>
                      <a:gd name="connsiteX24" fmla="*/ 967740 w 1348740"/>
                      <a:gd name="connsiteY24" fmla="*/ 167640 h 1722120"/>
                      <a:gd name="connsiteX25" fmla="*/ 944880 w 1348740"/>
                      <a:gd name="connsiteY25" fmla="*/ 179070 h 1722120"/>
                      <a:gd name="connsiteX26" fmla="*/ 982980 w 1348740"/>
                      <a:gd name="connsiteY26" fmla="*/ 232410 h 1722120"/>
                      <a:gd name="connsiteX27" fmla="*/ 1024890 w 1348740"/>
                      <a:gd name="connsiteY27" fmla="*/ 171450 h 1722120"/>
                      <a:gd name="connsiteX28" fmla="*/ 1123950 w 1348740"/>
                      <a:gd name="connsiteY28" fmla="*/ 175260 h 1722120"/>
                      <a:gd name="connsiteX29" fmla="*/ 1139190 w 1348740"/>
                      <a:gd name="connsiteY29" fmla="*/ 262890 h 1722120"/>
                      <a:gd name="connsiteX30" fmla="*/ 1165860 w 1348740"/>
                      <a:gd name="connsiteY30" fmla="*/ 228600 h 1722120"/>
                      <a:gd name="connsiteX31" fmla="*/ 1215390 w 1348740"/>
                      <a:gd name="connsiteY31" fmla="*/ 220980 h 1722120"/>
                      <a:gd name="connsiteX32" fmla="*/ 1253490 w 1348740"/>
                      <a:gd name="connsiteY32" fmla="*/ 316230 h 1722120"/>
                      <a:gd name="connsiteX33" fmla="*/ 1192530 w 1348740"/>
                      <a:gd name="connsiteY33" fmla="*/ 369570 h 1722120"/>
                      <a:gd name="connsiteX34" fmla="*/ 1219200 w 1348740"/>
                      <a:gd name="connsiteY34" fmla="*/ 400050 h 1722120"/>
                      <a:gd name="connsiteX35" fmla="*/ 1276350 w 1348740"/>
                      <a:gd name="connsiteY35" fmla="*/ 499110 h 1722120"/>
                      <a:gd name="connsiteX36" fmla="*/ 1322070 w 1348740"/>
                      <a:gd name="connsiteY36" fmla="*/ 491490 h 1722120"/>
                      <a:gd name="connsiteX37" fmla="*/ 1341120 w 1348740"/>
                      <a:gd name="connsiteY37" fmla="*/ 541020 h 1722120"/>
                      <a:gd name="connsiteX38" fmla="*/ 1299210 w 1348740"/>
                      <a:gd name="connsiteY38" fmla="*/ 571500 h 1722120"/>
                      <a:gd name="connsiteX39" fmla="*/ 1299210 w 1348740"/>
                      <a:gd name="connsiteY39" fmla="*/ 571500 h 1722120"/>
                      <a:gd name="connsiteX40" fmla="*/ 1295400 w 1348740"/>
                      <a:gd name="connsiteY40" fmla="*/ 632460 h 1722120"/>
                      <a:gd name="connsiteX41" fmla="*/ 1295400 w 1348740"/>
                      <a:gd name="connsiteY41" fmla="*/ 704850 h 1722120"/>
                      <a:gd name="connsiteX42" fmla="*/ 1299210 w 1348740"/>
                      <a:gd name="connsiteY42" fmla="*/ 735330 h 1722120"/>
                      <a:gd name="connsiteX43" fmla="*/ 1268730 w 1348740"/>
                      <a:gd name="connsiteY43" fmla="*/ 773430 h 1722120"/>
                      <a:gd name="connsiteX44" fmla="*/ 1280160 w 1348740"/>
                      <a:gd name="connsiteY44" fmla="*/ 872490 h 1722120"/>
                      <a:gd name="connsiteX45" fmla="*/ 1299210 w 1348740"/>
                      <a:gd name="connsiteY45" fmla="*/ 853440 h 1722120"/>
                      <a:gd name="connsiteX46" fmla="*/ 1348740 w 1348740"/>
                      <a:gd name="connsiteY46" fmla="*/ 876300 h 1722120"/>
                      <a:gd name="connsiteX47" fmla="*/ 1341120 w 1348740"/>
                      <a:gd name="connsiteY47" fmla="*/ 910590 h 1722120"/>
                      <a:gd name="connsiteX48" fmla="*/ 1283970 w 1348740"/>
                      <a:gd name="connsiteY48" fmla="*/ 922020 h 1722120"/>
                      <a:gd name="connsiteX49" fmla="*/ 1333500 w 1348740"/>
                      <a:gd name="connsiteY49" fmla="*/ 1005840 h 1722120"/>
                      <a:gd name="connsiteX50" fmla="*/ 1329690 w 1348740"/>
                      <a:gd name="connsiteY50" fmla="*/ 1024890 h 1722120"/>
                      <a:gd name="connsiteX51" fmla="*/ 1280160 w 1348740"/>
                      <a:gd name="connsiteY51" fmla="*/ 1002030 h 1722120"/>
                      <a:gd name="connsiteX52" fmla="*/ 1223010 w 1348740"/>
                      <a:gd name="connsiteY52" fmla="*/ 967740 h 1722120"/>
                      <a:gd name="connsiteX53" fmla="*/ 1234440 w 1348740"/>
                      <a:gd name="connsiteY53" fmla="*/ 1028700 h 1722120"/>
                      <a:gd name="connsiteX54" fmla="*/ 1211580 w 1348740"/>
                      <a:gd name="connsiteY54" fmla="*/ 1040130 h 1722120"/>
                      <a:gd name="connsiteX55" fmla="*/ 1207770 w 1348740"/>
                      <a:gd name="connsiteY55" fmla="*/ 1089660 h 1722120"/>
                      <a:gd name="connsiteX56" fmla="*/ 1085850 w 1348740"/>
                      <a:gd name="connsiteY56" fmla="*/ 1032510 h 1722120"/>
                      <a:gd name="connsiteX57" fmla="*/ 1085850 w 1348740"/>
                      <a:gd name="connsiteY57" fmla="*/ 1032510 h 1722120"/>
                      <a:gd name="connsiteX58" fmla="*/ 1013460 w 1348740"/>
                      <a:gd name="connsiteY58" fmla="*/ 1047750 h 1722120"/>
                      <a:gd name="connsiteX59" fmla="*/ 1036320 w 1348740"/>
                      <a:gd name="connsiteY59" fmla="*/ 1108710 h 1722120"/>
                      <a:gd name="connsiteX60" fmla="*/ 952500 w 1348740"/>
                      <a:gd name="connsiteY60" fmla="*/ 1177290 h 1722120"/>
                      <a:gd name="connsiteX61" fmla="*/ 956310 w 1348740"/>
                      <a:gd name="connsiteY61" fmla="*/ 1272540 h 1722120"/>
                      <a:gd name="connsiteX62" fmla="*/ 929640 w 1348740"/>
                      <a:gd name="connsiteY62" fmla="*/ 1318260 h 1722120"/>
                      <a:gd name="connsiteX63" fmla="*/ 929640 w 1348740"/>
                      <a:gd name="connsiteY63" fmla="*/ 1363980 h 1722120"/>
                      <a:gd name="connsiteX64" fmla="*/ 918210 w 1348740"/>
                      <a:gd name="connsiteY64" fmla="*/ 1417320 h 1722120"/>
                      <a:gd name="connsiteX65" fmla="*/ 922020 w 1348740"/>
                      <a:gd name="connsiteY65" fmla="*/ 1485900 h 1722120"/>
                      <a:gd name="connsiteX66" fmla="*/ 956310 w 1348740"/>
                      <a:gd name="connsiteY66" fmla="*/ 1489710 h 1722120"/>
                      <a:gd name="connsiteX67" fmla="*/ 1070610 w 1348740"/>
                      <a:gd name="connsiteY67" fmla="*/ 1482090 h 1722120"/>
                      <a:gd name="connsiteX68" fmla="*/ 1104900 w 1348740"/>
                      <a:gd name="connsiteY68" fmla="*/ 1527810 h 1722120"/>
                      <a:gd name="connsiteX69" fmla="*/ 1188720 w 1348740"/>
                      <a:gd name="connsiteY69" fmla="*/ 1562100 h 1722120"/>
                      <a:gd name="connsiteX70" fmla="*/ 1150620 w 1348740"/>
                      <a:gd name="connsiteY70" fmla="*/ 1672590 h 1722120"/>
                      <a:gd name="connsiteX71" fmla="*/ 1078230 w 1348740"/>
                      <a:gd name="connsiteY71" fmla="*/ 1672590 h 1722120"/>
                      <a:gd name="connsiteX72" fmla="*/ 975360 w 1348740"/>
                      <a:gd name="connsiteY72" fmla="*/ 1668780 h 1722120"/>
                      <a:gd name="connsiteX73" fmla="*/ 929640 w 1348740"/>
                      <a:gd name="connsiteY73" fmla="*/ 1661160 h 1722120"/>
                      <a:gd name="connsiteX74" fmla="*/ 933450 w 1348740"/>
                      <a:gd name="connsiteY74" fmla="*/ 1623060 h 1722120"/>
                      <a:gd name="connsiteX75" fmla="*/ 864870 w 1348740"/>
                      <a:gd name="connsiteY75" fmla="*/ 1634490 h 1722120"/>
                      <a:gd name="connsiteX76" fmla="*/ 883920 w 1348740"/>
                      <a:gd name="connsiteY76" fmla="*/ 1699260 h 1722120"/>
                      <a:gd name="connsiteX77" fmla="*/ 853440 w 1348740"/>
                      <a:gd name="connsiteY77" fmla="*/ 1722120 h 1722120"/>
                      <a:gd name="connsiteX78" fmla="*/ 712470 w 1348740"/>
                      <a:gd name="connsiteY78" fmla="*/ 1638300 h 1722120"/>
                      <a:gd name="connsiteX79" fmla="*/ 720090 w 1348740"/>
                      <a:gd name="connsiteY79" fmla="*/ 1459230 h 1722120"/>
                      <a:gd name="connsiteX80" fmla="*/ 624840 w 1348740"/>
                      <a:gd name="connsiteY80" fmla="*/ 1440180 h 1722120"/>
                      <a:gd name="connsiteX81" fmla="*/ 598170 w 1348740"/>
                      <a:gd name="connsiteY81" fmla="*/ 1386840 h 1722120"/>
                      <a:gd name="connsiteX82" fmla="*/ 537210 w 1348740"/>
                      <a:gd name="connsiteY82" fmla="*/ 1398270 h 1722120"/>
                      <a:gd name="connsiteX83" fmla="*/ 541020 w 1348740"/>
                      <a:gd name="connsiteY83" fmla="*/ 1447800 h 1722120"/>
                      <a:gd name="connsiteX84" fmla="*/ 579120 w 1348740"/>
                      <a:gd name="connsiteY84" fmla="*/ 1493520 h 1722120"/>
                      <a:gd name="connsiteX85" fmla="*/ 457200 w 1348740"/>
                      <a:gd name="connsiteY85" fmla="*/ 1501140 h 1722120"/>
                      <a:gd name="connsiteX86" fmla="*/ 350520 w 1348740"/>
                      <a:gd name="connsiteY86" fmla="*/ 1535430 h 1722120"/>
                      <a:gd name="connsiteX87" fmla="*/ 270510 w 1348740"/>
                      <a:gd name="connsiteY87" fmla="*/ 1501140 h 1722120"/>
                      <a:gd name="connsiteX88" fmla="*/ 213360 w 1348740"/>
                      <a:gd name="connsiteY88" fmla="*/ 1527810 h 1722120"/>
                      <a:gd name="connsiteX89" fmla="*/ 171450 w 1348740"/>
                      <a:gd name="connsiteY89" fmla="*/ 1520190 h 1722120"/>
                      <a:gd name="connsiteX90" fmla="*/ 179070 w 1348740"/>
                      <a:gd name="connsiteY90" fmla="*/ 1348740 h 1722120"/>
                      <a:gd name="connsiteX91" fmla="*/ 232410 w 1348740"/>
                      <a:gd name="connsiteY91" fmla="*/ 1329690 h 1722120"/>
                      <a:gd name="connsiteX92" fmla="*/ 285750 w 1348740"/>
                      <a:gd name="connsiteY92" fmla="*/ 1242060 h 1722120"/>
                      <a:gd name="connsiteX93" fmla="*/ 240030 w 1348740"/>
                      <a:gd name="connsiteY93" fmla="*/ 1238250 h 1722120"/>
                      <a:gd name="connsiteX94" fmla="*/ 247650 w 1348740"/>
                      <a:gd name="connsiteY94" fmla="*/ 1162050 h 1722120"/>
                      <a:gd name="connsiteX95" fmla="*/ 293370 w 1348740"/>
                      <a:gd name="connsiteY95" fmla="*/ 1158240 h 1722120"/>
                      <a:gd name="connsiteX96" fmla="*/ 270510 w 1348740"/>
                      <a:gd name="connsiteY96" fmla="*/ 937260 h 1722120"/>
                      <a:gd name="connsiteX97" fmla="*/ 232410 w 1348740"/>
                      <a:gd name="connsiteY97" fmla="*/ 925830 h 1722120"/>
                      <a:gd name="connsiteX98" fmla="*/ 175260 w 1348740"/>
                      <a:gd name="connsiteY98" fmla="*/ 952500 h 1722120"/>
                      <a:gd name="connsiteX99" fmla="*/ 152400 w 1348740"/>
                      <a:gd name="connsiteY99" fmla="*/ 876300 h 1722120"/>
                      <a:gd name="connsiteX100" fmla="*/ 125730 w 1348740"/>
                      <a:gd name="connsiteY100" fmla="*/ 822960 h 1722120"/>
                      <a:gd name="connsiteX101" fmla="*/ 167640 w 1348740"/>
                      <a:gd name="connsiteY101" fmla="*/ 750570 h 1722120"/>
                      <a:gd name="connsiteX102" fmla="*/ 83820 w 1348740"/>
                      <a:gd name="connsiteY102" fmla="*/ 723900 h 1722120"/>
                      <a:gd name="connsiteX103" fmla="*/ 11430 w 1348740"/>
                      <a:gd name="connsiteY103" fmla="*/ 655320 h 1722120"/>
                      <a:gd name="connsiteX104" fmla="*/ 38100 w 1348740"/>
                      <a:gd name="connsiteY104" fmla="*/ 640080 h 1722120"/>
                      <a:gd name="connsiteX105" fmla="*/ 0 w 1348740"/>
                      <a:gd name="connsiteY105" fmla="*/ 613410 h 1722120"/>
                      <a:gd name="connsiteX106" fmla="*/ 3810 w 1348740"/>
                      <a:gd name="connsiteY106" fmla="*/ 598170 h 1722120"/>
                      <a:gd name="connsiteX107" fmla="*/ 49530 w 1348740"/>
                      <a:gd name="connsiteY107" fmla="*/ 544830 h 1722120"/>
                      <a:gd name="connsiteX108" fmla="*/ 38100 w 1348740"/>
                      <a:gd name="connsiteY108" fmla="*/ 464820 h 1722120"/>
                      <a:gd name="connsiteX109" fmla="*/ 110490 w 1348740"/>
                      <a:gd name="connsiteY109" fmla="*/ 346710 h 1722120"/>
                      <a:gd name="connsiteX110" fmla="*/ 68580 w 1348740"/>
                      <a:gd name="connsiteY110" fmla="*/ 320040 h 1722120"/>
                      <a:gd name="connsiteX111" fmla="*/ 110490 w 1348740"/>
                      <a:gd name="connsiteY111" fmla="*/ 175260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348740" h="1722120">
                        <a:moveTo>
                          <a:pt x="110490" y="175260"/>
                        </a:moveTo>
                        <a:lnTo>
                          <a:pt x="171450" y="220980"/>
                        </a:lnTo>
                        <a:lnTo>
                          <a:pt x="243840" y="198120"/>
                        </a:lnTo>
                        <a:lnTo>
                          <a:pt x="320040" y="289560"/>
                        </a:lnTo>
                        <a:lnTo>
                          <a:pt x="369570" y="259080"/>
                        </a:lnTo>
                        <a:lnTo>
                          <a:pt x="331470" y="171450"/>
                        </a:lnTo>
                        <a:lnTo>
                          <a:pt x="304800" y="160020"/>
                        </a:lnTo>
                        <a:lnTo>
                          <a:pt x="331470" y="129540"/>
                        </a:lnTo>
                        <a:lnTo>
                          <a:pt x="381000" y="179070"/>
                        </a:lnTo>
                        <a:lnTo>
                          <a:pt x="422910" y="190500"/>
                        </a:lnTo>
                        <a:lnTo>
                          <a:pt x="441960" y="121920"/>
                        </a:lnTo>
                        <a:lnTo>
                          <a:pt x="502920" y="129540"/>
                        </a:lnTo>
                        <a:lnTo>
                          <a:pt x="518160" y="114300"/>
                        </a:lnTo>
                        <a:lnTo>
                          <a:pt x="571500" y="83820"/>
                        </a:lnTo>
                        <a:lnTo>
                          <a:pt x="609600" y="68580"/>
                        </a:lnTo>
                        <a:lnTo>
                          <a:pt x="636270" y="57150"/>
                        </a:lnTo>
                        <a:lnTo>
                          <a:pt x="628650" y="0"/>
                        </a:lnTo>
                        <a:lnTo>
                          <a:pt x="685800" y="0"/>
                        </a:lnTo>
                        <a:lnTo>
                          <a:pt x="735330" y="49530"/>
                        </a:lnTo>
                        <a:lnTo>
                          <a:pt x="777240" y="45720"/>
                        </a:lnTo>
                        <a:lnTo>
                          <a:pt x="811530" y="19050"/>
                        </a:lnTo>
                        <a:lnTo>
                          <a:pt x="914400" y="76200"/>
                        </a:lnTo>
                        <a:lnTo>
                          <a:pt x="967740" y="34290"/>
                        </a:lnTo>
                        <a:lnTo>
                          <a:pt x="952500" y="114300"/>
                        </a:lnTo>
                        <a:lnTo>
                          <a:pt x="967740" y="167640"/>
                        </a:lnTo>
                        <a:lnTo>
                          <a:pt x="944880" y="179070"/>
                        </a:lnTo>
                        <a:lnTo>
                          <a:pt x="982980" y="232410"/>
                        </a:lnTo>
                        <a:lnTo>
                          <a:pt x="1024890" y="171450"/>
                        </a:lnTo>
                        <a:lnTo>
                          <a:pt x="1123950" y="175260"/>
                        </a:lnTo>
                        <a:lnTo>
                          <a:pt x="1139190" y="262890"/>
                        </a:lnTo>
                        <a:lnTo>
                          <a:pt x="1165860" y="228600"/>
                        </a:lnTo>
                        <a:lnTo>
                          <a:pt x="1215390" y="220980"/>
                        </a:lnTo>
                        <a:lnTo>
                          <a:pt x="1253490" y="316230"/>
                        </a:lnTo>
                        <a:lnTo>
                          <a:pt x="1192530" y="369570"/>
                        </a:lnTo>
                        <a:lnTo>
                          <a:pt x="1219200" y="400050"/>
                        </a:lnTo>
                        <a:lnTo>
                          <a:pt x="1276350" y="499110"/>
                        </a:lnTo>
                        <a:lnTo>
                          <a:pt x="1322070" y="491490"/>
                        </a:lnTo>
                        <a:lnTo>
                          <a:pt x="1341120" y="541020"/>
                        </a:lnTo>
                        <a:lnTo>
                          <a:pt x="1299210" y="571500"/>
                        </a:lnTo>
                        <a:lnTo>
                          <a:pt x="1299210" y="571500"/>
                        </a:lnTo>
                        <a:lnTo>
                          <a:pt x="1295400" y="632460"/>
                        </a:lnTo>
                        <a:lnTo>
                          <a:pt x="1295400" y="704850"/>
                        </a:lnTo>
                        <a:lnTo>
                          <a:pt x="1299210" y="735330"/>
                        </a:lnTo>
                        <a:lnTo>
                          <a:pt x="1268730" y="773430"/>
                        </a:lnTo>
                        <a:lnTo>
                          <a:pt x="1280160" y="872490"/>
                        </a:lnTo>
                        <a:lnTo>
                          <a:pt x="1299210" y="853440"/>
                        </a:lnTo>
                        <a:lnTo>
                          <a:pt x="1348740" y="876300"/>
                        </a:lnTo>
                        <a:lnTo>
                          <a:pt x="1341120" y="910590"/>
                        </a:lnTo>
                        <a:lnTo>
                          <a:pt x="1283970" y="922020"/>
                        </a:lnTo>
                        <a:lnTo>
                          <a:pt x="1333500" y="1005840"/>
                        </a:lnTo>
                        <a:lnTo>
                          <a:pt x="1329690" y="1024890"/>
                        </a:lnTo>
                        <a:lnTo>
                          <a:pt x="1280160" y="1002030"/>
                        </a:lnTo>
                        <a:lnTo>
                          <a:pt x="1223010" y="967740"/>
                        </a:lnTo>
                        <a:lnTo>
                          <a:pt x="1234440" y="1028700"/>
                        </a:lnTo>
                        <a:lnTo>
                          <a:pt x="1211580" y="1040130"/>
                        </a:lnTo>
                        <a:lnTo>
                          <a:pt x="1207770" y="1089660"/>
                        </a:lnTo>
                        <a:lnTo>
                          <a:pt x="1085850" y="1032510"/>
                        </a:lnTo>
                        <a:lnTo>
                          <a:pt x="1085850" y="1032510"/>
                        </a:lnTo>
                        <a:lnTo>
                          <a:pt x="1013460" y="1047750"/>
                        </a:lnTo>
                        <a:lnTo>
                          <a:pt x="1036320" y="1108710"/>
                        </a:lnTo>
                        <a:lnTo>
                          <a:pt x="952500" y="1177290"/>
                        </a:lnTo>
                        <a:lnTo>
                          <a:pt x="956310" y="1272540"/>
                        </a:lnTo>
                        <a:lnTo>
                          <a:pt x="929640" y="1318260"/>
                        </a:lnTo>
                        <a:lnTo>
                          <a:pt x="929640" y="1363980"/>
                        </a:lnTo>
                        <a:lnTo>
                          <a:pt x="918210" y="1417320"/>
                        </a:lnTo>
                        <a:lnTo>
                          <a:pt x="922020" y="1485900"/>
                        </a:lnTo>
                        <a:lnTo>
                          <a:pt x="956310" y="1489710"/>
                        </a:lnTo>
                        <a:lnTo>
                          <a:pt x="1070610" y="1482090"/>
                        </a:lnTo>
                        <a:lnTo>
                          <a:pt x="1104900" y="1527810"/>
                        </a:lnTo>
                        <a:lnTo>
                          <a:pt x="1188720" y="1562100"/>
                        </a:lnTo>
                        <a:lnTo>
                          <a:pt x="1150620" y="1672590"/>
                        </a:lnTo>
                        <a:lnTo>
                          <a:pt x="1078230" y="1672590"/>
                        </a:lnTo>
                        <a:lnTo>
                          <a:pt x="975360" y="1668780"/>
                        </a:lnTo>
                        <a:lnTo>
                          <a:pt x="929640" y="1661160"/>
                        </a:lnTo>
                        <a:lnTo>
                          <a:pt x="933450" y="1623060"/>
                        </a:lnTo>
                        <a:lnTo>
                          <a:pt x="864870" y="1634490"/>
                        </a:lnTo>
                        <a:lnTo>
                          <a:pt x="883920" y="1699260"/>
                        </a:lnTo>
                        <a:lnTo>
                          <a:pt x="853440" y="1722120"/>
                        </a:lnTo>
                        <a:lnTo>
                          <a:pt x="712470" y="1638300"/>
                        </a:lnTo>
                        <a:lnTo>
                          <a:pt x="720090" y="1459230"/>
                        </a:lnTo>
                        <a:lnTo>
                          <a:pt x="624840" y="1440180"/>
                        </a:lnTo>
                        <a:lnTo>
                          <a:pt x="598170" y="1386840"/>
                        </a:lnTo>
                        <a:lnTo>
                          <a:pt x="537210" y="1398270"/>
                        </a:lnTo>
                        <a:lnTo>
                          <a:pt x="541020" y="1447800"/>
                        </a:lnTo>
                        <a:lnTo>
                          <a:pt x="579120" y="1493520"/>
                        </a:lnTo>
                        <a:lnTo>
                          <a:pt x="457200" y="1501140"/>
                        </a:lnTo>
                        <a:lnTo>
                          <a:pt x="350520" y="1535430"/>
                        </a:lnTo>
                        <a:lnTo>
                          <a:pt x="270510" y="1501140"/>
                        </a:lnTo>
                        <a:lnTo>
                          <a:pt x="213360" y="1527810"/>
                        </a:lnTo>
                        <a:lnTo>
                          <a:pt x="171450" y="1520190"/>
                        </a:lnTo>
                        <a:lnTo>
                          <a:pt x="179070" y="1348740"/>
                        </a:lnTo>
                        <a:lnTo>
                          <a:pt x="232410" y="1329690"/>
                        </a:lnTo>
                        <a:lnTo>
                          <a:pt x="285750" y="1242060"/>
                        </a:lnTo>
                        <a:lnTo>
                          <a:pt x="240030" y="1238250"/>
                        </a:lnTo>
                        <a:lnTo>
                          <a:pt x="247650" y="1162050"/>
                        </a:lnTo>
                        <a:lnTo>
                          <a:pt x="293370" y="1158240"/>
                        </a:lnTo>
                        <a:lnTo>
                          <a:pt x="270510" y="937260"/>
                        </a:lnTo>
                        <a:lnTo>
                          <a:pt x="232410" y="925830"/>
                        </a:lnTo>
                        <a:lnTo>
                          <a:pt x="175260" y="952500"/>
                        </a:lnTo>
                        <a:lnTo>
                          <a:pt x="152400" y="876300"/>
                        </a:lnTo>
                        <a:lnTo>
                          <a:pt x="125730" y="822960"/>
                        </a:lnTo>
                        <a:lnTo>
                          <a:pt x="167640" y="750570"/>
                        </a:lnTo>
                        <a:lnTo>
                          <a:pt x="83820" y="723900"/>
                        </a:lnTo>
                        <a:lnTo>
                          <a:pt x="11430" y="655320"/>
                        </a:lnTo>
                        <a:lnTo>
                          <a:pt x="38100" y="640080"/>
                        </a:lnTo>
                        <a:lnTo>
                          <a:pt x="0" y="613410"/>
                        </a:lnTo>
                        <a:lnTo>
                          <a:pt x="3810" y="598170"/>
                        </a:lnTo>
                        <a:lnTo>
                          <a:pt x="49530" y="544830"/>
                        </a:lnTo>
                        <a:lnTo>
                          <a:pt x="38100" y="464820"/>
                        </a:lnTo>
                        <a:lnTo>
                          <a:pt x="110490" y="346710"/>
                        </a:lnTo>
                        <a:lnTo>
                          <a:pt x="68580" y="320040"/>
                        </a:lnTo>
                        <a:lnTo>
                          <a:pt x="110490" y="175260"/>
                        </a:lnTo>
                        <a:close/>
                      </a:path>
                    </a:pathLst>
                  </a:custGeom>
                  <a:solidFill>
                    <a:schemeClr val="bg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bg2">
                          <a:lumMod val="25000"/>
                        </a:schemeClr>
                      </a:solidFill>
                    </a:endParaRPr>
                  </a:p>
                </p:txBody>
              </p:sp>
              <p:sp>
                <p:nvSpPr>
                  <p:cNvPr id="105" name="Forme libre : forme 104">
                    <a:extLst>
                      <a:ext uri="{FF2B5EF4-FFF2-40B4-BE49-F238E27FC236}">
                        <a16:creationId xmlns:a16="http://schemas.microsoft.com/office/drawing/2014/main" id="{DCD2C286-48AB-4EE8-A7B4-71F9FC32D4F8}"/>
                      </a:ext>
                    </a:extLst>
                  </p:cNvPr>
                  <p:cNvSpPr/>
                  <p:nvPr/>
                </p:nvSpPr>
                <p:spPr>
                  <a:xfrm>
                    <a:off x="3139440" y="4019550"/>
                    <a:ext cx="449580" cy="670560"/>
                  </a:xfrm>
                  <a:custGeom>
                    <a:avLst/>
                    <a:gdLst>
                      <a:gd name="connsiteX0" fmla="*/ 34290 w 449580"/>
                      <a:gd name="connsiteY0" fmla="*/ 369570 h 670560"/>
                      <a:gd name="connsiteX1" fmla="*/ 0 w 449580"/>
                      <a:gd name="connsiteY1" fmla="*/ 320040 h 670560"/>
                      <a:gd name="connsiteX2" fmla="*/ 34290 w 449580"/>
                      <a:gd name="connsiteY2" fmla="*/ 293370 h 670560"/>
                      <a:gd name="connsiteX3" fmla="*/ 41910 w 449580"/>
                      <a:gd name="connsiteY3" fmla="*/ 220980 h 670560"/>
                      <a:gd name="connsiteX4" fmla="*/ 68580 w 449580"/>
                      <a:gd name="connsiteY4" fmla="*/ 186690 h 670560"/>
                      <a:gd name="connsiteX5" fmla="*/ 64770 w 449580"/>
                      <a:gd name="connsiteY5" fmla="*/ 137160 h 670560"/>
                      <a:gd name="connsiteX6" fmla="*/ 114300 w 449580"/>
                      <a:gd name="connsiteY6" fmla="*/ 72390 h 670560"/>
                      <a:gd name="connsiteX7" fmla="*/ 148590 w 449580"/>
                      <a:gd name="connsiteY7" fmla="*/ 64770 h 670560"/>
                      <a:gd name="connsiteX8" fmla="*/ 137160 w 449580"/>
                      <a:gd name="connsiteY8" fmla="*/ 0 h 670560"/>
                      <a:gd name="connsiteX9" fmla="*/ 182880 w 449580"/>
                      <a:gd name="connsiteY9" fmla="*/ 0 h 670560"/>
                      <a:gd name="connsiteX10" fmla="*/ 232410 w 449580"/>
                      <a:gd name="connsiteY10" fmla="*/ 60960 h 670560"/>
                      <a:gd name="connsiteX11" fmla="*/ 323850 w 449580"/>
                      <a:gd name="connsiteY11" fmla="*/ 87630 h 670560"/>
                      <a:gd name="connsiteX12" fmla="*/ 281940 w 449580"/>
                      <a:gd name="connsiteY12" fmla="*/ 160020 h 670560"/>
                      <a:gd name="connsiteX13" fmla="*/ 308610 w 449580"/>
                      <a:gd name="connsiteY13" fmla="*/ 232410 h 670560"/>
                      <a:gd name="connsiteX14" fmla="*/ 335280 w 449580"/>
                      <a:gd name="connsiteY14" fmla="*/ 293370 h 670560"/>
                      <a:gd name="connsiteX15" fmla="*/ 384810 w 449580"/>
                      <a:gd name="connsiteY15" fmla="*/ 262890 h 670560"/>
                      <a:gd name="connsiteX16" fmla="*/ 422910 w 449580"/>
                      <a:gd name="connsiteY16" fmla="*/ 281940 h 670560"/>
                      <a:gd name="connsiteX17" fmla="*/ 449580 w 449580"/>
                      <a:gd name="connsiteY17" fmla="*/ 499110 h 670560"/>
                      <a:gd name="connsiteX18" fmla="*/ 400050 w 449580"/>
                      <a:gd name="connsiteY18" fmla="*/ 491490 h 670560"/>
                      <a:gd name="connsiteX19" fmla="*/ 396240 w 449580"/>
                      <a:gd name="connsiteY19" fmla="*/ 567690 h 670560"/>
                      <a:gd name="connsiteX20" fmla="*/ 438150 w 449580"/>
                      <a:gd name="connsiteY20" fmla="*/ 605790 h 670560"/>
                      <a:gd name="connsiteX21" fmla="*/ 384810 w 449580"/>
                      <a:gd name="connsiteY21" fmla="*/ 670560 h 670560"/>
                      <a:gd name="connsiteX22" fmla="*/ 342900 w 449580"/>
                      <a:gd name="connsiteY22" fmla="*/ 670560 h 670560"/>
                      <a:gd name="connsiteX23" fmla="*/ 342900 w 449580"/>
                      <a:gd name="connsiteY23" fmla="*/ 621030 h 670560"/>
                      <a:gd name="connsiteX24" fmla="*/ 304800 w 449580"/>
                      <a:gd name="connsiteY24" fmla="*/ 632460 h 670560"/>
                      <a:gd name="connsiteX25" fmla="*/ 289560 w 449580"/>
                      <a:gd name="connsiteY25" fmla="*/ 621030 h 670560"/>
                      <a:gd name="connsiteX26" fmla="*/ 289560 w 449580"/>
                      <a:gd name="connsiteY26" fmla="*/ 590550 h 670560"/>
                      <a:gd name="connsiteX27" fmla="*/ 289560 w 449580"/>
                      <a:gd name="connsiteY27" fmla="*/ 590550 h 670560"/>
                      <a:gd name="connsiteX28" fmla="*/ 194310 w 449580"/>
                      <a:gd name="connsiteY28" fmla="*/ 628650 h 670560"/>
                      <a:gd name="connsiteX29" fmla="*/ 171450 w 449580"/>
                      <a:gd name="connsiteY29" fmla="*/ 601980 h 670560"/>
                      <a:gd name="connsiteX30" fmla="*/ 209550 w 449580"/>
                      <a:gd name="connsiteY30" fmla="*/ 537210 h 670560"/>
                      <a:gd name="connsiteX31" fmla="*/ 179070 w 449580"/>
                      <a:gd name="connsiteY31" fmla="*/ 495300 h 670560"/>
                      <a:gd name="connsiteX32" fmla="*/ 140970 w 449580"/>
                      <a:gd name="connsiteY32" fmla="*/ 537210 h 670560"/>
                      <a:gd name="connsiteX33" fmla="*/ 110490 w 449580"/>
                      <a:gd name="connsiteY33" fmla="*/ 502920 h 670560"/>
                      <a:gd name="connsiteX34" fmla="*/ 99060 w 449580"/>
                      <a:gd name="connsiteY34" fmla="*/ 472440 h 670560"/>
                      <a:gd name="connsiteX35" fmla="*/ 41910 w 449580"/>
                      <a:gd name="connsiteY35" fmla="*/ 476250 h 670560"/>
                      <a:gd name="connsiteX36" fmla="*/ 45720 w 449580"/>
                      <a:gd name="connsiteY36" fmla="*/ 426720 h 670560"/>
                      <a:gd name="connsiteX37" fmla="*/ 34290 w 449580"/>
                      <a:gd name="connsiteY37" fmla="*/ 36957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9580" h="670560">
                        <a:moveTo>
                          <a:pt x="34290" y="369570"/>
                        </a:moveTo>
                        <a:lnTo>
                          <a:pt x="0" y="320040"/>
                        </a:lnTo>
                        <a:lnTo>
                          <a:pt x="34290" y="293370"/>
                        </a:lnTo>
                        <a:lnTo>
                          <a:pt x="41910" y="220980"/>
                        </a:lnTo>
                        <a:lnTo>
                          <a:pt x="68580" y="186690"/>
                        </a:lnTo>
                        <a:lnTo>
                          <a:pt x="64770" y="137160"/>
                        </a:lnTo>
                        <a:lnTo>
                          <a:pt x="114300" y="72390"/>
                        </a:lnTo>
                        <a:lnTo>
                          <a:pt x="148590" y="64770"/>
                        </a:lnTo>
                        <a:lnTo>
                          <a:pt x="137160" y="0"/>
                        </a:lnTo>
                        <a:lnTo>
                          <a:pt x="182880" y="0"/>
                        </a:lnTo>
                        <a:lnTo>
                          <a:pt x="232410" y="60960"/>
                        </a:lnTo>
                        <a:lnTo>
                          <a:pt x="323850" y="87630"/>
                        </a:lnTo>
                        <a:lnTo>
                          <a:pt x="281940" y="160020"/>
                        </a:lnTo>
                        <a:lnTo>
                          <a:pt x="308610" y="232410"/>
                        </a:lnTo>
                        <a:lnTo>
                          <a:pt x="335280" y="293370"/>
                        </a:lnTo>
                        <a:lnTo>
                          <a:pt x="384810" y="262890"/>
                        </a:lnTo>
                        <a:lnTo>
                          <a:pt x="422910" y="281940"/>
                        </a:lnTo>
                        <a:lnTo>
                          <a:pt x="449580" y="499110"/>
                        </a:lnTo>
                        <a:lnTo>
                          <a:pt x="400050" y="491490"/>
                        </a:lnTo>
                        <a:lnTo>
                          <a:pt x="396240" y="567690"/>
                        </a:lnTo>
                        <a:lnTo>
                          <a:pt x="438150" y="605790"/>
                        </a:lnTo>
                        <a:lnTo>
                          <a:pt x="384810" y="670560"/>
                        </a:lnTo>
                        <a:lnTo>
                          <a:pt x="342900" y="670560"/>
                        </a:lnTo>
                        <a:lnTo>
                          <a:pt x="342900" y="621030"/>
                        </a:lnTo>
                        <a:lnTo>
                          <a:pt x="304800" y="632460"/>
                        </a:lnTo>
                        <a:lnTo>
                          <a:pt x="289560" y="621030"/>
                        </a:lnTo>
                        <a:lnTo>
                          <a:pt x="289560" y="590550"/>
                        </a:lnTo>
                        <a:lnTo>
                          <a:pt x="289560" y="590550"/>
                        </a:lnTo>
                        <a:lnTo>
                          <a:pt x="194310" y="628650"/>
                        </a:lnTo>
                        <a:lnTo>
                          <a:pt x="171450" y="601980"/>
                        </a:lnTo>
                        <a:lnTo>
                          <a:pt x="209550" y="537210"/>
                        </a:lnTo>
                        <a:lnTo>
                          <a:pt x="179070" y="495300"/>
                        </a:lnTo>
                        <a:lnTo>
                          <a:pt x="140970" y="537210"/>
                        </a:lnTo>
                        <a:lnTo>
                          <a:pt x="110490" y="502920"/>
                        </a:lnTo>
                        <a:lnTo>
                          <a:pt x="99060" y="472440"/>
                        </a:lnTo>
                        <a:lnTo>
                          <a:pt x="41910" y="476250"/>
                        </a:lnTo>
                        <a:lnTo>
                          <a:pt x="45720" y="426720"/>
                        </a:lnTo>
                        <a:lnTo>
                          <a:pt x="34290" y="369570"/>
                        </a:lnTo>
                        <a:close/>
                      </a:path>
                    </a:pathLst>
                  </a:custGeom>
                  <a:solidFill>
                    <a:schemeClr val="bg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bg2">
                          <a:lumMod val="25000"/>
                        </a:schemeClr>
                      </a:solidFill>
                    </a:endParaRPr>
                  </a:p>
                </p:txBody>
              </p:sp>
              <p:sp>
                <p:nvSpPr>
                  <p:cNvPr id="106" name="Forme libre : forme 105">
                    <a:extLst>
                      <a:ext uri="{FF2B5EF4-FFF2-40B4-BE49-F238E27FC236}">
                        <a16:creationId xmlns:a16="http://schemas.microsoft.com/office/drawing/2014/main" id="{BC14346D-823F-4859-B015-F800BECCBA2F}"/>
                      </a:ext>
                    </a:extLst>
                  </p:cNvPr>
                  <p:cNvSpPr/>
                  <p:nvPr/>
                </p:nvSpPr>
                <p:spPr>
                  <a:xfrm>
                    <a:off x="4118610" y="4983480"/>
                    <a:ext cx="666750" cy="822960"/>
                  </a:xfrm>
                  <a:custGeom>
                    <a:avLst/>
                    <a:gdLst>
                      <a:gd name="connsiteX0" fmla="*/ 0 w 666750"/>
                      <a:gd name="connsiteY0" fmla="*/ 106680 h 822960"/>
                      <a:gd name="connsiteX1" fmla="*/ 34290 w 666750"/>
                      <a:gd name="connsiteY1" fmla="*/ 171450 h 822960"/>
                      <a:gd name="connsiteX2" fmla="*/ 53340 w 666750"/>
                      <a:gd name="connsiteY2" fmla="*/ 236220 h 822960"/>
                      <a:gd name="connsiteX3" fmla="*/ 106680 w 666750"/>
                      <a:gd name="connsiteY3" fmla="*/ 293370 h 822960"/>
                      <a:gd name="connsiteX4" fmla="*/ 163830 w 666750"/>
                      <a:gd name="connsiteY4" fmla="*/ 342900 h 822960"/>
                      <a:gd name="connsiteX5" fmla="*/ 182880 w 666750"/>
                      <a:gd name="connsiteY5" fmla="*/ 381000 h 822960"/>
                      <a:gd name="connsiteX6" fmla="*/ 186690 w 666750"/>
                      <a:gd name="connsiteY6" fmla="*/ 415290 h 822960"/>
                      <a:gd name="connsiteX7" fmla="*/ 152400 w 666750"/>
                      <a:gd name="connsiteY7" fmla="*/ 434340 h 822960"/>
                      <a:gd name="connsiteX8" fmla="*/ 163830 w 666750"/>
                      <a:gd name="connsiteY8" fmla="*/ 495300 h 822960"/>
                      <a:gd name="connsiteX9" fmla="*/ 133350 w 666750"/>
                      <a:gd name="connsiteY9" fmla="*/ 525780 h 822960"/>
                      <a:gd name="connsiteX10" fmla="*/ 163830 w 666750"/>
                      <a:gd name="connsiteY10" fmla="*/ 598170 h 822960"/>
                      <a:gd name="connsiteX11" fmla="*/ 255270 w 666750"/>
                      <a:gd name="connsiteY11" fmla="*/ 659130 h 822960"/>
                      <a:gd name="connsiteX12" fmla="*/ 274320 w 666750"/>
                      <a:gd name="connsiteY12" fmla="*/ 674370 h 822960"/>
                      <a:gd name="connsiteX13" fmla="*/ 297180 w 666750"/>
                      <a:gd name="connsiteY13" fmla="*/ 655320 h 822960"/>
                      <a:gd name="connsiteX14" fmla="*/ 323850 w 666750"/>
                      <a:gd name="connsiteY14" fmla="*/ 697230 h 822960"/>
                      <a:gd name="connsiteX15" fmla="*/ 312420 w 666750"/>
                      <a:gd name="connsiteY15" fmla="*/ 720090 h 822960"/>
                      <a:gd name="connsiteX16" fmla="*/ 419100 w 666750"/>
                      <a:gd name="connsiteY16" fmla="*/ 735330 h 822960"/>
                      <a:gd name="connsiteX17" fmla="*/ 480060 w 666750"/>
                      <a:gd name="connsiteY17" fmla="*/ 800100 h 822960"/>
                      <a:gd name="connsiteX18" fmla="*/ 541020 w 666750"/>
                      <a:gd name="connsiteY18" fmla="*/ 773430 h 822960"/>
                      <a:gd name="connsiteX19" fmla="*/ 582930 w 666750"/>
                      <a:gd name="connsiteY19" fmla="*/ 796290 h 822960"/>
                      <a:gd name="connsiteX20" fmla="*/ 613410 w 666750"/>
                      <a:gd name="connsiteY20" fmla="*/ 822960 h 822960"/>
                      <a:gd name="connsiteX21" fmla="*/ 636270 w 666750"/>
                      <a:gd name="connsiteY21" fmla="*/ 796290 h 822960"/>
                      <a:gd name="connsiteX22" fmla="*/ 621030 w 666750"/>
                      <a:gd name="connsiteY22" fmla="*/ 765810 h 822960"/>
                      <a:gd name="connsiteX23" fmla="*/ 666750 w 666750"/>
                      <a:gd name="connsiteY23" fmla="*/ 670560 h 822960"/>
                      <a:gd name="connsiteX24" fmla="*/ 628650 w 666750"/>
                      <a:gd name="connsiteY24" fmla="*/ 662940 h 822960"/>
                      <a:gd name="connsiteX25" fmla="*/ 605790 w 666750"/>
                      <a:gd name="connsiteY25" fmla="*/ 601980 h 822960"/>
                      <a:gd name="connsiteX26" fmla="*/ 563880 w 666750"/>
                      <a:gd name="connsiteY26" fmla="*/ 567690 h 822960"/>
                      <a:gd name="connsiteX27" fmla="*/ 579120 w 666750"/>
                      <a:gd name="connsiteY27" fmla="*/ 499110 h 822960"/>
                      <a:gd name="connsiteX28" fmla="*/ 636270 w 666750"/>
                      <a:gd name="connsiteY28" fmla="*/ 449580 h 822960"/>
                      <a:gd name="connsiteX29" fmla="*/ 666750 w 666750"/>
                      <a:gd name="connsiteY29" fmla="*/ 419100 h 822960"/>
                      <a:gd name="connsiteX30" fmla="*/ 621030 w 666750"/>
                      <a:gd name="connsiteY30" fmla="*/ 308610 h 822960"/>
                      <a:gd name="connsiteX31" fmla="*/ 544830 w 666750"/>
                      <a:gd name="connsiteY31" fmla="*/ 270510 h 822960"/>
                      <a:gd name="connsiteX32" fmla="*/ 472440 w 666750"/>
                      <a:gd name="connsiteY32" fmla="*/ 251460 h 822960"/>
                      <a:gd name="connsiteX33" fmla="*/ 419100 w 666750"/>
                      <a:gd name="connsiteY33" fmla="*/ 224790 h 822960"/>
                      <a:gd name="connsiteX34" fmla="*/ 434340 w 666750"/>
                      <a:gd name="connsiteY34" fmla="*/ 194310 h 822960"/>
                      <a:gd name="connsiteX35" fmla="*/ 472440 w 666750"/>
                      <a:gd name="connsiteY35" fmla="*/ 194310 h 822960"/>
                      <a:gd name="connsiteX36" fmla="*/ 506730 w 666750"/>
                      <a:gd name="connsiteY36" fmla="*/ 148590 h 822960"/>
                      <a:gd name="connsiteX37" fmla="*/ 449580 w 666750"/>
                      <a:gd name="connsiteY37" fmla="*/ 72390 h 822960"/>
                      <a:gd name="connsiteX38" fmla="*/ 449580 w 666750"/>
                      <a:gd name="connsiteY38" fmla="*/ 19050 h 822960"/>
                      <a:gd name="connsiteX39" fmla="*/ 388620 w 666750"/>
                      <a:gd name="connsiteY39" fmla="*/ 38100 h 822960"/>
                      <a:gd name="connsiteX40" fmla="*/ 293370 w 666750"/>
                      <a:gd name="connsiteY40" fmla="*/ 45720 h 822960"/>
                      <a:gd name="connsiteX41" fmla="*/ 99060 w 666750"/>
                      <a:gd name="connsiteY41" fmla="*/ 26670 h 822960"/>
                      <a:gd name="connsiteX42" fmla="*/ 106680 w 666750"/>
                      <a:gd name="connsiteY42" fmla="*/ 0 h 822960"/>
                      <a:gd name="connsiteX43" fmla="*/ 38100 w 666750"/>
                      <a:gd name="connsiteY43" fmla="*/ 7620 h 822960"/>
                      <a:gd name="connsiteX44" fmla="*/ 53340 w 666750"/>
                      <a:gd name="connsiteY44" fmla="*/ 80010 h 822960"/>
                      <a:gd name="connsiteX45" fmla="*/ 0 w 666750"/>
                      <a:gd name="connsiteY45" fmla="*/ 10668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66750" h="822960">
                        <a:moveTo>
                          <a:pt x="0" y="106680"/>
                        </a:moveTo>
                        <a:lnTo>
                          <a:pt x="34290" y="171450"/>
                        </a:lnTo>
                        <a:lnTo>
                          <a:pt x="53340" y="236220"/>
                        </a:lnTo>
                        <a:lnTo>
                          <a:pt x="106680" y="293370"/>
                        </a:lnTo>
                        <a:lnTo>
                          <a:pt x="163830" y="342900"/>
                        </a:lnTo>
                        <a:lnTo>
                          <a:pt x="182880" y="381000"/>
                        </a:lnTo>
                        <a:lnTo>
                          <a:pt x="186690" y="415290"/>
                        </a:lnTo>
                        <a:lnTo>
                          <a:pt x="152400" y="434340"/>
                        </a:lnTo>
                        <a:lnTo>
                          <a:pt x="163830" y="495300"/>
                        </a:lnTo>
                        <a:lnTo>
                          <a:pt x="133350" y="525780"/>
                        </a:lnTo>
                        <a:lnTo>
                          <a:pt x="163830" y="598170"/>
                        </a:lnTo>
                        <a:lnTo>
                          <a:pt x="255270" y="659130"/>
                        </a:lnTo>
                        <a:lnTo>
                          <a:pt x="274320" y="674370"/>
                        </a:lnTo>
                        <a:lnTo>
                          <a:pt x="297180" y="655320"/>
                        </a:lnTo>
                        <a:lnTo>
                          <a:pt x="323850" y="697230"/>
                        </a:lnTo>
                        <a:lnTo>
                          <a:pt x="312420" y="720090"/>
                        </a:lnTo>
                        <a:lnTo>
                          <a:pt x="419100" y="735330"/>
                        </a:lnTo>
                        <a:lnTo>
                          <a:pt x="480060" y="800100"/>
                        </a:lnTo>
                        <a:lnTo>
                          <a:pt x="541020" y="773430"/>
                        </a:lnTo>
                        <a:lnTo>
                          <a:pt x="582930" y="796290"/>
                        </a:lnTo>
                        <a:lnTo>
                          <a:pt x="613410" y="822960"/>
                        </a:lnTo>
                        <a:lnTo>
                          <a:pt x="636270" y="796290"/>
                        </a:lnTo>
                        <a:lnTo>
                          <a:pt x="621030" y="765810"/>
                        </a:lnTo>
                        <a:lnTo>
                          <a:pt x="666750" y="670560"/>
                        </a:lnTo>
                        <a:lnTo>
                          <a:pt x="628650" y="662940"/>
                        </a:lnTo>
                        <a:lnTo>
                          <a:pt x="605790" y="601980"/>
                        </a:lnTo>
                        <a:lnTo>
                          <a:pt x="563880" y="567690"/>
                        </a:lnTo>
                        <a:lnTo>
                          <a:pt x="579120" y="499110"/>
                        </a:lnTo>
                        <a:lnTo>
                          <a:pt x="636270" y="449580"/>
                        </a:lnTo>
                        <a:lnTo>
                          <a:pt x="666750" y="419100"/>
                        </a:lnTo>
                        <a:lnTo>
                          <a:pt x="621030" y="308610"/>
                        </a:lnTo>
                        <a:lnTo>
                          <a:pt x="544830" y="270510"/>
                        </a:lnTo>
                        <a:lnTo>
                          <a:pt x="472440" y="251460"/>
                        </a:lnTo>
                        <a:lnTo>
                          <a:pt x="419100" y="224790"/>
                        </a:lnTo>
                        <a:lnTo>
                          <a:pt x="434340" y="194310"/>
                        </a:lnTo>
                        <a:lnTo>
                          <a:pt x="472440" y="194310"/>
                        </a:lnTo>
                        <a:lnTo>
                          <a:pt x="506730" y="148590"/>
                        </a:lnTo>
                        <a:lnTo>
                          <a:pt x="449580" y="72390"/>
                        </a:lnTo>
                        <a:lnTo>
                          <a:pt x="449580" y="19050"/>
                        </a:lnTo>
                        <a:lnTo>
                          <a:pt x="388620" y="38100"/>
                        </a:lnTo>
                        <a:lnTo>
                          <a:pt x="293370" y="45720"/>
                        </a:lnTo>
                        <a:lnTo>
                          <a:pt x="99060" y="26670"/>
                        </a:lnTo>
                        <a:lnTo>
                          <a:pt x="106680" y="0"/>
                        </a:lnTo>
                        <a:lnTo>
                          <a:pt x="38100" y="7620"/>
                        </a:lnTo>
                        <a:lnTo>
                          <a:pt x="53340" y="80010"/>
                        </a:lnTo>
                        <a:lnTo>
                          <a:pt x="0" y="106680"/>
                        </a:lnTo>
                        <a:close/>
                      </a:path>
                    </a:pathLst>
                  </a:custGeom>
                  <a:solidFill>
                    <a:schemeClr val="bg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bg2">
                          <a:lumMod val="25000"/>
                        </a:schemeClr>
                      </a:solidFill>
                    </a:endParaRPr>
                  </a:p>
                </p:txBody>
              </p:sp>
              <p:sp>
                <p:nvSpPr>
                  <p:cNvPr id="107" name="Forme libre : forme 106">
                    <a:extLst>
                      <a:ext uri="{FF2B5EF4-FFF2-40B4-BE49-F238E27FC236}">
                        <a16:creationId xmlns:a16="http://schemas.microsoft.com/office/drawing/2014/main" id="{56DC1EB2-C857-4EFD-AE03-78C73A0865B2}"/>
                      </a:ext>
                    </a:extLst>
                  </p:cNvPr>
                  <p:cNvSpPr/>
                  <p:nvPr/>
                </p:nvSpPr>
                <p:spPr>
                  <a:xfrm>
                    <a:off x="4206240" y="4206240"/>
                    <a:ext cx="720090" cy="689610"/>
                  </a:xfrm>
                  <a:custGeom>
                    <a:avLst/>
                    <a:gdLst>
                      <a:gd name="connsiteX0" fmla="*/ 266700 w 720090"/>
                      <a:gd name="connsiteY0" fmla="*/ 689610 h 689610"/>
                      <a:gd name="connsiteX1" fmla="*/ 316230 w 720090"/>
                      <a:gd name="connsiteY1" fmla="*/ 651510 h 689610"/>
                      <a:gd name="connsiteX2" fmla="*/ 285750 w 720090"/>
                      <a:gd name="connsiteY2" fmla="*/ 609600 h 689610"/>
                      <a:gd name="connsiteX3" fmla="*/ 369570 w 720090"/>
                      <a:gd name="connsiteY3" fmla="*/ 525780 h 689610"/>
                      <a:gd name="connsiteX4" fmla="*/ 388620 w 720090"/>
                      <a:gd name="connsiteY4" fmla="*/ 525780 h 689610"/>
                      <a:gd name="connsiteX5" fmla="*/ 457200 w 720090"/>
                      <a:gd name="connsiteY5" fmla="*/ 499110 h 689610"/>
                      <a:gd name="connsiteX6" fmla="*/ 487680 w 720090"/>
                      <a:gd name="connsiteY6" fmla="*/ 521970 h 689610"/>
                      <a:gd name="connsiteX7" fmla="*/ 529590 w 720090"/>
                      <a:gd name="connsiteY7" fmla="*/ 525780 h 689610"/>
                      <a:gd name="connsiteX8" fmla="*/ 579120 w 720090"/>
                      <a:gd name="connsiteY8" fmla="*/ 556260 h 689610"/>
                      <a:gd name="connsiteX9" fmla="*/ 647700 w 720090"/>
                      <a:gd name="connsiteY9" fmla="*/ 419100 h 689610"/>
                      <a:gd name="connsiteX10" fmla="*/ 643890 w 720090"/>
                      <a:gd name="connsiteY10" fmla="*/ 384810 h 689610"/>
                      <a:gd name="connsiteX11" fmla="*/ 712470 w 720090"/>
                      <a:gd name="connsiteY11" fmla="*/ 369570 h 689610"/>
                      <a:gd name="connsiteX12" fmla="*/ 720090 w 720090"/>
                      <a:gd name="connsiteY12" fmla="*/ 308610 h 689610"/>
                      <a:gd name="connsiteX13" fmla="*/ 685800 w 720090"/>
                      <a:gd name="connsiteY13" fmla="*/ 201930 h 689610"/>
                      <a:gd name="connsiteX14" fmla="*/ 617220 w 720090"/>
                      <a:gd name="connsiteY14" fmla="*/ 76200 h 689610"/>
                      <a:gd name="connsiteX15" fmla="*/ 560070 w 720090"/>
                      <a:gd name="connsiteY15" fmla="*/ 41910 h 689610"/>
                      <a:gd name="connsiteX16" fmla="*/ 560070 w 720090"/>
                      <a:gd name="connsiteY16" fmla="*/ 0 h 689610"/>
                      <a:gd name="connsiteX17" fmla="*/ 453390 w 720090"/>
                      <a:gd name="connsiteY17" fmla="*/ 7620 h 689610"/>
                      <a:gd name="connsiteX18" fmla="*/ 438150 w 720090"/>
                      <a:gd name="connsiteY18" fmla="*/ 49530 h 689610"/>
                      <a:gd name="connsiteX19" fmla="*/ 388620 w 720090"/>
                      <a:gd name="connsiteY19" fmla="*/ 60960 h 689610"/>
                      <a:gd name="connsiteX20" fmla="*/ 415290 w 720090"/>
                      <a:gd name="connsiteY20" fmla="*/ 171450 h 689610"/>
                      <a:gd name="connsiteX21" fmla="*/ 312420 w 720090"/>
                      <a:gd name="connsiteY21" fmla="*/ 125730 h 689610"/>
                      <a:gd name="connsiteX22" fmla="*/ 320040 w 720090"/>
                      <a:gd name="connsiteY22" fmla="*/ 160020 h 689610"/>
                      <a:gd name="connsiteX23" fmla="*/ 297180 w 720090"/>
                      <a:gd name="connsiteY23" fmla="*/ 182880 h 689610"/>
                      <a:gd name="connsiteX24" fmla="*/ 285750 w 720090"/>
                      <a:gd name="connsiteY24" fmla="*/ 232410 h 689610"/>
                      <a:gd name="connsiteX25" fmla="*/ 175260 w 720090"/>
                      <a:gd name="connsiteY25" fmla="*/ 175260 h 689610"/>
                      <a:gd name="connsiteX26" fmla="*/ 83820 w 720090"/>
                      <a:gd name="connsiteY26" fmla="*/ 194310 h 689610"/>
                      <a:gd name="connsiteX27" fmla="*/ 125730 w 720090"/>
                      <a:gd name="connsiteY27" fmla="*/ 251460 h 689610"/>
                      <a:gd name="connsiteX28" fmla="*/ 34290 w 720090"/>
                      <a:gd name="connsiteY28" fmla="*/ 331470 h 689610"/>
                      <a:gd name="connsiteX29" fmla="*/ 45720 w 720090"/>
                      <a:gd name="connsiteY29" fmla="*/ 419100 h 689610"/>
                      <a:gd name="connsiteX30" fmla="*/ 19050 w 720090"/>
                      <a:gd name="connsiteY30" fmla="*/ 468630 h 689610"/>
                      <a:gd name="connsiteX31" fmla="*/ 0 w 720090"/>
                      <a:gd name="connsiteY31" fmla="*/ 636270 h 689610"/>
                      <a:gd name="connsiteX32" fmla="*/ 11430 w 720090"/>
                      <a:gd name="connsiteY32" fmla="*/ 643890 h 689610"/>
                      <a:gd name="connsiteX33" fmla="*/ 179070 w 720090"/>
                      <a:gd name="connsiteY33" fmla="*/ 636270 h 689610"/>
                      <a:gd name="connsiteX34" fmla="*/ 266700 w 720090"/>
                      <a:gd name="connsiteY34" fmla="*/ 689610 h 68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20090" h="689610">
                        <a:moveTo>
                          <a:pt x="266700" y="689610"/>
                        </a:moveTo>
                        <a:lnTo>
                          <a:pt x="316230" y="651510"/>
                        </a:lnTo>
                        <a:lnTo>
                          <a:pt x="285750" y="609600"/>
                        </a:lnTo>
                        <a:lnTo>
                          <a:pt x="369570" y="525780"/>
                        </a:lnTo>
                        <a:lnTo>
                          <a:pt x="388620" y="525780"/>
                        </a:lnTo>
                        <a:lnTo>
                          <a:pt x="457200" y="499110"/>
                        </a:lnTo>
                        <a:lnTo>
                          <a:pt x="487680" y="521970"/>
                        </a:lnTo>
                        <a:lnTo>
                          <a:pt x="529590" y="525780"/>
                        </a:lnTo>
                        <a:lnTo>
                          <a:pt x="579120" y="556260"/>
                        </a:lnTo>
                        <a:lnTo>
                          <a:pt x="647700" y="419100"/>
                        </a:lnTo>
                        <a:lnTo>
                          <a:pt x="643890" y="384810"/>
                        </a:lnTo>
                        <a:lnTo>
                          <a:pt x="712470" y="369570"/>
                        </a:lnTo>
                        <a:lnTo>
                          <a:pt x="720090" y="308610"/>
                        </a:lnTo>
                        <a:lnTo>
                          <a:pt x="685800" y="201930"/>
                        </a:lnTo>
                        <a:lnTo>
                          <a:pt x="617220" y="76200"/>
                        </a:lnTo>
                        <a:lnTo>
                          <a:pt x="560070" y="41910"/>
                        </a:lnTo>
                        <a:lnTo>
                          <a:pt x="560070" y="0"/>
                        </a:lnTo>
                        <a:lnTo>
                          <a:pt x="453390" y="7620"/>
                        </a:lnTo>
                        <a:lnTo>
                          <a:pt x="438150" y="49530"/>
                        </a:lnTo>
                        <a:lnTo>
                          <a:pt x="388620" y="60960"/>
                        </a:lnTo>
                        <a:lnTo>
                          <a:pt x="415290" y="171450"/>
                        </a:lnTo>
                        <a:lnTo>
                          <a:pt x="312420" y="125730"/>
                        </a:lnTo>
                        <a:lnTo>
                          <a:pt x="320040" y="160020"/>
                        </a:lnTo>
                        <a:lnTo>
                          <a:pt x="297180" y="182880"/>
                        </a:lnTo>
                        <a:lnTo>
                          <a:pt x="285750" y="232410"/>
                        </a:lnTo>
                        <a:lnTo>
                          <a:pt x="175260" y="175260"/>
                        </a:lnTo>
                        <a:lnTo>
                          <a:pt x="83820" y="194310"/>
                        </a:lnTo>
                        <a:lnTo>
                          <a:pt x="125730" y="251460"/>
                        </a:lnTo>
                        <a:lnTo>
                          <a:pt x="34290" y="331470"/>
                        </a:lnTo>
                        <a:lnTo>
                          <a:pt x="45720" y="419100"/>
                        </a:lnTo>
                        <a:lnTo>
                          <a:pt x="19050" y="468630"/>
                        </a:lnTo>
                        <a:lnTo>
                          <a:pt x="0" y="636270"/>
                        </a:lnTo>
                        <a:lnTo>
                          <a:pt x="11430" y="643890"/>
                        </a:lnTo>
                        <a:lnTo>
                          <a:pt x="179070" y="636270"/>
                        </a:lnTo>
                        <a:lnTo>
                          <a:pt x="266700" y="689610"/>
                        </a:lnTo>
                        <a:close/>
                      </a:path>
                    </a:pathLst>
                  </a:custGeom>
                  <a:solidFill>
                    <a:schemeClr val="bg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bg2">
                          <a:lumMod val="25000"/>
                        </a:schemeClr>
                      </a:solidFill>
                    </a:endParaRPr>
                  </a:p>
                </p:txBody>
              </p:sp>
              <p:sp>
                <p:nvSpPr>
                  <p:cNvPr id="108" name="Forme libre : forme 107">
                    <a:extLst>
                      <a:ext uri="{FF2B5EF4-FFF2-40B4-BE49-F238E27FC236}">
                        <a16:creationId xmlns:a16="http://schemas.microsoft.com/office/drawing/2014/main" id="{68B77B71-EFE5-4526-8CC1-62CD3D050050}"/>
                      </a:ext>
                    </a:extLst>
                  </p:cNvPr>
                  <p:cNvSpPr/>
                  <p:nvPr/>
                </p:nvSpPr>
                <p:spPr>
                  <a:xfrm>
                    <a:off x="4903470" y="3790950"/>
                    <a:ext cx="899160" cy="895350"/>
                  </a:xfrm>
                  <a:custGeom>
                    <a:avLst/>
                    <a:gdLst>
                      <a:gd name="connsiteX0" fmla="*/ 541020 w 899160"/>
                      <a:gd name="connsiteY0" fmla="*/ 773430 h 895350"/>
                      <a:gd name="connsiteX1" fmla="*/ 674370 w 899160"/>
                      <a:gd name="connsiteY1" fmla="*/ 651510 h 895350"/>
                      <a:gd name="connsiteX2" fmla="*/ 655320 w 899160"/>
                      <a:gd name="connsiteY2" fmla="*/ 586740 h 895350"/>
                      <a:gd name="connsiteX3" fmla="*/ 655320 w 899160"/>
                      <a:gd name="connsiteY3" fmla="*/ 586740 h 895350"/>
                      <a:gd name="connsiteX4" fmla="*/ 712470 w 899160"/>
                      <a:gd name="connsiteY4" fmla="*/ 571500 h 895350"/>
                      <a:gd name="connsiteX5" fmla="*/ 723900 w 899160"/>
                      <a:gd name="connsiteY5" fmla="*/ 605790 h 895350"/>
                      <a:gd name="connsiteX6" fmla="*/ 762000 w 899160"/>
                      <a:gd name="connsiteY6" fmla="*/ 567690 h 895350"/>
                      <a:gd name="connsiteX7" fmla="*/ 762000 w 899160"/>
                      <a:gd name="connsiteY7" fmla="*/ 544830 h 895350"/>
                      <a:gd name="connsiteX8" fmla="*/ 762000 w 899160"/>
                      <a:gd name="connsiteY8" fmla="*/ 544830 h 895350"/>
                      <a:gd name="connsiteX9" fmla="*/ 800100 w 899160"/>
                      <a:gd name="connsiteY9" fmla="*/ 445770 h 895350"/>
                      <a:gd name="connsiteX10" fmla="*/ 853440 w 899160"/>
                      <a:gd name="connsiteY10" fmla="*/ 461010 h 895350"/>
                      <a:gd name="connsiteX11" fmla="*/ 845820 w 899160"/>
                      <a:gd name="connsiteY11" fmla="*/ 373380 h 895350"/>
                      <a:gd name="connsiteX12" fmla="*/ 830580 w 899160"/>
                      <a:gd name="connsiteY12" fmla="*/ 350520 h 895350"/>
                      <a:gd name="connsiteX13" fmla="*/ 868680 w 899160"/>
                      <a:gd name="connsiteY13" fmla="*/ 289560 h 895350"/>
                      <a:gd name="connsiteX14" fmla="*/ 880110 w 899160"/>
                      <a:gd name="connsiteY14" fmla="*/ 209550 h 895350"/>
                      <a:gd name="connsiteX15" fmla="*/ 883920 w 899160"/>
                      <a:gd name="connsiteY15" fmla="*/ 198120 h 895350"/>
                      <a:gd name="connsiteX16" fmla="*/ 899160 w 899160"/>
                      <a:gd name="connsiteY16" fmla="*/ 137160 h 895350"/>
                      <a:gd name="connsiteX17" fmla="*/ 689610 w 899160"/>
                      <a:gd name="connsiteY17" fmla="*/ 0 h 895350"/>
                      <a:gd name="connsiteX18" fmla="*/ 548640 w 899160"/>
                      <a:gd name="connsiteY18" fmla="*/ 22860 h 895350"/>
                      <a:gd name="connsiteX19" fmla="*/ 533400 w 899160"/>
                      <a:gd name="connsiteY19" fmla="*/ 91440 h 895350"/>
                      <a:gd name="connsiteX20" fmla="*/ 461010 w 899160"/>
                      <a:gd name="connsiteY20" fmla="*/ 83820 h 895350"/>
                      <a:gd name="connsiteX21" fmla="*/ 438150 w 899160"/>
                      <a:gd name="connsiteY21" fmla="*/ 102870 h 895350"/>
                      <a:gd name="connsiteX22" fmla="*/ 422910 w 899160"/>
                      <a:gd name="connsiteY22" fmla="*/ 137160 h 895350"/>
                      <a:gd name="connsiteX23" fmla="*/ 426720 w 899160"/>
                      <a:gd name="connsiteY23" fmla="*/ 259080 h 895350"/>
                      <a:gd name="connsiteX24" fmla="*/ 327660 w 899160"/>
                      <a:gd name="connsiteY24" fmla="*/ 240030 h 895350"/>
                      <a:gd name="connsiteX25" fmla="*/ 308610 w 899160"/>
                      <a:gd name="connsiteY25" fmla="*/ 300990 h 895350"/>
                      <a:gd name="connsiteX26" fmla="*/ 171450 w 899160"/>
                      <a:gd name="connsiteY26" fmla="*/ 384810 h 895350"/>
                      <a:gd name="connsiteX27" fmla="*/ 106680 w 899160"/>
                      <a:gd name="connsiteY27" fmla="*/ 396240 h 895350"/>
                      <a:gd name="connsiteX28" fmla="*/ 110490 w 899160"/>
                      <a:gd name="connsiteY28" fmla="*/ 419100 h 895350"/>
                      <a:gd name="connsiteX29" fmla="*/ 148590 w 899160"/>
                      <a:gd name="connsiteY29" fmla="*/ 426720 h 895350"/>
                      <a:gd name="connsiteX30" fmla="*/ 144780 w 899160"/>
                      <a:gd name="connsiteY30" fmla="*/ 468630 h 895350"/>
                      <a:gd name="connsiteX31" fmla="*/ 190500 w 899160"/>
                      <a:gd name="connsiteY31" fmla="*/ 510540 h 895350"/>
                      <a:gd name="connsiteX32" fmla="*/ 0 w 899160"/>
                      <a:gd name="connsiteY32" fmla="*/ 609600 h 895350"/>
                      <a:gd name="connsiteX33" fmla="*/ 19050 w 899160"/>
                      <a:gd name="connsiteY33" fmla="*/ 746760 h 895350"/>
                      <a:gd name="connsiteX34" fmla="*/ 15240 w 899160"/>
                      <a:gd name="connsiteY34" fmla="*/ 800100 h 895350"/>
                      <a:gd name="connsiteX35" fmla="*/ 68580 w 899160"/>
                      <a:gd name="connsiteY35" fmla="*/ 857250 h 895350"/>
                      <a:gd name="connsiteX36" fmla="*/ 156210 w 899160"/>
                      <a:gd name="connsiteY36" fmla="*/ 868680 h 895350"/>
                      <a:gd name="connsiteX37" fmla="*/ 201930 w 899160"/>
                      <a:gd name="connsiteY37" fmla="*/ 834390 h 895350"/>
                      <a:gd name="connsiteX38" fmla="*/ 213360 w 899160"/>
                      <a:gd name="connsiteY38" fmla="*/ 811530 h 895350"/>
                      <a:gd name="connsiteX39" fmla="*/ 293370 w 899160"/>
                      <a:gd name="connsiteY39" fmla="*/ 872490 h 895350"/>
                      <a:gd name="connsiteX40" fmla="*/ 293370 w 899160"/>
                      <a:gd name="connsiteY40" fmla="*/ 872490 h 895350"/>
                      <a:gd name="connsiteX41" fmla="*/ 342900 w 899160"/>
                      <a:gd name="connsiteY41" fmla="*/ 895350 h 895350"/>
                      <a:gd name="connsiteX42" fmla="*/ 392430 w 899160"/>
                      <a:gd name="connsiteY42" fmla="*/ 811530 h 895350"/>
                      <a:gd name="connsiteX43" fmla="*/ 434340 w 899160"/>
                      <a:gd name="connsiteY43" fmla="*/ 803910 h 895350"/>
                      <a:gd name="connsiteX44" fmla="*/ 430530 w 899160"/>
                      <a:gd name="connsiteY44" fmla="*/ 781050 h 895350"/>
                      <a:gd name="connsiteX45" fmla="*/ 502920 w 899160"/>
                      <a:gd name="connsiteY45" fmla="*/ 697230 h 895350"/>
                      <a:gd name="connsiteX46" fmla="*/ 529590 w 899160"/>
                      <a:gd name="connsiteY46" fmla="*/ 723900 h 895350"/>
                      <a:gd name="connsiteX47" fmla="*/ 541020 w 899160"/>
                      <a:gd name="connsiteY47" fmla="*/ 77343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99160" h="895350">
                        <a:moveTo>
                          <a:pt x="541020" y="773430"/>
                        </a:moveTo>
                        <a:lnTo>
                          <a:pt x="674370" y="651510"/>
                        </a:lnTo>
                        <a:lnTo>
                          <a:pt x="655320" y="586740"/>
                        </a:lnTo>
                        <a:lnTo>
                          <a:pt x="655320" y="586740"/>
                        </a:lnTo>
                        <a:lnTo>
                          <a:pt x="712470" y="571500"/>
                        </a:lnTo>
                        <a:lnTo>
                          <a:pt x="723900" y="605790"/>
                        </a:lnTo>
                        <a:lnTo>
                          <a:pt x="762000" y="567690"/>
                        </a:lnTo>
                        <a:lnTo>
                          <a:pt x="762000" y="544830"/>
                        </a:lnTo>
                        <a:lnTo>
                          <a:pt x="762000" y="544830"/>
                        </a:lnTo>
                        <a:lnTo>
                          <a:pt x="800100" y="445770"/>
                        </a:lnTo>
                        <a:lnTo>
                          <a:pt x="853440" y="461010"/>
                        </a:lnTo>
                        <a:lnTo>
                          <a:pt x="845820" y="373380"/>
                        </a:lnTo>
                        <a:lnTo>
                          <a:pt x="830580" y="350520"/>
                        </a:lnTo>
                        <a:lnTo>
                          <a:pt x="868680" y="289560"/>
                        </a:lnTo>
                        <a:lnTo>
                          <a:pt x="880110" y="209550"/>
                        </a:lnTo>
                        <a:lnTo>
                          <a:pt x="883920" y="198120"/>
                        </a:lnTo>
                        <a:lnTo>
                          <a:pt x="899160" y="137160"/>
                        </a:lnTo>
                        <a:lnTo>
                          <a:pt x="689610" y="0"/>
                        </a:lnTo>
                        <a:lnTo>
                          <a:pt x="548640" y="22860"/>
                        </a:lnTo>
                        <a:lnTo>
                          <a:pt x="533400" y="91440"/>
                        </a:lnTo>
                        <a:lnTo>
                          <a:pt x="461010" y="83820"/>
                        </a:lnTo>
                        <a:lnTo>
                          <a:pt x="438150" y="102870"/>
                        </a:lnTo>
                        <a:lnTo>
                          <a:pt x="422910" y="137160"/>
                        </a:lnTo>
                        <a:lnTo>
                          <a:pt x="426720" y="259080"/>
                        </a:lnTo>
                        <a:lnTo>
                          <a:pt x="327660" y="240030"/>
                        </a:lnTo>
                        <a:lnTo>
                          <a:pt x="308610" y="300990"/>
                        </a:lnTo>
                        <a:lnTo>
                          <a:pt x="171450" y="384810"/>
                        </a:lnTo>
                        <a:lnTo>
                          <a:pt x="106680" y="396240"/>
                        </a:lnTo>
                        <a:lnTo>
                          <a:pt x="110490" y="419100"/>
                        </a:lnTo>
                        <a:lnTo>
                          <a:pt x="148590" y="426720"/>
                        </a:lnTo>
                        <a:lnTo>
                          <a:pt x="144780" y="468630"/>
                        </a:lnTo>
                        <a:lnTo>
                          <a:pt x="190500" y="510540"/>
                        </a:lnTo>
                        <a:lnTo>
                          <a:pt x="0" y="609600"/>
                        </a:lnTo>
                        <a:lnTo>
                          <a:pt x="19050" y="746760"/>
                        </a:lnTo>
                        <a:lnTo>
                          <a:pt x="15240" y="800100"/>
                        </a:lnTo>
                        <a:lnTo>
                          <a:pt x="68580" y="857250"/>
                        </a:lnTo>
                        <a:lnTo>
                          <a:pt x="156210" y="868680"/>
                        </a:lnTo>
                        <a:lnTo>
                          <a:pt x="201930" y="834390"/>
                        </a:lnTo>
                        <a:lnTo>
                          <a:pt x="213360" y="811530"/>
                        </a:lnTo>
                        <a:lnTo>
                          <a:pt x="293370" y="872490"/>
                        </a:lnTo>
                        <a:lnTo>
                          <a:pt x="293370" y="872490"/>
                        </a:lnTo>
                        <a:lnTo>
                          <a:pt x="342900" y="895350"/>
                        </a:lnTo>
                        <a:lnTo>
                          <a:pt x="392430" y="811530"/>
                        </a:lnTo>
                        <a:lnTo>
                          <a:pt x="434340" y="803910"/>
                        </a:lnTo>
                        <a:lnTo>
                          <a:pt x="430530" y="781050"/>
                        </a:lnTo>
                        <a:lnTo>
                          <a:pt x="502920" y="697230"/>
                        </a:lnTo>
                        <a:lnTo>
                          <a:pt x="529590" y="723900"/>
                        </a:lnTo>
                        <a:lnTo>
                          <a:pt x="541020" y="773430"/>
                        </a:lnTo>
                        <a:close/>
                      </a:path>
                    </a:pathLst>
                  </a:custGeom>
                  <a:solidFill>
                    <a:schemeClr val="bg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bg2">
                          <a:lumMod val="25000"/>
                        </a:schemeClr>
                      </a:solidFill>
                    </a:endParaRPr>
                  </a:p>
                </p:txBody>
              </p:sp>
              <p:sp>
                <p:nvSpPr>
                  <p:cNvPr id="109" name="Forme libre : forme 108">
                    <a:extLst>
                      <a:ext uri="{FF2B5EF4-FFF2-40B4-BE49-F238E27FC236}">
                        <a16:creationId xmlns:a16="http://schemas.microsoft.com/office/drawing/2014/main" id="{35F88033-4539-4E32-8E42-F86C10AA5503}"/>
                      </a:ext>
                    </a:extLst>
                  </p:cNvPr>
                  <p:cNvSpPr/>
                  <p:nvPr/>
                </p:nvSpPr>
                <p:spPr>
                  <a:xfrm>
                    <a:off x="4453890" y="4491990"/>
                    <a:ext cx="1600200" cy="1592580"/>
                  </a:xfrm>
                  <a:custGeom>
                    <a:avLst/>
                    <a:gdLst>
                      <a:gd name="connsiteX0" fmla="*/ 1257300 w 1600200"/>
                      <a:gd name="connsiteY0" fmla="*/ 678180 h 1592580"/>
                      <a:gd name="connsiteX1" fmla="*/ 1314450 w 1600200"/>
                      <a:gd name="connsiteY1" fmla="*/ 670560 h 1592580"/>
                      <a:gd name="connsiteX2" fmla="*/ 1371600 w 1600200"/>
                      <a:gd name="connsiteY2" fmla="*/ 689610 h 1592580"/>
                      <a:gd name="connsiteX3" fmla="*/ 1394460 w 1600200"/>
                      <a:gd name="connsiteY3" fmla="*/ 655320 h 1592580"/>
                      <a:gd name="connsiteX4" fmla="*/ 1428750 w 1600200"/>
                      <a:gd name="connsiteY4" fmla="*/ 697230 h 1592580"/>
                      <a:gd name="connsiteX5" fmla="*/ 1493520 w 1600200"/>
                      <a:gd name="connsiteY5" fmla="*/ 723900 h 1592580"/>
                      <a:gd name="connsiteX6" fmla="*/ 1493520 w 1600200"/>
                      <a:gd name="connsiteY6" fmla="*/ 769620 h 1592580"/>
                      <a:gd name="connsiteX7" fmla="*/ 1440180 w 1600200"/>
                      <a:gd name="connsiteY7" fmla="*/ 815340 h 1592580"/>
                      <a:gd name="connsiteX8" fmla="*/ 1459230 w 1600200"/>
                      <a:gd name="connsiteY8" fmla="*/ 887730 h 1592580"/>
                      <a:gd name="connsiteX9" fmla="*/ 1497330 w 1600200"/>
                      <a:gd name="connsiteY9" fmla="*/ 906780 h 1592580"/>
                      <a:gd name="connsiteX10" fmla="*/ 1535430 w 1600200"/>
                      <a:gd name="connsiteY10" fmla="*/ 952500 h 1592580"/>
                      <a:gd name="connsiteX11" fmla="*/ 1543050 w 1600200"/>
                      <a:gd name="connsiteY11" fmla="*/ 998220 h 1592580"/>
                      <a:gd name="connsiteX12" fmla="*/ 1588770 w 1600200"/>
                      <a:gd name="connsiteY12" fmla="*/ 1013460 h 1592580"/>
                      <a:gd name="connsiteX13" fmla="*/ 1596390 w 1600200"/>
                      <a:gd name="connsiteY13" fmla="*/ 1059180 h 1592580"/>
                      <a:gd name="connsiteX14" fmla="*/ 1562100 w 1600200"/>
                      <a:gd name="connsiteY14" fmla="*/ 1188720 h 1592580"/>
                      <a:gd name="connsiteX15" fmla="*/ 1539240 w 1600200"/>
                      <a:gd name="connsiteY15" fmla="*/ 1200150 h 1592580"/>
                      <a:gd name="connsiteX16" fmla="*/ 1539240 w 1600200"/>
                      <a:gd name="connsiteY16" fmla="*/ 1200150 h 1592580"/>
                      <a:gd name="connsiteX17" fmla="*/ 1573530 w 1600200"/>
                      <a:gd name="connsiteY17" fmla="*/ 1245870 h 1592580"/>
                      <a:gd name="connsiteX18" fmla="*/ 1569720 w 1600200"/>
                      <a:gd name="connsiteY18" fmla="*/ 1291590 h 1592580"/>
                      <a:gd name="connsiteX19" fmla="*/ 1600200 w 1600200"/>
                      <a:gd name="connsiteY19" fmla="*/ 1348740 h 1592580"/>
                      <a:gd name="connsiteX20" fmla="*/ 1577340 w 1600200"/>
                      <a:gd name="connsiteY20" fmla="*/ 1386840 h 1592580"/>
                      <a:gd name="connsiteX21" fmla="*/ 1524000 w 1600200"/>
                      <a:gd name="connsiteY21" fmla="*/ 1417320 h 1592580"/>
                      <a:gd name="connsiteX22" fmla="*/ 1558290 w 1600200"/>
                      <a:gd name="connsiteY22" fmla="*/ 1474470 h 1592580"/>
                      <a:gd name="connsiteX23" fmla="*/ 1470660 w 1600200"/>
                      <a:gd name="connsiteY23" fmla="*/ 1482090 h 1592580"/>
                      <a:gd name="connsiteX24" fmla="*/ 1413510 w 1600200"/>
                      <a:gd name="connsiteY24" fmla="*/ 1466850 h 1592580"/>
                      <a:gd name="connsiteX25" fmla="*/ 1325880 w 1600200"/>
                      <a:gd name="connsiteY25" fmla="*/ 1455420 h 1592580"/>
                      <a:gd name="connsiteX26" fmla="*/ 1303020 w 1600200"/>
                      <a:gd name="connsiteY26" fmla="*/ 1432560 h 1592580"/>
                      <a:gd name="connsiteX27" fmla="*/ 1219200 w 1600200"/>
                      <a:gd name="connsiteY27" fmla="*/ 1451610 h 1592580"/>
                      <a:gd name="connsiteX28" fmla="*/ 1192530 w 1600200"/>
                      <a:gd name="connsiteY28" fmla="*/ 1413510 h 1592580"/>
                      <a:gd name="connsiteX29" fmla="*/ 1162050 w 1600200"/>
                      <a:gd name="connsiteY29" fmla="*/ 1451610 h 1592580"/>
                      <a:gd name="connsiteX30" fmla="*/ 1085850 w 1600200"/>
                      <a:gd name="connsiteY30" fmla="*/ 1447800 h 1592580"/>
                      <a:gd name="connsiteX31" fmla="*/ 1028700 w 1600200"/>
                      <a:gd name="connsiteY31" fmla="*/ 1390650 h 1592580"/>
                      <a:gd name="connsiteX32" fmla="*/ 998220 w 1600200"/>
                      <a:gd name="connsiteY32" fmla="*/ 1413510 h 1592580"/>
                      <a:gd name="connsiteX33" fmla="*/ 960120 w 1600200"/>
                      <a:gd name="connsiteY33" fmla="*/ 1508760 h 1592580"/>
                      <a:gd name="connsiteX34" fmla="*/ 918210 w 1600200"/>
                      <a:gd name="connsiteY34" fmla="*/ 1520190 h 1592580"/>
                      <a:gd name="connsiteX35" fmla="*/ 883920 w 1600200"/>
                      <a:gd name="connsiteY35" fmla="*/ 1474470 h 1592580"/>
                      <a:gd name="connsiteX36" fmla="*/ 826770 w 1600200"/>
                      <a:gd name="connsiteY36" fmla="*/ 1539240 h 1592580"/>
                      <a:gd name="connsiteX37" fmla="*/ 788670 w 1600200"/>
                      <a:gd name="connsiteY37" fmla="*/ 1508760 h 1592580"/>
                      <a:gd name="connsiteX38" fmla="*/ 796290 w 1600200"/>
                      <a:gd name="connsiteY38" fmla="*/ 1466850 h 1592580"/>
                      <a:gd name="connsiteX39" fmla="*/ 762000 w 1600200"/>
                      <a:gd name="connsiteY39" fmla="*/ 1455420 h 1592580"/>
                      <a:gd name="connsiteX40" fmla="*/ 762000 w 1600200"/>
                      <a:gd name="connsiteY40" fmla="*/ 1485900 h 1592580"/>
                      <a:gd name="connsiteX41" fmla="*/ 689610 w 1600200"/>
                      <a:gd name="connsiteY41" fmla="*/ 1501140 h 1592580"/>
                      <a:gd name="connsiteX42" fmla="*/ 674370 w 1600200"/>
                      <a:gd name="connsiteY42" fmla="*/ 1459230 h 1592580"/>
                      <a:gd name="connsiteX43" fmla="*/ 674370 w 1600200"/>
                      <a:gd name="connsiteY43" fmla="*/ 1459230 h 1592580"/>
                      <a:gd name="connsiteX44" fmla="*/ 529590 w 1600200"/>
                      <a:gd name="connsiteY44" fmla="*/ 1592580 h 1592580"/>
                      <a:gd name="connsiteX45" fmla="*/ 483870 w 1600200"/>
                      <a:gd name="connsiteY45" fmla="*/ 1554480 h 1592580"/>
                      <a:gd name="connsiteX46" fmla="*/ 449580 w 1600200"/>
                      <a:gd name="connsiteY46" fmla="*/ 1535430 h 1592580"/>
                      <a:gd name="connsiteX47" fmla="*/ 400050 w 1600200"/>
                      <a:gd name="connsiteY47" fmla="*/ 1497330 h 1592580"/>
                      <a:gd name="connsiteX48" fmla="*/ 358140 w 1600200"/>
                      <a:gd name="connsiteY48" fmla="*/ 1546860 h 1592580"/>
                      <a:gd name="connsiteX49" fmla="*/ 304800 w 1600200"/>
                      <a:gd name="connsiteY49" fmla="*/ 1539240 h 1592580"/>
                      <a:gd name="connsiteX50" fmla="*/ 251460 w 1600200"/>
                      <a:gd name="connsiteY50" fmla="*/ 1558290 h 1592580"/>
                      <a:gd name="connsiteX51" fmla="*/ 240030 w 1600200"/>
                      <a:gd name="connsiteY51" fmla="*/ 1527810 h 1592580"/>
                      <a:gd name="connsiteX52" fmla="*/ 198120 w 1600200"/>
                      <a:gd name="connsiteY52" fmla="*/ 1539240 h 1592580"/>
                      <a:gd name="connsiteX53" fmla="*/ 240030 w 1600200"/>
                      <a:gd name="connsiteY53" fmla="*/ 1447800 h 1592580"/>
                      <a:gd name="connsiteX54" fmla="*/ 220980 w 1600200"/>
                      <a:gd name="connsiteY54" fmla="*/ 1417320 h 1592580"/>
                      <a:gd name="connsiteX55" fmla="*/ 140970 w 1600200"/>
                      <a:gd name="connsiteY55" fmla="*/ 1383030 h 1592580"/>
                      <a:gd name="connsiteX56" fmla="*/ 137160 w 1600200"/>
                      <a:gd name="connsiteY56" fmla="*/ 1291590 h 1592580"/>
                      <a:gd name="connsiteX57" fmla="*/ 205740 w 1600200"/>
                      <a:gd name="connsiteY57" fmla="*/ 1272540 h 1592580"/>
                      <a:gd name="connsiteX58" fmla="*/ 297180 w 1600200"/>
                      <a:gd name="connsiteY58" fmla="*/ 1310640 h 1592580"/>
                      <a:gd name="connsiteX59" fmla="*/ 297180 w 1600200"/>
                      <a:gd name="connsiteY59" fmla="*/ 1291590 h 1592580"/>
                      <a:gd name="connsiteX60" fmla="*/ 289560 w 1600200"/>
                      <a:gd name="connsiteY60" fmla="*/ 1242060 h 1592580"/>
                      <a:gd name="connsiteX61" fmla="*/ 331470 w 1600200"/>
                      <a:gd name="connsiteY61" fmla="*/ 1162050 h 1592580"/>
                      <a:gd name="connsiteX62" fmla="*/ 293370 w 1600200"/>
                      <a:gd name="connsiteY62" fmla="*/ 1146810 h 1592580"/>
                      <a:gd name="connsiteX63" fmla="*/ 274320 w 1600200"/>
                      <a:gd name="connsiteY63" fmla="*/ 1097280 h 1592580"/>
                      <a:gd name="connsiteX64" fmla="*/ 232410 w 1600200"/>
                      <a:gd name="connsiteY64" fmla="*/ 1062990 h 1592580"/>
                      <a:gd name="connsiteX65" fmla="*/ 247650 w 1600200"/>
                      <a:gd name="connsiteY65" fmla="*/ 979170 h 1592580"/>
                      <a:gd name="connsiteX66" fmla="*/ 327660 w 1600200"/>
                      <a:gd name="connsiteY66" fmla="*/ 910590 h 1592580"/>
                      <a:gd name="connsiteX67" fmla="*/ 281940 w 1600200"/>
                      <a:gd name="connsiteY67" fmla="*/ 796290 h 1592580"/>
                      <a:gd name="connsiteX68" fmla="*/ 83820 w 1600200"/>
                      <a:gd name="connsiteY68" fmla="*/ 716280 h 1592580"/>
                      <a:gd name="connsiteX69" fmla="*/ 95250 w 1600200"/>
                      <a:gd name="connsiteY69" fmla="*/ 674370 h 1592580"/>
                      <a:gd name="connsiteX70" fmla="*/ 152400 w 1600200"/>
                      <a:gd name="connsiteY70" fmla="*/ 685800 h 1592580"/>
                      <a:gd name="connsiteX71" fmla="*/ 167640 w 1600200"/>
                      <a:gd name="connsiteY71" fmla="*/ 636270 h 1592580"/>
                      <a:gd name="connsiteX72" fmla="*/ 118110 w 1600200"/>
                      <a:gd name="connsiteY72" fmla="*/ 567690 h 1592580"/>
                      <a:gd name="connsiteX73" fmla="*/ 110490 w 1600200"/>
                      <a:gd name="connsiteY73" fmla="*/ 510540 h 1592580"/>
                      <a:gd name="connsiteX74" fmla="*/ 0 w 1600200"/>
                      <a:gd name="connsiteY74" fmla="*/ 537210 h 1592580"/>
                      <a:gd name="connsiteX75" fmla="*/ 30480 w 1600200"/>
                      <a:gd name="connsiteY75" fmla="*/ 415290 h 1592580"/>
                      <a:gd name="connsiteX76" fmla="*/ 64770 w 1600200"/>
                      <a:gd name="connsiteY76" fmla="*/ 373380 h 1592580"/>
                      <a:gd name="connsiteX77" fmla="*/ 26670 w 1600200"/>
                      <a:gd name="connsiteY77" fmla="*/ 320040 h 1592580"/>
                      <a:gd name="connsiteX78" fmla="*/ 114300 w 1600200"/>
                      <a:gd name="connsiteY78" fmla="*/ 236220 h 1592580"/>
                      <a:gd name="connsiteX79" fmla="*/ 209550 w 1600200"/>
                      <a:gd name="connsiteY79" fmla="*/ 217170 h 1592580"/>
                      <a:gd name="connsiteX80" fmla="*/ 243840 w 1600200"/>
                      <a:gd name="connsiteY80" fmla="*/ 240030 h 1592580"/>
                      <a:gd name="connsiteX81" fmla="*/ 281940 w 1600200"/>
                      <a:gd name="connsiteY81" fmla="*/ 243840 h 1592580"/>
                      <a:gd name="connsiteX82" fmla="*/ 342900 w 1600200"/>
                      <a:gd name="connsiteY82" fmla="*/ 262890 h 1592580"/>
                      <a:gd name="connsiteX83" fmla="*/ 403860 w 1600200"/>
                      <a:gd name="connsiteY83" fmla="*/ 129540 h 1592580"/>
                      <a:gd name="connsiteX84" fmla="*/ 381000 w 1600200"/>
                      <a:gd name="connsiteY84" fmla="*/ 99060 h 1592580"/>
                      <a:gd name="connsiteX85" fmla="*/ 457200 w 1600200"/>
                      <a:gd name="connsiteY85" fmla="*/ 87630 h 1592580"/>
                      <a:gd name="connsiteX86" fmla="*/ 506730 w 1600200"/>
                      <a:gd name="connsiteY86" fmla="*/ 152400 h 1592580"/>
                      <a:gd name="connsiteX87" fmla="*/ 632460 w 1600200"/>
                      <a:gd name="connsiteY87" fmla="*/ 175260 h 1592580"/>
                      <a:gd name="connsiteX88" fmla="*/ 662940 w 1600200"/>
                      <a:gd name="connsiteY88" fmla="*/ 118110 h 1592580"/>
                      <a:gd name="connsiteX89" fmla="*/ 765810 w 1600200"/>
                      <a:gd name="connsiteY89" fmla="*/ 190500 h 1592580"/>
                      <a:gd name="connsiteX90" fmla="*/ 845820 w 1600200"/>
                      <a:gd name="connsiteY90" fmla="*/ 110490 h 1592580"/>
                      <a:gd name="connsiteX91" fmla="*/ 880110 w 1600200"/>
                      <a:gd name="connsiteY91" fmla="*/ 110490 h 1592580"/>
                      <a:gd name="connsiteX92" fmla="*/ 880110 w 1600200"/>
                      <a:gd name="connsiteY92" fmla="*/ 68580 h 1592580"/>
                      <a:gd name="connsiteX93" fmla="*/ 956310 w 1600200"/>
                      <a:gd name="connsiteY93" fmla="*/ 0 h 1592580"/>
                      <a:gd name="connsiteX94" fmla="*/ 994410 w 1600200"/>
                      <a:gd name="connsiteY94" fmla="*/ 30480 h 1592580"/>
                      <a:gd name="connsiteX95" fmla="*/ 990600 w 1600200"/>
                      <a:gd name="connsiteY95" fmla="*/ 76200 h 1592580"/>
                      <a:gd name="connsiteX96" fmla="*/ 1032510 w 1600200"/>
                      <a:gd name="connsiteY96" fmla="*/ 49530 h 1592580"/>
                      <a:gd name="connsiteX97" fmla="*/ 1127760 w 1600200"/>
                      <a:gd name="connsiteY97" fmla="*/ 76200 h 1592580"/>
                      <a:gd name="connsiteX98" fmla="*/ 1097280 w 1600200"/>
                      <a:gd name="connsiteY98" fmla="*/ 129540 h 1592580"/>
                      <a:gd name="connsiteX99" fmla="*/ 1154430 w 1600200"/>
                      <a:gd name="connsiteY99" fmla="*/ 182880 h 1592580"/>
                      <a:gd name="connsiteX100" fmla="*/ 1158240 w 1600200"/>
                      <a:gd name="connsiteY100" fmla="*/ 251460 h 1592580"/>
                      <a:gd name="connsiteX101" fmla="*/ 1169670 w 1600200"/>
                      <a:gd name="connsiteY101" fmla="*/ 316230 h 1592580"/>
                      <a:gd name="connsiteX102" fmla="*/ 1143000 w 1600200"/>
                      <a:gd name="connsiteY102" fmla="*/ 342900 h 1592580"/>
                      <a:gd name="connsiteX103" fmla="*/ 1062990 w 1600200"/>
                      <a:gd name="connsiteY103" fmla="*/ 327660 h 1592580"/>
                      <a:gd name="connsiteX104" fmla="*/ 1062990 w 1600200"/>
                      <a:gd name="connsiteY104" fmla="*/ 361950 h 1592580"/>
                      <a:gd name="connsiteX105" fmla="*/ 1089660 w 1600200"/>
                      <a:gd name="connsiteY105" fmla="*/ 411480 h 1592580"/>
                      <a:gd name="connsiteX106" fmla="*/ 1143000 w 1600200"/>
                      <a:gd name="connsiteY106" fmla="*/ 422910 h 1592580"/>
                      <a:gd name="connsiteX107" fmla="*/ 1181100 w 1600200"/>
                      <a:gd name="connsiteY107" fmla="*/ 441960 h 1592580"/>
                      <a:gd name="connsiteX108" fmla="*/ 1196340 w 1600200"/>
                      <a:gd name="connsiteY108" fmla="*/ 480060 h 1592580"/>
                      <a:gd name="connsiteX109" fmla="*/ 1211580 w 1600200"/>
                      <a:gd name="connsiteY109" fmla="*/ 510540 h 1592580"/>
                      <a:gd name="connsiteX110" fmla="*/ 1177290 w 1600200"/>
                      <a:gd name="connsiteY110" fmla="*/ 537210 h 1592580"/>
                      <a:gd name="connsiteX111" fmla="*/ 1177290 w 1600200"/>
                      <a:gd name="connsiteY111" fmla="*/ 537210 h 1592580"/>
                      <a:gd name="connsiteX112" fmla="*/ 1268730 w 1600200"/>
                      <a:gd name="connsiteY112" fmla="*/ 541020 h 1592580"/>
                      <a:gd name="connsiteX113" fmla="*/ 1257300 w 1600200"/>
                      <a:gd name="connsiteY113" fmla="*/ 678180 h 159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600200" h="1592580">
                        <a:moveTo>
                          <a:pt x="1257300" y="678180"/>
                        </a:moveTo>
                        <a:lnTo>
                          <a:pt x="1314450" y="670560"/>
                        </a:lnTo>
                        <a:lnTo>
                          <a:pt x="1371600" y="689610"/>
                        </a:lnTo>
                        <a:lnTo>
                          <a:pt x="1394460" y="655320"/>
                        </a:lnTo>
                        <a:lnTo>
                          <a:pt x="1428750" y="697230"/>
                        </a:lnTo>
                        <a:lnTo>
                          <a:pt x="1493520" y="723900"/>
                        </a:lnTo>
                        <a:lnTo>
                          <a:pt x="1493520" y="769620"/>
                        </a:lnTo>
                        <a:lnTo>
                          <a:pt x="1440180" y="815340"/>
                        </a:lnTo>
                        <a:lnTo>
                          <a:pt x="1459230" y="887730"/>
                        </a:lnTo>
                        <a:lnTo>
                          <a:pt x="1497330" y="906780"/>
                        </a:lnTo>
                        <a:lnTo>
                          <a:pt x="1535430" y="952500"/>
                        </a:lnTo>
                        <a:lnTo>
                          <a:pt x="1543050" y="998220"/>
                        </a:lnTo>
                        <a:lnTo>
                          <a:pt x="1588770" y="1013460"/>
                        </a:lnTo>
                        <a:lnTo>
                          <a:pt x="1596390" y="1059180"/>
                        </a:lnTo>
                        <a:lnTo>
                          <a:pt x="1562100" y="1188720"/>
                        </a:lnTo>
                        <a:lnTo>
                          <a:pt x="1539240" y="1200150"/>
                        </a:lnTo>
                        <a:lnTo>
                          <a:pt x="1539240" y="1200150"/>
                        </a:lnTo>
                        <a:lnTo>
                          <a:pt x="1573530" y="1245870"/>
                        </a:lnTo>
                        <a:lnTo>
                          <a:pt x="1569720" y="1291590"/>
                        </a:lnTo>
                        <a:lnTo>
                          <a:pt x="1600200" y="1348740"/>
                        </a:lnTo>
                        <a:lnTo>
                          <a:pt x="1577340" y="1386840"/>
                        </a:lnTo>
                        <a:lnTo>
                          <a:pt x="1524000" y="1417320"/>
                        </a:lnTo>
                        <a:lnTo>
                          <a:pt x="1558290" y="1474470"/>
                        </a:lnTo>
                        <a:lnTo>
                          <a:pt x="1470660" y="1482090"/>
                        </a:lnTo>
                        <a:lnTo>
                          <a:pt x="1413510" y="1466850"/>
                        </a:lnTo>
                        <a:lnTo>
                          <a:pt x="1325880" y="1455420"/>
                        </a:lnTo>
                        <a:lnTo>
                          <a:pt x="1303020" y="1432560"/>
                        </a:lnTo>
                        <a:lnTo>
                          <a:pt x="1219200" y="1451610"/>
                        </a:lnTo>
                        <a:lnTo>
                          <a:pt x="1192530" y="1413510"/>
                        </a:lnTo>
                        <a:lnTo>
                          <a:pt x="1162050" y="1451610"/>
                        </a:lnTo>
                        <a:lnTo>
                          <a:pt x="1085850" y="1447800"/>
                        </a:lnTo>
                        <a:lnTo>
                          <a:pt x="1028700" y="1390650"/>
                        </a:lnTo>
                        <a:lnTo>
                          <a:pt x="998220" y="1413510"/>
                        </a:lnTo>
                        <a:lnTo>
                          <a:pt x="960120" y="1508760"/>
                        </a:lnTo>
                        <a:lnTo>
                          <a:pt x="918210" y="1520190"/>
                        </a:lnTo>
                        <a:lnTo>
                          <a:pt x="883920" y="1474470"/>
                        </a:lnTo>
                        <a:lnTo>
                          <a:pt x="826770" y="1539240"/>
                        </a:lnTo>
                        <a:lnTo>
                          <a:pt x="788670" y="1508760"/>
                        </a:lnTo>
                        <a:lnTo>
                          <a:pt x="796290" y="1466850"/>
                        </a:lnTo>
                        <a:lnTo>
                          <a:pt x="762000" y="1455420"/>
                        </a:lnTo>
                        <a:lnTo>
                          <a:pt x="762000" y="1485900"/>
                        </a:lnTo>
                        <a:lnTo>
                          <a:pt x="689610" y="1501140"/>
                        </a:lnTo>
                        <a:lnTo>
                          <a:pt x="674370" y="1459230"/>
                        </a:lnTo>
                        <a:lnTo>
                          <a:pt x="674370" y="1459230"/>
                        </a:lnTo>
                        <a:lnTo>
                          <a:pt x="529590" y="1592580"/>
                        </a:lnTo>
                        <a:lnTo>
                          <a:pt x="483870" y="1554480"/>
                        </a:lnTo>
                        <a:lnTo>
                          <a:pt x="449580" y="1535430"/>
                        </a:lnTo>
                        <a:lnTo>
                          <a:pt x="400050" y="1497330"/>
                        </a:lnTo>
                        <a:lnTo>
                          <a:pt x="358140" y="1546860"/>
                        </a:lnTo>
                        <a:lnTo>
                          <a:pt x="304800" y="1539240"/>
                        </a:lnTo>
                        <a:lnTo>
                          <a:pt x="251460" y="1558290"/>
                        </a:lnTo>
                        <a:lnTo>
                          <a:pt x="240030" y="1527810"/>
                        </a:lnTo>
                        <a:lnTo>
                          <a:pt x="198120" y="1539240"/>
                        </a:lnTo>
                        <a:lnTo>
                          <a:pt x="240030" y="1447800"/>
                        </a:lnTo>
                        <a:lnTo>
                          <a:pt x="220980" y="1417320"/>
                        </a:lnTo>
                        <a:lnTo>
                          <a:pt x="140970" y="1383030"/>
                        </a:lnTo>
                        <a:lnTo>
                          <a:pt x="137160" y="1291590"/>
                        </a:lnTo>
                        <a:lnTo>
                          <a:pt x="205740" y="1272540"/>
                        </a:lnTo>
                        <a:lnTo>
                          <a:pt x="297180" y="1310640"/>
                        </a:lnTo>
                        <a:lnTo>
                          <a:pt x="297180" y="1291590"/>
                        </a:lnTo>
                        <a:lnTo>
                          <a:pt x="289560" y="1242060"/>
                        </a:lnTo>
                        <a:lnTo>
                          <a:pt x="331470" y="1162050"/>
                        </a:lnTo>
                        <a:lnTo>
                          <a:pt x="293370" y="1146810"/>
                        </a:lnTo>
                        <a:lnTo>
                          <a:pt x="274320" y="1097280"/>
                        </a:lnTo>
                        <a:lnTo>
                          <a:pt x="232410" y="1062990"/>
                        </a:lnTo>
                        <a:lnTo>
                          <a:pt x="247650" y="979170"/>
                        </a:lnTo>
                        <a:lnTo>
                          <a:pt x="327660" y="910590"/>
                        </a:lnTo>
                        <a:lnTo>
                          <a:pt x="281940" y="796290"/>
                        </a:lnTo>
                        <a:lnTo>
                          <a:pt x="83820" y="716280"/>
                        </a:lnTo>
                        <a:lnTo>
                          <a:pt x="95250" y="674370"/>
                        </a:lnTo>
                        <a:lnTo>
                          <a:pt x="152400" y="685800"/>
                        </a:lnTo>
                        <a:lnTo>
                          <a:pt x="167640" y="636270"/>
                        </a:lnTo>
                        <a:lnTo>
                          <a:pt x="118110" y="567690"/>
                        </a:lnTo>
                        <a:lnTo>
                          <a:pt x="110490" y="510540"/>
                        </a:lnTo>
                        <a:lnTo>
                          <a:pt x="0" y="537210"/>
                        </a:lnTo>
                        <a:lnTo>
                          <a:pt x="30480" y="415290"/>
                        </a:lnTo>
                        <a:lnTo>
                          <a:pt x="64770" y="373380"/>
                        </a:lnTo>
                        <a:lnTo>
                          <a:pt x="26670" y="320040"/>
                        </a:lnTo>
                        <a:lnTo>
                          <a:pt x="114300" y="236220"/>
                        </a:lnTo>
                        <a:lnTo>
                          <a:pt x="209550" y="217170"/>
                        </a:lnTo>
                        <a:lnTo>
                          <a:pt x="243840" y="240030"/>
                        </a:lnTo>
                        <a:lnTo>
                          <a:pt x="281940" y="243840"/>
                        </a:lnTo>
                        <a:lnTo>
                          <a:pt x="342900" y="262890"/>
                        </a:lnTo>
                        <a:lnTo>
                          <a:pt x="403860" y="129540"/>
                        </a:lnTo>
                        <a:lnTo>
                          <a:pt x="381000" y="99060"/>
                        </a:lnTo>
                        <a:lnTo>
                          <a:pt x="457200" y="87630"/>
                        </a:lnTo>
                        <a:lnTo>
                          <a:pt x="506730" y="152400"/>
                        </a:lnTo>
                        <a:lnTo>
                          <a:pt x="632460" y="175260"/>
                        </a:lnTo>
                        <a:lnTo>
                          <a:pt x="662940" y="118110"/>
                        </a:lnTo>
                        <a:lnTo>
                          <a:pt x="765810" y="190500"/>
                        </a:lnTo>
                        <a:lnTo>
                          <a:pt x="845820" y="110490"/>
                        </a:lnTo>
                        <a:lnTo>
                          <a:pt x="880110" y="110490"/>
                        </a:lnTo>
                        <a:lnTo>
                          <a:pt x="880110" y="68580"/>
                        </a:lnTo>
                        <a:lnTo>
                          <a:pt x="956310" y="0"/>
                        </a:lnTo>
                        <a:lnTo>
                          <a:pt x="994410" y="30480"/>
                        </a:lnTo>
                        <a:lnTo>
                          <a:pt x="990600" y="76200"/>
                        </a:lnTo>
                        <a:lnTo>
                          <a:pt x="1032510" y="49530"/>
                        </a:lnTo>
                        <a:lnTo>
                          <a:pt x="1127760" y="76200"/>
                        </a:lnTo>
                        <a:lnTo>
                          <a:pt x="1097280" y="129540"/>
                        </a:lnTo>
                        <a:lnTo>
                          <a:pt x="1154430" y="182880"/>
                        </a:lnTo>
                        <a:lnTo>
                          <a:pt x="1158240" y="251460"/>
                        </a:lnTo>
                        <a:lnTo>
                          <a:pt x="1169670" y="316230"/>
                        </a:lnTo>
                        <a:lnTo>
                          <a:pt x="1143000" y="342900"/>
                        </a:lnTo>
                        <a:lnTo>
                          <a:pt x="1062990" y="327660"/>
                        </a:lnTo>
                        <a:lnTo>
                          <a:pt x="1062990" y="361950"/>
                        </a:lnTo>
                        <a:lnTo>
                          <a:pt x="1089660" y="411480"/>
                        </a:lnTo>
                        <a:lnTo>
                          <a:pt x="1143000" y="422910"/>
                        </a:lnTo>
                        <a:lnTo>
                          <a:pt x="1181100" y="441960"/>
                        </a:lnTo>
                        <a:lnTo>
                          <a:pt x="1196340" y="480060"/>
                        </a:lnTo>
                        <a:lnTo>
                          <a:pt x="1211580" y="510540"/>
                        </a:lnTo>
                        <a:lnTo>
                          <a:pt x="1177290" y="537210"/>
                        </a:lnTo>
                        <a:lnTo>
                          <a:pt x="1177290" y="537210"/>
                        </a:lnTo>
                        <a:lnTo>
                          <a:pt x="1268730" y="541020"/>
                        </a:lnTo>
                        <a:lnTo>
                          <a:pt x="1257300" y="678180"/>
                        </a:lnTo>
                        <a:close/>
                      </a:path>
                    </a:pathLst>
                  </a:custGeom>
                  <a:solidFill>
                    <a:schemeClr val="bg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bg2">
                          <a:lumMod val="25000"/>
                        </a:schemeClr>
                      </a:solidFill>
                    </a:endParaRPr>
                  </a:p>
                </p:txBody>
              </p:sp>
              <p:sp>
                <p:nvSpPr>
                  <p:cNvPr id="110" name="Forme libre : forme 109">
                    <a:extLst>
                      <a:ext uri="{FF2B5EF4-FFF2-40B4-BE49-F238E27FC236}">
                        <a16:creationId xmlns:a16="http://schemas.microsoft.com/office/drawing/2014/main" id="{F3FED3FB-F3CC-4D88-AD2F-420DD77CCCBF}"/>
                      </a:ext>
                    </a:extLst>
                  </p:cNvPr>
                  <p:cNvSpPr/>
                  <p:nvPr/>
                </p:nvSpPr>
                <p:spPr>
                  <a:xfrm>
                    <a:off x="5486400" y="3940472"/>
                    <a:ext cx="753229" cy="680866"/>
                  </a:xfrm>
                  <a:custGeom>
                    <a:avLst/>
                    <a:gdLst>
                      <a:gd name="connsiteX0" fmla="*/ 78941 w 753229"/>
                      <a:gd name="connsiteY0" fmla="*/ 651263 h 680866"/>
                      <a:gd name="connsiteX1" fmla="*/ 154593 w 753229"/>
                      <a:gd name="connsiteY1" fmla="*/ 667709 h 680866"/>
                      <a:gd name="connsiteX2" fmla="*/ 194063 w 753229"/>
                      <a:gd name="connsiteY2" fmla="*/ 654552 h 680866"/>
                      <a:gd name="connsiteX3" fmla="*/ 246691 w 753229"/>
                      <a:gd name="connsiteY3" fmla="*/ 628239 h 680866"/>
                      <a:gd name="connsiteX4" fmla="*/ 299318 w 753229"/>
                      <a:gd name="connsiteY4" fmla="*/ 615082 h 680866"/>
                      <a:gd name="connsiteX5" fmla="*/ 322342 w 753229"/>
                      <a:gd name="connsiteY5" fmla="*/ 641396 h 680866"/>
                      <a:gd name="connsiteX6" fmla="*/ 315764 w 753229"/>
                      <a:gd name="connsiteY6" fmla="*/ 680866 h 680866"/>
                      <a:gd name="connsiteX7" fmla="*/ 358524 w 753229"/>
                      <a:gd name="connsiteY7" fmla="*/ 670999 h 680866"/>
                      <a:gd name="connsiteX8" fmla="*/ 378259 w 753229"/>
                      <a:gd name="connsiteY8" fmla="*/ 638106 h 680866"/>
                      <a:gd name="connsiteX9" fmla="*/ 404573 w 753229"/>
                      <a:gd name="connsiteY9" fmla="*/ 657842 h 680866"/>
                      <a:gd name="connsiteX10" fmla="*/ 430886 w 753229"/>
                      <a:gd name="connsiteY10" fmla="*/ 631528 h 680866"/>
                      <a:gd name="connsiteX11" fmla="*/ 414440 w 753229"/>
                      <a:gd name="connsiteY11" fmla="*/ 601925 h 680866"/>
                      <a:gd name="connsiteX12" fmla="*/ 503249 w 753229"/>
                      <a:gd name="connsiteY12" fmla="*/ 585479 h 680866"/>
                      <a:gd name="connsiteX13" fmla="*/ 532852 w 753229"/>
                      <a:gd name="connsiteY13" fmla="*/ 569033 h 680866"/>
                      <a:gd name="connsiteX14" fmla="*/ 572322 w 753229"/>
                      <a:gd name="connsiteY14" fmla="*/ 549298 h 680866"/>
                      <a:gd name="connsiteX15" fmla="*/ 559165 w 753229"/>
                      <a:gd name="connsiteY15" fmla="*/ 526273 h 680866"/>
                      <a:gd name="connsiteX16" fmla="*/ 569033 w 753229"/>
                      <a:gd name="connsiteY16" fmla="*/ 490092 h 680866"/>
                      <a:gd name="connsiteX17" fmla="*/ 657842 w 753229"/>
                      <a:gd name="connsiteY17" fmla="*/ 463778 h 680866"/>
                      <a:gd name="connsiteX18" fmla="*/ 654553 w 753229"/>
                      <a:gd name="connsiteY18" fmla="*/ 384837 h 680866"/>
                      <a:gd name="connsiteX19" fmla="*/ 723626 w 753229"/>
                      <a:gd name="connsiteY19" fmla="*/ 299318 h 680866"/>
                      <a:gd name="connsiteX20" fmla="*/ 753229 w 753229"/>
                      <a:gd name="connsiteY20" fmla="*/ 286161 h 680866"/>
                      <a:gd name="connsiteX21" fmla="*/ 749940 w 753229"/>
                      <a:gd name="connsiteY21" fmla="*/ 157882 h 680866"/>
                      <a:gd name="connsiteX22" fmla="*/ 684155 w 753229"/>
                      <a:gd name="connsiteY22" fmla="*/ 138147 h 680866"/>
                      <a:gd name="connsiteX23" fmla="*/ 628239 w 753229"/>
                      <a:gd name="connsiteY23" fmla="*/ 72363 h 680866"/>
                      <a:gd name="connsiteX24" fmla="*/ 575612 w 753229"/>
                      <a:gd name="connsiteY24" fmla="*/ 65784 h 680866"/>
                      <a:gd name="connsiteX25" fmla="*/ 572322 w 753229"/>
                      <a:gd name="connsiteY25" fmla="*/ 0 h 680866"/>
                      <a:gd name="connsiteX26" fmla="*/ 490092 w 753229"/>
                      <a:gd name="connsiteY26" fmla="*/ 42760 h 680866"/>
                      <a:gd name="connsiteX27" fmla="*/ 457200 w 753229"/>
                      <a:gd name="connsiteY27" fmla="*/ 29603 h 680866"/>
                      <a:gd name="connsiteX28" fmla="*/ 434176 w 753229"/>
                      <a:gd name="connsiteY28" fmla="*/ 131568 h 680866"/>
                      <a:gd name="connsiteX29" fmla="*/ 351945 w 753229"/>
                      <a:gd name="connsiteY29" fmla="*/ 157882 h 680866"/>
                      <a:gd name="connsiteX30" fmla="*/ 309186 w 753229"/>
                      <a:gd name="connsiteY30" fmla="*/ 141436 h 680866"/>
                      <a:gd name="connsiteX31" fmla="*/ 256558 w 753229"/>
                      <a:gd name="connsiteY31" fmla="*/ 190774 h 680866"/>
                      <a:gd name="connsiteX32" fmla="*/ 256558 w 753229"/>
                      <a:gd name="connsiteY32" fmla="*/ 243401 h 680866"/>
                      <a:gd name="connsiteX33" fmla="*/ 273004 w 753229"/>
                      <a:gd name="connsiteY33" fmla="*/ 328921 h 680866"/>
                      <a:gd name="connsiteX34" fmla="*/ 217088 w 753229"/>
                      <a:gd name="connsiteY34" fmla="*/ 302607 h 680866"/>
                      <a:gd name="connsiteX35" fmla="*/ 187485 w 753229"/>
                      <a:gd name="connsiteY35" fmla="*/ 401283 h 680866"/>
                      <a:gd name="connsiteX36" fmla="*/ 167750 w 753229"/>
                      <a:gd name="connsiteY36" fmla="*/ 447332 h 680866"/>
                      <a:gd name="connsiteX37" fmla="*/ 134858 w 753229"/>
                      <a:gd name="connsiteY37" fmla="*/ 447332 h 680866"/>
                      <a:gd name="connsiteX38" fmla="*/ 124990 w 753229"/>
                      <a:gd name="connsiteY38" fmla="*/ 421019 h 680866"/>
                      <a:gd name="connsiteX39" fmla="*/ 72363 w 753229"/>
                      <a:gd name="connsiteY39" fmla="*/ 434175 h 680866"/>
                      <a:gd name="connsiteX40" fmla="*/ 88809 w 753229"/>
                      <a:gd name="connsiteY40" fmla="*/ 503249 h 680866"/>
                      <a:gd name="connsiteX41" fmla="*/ 0 w 753229"/>
                      <a:gd name="connsiteY41" fmla="*/ 585479 h 680866"/>
                      <a:gd name="connsiteX42" fmla="*/ 78941 w 753229"/>
                      <a:gd name="connsiteY42" fmla="*/ 651263 h 68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53229" h="680866">
                        <a:moveTo>
                          <a:pt x="78941" y="651263"/>
                        </a:moveTo>
                        <a:lnTo>
                          <a:pt x="154593" y="667709"/>
                        </a:lnTo>
                        <a:lnTo>
                          <a:pt x="194063" y="654552"/>
                        </a:lnTo>
                        <a:lnTo>
                          <a:pt x="246691" y="628239"/>
                        </a:lnTo>
                        <a:lnTo>
                          <a:pt x="299318" y="615082"/>
                        </a:lnTo>
                        <a:lnTo>
                          <a:pt x="322342" y="641396"/>
                        </a:lnTo>
                        <a:lnTo>
                          <a:pt x="315764" y="680866"/>
                        </a:lnTo>
                        <a:lnTo>
                          <a:pt x="358524" y="670999"/>
                        </a:lnTo>
                        <a:lnTo>
                          <a:pt x="378259" y="638106"/>
                        </a:lnTo>
                        <a:lnTo>
                          <a:pt x="404573" y="657842"/>
                        </a:lnTo>
                        <a:lnTo>
                          <a:pt x="430886" y="631528"/>
                        </a:lnTo>
                        <a:lnTo>
                          <a:pt x="414440" y="601925"/>
                        </a:lnTo>
                        <a:lnTo>
                          <a:pt x="503249" y="585479"/>
                        </a:lnTo>
                        <a:lnTo>
                          <a:pt x="532852" y="569033"/>
                        </a:lnTo>
                        <a:lnTo>
                          <a:pt x="572322" y="549298"/>
                        </a:lnTo>
                        <a:lnTo>
                          <a:pt x="559165" y="526273"/>
                        </a:lnTo>
                        <a:lnTo>
                          <a:pt x="569033" y="490092"/>
                        </a:lnTo>
                        <a:lnTo>
                          <a:pt x="657842" y="463778"/>
                        </a:lnTo>
                        <a:lnTo>
                          <a:pt x="654553" y="384837"/>
                        </a:lnTo>
                        <a:lnTo>
                          <a:pt x="723626" y="299318"/>
                        </a:lnTo>
                        <a:lnTo>
                          <a:pt x="753229" y="286161"/>
                        </a:lnTo>
                        <a:cubicBezTo>
                          <a:pt x="752133" y="243401"/>
                          <a:pt x="751036" y="200642"/>
                          <a:pt x="749940" y="157882"/>
                        </a:cubicBezTo>
                        <a:lnTo>
                          <a:pt x="684155" y="138147"/>
                        </a:lnTo>
                        <a:lnTo>
                          <a:pt x="628239" y="72363"/>
                        </a:lnTo>
                        <a:lnTo>
                          <a:pt x="575612" y="65784"/>
                        </a:lnTo>
                        <a:lnTo>
                          <a:pt x="572322" y="0"/>
                        </a:lnTo>
                        <a:lnTo>
                          <a:pt x="490092" y="42760"/>
                        </a:lnTo>
                        <a:lnTo>
                          <a:pt x="457200" y="29603"/>
                        </a:lnTo>
                        <a:lnTo>
                          <a:pt x="434176" y="131568"/>
                        </a:lnTo>
                        <a:lnTo>
                          <a:pt x="351945" y="157882"/>
                        </a:lnTo>
                        <a:lnTo>
                          <a:pt x="309186" y="141436"/>
                        </a:lnTo>
                        <a:lnTo>
                          <a:pt x="256558" y="190774"/>
                        </a:lnTo>
                        <a:lnTo>
                          <a:pt x="256558" y="243401"/>
                        </a:lnTo>
                        <a:lnTo>
                          <a:pt x="273004" y="328921"/>
                        </a:lnTo>
                        <a:lnTo>
                          <a:pt x="217088" y="302607"/>
                        </a:lnTo>
                        <a:lnTo>
                          <a:pt x="187485" y="401283"/>
                        </a:lnTo>
                        <a:lnTo>
                          <a:pt x="167750" y="447332"/>
                        </a:lnTo>
                        <a:lnTo>
                          <a:pt x="134858" y="447332"/>
                        </a:lnTo>
                        <a:lnTo>
                          <a:pt x="124990" y="421019"/>
                        </a:lnTo>
                        <a:lnTo>
                          <a:pt x="72363" y="434175"/>
                        </a:lnTo>
                        <a:lnTo>
                          <a:pt x="88809" y="503249"/>
                        </a:lnTo>
                        <a:lnTo>
                          <a:pt x="0" y="585479"/>
                        </a:lnTo>
                        <a:lnTo>
                          <a:pt x="78941" y="651263"/>
                        </a:lnTo>
                        <a:close/>
                      </a:path>
                    </a:pathLst>
                  </a:custGeom>
                  <a:solidFill>
                    <a:schemeClr val="bg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bg2">
                          <a:lumMod val="25000"/>
                        </a:schemeClr>
                      </a:solidFill>
                    </a:endParaRPr>
                  </a:p>
                </p:txBody>
              </p:sp>
              <p:sp>
                <p:nvSpPr>
                  <p:cNvPr id="111" name="Forme libre : forme 110">
                    <a:extLst>
                      <a:ext uri="{FF2B5EF4-FFF2-40B4-BE49-F238E27FC236}">
                        <a16:creationId xmlns:a16="http://schemas.microsoft.com/office/drawing/2014/main" id="{795475DF-D21B-4B35-BC85-570C81636400}"/>
                      </a:ext>
                    </a:extLst>
                  </p:cNvPr>
                  <p:cNvSpPr/>
                  <p:nvPr/>
                </p:nvSpPr>
                <p:spPr>
                  <a:xfrm>
                    <a:off x="5979781" y="5009465"/>
                    <a:ext cx="1282792" cy="963738"/>
                  </a:xfrm>
                  <a:custGeom>
                    <a:avLst/>
                    <a:gdLst>
                      <a:gd name="connsiteX0" fmla="*/ 39471 w 1282792"/>
                      <a:gd name="connsiteY0" fmla="*/ 953870 h 963738"/>
                      <a:gd name="connsiteX1" fmla="*/ 92098 w 1282792"/>
                      <a:gd name="connsiteY1" fmla="*/ 963738 h 963738"/>
                      <a:gd name="connsiteX2" fmla="*/ 134858 w 1282792"/>
                      <a:gd name="connsiteY2" fmla="*/ 937424 h 963738"/>
                      <a:gd name="connsiteX3" fmla="*/ 157882 w 1282792"/>
                      <a:gd name="connsiteY3" fmla="*/ 957159 h 963738"/>
                      <a:gd name="connsiteX4" fmla="*/ 171039 w 1282792"/>
                      <a:gd name="connsiteY4" fmla="*/ 957159 h 963738"/>
                      <a:gd name="connsiteX5" fmla="*/ 220377 w 1282792"/>
                      <a:gd name="connsiteY5" fmla="*/ 871640 h 963738"/>
                      <a:gd name="connsiteX6" fmla="*/ 266426 w 1282792"/>
                      <a:gd name="connsiteY6" fmla="*/ 805856 h 963738"/>
                      <a:gd name="connsiteX7" fmla="*/ 309186 w 1282792"/>
                      <a:gd name="connsiteY7" fmla="*/ 763096 h 963738"/>
                      <a:gd name="connsiteX8" fmla="*/ 421019 w 1282792"/>
                      <a:gd name="connsiteY8" fmla="*/ 746650 h 963738"/>
                      <a:gd name="connsiteX9" fmla="*/ 424308 w 1282792"/>
                      <a:gd name="connsiteY9" fmla="*/ 763096 h 963738"/>
                      <a:gd name="connsiteX10" fmla="*/ 496671 w 1282792"/>
                      <a:gd name="connsiteY10" fmla="*/ 743361 h 963738"/>
                      <a:gd name="connsiteX11" fmla="*/ 496671 w 1282792"/>
                      <a:gd name="connsiteY11" fmla="*/ 743361 h 963738"/>
                      <a:gd name="connsiteX12" fmla="*/ 552587 w 1282792"/>
                      <a:gd name="connsiteY12" fmla="*/ 736782 h 963738"/>
                      <a:gd name="connsiteX13" fmla="*/ 611793 w 1282792"/>
                      <a:gd name="connsiteY13" fmla="*/ 723626 h 963738"/>
                      <a:gd name="connsiteX14" fmla="*/ 638107 w 1282792"/>
                      <a:gd name="connsiteY14" fmla="*/ 667709 h 963738"/>
                      <a:gd name="connsiteX15" fmla="*/ 615082 w 1282792"/>
                      <a:gd name="connsiteY15" fmla="*/ 615082 h 963738"/>
                      <a:gd name="connsiteX16" fmla="*/ 582190 w 1282792"/>
                      <a:gd name="connsiteY16" fmla="*/ 598636 h 963738"/>
                      <a:gd name="connsiteX17" fmla="*/ 615082 w 1282792"/>
                      <a:gd name="connsiteY17" fmla="*/ 522984 h 963738"/>
                      <a:gd name="connsiteX18" fmla="*/ 588769 w 1282792"/>
                      <a:gd name="connsiteY18" fmla="*/ 499959 h 963738"/>
                      <a:gd name="connsiteX19" fmla="*/ 615082 w 1282792"/>
                      <a:gd name="connsiteY19" fmla="*/ 470357 h 963738"/>
                      <a:gd name="connsiteX20" fmla="*/ 657842 w 1282792"/>
                      <a:gd name="connsiteY20" fmla="*/ 483513 h 963738"/>
                      <a:gd name="connsiteX21" fmla="*/ 684156 w 1282792"/>
                      <a:gd name="connsiteY21" fmla="*/ 476935 h 963738"/>
                      <a:gd name="connsiteX22" fmla="*/ 651264 w 1282792"/>
                      <a:gd name="connsiteY22" fmla="*/ 457200 h 963738"/>
                      <a:gd name="connsiteX23" fmla="*/ 707180 w 1282792"/>
                      <a:gd name="connsiteY23" fmla="*/ 401283 h 963738"/>
                      <a:gd name="connsiteX24" fmla="*/ 749940 w 1282792"/>
                      <a:gd name="connsiteY24" fmla="*/ 345367 h 963738"/>
                      <a:gd name="connsiteX25" fmla="*/ 795989 w 1282792"/>
                      <a:gd name="connsiteY25" fmla="*/ 305896 h 963738"/>
                      <a:gd name="connsiteX26" fmla="*/ 828881 w 1282792"/>
                      <a:gd name="connsiteY26" fmla="*/ 348656 h 963738"/>
                      <a:gd name="connsiteX27" fmla="*/ 871641 w 1282792"/>
                      <a:gd name="connsiteY27" fmla="*/ 358523 h 963738"/>
                      <a:gd name="connsiteX28" fmla="*/ 901243 w 1282792"/>
                      <a:gd name="connsiteY28" fmla="*/ 338788 h 963738"/>
                      <a:gd name="connsiteX29" fmla="*/ 963738 w 1282792"/>
                      <a:gd name="connsiteY29" fmla="*/ 342077 h 963738"/>
                      <a:gd name="connsiteX30" fmla="*/ 986763 w 1282792"/>
                      <a:gd name="connsiteY30" fmla="*/ 302607 h 963738"/>
                      <a:gd name="connsiteX31" fmla="*/ 1036101 w 1282792"/>
                      <a:gd name="connsiteY31" fmla="*/ 233534 h 963738"/>
                      <a:gd name="connsiteX32" fmla="*/ 1131488 w 1282792"/>
                      <a:gd name="connsiteY32" fmla="*/ 210509 h 963738"/>
                      <a:gd name="connsiteX33" fmla="*/ 1210429 w 1282792"/>
                      <a:gd name="connsiteY33" fmla="*/ 210509 h 963738"/>
                      <a:gd name="connsiteX34" fmla="*/ 1233454 w 1282792"/>
                      <a:gd name="connsiteY34" fmla="*/ 190774 h 963738"/>
                      <a:gd name="connsiteX35" fmla="*/ 1253189 w 1282792"/>
                      <a:gd name="connsiteY35" fmla="*/ 138147 h 963738"/>
                      <a:gd name="connsiteX36" fmla="*/ 1253189 w 1282792"/>
                      <a:gd name="connsiteY36" fmla="*/ 138147 h 963738"/>
                      <a:gd name="connsiteX37" fmla="*/ 1282792 w 1282792"/>
                      <a:gd name="connsiteY37" fmla="*/ 101965 h 963738"/>
                      <a:gd name="connsiteX38" fmla="*/ 1246610 w 1282792"/>
                      <a:gd name="connsiteY38" fmla="*/ 16446 h 963738"/>
                      <a:gd name="connsiteX39" fmla="*/ 1184115 w 1282792"/>
                      <a:gd name="connsiteY39" fmla="*/ 16446 h 963738"/>
                      <a:gd name="connsiteX40" fmla="*/ 1138066 w 1282792"/>
                      <a:gd name="connsiteY40" fmla="*/ 72362 h 963738"/>
                      <a:gd name="connsiteX41" fmla="*/ 1088728 w 1282792"/>
                      <a:gd name="connsiteY41" fmla="*/ 23024 h 963738"/>
                      <a:gd name="connsiteX42" fmla="*/ 1042679 w 1282792"/>
                      <a:gd name="connsiteY42" fmla="*/ 19735 h 963738"/>
                      <a:gd name="connsiteX43" fmla="*/ 999920 w 1282792"/>
                      <a:gd name="connsiteY43" fmla="*/ 0 h 963738"/>
                      <a:gd name="connsiteX44" fmla="*/ 986763 w 1282792"/>
                      <a:gd name="connsiteY44" fmla="*/ 36181 h 963738"/>
                      <a:gd name="connsiteX45" fmla="*/ 934136 w 1282792"/>
                      <a:gd name="connsiteY45" fmla="*/ 36181 h 963738"/>
                      <a:gd name="connsiteX46" fmla="*/ 917690 w 1282792"/>
                      <a:gd name="connsiteY46" fmla="*/ 72362 h 963738"/>
                      <a:gd name="connsiteX47" fmla="*/ 835459 w 1282792"/>
                      <a:gd name="connsiteY47" fmla="*/ 141436 h 963738"/>
                      <a:gd name="connsiteX48" fmla="*/ 828881 w 1282792"/>
                      <a:gd name="connsiteY48" fmla="*/ 200641 h 963738"/>
                      <a:gd name="connsiteX49" fmla="*/ 832170 w 1282792"/>
                      <a:gd name="connsiteY49" fmla="*/ 249980 h 963738"/>
                      <a:gd name="connsiteX50" fmla="*/ 809146 w 1282792"/>
                      <a:gd name="connsiteY50" fmla="*/ 253269 h 963738"/>
                      <a:gd name="connsiteX51" fmla="*/ 766386 w 1282792"/>
                      <a:gd name="connsiteY51" fmla="*/ 203931 h 963738"/>
                      <a:gd name="connsiteX52" fmla="*/ 756518 w 1282792"/>
                      <a:gd name="connsiteY52" fmla="*/ 236823 h 963738"/>
                      <a:gd name="connsiteX53" fmla="*/ 736783 w 1282792"/>
                      <a:gd name="connsiteY53" fmla="*/ 223666 h 963738"/>
                      <a:gd name="connsiteX54" fmla="*/ 680866 w 1282792"/>
                      <a:gd name="connsiteY54" fmla="*/ 240112 h 963738"/>
                      <a:gd name="connsiteX55" fmla="*/ 647974 w 1282792"/>
                      <a:gd name="connsiteY55" fmla="*/ 217088 h 963738"/>
                      <a:gd name="connsiteX56" fmla="*/ 585479 w 1282792"/>
                      <a:gd name="connsiteY56" fmla="*/ 164460 h 963738"/>
                      <a:gd name="connsiteX57" fmla="*/ 588769 w 1282792"/>
                      <a:gd name="connsiteY57" fmla="*/ 134857 h 963738"/>
                      <a:gd name="connsiteX58" fmla="*/ 555877 w 1282792"/>
                      <a:gd name="connsiteY58" fmla="*/ 134857 h 963738"/>
                      <a:gd name="connsiteX59" fmla="*/ 480225 w 1282792"/>
                      <a:gd name="connsiteY59" fmla="*/ 111833 h 963738"/>
                      <a:gd name="connsiteX60" fmla="*/ 411151 w 1282792"/>
                      <a:gd name="connsiteY60" fmla="*/ 88808 h 963738"/>
                      <a:gd name="connsiteX61" fmla="*/ 378259 w 1282792"/>
                      <a:gd name="connsiteY61" fmla="*/ 98676 h 963738"/>
                      <a:gd name="connsiteX62" fmla="*/ 388127 w 1282792"/>
                      <a:gd name="connsiteY62" fmla="*/ 148014 h 963738"/>
                      <a:gd name="connsiteX63" fmla="*/ 358524 w 1282792"/>
                      <a:gd name="connsiteY63" fmla="*/ 197352 h 963738"/>
                      <a:gd name="connsiteX64" fmla="*/ 309186 w 1282792"/>
                      <a:gd name="connsiteY64" fmla="*/ 194063 h 963738"/>
                      <a:gd name="connsiteX65" fmla="*/ 259848 w 1282792"/>
                      <a:gd name="connsiteY65" fmla="*/ 141436 h 963738"/>
                      <a:gd name="connsiteX66" fmla="*/ 240113 w 1282792"/>
                      <a:gd name="connsiteY66" fmla="*/ 167749 h 963738"/>
                      <a:gd name="connsiteX67" fmla="*/ 266426 w 1282792"/>
                      <a:gd name="connsiteY67" fmla="*/ 187485 h 963738"/>
                      <a:gd name="connsiteX68" fmla="*/ 236823 w 1282792"/>
                      <a:gd name="connsiteY68" fmla="*/ 213798 h 963738"/>
                      <a:gd name="connsiteX69" fmla="*/ 230245 w 1282792"/>
                      <a:gd name="connsiteY69" fmla="*/ 269715 h 963738"/>
                      <a:gd name="connsiteX70" fmla="*/ 217088 w 1282792"/>
                      <a:gd name="connsiteY70" fmla="*/ 299318 h 963738"/>
                      <a:gd name="connsiteX71" fmla="*/ 177618 w 1282792"/>
                      <a:gd name="connsiteY71" fmla="*/ 315764 h 963738"/>
                      <a:gd name="connsiteX72" fmla="*/ 141436 w 1282792"/>
                      <a:gd name="connsiteY72" fmla="*/ 358523 h 963738"/>
                      <a:gd name="connsiteX73" fmla="*/ 105255 w 1282792"/>
                      <a:gd name="connsiteY73" fmla="*/ 434175 h 963738"/>
                      <a:gd name="connsiteX74" fmla="*/ 75652 w 1282792"/>
                      <a:gd name="connsiteY74" fmla="*/ 447332 h 963738"/>
                      <a:gd name="connsiteX75" fmla="*/ 82231 w 1282792"/>
                      <a:gd name="connsiteY75" fmla="*/ 486803 h 963738"/>
                      <a:gd name="connsiteX76" fmla="*/ 69074 w 1282792"/>
                      <a:gd name="connsiteY76" fmla="*/ 549298 h 963738"/>
                      <a:gd name="connsiteX77" fmla="*/ 39471 w 1282792"/>
                      <a:gd name="connsiteY77" fmla="*/ 664420 h 963738"/>
                      <a:gd name="connsiteX78" fmla="*/ 13157 w 1282792"/>
                      <a:gd name="connsiteY78" fmla="*/ 684155 h 963738"/>
                      <a:gd name="connsiteX79" fmla="*/ 32892 w 1282792"/>
                      <a:gd name="connsiteY79" fmla="*/ 713758 h 963738"/>
                      <a:gd name="connsiteX80" fmla="*/ 49338 w 1282792"/>
                      <a:gd name="connsiteY80" fmla="*/ 766385 h 963738"/>
                      <a:gd name="connsiteX81" fmla="*/ 82231 w 1282792"/>
                      <a:gd name="connsiteY81" fmla="*/ 838748 h 963738"/>
                      <a:gd name="connsiteX82" fmla="*/ 0 w 1282792"/>
                      <a:gd name="connsiteY82" fmla="*/ 901243 h 963738"/>
                      <a:gd name="connsiteX83" fmla="*/ 39471 w 1282792"/>
                      <a:gd name="connsiteY83" fmla="*/ 953870 h 9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282792" h="963738">
                        <a:moveTo>
                          <a:pt x="39471" y="953870"/>
                        </a:moveTo>
                        <a:lnTo>
                          <a:pt x="92098" y="963738"/>
                        </a:lnTo>
                        <a:lnTo>
                          <a:pt x="134858" y="937424"/>
                        </a:lnTo>
                        <a:lnTo>
                          <a:pt x="157882" y="957159"/>
                        </a:lnTo>
                        <a:lnTo>
                          <a:pt x="171039" y="957159"/>
                        </a:lnTo>
                        <a:lnTo>
                          <a:pt x="220377" y="871640"/>
                        </a:lnTo>
                        <a:lnTo>
                          <a:pt x="266426" y="805856"/>
                        </a:lnTo>
                        <a:lnTo>
                          <a:pt x="309186" y="763096"/>
                        </a:lnTo>
                        <a:lnTo>
                          <a:pt x="421019" y="746650"/>
                        </a:lnTo>
                        <a:lnTo>
                          <a:pt x="424308" y="763096"/>
                        </a:lnTo>
                        <a:lnTo>
                          <a:pt x="496671" y="743361"/>
                        </a:lnTo>
                        <a:lnTo>
                          <a:pt x="496671" y="743361"/>
                        </a:lnTo>
                        <a:lnTo>
                          <a:pt x="552587" y="736782"/>
                        </a:lnTo>
                        <a:lnTo>
                          <a:pt x="611793" y="723626"/>
                        </a:lnTo>
                        <a:lnTo>
                          <a:pt x="638107" y="667709"/>
                        </a:lnTo>
                        <a:lnTo>
                          <a:pt x="615082" y="615082"/>
                        </a:lnTo>
                        <a:lnTo>
                          <a:pt x="582190" y="598636"/>
                        </a:lnTo>
                        <a:lnTo>
                          <a:pt x="615082" y="522984"/>
                        </a:lnTo>
                        <a:lnTo>
                          <a:pt x="588769" y="499959"/>
                        </a:lnTo>
                        <a:lnTo>
                          <a:pt x="615082" y="470357"/>
                        </a:lnTo>
                        <a:lnTo>
                          <a:pt x="657842" y="483513"/>
                        </a:lnTo>
                        <a:lnTo>
                          <a:pt x="684156" y="476935"/>
                        </a:lnTo>
                        <a:lnTo>
                          <a:pt x="651264" y="457200"/>
                        </a:lnTo>
                        <a:lnTo>
                          <a:pt x="707180" y="401283"/>
                        </a:lnTo>
                        <a:lnTo>
                          <a:pt x="749940" y="345367"/>
                        </a:lnTo>
                        <a:lnTo>
                          <a:pt x="795989" y="305896"/>
                        </a:lnTo>
                        <a:lnTo>
                          <a:pt x="828881" y="348656"/>
                        </a:lnTo>
                        <a:lnTo>
                          <a:pt x="871641" y="358523"/>
                        </a:lnTo>
                        <a:lnTo>
                          <a:pt x="901243" y="338788"/>
                        </a:lnTo>
                        <a:lnTo>
                          <a:pt x="963738" y="342077"/>
                        </a:lnTo>
                        <a:lnTo>
                          <a:pt x="986763" y="302607"/>
                        </a:lnTo>
                        <a:lnTo>
                          <a:pt x="1036101" y="233534"/>
                        </a:lnTo>
                        <a:lnTo>
                          <a:pt x="1131488" y="210509"/>
                        </a:lnTo>
                        <a:lnTo>
                          <a:pt x="1210429" y="210509"/>
                        </a:lnTo>
                        <a:lnTo>
                          <a:pt x="1233454" y="190774"/>
                        </a:lnTo>
                        <a:lnTo>
                          <a:pt x="1253189" y="138147"/>
                        </a:lnTo>
                        <a:lnTo>
                          <a:pt x="1253189" y="138147"/>
                        </a:lnTo>
                        <a:lnTo>
                          <a:pt x="1282792" y="101965"/>
                        </a:lnTo>
                        <a:lnTo>
                          <a:pt x="1246610" y="16446"/>
                        </a:lnTo>
                        <a:lnTo>
                          <a:pt x="1184115" y="16446"/>
                        </a:lnTo>
                        <a:lnTo>
                          <a:pt x="1138066" y="72362"/>
                        </a:lnTo>
                        <a:lnTo>
                          <a:pt x="1088728" y="23024"/>
                        </a:lnTo>
                        <a:lnTo>
                          <a:pt x="1042679" y="19735"/>
                        </a:lnTo>
                        <a:lnTo>
                          <a:pt x="999920" y="0"/>
                        </a:lnTo>
                        <a:lnTo>
                          <a:pt x="986763" y="36181"/>
                        </a:lnTo>
                        <a:lnTo>
                          <a:pt x="934136" y="36181"/>
                        </a:lnTo>
                        <a:lnTo>
                          <a:pt x="917690" y="72362"/>
                        </a:lnTo>
                        <a:lnTo>
                          <a:pt x="835459" y="141436"/>
                        </a:lnTo>
                        <a:lnTo>
                          <a:pt x="828881" y="200641"/>
                        </a:lnTo>
                        <a:lnTo>
                          <a:pt x="832170" y="249980"/>
                        </a:lnTo>
                        <a:lnTo>
                          <a:pt x="809146" y="253269"/>
                        </a:lnTo>
                        <a:lnTo>
                          <a:pt x="766386" y="203931"/>
                        </a:lnTo>
                        <a:lnTo>
                          <a:pt x="756518" y="236823"/>
                        </a:lnTo>
                        <a:lnTo>
                          <a:pt x="736783" y="223666"/>
                        </a:lnTo>
                        <a:lnTo>
                          <a:pt x="680866" y="240112"/>
                        </a:lnTo>
                        <a:lnTo>
                          <a:pt x="647974" y="217088"/>
                        </a:lnTo>
                        <a:lnTo>
                          <a:pt x="585479" y="164460"/>
                        </a:lnTo>
                        <a:lnTo>
                          <a:pt x="588769" y="134857"/>
                        </a:lnTo>
                        <a:lnTo>
                          <a:pt x="555877" y="134857"/>
                        </a:lnTo>
                        <a:lnTo>
                          <a:pt x="480225" y="111833"/>
                        </a:lnTo>
                        <a:lnTo>
                          <a:pt x="411151" y="88808"/>
                        </a:lnTo>
                        <a:lnTo>
                          <a:pt x="378259" y="98676"/>
                        </a:lnTo>
                        <a:lnTo>
                          <a:pt x="388127" y="148014"/>
                        </a:lnTo>
                        <a:lnTo>
                          <a:pt x="358524" y="197352"/>
                        </a:lnTo>
                        <a:lnTo>
                          <a:pt x="309186" y="194063"/>
                        </a:lnTo>
                        <a:lnTo>
                          <a:pt x="259848" y="141436"/>
                        </a:lnTo>
                        <a:lnTo>
                          <a:pt x="240113" y="167749"/>
                        </a:lnTo>
                        <a:lnTo>
                          <a:pt x="266426" y="187485"/>
                        </a:lnTo>
                        <a:lnTo>
                          <a:pt x="236823" y="213798"/>
                        </a:lnTo>
                        <a:lnTo>
                          <a:pt x="230245" y="269715"/>
                        </a:lnTo>
                        <a:lnTo>
                          <a:pt x="217088" y="299318"/>
                        </a:lnTo>
                        <a:lnTo>
                          <a:pt x="177618" y="315764"/>
                        </a:lnTo>
                        <a:lnTo>
                          <a:pt x="141436" y="358523"/>
                        </a:lnTo>
                        <a:lnTo>
                          <a:pt x="105255" y="434175"/>
                        </a:lnTo>
                        <a:lnTo>
                          <a:pt x="75652" y="447332"/>
                        </a:lnTo>
                        <a:lnTo>
                          <a:pt x="82231" y="486803"/>
                        </a:lnTo>
                        <a:lnTo>
                          <a:pt x="69074" y="549298"/>
                        </a:lnTo>
                        <a:lnTo>
                          <a:pt x="39471" y="664420"/>
                        </a:lnTo>
                        <a:lnTo>
                          <a:pt x="13157" y="684155"/>
                        </a:lnTo>
                        <a:lnTo>
                          <a:pt x="32892" y="713758"/>
                        </a:lnTo>
                        <a:lnTo>
                          <a:pt x="49338" y="766385"/>
                        </a:lnTo>
                        <a:lnTo>
                          <a:pt x="82231" y="838748"/>
                        </a:lnTo>
                        <a:lnTo>
                          <a:pt x="0" y="901243"/>
                        </a:lnTo>
                        <a:lnTo>
                          <a:pt x="39471" y="953870"/>
                        </a:lnTo>
                        <a:close/>
                      </a:path>
                    </a:pathLst>
                  </a:custGeom>
                  <a:solidFill>
                    <a:schemeClr val="bg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bg2">
                          <a:lumMod val="25000"/>
                        </a:schemeClr>
                      </a:solidFill>
                    </a:endParaRPr>
                  </a:p>
                </p:txBody>
              </p:sp>
              <p:sp>
                <p:nvSpPr>
                  <p:cNvPr id="112" name="Forme libre : forme 111">
                    <a:extLst>
                      <a:ext uri="{FF2B5EF4-FFF2-40B4-BE49-F238E27FC236}">
                        <a16:creationId xmlns:a16="http://schemas.microsoft.com/office/drawing/2014/main" id="{1FAE4BEF-EA36-44CC-823C-197235F17B70}"/>
                      </a:ext>
                    </a:extLst>
                  </p:cNvPr>
                  <p:cNvSpPr/>
                  <p:nvPr/>
                </p:nvSpPr>
                <p:spPr>
                  <a:xfrm>
                    <a:off x="5512714" y="4555554"/>
                    <a:ext cx="476935" cy="624950"/>
                  </a:xfrm>
                  <a:custGeom>
                    <a:avLst/>
                    <a:gdLst>
                      <a:gd name="connsiteX0" fmla="*/ 348656 w 476935"/>
                      <a:gd name="connsiteY0" fmla="*/ 52627 h 624950"/>
                      <a:gd name="connsiteX1" fmla="*/ 355234 w 476935"/>
                      <a:gd name="connsiteY1" fmla="*/ 118411 h 624950"/>
                      <a:gd name="connsiteX2" fmla="*/ 325631 w 476935"/>
                      <a:gd name="connsiteY2" fmla="*/ 167750 h 624950"/>
                      <a:gd name="connsiteX3" fmla="*/ 427597 w 476935"/>
                      <a:gd name="connsiteY3" fmla="*/ 240112 h 624950"/>
                      <a:gd name="connsiteX4" fmla="*/ 404572 w 476935"/>
                      <a:gd name="connsiteY4" fmla="*/ 289450 h 624950"/>
                      <a:gd name="connsiteX5" fmla="*/ 384837 w 476935"/>
                      <a:gd name="connsiteY5" fmla="*/ 338788 h 624950"/>
                      <a:gd name="connsiteX6" fmla="*/ 371680 w 476935"/>
                      <a:gd name="connsiteY6" fmla="*/ 361813 h 624950"/>
                      <a:gd name="connsiteX7" fmla="*/ 421018 w 476935"/>
                      <a:gd name="connsiteY7" fmla="*/ 430886 h 624950"/>
                      <a:gd name="connsiteX8" fmla="*/ 473646 w 476935"/>
                      <a:gd name="connsiteY8" fmla="*/ 424308 h 624950"/>
                      <a:gd name="connsiteX9" fmla="*/ 476935 w 476935"/>
                      <a:gd name="connsiteY9" fmla="*/ 470357 h 624950"/>
                      <a:gd name="connsiteX10" fmla="*/ 440754 w 476935"/>
                      <a:gd name="connsiteY10" fmla="*/ 493381 h 624950"/>
                      <a:gd name="connsiteX11" fmla="*/ 404572 w 476935"/>
                      <a:gd name="connsiteY11" fmla="*/ 516406 h 624950"/>
                      <a:gd name="connsiteX12" fmla="*/ 404572 w 476935"/>
                      <a:gd name="connsiteY12" fmla="*/ 562455 h 624950"/>
                      <a:gd name="connsiteX13" fmla="*/ 351945 w 476935"/>
                      <a:gd name="connsiteY13" fmla="*/ 582190 h 624950"/>
                      <a:gd name="connsiteX14" fmla="*/ 332210 w 476935"/>
                      <a:gd name="connsiteY14" fmla="*/ 624950 h 624950"/>
                      <a:gd name="connsiteX15" fmla="*/ 253269 w 476935"/>
                      <a:gd name="connsiteY15" fmla="*/ 611793 h 624950"/>
                      <a:gd name="connsiteX16" fmla="*/ 200641 w 476935"/>
                      <a:gd name="connsiteY16" fmla="*/ 611793 h 624950"/>
                      <a:gd name="connsiteX17" fmla="*/ 194063 w 476935"/>
                      <a:gd name="connsiteY17" fmla="*/ 473646 h 624950"/>
                      <a:gd name="connsiteX18" fmla="*/ 124990 w 476935"/>
                      <a:gd name="connsiteY18" fmla="*/ 467068 h 624950"/>
                      <a:gd name="connsiteX19" fmla="*/ 148014 w 476935"/>
                      <a:gd name="connsiteY19" fmla="*/ 444043 h 624950"/>
                      <a:gd name="connsiteX20" fmla="*/ 118411 w 476935"/>
                      <a:gd name="connsiteY20" fmla="*/ 365102 h 624950"/>
                      <a:gd name="connsiteX21" fmla="*/ 39470 w 476935"/>
                      <a:gd name="connsiteY21" fmla="*/ 348656 h 624950"/>
                      <a:gd name="connsiteX22" fmla="*/ 0 w 476935"/>
                      <a:gd name="connsiteY22" fmla="*/ 266426 h 624950"/>
                      <a:gd name="connsiteX23" fmla="*/ 85519 w 476935"/>
                      <a:gd name="connsiteY23" fmla="*/ 276293 h 624950"/>
                      <a:gd name="connsiteX24" fmla="*/ 115122 w 476935"/>
                      <a:gd name="connsiteY24" fmla="*/ 259847 h 624950"/>
                      <a:gd name="connsiteX25" fmla="*/ 95387 w 476935"/>
                      <a:gd name="connsiteY25" fmla="*/ 111833 h 624950"/>
                      <a:gd name="connsiteX26" fmla="*/ 46049 w 476935"/>
                      <a:gd name="connsiteY26" fmla="*/ 55917 h 624950"/>
                      <a:gd name="connsiteX27" fmla="*/ 62495 w 476935"/>
                      <a:gd name="connsiteY27" fmla="*/ 29603 h 624950"/>
                      <a:gd name="connsiteX28" fmla="*/ 131568 w 476935"/>
                      <a:gd name="connsiteY28" fmla="*/ 46049 h 624950"/>
                      <a:gd name="connsiteX29" fmla="*/ 220377 w 476935"/>
                      <a:gd name="connsiteY29" fmla="*/ 13157 h 624950"/>
                      <a:gd name="connsiteX30" fmla="*/ 276293 w 476935"/>
                      <a:gd name="connsiteY30" fmla="*/ 0 h 624950"/>
                      <a:gd name="connsiteX31" fmla="*/ 299318 w 476935"/>
                      <a:gd name="connsiteY31" fmla="*/ 9868 h 624950"/>
                      <a:gd name="connsiteX32" fmla="*/ 348656 w 476935"/>
                      <a:gd name="connsiteY32" fmla="*/ 52627 h 624950"/>
                      <a:gd name="connsiteX0" fmla="*/ 348656 w 476935"/>
                      <a:gd name="connsiteY0" fmla="*/ 52627 h 624950"/>
                      <a:gd name="connsiteX1" fmla="*/ 355234 w 476935"/>
                      <a:gd name="connsiteY1" fmla="*/ 118411 h 624950"/>
                      <a:gd name="connsiteX2" fmla="*/ 325631 w 476935"/>
                      <a:gd name="connsiteY2" fmla="*/ 167750 h 624950"/>
                      <a:gd name="connsiteX3" fmla="*/ 427597 w 476935"/>
                      <a:gd name="connsiteY3" fmla="*/ 240112 h 624950"/>
                      <a:gd name="connsiteX4" fmla="*/ 404572 w 476935"/>
                      <a:gd name="connsiteY4" fmla="*/ 289450 h 624950"/>
                      <a:gd name="connsiteX5" fmla="*/ 384837 w 476935"/>
                      <a:gd name="connsiteY5" fmla="*/ 338788 h 624950"/>
                      <a:gd name="connsiteX6" fmla="*/ 371680 w 476935"/>
                      <a:gd name="connsiteY6" fmla="*/ 361813 h 624950"/>
                      <a:gd name="connsiteX7" fmla="*/ 421018 w 476935"/>
                      <a:gd name="connsiteY7" fmla="*/ 430886 h 624950"/>
                      <a:gd name="connsiteX8" fmla="*/ 473646 w 476935"/>
                      <a:gd name="connsiteY8" fmla="*/ 424308 h 624950"/>
                      <a:gd name="connsiteX9" fmla="*/ 476935 w 476935"/>
                      <a:gd name="connsiteY9" fmla="*/ 470357 h 624950"/>
                      <a:gd name="connsiteX10" fmla="*/ 440754 w 476935"/>
                      <a:gd name="connsiteY10" fmla="*/ 493381 h 624950"/>
                      <a:gd name="connsiteX11" fmla="*/ 404572 w 476935"/>
                      <a:gd name="connsiteY11" fmla="*/ 516406 h 624950"/>
                      <a:gd name="connsiteX12" fmla="*/ 404572 w 476935"/>
                      <a:gd name="connsiteY12" fmla="*/ 562455 h 624950"/>
                      <a:gd name="connsiteX13" fmla="*/ 351945 w 476935"/>
                      <a:gd name="connsiteY13" fmla="*/ 582190 h 624950"/>
                      <a:gd name="connsiteX14" fmla="*/ 332210 w 476935"/>
                      <a:gd name="connsiteY14" fmla="*/ 624950 h 624950"/>
                      <a:gd name="connsiteX15" fmla="*/ 253269 w 476935"/>
                      <a:gd name="connsiteY15" fmla="*/ 611793 h 624950"/>
                      <a:gd name="connsiteX16" fmla="*/ 200641 w 476935"/>
                      <a:gd name="connsiteY16" fmla="*/ 611793 h 624950"/>
                      <a:gd name="connsiteX17" fmla="*/ 194063 w 476935"/>
                      <a:gd name="connsiteY17" fmla="*/ 473646 h 624950"/>
                      <a:gd name="connsiteX18" fmla="*/ 124990 w 476935"/>
                      <a:gd name="connsiteY18" fmla="*/ 467068 h 624950"/>
                      <a:gd name="connsiteX19" fmla="*/ 148014 w 476935"/>
                      <a:gd name="connsiteY19" fmla="*/ 444043 h 624950"/>
                      <a:gd name="connsiteX20" fmla="*/ 118411 w 476935"/>
                      <a:gd name="connsiteY20" fmla="*/ 365102 h 624950"/>
                      <a:gd name="connsiteX21" fmla="*/ 39470 w 476935"/>
                      <a:gd name="connsiteY21" fmla="*/ 348656 h 624950"/>
                      <a:gd name="connsiteX22" fmla="*/ 0 w 476935"/>
                      <a:gd name="connsiteY22" fmla="*/ 266426 h 624950"/>
                      <a:gd name="connsiteX23" fmla="*/ 85519 w 476935"/>
                      <a:gd name="connsiteY23" fmla="*/ 276293 h 624950"/>
                      <a:gd name="connsiteX24" fmla="*/ 115122 w 476935"/>
                      <a:gd name="connsiteY24" fmla="*/ 259847 h 624950"/>
                      <a:gd name="connsiteX25" fmla="*/ 95387 w 476935"/>
                      <a:gd name="connsiteY25" fmla="*/ 111833 h 624950"/>
                      <a:gd name="connsiteX26" fmla="*/ 46049 w 476935"/>
                      <a:gd name="connsiteY26" fmla="*/ 55917 h 624950"/>
                      <a:gd name="connsiteX27" fmla="*/ 62495 w 476935"/>
                      <a:gd name="connsiteY27" fmla="*/ 29603 h 624950"/>
                      <a:gd name="connsiteX28" fmla="*/ 131568 w 476935"/>
                      <a:gd name="connsiteY28" fmla="*/ 46049 h 624950"/>
                      <a:gd name="connsiteX29" fmla="*/ 220377 w 476935"/>
                      <a:gd name="connsiteY29" fmla="*/ 13157 h 624950"/>
                      <a:gd name="connsiteX30" fmla="*/ 276293 w 476935"/>
                      <a:gd name="connsiteY30" fmla="*/ 0 h 624950"/>
                      <a:gd name="connsiteX31" fmla="*/ 279583 w 476935"/>
                      <a:gd name="connsiteY31" fmla="*/ 59206 h 624950"/>
                      <a:gd name="connsiteX32" fmla="*/ 348656 w 476935"/>
                      <a:gd name="connsiteY32" fmla="*/ 52627 h 62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6935" h="624950">
                        <a:moveTo>
                          <a:pt x="348656" y="52627"/>
                        </a:moveTo>
                        <a:lnTo>
                          <a:pt x="355234" y="118411"/>
                        </a:lnTo>
                        <a:lnTo>
                          <a:pt x="325631" y="167750"/>
                        </a:lnTo>
                        <a:lnTo>
                          <a:pt x="427597" y="240112"/>
                        </a:lnTo>
                        <a:lnTo>
                          <a:pt x="404572" y="289450"/>
                        </a:lnTo>
                        <a:lnTo>
                          <a:pt x="384837" y="338788"/>
                        </a:lnTo>
                        <a:lnTo>
                          <a:pt x="371680" y="361813"/>
                        </a:lnTo>
                        <a:lnTo>
                          <a:pt x="421018" y="430886"/>
                        </a:lnTo>
                        <a:lnTo>
                          <a:pt x="473646" y="424308"/>
                        </a:lnTo>
                        <a:lnTo>
                          <a:pt x="476935" y="470357"/>
                        </a:lnTo>
                        <a:lnTo>
                          <a:pt x="440754" y="493381"/>
                        </a:lnTo>
                        <a:lnTo>
                          <a:pt x="404572" y="516406"/>
                        </a:lnTo>
                        <a:lnTo>
                          <a:pt x="404572" y="562455"/>
                        </a:lnTo>
                        <a:lnTo>
                          <a:pt x="351945" y="582190"/>
                        </a:lnTo>
                        <a:lnTo>
                          <a:pt x="332210" y="624950"/>
                        </a:lnTo>
                        <a:lnTo>
                          <a:pt x="253269" y="611793"/>
                        </a:lnTo>
                        <a:lnTo>
                          <a:pt x="200641" y="611793"/>
                        </a:lnTo>
                        <a:lnTo>
                          <a:pt x="194063" y="473646"/>
                        </a:lnTo>
                        <a:lnTo>
                          <a:pt x="124990" y="467068"/>
                        </a:lnTo>
                        <a:lnTo>
                          <a:pt x="148014" y="444043"/>
                        </a:lnTo>
                        <a:lnTo>
                          <a:pt x="118411" y="365102"/>
                        </a:lnTo>
                        <a:lnTo>
                          <a:pt x="39470" y="348656"/>
                        </a:lnTo>
                        <a:lnTo>
                          <a:pt x="0" y="266426"/>
                        </a:lnTo>
                        <a:lnTo>
                          <a:pt x="85519" y="276293"/>
                        </a:lnTo>
                        <a:lnTo>
                          <a:pt x="115122" y="259847"/>
                        </a:lnTo>
                        <a:lnTo>
                          <a:pt x="95387" y="111833"/>
                        </a:lnTo>
                        <a:lnTo>
                          <a:pt x="46049" y="55917"/>
                        </a:lnTo>
                        <a:lnTo>
                          <a:pt x="62495" y="29603"/>
                        </a:lnTo>
                        <a:lnTo>
                          <a:pt x="131568" y="46049"/>
                        </a:lnTo>
                        <a:lnTo>
                          <a:pt x="220377" y="13157"/>
                        </a:lnTo>
                        <a:lnTo>
                          <a:pt x="276293" y="0"/>
                        </a:lnTo>
                        <a:lnTo>
                          <a:pt x="279583" y="59206"/>
                        </a:lnTo>
                        <a:lnTo>
                          <a:pt x="348656" y="52627"/>
                        </a:lnTo>
                        <a:close/>
                      </a:path>
                    </a:pathLst>
                  </a:custGeom>
                  <a:solidFill>
                    <a:schemeClr val="bg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bg2">
                          <a:lumMod val="25000"/>
                        </a:schemeClr>
                      </a:solidFill>
                    </a:endParaRPr>
                  </a:p>
                </p:txBody>
              </p:sp>
              <p:sp>
                <p:nvSpPr>
                  <p:cNvPr id="113" name="Forme libre : forme 112">
                    <a:extLst>
                      <a:ext uri="{FF2B5EF4-FFF2-40B4-BE49-F238E27FC236}">
                        <a16:creationId xmlns:a16="http://schemas.microsoft.com/office/drawing/2014/main" id="{33A02B6C-B9E3-4268-AB26-B93BC9C6CED3}"/>
                      </a:ext>
                    </a:extLst>
                  </p:cNvPr>
                  <p:cNvSpPr/>
                  <p:nvPr/>
                </p:nvSpPr>
                <p:spPr>
                  <a:xfrm>
                    <a:off x="5854791" y="3956918"/>
                    <a:ext cx="1407782" cy="1552506"/>
                  </a:xfrm>
                  <a:custGeom>
                    <a:avLst/>
                    <a:gdLst>
                      <a:gd name="connsiteX0" fmla="*/ 756518 w 1407782"/>
                      <a:gd name="connsiteY0" fmla="*/ 95387 h 1552506"/>
                      <a:gd name="connsiteX1" fmla="*/ 799278 w 1407782"/>
                      <a:gd name="connsiteY1" fmla="*/ 148014 h 1552506"/>
                      <a:gd name="connsiteX2" fmla="*/ 795989 w 1407782"/>
                      <a:gd name="connsiteY2" fmla="*/ 203931 h 1552506"/>
                      <a:gd name="connsiteX3" fmla="*/ 795989 w 1407782"/>
                      <a:gd name="connsiteY3" fmla="*/ 203931 h 1552506"/>
                      <a:gd name="connsiteX4" fmla="*/ 861773 w 1407782"/>
                      <a:gd name="connsiteY4" fmla="*/ 230245 h 1552506"/>
                      <a:gd name="connsiteX5" fmla="*/ 917690 w 1407782"/>
                      <a:gd name="connsiteY5" fmla="*/ 223666 h 1552506"/>
                      <a:gd name="connsiteX6" fmla="*/ 950582 w 1407782"/>
                      <a:gd name="connsiteY6" fmla="*/ 279583 h 1552506"/>
                      <a:gd name="connsiteX7" fmla="*/ 904533 w 1407782"/>
                      <a:gd name="connsiteY7" fmla="*/ 351945 h 1552506"/>
                      <a:gd name="connsiteX8" fmla="*/ 934136 w 1407782"/>
                      <a:gd name="connsiteY8" fmla="*/ 368391 h 1552506"/>
                      <a:gd name="connsiteX9" fmla="*/ 944003 w 1407782"/>
                      <a:gd name="connsiteY9" fmla="*/ 437465 h 1552506"/>
                      <a:gd name="connsiteX10" fmla="*/ 944003 w 1407782"/>
                      <a:gd name="connsiteY10" fmla="*/ 437465 h 1552506"/>
                      <a:gd name="connsiteX11" fmla="*/ 980185 w 1407782"/>
                      <a:gd name="connsiteY11" fmla="*/ 486803 h 1552506"/>
                      <a:gd name="connsiteX12" fmla="*/ 1006498 w 1407782"/>
                      <a:gd name="connsiteY12" fmla="*/ 503249 h 1552506"/>
                      <a:gd name="connsiteX13" fmla="*/ 1026233 w 1407782"/>
                      <a:gd name="connsiteY13" fmla="*/ 457200 h 1552506"/>
                      <a:gd name="connsiteX14" fmla="*/ 1121621 w 1407782"/>
                      <a:gd name="connsiteY14" fmla="*/ 450622 h 1552506"/>
                      <a:gd name="connsiteX15" fmla="*/ 1115042 w 1407782"/>
                      <a:gd name="connsiteY15" fmla="*/ 457200 h 1552506"/>
                      <a:gd name="connsiteX16" fmla="*/ 1144645 w 1407782"/>
                      <a:gd name="connsiteY16" fmla="*/ 470357 h 1552506"/>
                      <a:gd name="connsiteX17" fmla="*/ 1154513 w 1407782"/>
                      <a:gd name="connsiteY17" fmla="*/ 430886 h 1552506"/>
                      <a:gd name="connsiteX18" fmla="*/ 1170959 w 1407782"/>
                      <a:gd name="connsiteY18" fmla="*/ 397994 h 1552506"/>
                      <a:gd name="connsiteX19" fmla="*/ 1151223 w 1407782"/>
                      <a:gd name="connsiteY19" fmla="*/ 361813 h 1552506"/>
                      <a:gd name="connsiteX20" fmla="*/ 1272924 w 1407782"/>
                      <a:gd name="connsiteY20" fmla="*/ 319053 h 1552506"/>
                      <a:gd name="connsiteX21" fmla="*/ 1272924 w 1407782"/>
                      <a:gd name="connsiteY21" fmla="*/ 401283 h 1552506"/>
                      <a:gd name="connsiteX22" fmla="*/ 1299238 w 1407782"/>
                      <a:gd name="connsiteY22" fmla="*/ 457200 h 1552506"/>
                      <a:gd name="connsiteX23" fmla="*/ 1325551 w 1407782"/>
                      <a:gd name="connsiteY23" fmla="*/ 516406 h 1552506"/>
                      <a:gd name="connsiteX24" fmla="*/ 1325551 w 1407782"/>
                      <a:gd name="connsiteY24" fmla="*/ 546009 h 1552506"/>
                      <a:gd name="connsiteX25" fmla="*/ 1338708 w 1407782"/>
                      <a:gd name="connsiteY25" fmla="*/ 559165 h 1552506"/>
                      <a:gd name="connsiteX26" fmla="*/ 1325551 w 1407782"/>
                      <a:gd name="connsiteY26" fmla="*/ 592058 h 1552506"/>
                      <a:gd name="connsiteX27" fmla="*/ 1338708 w 1407782"/>
                      <a:gd name="connsiteY27" fmla="*/ 634817 h 1552506"/>
                      <a:gd name="connsiteX28" fmla="*/ 1341997 w 1407782"/>
                      <a:gd name="connsiteY28" fmla="*/ 694023 h 1552506"/>
                      <a:gd name="connsiteX29" fmla="*/ 1338708 w 1407782"/>
                      <a:gd name="connsiteY29" fmla="*/ 730204 h 1552506"/>
                      <a:gd name="connsiteX30" fmla="*/ 1381468 w 1407782"/>
                      <a:gd name="connsiteY30" fmla="*/ 772964 h 1552506"/>
                      <a:gd name="connsiteX31" fmla="*/ 1407782 w 1407782"/>
                      <a:gd name="connsiteY31" fmla="*/ 828881 h 1552506"/>
                      <a:gd name="connsiteX32" fmla="*/ 1388046 w 1407782"/>
                      <a:gd name="connsiteY32" fmla="*/ 894665 h 1552506"/>
                      <a:gd name="connsiteX33" fmla="*/ 1404492 w 1407782"/>
                      <a:gd name="connsiteY33" fmla="*/ 960449 h 1552506"/>
                      <a:gd name="connsiteX34" fmla="*/ 1371600 w 1407782"/>
                      <a:gd name="connsiteY34" fmla="*/ 1052547 h 1552506"/>
                      <a:gd name="connsiteX35" fmla="*/ 1305816 w 1407782"/>
                      <a:gd name="connsiteY35" fmla="*/ 1072282 h 1552506"/>
                      <a:gd name="connsiteX36" fmla="*/ 1256478 w 1407782"/>
                      <a:gd name="connsiteY36" fmla="*/ 1124909 h 1552506"/>
                      <a:gd name="connsiteX37" fmla="*/ 1217008 w 1407782"/>
                      <a:gd name="connsiteY37" fmla="*/ 1075571 h 1552506"/>
                      <a:gd name="connsiteX38" fmla="*/ 1167669 w 1407782"/>
                      <a:gd name="connsiteY38" fmla="*/ 1078860 h 1552506"/>
                      <a:gd name="connsiteX39" fmla="*/ 1111753 w 1407782"/>
                      <a:gd name="connsiteY39" fmla="*/ 1052547 h 1552506"/>
                      <a:gd name="connsiteX40" fmla="*/ 1115042 w 1407782"/>
                      <a:gd name="connsiteY40" fmla="*/ 1085439 h 1552506"/>
                      <a:gd name="connsiteX41" fmla="*/ 1072282 w 1407782"/>
                      <a:gd name="connsiteY41" fmla="*/ 1088728 h 1552506"/>
                      <a:gd name="connsiteX42" fmla="*/ 1049258 w 1407782"/>
                      <a:gd name="connsiteY42" fmla="*/ 1128199 h 1552506"/>
                      <a:gd name="connsiteX43" fmla="*/ 950582 w 1407782"/>
                      <a:gd name="connsiteY43" fmla="*/ 1184115 h 1552506"/>
                      <a:gd name="connsiteX44" fmla="*/ 957160 w 1407782"/>
                      <a:gd name="connsiteY44" fmla="*/ 1299237 h 1552506"/>
                      <a:gd name="connsiteX45" fmla="*/ 927557 w 1407782"/>
                      <a:gd name="connsiteY45" fmla="*/ 1299237 h 1552506"/>
                      <a:gd name="connsiteX46" fmla="*/ 888087 w 1407782"/>
                      <a:gd name="connsiteY46" fmla="*/ 1259767 h 1552506"/>
                      <a:gd name="connsiteX47" fmla="*/ 865062 w 1407782"/>
                      <a:gd name="connsiteY47" fmla="*/ 1282791 h 1552506"/>
                      <a:gd name="connsiteX48" fmla="*/ 835459 w 1407782"/>
                      <a:gd name="connsiteY48" fmla="*/ 1286081 h 1552506"/>
                      <a:gd name="connsiteX49" fmla="*/ 805856 w 1407782"/>
                      <a:gd name="connsiteY49" fmla="*/ 1289370 h 1552506"/>
                      <a:gd name="connsiteX50" fmla="*/ 710469 w 1407782"/>
                      <a:gd name="connsiteY50" fmla="*/ 1217007 h 1552506"/>
                      <a:gd name="connsiteX51" fmla="*/ 720337 w 1407782"/>
                      <a:gd name="connsiteY51" fmla="*/ 1193983 h 1552506"/>
                      <a:gd name="connsiteX52" fmla="*/ 526274 w 1407782"/>
                      <a:gd name="connsiteY52" fmla="*/ 1138066 h 1552506"/>
                      <a:gd name="connsiteX53" fmla="*/ 506538 w 1407782"/>
                      <a:gd name="connsiteY53" fmla="*/ 1144645 h 1552506"/>
                      <a:gd name="connsiteX54" fmla="*/ 503249 w 1407782"/>
                      <a:gd name="connsiteY54" fmla="*/ 1193983 h 1552506"/>
                      <a:gd name="connsiteX55" fmla="*/ 450622 w 1407782"/>
                      <a:gd name="connsiteY55" fmla="*/ 1253188 h 1552506"/>
                      <a:gd name="connsiteX56" fmla="*/ 384838 w 1407782"/>
                      <a:gd name="connsiteY56" fmla="*/ 1197272 h 1552506"/>
                      <a:gd name="connsiteX57" fmla="*/ 365103 w 1407782"/>
                      <a:gd name="connsiteY57" fmla="*/ 1217007 h 1552506"/>
                      <a:gd name="connsiteX58" fmla="*/ 388127 w 1407782"/>
                      <a:gd name="connsiteY58" fmla="*/ 1249899 h 1552506"/>
                      <a:gd name="connsiteX59" fmla="*/ 361813 w 1407782"/>
                      <a:gd name="connsiteY59" fmla="*/ 1286081 h 1552506"/>
                      <a:gd name="connsiteX60" fmla="*/ 332210 w 1407782"/>
                      <a:gd name="connsiteY60" fmla="*/ 1365022 h 1552506"/>
                      <a:gd name="connsiteX61" fmla="*/ 279583 w 1407782"/>
                      <a:gd name="connsiteY61" fmla="*/ 1397914 h 1552506"/>
                      <a:gd name="connsiteX62" fmla="*/ 226956 w 1407782"/>
                      <a:gd name="connsiteY62" fmla="*/ 1506458 h 1552506"/>
                      <a:gd name="connsiteX63" fmla="*/ 197353 w 1407782"/>
                      <a:gd name="connsiteY63" fmla="*/ 1519614 h 1552506"/>
                      <a:gd name="connsiteX64" fmla="*/ 197353 w 1407782"/>
                      <a:gd name="connsiteY64" fmla="*/ 1552506 h 1552506"/>
                      <a:gd name="connsiteX65" fmla="*/ 154593 w 1407782"/>
                      <a:gd name="connsiteY65" fmla="*/ 1536060 h 1552506"/>
                      <a:gd name="connsiteX66" fmla="*/ 124990 w 1407782"/>
                      <a:gd name="connsiteY66" fmla="*/ 1460409 h 1552506"/>
                      <a:gd name="connsiteX67" fmla="*/ 72363 w 1407782"/>
                      <a:gd name="connsiteY67" fmla="*/ 1430806 h 1552506"/>
                      <a:gd name="connsiteX68" fmla="*/ 52628 w 1407782"/>
                      <a:gd name="connsiteY68" fmla="*/ 1348576 h 1552506"/>
                      <a:gd name="connsiteX69" fmla="*/ 88809 w 1407782"/>
                      <a:gd name="connsiteY69" fmla="*/ 1305816 h 1552506"/>
                      <a:gd name="connsiteX70" fmla="*/ 88809 w 1407782"/>
                      <a:gd name="connsiteY70" fmla="*/ 1246610 h 1552506"/>
                      <a:gd name="connsiteX71" fmla="*/ 29603 w 1407782"/>
                      <a:gd name="connsiteY71" fmla="*/ 1223586 h 1552506"/>
                      <a:gd name="connsiteX72" fmla="*/ 13157 w 1407782"/>
                      <a:gd name="connsiteY72" fmla="*/ 1167669 h 1552506"/>
                      <a:gd name="connsiteX73" fmla="*/ 72363 w 1407782"/>
                      <a:gd name="connsiteY73" fmla="*/ 1147934 h 1552506"/>
                      <a:gd name="connsiteX74" fmla="*/ 69074 w 1407782"/>
                      <a:gd name="connsiteY74" fmla="*/ 1101885 h 1552506"/>
                      <a:gd name="connsiteX75" fmla="*/ 151304 w 1407782"/>
                      <a:gd name="connsiteY75" fmla="*/ 1059125 h 1552506"/>
                      <a:gd name="connsiteX76" fmla="*/ 131569 w 1407782"/>
                      <a:gd name="connsiteY76" fmla="*/ 1016365 h 1552506"/>
                      <a:gd name="connsiteX77" fmla="*/ 62495 w 1407782"/>
                      <a:gd name="connsiteY77" fmla="*/ 1016365 h 1552506"/>
                      <a:gd name="connsiteX78" fmla="*/ 39471 w 1407782"/>
                      <a:gd name="connsiteY78" fmla="*/ 967027 h 1552506"/>
                      <a:gd name="connsiteX79" fmla="*/ 82231 w 1407782"/>
                      <a:gd name="connsiteY79" fmla="*/ 838748 h 1552506"/>
                      <a:gd name="connsiteX80" fmla="*/ 0 w 1407782"/>
                      <a:gd name="connsiteY80" fmla="*/ 766386 h 1552506"/>
                      <a:gd name="connsiteX81" fmla="*/ 6579 w 1407782"/>
                      <a:gd name="connsiteY81" fmla="*/ 697312 h 1552506"/>
                      <a:gd name="connsiteX82" fmla="*/ 0 w 1407782"/>
                      <a:gd name="connsiteY82" fmla="*/ 618371 h 1552506"/>
                      <a:gd name="connsiteX83" fmla="*/ 9868 w 1407782"/>
                      <a:gd name="connsiteY83" fmla="*/ 615082 h 1552506"/>
                      <a:gd name="connsiteX84" fmla="*/ 39471 w 1407782"/>
                      <a:gd name="connsiteY84" fmla="*/ 631528 h 1552506"/>
                      <a:gd name="connsiteX85" fmla="*/ 72363 w 1407782"/>
                      <a:gd name="connsiteY85" fmla="*/ 608504 h 1552506"/>
                      <a:gd name="connsiteX86" fmla="*/ 46049 w 1407782"/>
                      <a:gd name="connsiteY86" fmla="*/ 592058 h 1552506"/>
                      <a:gd name="connsiteX87" fmla="*/ 200642 w 1407782"/>
                      <a:gd name="connsiteY87" fmla="*/ 526273 h 1552506"/>
                      <a:gd name="connsiteX88" fmla="*/ 200642 w 1407782"/>
                      <a:gd name="connsiteY88" fmla="*/ 526273 h 1552506"/>
                      <a:gd name="connsiteX89" fmla="*/ 203931 w 1407782"/>
                      <a:gd name="connsiteY89" fmla="*/ 463778 h 1552506"/>
                      <a:gd name="connsiteX90" fmla="*/ 299318 w 1407782"/>
                      <a:gd name="connsiteY90" fmla="*/ 450622 h 1552506"/>
                      <a:gd name="connsiteX91" fmla="*/ 282872 w 1407782"/>
                      <a:gd name="connsiteY91" fmla="*/ 365102 h 1552506"/>
                      <a:gd name="connsiteX92" fmla="*/ 381549 w 1407782"/>
                      <a:gd name="connsiteY92" fmla="*/ 269715 h 1552506"/>
                      <a:gd name="connsiteX93" fmla="*/ 391416 w 1407782"/>
                      <a:gd name="connsiteY93" fmla="*/ 148014 h 1552506"/>
                      <a:gd name="connsiteX94" fmla="*/ 460490 w 1407782"/>
                      <a:gd name="connsiteY94" fmla="*/ 141436 h 1552506"/>
                      <a:gd name="connsiteX95" fmla="*/ 578901 w 1407782"/>
                      <a:gd name="connsiteY95" fmla="*/ 39470 h 1552506"/>
                      <a:gd name="connsiteX96" fmla="*/ 621661 w 1407782"/>
                      <a:gd name="connsiteY96" fmla="*/ 0 h 1552506"/>
                      <a:gd name="connsiteX97" fmla="*/ 684156 w 1407782"/>
                      <a:gd name="connsiteY97" fmla="*/ 55917 h 1552506"/>
                      <a:gd name="connsiteX98" fmla="*/ 756518 w 1407782"/>
                      <a:gd name="connsiteY98" fmla="*/ 95387 h 155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407782" h="1552506">
                        <a:moveTo>
                          <a:pt x="756518" y="95387"/>
                        </a:moveTo>
                        <a:lnTo>
                          <a:pt x="799278" y="148014"/>
                        </a:lnTo>
                        <a:lnTo>
                          <a:pt x="795989" y="203931"/>
                        </a:lnTo>
                        <a:lnTo>
                          <a:pt x="795989" y="203931"/>
                        </a:lnTo>
                        <a:lnTo>
                          <a:pt x="861773" y="230245"/>
                        </a:lnTo>
                        <a:lnTo>
                          <a:pt x="917690" y="223666"/>
                        </a:lnTo>
                        <a:lnTo>
                          <a:pt x="950582" y="279583"/>
                        </a:lnTo>
                        <a:lnTo>
                          <a:pt x="904533" y="351945"/>
                        </a:lnTo>
                        <a:lnTo>
                          <a:pt x="934136" y="368391"/>
                        </a:lnTo>
                        <a:lnTo>
                          <a:pt x="944003" y="437465"/>
                        </a:lnTo>
                        <a:lnTo>
                          <a:pt x="944003" y="437465"/>
                        </a:lnTo>
                        <a:lnTo>
                          <a:pt x="980185" y="486803"/>
                        </a:lnTo>
                        <a:lnTo>
                          <a:pt x="1006498" y="503249"/>
                        </a:lnTo>
                        <a:lnTo>
                          <a:pt x="1026233" y="457200"/>
                        </a:lnTo>
                        <a:lnTo>
                          <a:pt x="1121621" y="450622"/>
                        </a:lnTo>
                        <a:lnTo>
                          <a:pt x="1115042" y="457200"/>
                        </a:lnTo>
                        <a:lnTo>
                          <a:pt x="1144645" y="470357"/>
                        </a:lnTo>
                        <a:lnTo>
                          <a:pt x="1154513" y="430886"/>
                        </a:lnTo>
                        <a:lnTo>
                          <a:pt x="1170959" y="397994"/>
                        </a:lnTo>
                        <a:lnTo>
                          <a:pt x="1151223" y="361813"/>
                        </a:lnTo>
                        <a:lnTo>
                          <a:pt x="1272924" y="319053"/>
                        </a:lnTo>
                        <a:lnTo>
                          <a:pt x="1272924" y="401283"/>
                        </a:lnTo>
                        <a:lnTo>
                          <a:pt x="1299238" y="457200"/>
                        </a:lnTo>
                        <a:lnTo>
                          <a:pt x="1325551" y="516406"/>
                        </a:lnTo>
                        <a:lnTo>
                          <a:pt x="1325551" y="546009"/>
                        </a:lnTo>
                        <a:lnTo>
                          <a:pt x="1338708" y="559165"/>
                        </a:lnTo>
                        <a:lnTo>
                          <a:pt x="1325551" y="592058"/>
                        </a:lnTo>
                        <a:lnTo>
                          <a:pt x="1338708" y="634817"/>
                        </a:lnTo>
                        <a:lnTo>
                          <a:pt x="1341997" y="694023"/>
                        </a:lnTo>
                        <a:lnTo>
                          <a:pt x="1338708" y="730204"/>
                        </a:lnTo>
                        <a:lnTo>
                          <a:pt x="1381468" y="772964"/>
                        </a:lnTo>
                        <a:lnTo>
                          <a:pt x="1407782" y="828881"/>
                        </a:lnTo>
                        <a:lnTo>
                          <a:pt x="1388046" y="894665"/>
                        </a:lnTo>
                        <a:lnTo>
                          <a:pt x="1404492" y="960449"/>
                        </a:lnTo>
                        <a:lnTo>
                          <a:pt x="1371600" y="1052547"/>
                        </a:lnTo>
                        <a:lnTo>
                          <a:pt x="1305816" y="1072282"/>
                        </a:lnTo>
                        <a:lnTo>
                          <a:pt x="1256478" y="1124909"/>
                        </a:lnTo>
                        <a:lnTo>
                          <a:pt x="1217008" y="1075571"/>
                        </a:lnTo>
                        <a:lnTo>
                          <a:pt x="1167669" y="1078860"/>
                        </a:lnTo>
                        <a:lnTo>
                          <a:pt x="1111753" y="1052547"/>
                        </a:lnTo>
                        <a:lnTo>
                          <a:pt x="1115042" y="1085439"/>
                        </a:lnTo>
                        <a:lnTo>
                          <a:pt x="1072282" y="1088728"/>
                        </a:lnTo>
                        <a:lnTo>
                          <a:pt x="1049258" y="1128199"/>
                        </a:lnTo>
                        <a:lnTo>
                          <a:pt x="950582" y="1184115"/>
                        </a:lnTo>
                        <a:lnTo>
                          <a:pt x="957160" y="1299237"/>
                        </a:lnTo>
                        <a:lnTo>
                          <a:pt x="927557" y="1299237"/>
                        </a:lnTo>
                        <a:lnTo>
                          <a:pt x="888087" y="1259767"/>
                        </a:lnTo>
                        <a:lnTo>
                          <a:pt x="865062" y="1282791"/>
                        </a:lnTo>
                        <a:lnTo>
                          <a:pt x="835459" y="1286081"/>
                        </a:lnTo>
                        <a:lnTo>
                          <a:pt x="805856" y="1289370"/>
                        </a:lnTo>
                        <a:lnTo>
                          <a:pt x="710469" y="1217007"/>
                        </a:lnTo>
                        <a:lnTo>
                          <a:pt x="720337" y="1193983"/>
                        </a:lnTo>
                        <a:lnTo>
                          <a:pt x="526274" y="1138066"/>
                        </a:lnTo>
                        <a:lnTo>
                          <a:pt x="506538" y="1144645"/>
                        </a:lnTo>
                        <a:lnTo>
                          <a:pt x="503249" y="1193983"/>
                        </a:lnTo>
                        <a:lnTo>
                          <a:pt x="450622" y="1253188"/>
                        </a:lnTo>
                        <a:lnTo>
                          <a:pt x="384838" y="1197272"/>
                        </a:lnTo>
                        <a:lnTo>
                          <a:pt x="365103" y="1217007"/>
                        </a:lnTo>
                        <a:lnTo>
                          <a:pt x="388127" y="1249899"/>
                        </a:lnTo>
                        <a:lnTo>
                          <a:pt x="361813" y="1286081"/>
                        </a:lnTo>
                        <a:lnTo>
                          <a:pt x="332210" y="1365022"/>
                        </a:lnTo>
                        <a:lnTo>
                          <a:pt x="279583" y="1397914"/>
                        </a:lnTo>
                        <a:lnTo>
                          <a:pt x="226956" y="1506458"/>
                        </a:lnTo>
                        <a:lnTo>
                          <a:pt x="197353" y="1519614"/>
                        </a:lnTo>
                        <a:lnTo>
                          <a:pt x="197353" y="1552506"/>
                        </a:lnTo>
                        <a:lnTo>
                          <a:pt x="154593" y="1536060"/>
                        </a:lnTo>
                        <a:lnTo>
                          <a:pt x="124990" y="1460409"/>
                        </a:lnTo>
                        <a:lnTo>
                          <a:pt x="72363" y="1430806"/>
                        </a:lnTo>
                        <a:lnTo>
                          <a:pt x="52628" y="1348576"/>
                        </a:lnTo>
                        <a:lnTo>
                          <a:pt x="88809" y="1305816"/>
                        </a:lnTo>
                        <a:lnTo>
                          <a:pt x="88809" y="1246610"/>
                        </a:lnTo>
                        <a:lnTo>
                          <a:pt x="29603" y="1223586"/>
                        </a:lnTo>
                        <a:lnTo>
                          <a:pt x="13157" y="1167669"/>
                        </a:lnTo>
                        <a:lnTo>
                          <a:pt x="72363" y="1147934"/>
                        </a:lnTo>
                        <a:lnTo>
                          <a:pt x="69074" y="1101885"/>
                        </a:lnTo>
                        <a:lnTo>
                          <a:pt x="151304" y="1059125"/>
                        </a:lnTo>
                        <a:lnTo>
                          <a:pt x="131569" y="1016365"/>
                        </a:lnTo>
                        <a:lnTo>
                          <a:pt x="62495" y="1016365"/>
                        </a:lnTo>
                        <a:lnTo>
                          <a:pt x="39471" y="967027"/>
                        </a:lnTo>
                        <a:lnTo>
                          <a:pt x="82231" y="838748"/>
                        </a:lnTo>
                        <a:lnTo>
                          <a:pt x="0" y="766386"/>
                        </a:lnTo>
                        <a:lnTo>
                          <a:pt x="6579" y="697312"/>
                        </a:lnTo>
                        <a:lnTo>
                          <a:pt x="0" y="618371"/>
                        </a:lnTo>
                        <a:lnTo>
                          <a:pt x="9868" y="615082"/>
                        </a:lnTo>
                        <a:lnTo>
                          <a:pt x="39471" y="631528"/>
                        </a:lnTo>
                        <a:lnTo>
                          <a:pt x="72363" y="608504"/>
                        </a:lnTo>
                        <a:lnTo>
                          <a:pt x="46049" y="592058"/>
                        </a:lnTo>
                        <a:lnTo>
                          <a:pt x="200642" y="526273"/>
                        </a:lnTo>
                        <a:lnTo>
                          <a:pt x="200642" y="526273"/>
                        </a:lnTo>
                        <a:lnTo>
                          <a:pt x="203931" y="463778"/>
                        </a:lnTo>
                        <a:lnTo>
                          <a:pt x="299318" y="450622"/>
                        </a:lnTo>
                        <a:lnTo>
                          <a:pt x="282872" y="365102"/>
                        </a:lnTo>
                        <a:lnTo>
                          <a:pt x="381549" y="269715"/>
                        </a:lnTo>
                        <a:lnTo>
                          <a:pt x="391416" y="148014"/>
                        </a:lnTo>
                        <a:lnTo>
                          <a:pt x="460490" y="141436"/>
                        </a:lnTo>
                        <a:lnTo>
                          <a:pt x="578901" y="39470"/>
                        </a:lnTo>
                        <a:lnTo>
                          <a:pt x="621661" y="0"/>
                        </a:lnTo>
                        <a:lnTo>
                          <a:pt x="684156" y="55917"/>
                        </a:lnTo>
                        <a:lnTo>
                          <a:pt x="756518" y="95387"/>
                        </a:lnTo>
                        <a:close/>
                      </a:path>
                    </a:pathLst>
                  </a:custGeom>
                  <a:solidFill>
                    <a:schemeClr val="bg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bg2">
                          <a:lumMod val="25000"/>
                        </a:schemeClr>
                      </a:solidFill>
                    </a:endParaRPr>
                  </a:p>
                </p:txBody>
              </p:sp>
              <p:sp>
                <p:nvSpPr>
                  <p:cNvPr id="114" name="Forme libre : forme 113">
                    <a:extLst>
                      <a:ext uri="{FF2B5EF4-FFF2-40B4-BE49-F238E27FC236}">
                        <a16:creationId xmlns:a16="http://schemas.microsoft.com/office/drawing/2014/main" id="{42D3E964-239F-4F79-A202-08D9D7D3B3BA}"/>
                      </a:ext>
                    </a:extLst>
                  </p:cNvPr>
                  <p:cNvSpPr/>
                  <p:nvPr/>
                </p:nvSpPr>
                <p:spPr>
                  <a:xfrm>
                    <a:off x="6624464" y="3634576"/>
                    <a:ext cx="1601845" cy="1013076"/>
                  </a:xfrm>
                  <a:custGeom>
                    <a:avLst/>
                    <a:gdLst>
                      <a:gd name="connsiteX0" fmla="*/ 509828 w 1601845"/>
                      <a:gd name="connsiteY0" fmla="*/ 42759 h 1013076"/>
                      <a:gd name="connsiteX1" fmla="*/ 562455 w 1601845"/>
                      <a:gd name="connsiteY1" fmla="*/ 75651 h 1013076"/>
                      <a:gd name="connsiteX2" fmla="*/ 667710 w 1601845"/>
                      <a:gd name="connsiteY2" fmla="*/ 0 h 1013076"/>
                      <a:gd name="connsiteX3" fmla="*/ 694023 w 1601845"/>
                      <a:gd name="connsiteY3" fmla="*/ 26313 h 1013076"/>
                      <a:gd name="connsiteX4" fmla="*/ 684156 w 1601845"/>
                      <a:gd name="connsiteY4" fmla="*/ 95387 h 1013076"/>
                      <a:gd name="connsiteX5" fmla="*/ 749940 w 1601845"/>
                      <a:gd name="connsiteY5" fmla="*/ 151303 h 1013076"/>
                      <a:gd name="connsiteX6" fmla="*/ 789410 w 1601845"/>
                      <a:gd name="connsiteY6" fmla="*/ 134857 h 1013076"/>
                      <a:gd name="connsiteX7" fmla="*/ 812435 w 1601845"/>
                      <a:gd name="connsiteY7" fmla="*/ 144725 h 1013076"/>
                      <a:gd name="connsiteX8" fmla="*/ 845327 w 1601845"/>
                      <a:gd name="connsiteY8" fmla="*/ 207220 h 1013076"/>
                      <a:gd name="connsiteX9" fmla="*/ 963738 w 1601845"/>
                      <a:gd name="connsiteY9" fmla="*/ 213798 h 1013076"/>
                      <a:gd name="connsiteX10" fmla="*/ 990052 w 1601845"/>
                      <a:gd name="connsiteY10" fmla="*/ 233533 h 1013076"/>
                      <a:gd name="connsiteX11" fmla="*/ 1022944 w 1601845"/>
                      <a:gd name="connsiteY11" fmla="*/ 207220 h 1013076"/>
                      <a:gd name="connsiteX12" fmla="*/ 1052547 w 1601845"/>
                      <a:gd name="connsiteY12" fmla="*/ 184195 h 1013076"/>
                      <a:gd name="connsiteX13" fmla="*/ 1072282 w 1601845"/>
                      <a:gd name="connsiteY13" fmla="*/ 164460 h 1013076"/>
                      <a:gd name="connsiteX14" fmla="*/ 1144645 w 1601845"/>
                      <a:gd name="connsiteY14" fmla="*/ 154592 h 1013076"/>
                      <a:gd name="connsiteX15" fmla="*/ 1164380 w 1601845"/>
                      <a:gd name="connsiteY15" fmla="*/ 190774 h 1013076"/>
                      <a:gd name="connsiteX16" fmla="*/ 1184115 w 1601845"/>
                      <a:gd name="connsiteY16" fmla="*/ 197352 h 1013076"/>
                      <a:gd name="connsiteX17" fmla="*/ 1193983 w 1601845"/>
                      <a:gd name="connsiteY17" fmla="*/ 161171 h 1013076"/>
                      <a:gd name="connsiteX18" fmla="*/ 1207140 w 1601845"/>
                      <a:gd name="connsiteY18" fmla="*/ 59205 h 1013076"/>
                      <a:gd name="connsiteX19" fmla="*/ 1220297 w 1601845"/>
                      <a:gd name="connsiteY19" fmla="*/ 131568 h 1013076"/>
                      <a:gd name="connsiteX20" fmla="*/ 1312394 w 1601845"/>
                      <a:gd name="connsiteY20" fmla="*/ 187484 h 1013076"/>
                      <a:gd name="connsiteX21" fmla="*/ 1322262 w 1601845"/>
                      <a:gd name="connsiteY21" fmla="*/ 259847 h 1013076"/>
                      <a:gd name="connsiteX22" fmla="*/ 1365022 w 1601845"/>
                      <a:gd name="connsiteY22" fmla="*/ 243401 h 1013076"/>
                      <a:gd name="connsiteX23" fmla="*/ 1411071 w 1601845"/>
                      <a:gd name="connsiteY23" fmla="*/ 279582 h 1013076"/>
                      <a:gd name="connsiteX24" fmla="*/ 1460409 w 1601845"/>
                      <a:gd name="connsiteY24" fmla="*/ 282871 h 1013076"/>
                      <a:gd name="connsiteX25" fmla="*/ 1457120 w 1601845"/>
                      <a:gd name="connsiteY25" fmla="*/ 315764 h 1013076"/>
                      <a:gd name="connsiteX26" fmla="*/ 1513036 w 1601845"/>
                      <a:gd name="connsiteY26" fmla="*/ 348656 h 1013076"/>
                      <a:gd name="connsiteX27" fmla="*/ 1513036 w 1601845"/>
                      <a:gd name="connsiteY27" fmla="*/ 388126 h 1013076"/>
                      <a:gd name="connsiteX28" fmla="*/ 1595266 w 1601845"/>
                      <a:gd name="connsiteY28" fmla="*/ 358523 h 1013076"/>
                      <a:gd name="connsiteX29" fmla="*/ 1601845 w 1601845"/>
                      <a:gd name="connsiteY29" fmla="*/ 430886 h 1013076"/>
                      <a:gd name="connsiteX30" fmla="*/ 1555796 w 1601845"/>
                      <a:gd name="connsiteY30" fmla="*/ 434175 h 1013076"/>
                      <a:gd name="connsiteX31" fmla="*/ 1588688 w 1601845"/>
                      <a:gd name="connsiteY31" fmla="*/ 470356 h 1013076"/>
                      <a:gd name="connsiteX32" fmla="*/ 1496590 w 1601845"/>
                      <a:gd name="connsiteY32" fmla="*/ 532851 h 1013076"/>
                      <a:gd name="connsiteX33" fmla="*/ 1453830 w 1601845"/>
                      <a:gd name="connsiteY33" fmla="*/ 605214 h 1013076"/>
                      <a:gd name="connsiteX34" fmla="*/ 1453830 w 1601845"/>
                      <a:gd name="connsiteY34" fmla="*/ 605214 h 1013076"/>
                      <a:gd name="connsiteX35" fmla="*/ 1424228 w 1601845"/>
                      <a:gd name="connsiteY35" fmla="*/ 572322 h 1013076"/>
                      <a:gd name="connsiteX36" fmla="*/ 1361733 w 1601845"/>
                      <a:gd name="connsiteY36" fmla="*/ 572322 h 1013076"/>
                      <a:gd name="connsiteX37" fmla="*/ 1348576 w 1601845"/>
                      <a:gd name="connsiteY37" fmla="*/ 536141 h 1013076"/>
                      <a:gd name="connsiteX38" fmla="*/ 1302527 w 1601845"/>
                      <a:gd name="connsiteY38" fmla="*/ 539430 h 1013076"/>
                      <a:gd name="connsiteX39" fmla="*/ 1226875 w 1601845"/>
                      <a:gd name="connsiteY39" fmla="*/ 460489 h 1013076"/>
                      <a:gd name="connsiteX40" fmla="*/ 1167669 w 1601845"/>
                      <a:gd name="connsiteY40" fmla="*/ 444043 h 1013076"/>
                      <a:gd name="connsiteX41" fmla="*/ 1197272 w 1601845"/>
                      <a:gd name="connsiteY41" fmla="*/ 519695 h 1013076"/>
                      <a:gd name="connsiteX42" fmla="*/ 1144645 w 1601845"/>
                      <a:gd name="connsiteY42" fmla="*/ 542719 h 1013076"/>
                      <a:gd name="connsiteX43" fmla="*/ 1138066 w 1601845"/>
                      <a:gd name="connsiteY43" fmla="*/ 572322 h 1013076"/>
                      <a:gd name="connsiteX44" fmla="*/ 1055836 w 1601845"/>
                      <a:gd name="connsiteY44" fmla="*/ 562454 h 1013076"/>
                      <a:gd name="connsiteX45" fmla="*/ 1026233 w 1601845"/>
                      <a:gd name="connsiteY45" fmla="*/ 598636 h 1013076"/>
                      <a:gd name="connsiteX46" fmla="*/ 1059125 w 1601845"/>
                      <a:gd name="connsiteY46" fmla="*/ 638106 h 1013076"/>
                      <a:gd name="connsiteX47" fmla="*/ 1055836 w 1601845"/>
                      <a:gd name="connsiteY47" fmla="*/ 661130 h 1013076"/>
                      <a:gd name="connsiteX48" fmla="*/ 1065704 w 1601845"/>
                      <a:gd name="connsiteY48" fmla="*/ 680866 h 1013076"/>
                      <a:gd name="connsiteX49" fmla="*/ 1092017 w 1601845"/>
                      <a:gd name="connsiteY49" fmla="*/ 664420 h 1013076"/>
                      <a:gd name="connsiteX50" fmla="*/ 1131488 w 1601845"/>
                      <a:gd name="connsiteY50" fmla="*/ 680866 h 1013076"/>
                      <a:gd name="connsiteX51" fmla="*/ 1177537 w 1601845"/>
                      <a:gd name="connsiteY51" fmla="*/ 763096 h 1013076"/>
                      <a:gd name="connsiteX52" fmla="*/ 1184115 w 1601845"/>
                      <a:gd name="connsiteY52" fmla="*/ 835459 h 1013076"/>
                      <a:gd name="connsiteX53" fmla="*/ 1138066 w 1601845"/>
                      <a:gd name="connsiteY53" fmla="*/ 815723 h 1013076"/>
                      <a:gd name="connsiteX54" fmla="*/ 1118331 w 1601845"/>
                      <a:gd name="connsiteY54" fmla="*/ 825591 h 1013076"/>
                      <a:gd name="connsiteX55" fmla="*/ 1128199 w 1601845"/>
                      <a:gd name="connsiteY55" fmla="*/ 881507 h 1013076"/>
                      <a:gd name="connsiteX56" fmla="*/ 1118331 w 1601845"/>
                      <a:gd name="connsiteY56" fmla="*/ 881507 h 1013076"/>
                      <a:gd name="connsiteX57" fmla="*/ 1062415 w 1601845"/>
                      <a:gd name="connsiteY57" fmla="*/ 897953 h 1013076"/>
                      <a:gd name="connsiteX58" fmla="*/ 1032812 w 1601845"/>
                      <a:gd name="connsiteY58" fmla="*/ 917689 h 1013076"/>
                      <a:gd name="connsiteX59" fmla="*/ 1019655 w 1601845"/>
                      <a:gd name="connsiteY59" fmla="*/ 874929 h 1013076"/>
                      <a:gd name="connsiteX60" fmla="*/ 976895 w 1601845"/>
                      <a:gd name="connsiteY60" fmla="*/ 927556 h 1013076"/>
                      <a:gd name="connsiteX61" fmla="*/ 940714 w 1601845"/>
                      <a:gd name="connsiteY61" fmla="*/ 894664 h 1013076"/>
                      <a:gd name="connsiteX62" fmla="*/ 888087 w 1601845"/>
                      <a:gd name="connsiteY62" fmla="*/ 881507 h 1013076"/>
                      <a:gd name="connsiteX63" fmla="*/ 845327 w 1601845"/>
                      <a:gd name="connsiteY63" fmla="*/ 861772 h 1013076"/>
                      <a:gd name="connsiteX64" fmla="*/ 792699 w 1601845"/>
                      <a:gd name="connsiteY64" fmla="*/ 855194 h 1013076"/>
                      <a:gd name="connsiteX65" fmla="*/ 792699 w 1601845"/>
                      <a:gd name="connsiteY65" fmla="*/ 825591 h 1013076"/>
                      <a:gd name="connsiteX66" fmla="*/ 769675 w 1601845"/>
                      <a:gd name="connsiteY66" fmla="*/ 851905 h 1013076"/>
                      <a:gd name="connsiteX67" fmla="*/ 746651 w 1601845"/>
                      <a:gd name="connsiteY67" fmla="*/ 861772 h 1013076"/>
                      <a:gd name="connsiteX68" fmla="*/ 749940 w 1601845"/>
                      <a:gd name="connsiteY68" fmla="*/ 901243 h 1013076"/>
                      <a:gd name="connsiteX69" fmla="*/ 651263 w 1601845"/>
                      <a:gd name="connsiteY69" fmla="*/ 1013076 h 1013076"/>
                      <a:gd name="connsiteX70" fmla="*/ 582190 w 1601845"/>
                      <a:gd name="connsiteY70" fmla="*/ 960448 h 1013076"/>
                      <a:gd name="connsiteX71" fmla="*/ 559166 w 1601845"/>
                      <a:gd name="connsiteY71" fmla="*/ 907821 h 1013076"/>
                      <a:gd name="connsiteX72" fmla="*/ 562455 w 1601845"/>
                      <a:gd name="connsiteY72" fmla="*/ 871640 h 1013076"/>
                      <a:gd name="connsiteX73" fmla="*/ 559166 w 1601845"/>
                      <a:gd name="connsiteY73" fmla="*/ 848615 h 1013076"/>
                      <a:gd name="connsiteX74" fmla="*/ 483514 w 1601845"/>
                      <a:gd name="connsiteY74" fmla="*/ 720336 h 1013076"/>
                      <a:gd name="connsiteX75" fmla="*/ 506538 w 1601845"/>
                      <a:gd name="connsiteY75" fmla="*/ 647974 h 1013076"/>
                      <a:gd name="connsiteX76" fmla="*/ 388127 w 1601845"/>
                      <a:gd name="connsiteY76" fmla="*/ 680866 h 1013076"/>
                      <a:gd name="connsiteX77" fmla="*/ 378259 w 1601845"/>
                      <a:gd name="connsiteY77" fmla="*/ 703890 h 1013076"/>
                      <a:gd name="connsiteX78" fmla="*/ 378259 w 1601845"/>
                      <a:gd name="connsiteY78" fmla="*/ 802566 h 1013076"/>
                      <a:gd name="connsiteX79" fmla="*/ 332210 w 1601845"/>
                      <a:gd name="connsiteY79" fmla="*/ 779542 h 1013076"/>
                      <a:gd name="connsiteX80" fmla="*/ 263137 w 1601845"/>
                      <a:gd name="connsiteY80" fmla="*/ 779542 h 1013076"/>
                      <a:gd name="connsiteX81" fmla="*/ 226956 w 1601845"/>
                      <a:gd name="connsiteY81" fmla="*/ 828880 h 1013076"/>
                      <a:gd name="connsiteX82" fmla="*/ 154593 w 1601845"/>
                      <a:gd name="connsiteY82" fmla="*/ 703890 h 1013076"/>
                      <a:gd name="connsiteX83" fmla="*/ 141436 w 1601845"/>
                      <a:gd name="connsiteY83" fmla="*/ 667709 h 1013076"/>
                      <a:gd name="connsiteX84" fmla="*/ 194063 w 1601845"/>
                      <a:gd name="connsiteY84" fmla="*/ 598636 h 1013076"/>
                      <a:gd name="connsiteX85" fmla="*/ 148015 w 1601845"/>
                      <a:gd name="connsiteY85" fmla="*/ 546008 h 1013076"/>
                      <a:gd name="connsiteX86" fmla="*/ 39471 w 1601845"/>
                      <a:gd name="connsiteY86" fmla="*/ 526273 h 1013076"/>
                      <a:gd name="connsiteX87" fmla="*/ 32892 w 1601845"/>
                      <a:gd name="connsiteY87" fmla="*/ 470356 h 1013076"/>
                      <a:gd name="connsiteX88" fmla="*/ 0 w 1601845"/>
                      <a:gd name="connsiteY88" fmla="*/ 407861 h 1013076"/>
                      <a:gd name="connsiteX89" fmla="*/ 32892 w 1601845"/>
                      <a:gd name="connsiteY89" fmla="*/ 342077 h 1013076"/>
                      <a:gd name="connsiteX90" fmla="*/ 95387 w 1601845"/>
                      <a:gd name="connsiteY90" fmla="*/ 361812 h 1013076"/>
                      <a:gd name="connsiteX91" fmla="*/ 190774 w 1601845"/>
                      <a:gd name="connsiteY91" fmla="*/ 289450 h 1013076"/>
                      <a:gd name="connsiteX92" fmla="*/ 200642 w 1601845"/>
                      <a:gd name="connsiteY92" fmla="*/ 223666 h 1013076"/>
                      <a:gd name="connsiteX93" fmla="*/ 381548 w 1601845"/>
                      <a:gd name="connsiteY93" fmla="*/ 148014 h 1013076"/>
                      <a:gd name="connsiteX94" fmla="*/ 332210 w 1601845"/>
                      <a:gd name="connsiteY94" fmla="*/ 101965 h 1013076"/>
                      <a:gd name="connsiteX95" fmla="*/ 328921 w 1601845"/>
                      <a:gd name="connsiteY95" fmla="*/ 78941 h 1013076"/>
                      <a:gd name="connsiteX96" fmla="*/ 407862 w 1601845"/>
                      <a:gd name="connsiteY96" fmla="*/ 62495 h 1013076"/>
                      <a:gd name="connsiteX97" fmla="*/ 460489 w 1601845"/>
                      <a:gd name="connsiteY97" fmla="*/ 55916 h 1013076"/>
                      <a:gd name="connsiteX98" fmla="*/ 509828 w 1601845"/>
                      <a:gd name="connsiteY98" fmla="*/ 42759 h 101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01845" h="1013076">
                        <a:moveTo>
                          <a:pt x="509828" y="42759"/>
                        </a:moveTo>
                        <a:lnTo>
                          <a:pt x="562455" y="75651"/>
                        </a:lnTo>
                        <a:lnTo>
                          <a:pt x="667710" y="0"/>
                        </a:lnTo>
                        <a:lnTo>
                          <a:pt x="694023" y="26313"/>
                        </a:lnTo>
                        <a:lnTo>
                          <a:pt x="684156" y="95387"/>
                        </a:lnTo>
                        <a:lnTo>
                          <a:pt x="749940" y="151303"/>
                        </a:lnTo>
                        <a:lnTo>
                          <a:pt x="789410" y="134857"/>
                        </a:lnTo>
                        <a:lnTo>
                          <a:pt x="812435" y="144725"/>
                        </a:lnTo>
                        <a:lnTo>
                          <a:pt x="845327" y="207220"/>
                        </a:lnTo>
                        <a:lnTo>
                          <a:pt x="963738" y="213798"/>
                        </a:lnTo>
                        <a:lnTo>
                          <a:pt x="990052" y="233533"/>
                        </a:lnTo>
                        <a:lnTo>
                          <a:pt x="1022944" y="207220"/>
                        </a:lnTo>
                        <a:lnTo>
                          <a:pt x="1052547" y="184195"/>
                        </a:lnTo>
                        <a:lnTo>
                          <a:pt x="1072282" y="164460"/>
                        </a:lnTo>
                        <a:lnTo>
                          <a:pt x="1144645" y="154592"/>
                        </a:lnTo>
                        <a:lnTo>
                          <a:pt x="1164380" y="190774"/>
                        </a:lnTo>
                        <a:lnTo>
                          <a:pt x="1184115" y="197352"/>
                        </a:lnTo>
                        <a:lnTo>
                          <a:pt x="1193983" y="161171"/>
                        </a:lnTo>
                        <a:lnTo>
                          <a:pt x="1207140" y="59205"/>
                        </a:lnTo>
                        <a:lnTo>
                          <a:pt x="1220297" y="131568"/>
                        </a:lnTo>
                        <a:lnTo>
                          <a:pt x="1312394" y="187484"/>
                        </a:lnTo>
                        <a:lnTo>
                          <a:pt x="1322262" y="259847"/>
                        </a:lnTo>
                        <a:lnTo>
                          <a:pt x="1365022" y="243401"/>
                        </a:lnTo>
                        <a:lnTo>
                          <a:pt x="1411071" y="279582"/>
                        </a:lnTo>
                        <a:lnTo>
                          <a:pt x="1460409" y="282871"/>
                        </a:lnTo>
                        <a:lnTo>
                          <a:pt x="1457120" y="315764"/>
                        </a:lnTo>
                        <a:lnTo>
                          <a:pt x="1513036" y="348656"/>
                        </a:lnTo>
                        <a:lnTo>
                          <a:pt x="1513036" y="388126"/>
                        </a:lnTo>
                        <a:lnTo>
                          <a:pt x="1595266" y="358523"/>
                        </a:lnTo>
                        <a:lnTo>
                          <a:pt x="1601845" y="430886"/>
                        </a:lnTo>
                        <a:lnTo>
                          <a:pt x="1555796" y="434175"/>
                        </a:lnTo>
                        <a:lnTo>
                          <a:pt x="1588688" y="470356"/>
                        </a:lnTo>
                        <a:lnTo>
                          <a:pt x="1496590" y="532851"/>
                        </a:lnTo>
                        <a:lnTo>
                          <a:pt x="1453830" y="605214"/>
                        </a:lnTo>
                        <a:lnTo>
                          <a:pt x="1453830" y="605214"/>
                        </a:lnTo>
                        <a:lnTo>
                          <a:pt x="1424228" y="572322"/>
                        </a:lnTo>
                        <a:lnTo>
                          <a:pt x="1361733" y="572322"/>
                        </a:lnTo>
                        <a:lnTo>
                          <a:pt x="1348576" y="536141"/>
                        </a:lnTo>
                        <a:lnTo>
                          <a:pt x="1302527" y="539430"/>
                        </a:lnTo>
                        <a:lnTo>
                          <a:pt x="1226875" y="460489"/>
                        </a:lnTo>
                        <a:lnTo>
                          <a:pt x="1167669" y="444043"/>
                        </a:lnTo>
                        <a:lnTo>
                          <a:pt x="1197272" y="519695"/>
                        </a:lnTo>
                        <a:lnTo>
                          <a:pt x="1144645" y="542719"/>
                        </a:lnTo>
                        <a:lnTo>
                          <a:pt x="1138066" y="572322"/>
                        </a:lnTo>
                        <a:lnTo>
                          <a:pt x="1055836" y="562454"/>
                        </a:lnTo>
                        <a:lnTo>
                          <a:pt x="1026233" y="598636"/>
                        </a:lnTo>
                        <a:lnTo>
                          <a:pt x="1059125" y="638106"/>
                        </a:lnTo>
                        <a:lnTo>
                          <a:pt x="1055836" y="661130"/>
                        </a:lnTo>
                        <a:lnTo>
                          <a:pt x="1065704" y="680866"/>
                        </a:lnTo>
                        <a:lnTo>
                          <a:pt x="1092017" y="664420"/>
                        </a:lnTo>
                        <a:lnTo>
                          <a:pt x="1131488" y="680866"/>
                        </a:lnTo>
                        <a:lnTo>
                          <a:pt x="1177537" y="763096"/>
                        </a:lnTo>
                        <a:lnTo>
                          <a:pt x="1184115" y="835459"/>
                        </a:lnTo>
                        <a:lnTo>
                          <a:pt x="1138066" y="815723"/>
                        </a:lnTo>
                        <a:lnTo>
                          <a:pt x="1118331" y="825591"/>
                        </a:lnTo>
                        <a:lnTo>
                          <a:pt x="1128199" y="881507"/>
                        </a:lnTo>
                        <a:lnTo>
                          <a:pt x="1118331" y="881507"/>
                        </a:lnTo>
                        <a:lnTo>
                          <a:pt x="1062415" y="897953"/>
                        </a:lnTo>
                        <a:lnTo>
                          <a:pt x="1032812" y="917689"/>
                        </a:lnTo>
                        <a:lnTo>
                          <a:pt x="1019655" y="874929"/>
                        </a:lnTo>
                        <a:lnTo>
                          <a:pt x="976895" y="927556"/>
                        </a:lnTo>
                        <a:lnTo>
                          <a:pt x="940714" y="894664"/>
                        </a:lnTo>
                        <a:lnTo>
                          <a:pt x="888087" y="881507"/>
                        </a:lnTo>
                        <a:lnTo>
                          <a:pt x="845327" y="861772"/>
                        </a:lnTo>
                        <a:lnTo>
                          <a:pt x="792699" y="855194"/>
                        </a:lnTo>
                        <a:lnTo>
                          <a:pt x="792699" y="825591"/>
                        </a:lnTo>
                        <a:lnTo>
                          <a:pt x="769675" y="851905"/>
                        </a:lnTo>
                        <a:lnTo>
                          <a:pt x="746651" y="861772"/>
                        </a:lnTo>
                        <a:lnTo>
                          <a:pt x="749940" y="901243"/>
                        </a:lnTo>
                        <a:lnTo>
                          <a:pt x="651263" y="1013076"/>
                        </a:lnTo>
                        <a:lnTo>
                          <a:pt x="582190" y="960448"/>
                        </a:lnTo>
                        <a:lnTo>
                          <a:pt x="559166" y="907821"/>
                        </a:lnTo>
                        <a:lnTo>
                          <a:pt x="562455" y="871640"/>
                        </a:lnTo>
                        <a:lnTo>
                          <a:pt x="559166" y="848615"/>
                        </a:lnTo>
                        <a:lnTo>
                          <a:pt x="483514" y="720336"/>
                        </a:lnTo>
                        <a:lnTo>
                          <a:pt x="506538" y="647974"/>
                        </a:lnTo>
                        <a:lnTo>
                          <a:pt x="388127" y="680866"/>
                        </a:lnTo>
                        <a:lnTo>
                          <a:pt x="378259" y="703890"/>
                        </a:lnTo>
                        <a:lnTo>
                          <a:pt x="378259" y="802566"/>
                        </a:lnTo>
                        <a:lnTo>
                          <a:pt x="332210" y="779542"/>
                        </a:lnTo>
                        <a:lnTo>
                          <a:pt x="263137" y="779542"/>
                        </a:lnTo>
                        <a:lnTo>
                          <a:pt x="226956" y="828880"/>
                        </a:lnTo>
                        <a:lnTo>
                          <a:pt x="154593" y="703890"/>
                        </a:lnTo>
                        <a:lnTo>
                          <a:pt x="141436" y="667709"/>
                        </a:lnTo>
                        <a:lnTo>
                          <a:pt x="194063" y="598636"/>
                        </a:lnTo>
                        <a:lnTo>
                          <a:pt x="148015" y="546008"/>
                        </a:lnTo>
                        <a:lnTo>
                          <a:pt x="39471" y="526273"/>
                        </a:lnTo>
                        <a:lnTo>
                          <a:pt x="32892" y="470356"/>
                        </a:lnTo>
                        <a:lnTo>
                          <a:pt x="0" y="407861"/>
                        </a:lnTo>
                        <a:lnTo>
                          <a:pt x="32892" y="342077"/>
                        </a:lnTo>
                        <a:lnTo>
                          <a:pt x="95387" y="361812"/>
                        </a:lnTo>
                        <a:lnTo>
                          <a:pt x="190774" y="289450"/>
                        </a:lnTo>
                        <a:lnTo>
                          <a:pt x="200642" y="223666"/>
                        </a:lnTo>
                        <a:lnTo>
                          <a:pt x="381548" y="148014"/>
                        </a:lnTo>
                        <a:lnTo>
                          <a:pt x="332210" y="101965"/>
                        </a:lnTo>
                        <a:lnTo>
                          <a:pt x="328921" y="78941"/>
                        </a:lnTo>
                        <a:lnTo>
                          <a:pt x="407862" y="62495"/>
                        </a:lnTo>
                        <a:lnTo>
                          <a:pt x="460489" y="55916"/>
                        </a:lnTo>
                        <a:lnTo>
                          <a:pt x="509828" y="42759"/>
                        </a:lnTo>
                        <a:close/>
                      </a:path>
                    </a:pathLst>
                  </a:custGeom>
                  <a:pattFill prst="ltDnDiag">
                    <a:fgClr>
                      <a:schemeClr val="bg2"/>
                    </a:fgClr>
                    <a:bgClr>
                      <a:schemeClr val="bg1"/>
                    </a:bgClr>
                  </a:patt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bg2">
                          <a:lumMod val="25000"/>
                        </a:schemeClr>
                      </a:solidFill>
                    </a:endParaRPr>
                  </a:p>
                </p:txBody>
              </p:sp>
            </p:grpSp>
            <p:sp>
              <p:nvSpPr>
                <p:cNvPr id="75" name="ZoneTexte 74">
                  <a:extLst>
                    <a:ext uri="{FF2B5EF4-FFF2-40B4-BE49-F238E27FC236}">
                      <a16:creationId xmlns:a16="http://schemas.microsoft.com/office/drawing/2014/main" id="{DE5446BB-EA45-4AFD-90C7-99B610BC8AC9}"/>
                    </a:ext>
                  </a:extLst>
                </p:cNvPr>
                <p:cNvSpPr txBox="1"/>
                <p:nvPr/>
              </p:nvSpPr>
              <p:spPr>
                <a:xfrm>
                  <a:off x="6307785" y="2673139"/>
                  <a:ext cx="888317" cy="249772"/>
                </a:xfrm>
                <a:prstGeom prst="rect">
                  <a:avLst/>
                </a:prstGeom>
                <a:noFill/>
                <a:ln w="12700">
                  <a:noFill/>
                </a:ln>
              </p:spPr>
              <p:txBody>
                <a:bodyPr wrap="square" rtlCol="0">
                  <a:spAutoFit/>
                </a:bodyPr>
                <a:lstStyle/>
                <a:p>
                  <a:pPr algn="ctr"/>
                  <a:r>
                    <a:rPr lang="fr-FR" sz="700">
                      <a:solidFill>
                        <a:schemeClr val="bg2">
                          <a:lumMod val="25000"/>
                        </a:schemeClr>
                      </a:solidFill>
                    </a:rPr>
                    <a:t>Chartres</a:t>
                  </a:r>
                </a:p>
                <a:p>
                  <a:pPr algn="ctr"/>
                  <a:endParaRPr lang="fr-FR" sz="700">
                    <a:solidFill>
                      <a:schemeClr val="bg2">
                        <a:lumMod val="25000"/>
                      </a:schemeClr>
                    </a:solidFill>
                  </a:endParaRPr>
                </a:p>
              </p:txBody>
            </p:sp>
            <p:sp>
              <p:nvSpPr>
                <p:cNvPr id="77" name="ZoneTexte 76">
                  <a:extLst>
                    <a:ext uri="{FF2B5EF4-FFF2-40B4-BE49-F238E27FC236}">
                      <a16:creationId xmlns:a16="http://schemas.microsoft.com/office/drawing/2014/main" id="{5ECF4B79-5D3B-4A65-858C-D13BEF3DB9A6}"/>
                    </a:ext>
                  </a:extLst>
                </p:cNvPr>
                <p:cNvSpPr txBox="1"/>
                <p:nvPr/>
              </p:nvSpPr>
              <p:spPr>
                <a:xfrm>
                  <a:off x="6796182" y="3473077"/>
                  <a:ext cx="888317" cy="249772"/>
                </a:xfrm>
                <a:prstGeom prst="rect">
                  <a:avLst/>
                </a:prstGeom>
                <a:noFill/>
                <a:ln w="12700">
                  <a:noFill/>
                </a:ln>
              </p:spPr>
              <p:txBody>
                <a:bodyPr wrap="square" rtlCol="0">
                  <a:spAutoFit/>
                </a:bodyPr>
                <a:lstStyle/>
                <a:p>
                  <a:pPr algn="ctr"/>
                  <a:r>
                    <a:rPr lang="fr-FR" sz="700">
                      <a:solidFill>
                        <a:schemeClr val="bg2">
                          <a:lumMod val="25000"/>
                        </a:schemeClr>
                      </a:solidFill>
                    </a:rPr>
                    <a:t>Orléans</a:t>
                  </a:r>
                </a:p>
                <a:p>
                  <a:pPr algn="ctr"/>
                  <a:endParaRPr lang="fr-FR" sz="700">
                    <a:solidFill>
                      <a:schemeClr val="bg2">
                        <a:lumMod val="25000"/>
                      </a:schemeClr>
                    </a:solidFill>
                  </a:endParaRPr>
                </a:p>
              </p:txBody>
            </p:sp>
            <p:sp>
              <p:nvSpPr>
                <p:cNvPr id="78" name="ZoneTexte 77">
                  <a:extLst>
                    <a:ext uri="{FF2B5EF4-FFF2-40B4-BE49-F238E27FC236}">
                      <a16:creationId xmlns:a16="http://schemas.microsoft.com/office/drawing/2014/main" id="{0F5D40D4-12AD-498D-940E-16543BC9FD62}"/>
                    </a:ext>
                  </a:extLst>
                </p:cNvPr>
                <p:cNvSpPr txBox="1"/>
                <p:nvPr/>
              </p:nvSpPr>
              <p:spPr>
                <a:xfrm>
                  <a:off x="6176725" y="2198611"/>
                  <a:ext cx="888317" cy="249772"/>
                </a:xfrm>
                <a:prstGeom prst="rect">
                  <a:avLst/>
                </a:prstGeom>
                <a:noFill/>
                <a:ln w="12700">
                  <a:noFill/>
                </a:ln>
              </p:spPr>
              <p:txBody>
                <a:bodyPr wrap="square" rtlCol="0">
                  <a:spAutoFit/>
                </a:bodyPr>
                <a:lstStyle/>
                <a:p>
                  <a:pPr algn="ctr"/>
                  <a:r>
                    <a:rPr lang="fr-FR" sz="700">
                      <a:solidFill>
                        <a:schemeClr val="bg2">
                          <a:lumMod val="25000"/>
                        </a:schemeClr>
                      </a:solidFill>
                    </a:rPr>
                    <a:t>Dreux</a:t>
                  </a:r>
                </a:p>
                <a:p>
                  <a:pPr algn="ctr"/>
                  <a:endParaRPr lang="fr-FR" sz="700">
                    <a:solidFill>
                      <a:schemeClr val="bg2">
                        <a:lumMod val="25000"/>
                      </a:schemeClr>
                    </a:solidFill>
                  </a:endParaRPr>
                </a:p>
              </p:txBody>
            </p:sp>
            <p:sp>
              <p:nvSpPr>
                <p:cNvPr id="79" name="ZoneTexte 78">
                  <a:extLst>
                    <a:ext uri="{FF2B5EF4-FFF2-40B4-BE49-F238E27FC236}">
                      <a16:creationId xmlns:a16="http://schemas.microsoft.com/office/drawing/2014/main" id="{9E8264DA-F949-4711-B4AF-1E363EDD6C29}"/>
                    </a:ext>
                  </a:extLst>
                </p:cNvPr>
                <p:cNvSpPr txBox="1"/>
                <p:nvPr/>
              </p:nvSpPr>
              <p:spPr>
                <a:xfrm>
                  <a:off x="7657673" y="3356911"/>
                  <a:ext cx="888317" cy="249772"/>
                </a:xfrm>
                <a:prstGeom prst="rect">
                  <a:avLst/>
                </a:prstGeom>
                <a:noFill/>
                <a:ln w="12700">
                  <a:noFill/>
                </a:ln>
              </p:spPr>
              <p:txBody>
                <a:bodyPr wrap="square" rtlCol="0">
                  <a:spAutoFit/>
                </a:bodyPr>
                <a:lstStyle/>
                <a:p>
                  <a:pPr algn="ctr"/>
                  <a:r>
                    <a:rPr lang="fr-FR" sz="700">
                      <a:solidFill>
                        <a:schemeClr val="bg2">
                          <a:lumMod val="25000"/>
                        </a:schemeClr>
                      </a:solidFill>
                    </a:rPr>
                    <a:t>Montargis</a:t>
                  </a:r>
                </a:p>
                <a:p>
                  <a:pPr algn="ctr"/>
                  <a:endParaRPr lang="fr-FR" sz="700">
                    <a:solidFill>
                      <a:schemeClr val="bg2">
                        <a:lumMod val="25000"/>
                      </a:schemeClr>
                    </a:solidFill>
                  </a:endParaRPr>
                </a:p>
              </p:txBody>
            </p:sp>
            <p:sp>
              <p:nvSpPr>
                <p:cNvPr id="80" name="ZoneTexte 79">
                  <a:extLst>
                    <a:ext uri="{FF2B5EF4-FFF2-40B4-BE49-F238E27FC236}">
                      <a16:creationId xmlns:a16="http://schemas.microsoft.com/office/drawing/2014/main" id="{EF68ACEF-B340-452F-8438-CC4D09F783EA}"/>
                    </a:ext>
                  </a:extLst>
                </p:cNvPr>
                <p:cNvSpPr txBox="1"/>
                <p:nvPr/>
              </p:nvSpPr>
              <p:spPr>
                <a:xfrm>
                  <a:off x="7186624" y="3005172"/>
                  <a:ext cx="888317" cy="249772"/>
                </a:xfrm>
                <a:prstGeom prst="rect">
                  <a:avLst/>
                </a:prstGeom>
                <a:noFill/>
                <a:ln w="12700">
                  <a:noFill/>
                </a:ln>
              </p:spPr>
              <p:txBody>
                <a:bodyPr wrap="square" rtlCol="0">
                  <a:spAutoFit/>
                </a:bodyPr>
                <a:lstStyle/>
                <a:p>
                  <a:pPr algn="ctr"/>
                  <a:r>
                    <a:rPr lang="fr-FR" sz="700">
                      <a:solidFill>
                        <a:schemeClr val="bg2">
                          <a:lumMod val="25000"/>
                        </a:schemeClr>
                      </a:solidFill>
                    </a:rPr>
                    <a:t>Pithiviers</a:t>
                  </a:r>
                </a:p>
                <a:p>
                  <a:pPr algn="ctr"/>
                  <a:endParaRPr lang="fr-FR" sz="700">
                    <a:solidFill>
                      <a:schemeClr val="bg2">
                        <a:lumMod val="25000"/>
                      </a:schemeClr>
                    </a:solidFill>
                  </a:endParaRPr>
                </a:p>
              </p:txBody>
            </p:sp>
            <p:sp>
              <p:nvSpPr>
                <p:cNvPr id="81" name="ZoneTexte 80">
                  <a:extLst>
                    <a:ext uri="{FF2B5EF4-FFF2-40B4-BE49-F238E27FC236}">
                      <a16:creationId xmlns:a16="http://schemas.microsoft.com/office/drawing/2014/main" id="{A2FD4A28-BDD6-4E6D-89C8-FEAD9BF8D299}"/>
                    </a:ext>
                  </a:extLst>
                </p:cNvPr>
                <p:cNvSpPr txBox="1"/>
                <p:nvPr/>
              </p:nvSpPr>
              <p:spPr>
                <a:xfrm>
                  <a:off x="7439993" y="3856782"/>
                  <a:ext cx="888317" cy="249772"/>
                </a:xfrm>
                <a:prstGeom prst="rect">
                  <a:avLst/>
                </a:prstGeom>
                <a:noFill/>
                <a:ln w="12700">
                  <a:noFill/>
                </a:ln>
              </p:spPr>
              <p:txBody>
                <a:bodyPr wrap="square" rtlCol="0">
                  <a:spAutoFit/>
                </a:bodyPr>
                <a:lstStyle/>
                <a:p>
                  <a:pPr algn="ctr"/>
                  <a:r>
                    <a:rPr lang="fr-FR" sz="700">
                      <a:solidFill>
                        <a:schemeClr val="bg2">
                          <a:lumMod val="25000"/>
                        </a:schemeClr>
                      </a:solidFill>
                    </a:rPr>
                    <a:t>Gien</a:t>
                  </a:r>
                </a:p>
                <a:p>
                  <a:pPr algn="ctr"/>
                  <a:endParaRPr lang="fr-FR" sz="700">
                    <a:solidFill>
                      <a:schemeClr val="bg2">
                        <a:lumMod val="25000"/>
                      </a:schemeClr>
                    </a:solidFill>
                  </a:endParaRPr>
                </a:p>
              </p:txBody>
            </p:sp>
            <p:sp>
              <p:nvSpPr>
                <p:cNvPr id="82" name="ZoneTexte 81">
                  <a:extLst>
                    <a:ext uri="{FF2B5EF4-FFF2-40B4-BE49-F238E27FC236}">
                      <a16:creationId xmlns:a16="http://schemas.microsoft.com/office/drawing/2014/main" id="{5AB08904-EE98-4A11-8EA9-BE910F15C9B1}"/>
                    </a:ext>
                  </a:extLst>
                </p:cNvPr>
                <p:cNvSpPr txBox="1"/>
                <p:nvPr/>
              </p:nvSpPr>
              <p:spPr>
                <a:xfrm>
                  <a:off x="7454575" y="4785305"/>
                  <a:ext cx="888317" cy="249772"/>
                </a:xfrm>
                <a:prstGeom prst="rect">
                  <a:avLst/>
                </a:prstGeom>
                <a:noFill/>
                <a:ln w="12700">
                  <a:noFill/>
                </a:ln>
              </p:spPr>
              <p:txBody>
                <a:bodyPr wrap="square" rtlCol="0">
                  <a:spAutoFit/>
                </a:bodyPr>
                <a:lstStyle/>
                <a:p>
                  <a:pPr algn="ctr"/>
                  <a:r>
                    <a:rPr lang="fr-FR" sz="700">
                      <a:solidFill>
                        <a:schemeClr val="bg2">
                          <a:lumMod val="25000"/>
                        </a:schemeClr>
                      </a:solidFill>
                    </a:rPr>
                    <a:t>Bourges</a:t>
                  </a:r>
                </a:p>
                <a:p>
                  <a:pPr algn="ctr"/>
                  <a:endParaRPr lang="fr-FR" sz="700">
                    <a:solidFill>
                      <a:schemeClr val="bg2">
                        <a:lumMod val="25000"/>
                      </a:schemeClr>
                    </a:solidFill>
                  </a:endParaRPr>
                </a:p>
              </p:txBody>
            </p:sp>
            <p:sp>
              <p:nvSpPr>
                <p:cNvPr id="83" name="ZoneTexte 82">
                  <a:extLst>
                    <a:ext uri="{FF2B5EF4-FFF2-40B4-BE49-F238E27FC236}">
                      <a16:creationId xmlns:a16="http://schemas.microsoft.com/office/drawing/2014/main" id="{12676EE9-EE2F-41AE-BF64-820844C6623A}"/>
                    </a:ext>
                  </a:extLst>
                </p:cNvPr>
                <p:cNvSpPr txBox="1"/>
                <p:nvPr/>
              </p:nvSpPr>
              <p:spPr>
                <a:xfrm>
                  <a:off x="7399495" y="5379388"/>
                  <a:ext cx="888317" cy="337191"/>
                </a:xfrm>
                <a:prstGeom prst="rect">
                  <a:avLst/>
                </a:prstGeom>
                <a:noFill/>
                <a:ln w="12700">
                  <a:noFill/>
                </a:ln>
              </p:spPr>
              <p:txBody>
                <a:bodyPr wrap="square" rtlCol="0">
                  <a:spAutoFit/>
                </a:bodyPr>
                <a:lstStyle/>
                <a:p>
                  <a:pPr algn="ctr"/>
                  <a:r>
                    <a:rPr lang="fr-FR" sz="700">
                      <a:solidFill>
                        <a:schemeClr val="bg2">
                          <a:lumMod val="25000"/>
                        </a:schemeClr>
                      </a:solidFill>
                    </a:rPr>
                    <a:t>Saint-Amand</a:t>
                  </a:r>
                </a:p>
                <a:p>
                  <a:pPr algn="ctr"/>
                  <a:r>
                    <a:rPr lang="fr-FR" sz="700">
                      <a:solidFill>
                        <a:schemeClr val="bg2">
                          <a:lumMod val="25000"/>
                        </a:schemeClr>
                      </a:solidFill>
                    </a:rPr>
                    <a:t>Montrond</a:t>
                  </a:r>
                </a:p>
                <a:p>
                  <a:pPr algn="ctr"/>
                  <a:endParaRPr lang="fr-FR" sz="700">
                    <a:solidFill>
                      <a:schemeClr val="bg2">
                        <a:lumMod val="25000"/>
                      </a:schemeClr>
                    </a:solidFill>
                  </a:endParaRPr>
                </a:p>
              </p:txBody>
            </p:sp>
            <p:sp>
              <p:nvSpPr>
                <p:cNvPr id="84" name="ZoneTexte 83">
                  <a:extLst>
                    <a:ext uri="{FF2B5EF4-FFF2-40B4-BE49-F238E27FC236}">
                      <a16:creationId xmlns:a16="http://schemas.microsoft.com/office/drawing/2014/main" id="{EEDC8F4A-407A-4A14-8424-52EF80B30DAD}"/>
                    </a:ext>
                  </a:extLst>
                </p:cNvPr>
                <p:cNvSpPr txBox="1"/>
                <p:nvPr/>
              </p:nvSpPr>
              <p:spPr>
                <a:xfrm>
                  <a:off x="6429210" y="5219727"/>
                  <a:ext cx="888317" cy="249772"/>
                </a:xfrm>
                <a:prstGeom prst="rect">
                  <a:avLst/>
                </a:prstGeom>
                <a:noFill/>
                <a:ln w="12700">
                  <a:noFill/>
                </a:ln>
              </p:spPr>
              <p:txBody>
                <a:bodyPr wrap="square" rtlCol="0">
                  <a:spAutoFit/>
                </a:bodyPr>
                <a:lstStyle/>
                <a:p>
                  <a:pPr algn="ctr"/>
                  <a:r>
                    <a:rPr lang="fr-FR" sz="700">
                      <a:solidFill>
                        <a:schemeClr val="bg2">
                          <a:lumMod val="25000"/>
                        </a:schemeClr>
                      </a:solidFill>
                    </a:rPr>
                    <a:t>Châteauroux</a:t>
                  </a:r>
                </a:p>
                <a:p>
                  <a:pPr algn="ctr"/>
                  <a:endParaRPr lang="fr-FR" sz="700">
                    <a:solidFill>
                      <a:schemeClr val="bg2">
                        <a:lumMod val="25000"/>
                      </a:schemeClr>
                    </a:solidFill>
                  </a:endParaRPr>
                </a:p>
              </p:txBody>
            </p:sp>
            <p:sp>
              <p:nvSpPr>
                <p:cNvPr id="85" name="ZoneTexte 84">
                  <a:extLst>
                    <a:ext uri="{FF2B5EF4-FFF2-40B4-BE49-F238E27FC236}">
                      <a16:creationId xmlns:a16="http://schemas.microsoft.com/office/drawing/2014/main" id="{183C2790-1314-4639-8B97-77A2A57E1FE3}"/>
                    </a:ext>
                  </a:extLst>
                </p:cNvPr>
                <p:cNvSpPr txBox="1"/>
                <p:nvPr/>
              </p:nvSpPr>
              <p:spPr>
                <a:xfrm>
                  <a:off x="5828442" y="5321175"/>
                  <a:ext cx="888317" cy="249772"/>
                </a:xfrm>
                <a:prstGeom prst="rect">
                  <a:avLst/>
                </a:prstGeom>
                <a:noFill/>
                <a:ln w="12700">
                  <a:noFill/>
                </a:ln>
              </p:spPr>
              <p:txBody>
                <a:bodyPr wrap="square" rtlCol="0">
                  <a:spAutoFit/>
                </a:bodyPr>
                <a:lstStyle/>
                <a:p>
                  <a:pPr algn="ctr"/>
                  <a:r>
                    <a:rPr lang="fr-FR" sz="700">
                      <a:solidFill>
                        <a:schemeClr val="bg2">
                          <a:lumMod val="25000"/>
                        </a:schemeClr>
                      </a:solidFill>
                    </a:rPr>
                    <a:t>Le Blanc</a:t>
                  </a:r>
                </a:p>
                <a:p>
                  <a:pPr algn="ctr"/>
                  <a:endParaRPr lang="fr-FR" sz="700">
                    <a:solidFill>
                      <a:schemeClr val="bg2">
                        <a:lumMod val="25000"/>
                      </a:schemeClr>
                    </a:solidFill>
                  </a:endParaRPr>
                </a:p>
              </p:txBody>
            </p:sp>
            <p:sp>
              <p:nvSpPr>
                <p:cNvPr id="86" name="ZoneTexte 85">
                  <a:extLst>
                    <a:ext uri="{FF2B5EF4-FFF2-40B4-BE49-F238E27FC236}">
                      <a16:creationId xmlns:a16="http://schemas.microsoft.com/office/drawing/2014/main" id="{469F26B0-02D2-4DE0-A47A-69FF129EA1F3}"/>
                    </a:ext>
                  </a:extLst>
                </p:cNvPr>
                <p:cNvSpPr txBox="1"/>
                <p:nvPr/>
              </p:nvSpPr>
              <p:spPr>
                <a:xfrm>
                  <a:off x="5419468" y="4189680"/>
                  <a:ext cx="888317" cy="249772"/>
                </a:xfrm>
                <a:prstGeom prst="rect">
                  <a:avLst/>
                </a:prstGeom>
                <a:noFill/>
                <a:ln w="12700">
                  <a:noFill/>
                </a:ln>
              </p:spPr>
              <p:txBody>
                <a:bodyPr wrap="square" rtlCol="0">
                  <a:spAutoFit/>
                </a:bodyPr>
                <a:lstStyle/>
                <a:p>
                  <a:pPr algn="ctr"/>
                  <a:r>
                    <a:rPr lang="fr-FR" sz="700">
                      <a:solidFill>
                        <a:schemeClr val="bg2">
                          <a:lumMod val="25000"/>
                        </a:schemeClr>
                      </a:solidFill>
                    </a:rPr>
                    <a:t>Tours</a:t>
                  </a:r>
                </a:p>
                <a:p>
                  <a:pPr algn="ctr"/>
                  <a:endParaRPr lang="fr-FR" sz="700">
                    <a:solidFill>
                      <a:schemeClr val="bg2">
                        <a:lumMod val="25000"/>
                      </a:schemeClr>
                    </a:solidFill>
                  </a:endParaRPr>
                </a:p>
              </p:txBody>
            </p:sp>
            <p:sp>
              <p:nvSpPr>
                <p:cNvPr id="87" name="ZoneTexte 86">
                  <a:extLst>
                    <a:ext uri="{FF2B5EF4-FFF2-40B4-BE49-F238E27FC236}">
                      <a16:creationId xmlns:a16="http://schemas.microsoft.com/office/drawing/2014/main" id="{27C8676B-81E1-4377-AF5B-ECA8FD54D068}"/>
                    </a:ext>
                  </a:extLst>
                </p:cNvPr>
                <p:cNvSpPr txBox="1"/>
                <p:nvPr/>
              </p:nvSpPr>
              <p:spPr>
                <a:xfrm>
                  <a:off x="6153052" y="3991216"/>
                  <a:ext cx="888317" cy="249772"/>
                </a:xfrm>
                <a:prstGeom prst="rect">
                  <a:avLst/>
                </a:prstGeom>
                <a:noFill/>
                <a:ln w="12700">
                  <a:noFill/>
                </a:ln>
              </p:spPr>
              <p:txBody>
                <a:bodyPr wrap="square" rtlCol="0">
                  <a:spAutoFit/>
                </a:bodyPr>
                <a:lstStyle/>
                <a:p>
                  <a:pPr algn="ctr"/>
                  <a:r>
                    <a:rPr lang="fr-FR" sz="700">
                      <a:solidFill>
                        <a:schemeClr val="bg2">
                          <a:lumMod val="25000"/>
                        </a:schemeClr>
                      </a:solidFill>
                    </a:rPr>
                    <a:t>Blois</a:t>
                  </a:r>
                </a:p>
                <a:p>
                  <a:pPr algn="ctr"/>
                  <a:endParaRPr lang="fr-FR" sz="700">
                    <a:solidFill>
                      <a:schemeClr val="bg2">
                        <a:lumMod val="25000"/>
                      </a:schemeClr>
                    </a:solidFill>
                  </a:endParaRPr>
                </a:p>
              </p:txBody>
            </p:sp>
            <p:sp>
              <p:nvSpPr>
                <p:cNvPr id="88" name="ZoneTexte 87">
                  <a:extLst>
                    <a:ext uri="{FF2B5EF4-FFF2-40B4-BE49-F238E27FC236}">
                      <a16:creationId xmlns:a16="http://schemas.microsoft.com/office/drawing/2014/main" id="{0F12D317-2D7B-449D-9FE4-18BCF5AB0971}"/>
                    </a:ext>
                  </a:extLst>
                </p:cNvPr>
                <p:cNvSpPr txBox="1"/>
                <p:nvPr/>
              </p:nvSpPr>
              <p:spPr>
                <a:xfrm>
                  <a:off x="6579800" y="4390050"/>
                  <a:ext cx="888317" cy="337191"/>
                </a:xfrm>
                <a:prstGeom prst="rect">
                  <a:avLst/>
                </a:prstGeom>
                <a:noFill/>
                <a:ln w="12700">
                  <a:noFill/>
                </a:ln>
              </p:spPr>
              <p:txBody>
                <a:bodyPr wrap="square" rtlCol="0">
                  <a:spAutoFit/>
                </a:bodyPr>
                <a:lstStyle/>
                <a:p>
                  <a:pPr algn="ctr"/>
                  <a:r>
                    <a:rPr lang="fr-FR" sz="700">
                      <a:solidFill>
                        <a:schemeClr val="bg2">
                          <a:lumMod val="25000"/>
                        </a:schemeClr>
                      </a:solidFill>
                    </a:rPr>
                    <a:t>Romorantin-</a:t>
                  </a:r>
                </a:p>
                <a:p>
                  <a:pPr algn="ctr"/>
                  <a:r>
                    <a:rPr lang="fr-FR" sz="700" err="1">
                      <a:solidFill>
                        <a:schemeClr val="bg2">
                          <a:lumMod val="25000"/>
                        </a:schemeClr>
                      </a:solidFill>
                    </a:rPr>
                    <a:t>Lanthenay</a:t>
                  </a:r>
                  <a:endParaRPr lang="fr-FR" sz="700">
                    <a:solidFill>
                      <a:schemeClr val="bg2">
                        <a:lumMod val="25000"/>
                      </a:schemeClr>
                    </a:solidFill>
                  </a:endParaRPr>
                </a:p>
                <a:p>
                  <a:pPr algn="ctr"/>
                  <a:endParaRPr lang="fr-FR" sz="700">
                    <a:solidFill>
                      <a:schemeClr val="bg2">
                        <a:lumMod val="25000"/>
                      </a:schemeClr>
                    </a:solidFill>
                  </a:endParaRPr>
                </a:p>
              </p:txBody>
            </p:sp>
            <p:sp>
              <p:nvSpPr>
                <p:cNvPr id="89" name="ZoneTexte 88">
                  <a:extLst>
                    <a:ext uri="{FF2B5EF4-FFF2-40B4-BE49-F238E27FC236}">
                      <a16:creationId xmlns:a16="http://schemas.microsoft.com/office/drawing/2014/main" id="{CF1405D2-C7C3-4D77-BCC1-80E8F5210557}"/>
                    </a:ext>
                  </a:extLst>
                </p:cNvPr>
                <p:cNvSpPr txBox="1"/>
                <p:nvPr/>
              </p:nvSpPr>
              <p:spPr>
                <a:xfrm>
                  <a:off x="5801789" y="3553994"/>
                  <a:ext cx="888317" cy="249772"/>
                </a:xfrm>
                <a:prstGeom prst="rect">
                  <a:avLst/>
                </a:prstGeom>
                <a:noFill/>
                <a:ln w="12700">
                  <a:noFill/>
                </a:ln>
              </p:spPr>
              <p:txBody>
                <a:bodyPr wrap="square" rtlCol="0">
                  <a:spAutoFit/>
                </a:bodyPr>
                <a:lstStyle/>
                <a:p>
                  <a:pPr algn="ctr"/>
                  <a:r>
                    <a:rPr lang="fr-FR" sz="700">
                      <a:solidFill>
                        <a:schemeClr val="bg2">
                          <a:lumMod val="25000"/>
                        </a:schemeClr>
                      </a:solidFill>
                    </a:rPr>
                    <a:t>Vendôme</a:t>
                  </a:r>
                </a:p>
                <a:p>
                  <a:pPr algn="ctr"/>
                  <a:endParaRPr lang="fr-FR" sz="700">
                    <a:solidFill>
                      <a:schemeClr val="bg2">
                        <a:lumMod val="25000"/>
                      </a:schemeClr>
                    </a:solidFill>
                  </a:endParaRPr>
                </a:p>
              </p:txBody>
            </p:sp>
            <p:sp>
              <p:nvSpPr>
                <p:cNvPr id="90" name="ZoneTexte 89">
                  <a:extLst>
                    <a:ext uri="{FF2B5EF4-FFF2-40B4-BE49-F238E27FC236}">
                      <a16:creationId xmlns:a16="http://schemas.microsoft.com/office/drawing/2014/main" id="{EBB792CF-82BA-4489-8154-689C452AF32D}"/>
                    </a:ext>
                  </a:extLst>
                </p:cNvPr>
                <p:cNvSpPr txBox="1"/>
                <p:nvPr/>
              </p:nvSpPr>
              <p:spPr>
                <a:xfrm>
                  <a:off x="5561454" y="2770027"/>
                  <a:ext cx="888317" cy="249772"/>
                </a:xfrm>
                <a:prstGeom prst="rect">
                  <a:avLst/>
                </a:prstGeom>
                <a:noFill/>
                <a:ln w="12700">
                  <a:noFill/>
                </a:ln>
              </p:spPr>
              <p:txBody>
                <a:bodyPr wrap="square" rtlCol="0">
                  <a:spAutoFit/>
                </a:bodyPr>
                <a:lstStyle/>
                <a:p>
                  <a:pPr algn="ctr"/>
                  <a:r>
                    <a:rPr lang="fr-FR" sz="700">
                      <a:solidFill>
                        <a:schemeClr val="bg2">
                          <a:lumMod val="25000"/>
                        </a:schemeClr>
                      </a:solidFill>
                    </a:rPr>
                    <a:t>Nogent-le-Rotrou</a:t>
                  </a:r>
                </a:p>
                <a:p>
                  <a:pPr algn="ctr"/>
                  <a:endParaRPr lang="fr-FR" sz="700">
                    <a:solidFill>
                      <a:schemeClr val="bg2">
                        <a:lumMod val="25000"/>
                      </a:schemeClr>
                    </a:solidFill>
                  </a:endParaRPr>
                </a:p>
              </p:txBody>
            </p:sp>
            <p:sp>
              <p:nvSpPr>
                <p:cNvPr id="91" name="ZoneTexte 90">
                  <a:extLst>
                    <a:ext uri="{FF2B5EF4-FFF2-40B4-BE49-F238E27FC236}">
                      <a16:creationId xmlns:a16="http://schemas.microsoft.com/office/drawing/2014/main" id="{B7DDA376-9356-4901-BA03-F47212286AE1}"/>
                    </a:ext>
                  </a:extLst>
                </p:cNvPr>
                <p:cNvSpPr txBox="1"/>
                <p:nvPr/>
              </p:nvSpPr>
              <p:spPr>
                <a:xfrm>
                  <a:off x="6109400" y="3208188"/>
                  <a:ext cx="888317" cy="249772"/>
                </a:xfrm>
                <a:prstGeom prst="rect">
                  <a:avLst/>
                </a:prstGeom>
                <a:noFill/>
                <a:ln w="12700">
                  <a:noFill/>
                </a:ln>
              </p:spPr>
              <p:txBody>
                <a:bodyPr wrap="square" rtlCol="0">
                  <a:spAutoFit/>
                </a:bodyPr>
                <a:lstStyle/>
                <a:p>
                  <a:pPr algn="ctr"/>
                  <a:r>
                    <a:rPr lang="fr-FR" sz="700">
                      <a:solidFill>
                        <a:schemeClr val="bg2">
                          <a:lumMod val="25000"/>
                        </a:schemeClr>
                      </a:solidFill>
                    </a:rPr>
                    <a:t>Châteaudun</a:t>
                  </a:r>
                </a:p>
                <a:p>
                  <a:pPr algn="ctr"/>
                  <a:endParaRPr lang="fr-FR" sz="700">
                    <a:solidFill>
                      <a:schemeClr val="bg2">
                        <a:lumMod val="25000"/>
                      </a:schemeClr>
                    </a:solidFill>
                  </a:endParaRPr>
                </a:p>
              </p:txBody>
            </p:sp>
            <p:sp>
              <p:nvSpPr>
                <p:cNvPr id="92" name="ZoneTexte 91">
                  <a:extLst>
                    <a:ext uri="{FF2B5EF4-FFF2-40B4-BE49-F238E27FC236}">
                      <a16:creationId xmlns:a16="http://schemas.microsoft.com/office/drawing/2014/main" id="{C1AB4898-8A02-4146-AFE2-2B0AD7944B47}"/>
                    </a:ext>
                  </a:extLst>
                </p:cNvPr>
                <p:cNvSpPr txBox="1"/>
                <p:nvPr/>
              </p:nvSpPr>
              <p:spPr>
                <a:xfrm>
                  <a:off x="6968164" y="4428924"/>
                  <a:ext cx="888317" cy="249772"/>
                </a:xfrm>
                <a:prstGeom prst="rect">
                  <a:avLst/>
                </a:prstGeom>
                <a:noFill/>
                <a:ln w="12700">
                  <a:noFill/>
                </a:ln>
              </p:spPr>
              <p:txBody>
                <a:bodyPr wrap="square" rtlCol="0">
                  <a:spAutoFit/>
                </a:bodyPr>
                <a:lstStyle/>
                <a:p>
                  <a:pPr algn="ctr"/>
                  <a:r>
                    <a:rPr lang="fr-FR" sz="700">
                      <a:solidFill>
                        <a:schemeClr val="bg2">
                          <a:lumMod val="25000"/>
                        </a:schemeClr>
                      </a:solidFill>
                    </a:rPr>
                    <a:t>Vierzon</a:t>
                  </a:r>
                </a:p>
                <a:p>
                  <a:pPr algn="ctr"/>
                  <a:endParaRPr lang="fr-FR" sz="700">
                    <a:solidFill>
                      <a:schemeClr val="bg2">
                        <a:lumMod val="25000"/>
                      </a:schemeClr>
                    </a:solidFill>
                  </a:endParaRPr>
                </a:p>
              </p:txBody>
            </p:sp>
            <p:sp>
              <p:nvSpPr>
                <p:cNvPr id="93" name="ZoneTexte 92">
                  <a:extLst>
                    <a:ext uri="{FF2B5EF4-FFF2-40B4-BE49-F238E27FC236}">
                      <a16:creationId xmlns:a16="http://schemas.microsoft.com/office/drawing/2014/main" id="{13B81212-BA9B-4147-AE44-A66AAA284D18}"/>
                    </a:ext>
                  </a:extLst>
                </p:cNvPr>
                <p:cNvSpPr txBox="1"/>
                <p:nvPr/>
              </p:nvSpPr>
              <p:spPr>
                <a:xfrm>
                  <a:off x="6826891" y="4896077"/>
                  <a:ext cx="888317" cy="249772"/>
                </a:xfrm>
                <a:prstGeom prst="rect">
                  <a:avLst/>
                </a:prstGeom>
                <a:noFill/>
                <a:ln w="12700">
                  <a:noFill/>
                </a:ln>
              </p:spPr>
              <p:txBody>
                <a:bodyPr wrap="square" rtlCol="0">
                  <a:spAutoFit/>
                </a:bodyPr>
                <a:lstStyle/>
                <a:p>
                  <a:pPr algn="ctr"/>
                  <a:r>
                    <a:rPr lang="fr-FR" sz="700">
                      <a:solidFill>
                        <a:schemeClr val="bg2">
                          <a:lumMod val="25000"/>
                        </a:schemeClr>
                      </a:solidFill>
                    </a:rPr>
                    <a:t>Issoudun</a:t>
                  </a:r>
                </a:p>
                <a:p>
                  <a:pPr algn="ctr"/>
                  <a:endParaRPr lang="fr-FR" sz="700">
                    <a:solidFill>
                      <a:schemeClr val="bg2">
                        <a:lumMod val="25000"/>
                      </a:schemeClr>
                    </a:solidFill>
                  </a:endParaRPr>
                </a:p>
              </p:txBody>
            </p:sp>
          </p:grpSp>
          <p:sp>
            <p:nvSpPr>
              <p:cNvPr id="52" name="ZoneTexte 51">
                <a:extLst>
                  <a:ext uri="{FF2B5EF4-FFF2-40B4-BE49-F238E27FC236}">
                    <a16:creationId xmlns:a16="http://schemas.microsoft.com/office/drawing/2014/main" id="{D1870056-4265-49A5-9BDD-925A9D3224FC}"/>
                  </a:ext>
                </a:extLst>
              </p:cNvPr>
              <p:cNvSpPr txBox="1"/>
              <p:nvPr/>
            </p:nvSpPr>
            <p:spPr>
              <a:xfrm>
                <a:off x="5793735" y="4838409"/>
                <a:ext cx="959907" cy="269901"/>
              </a:xfrm>
              <a:prstGeom prst="rect">
                <a:avLst/>
              </a:prstGeom>
              <a:noFill/>
              <a:ln w="12700">
                <a:noFill/>
              </a:ln>
            </p:spPr>
            <p:txBody>
              <a:bodyPr wrap="square" rtlCol="0">
                <a:spAutoFit/>
              </a:bodyPr>
              <a:lstStyle/>
              <a:p>
                <a:pPr algn="ctr"/>
                <a:r>
                  <a:rPr lang="fr-FR" sz="700">
                    <a:solidFill>
                      <a:schemeClr val="bg2">
                        <a:lumMod val="25000"/>
                      </a:schemeClr>
                    </a:solidFill>
                  </a:rPr>
                  <a:t>Loche</a:t>
                </a:r>
              </a:p>
              <a:p>
                <a:pPr algn="ctr"/>
                <a:endParaRPr lang="fr-FR" sz="700">
                  <a:solidFill>
                    <a:schemeClr val="bg2">
                      <a:lumMod val="25000"/>
                    </a:schemeClr>
                  </a:solidFill>
                </a:endParaRPr>
              </a:p>
            </p:txBody>
          </p:sp>
        </p:grpSp>
        <p:sp>
          <p:nvSpPr>
            <p:cNvPr id="40" name="ZoneTexte 39">
              <a:extLst>
                <a:ext uri="{FF2B5EF4-FFF2-40B4-BE49-F238E27FC236}">
                  <a16:creationId xmlns:a16="http://schemas.microsoft.com/office/drawing/2014/main" id="{C85902DB-808D-49C6-A4BD-46CF9631493D}"/>
                </a:ext>
              </a:extLst>
            </p:cNvPr>
            <p:cNvSpPr txBox="1"/>
            <p:nvPr/>
          </p:nvSpPr>
          <p:spPr>
            <a:xfrm>
              <a:off x="4827041" y="4718608"/>
              <a:ext cx="888317" cy="269901"/>
            </a:xfrm>
            <a:prstGeom prst="rect">
              <a:avLst/>
            </a:prstGeom>
            <a:noFill/>
            <a:ln w="12700">
              <a:noFill/>
            </a:ln>
          </p:spPr>
          <p:txBody>
            <a:bodyPr wrap="square" rtlCol="0">
              <a:spAutoFit/>
            </a:bodyPr>
            <a:lstStyle/>
            <a:p>
              <a:pPr algn="ctr"/>
              <a:r>
                <a:rPr lang="fr-FR" sz="700">
                  <a:solidFill>
                    <a:schemeClr val="bg2">
                      <a:lumMod val="25000"/>
                    </a:schemeClr>
                  </a:solidFill>
                </a:rPr>
                <a:t>Chinon</a:t>
              </a:r>
            </a:p>
            <a:p>
              <a:pPr algn="ctr"/>
              <a:endParaRPr lang="fr-FR" sz="700">
                <a:solidFill>
                  <a:schemeClr val="bg2">
                    <a:lumMod val="25000"/>
                  </a:schemeClr>
                </a:solidFill>
              </a:endParaRPr>
            </a:p>
          </p:txBody>
        </p:sp>
      </p:grpSp>
      <p:sp>
        <p:nvSpPr>
          <p:cNvPr id="2" name="Titre 1">
            <a:extLst>
              <a:ext uri="{FF2B5EF4-FFF2-40B4-BE49-F238E27FC236}">
                <a16:creationId xmlns:a16="http://schemas.microsoft.com/office/drawing/2014/main" id="{058AAD16-B4CF-42B6-B3AF-38BAC01C953A}"/>
              </a:ext>
            </a:extLst>
          </p:cNvPr>
          <p:cNvSpPr>
            <a:spLocks noGrp="1"/>
          </p:cNvSpPr>
          <p:nvPr>
            <p:ph type="title"/>
          </p:nvPr>
        </p:nvSpPr>
        <p:spPr/>
        <p:txBody>
          <a:bodyPr/>
          <a:lstStyle/>
          <a:p>
            <a:r>
              <a:rPr lang="fr-FR"/>
              <a:t>Evolution de l’emploi dans la branche</a:t>
            </a:r>
          </a:p>
        </p:txBody>
      </p:sp>
      <p:sp>
        <p:nvSpPr>
          <p:cNvPr id="4" name="Espace réservé du texte 3">
            <a:extLst>
              <a:ext uri="{FF2B5EF4-FFF2-40B4-BE49-F238E27FC236}">
                <a16:creationId xmlns:a16="http://schemas.microsoft.com/office/drawing/2014/main" id="{4D2222F2-9DA1-41FE-A3C5-32D735EA47D9}"/>
              </a:ext>
            </a:extLst>
          </p:cNvPr>
          <p:cNvSpPr>
            <a:spLocks noGrp="1"/>
          </p:cNvSpPr>
          <p:nvPr>
            <p:ph type="body" sz="quarter" idx="10"/>
          </p:nvPr>
        </p:nvSpPr>
        <p:spPr/>
        <p:txBody>
          <a:bodyPr/>
          <a:lstStyle/>
          <a:p>
            <a:r>
              <a:rPr lang="fr-FR"/>
              <a:t>Des situations très contrastées par zone d’emploi</a:t>
            </a:r>
          </a:p>
        </p:txBody>
      </p:sp>
      <p:sp>
        <p:nvSpPr>
          <p:cNvPr id="5" name="Espace réservé du texte 4">
            <a:extLst>
              <a:ext uri="{FF2B5EF4-FFF2-40B4-BE49-F238E27FC236}">
                <a16:creationId xmlns:a16="http://schemas.microsoft.com/office/drawing/2014/main" id="{4CDA47C5-F075-4CFA-A1BC-09D36CE3D399}"/>
              </a:ext>
            </a:extLst>
          </p:cNvPr>
          <p:cNvSpPr>
            <a:spLocks noGrp="1"/>
          </p:cNvSpPr>
          <p:nvPr>
            <p:ph type="body" sz="quarter" idx="11"/>
          </p:nvPr>
        </p:nvSpPr>
        <p:spPr/>
        <p:txBody>
          <a:bodyPr/>
          <a:lstStyle/>
          <a:p>
            <a:r>
              <a:rPr lang="fr-FR"/>
              <a:t>01</a:t>
            </a:r>
          </a:p>
        </p:txBody>
      </p:sp>
      <p:sp>
        <p:nvSpPr>
          <p:cNvPr id="46" name="ZoneTexte 45">
            <a:extLst>
              <a:ext uri="{FF2B5EF4-FFF2-40B4-BE49-F238E27FC236}">
                <a16:creationId xmlns:a16="http://schemas.microsoft.com/office/drawing/2014/main" id="{638F1714-75DC-4A89-A025-F1B2CD889802}"/>
              </a:ext>
            </a:extLst>
          </p:cNvPr>
          <p:cNvSpPr txBox="1"/>
          <p:nvPr/>
        </p:nvSpPr>
        <p:spPr>
          <a:xfrm>
            <a:off x="5169366" y="1124201"/>
            <a:ext cx="4076649" cy="538609"/>
          </a:xfrm>
          <a:prstGeom prst="rect">
            <a:avLst/>
          </a:prstGeom>
          <a:noFill/>
        </p:spPr>
        <p:txBody>
          <a:bodyPr wrap="square" rtlCol="0">
            <a:spAutoFit/>
          </a:bodyPr>
          <a:lstStyle/>
          <a:p>
            <a:pPr algn="ctr"/>
            <a:r>
              <a:rPr lang="fr-FR" sz="1000" b="1"/>
              <a:t>TAUX DE CROISSANCE ANNUEL MOYEN DES EFFECTIFS DE LA BRANCHE DE 2015 A 2019 PAR ZONE D’EMPLOI</a:t>
            </a:r>
          </a:p>
          <a:p>
            <a:pPr algn="ctr"/>
            <a:r>
              <a:rPr lang="fr-FR" sz="900" i="1">
                <a:solidFill>
                  <a:schemeClr val="tx1">
                    <a:lumMod val="60000"/>
                    <a:lumOff val="40000"/>
                  </a:schemeClr>
                </a:solidFill>
              </a:rPr>
              <a:t>Source: ACOSS (2020); retraitements Katalyse</a:t>
            </a:r>
          </a:p>
        </p:txBody>
      </p:sp>
      <p:sp>
        <p:nvSpPr>
          <p:cNvPr id="50" name="ZoneTexte 49">
            <a:extLst>
              <a:ext uri="{FF2B5EF4-FFF2-40B4-BE49-F238E27FC236}">
                <a16:creationId xmlns:a16="http://schemas.microsoft.com/office/drawing/2014/main" id="{E6D5B149-29E7-4A57-AAE3-E3A650915E71}"/>
              </a:ext>
            </a:extLst>
          </p:cNvPr>
          <p:cNvSpPr txBox="1"/>
          <p:nvPr/>
        </p:nvSpPr>
        <p:spPr>
          <a:xfrm>
            <a:off x="7038440" y="3562765"/>
            <a:ext cx="592240" cy="246221"/>
          </a:xfrm>
          <a:prstGeom prst="rect">
            <a:avLst/>
          </a:prstGeom>
          <a:noFill/>
        </p:spPr>
        <p:txBody>
          <a:bodyPr wrap="square" rtlCol="0">
            <a:spAutoFit/>
          </a:bodyPr>
          <a:lstStyle>
            <a:defPPr>
              <a:defRPr lang="de-DE"/>
            </a:defPPr>
            <a:lvl1pPr algn="ctr">
              <a:defRPr sz="1000" b="1">
                <a:solidFill>
                  <a:srgbClr val="FF0000"/>
                </a:solidFill>
              </a:defRPr>
            </a:lvl1pPr>
          </a:lstStyle>
          <a:p>
            <a:r>
              <a:rPr lang="fr-FR"/>
              <a:t>-0,19%</a:t>
            </a:r>
          </a:p>
        </p:txBody>
      </p:sp>
      <p:sp>
        <p:nvSpPr>
          <p:cNvPr id="51" name="ZoneTexte 50">
            <a:extLst>
              <a:ext uri="{FF2B5EF4-FFF2-40B4-BE49-F238E27FC236}">
                <a16:creationId xmlns:a16="http://schemas.microsoft.com/office/drawing/2014/main" id="{8D6FAE45-C375-46D7-828B-9192A7AC96C9}"/>
              </a:ext>
            </a:extLst>
          </p:cNvPr>
          <p:cNvSpPr txBox="1"/>
          <p:nvPr/>
        </p:nvSpPr>
        <p:spPr>
          <a:xfrm>
            <a:off x="6258503" y="4131735"/>
            <a:ext cx="589664" cy="230832"/>
          </a:xfrm>
          <a:prstGeom prst="rect">
            <a:avLst/>
          </a:prstGeom>
          <a:noFill/>
        </p:spPr>
        <p:txBody>
          <a:bodyPr wrap="square" rtlCol="0">
            <a:spAutoFit/>
          </a:bodyPr>
          <a:lstStyle/>
          <a:p>
            <a:pPr algn="ctr"/>
            <a:r>
              <a:rPr lang="fr-FR" sz="900" b="1">
                <a:solidFill>
                  <a:srgbClr val="FF0000"/>
                </a:solidFill>
              </a:rPr>
              <a:t>-2,04%</a:t>
            </a:r>
          </a:p>
        </p:txBody>
      </p:sp>
      <p:sp>
        <p:nvSpPr>
          <p:cNvPr id="53" name="ZoneTexte 52">
            <a:extLst>
              <a:ext uri="{FF2B5EF4-FFF2-40B4-BE49-F238E27FC236}">
                <a16:creationId xmlns:a16="http://schemas.microsoft.com/office/drawing/2014/main" id="{1187F2D4-840B-45AC-8118-B5673D7B836A}"/>
              </a:ext>
            </a:extLst>
          </p:cNvPr>
          <p:cNvSpPr txBox="1"/>
          <p:nvPr/>
        </p:nvSpPr>
        <p:spPr>
          <a:xfrm>
            <a:off x="5961987" y="4819735"/>
            <a:ext cx="652464" cy="246221"/>
          </a:xfrm>
          <a:prstGeom prst="rect">
            <a:avLst/>
          </a:prstGeom>
          <a:noFill/>
        </p:spPr>
        <p:txBody>
          <a:bodyPr wrap="square" rtlCol="0">
            <a:spAutoFit/>
          </a:bodyPr>
          <a:lstStyle/>
          <a:p>
            <a:pPr algn="ctr"/>
            <a:r>
              <a:rPr lang="fr-FR" sz="1000" b="1">
                <a:solidFill>
                  <a:srgbClr val="FF0000"/>
                </a:solidFill>
              </a:rPr>
              <a:t>-0,81%</a:t>
            </a:r>
          </a:p>
        </p:txBody>
      </p:sp>
      <p:sp>
        <p:nvSpPr>
          <p:cNvPr id="54" name="ZoneTexte 53">
            <a:extLst>
              <a:ext uri="{FF2B5EF4-FFF2-40B4-BE49-F238E27FC236}">
                <a16:creationId xmlns:a16="http://schemas.microsoft.com/office/drawing/2014/main" id="{9C66265A-C203-4177-BC69-A2758A8BE938}"/>
              </a:ext>
            </a:extLst>
          </p:cNvPr>
          <p:cNvSpPr txBox="1"/>
          <p:nvPr/>
        </p:nvSpPr>
        <p:spPr>
          <a:xfrm>
            <a:off x="7166135" y="4598448"/>
            <a:ext cx="599812" cy="230832"/>
          </a:xfrm>
          <a:prstGeom prst="rect">
            <a:avLst/>
          </a:prstGeom>
          <a:noFill/>
        </p:spPr>
        <p:txBody>
          <a:bodyPr wrap="square" rtlCol="0">
            <a:spAutoFit/>
          </a:bodyPr>
          <a:lstStyle>
            <a:defPPr>
              <a:defRPr lang="de-DE"/>
            </a:defPPr>
            <a:lvl1pPr algn="ctr">
              <a:defRPr sz="1000" b="1">
                <a:solidFill>
                  <a:srgbClr val="FF0000"/>
                </a:solidFill>
              </a:defRPr>
            </a:lvl1pPr>
          </a:lstStyle>
          <a:p>
            <a:r>
              <a:rPr lang="fr-FR"/>
              <a:t>-1,7%</a:t>
            </a:r>
          </a:p>
        </p:txBody>
      </p:sp>
      <p:sp>
        <p:nvSpPr>
          <p:cNvPr id="55" name="ZoneTexte 54">
            <a:extLst>
              <a:ext uri="{FF2B5EF4-FFF2-40B4-BE49-F238E27FC236}">
                <a16:creationId xmlns:a16="http://schemas.microsoft.com/office/drawing/2014/main" id="{0B13FE27-0C29-44CF-BCF2-75734E27D37A}"/>
              </a:ext>
            </a:extLst>
          </p:cNvPr>
          <p:cNvSpPr txBox="1"/>
          <p:nvPr/>
        </p:nvSpPr>
        <p:spPr>
          <a:xfrm>
            <a:off x="6542097" y="4685905"/>
            <a:ext cx="631575" cy="246221"/>
          </a:xfrm>
          <a:prstGeom prst="rect">
            <a:avLst/>
          </a:prstGeom>
          <a:noFill/>
        </p:spPr>
        <p:txBody>
          <a:bodyPr wrap="square" rtlCol="0">
            <a:spAutoFit/>
          </a:bodyPr>
          <a:lstStyle/>
          <a:p>
            <a:pPr algn="ctr"/>
            <a:r>
              <a:rPr lang="fr-FR" sz="1000" b="1">
                <a:solidFill>
                  <a:srgbClr val="00B050"/>
                </a:solidFill>
              </a:rPr>
              <a:t>0,97%</a:t>
            </a:r>
          </a:p>
        </p:txBody>
      </p:sp>
      <p:sp>
        <p:nvSpPr>
          <p:cNvPr id="56" name="ZoneTexte 55">
            <a:extLst>
              <a:ext uri="{FF2B5EF4-FFF2-40B4-BE49-F238E27FC236}">
                <a16:creationId xmlns:a16="http://schemas.microsoft.com/office/drawing/2014/main" id="{7374A064-1155-486D-B597-8EA4F2854B63}"/>
              </a:ext>
            </a:extLst>
          </p:cNvPr>
          <p:cNvSpPr txBox="1"/>
          <p:nvPr/>
        </p:nvSpPr>
        <p:spPr>
          <a:xfrm>
            <a:off x="5523661" y="4325619"/>
            <a:ext cx="599812" cy="230832"/>
          </a:xfrm>
          <a:prstGeom prst="rect">
            <a:avLst/>
          </a:prstGeom>
          <a:noFill/>
        </p:spPr>
        <p:txBody>
          <a:bodyPr wrap="square" rtlCol="0">
            <a:spAutoFit/>
          </a:bodyPr>
          <a:lstStyle/>
          <a:p>
            <a:pPr algn="ctr"/>
            <a:r>
              <a:rPr lang="fr-FR" sz="900" b="1">
                <a:solidFill>
                  <a:srgbClr val="00B050"/>
                </a:solidFill>
              </a:rPr>
              <a:t>0,27%</a:t>
            </a:r>
          </a:p>
        </p:txBody>
      </p:sp>
      <p:sp>
        <p:nvSpPr>
          <p:cNvPr id="57" name="ZoneTexte 56">
            <a:extLst>
              <a:ext uri="{FF2B5EF4-FFF2-40B4-BE49-F238E27FC236}">
                <a16:creationId xmlns:a16="http://schemas.microsoft.com/office/drawing/2014/main" id="{FB74DD54-05A1-4D66-9BC6-5257D02E36EF}"/>
              </a:ext>
            </a:extLst>
          </p:cNvPr>
          <p:cNvSpPr txBox="1"/>
          <p:nvPr/>
        </p:nvSpPr>
        <p:spPr>
          <a:xfrm>
            <a:off x="4978923" y="4670350"/>
            <a:ext cx="596893" cy="230832"/>
          </a:xfrm>
          <a:prstGeom prst="rect">
            <a:avLst/>
          </a:prstGeom>
          <a:noFill/>
        </p:spPr>
        <p:txBody>
          <a:bodyPr wrap="square" rtlCol="0">
            <a:spAutoFit/>
          </a:bodyPr>
          <a:lstStyle>
            <a:defPPr>
              <a:defRPr lang="de-DE"/>
            </a:defPPr>
            <a:lvl1pPr algn="ctr">
              <a:defRPr sz="1000" b="1">
                <a:solidFill>
                  <a:srgbClr val="00B050"/>
                </a:solidFill>
              </a:defRPr>
            </a:lvl1pPr>
          </a:lstStyle>
          <a:p>
            <a:r>
              <a:rPr lang="fr-FR"/>
              <a:t>1,47%</a:t>
            </a:r>
          </a:p>
        </p:txBody>
      </p:sp>
      <p:sp>
        <p:nvSpPr>
          <p:cNvPr id="58" name="ZoneTexte 57">
            <a:extLst>
              <a:ext uri="{FF2B5EF4-FFF2-40B4-BE49-F238E27FC236}">
                <a16:creationId xmlns:a16="http://schemas.microsoft.com/office/drawing/2014/main" id="{37A40B52-021A-42AA-852F-89A4125CA80E}"/>
              </a:ext>
            </a:extLst>
          </p:cNvPr>
          <p:cNvSpPr txBox="1"/>
          <p:nvPr/>
        </p:nvSpPr>
        <p:spPr>
          <a:xfrm>
            <a:off x="5961084" y="5584642"/>
            <a:ext cx="516477" cy="246221"/>
          </a:xfrm>
          <a:prstGeom prst="rect">
            <a:avLst/>
          </a:prstGeom>
          <a:noFill/>
        </p:spPr>
        <p:txBody>
          <a:bodyPr wrap="square" rtlCol="0">
            <a:spAutoFit/>
          </a:bodyPr>
          <a:lstStyle/>
          <a:p>
            <a:pPr algn="ctr"/>
            <a:r>
              <a:rPr lang="fr-FR" sz="1000" b="1">
                <a:solidFill>
                  <a:srgbClr val="FF0000"/>
                </a:solidFill>
              </a:rPr>
              <a:t>-3,7%</a:t>
            </a:r>
          </a:p>
        </p:txBody>
      </p:sp>
      <p:sp>
        <p:nvSpPr>
          <p:cNvPr id="59" name="ZoneTexte 58">
            <a:extLst>
              <a:ext uri="{FF2B5EF4-FFF2-40B4-BE49-F238E27FC236}">
                <a16:creationId xmlns:a16="http://schemas.microsoft.com/office/drawing/2014/main" id="{FBA4D5A5-C737-4609-AB2D-9138B2E02184}"/>
              </a:ext>
            </a:extLst>
          </p:cNvPr>
          <p:cNvSpPr txBox="1"/>
          <p:nvPr/>
        </p:nvSpPr>
        <p:spPr>
          <a:xfrm>
            <a:off x="6648414" y="5503495"/>
            <a:ext cx="516476" cy="246221"/>
          </a:xfrm>
          <a:prstGeom prst="rect">
            <a:avLst/>
          </a:prstGeom>
          <a:noFill/>
        </p:spPr>
        <p:txBody>
          <a:bodyPr wrap="square" rtlCol="0">
            <a:spAutoFit/>
          </a:bodyPr>
          <a:lstStyle>
            <a:defPPr>
              <a:defRPr lang="de-DE"/>
            </a:defPPr>
            <a:lvl1pPr algn="ctr">
              <a:defRPr sz="1000" b="1">
                <a:solidFill>
                  <a:srgbClr val="FF0000"/>
                </a:solidFill>
              </a:defRPr>
            </a:lvl1pPr>
          </a:lstStyle>
          <a:p>
            <a:r>
              <a:rPr lang="fr-FR"/>
              <a:t>-1,6%</a:t>
            </a:r>
          </a:p>
        </p:txBody>
      </p:sp>
      <p:sp>
        <p:nvSpPr>
          <p:cNvPr id="60" name="ZoneTexte 59">
            <a:extLst>
              <a:ext uri="{FF2B5EF4-FFF2-40B4-BE49-F238E27FC236}">
                <a16:creationId xmlns:a16="http://schemas.microsoft.com/office/drawing/2014/main" id="{140861E8-1DFA-4C0F-98C4-B838205390BA}"/>
              </a:ext>
            </a:extLst>
          </p:cNvPr>
          <p:cNvSpPr txBox="1"/>
          <p:nvPr/>
        </p:nvSpPr>
        <p:spPr>
          <a:xfrm>
            <a:off x="7698439" y="4998455"/>
            <a:ext cx="652464" cy="246221"/>
          </a:xfrm>
          <a:prstGeom prst="rect">
            <a:avLst/>
          </a:prstGeom>
          <a:noFill/>
        </p:spPr>
        <p:txBody>
          <a:bodyPr wrap="square" rtlCol="0">
            <a:spAutoFit/>
          </a:bodyPr>
          <a:lstStyle>
            <a:defPPr>
              <a:defRPr lang="de-DE"/>
            </a:defPPr>
            <a:lvl1pPr algn="ctr">
              <a:defRPr sz="1000" b="1">
                <a:solidFill>
                  <a:srgbClr val="FF0000"/>
                </a:solidFill>
              </a:defRPr>
            </a:lvl1pPr>
          </a:lstStyle>
          <a:p>
            <a:r>
              <a:rPr lang="fr-FR"/>
              <a:t>-0,38%</a:t>
            </a:r>
          </a:p>
        </p:txBody>
      </p:sp>
      <p:sp>
        <p:nvSpPr>
          <p:cNvPr id="61" name="ZoneTexte 60">
            <a:extLst>
              <a:ext uri="{FF2B5EF4-FFF2-40B4-BE49-F238E27FC236}">
                <a16:creationId xmlns:a16="http://schemas.microsoft.com/office/drawing/2014/main" id="{1BC77C98-4C02-4FAA-A897-E79F68FB44BF}"/>
              </a:ext>
            </a:extLst>
          </p:cNvPr>
          <p:cNvSpPr txBox="1"/>
          <p:nvPr/>
        </p:nvSpPr>
        <p:spPr>
          <a:xfrm>
            <a:off x="7700120" y="5744862"/>
            <a:ext cx="421356" cy="230832"/>
          </a:xfrm>
          <a:prstGeom prst="rect">
            <a:avLst/>
          </a:prstGeom>
          <a:noFill/>
        </p:spPr>
        <p:txBody>
          <a:bodyPr wrap="square" rtlCol="0">
            <a:spAutoFit/>
          </a:bodyPr>
          <a:lstStyle/>
          <a:p>
            <a:pPr algn="ctr"/>
            <a:r>
              <a:rPr lang="fr-FR" sz="900" b="1"/>
              <a:t>0%</a:t>
            </a:r>
          </a:p>
        </p:txBody>
      </p:sp>
      <p:sp>
        <p:nvSpPr>
          <p:cNvPr id="62" name="ZoneTexte 61">
            <a:extLst>
              <a:ext uri="{FF2B5EF4-FFF2-40B4-BE49-F238E27FC236}">
                <a16:creationId xmlns:a16="http://schemas.microsoft.com/office/drawing/2014/main" id="{C30FF6FD-7904-49D8-94F6-8BCFE9539806}"/>
              </a:ext>
            </a:extLst>
          </p:cNvPr>
          <p:cNvSpPr txBox="1"/>
          <p:nvPr/>
        </p:nvSpPr>
        <p:spPr>
          <a:xfrm>
            <a:off x="7010604" y="5089696"/>
            <a:ext cx="652464" cy="246221"/>
          </a:xfrm>
          <a:prstGeom prst="rect">
            <a:avLst/>
          </a:prstGeom>
          <a:noFill/>
        </p:spPr>
        <p:txBody>
          <a:bodyPr wrap="square" rtlCol="0">
            <a:spAutoFit/>
          </a:bodyPr>
          <a:lstStyle/>
          <a:p>
            <a:pPr algn="ctr"/>
            <a:r>
              <a:rPr lang="fr-FR" sz="1000" b="1">
                <a:solidFill>
                  <a:srgbClr val="00B050"/>
                </a:solidFill>
              </a:rPr>
              <a:t>1,26%</a:t>
            </a:r>
          </a:p>
        </p:txBody>
      </p:sp>
      <p:sp>
        <p:nvSpPr>
          <p:cNvPr id="63" name="ZoneTexte 62">
            <a:extLst>
              <a:ext uri="{FF2B5EF4-FFF2-40B4-BE49-F238E27FC236}">
                <a16:creationId xmlns:a16="http://schemas.microsoft.com/office/drawing/2014/main" id="{1A74C474-20F6-47FB-8D26-5604F747ECA6}"/>
              </a:ext>
            </a:extLst>
          </p:cNvPr>
          <p:cNvSpPr txBox="1"/>
          <p:nvPr/>
        </p:nvSpPr>
        <p:spPr>
          <a:xfrm>
            <a:off x="6393308" y="2612778"/>
            <a:ext cx="683283" cy="246221"/>
          </a:xfrm>
          <a:prstGeom prst="rect">
            <a:avLst/>
          </a:prstGeom>
          <a:noFill/>
        </p:spPr>
        <p:txBody>
          <a:bodyPr wrap="square" rtlCol="0">
            <a:spAutoFit/>
          </a:bodyPr>
          <a:lstStyle>
            <a:defPPr>
              <a:defRPr lang="de-DE"/>
            </a:defPPr>
            <a:lvl1pPr algn="ctr">
              <a:defRPr sz="1000" b="1">
                <a:solidFill>
                  <a:srgbClr val="FF0000"/>
                </a:solidFill>
              </a:defRPr>
            </a:lvl1pPr>
          </a:lstStyle>
          <a:p>
            <a:r>
              <a:rPr lang="fr-FR"/>
              <a:t>-1,18%</a:t>
            </a:r>
          </a:p>
        </p:txBody>
      </p:sp>
      <p:sp>
        <p:nvSpPr>
          <p:cNvPr id="64" name="ZoneTexte 63">
            <a:extLst>
              <a:ext uri="{FF2B5EF4-FFF2-40B4-BE49-F238E27FC236}">
                <a16:creationId xmlns:a16="http://schemas.microsoft.com/office/drawing/2014/main" id="{001F0F28-A4AA-41F7-9742-9BCE48445864}"/>
              </a:ext>
            </a:extLst>
          </p:cNvPr>
          <p:cNvSpPr txBox="1"/>
          <p:nvPr/>
        </p:nvSpPr>
        <p:spPr>
          <a:xfrm>
            <a:off x="5858761" y="3597364"/>
            <a:ext cx="652464" cy="246221"/>
          </a:xfrm>
          <a:prstGeom prst="rect">
            <a:avLst/>
          </a:prstGeom>
          <a:noFill/>
        </p:spPr>
        <p:txBody>
          <a:bodyPr wrap="square" rtlCol="0">
            <a:spAutoFit/>
          </a:bodyPr>
          <a:lstStyle>
            <a:defPPr>
              <a:defRPr lang="de-DE"/>
            </a:defPPr>
            <a:lvl1pPr algn="ctr">
              <a:defRPr sz="1000" b="1">
                <a:solidFill>
                  <a:srgbClr val="FF0000"/>
                </a:solidFill>
              </a:defRPr>
            </a:lvl1pPr>
          </a:lstStyle>
          <a:p>
            <a:r>
              <a:rPr lang="fr-FR"/>
              <a:t>-0,06%</a:t>
            </a:r>
          </a:p>
        </p:txBody>
      </p:sp>
      <p:sp>
        <p:nvSpPr>
          <p:cNvPr id="65" name="ZoneTexte 64">
            <a:extLst>
              <a:ext uri="{FF2B5EF4-FFF2-40B4-BE49-F238E27FC236}">
                <a16:creationId xmlns:a16="http://schemas.microsoft.com/office/drawing/2014/main" id="{7A5B223C-5393-4CDB-9E7E-2E6B3DAEC4A2}"/>
              </a:ext>
            </a:extLst>
          </p:cNvPr>
          <p:cNvSpPr txBox="1"/>
          <p:nvPr/>
        </p:nvSpPr>
        <p:spPr>
          <a:xfrm>
            <a:off x="6288219" y="3190472"/>
            <a:ext cx="555834" cy="246221"/>
          </a:xfrm>
          <a:prstGeom prst="rect">
            <a:avLst/>
          </a:prstGeom>
          <a:noFill/>
        </p:spPr>
        <p:txBody>
          <a:bodyPr wrap="square" rtlCol="0">
            <a:spAutoFit/>
          </a:bodyPr>
          <a:lstStyle/>
          <a:p>
            <a:pPr algn="ctr"/>
            <a:r>
              <a:rPr lang="fr-FR" sz="1000" b="1">
                <a:solidFill>
                  <a:srgbClr val="00B050"/>
                </a:solidFill>
              </a:rPr>
              <a:t>0,56%</a:t>
            </a:r>
          </a:p>
        </p:txBody>
      </p:sp>
      <p:sp>
        <p:nvSpPr>
          <p:cNvPr id="66" name="ZoneTexte 65">
            <a:extLst>
              <a:ext uri="{FF2B5EF4-FFF2-40B4-BE49-F238E27FC236}">
                <a16:creationId xmlns:a16="http://schemas.microsoft.com/office/drawing/2014/main" id="{7345FF85-625D-4BCD-A92D-96AAFF879CE4}"/>
              </a:ext>
            </a:extLst>
          </p:cNvPr>
          <p:cNvSpPr txBox="1"/>
          <p:nvPr/>
        </p:nvSpPr>
        <p:spPr>
          <a:xfrm>
            <a:off x="7943804" y="3390153"/>
            <a:ext cx="592240" cy="246221"/>
          </a:xfrm>
          <a:prstGeom prst="rect">
            <a:avLst/>
          </a:prstGeom>
          <a:noFill/>
        </p:spPr>
        <p:txBody>
          <a:bodyPr wrap="square" rtlCol="0">
            <a:spAutoFit/>
          </a:bodyPr>
          <a:lstStyle>
            <a:defPPr>
              <a:defRPr lang="de-DE"/>
            </a:defPPr>
            <a:lvl1pPr algn="ctr">
              <a:defRPr sz="1000" b="1">
                <a:solidFill>
                  <a:srgbClr val="FF0000"/>
                </a:solidFill>
              </a:defRPr>
            </a:lvl1pPr>
          </a:lstStyle>
          <a:p>
            <a:r>
              <a:rPr lang="fr-FR"/>
              <a:t>-2,49%</a:t>
            </a:r>
          </a:p>
        </p:txBody>
      </p:sp>
      <p:sp>
        <p:nvSpPr>
          <p:cNvPr id="68" name="ZoneTexte 67">
            <a:extLst>
              <a:ext uri="{FF2B5EF4-FFF2-40B4-BE49-F238E27FC236}">
                <a16:creationId xmlns:a16="http://schemas.microsoft.com/office/drawing/2014/main" id="{F5C4396A-1A44-42E1-86DC-0CF85596BF77}"/>
              </a:ext>
            </a:extLst>
          </p:cNvPr>
          <p:cNvSpPr txBox="1"/>
          <p:nvPr/>
        </p:nvSpPr>
        <p:spPr>
          <a:xfrm>
            <a:off x="7419640" y="2971779"/>
            <a:ext cx="643138" cy="246221"/>
          </a:xfrm>
          <a:prstGeom prst="rect">
            <a:avLst/>
          </a:prstGeom>
          <a:noFill/>
        </p:spPr>
        <p:txBody>
          <a:bodyPr wrap="square" rtlCol="0">
            <a:spAutoFit/>
          </a:bodyPr>
          <a:lstStyle>
            <a:defPPr>
              <a:defRPr lang="de-DE"/>
            </a:defPPr>
            <a:lvl1pPr algn="ctr">
              <a:defRPr sz="1000" b="1">
                <a:solidFill>
                  <a:srgbClr val="FF0000"/>
                </a:solidFill>
              </a:defRPr>
            </a:lvl1pPr>
          </a:lstStyle>
          <a:p>
            <a:r>
              <a:rPr lang="fr-FR"/>
              <a:t>-1,7%</a:t>
            </a:r>
          </a:p>
        </p:txBody>
      </p:sp>
      <p:sp>
        <p:nvSpPr>
          <p:cNvPr id="70" name="ZoneTexte 69">
            <a:extLst>
              <a:ext uri="{FF2B5EF4-FFF2-40B4-BE49-F238E27FC236}">
                <a16:creationId xmlns:a16="http://schemas.microsoft.com/office/drawing/2014/main" id="{EFAD1BD5-91F0-4746-A5E3-4D498120E331}"/>
              </a:ext>
            </a:extLst>
          </p:cNvPr>
          <p:cNvSpPr txBox="1"/>
          <p:nvPr/>
        </p:nvSpPr>
        <p:spPr>
          <a:xfrm>
            <a:off x="7746489" y="3964302"/>
            <a:ext cx="566879" cy="246221"/>
          </a:xfrm>
          <a:prstGeom prst="rect">
            <a:avLst/>
          </a:prstGeom>
          <a:noFill/>
        </p:spPr>
        <p:txBody>
          <a:bodyPr wrap="square" rtlCol="0">
            <a:spAutoFit/>
          </a:bodyPr>
          <a:lstStyle>
            <a:defPPr>
              <a:defRPr lang="de-DE"/>
            </a:defPPr>
            <a:lvl1pPr algn="ctr">
              <a:defRPr sz="1000" b="1">
                <a:solidFill>
                  <a:srgbClr val="00B050"/>
                </a:solidFill>
              </a:defRPr>
            </a:lvl1pPr>
          </a:lstStyle>
          <a:p>
            <a:r>
              <a:rPr lang="fr-FR"/>
              <a:t>1,48%</a:t>
            </a:r>
          </a:p>
        </p:txBody>
      </p:sp>
      <p:sp>
        <p:nvSpPr>
          <p:cNvPr id="74" name="ZoneTexte 73">
            <a:extLst>
              <a:ext uri="{FF2B5EF4-FFF2-40B4-BE49-F238E27FC236}">
                <a16:creationId xmlns:a16="http://schemas.microsoft.com/office/drawing/2014/main" id="{A3A44CF3-9B56-4C15-9D6A-D9692A14E89A}"/>
              </a:ext>
            </a:extLst>
          </p:cNvPr>
          <p:cNvSpPr txBox="1"/>
          <p:nvPr/>
        </p:nvSpPr>
        <p:spPr>
          <a:xfrm>
            <a:off x="5589258" y="2700592"/>
            <a:ext cx="674941" cy="246221"/>
          </a:xfrm>
          <a:prstGeom prst="rect">
            <a:avLst/>
          </a:prstGeom>
          <a:noFill/>
        </p:spPr>
        <p:txBody>
          <a:bodyPr wrap="square" rtlCol="0">
            <a:spAutoFit/>
          </a:bodyPr>
          <a:lstStyle>
            <a:defPPr>
              <a:defRPr lang="de-DE"/>
            </a:defPPr>
            <a:lvl1pPr algn="ctr">
              <a:defRPr sz="1000" b="1">
                <a:solidFill>
                  <a:srgbClr val="FF0000"/>
                </a:solidFill>
              </a:defRPr>
            </a:lvl1pPr>
          </a:lstStyle>
          <a:p>
            <a:r>
              <a:rPr lang="fr-FR"/>
              <a:t>-2,97%</a:t>
            </a:r>
          </a:p>
        </p:txBody>
      </p:sp>
      <p:sp>
        <p:nvSpPr>
          <p:cNvPr id="3" name="ZoneTexte 2">
            <a:extLst>
              <a:ext uri="{FF2B5EF4-FFF2-40B4-BE49-F238E27FC236}">
                <a16:creationId xmlns:a16="http://schemas.microsoft.com/office/drawing/2014/main" id="{954FBE81-6CA3-4F1C-BC21-32827C65AD9A}"/>
              </a:ext>
            </a:extLst>
          </p:cNvPr>
          <p:cNvSpPr txBox="1"/>
          <p:nvPr/>
        </p:nvSpPr>
        <p:spPr>
          <a:xfrm>
            <a:off x="6278227" y="2049981"/>
            <a:ext cx="683282" cy="246221"/>
          </a:xfrm>
          <a:prstGeom prst="rect">
            <a:avLst/>
          </a:prstGeom>
          <a:noFill/>
        </p:spPr>
        <p:txBody>
          <a:bodyPr wrap="square" rtlCol="0">
            <a:spAutoFit/>
          </a:bodyPr>
          <a:lstStyle/>
          <a:p>
            <a:pPr algn="ctr"/>
            <a:r>
              <a:rPr lang="fr-FR" sz="1000" b="1">
                <a:solidFill>
                  <a:srgbClr val="FF0000"/>
                </a:solidFill>
              </a:rPr>
              <a:t>-1,28%</a:t>
            </a:r>
          </a:p>
        </p:txBody>
      </p:sp>
      <p:sp>
        <p:nvSpPr>
          <p:cNvPr id="8" name="Espace réservé du contenu 10">
            <a:extLst>
              <a:ext uri="{FF2B5EF4-FFF2-40B4-BE49-F238E27FC236}">
                <a16:creationId xmlns:a16="http://schemas.microsoft.com/office/drawing/2014/main" id="{6FF02DB9-8D39-4DFA-AE64-647404D92F79}"/>
              </a:ext>
            </a:extLst>
          </p:cNvPr>
          <p:cNvSpPr txBox="1">
            <a:spLocks/>
          </p:cNvSpPr>
          <p:nvPr/>
        </p:nvSpPr>
        <p:spPr>
          <a:xfrm>
            <a:off x="700882" y="1949116"/>
            <a:ext cx="3810977" cy="3936996"/>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endParaRPr lang="fr-FR" sz="1300"/>
          </a:p>
        </p:txBody>
      </p:sp>
      <p:sp>
        <p:nvSpPr>
          <p:cNvPr id="9" name="Espace réservé du contenu 10">
            <a:extLst>
              <a:ext uri="{FF2B5EF4-FFF2-40B4-BE49-F238E27FC236}">
                <a16:creationId xmlns:a16="http://schemas.microsoft.com/office/drawing/2014/main" id="{82915265-3FD9-4ED5-8E72-3C27718B544A}"/>
              </a:ext>
            </a:extLst>
          </p:cNvPr>
          <p:cNvSpPr txBox="1">
            <a:spLocks/>
          </p:cNvSpPr>
          <p:nvPr/>
        </p:nvSpPr>
        <p:spPr>
          <a:xfrm>
            <a:off x="853282" y="1732095"/>
            <a:ext cx="3810977" cy="4306417"/>
          </a:xfrm>
          <a:prstGeom prst="rect">
            <a:avLst/>
          </a:prstGeom>
        </p:spPr>
        <p:txBody>
          <a:bodyPr vert="horz" lIns="0" tIns="0" rIns="0" bIns="0" rtlCol="0" anchor="t">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sz="1400"/>
              <a:t>A l’exception de Tours, les principaux bassins concentrant l’emploi de la branche ont vu une légère baisse de leurs effectifs (Chartres, Orléans et Bourges).</a:t>
            </a:r>
          </a:p>
          <a:p>
            <a:pPr lvl="1" algn="just"/>
            <a:endParaRPr lang="fr-FR" sz="1400"/>
          </a:p>
          <a:p>
            <a:pPr lvl="1" algn="just"/>
            <a:r>
              <a:rPr lang="fr-FR" sz="1400"/>
              <a:t>Quelques zones d’emploi ont connu une baisse marquée : Le Blanc (-3,7 %) dont le tissu industriel est maintenant très restreint, Nogent-le-Rotrou (-2,97 %) et  Montargis (-2,49 %).</a:t>
            </a:r>
            <a:endParaRPr lang="fr-FR" sz="1400">
              <a:cs typeface="Arial"/>
            </a:endParaRPr>
          </a:p>
          <a:p>
            <a:pPr lvl="1" algn="just"/>
            <a:endParaRPr lang="fr-FR" sz="1400"/>
          </a:p>
          <a:p>
            <a:pPr lvl="1" algn="just"/>
            <a:r>
              <a:rPr lang="fr-FR" sz="1400"/>
              <a:t>6 zones d’emplois ont vu leurs effectifs augmenter entre 2015 et 2019 (ils n’étaient que 4 entre 2013 et 2015).</a:t>
            </a:r>
            <a:endParaRPr lang="fr-FR" sz="1400">
              <a:cs typeface="Arial"/>
            </a:endParaRPr>
          </a:p>
          <a:p>
            <a:pPr lvl="1" algn="just"/>
            <a:endParaRPr lang="fr-FR" sz="1400"/>
          </a:p>
          <a:p>
            <a:pPr lvl="1" algn="just"/>
            <a:endParaRPr lang="fr-FR" sz="1400"/>
          </a:p>
          <a:p>
            <a:pPr lvl="1" algn="just"/>
            <a:endParaRPr lang="fr-FR" sz="1400"/>
          </a:p>
          <a:p>
            <a:pPr lvl="1" algn="just"/>
            <a:endParaRPr lang="fr-FR" sz="1400"/>
          </a:p>
        </p:txBody>
      </p:sp>
      <p:sp>
        <p:nvSpPr>
          <p:cNvPr id="6" name="ZoneTexte 5">
            <a:extLst>
              <a:ext uri="{FF2B5EF4-FFF2-40B4-BE49-F238E27FC236}">
                <a16:creationId xmlns:a16="http://schemas.microsoft.com/office/drawing/2014/main" id="{B25405F2-3A6C-496A-A675-1DD8ED5A6D65}"/>
              </a:ext>
            </a:extLst>
          </p:cNvPr>
          <p:cNvSpPr txBox="1"/>
          <p:nvPr/>
        </p:nvSpPr>
        <p:spPr>
          <a:xfrm>
            <a:off x="7446346" y="1879142"/>
            <a:ext cx="1750993" cy="461665"/>
          </a:xfrm>
          <a:prstGeom prst="rect">
            <a:avLst/>
          </a:prstGeom>
          <a:noFill/>
          <a:ln>
            <a:solidFill>
              <a:schemeClr val="tx1"/>
            </a:solidFill>
          </a:ln>
        </p:spPr>
        <p:txBody>
          <a:bodyPr wrap="square" rtlCol="0">
            <a:spAutoFit/>
          </a:bodyPr>
          <a:lstStyle/>
          <a:p>
            <a:pPr algn="just"/>
            <a:r>
              <a:rPr lang="fr-FR" sz="1200" b="1">
                <a:solidFill>
                  <a:schemeClr val="tx1">
                    <a:lumMod val="50000"/>
                  </a:schemeClr>
                </a:solidFill>
              </a:rPr>
              <a:t>TCAM régional pour 2015-2019 : -0,54%</a:t>
            </a:r>
          </a:p>
        </p:txBody>
      </p:sp>
    </p:spTree>
    <p:extLst>
      <p:ext uri="{BB962C8B-B14F-4D97-AF65-F5344CB8AC3E}">
        <p14:creationId xmlns:p14="http://schemas.microsoft.com/office/powerpoint/2010/main" val="160192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8AAD16-B4CF-42B6-B3AF-38BAC01C953A}"/>
              </a:ext>
            </a:extLst>
          </p:cNvPr>
          <p:cNvSpPr>
            <a:spLocks noGrp="1"/>
          </p:cNvSpPr>
          <p:nvPr>
            <p:ph type="title"/>
          </p:nvPr>
        </p:nvSpPr>
        <p:spPr/>
        <p:txBody>
          <a:bodyPr/>
          <a:lstStyle/>
          <a:p>
            <a:r>
              <a:rPr lang="fr-FR"/>
              <a:t>Evolution de l’emploi dans la branche</a:t>
            </a:r>
          </a:p>
        </p:txBody>
      </p:sp>
      <p:sp>
        <p:nvSpPr>
          <p:cNvPr id="4" name="Espace réservé du texte 3">
            <a:extLst>
              <a:ext uri="{FF2B5EF4-FFF2-40B4-BE49-F238E27FC236}">
                <a16:creationId xmlns:a16="http://schemas.microsoft.com/office/drawing/2014/main" id="{4D2222F2-9DA1-41FE-A3C5-32D735EA47D9}"/>
              </a:ext>
            </a:extLst>
          </p:cNvPr>
          <p:cNvSpPr>
            <a:spLocks noGrp="1"/>
          </p:cNvSpPr>
          <p:nvPr>
            <p:ph type="body" sz="quarter" idx="10"/>
          </p:nvPr>
        </p:nvSpPr>
        <p:spPr/>
        <p:txBody>
          <a:bodyPr/>
          <a:lstStyle/>
          <a:p>
            <a:r>
              <a:rPr lang="fr-FR"/>
              <a:t>Des situations contrastées par secteur d’activité</a:t>
            </a:r>
          </a:p>
        </p:txBody>
      </p:sp>
      <p:sp>
        <p:nvSpPr>
          <p:cNvPr id="5" name="Espace réservé du texte 4">
            <a:extLst>
              <a:ext uri="{FF2B5EF4-FFF2-40B4-BE49-F238E27FC236}">
                <a16:creationId xmlns:a16="http://schemas.microsoft.com/office/drawing/2014/main" id="{4CDA47C5-F075-4CFA-A1BC-09D36CE3D399}"/>
              </a:ext>
            </a:extLst>
          </p:cNvPr>
          <p:cNvSpPr>
            <a:spLocks noGrp="1"/>
          </p:cNvSpPr>
          <p:nvPr>
            <p:ph type="body" sz="quarter" idx="11"/>
          </p:nvPr>
        </p:nvSpPr>
        <p:spPr/>
        <p:txBody>
          <a:bodyPr/>
          <a:lstStyle/>
          <a:p>
            <a:r>
              <a:rPr lang="fr-FR"/>
              <a:t>01</a:t>
            </a:r>
          </a:p>
        </p:txBody>
      </p:sp>
      <p:sp>
        <p:nvSpPr>
          <p:cNvPr id="9" name="ZoneTexte 8">
            <a:extLst>
              <a:ext uri="{FF2B5EF4-FFF2-40B4-BE49-F238E27FC236}">
                <a16:creationId xmlns:a16="http://schemas.microsoft.com/office/drawing/2014/main" id="{32144276-6896-49F1-94AE-C453420155DF}"/>
              </a:ext>
            </a:extLst>
          </p:cNvPr>
          <p:cNvSpPr txBox="1"/>
          <p:nvPr/>
        </p:nvSpPr>
        <p:spPr>
          <a:xfrm>
            <a:off x="4953000" y="1225585"/>
            <a:ext cx="4707467" cy="538609"/>
          </a:xfrm>
          <a:prstGeom prst="rect">
            <a:avLst/>
          </a:prstGeom>
          <a:noFill/>
        </p:spPr>
        <p:txBody>
          <a:bodyPr wrap="square" rtlCol="0">
            <a:spAutoFit/>
          </a:bodyPr>
          <a:lstStyle/>
          <a:p>
            <a:pPr algn="ctr"/>
            <a:r>
              <a:rPr lang="fr-FR" sz="1000" b="1" dirty="0">
                <a:solidFill>
                  <a:srgbClr val="231F20"/>
                </a:solidFill>
              </a:rPr>
              <a:t>ÉVOLUTION DU NOMBRE D’EMPLOIS DE LA BRANCHE MÉTALLURGIE PAR GRAND SECTEUR DE 2015 A 2019</a:t>
            </a:r>
          </a:p>
          <a:p>
            <a:pPr algn="ctr"/>
            <a:r>
              <a:rPr lang="fr-FR" sz="900" i="1" dirty="0">
                <a:solidFill>
                  <a:schemeClr val="tx1">
                    <a:lumMod val="60000"/>
                    <a:lumOff val="40000"/>
                  </a:schemeClr>
                </a:solidFill>
              </a:rPr>
              <a:t>Source: Données de l’Observatoire, ACOSS (2020); retraitements Katalyse</a:t>
            </a:r>
          </a:p>
        </p:txBody>
      </p:sp>
      <p:graphicFrame>
        <p:nvGraphicFramePr>
          <p:cNvPr id="3" name="Graphique 2">
            <a:extLst>
              <a:ext uri="{FF2B5EF4-FFF2-40B4-BE49-F238E27FC236}">
                <a16:creationId xmlns:a16="http://schemas.microsoft.com/office/drawing/2014/main" id="{2BA40D68-2936-47ED-922F-5E766B0B9806}"/>
              </a:ext>
            </a:extLst>
          </p:cNvPr>
          <p:cNvGraphicFramePr/>
          <p:nvPr>
            <p:extLst>
              <p:ext uri="{D42A27DB-BD31-4B8C-83A1-F6EECF244321}">
                <p14:modId xmlns:p14="http://schemas.microsoft.com/office/powerpoint/2010/main" val="1953007886"/>
              </p:ext>
            </p:extLst>
          </p:nvPr>
        </p:nvGraphicFramePr>
        <p:xfrm>
          <a:off x="5329989" y="1831549"/>
          <a:ext cx="4707467" cy="4858892"/>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a:extLst>
              <a:ext uri="{FF2B5EF4-FFF2-40B4-BE49-F238E27FC236}">
                <a16:creationId xmlns:a16="http://schemas.microsoft.com/office/drawing/2014/main" id="{8779F749-31AA-4942-A445-BBA212B3DB88}"/>
              </a:ext>
            </a:extLst>
          </p:cNvPr>
          <p:cNvSpPr txBox="1"/>
          <p:nvPr/>
        </p:nvSpPr>
        <p:spPr>
          <a:xfrm>
            <a:off x="7373895" y="1729219"/>
            <a:ext cx="1351722" cy="261610"/>
          </a:xfrm>
          <a:prstGeom prst="rect">
            <a:avLst/>
          </a:prstGeom>
          <a:noFill/>
        </p:spPr>
        <p:txBody>
          <a:bodyPr wrap="square" rtlCol="0">
            <a:spAutoFit/>
          </a:bodyPr>
          <a:lstStyle/>
          <a:p>
            <a:r>
              <a:rPr lang="fr-FR" sz="1100" b="1" i="1"/>
              <a:t>60 242</a:t>
            </a:r>
          </a:p>
        </p:txBody>
      </p:sp>
      <p:sp>
        <p:nvSpPr>
          <p:cNvPr id="7" name="ZoneTexte 6">
            <a:extLst>
              <a:ext uri="{FF2B5EF4-FFF2-40B4-BE49-F238E27FC236}">
                <a16:creationId xmlns:a16="http://schemas.microsoft.com/office/drawing/2014/main" id="{DC6E7683-9F5D-488A-9FFD-DA59FF239342}"/>
              </a:ext>
            </a:extLst>
          </p:cNvPr>
          <p:cNvSpPr txBox="1"/>
          <p:nvPr/>
        </p:nvSpPr>
        <p:spPr>
          <a:xfrm>
            <a:off x="6211643" y="1727564"/>
            <a:ext cx="1351722" cy="261610"/>
          </a:xfrm>
          <a:prstGeom prst="rect">
            <a:avLst/>
          </a:prstGeom>
          <a:noFill/>
        </p:spPr>
        <p:txBody>
          <a:bodyPr wrap="square" rtlCol="0">
            <a:spAutoFit/>
          </a:bodyPr>
          <a:lstStyle/>
          <a:p>
            <a:r>
              <a:rPr lang="fr-FR" sz="1100" b="1" i="1"/>
              <a:t>61 556</a:t>
            </a:r>
          </a:p>
        </p:txBody>
      </p:sp>
      <p:sp>
        <p:nvSpPr>
          <p:cNvPr id="11" name="Espace réservé du contenu 10">
            <a:extLst>
              <a:ext uri="{FF2B5EF4-FFF2-40B4-BE49-F238E27FC236}">
                <a16:creationId xmlns:a16="http://schemas.microsoft.com/office/drawing/2014/main" id="{768EB64B-4847-426A-A5A5-13F97846E09F}"/>
              </a:ext>
            </a:extLst>
          </p:cNvPr>
          <p:cNvSpPr txBox="1">
            <a:spLocks/>
          </p:cNvSpPr>
          <p:nvPr/>
        </p:nvSpPr>
        <p:spPr>
          <a:xfrm>
            <a:off x="853282" y="1392799"/>
            <a:ext cx="4099718" cy="4645713"/>
          </a:xfrm>
          <a:prstGeom prst="rect">
            <a:avLst/>
          </a:prstGeom>
        </p:spPr>
        <p:txBody>
          <a:bodyPr vert="horz" lIns="0" tIns="0" rIns="0" bIns="0" rtlCol="0" anchor="t">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sz="1200"/>
              <a:t>Une </a:t>
            </a:r>
            <a:r>
              <a:rPr lang="fr-FR" sz="1200">
                <a:solidFill>
                  <a:srgbClr val="4F4F4F"/>
                </a:solidFill>
              </a:rPr>
              <a:t>répartition des emplois par grand secteur ayant peu évolué entre 2015 et 2019.</a:t>
            </a:r>
          </a:p>
          <a:p>
            <a:pPr lvl="1" algn="just"/>
            <a:endParaRPr lang="fr-FR" sz="1200">
              <a:solidFill>
                <a:srgbClr val="4F4F4F"/>
              </a:solidFill>
            </a:endParaRPr>
          </a:p>
          <a:p>
            <a:pPr lvl="1" algn="just"/>
            <a:r>
              <a:rPr lang="fr-FR" sz="1200">
                <a:solidFill>
                  <a:srgbClr val="4F4F4F"/>
                </a:solidFill>
              </a:rPr>
              <a:t>L’industrie automobile a connu la plus forte baisse, perdant -1,1 point entre 2015 et 2019. Ce déclin s’inscrit dans la continuité de la diminution observée entre 2008 et 2015, néanmoins ralentie (-26,6 % entre 2008 et 2015 ; - 15,2% entre 2015 et 2019)</a:t>
            </a:r>
            <a:endParaRPr lang="fr-FR" sz="1200">
              <a:solidFill>
                <a:srgbClr val="4F4F4F"/>
              </a:solidFill>
              <a:cs typeface="Arial"/>
            </a:endParaRPr>
          </a:p>
          <a:p>
            <a:pPr lvl="1" algn="just"/>
            <a:endParaRPr lang="fr-FR" sz="1200">
              <a:solidFill>
                <a:srgbClr val="4F4F4F"/>
              </a:solidFill>
            </a:endParaRPr>
          </a:p>
          <a:p>
            <a:pPr lvl="1" algn="just"/>
            <a:r>
              <a:rPr lang="fr-FR" sz="1200">
                <a:solidFill>
                  <a:srgbClr val="4F4F4F"/>
                </a:solidFill>
              </a:rPr>
              <a:t>A l’inverse le secteur de l’installation, réparation et autres industries a connu une hausse de 0,8 point tout comme le secteur de l’industrie aéronautique et spatiale, + 0,7 point, hausse confortant la tendance observée sur 2008-2015 (+5,5%).</a:t>
            </a:r>
            <a:endParaRPr lang="fr-FR" sz="1200">
              <a:solidFill>
                <a:srgbClr val="4F4F4F"/>
              </a:solidFill>
              <a:cs typeface="Arial"/>
            </a:endParaRPr>
          </a:p>
          <a:p>
            <a:pPr lvl="1" algn="just"/>
            <a:endParaRPr lang="fr-FR" sz="1200">
              <a:solidFill>
                <a:srgbClr val="4F4F4F"/>
              </a:solidFill>
            </a:endParaRPr>
          </a:p>
          <a:p>
            <a:pPr lvl="1" algn="just"/>
            <a:r>
              <a:rPr lang="fr-FR" sz="1200">
                <a:solidFill>
                  <a:srgbClr val="4F4F4F"/>
                </a:solidFill>
              </a:rPr>
              <a:t>Une baisse de 5,6% du secteur de la fabrication de produits informatiques, électroniques, optiques et d’équipements électriques à prendre en compte, mais bien moins importante que celle observée sur 2008-2015 (-22,8 %). </a:t>
            </a:r>
            <a:endParaRPr lang="fr-FR" sz="1200">
              <a:solidFill>
                <a:srgbClr val="4F4F4F"/>
              </a:solidFill>
              <a:cs typeface="Arial"/>
            </a:endParaRPr>
          </a:p>
          <a:p>
            <a:pPr lvl="1" algn="just"/>
            <a:endParaRPr lang="fr-FR" sz="1200">
              <a:solidFill>
                <a:srgbClr val="4F4F4F"/>
              </a:solidFill>
            </a:endParaRPr>
          </a:p>
          <a:p>
            <a:pPr lvl="1" algn="just"/>
            <a:r>
              <a:rPr lang="fr-FR" sz="1200">
                <a:solidFill>
                  <a:srgbClr val="4F4F4F"/>
                </a:solidFill>
              </a:rPr>
              <a:t>A noter, une stabilisation du nombre emplois dans l’industrie métallurgique et l’industrie de fabrication de machines, après avoir subi une forte baisse entre 2008 et 2015 (respectivement -19,8 % et -19,5 %).</a:t>
            </a:r>
            <a:endParaRPr lang="fr-FR" sz="1200">
              <a:solidFill>
                <a:srgbClr val="4F4F4F"/>
              </a:solidFill>
              <a:cs typeface="Arial"/>
            </a:endParaRPr>
          </a:p>
          <a:p>
            <a:pPr lvl="1" algn="just"/>
            <a:endParaRPr lang="fr-FR" sz="1200"/>
          </a:p>
          <a:p>
            <a:pPr lvl="1" algn="just"/>
            <a:endParaRPr lang="fr-FR" sz="1200"/>
          </a:p>
          <a:p>
            <a:pPr lvl="1" algn="just"/>
            <a:endParaRPr lang="fr-FR" sz="1200"/>
          </a:p>
          <a:p>
            <a:pPr lvl="1" algn="just"/>
            <a:endParaRPr lang="fr-FR" sz="1200"/>
          </a:p>
          <a:p>
            <a:pPr lvl="1" algn="just"/>
            <a:endParaRPr lang="fr-FR" sz="1200"/>
          </a:p>
        </p:txBody>
      </p:sp>
    </p:spTree>
    <p:extLst>
      <p:ext uri="{BB962C8B-B14F-4D97-AF65-F5344CB8AC3E}">
        <p14:creationId xmlns:p14="http://schemas.microsoft.com/office/powerpoint/2010/main" val="230035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F8E8545-B02C-4E31-AB5B-B44C98CD0B0B}"/>
              </a:ext>
            </a:extLst>
          </p:cNvPr>
          <p:cNvSpPr>
            <a:spLocks noGrp="1"/>
          </p:cNvSpPr>
          <p:nvPr>
            <p:ph type="title"/>
          </p:nvPr>
        </p:nvSpPr>
        <p:spPr/>
        <p:txBody>
          <a:bodyPr/>
          <a:lstStyle/>
          <a:p>
            <a:r>
              <a:rPr lang="fr-FR"/>
              <a:t>1.2. Les spécificités départementales</a:t>
            </a:r>
            <a:br>
              <a:rPr lang="fr-FR"/>
            </a:br>
            <a:br>
              <a:rPr lang="fr-FR"/>
            </a:br>
            <a:endParaRPr lang="fr-FR"/>
          </a:p>
        </p:txBody>
      </p:sp>
      <p:sp>
        <p:nvSpPr>
          <p:cNvPr id="7" name="Espace réservé du texte 6">
            <a:extLst>
              <a:ext uri="{FF2B5EF4-FFF2-40B4-BE49-F238E27FC236}">
                <a16:creationId xmlns:a16="http://schemas.microsoft.com/office/drawing/2014/main" id="{2734FDCA-74EF-4875-8ED5-007C5A0465F2}"/>
              </a:ext>
            </a:extLst>
          </p:cNvPr>
          <p:cNvSpPr>
            <a:spLocks noGrp="1"/>
          </p:cNvSpPr>
          <p:nvPr>
            <p:ph type="body" idx="1"/>
          </p:nvPr>
        </p:nvSpPr>
        <p:spPr/>
        <p:txBody>
          <a:bodyPr/>
          <a:lstStyle/>
          <a:p>
            <a:r>
              <a:rPr lang="fr-FR"/>
              <a:t>1.2</a:t>
            </a:r>
          </a:p>
        </p:txBody>
      </p:sp>
    </p:spTree>
    <p:extLst>
      <p:ext uri="{BB962C8B-B14F-4D97-AF65-F5344CB8AC3E}">
        <p14:creationId xmlns:p14="http://schemas.microsoft.com/office/powerpoint/2010/main" val="180922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Graphique 45">
            <a:extLst>
              <a:ext uri="{FF2B5EF4-FFF2-40B4-BE49-F238E27FC236}">
                <a16:creationId xmlns:a16="http://schemas.microsoft.com/office/drawing/2014/main" id="{90960B84-E679-43A1-9128-BCE910A70AB2}"/>
              </a:ext>
            </a:extLst>
          </p:cNvPr>
          <p:cNvGraphicFramePr>
            <a:graphicFrameLocks/>
          </p:cNvGraphicFramePr>
          <p:nvPr/>
        </p:nvGraphicFramePr>
        <p:xfrm>
          <a:off x="851332" y="1239306"/>
          <a:ext cx="9148541" cy="362778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p:txBody>
          <a:bodyPr/>
          <a:lstStyle/>
          <a:p>
            <a:r>
              <a:rPr lang="fr-FR" dirty="0"/>
              <a:t>Des spécificités marquées par département</a:t>
            </a:r>
          </a:p>
        </p:txBody>
      </p:sp>
      <p:sp>
        <p:nvSpPr>
          <p:cNvPr id="6" name="Espace réservé du texte 5">
            <a:extLst>
              <a:ext uri="{FF2B5EF4-FFF2-40B4-BE49-F238E27FC236}">
                <a16:creationId xmlns:a16="http://schemas.microsoft.com/office/drawing/2014/main" id="{FF3EC044-B6A1-45FE-99FC-915C14C93D01}"/>
              </a:ext>
            </a:extLst>
          </p:cNvPr>
          <p:cNvSpPr>
            <a:spLocks noGrp="1"/>
          </p:cNvSpPr>
          <p:nvPr>
            <p:ph type="body" sz="quarter" idx="10"/>
          </p:nvPr>
        </p:nvSpPr>
        <p:spPr/>
        <p:txBody>
          <a:bodyPr/>
          <a:lstStyle/>
          <a:p>
            <a:r>
              <a:rPr lang="fr-FR" dirty="0"/>
              <a:t>Répartition des effectifs par activités (code Naf)</a:t>
            </a:r>
          </a:p>
        </p:txBody>
      </p:sp>
      <p:sp>
        <p:nvSpPr>
          <p:cNvPr id="21" name="Espace réservé du texte 20">
            <a:extLst>
              <a:ext uri="{FF2B5EF4-FFF2-40B4-BE49-F238E27FC236}">
                <a16:creationId xmlns:a16="http://schemas.microsoft.com/office/drawing/2014/main" id="{E6A6C451-99DF-4A0C-A23D-53821BD186E0}"/>
              </a:ext>
            </a:extLst>
          </p:cNvPr>
          <p:cNvSpPr>
            <a:spLocks noGrp="1"/>
          </p:cNvSpPr>
          <p:nvPr>
            <p:ph type="body" sz="quarter" idx="11"/>
          </p:nvPr>
        </p:nvSpPr>
        <p:spPr/>
        <p:txBody>
          <a:bodyPr/>
          <a:lstStyle/>
          <a:p>
            <a:r>
              <a:rPr lang="fr-FR" dirty="0"/>
              <a:t>01</a:t>
            </a:r>
          </a:p>
        </p:txBody>
      </p:sp>
      <p:sp>
        <p:nvSpPr>
          <p:cNvPr id="8" name="Espace réservé du contenu 10">
            <a:extLst>
              <a:ext uri="{FF2B5EF4-FFF2-40B4-BE49-F238E27FC236}">
                <a16:creationId xmlns:a16="http://schemas.microsoft.com/office/drawing/2014/main" id="{68713E6D-C1C1-4580-8569-31DED92CBAB2}"/>
              </a:ext>
            </a:extLst>
          </p:cNvPr>
          <p:cNvSpPr txBox="1">
            <a:spLocks/>
          </p:cNvSpPr>
          <p:nvPr/>
        </p:nvSpPr>
        <p:spPr>
          <a:xfrm>
            <a:off x="574766" y="4981597"/>
            <a:ext cx="8967091" cy="1176136"/>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sz="1200" dirty="0"/>
              <a:t>Les industries des transports se démarquent, notamment par des concentrations géographiques :</a:t>
            </a:r>
          </a:p>
          <a:p>
            <a:pPr marL="171450" lvl="1" indent="-171450" algn="just">
              <a:buFont typeface="Arial" panose="020B0604020202020204" pitchFamily="34" charset="0"/>
              <a:buChar char="•"/>
            </a:pPr>
            <a:r>
              <a:rPr lang="fr-FR" sz="1100" dirty="0"/>
              <a:t>L’industrie </a:t>
            </a:r>
            <a:r>
              <a:rPr lang="fr-FR" sz="1100" b="1" dirty="0"/>
              <a:t>aéronautique</a:t>
            </a:r>
            <a:r>
              <a:rPr lang="fr-FR" sz="1100" dirty="0"/>
              <a:t> dans les départements du Cher (près de 20 % des emplois du département) et de l’Indre (28 % des emplois du département)</a:t>
            </a:r>
          </a:p>
          <a:p>
            <a:pPr marL="171450" lvl="1" indent="-171450" algn="just">
              <a:buFont typeface="Arial" panose="020B0604020202020204" pitchFamily="34" charset="0"/>
              <a:buChar char="•"/>
            </a:pPr>
            <a:r>
              <a:rPr lang="fr-FR" sz="1100" dirty="0"/>
              <a:t>L’industrie </a:t>
            </a:r>
            <a:r>
              <a:rPr lang="fr-FR" sz="1100" b="1" dirty="0"/>
              <a:t>automobile</a:t>
            </a:r>
            <a:r>
              <a:rPr lang="fr-FR" sz="1100" dirty="0"/>
              <a:t> dans les départements du Loir-et-Cher (14 % des emplois du département) et du Loiret (18 % des emplois du département), les deux départements représentant plus de 81 %  des emplois </a:t>
            </a:r>
          </a:p>
          <a:p>
            <a:pPr marL="171450" lvl="1" indent="-171450" algn="just">
              <a:buFont typeface="Arial" panose="020B0604020202020204" pitchFamily="34" charset="0"/>
              <a:buChar char="•"/>
            </a:pPr>
            <a:r>
              <a:rPr lang="fr-FR" sz="1100" dirty="0"/>
              <a:t>L’industrie </a:t>
            </a:r>
            <a:r>
              <a:rPr lang="fr-FR" sz="1100" b="1" dirty="0"/>
              <a:t>ferroviaire</a:t>
            </a:r>
            <a:r>
              <a:rPr lang="fr-FR" sz="1100" dirty="0"/>
              <a:t> dans le département de l’Indre-et-Loire au regard du reste du territoire (83 % des emplois du secteur de la région)</a:t>
            </a:r>
          </a:p>
          <a:p>
            <a:pPr lvl="1" algn="just"/>
            <a:r>
              <a:rPr lang="fr-FR" sz="1200" dirty="0"/>
              <a:t>… ainsi que l’armement, dans le Cher.</a:t>
            </a:r>
          </a:p>
        </p:txBody>
      </p:sp>
      <p:sp>
        <p:nvSpPr>
          <p:cNvPr id="14" name="Rectangle 13">
            <a:extLst>
              <a:ext uri="{FF2B5EF4-FFF2-40B4-BE49-F238E27FC236}">
                <a16:creationId xmlns:a16="http://schemas.microsoft.com/office/drawing/2014/main" id="{A220077C-285C-4CED-9E56-7758933D2548}"/>
              </a:ext>
            </a:extLst>
          </p:cNvPr>
          <p:cNvSpPr/>
          <p:nvPr/>
        </p:nvSpPr>
        <p:spPr>
          <a:xfrm>
            <a:off x="19143802" y="1932172"/>
            <a:ext cx="815827" cy="2677656"/>
          </a:xfrm>
          <a:prstGeom prst="rect">
            <a:avLst/>
          </a:prstGeom>
        </p:spPr>
        <p:txBody>
          <a:bodyPr wrap="square">
            <a:spAutoFit/>
          </a:bodyPr>
          <a:lstStyle/>
          <a:p>
            <a:r>
              <a:rPr lang="fr-FR" sz="1200" dirty="0">
                <a:solidFill>
                  <a:srgbClr val="000000"/>
                </a:solidFill>
                <a:latin typeface="Calibri" panose="020F0502020204030204" pitchFamily="34" charset="0"/>
              </a:rPr>
              <a:t>9311	</a:t>
            </a:r>
          </a:p>
          <a:p>
            <a:r>
              <a:rPr lang="fr-FR" sz="1200" dirty="0">
                <a:solidFill>
                  <a:srgbClr val="000000"/>
                </a:solidFill>
                <a:latin typeface="Calibri" panose="020F0502020204030204" pitchFamily="34" charset="0"/>
              </a:rPr>
              <a:t>9388	</a:t>
            </a:r>
          </a:p>
          <a:p>
            <a:r>
              <a:rPr lang="fr-FR" sz="1200" dirty="0">
                <a:solidFill>
                  <a:srgbClr val="000000"/>
                </a:solidFill>
                <a:latin typeface="Calibri" panose="020F0502020204030204" pitchFamily="34" charset="0"/>
              </a:rPr>
              <a:t>6451	</a:t>
            </a:r>
          </a:p>
          <a:p>
            <a:r>
              <a:rPr lang="fr-FR" sz="1200" dirty="0">
                <a:solidFill>
                  <a:srgbClr val="000000"/>
                </a:solidFill>
                <a:latin typeface="Calibri" panose="020F0502020204030204" pitchFamily="34" charset="0"/>
              </a:rPr>
              <a:t>11990	</a:t>
            </a:r>
          </a:p>
          <a:p>
            <a:r>
              <a:rPr lang="fr-FR" sz="1200" dirty="0">
                <a:solidFill>
                  <a:srgbClr val="000000"/>
                </a:solidFill>
                <a:latin typeface="Calibri" panose="020F0502020204030204" pitchFamily="34" charset="0"/>
              </a:rPr>
              <a:t>9035	</a:t>
            </a:r>
          </a:p>
          <a:p>
            <a:r>
              <a:rPr lang="fr-FR" sz="1200" dirty="0">
                <a:solidFill>
                  <a:srgbClr val="000000"/>
                </a:solidFill>
                <a:latin typeface="Calibri" panose="020F0502020204030204" pitchFamily="34" charset="0"/>
              </a:rPr>
              <a:t>14067	</a:t>
            </a:r>
          </a:p>
          <a:p>
            <a:r>
              <a:rPr lang="fr-FR" sz="1200" dirty="0">
                <a:solidFill>
                  <a:srgbClr val="000000"/>
                </a:solidFill>
                <a:latin typeface="Calibri" panose="020F0502020204030204" pitchFamily="34" charset="0"/>
              </a:rPr>
              <a:t>60242	</a:t>
            </a:r>
          </a:p>
        </p:txBody>
      </p:sp>
      <p:graphicFrame>
        <p:nvGraphicFramePr>
          <p:cNvPr id="35" name="Graphique 34">
            <a:extLst>
              <a:ext uri="{FF2B5EF4-FFF2-40B4-BE49-F238E27FC236}">
                <a16:creationId xmlns:a16="http://schemas.microsoft.com/office/drawing/2014/main" id="{4BA50243-6AE7-40B9-9C52-ABE6C1846100}"/>
              </a:ext>
            </a:extLst>
          </p:cNvPr>
          <p:cNvGraphicFramePr>
            <a:graphicFrameLocks/>
          </p:cNvGraphicFramePr>
          <p:nvPr/>
        </p:nvGraphicFramePr>
        <p:xfrm>
          <a:off x="93873" y="1366701"/>
          <a:ext cx="7334655" cy="3627783"/>
        </p:xfrm>
        <a:graphic>
          <a:graphicData uri="http://schemas.openxmlformats.org/drawingml/2006/chart">
            <c:chart xmlns:c="http://schemas.openxmlformats.org/drawingml/2006/chart" xmlns:r="http://schemas.openxmlformats.org/officeDocument/2006/relationships" r:id="rId3"/>
          </a:graphicData>
        </a:graphic>
      </p:graphicFrame>
      <p:sp>
        <p:nvSpPr>
          <p:cNvPr id="36" name="Rectangle 35">
            <a:extLst>
              <a:ext uri="{FF2B5EF4-FFF2-40B4-BE49-F238E27FC236}">
                <a16:creationId xmlns:a16="http://schemas.microsoft.com/office/drawing/2014/main" id="{C12B2778-DF61-4746-A962-B01DFC4BDA4B}"/>
              </a:ext>
            </a:extLst>
          </p:cNvPr>
          <p:cNvSpPr/>
          <p:nvPr/>
        </p:nvSpPr>
        <p:spPr>
          <a:xfrm>
            <a:off x="7297567" y="1591174"/>
            <a:ext cx="627246" cy="281019"/>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700" b="1" dirty="0">
                <a:solidFill>
                  <a:schemeClr val="bg1"/>
                </a:solidFill>
              </a:rPr>
              <a:t>60 242</a:t>
            </a:r>
          </a:p>
        </p:txBody>
      </p:sp>
      <p:sp>
        <p:nvSpPr>
          <p:cNvPr id="37" name="Rectangle 36">
            <a:extLst>
              <a:ext uri="{FF2B5EF4-FFF2-40B4-BE49-F238E27FC236}">
                <a16:creationId xmlns:a16="http://schemas.microsoft.com/office/drawing/2014/main" id="{5314504E-B9C9-4476-8B9D-A0BAA74AEE1C}"/>
              </a:ext>
            </a:extLst>
          </p:cNvPr>
          <p:cNvSpPr/>
          <p:nvPr/>
        </p:nvSpPr>
        <p:spPr>
          <a:xfrm>
            <a:off x="7297567" y="4356145"/>
            <a:ext cx="627246" cy="281019"/>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700" b="1" dirty="0">
                <a:solidFill>
                  <a:schemeClr val="bg1"/>
                </a:solidFill>
              </a:rPr>
              <a:t>9 311</a:t>
            </a:r>
          </a:p>
        </p:txBody>
      </p:sp>
      <p:sp>
        <p:nvSpPr>
          <p:cNvPr id="38" name="Rectangle 37">
            <a:extLst>
              <a:ext uri="{FF2B5EF4-FFF2-40B4-BE49-F238E27FC236}">
                <a16:creationId xmlns:a16="http://schemas.microsoft.com/office/drawing/2014/main" id="{8C8330D2-3BB8-4BC4-877C-8F7EB7531F2D}"/>
              </a:ext>
            </a:extLst>
          </p:cNvPr>
          <p:cNvSpPr/>
          <p:nvPr/>
        </p:nvSpPr>
        <p:spPr>
          <a:xfrm>
            <a:off x="7297567" y="2052003"/>
            <a:ext cx="627246" cy="281019"/>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700" b="1" dirty="0">
                <a:solidFill>
                  <a:schemeClr val="bg1"/>
                </a:solidFill>
              </a:rPr>
              <a:t>14 067</a:t>
            </a:r>
          </a:p>
        </p:txBody>
      </p:sp>
      <p:sp>
        <p:nvSpPr>
          <p:cNvPr id="39" name="Rectangle 38">
            <a:extLst>
              <a:ext uri="{FF2B5EF4-FFF2-40B4-BE49-F238E27FC236}">
                <a16:creationId xmlns:a16="http://schemas.microsoft.com/office/drawing/2014/main" id="{2C721FA0-8FA0-4B85-8C86-99FE5D80809F}"/>
              </a:ext>
            </a:extLst>
          </p:cNvPr>
          <p:cNvSpPr/>
          <p:nvPr/>
        </p:nvSpPr>
        <p:spPr>
          <a:xfrm>
            <a:off x="7297567" y="2512832"/>
            <a:ext cx="627246" cy="281019"/>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700" b="1" dirty="0">
                <a:solidFill>
                  <a:schemeClr val="bg1"/>
                </a:solidFill>
              </a:rPr>
              <a:t>9 035</a:t>
            </a:r>
          </a:p>
        </p:txBody>
      </p:sp>
      <p:sp>
        <p:nvSpPr>
          <p:cNvPr id="40" name="Rectangle 39">
            <a:extLst>
              <a:ext uri="{FF2B5EF4-FFF2-40B4-BE49-F238E27FC236}">
                <a16:creationId xmlns:a16="http://schemas.microsoft.com/office/drawing/2014/main" id="{B4CB9C84-DE89-4CE4-8EC3-92DFFF5BC99D}"/>
              </a:ext>
            </a:extLst>
          </p:cNvPr>
          <p:cNvSpPr/>
          <p:nvPr/>
        </p:nvSpPr>
        <p:spPr>
          <a:xfrm>
            <a:off x="7297567" y="2973661"/>
            <a:ext cx="627246" cy="281019"/>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700" b="1" dirty="0">
                <a:solidFill>
                  <a:schemeClr val="bg1"/>
                </a:solidFill>
              </a:rPr>
              <a:t>11 990</a:t>
            </a:r>
          </a:p>
        </p:txBody>
      </p:sp>
      <p:sp>
        <p:nvSpPr>
          <p:cNvPr id="41" name="Rectangle 40">
            <a:extLst>
              <a:ext uri="{FF2B5EF4-FFF2-40B4-BE49-F238E27FC236}">
                <a16:creationId xmlns:a16="http://schemas.microsoft.com/office/drawing/2014/main" id="{DB4BE99B-A0DA-4A45-B7B2-B735126A7681}"/>
              </a:ext>
            </a:extLst>
          </p:cNvPr>
          <p:cNvSpPr/>
          <p:nvPr/>
        </p:nvSpPr>
        <p:spPr>
          <a:xfrm>
            <a:off x="7297567" y="3434490"/>
            <a:ext cx="627246" cy="281019"/>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700" b="1" dirty="0">
                <a:solidFill>
                  <a:schemeClr val="bg1"/>
                </a:solidFill>
              </a:rPr>
              <a:t>6 451</a:t>
            </a:r>
          </a:p>
        </p:txBody>
      </p:sp>
      <p:sp>
        <p:nvSpPr>
          <p:cNvPr id="42" name="Rectangle 41">
            <a:extLst>
              <a:ext uri="{FF2B5EF4-FFF2-40B4-BE49-F238E27FC236}">
                <a16:creationId xmlns:a16="http://schemas.microsoft.com/office/drawing/2014/main" id="{32F1A495-3230-486D-8671-81245DAD62AD}"/>
              </a:ext>
            </a:extLst>
          </p:cNvPr>
          <p:cNvSpPr/>
          <p:nvPr/>
        </p:nvSpPr>
        <p:spPr>
          <a:xfrm>
            <a:off x="7297567" y="3895319"/>
            <a:ext cx="627246" cy="281019"/>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700" b="1" dirty="0">
                <a:solidFill>
                  <a:schemeClr val="bg1"/>
                </a:solidFill>
              </a:rPr>
              <a:t>9 388</a:t>
            </a:r>
          </a:p>
        </p:txBody>
      </p:sp>
      <p:sp>
        <p:nvSpPr>
          <p:cNvPr id="47" name="ZoneTexte 46">
            <a:extLst>
              <a:ext uri="{FF2B5EF4-FFF2-40B4-BE49-F238E27FC236}">
                <a16:creationId xmlns:a16="http://schemas.microsoft.com/office/drawing/2014/main" id="{8DC7D47A-9A72-4DB8-A470-2AE167523EBB}"/>
              </a:ext>
            </a:extLst>
          </p:cNvPr>
          <p:cNvSpPr txBox="1"/>
          <p:nvPr/>
        </p:nvSpPr>
        <p:spPr>
          <a:xfrm>
            <a:off x="574766" y="1130574"/>
            <a:ext cx="9232087" cy="366418"/>
          </a:xfrm>
          <a:prstGeom prst="rect">
            <a:avLst/>
          </a:prstGeom>
        </p:spPr>
        <p:txBody>
          <a:bodyPr wrap="square" lIns="88554" tIns="44277" rIns="88554" bIns="44277" rtlCol="0" anchor="ctr">
            <a:spAutoFit/>
          </a:bodyPr>
          <a:lstStyle/>
          <a:p>
            <a:pPr algn="ctr" defTabSz="885540"/>
            <a:r>
              <a:rPr lang="fr-FR" sz="900" b="1" dirty="0">
                <a:solidFill>
                  <a:srgbClr val="231F20"/>
                </a:solidFill>
              </a:rPr>
              <a:t>REPARTITION DU NOMBRE D’EMPLOIS DE LA BRANCHE MÉTALLURGIE PAR GRAND SECTEUR D’ACTIVITES </a:t>
            </a:r>
          </a:p>
          <a:p>
            <a:pPr algn="ctr" defTabSz="885540"/>
            <a:r>
              <a:rPr lang="fr-FR" sz="900" b="1" dirty="0">
                <a:solidFill>
                  <a:srgbClr val="231F20"/>
                </a:solidFill>
              </a:rPr>
              <a:t>EN RÉGION CENTRE ET PAR DEPARTEMENT EN 2019 (analyse par codes Naf) </a:t>
            </a:r>
            <a:r>
              <a:rPr lang="fr-FR" sz="900" i="1" dirty="0">
                <a:solidFill>
                  <a:schemeClr val="tx1">
                    <a:lumMod val="60000"/>
                    <a:lumOff val="40000"/>
                  </a:schemeClr>
                </a:solidFill>
              </a:rPr>
              <a:t>Sources : Données Acoss (2020), retraitement Katalyse</a:t>
            </a:r>
          </a:p>
        </p:txBody>
      </p:sp>
      <p:sp>
        <p:nvSpPr>
          <p:cNvPr id="22" name="Rectangle 21">
            <a:extLst>
              <a:ext uri="{FF2B5EF4-FFF2-40B4-BE49-F238E27FC236}">
                <a16:creationId xmlns:a16="http://schemas.microsoft.com/office/drawing/2014/main" id="{62FCA6EB-387F-4DE4-A433-59045B676419}"/>
              </a:ext>
            </a:extLst>
          </p:cNvPr>
          <p:cNvSpPr/>
          <p:nvPr/>
        </p:nvSpPr>
        <p:spPr>
          <a:xfrm>
            <a:off x="546630" y="1591174"/>
            <a:ext cx="623002" cy="280444"/>
          </a:xfrm>
          <a:prstGeom prst="rect">
            <a:avLst/>
          </a:prstGeom>
          <a:noFill/>
          <a:ln w="25400" cap="flat" cmpd="sng" algn="ctr">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Tree>
    <p:extLst>
      <p:ext uri="{BB962C8B-B14F-4D97-AF65-F5344CB8AC3E}">
        <p14:creationId xmlns:p14="http://schemas.microsoft.com/office/powerpoint/2010/main" val="318909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e 108">
            <a:extLst>
              <a:ext uri="{FF2B5EF4-FFF2-40B4-BE49-F238E27FC236}">
                <a16:creationId xmlns:a16="http://schemas.microsoft.com/office/drawing/2014/main" id="{1D96EE7A-8E28-4DEC-9526-6E60B233764B}"/>
              </a:ext>
            </a:extLst>
          </p:cNvPr>
          <p:cNvGrpSpPr/>
          <p:nvPr/>
        </p:nvGrpSpPr>
        <p:grpSpPr>
          <a:xfrm>
            <a:off x="259445" y="1465717"/>
            <a:ext cx="4274610" cy="4238424"/>
            <a:chOff x="57248" y="851105"/>
            <a:chExt cx="4274610" cy="4238424"/>
          </a:xfrm>
        </p:grpSpPr>
        <p:sp>
          <p:nvSpPr>
            <p:cNvPr id="110" name="Rectangle 109">
              <a:extLst>
                <a:ext uri="{FF2B5EF4-FFF2-40B4-BE49-F238E27FC236}">
                  <a16:creationId xmlns:a16="http://schemas.microsoft.com/office/drawing/2014/main" id="{86EBEC28-3FEA-4A0F-BFC0-CD9FD4F51FD5}"/>
                </a:ext>
              </a:extLst>
            </p:cNvPr>
            <p:cNvSpPr/>
            <p:nvPr/>
          </p:nvSpPr>
          <p:spPr>
            <a:xfrm>
              <a:off x="57248" y="851105"/>
              <a:ext cx="4260261" cy="423842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111" name="Freeform 10">
              <a:extLst>
                <a:ext uri="{FF2B5EF4-FFF2-40B4-BE49-F238E27FC236}">
                  <a16:creationId xmlns:a16="http://schemas.microsoft.com/office/drawing/2014/main" id="{14389B2A-AB73-4B2C-843C-F90357405C91}"/>
                </a:ext>
              </a:extLst>
            </p:cNvPr>
            <p:cNvSpPr>
              <a:spLocks noChangeAspect="1"/>
            </p:cNvSpPr>
            <p:nvPr/>
          </p:nvSpPr>
          <p:spPr bwMode="auto">
            <a:xfrm>
              <a:off x="57248" y="1022729"/>
              <a:ext cx="3944285" cy="3941796"/>
            </a:xfrm>
            <a:custGeom>
              <a:avLst/>
              <a:gdLst>
                <a:gd name="T0" fmla="*/ 924 w 3959"/>
                <a:gd name="T1" fmla="*/ 3777 h 3957"/>
                <a:gd name="T2" fmla="*/ 1044 w 3959"/>
                <a:gd name="T3" fmla="*/ 3549 h 3957"/>
                <a:gd name="T4" fmla="*/ 864 w 3959"/>
                <a:gd name="T5" fmla="*/ 3489 h 3957"/>
                <a:gd name="T6" fmla="*/ 804 w 3959"/>
                <a:gd name="T7" fmla="*/ 3262 h 3957"/>
                <a:gd name="T8" fmla="*/ 468 w 3959"/>
                <a:gd name="T9" fmla="*/ 3094 h 3957"/>
                <a:gd name="T10" fmla="*/ 240 w 3959"/>
                <a:gd name="T11" fmla="*/ 2926 h 3957"/>
                <a:gd name="T12" fmla="*/ 60 w 3959"/>
                <a:gd name="T13" fmla="*/ 2686 h 3957"/>
                <a:gd name="T14" fmla="*/ 180 w 3959"/>
                <a:gd name="T15" fmla="*/ 2458 h 3957"/>
                <a:gd name="T16" fmla="*/ 120 w 3959"/>
                <a:gd name="T17" fmla="*/ 2290 h 3957"/>
                <a:gd name="T18" fmla="*/ 182 w 3959"/>
                <a:gd name="T19" fmla="*/ 2184 h 3957"/>
                <a:gd name="T20" fmla="*/ 348 w 3959"/>
                <a:gd name="T21" fmla="*/ 2170 h 3957"/>
                <a:gd name="T22" fmla="*/ 408 w 3959"/>
                <a:gd name="T23" fmla="*/ 2062 h 3957"/>
                <a:gd name="T24" fmla="*/ 468 w 3959"/>
                <a:gd name="T25" fmla="*/ 1775 h 3957"/>
                <a:gd name="T26" fmla="*/ 576 w 3959"/>
                <a:gd name="T27" fmla="*/ 1367 h 3957"/>
                <a:gd name="T28" fmla="*/ 636 w 3959"/>
                <a:gd name="T29" fmla="*/ 1139 h 3957"/>
                <a:gd name="T30" fmla="*/ 864 w 3959"/>
                <a:gd name="T31" fmla="*/ 971 h 3957"/>
                <a:gd name="T32" fmla="*/ 1092 w 3959"/>
                <a:gd name="T33" fmla="*/ 1079 h 3957"/>
                <a:gd name="T34" fmla="*/ 1212 w 3959"/>
                <a:gd name="T35" fmla="*/ 911 h 3957"/>
                <a:gd name="T36" fmla="*/ 1380 w 3959"/>
                <a:gd name="T37" fmla="*/ 803 h 3957"/>
                <a:gd name="T38" fmla="*/ 1440 w 3959"/>
                <a:gd name="T39" fmla="*/ 743 h 3957"/>
                <a:gd name="T40" fmla="*/ 1608 w 3959"/>
                <a:gd name="T41" fmla="*/ 276 h 3957"/>
                <a:gd name="T42" fmla="*/ 1728 w 3959"/>
                <a:gd name="T43" fmla="*/ 108 h 3957"/>
                <a:gd name="T44" fmla="*/ 2015 w 3959"/>
                <a:gd name="T45" fmla="*/ 168 h 3957"/>
                <a:gd name="T46" fmla="*/ 2183 w 3959"/>
                <a:gd name="T47" fmla="*/ 0 h 3957"/>
                <a:gd name="T48" fmla="*/ 2411 w 3959"/>
                <a:gd name="T49" fmla="*/ 48 h 3957"/>
                <a:gd name="T50" fmla="*/ 2699 w 3959"/>
                <a:gd name="T51" fmla="*/ 168 h 3957"/>
                <a:gd name="T52" fmla="*/ 2879 w 3959"/>
                <a:gd name="T53" fmla="*/ 228 h 3957"/>
                <a:gd name="T54" fmla="*/ 2819 w 3959"/>
                <a:gd name="T55" fmla="*/ 456 h 3957"/>
                <a:gd name="T56" fmla="*/ 2879 w 3959"/>
                <a:gd name="T57" fmla="*/ 683 h 3957"/>
                <a:gd name="T58" fmla="*/ 3155 w 3959"/>
                <a:gd name="T59" fmla="*/ 683 h 3957"/>
                <a:gd name="T60" fmla="*/ 3395 w 3959"/>
                <a:gd name="T61" fmla="*/ 683 h 3957"/>
                <a:gd name="T62" fmla="*/ 3503 w 3959"/>
                <a:gd name="T63" fmla="*/ 743 h 3957"/>
                <a:gd name="T64" fmla="*/ 3503 w 3959"/>
                <a:gd name="T65" fmla="*/ 1031 h 3957"/>
                <a:gd name="T66" fmla="*/ 3671 w 3959"/>
                <a:gd name="T67" fmla="*/ 1199 h 3957"/>
                <a:gd name="T68" fmla="*/ 3623 w 3959"/>
                <a:gd name="T69" fmla="*/ 1319 h 3957"/>
                <a:gd name="T70" fmla="*/ 3671 w 3959"/>
                <a:gd name="T71" fmla="*/ 1547 h 3957"/>
                <a:gd name="T72" fmla="*/ 3623 w 3959"/>
                <a:gd name="T73" fmla="*/ 1715 h 3957"/>
                <a:gd name="T74" fmla="*/ 3563 w 3959"/>
                <a:gd name="T75" fmla="*/ 1883 h 3957"/>
                <a:gd name="T76" fmla="*/ 3671 w 3959"/>
                <a:gd name="T77" fmla="*/ 2122 h 3957"/>
                <a:gd name="T78" fmla="*/ 3623 w 3959"/>
                <a:gd name="T79" fmla="*/ 2350 h 3957"/>
                <a:gd name="T80" fmla="*/ 3791 w 3959"/>
                <a:gd name="T81" fmla="*/ 2518 h 3957"/>
                <a:gd name="T82" fmla="*/ 3791 w 3959"/>
                <a:gd name="T83" fmla="*/ 2638 h 3957"/>
                <a:gd name="T84" fmla="*/ 3911 w 3959"/>
                <a:gd name="T85" fmla="*/ 2866 h 3957"/>
                <a:gd name="T86" fmla="*/ 3911 w 3959"/>
                <a:gd name="T87" fmla="*/ 3202 h 3957"/>
                <a:gd name="T88" fmla="*/ 3959 w 3959"/>
                <a:gd name="T89" fmla="*/ 3321 h 3957"/>
                <a:gd name="T90" fmla="*/ 3791 w 3959"/>
                <a:gd name="T91" fmla="*/ 3489 h 3957"/>
                <a:gd name="T92" fmla="*/ 3671 w 3959"/>
                <a:gd name="T93" fmla="*/ 3669 h 3957"/>
                <a:gd name="T94" fmla="*/ 3503 w 3959"/>
                <a:gd name="T95" fmla="*/ 3669 h 3957"/>
                <a:gd name="T96" fmla="*/ 3335 w 3959"/>
                <a:gd name="T97" fmla="*/ 3609 h 3957"/>
                <a:gd name="T98" fmla="*/ 3047 w 3959"/>
                <a:gd name="T99" fmla="*/ 3549 h 3957"/>
                <a:gd name="T100" fmla="*/ 2879 w 3959"/>
                <a:gd name="T101" fmla="*/ 3609 h 3957"/>
                <a:gd name="T102" fmla="*/ 2591 w 3959"/>
                <a:gd name="T103" fmla="*/ 3549 h 3957"/>
                <a:gd name="T104" fmla="*/ 2531 w 3959"/>
                <a:gd name="T105" fmla="*/ 3777 h 3957"/>
                <a:gd name="T106" fmla="*/ 2363 w 3959"/>
                <a:gd name="T107" fmla="*/ 3729 h 3957"/>
                <a:gd name="T108" fmla="*/ 2183 w 3959"/>
                <a:gd name="T109" fmla="*/ 3729 h 3957"/>
                <a:gd name="T110" fmla="*/ 2075 w 3959"/>
                <a:gd name="T111" fmla="*/ 3729 h 3957"/>
                <a:gd name="T112" fmla="*/ 1896 w 3959"/>
                <a:gd name="T113" fmla="*/ 3669 h 3957"/>
                <a:gd name="T114" fmla="*/ 1788 w 3959"/>
                <a:gd name="T115" fmla="*/ 3777 h 3957"/>
                <a:gd name="T116" fmla="*/ 1560 w 3959"/>
                <a:gd name="T117" fmla="*/ 3837 h 3957"/>
                <a:gd name="T118" fmla="*/ 1440 w 3959"/>
                <a:gd name="T119" fmla="*/ 3729 h 3957"/>
                <a:gd name="T120" fmla="*/ 1320 w 3959"/>
                <a:gd name="T121" fmla="*/ 3837 h 3957"/>
                <a:gd name="T122" fmla="*/ 1092 w 3959"/>
                <a:gd name="T123" fmla="*/ 3837 h 3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9" h="3957">
                  <a:moveTo>
                    <a:pt x="1044" y="3777"/>
                  </a:moveTo>
                  <a:lnTo>
                    <a:pt x="1044" y="3777"/>
                  </a:lnTo>
                  <a:lnTo>
                    <a:pt x="984" y="3777"/>
                  </a:lnTo>
                  <a:lnTo>
                    <a:pt x="924" y="3777"/>
                  </a:lnTo>
                  <a:lnTo>
                    <a:pt x="984" y="3729"/>
                  </a:lnTo>
                  <a:lnTo>
                    <a:pt x="984" y="3669"/>
                  </a:lnTo>
                  <a:lnTo>
                    <a:pt x="1044" y="3549"/>
                  </a:lnTo>
                  <a:lnTo>
                    <a:pt x="1044" y="3549"/>
                  </a:lnTo>
                  <a:lnTo>
                    <a:pt x="924" y="3609"/>
                  </a:lnTo>
                  <a:lnTo>
                    <a:pt x="924" y="3549"/>
                  </a:lnTo>
                  <a:lnTo>
                    <a:pt x="864" y="3549"/>
                  </a:lnTo>
                  <a:lnTo>
                    <a:pt x="864" y="3489"/>
                  </a:lnTo>
                  <a:lnTo>
                    <a:pt x="804" y="3441"/>
                  </a:lnTo>
                  <a:lnTo>
                    <a:pt x="864" y="3381"/>
                  </a:lnTo>
                  <a:lnTo>
                    <a:pt x="804" y="3321"/>
                  </a:lnTo>
                  <a:lnTo>
                    <a:pt x="804" y="3262"/>
                  </a:lnTo>
                  <a:lnTo>
                    <a:pt x="756" y="3202"/>
                  </a:lnTo>
                  <a:lnTo>
                    <a:pt x="696" y="3154"/>
                  </a:lnTo>
                  <a:lnTo>
                    <a:pt x="468" y="3154"/>
                  </a:lnTo>
                  <a:lnTo>
                    <a:pt x="468" y="3094"/>
                  </a:lnTo>
                  <a:lnTo>
                    <a:pt x="468" y="2974"/>
                  </a:lnTo>
                  <a:lnTo>
                    <a:pt x="348" y="2974"/>
                  </a:lnTo>
                  <a:lnTo>
                    <a:pt x="348" y="2974"/>
                  </a:lnTo>
                  <a:lnTo>
                    <a:pt x="240" y="2926"/>
                  </a:lnTo>
                  <a:lnTo>
                    <a:pt x="240" y="2866"/>
                  </a:lnTo>
                  <a:lnTo>
                    <a:pt x="180" y="2866"/>
                  </a:lnTo>
                  <a:lnTo>
                    <a:pt x="120" y="2806"/>
                  </a:lnTo>
                  <a:lnTo>
                    <a:pt x="60" y="2686"/>
                  </a:lnTo>
                  <a:lnTo>
                    <a:pt x="120" y="2638"/>
                  </a:lnTo>
                  <a:lnTo>
                    <a:pt x="120" y="2578"/>
                  </a:lnTo>
                  <a:lnTo>
                    <a:pt x="120" y="2518"/>
                  </a:lnTo>
                  <a:lnTo>
                    <a:pt x="180" y="2458"/>
                  </a:lnTo>
                  <a:lnTo>
                    <a:pt x="180" y="2398"/>
                  </a:lnTo>
                  <a:lnTo>
                    <a:pt x="120" y="2290"/>
                  </a:lnTo>
                  <a:lnTo>
                    <a:pt x="120" y="2290"/>
                  </a:lnTo>
                  <a:lnTo>
                    <a:pt x="120" y="2290"/>
                  </a:lnTo>
                  <a:lnTo>
                    <a:pt x="60" y="2230"/>
                  </a:lnTo>
                  <a:lnTo>
                    <a:pt x="0" y="2170"/>
                  </a:lnTo>
                  <a:lnTo>
                    <a:pt x="120" y="2170"/>
                  </a:lnTo>
                  <a:lnTo>
                    <a:pt x="182" y="2184"/>
                  </a:lnTo>
                  <a:lnTo>
                    <a:pt x="215" y="2208"/>
                  </a:lnTo>
                  <a:lnTo>
                    <a:pt x="251" y="2232"/>
                  </a:lnTo>
                  <a:lnTo>
                    <a:pt x="288" y="2230"/>
                  </a:lnTo>
                  <a:lnTo>
                    <a:pt x="348" y="2170"/>
                  </a:lnTo>
                  <a:lnTo>
                    <a:pt x="348" y="2170"/>
                  </a:lnTo>
                  <a:lnTo>
                    <a:pt x="468" y="2170"/>
                  </a:lnTo>
                  <a:lnTo>
                    <a:pt x="425" y="2121"/>
                  </a:lnTo>
                  <a:lnTo>
                    <a:pt x="408" y="2062"/>
                  </a:lnTo>
                  <a:lnTo>
                    <a:pt x="348" y="2002"/>
                  </a:lnTo>
                  <a:lnTo>
                    <a:pt x="468" y="1943"/>
                  </a:lnTo>
                  <a:lnTo>
                    <a:pt x="468" y="1835"/>
                  </a:lnTo>
                  <a:lnTo>
                    <a:pt x="468" y="1775"/>
                  </a:lnTo>
                  <a:lnTo>
                    <a:pt x="468" y="1655"/>
                  </a:lnTo>
                  <a:lnTo>
                    <a:pt x="468" y="1655"/>
                  </a:lnTo>
                  <a:lnTo>
                    <a:pt x="516" y="1367"/>
                  </a:lnTo>
                  <a:lnTo>
                    <a:pt x="576" y="1367"/>
                  </a:lnTo>
                  <a:lnTo>
                    <a:pt x="636" y="1319"/>
                  </a:lnTo>
                  <a:lnTo>
                    <a:pt x="576" y="1259"/>
                  </a:lnTo>
                  <a:lnTo>
                    <a:pt x="576" y="1139"/>
                  </a:lnTo>
                  <a:lnTo>
                    <a:pt x="636" y="1139"/>
                  </a:lnTo>
                  <a:lnTo>
                    <a:pt x="636" y="1079"/>
                  </a:lnTo>
                  <a:lnTo>
                    <a:pt x="756" y="1031"/>
                  </a:lnTo>
                  <a:lnTo>
                    <a:pt x="756" y="1031"/>
                  </a:lnTo>
                  <a:lnTo>
                    <a:pt x="864" y="971"/>
                  </a:lnTo>
                  <a:lnTo>
                    <a:pt x="984" y="971"/>
                  </a:lnTo>
                  <a:lnTo>
                    <a:pt x="984" y="1031"/>
                  </a:lnTo>
                  <a:lnTo>
                    <a:pt x="1044" y="1031"/>
                  </a:lnTo>
                  <a:lnTo>
                    <a:pt x="1092" y="1079"/>
                  </a:lnTo>
                  <a:lnTo>
                    <a:pt x="1092" y="1079"/>
                  </a:lnTo>
                  <a:lnTo>
                    <a:pt x="1152" y="1031"/>
                  </a:lnTo>
                  <a:lnTo>
                    <a:pt x="1272" y="971"/>
                  </a:lnTo>
                  <a:lnTo>
                    <a:pt x="1212" y="911"/>
                  </a:lnTo>
                  <a:lnTo>
                    <a:pt x="1272" y="851"/>
                  </a:lnTo>
                  <a:lnTo>
                    <a:pt x="1272" y="851"/>
                  </a:lnTo>
                  <a:lnTo>
                    <a:pt x="1320" y="851"/>
                  </a:lnTo>
                  <a:lnTo>
                    <a:pt x="1380" y="803"/>
                  </a:lnTo>
                  <a:lnTo>
                    <a:pt x="1320" y="743"/>
                  </a:lnTo>
                  <a:lnTo>
                    <a:pt x="1380" y="683"/>
                  </a:lnTo>
                  <a:lnTo>
                    <a:pt x="1380" y="683"/>
                  </a:lnTo>
                  <a:lnTo>
                    <a:pt x="1440" y="743"/>
                  </a:lnTo>
                  <a:lnTo>
                    <a:pt x="1500" y="683"/>
                  </a:lnTo>
                  <a:lnTo>
                    <a:pt x="1500" y="564"/>
                  </a:lnTo>
                  <a:lnTo>
                    <a:pt x="1380" y="336"/>
                  </a:lnTo>
                  <a:lnTo>
                    <a:pt x="1608" y="276"/>
                  </a:lnTo>
                  <a:lnTo>
                    <a:pt x="1631" y="255"/>
                  </a:lnTo>
                  <a:lnTo>
                    <a:pt x="1668" y="228"/>
                  </a:lnTo>
                  <a:lnTo>
                    <a:pt x="1668" y="168"/>
                  </a:lnTo>
                  <a:lnTo>
                    <a:pt x="1728" y="108"/>
                  </a:lnTo>
                  <a:lnTo>
                    <a:pt x="1836" y="108"/>
                  </a:lnTo>
                  <a:lnTo>
                    <a:pt x="1956" y="168"/>
                  </a:lnTo>
                  <a:lnTo>
                    <a:pt x="1956" y="228"/>
                  </a:lnTo>
                  <a:lnTo>
                    <a:pt x="2015" y="168"/>
                  </a:lnTo>
                  <a:lnTo>
                    <a:pt x="1956" y="48"/>
                  </a:lnTo>
                  <a:lnTo>
                    <a:pt x="2075" y="48"/>
                  </a:lnTo>
                  <a:lnTo>
                    <a:pt x="2183" y="48"/>
                  </a:lnTo>
                  <a:lnTo>
                    <a:pt x="2183" y="0"/>
                  </a:lnTo>
                  <a:lnTo>
                    <a:pt x="2243" y="0"/>
                  </a:lnTo>
                  <a:lnTo>
                    <a:pt x="2363" y="0"/>
                  </a:lnTo>
                  <a:lnTo>
                    <a:pt x="2363" y="48"/>
                  </a:lnTo>
                  <a:lnTo>
                    <a:pt x="2411" y="48"/>
                  </a:lnTo>
                  <a:lnTo>
                    <a:pt x="2531" y="0"/>
                  </a:lnTo>
                  <a:lnTo>
                    <a:pt x="2639" y="108"/>
                  </a:lnTo>
                  <a:lnTo>
                    <a:pt x="2639" y="108"/>
                  </a:lnTo>
                  <a:lnTo>
                    <a:pt x="2699" y="168"/>
                  </a:lnTo>
                  <a:lnTo>
                    <a:pt x="2759" y="168"/>
                  </a:lnTo>
                  <a:lnTo>
                    <a:pt x="2819" y="168"/>
                  </a:lnTo>
                  <a:lnTo>
                    <a:pt x="2879" y="228"/>
                  </a:lnTo>
                  <a:lnTo>
                    <a:pt x="2879" y="228"/>
                  </a:lnTo>
                  <a:lnTo>
                    <a:pt x="2879" y="396"/>
                  </a:lnTo>
                  <a:lnTo>
                    <a:pt x="2819" y="456"/>
                  </a:lnTo>
                  <a:lnTo>
                    <a:pt x="2819" y="456"/>
                  </a:lnTo>
                  <a:lnTo>
                    <a:pt x="2819" y="456"/>
                  </a:lnTo>
                  <a:lnTo>
                    <a:pt x="2759" y="516"/>
                  </a:lnTo>
                  <a:lnTo>
                    <a:pt x="2699" y="624"/>
                  </a:lnTo>
                  <a:lnTo>
                    <a:pt x="2819" y="624"/>
                  </a:lnTo>
                  <a:lnTo>
                    <a:pt x="2879" y="683"/>
                  </a:lnTo>
                  <a:lnTo>
                    <a:pt x="2879" y="683"/>
                  </a:lnTo>
                  <a:lnTo>
                    <a:pt x="2987" y="743"/>
                  </a:lnTo>
                  <a:lnTo>
                    <a:pt x="3047" y="743"/>
                  </a:lnTo>
                  <a:lnTo>
                    <a:pt x="3155" y="683"/>
                  </a:lnTo>
                  <a:lnTo>
                    <a:pt x="3215" y="683"/>
                  </a:lnTo>
                  <a:lnTo>
                    <a:pt x="3335" y="624"/>
                  </a:lnTo>
                  <a:lnTo>
                    <a:pt x="3335" y="683"/>
                  </a:lnTo>
                  <a:lnTo>
                    <a:pt x="3395" y="683"/>
                  </a:lnTo>
                  <a:lnTo>
                    <a:pt x="3395" y="743"/>
                  </a:lnTo>
                  <a:lnTo>
                    <a:pt x="3443" y="743"/>
                  </a:lnTo>
                  <a:lnTo>
                    <a:pt x="3443" y="743"/>
                  </a:lnTo>
                  <a:lnTo>
                    <a:pt x="3503" y="743"/>
                  </a:lnTo>
                  <a:lnTo>
                    <a:pt x="3503" y="851"/>
                  </a:lnTo>
                  <a:lnTo>
                    <a:pt x="3443" y="911"/>
                  </a:lnTo>
                  <a:lnTo>
                    <a:pt x="3443" y="971"/>
                  </a:lnTo>
                  <a:lnTo>
                    <a:pt x="3503" y="1031"/>
                  </a:lnTo>
                  <a:lnTo>
                    <a:pt x="3563" y="1031"/>
                  </a:lnTo>
                  <a:lnTo>
                    <a:pt x="3563" y="1079"/>
                  </a:lnTo>
                  <a:lnTo>
                    <a:pt x="3623" y="1139"/>
                  </a:lnTo>
                  <a:lnTo>
                    <a:pt x="3671" y="1199"/>
                  </a:lnTo>
                  <a:lnTo>
                    <a:pt x="3623" y="1199"/>
                  </a:lnTo>
                  <a:lnTo>
                    <a:pt x="3623" y="1259"/>
                  </a:lnTo>
                  <a:lnTo>
                    <a:pt x="3623" y="1259"/>
                  </a:lnTo>
                  <a:lnTo>
                    <a:pt x="3623" y="1319"/>
                  </a:lnTo>
                  <a:lnTo>
                    <a:pt x="3623" y="1367"/>
                  </a:lnTo>
                  <a:lnTo>
                    <a:pt x="3563" y="1367"/>
                  </a:lnTo>
                  <a:lnTo>
                    <a:pt x="3563" y="1427"/>
                  </a:lnTo>
                  <a:lnTo>
                    <a:pt x="3671" y="1547"/>
                  </a:lnTo>
                  <a:lnTo>
                    <a:pt x="3791" y="1547"/>
                  </a:lnTo>
                  <a:lnTo>
                    <a:pt x="3791" y="1547"/>
                  </a:lnTo>
                  <a:lnTo>
                    <a:pt x="3731" y="1655"/>
                  </a:lnTo>
                  <a:lnTo>
                    <a:pt x="3623" y="1715"/>
                  </a:lnTo>
                  <a:lnTo>
                    <a:pt x="3623" y="1775"/>
                  </a:lnTo>
                  <a:lnTo>
                    <a:pt x="3623" y="1775"/>
                  </a:lnTo>
                  <a:lnTo>
                    <a:pt x="3563" y="1883"/>
                  </a:lnTo>
                  <a:lnTo>
                    <a:pt x="3563" y="1883"/>
                  </a:lnTo>
                  <a:lnTo>
                    <a:pt x="3503" y="1883"/>
                  </a:lnTo>
                  <a:lnTo>
                    <a:pt x="3503" y="1883"/>
                  </a:lnTo>
                  <a:lnTo>
                    <a:pt x="3671" y="2062"/>
                  </a:lnTo>
                  <a:lnTo>
                    <a:pt x="3671" y="2122"/>
                  </a:lnTo>
                  <a:lnTo>
                    <a:pt x="3623" y="2230"/>
                  </a:lnTo>
                  <a:lnTo>
                    <a:pt x="3563" y="2230"/>
                  </a:lnTo>
                  <a:lnTo>
                    <a:pt x="3563" y="2290"/>
                  </a:lnTo>
                  <a:lnTo>
                    <a:pt x="3623" y="2350"/>
                  </a:lnTo>
                  <a:lnTo>
                    <a:pt x="3623" y="2398"/>
                  </a:lnTo>
                  <a:lnTo>
                    <a:pt x="3731" y="2458"/>
                  </a:lnTo>
                  <a:lnTo>
                    <a:pt x="3791" y="2458"/>
                  </a:lnTo>
                  <a:lnTo>
                    <a:pt x="3791" y="2518"/>
                  </a:lnTo>
                  <a:lnTo>
                    <a:pt x="3731" y="2578"/>
                  </a:lnTo>
                  <a:lnTo>
                    <a:pt x="3731" y="2578"/>
                  </a:lnTo>
                  <a:lnTo>
                    <a:pt x="3791" y="2638"/>
                  </a:lnTo>
                  <a:lnTo>
                    <a:pt x="3791" y="2638"/>
                  </a:lnTo>
                  <a:lnTo>
                    <a:pt x="3911" y="2686"/>
                  </a:lnTo>
                  <a:lnTo>
                    <a:pt x="3911" y="2746"/>
                  </a:lnTo>
                  <a:lnTo>
                    <a:pt x="3911" y="2806"/>
                  </a:lnTo>
                  <a:lnTo>
                    <a:pt x="3911" y="2866"/>
                  </a:lnTo>
                  <a:lnTo>
                    <a:pt x="3851" y="2926"/>
                  </a:lnTo>
                  <a:lnTo>
                    <a:pt x="3851" y="3034"/>
                  </a:lnTo>
                  <a:lnTo>
                    <a:pt x="3791" y="3094"/>
                  </a:lnTo>
                  <a:lnTo>
                    <a:pt x="3911" y="3202"/>
                  </a:lnTo>
                  <a:lnTo>
                    <a:pt x="3911" y="3262"/>
                  </a:lnTo>
                  <a:lnTo>
                    <a:pt x="3911" y="3262"/>
                  </a:lnTo>
                  <a:lnTo>
                    <a:pt x="3911" y="3262"/>
                  </a:lnTo>
                  <a:lnTo>
                    <a:pt x="3959" y="3321"/>
                  </a:lnTo>
                  <a:lnTo>
                    <a:pt x="3959" y="3381"/>
                  </a:lnTo>
                  <a:lnTo>
                    <a:pt x="3959" y="3381"/>
                  </a:lnTo>
                  <a:lnTo>
                    <a:pt x="3911" y="3441"/>
                  </a:lnTo>
                  <a:lnTo>
                    <a:pt x="3791" y="3489"/>
                  </a:lnTo>
                  <a:lnTo>
                    <a:pt x="3791" y="3489"/>
                  </a:lnTo>
                  <a:lnTo>
                    <a:pt x="3851" y="3609"/>
                  </a:lnTo>
                  <a:lnTo>
                    <a:pt x="3731" y="3669"/>
                  </a:lnTo>
                  <a:lnTo>
                    <a:pt x="3671" y="3669"/>
                  </a:lnTo>
                  <a:lnTo>
                    <a:pt x="3623" y="3729"/>
                  </a:lnTo>
                  <a:lnTo>
                    <a:pt x="3623" y="3729"/>
                  </a:lnTo>
                  <a:lnTo>
                    <a:pt x="3623" y="3669"/>
                  </a:lnTo>
                  <a:lnTo>
                    <a:pt x="3503" y="3669"/>
                  </a:lnTo>
                  <a:lnTo>
                    <a:pt x="3443" y="3669"/>
                  </a:lnTo>
                  <a:lnTo>
                    <a:pt x="3443" y="3609"/>
                  </a:lnTo>
                  <a:lnTo>
                    <a:pt x="3335" y="3609"/>
                  </a:lnTo>
                  <a:lnTo>
                    <a:pt x="3335" y="3609"/>
                  </a:lnTo>
                  <a:lnTo>
                    <a:pt x="3275" y="3549"/>
                  </a:lnTo>
                  <a:lnTo>
                    <a:pt x="3275" y="3549"/>
                  </a:lnTo>
                  <a:lnTo>
                    <a:pt x="3107" y="3609"/>
                  </a:lnTo>
                  <a:lnTo>
                    <a:pt x="3047" y="3549"/>
                  </a:lnTo>
                  <a:lnTo>
                    <a:pt x="2987" y="3549"/>
                  </a:lnTo>
                  <a:lnTo>
                    <a:pt x="2987" y="3609"/>
                  </a:lnTo>
                  <a:lnTo>
                    <a:pt x="2879" y="3609"/>
                  </a:lnTo>
                  <a:lnTo>
                    <a:pt x="2879" y="3609"/>
                  </a:lnTo>
                  <a:lnTo>
                    <a:pt x="2819" y="3609"/>
                  </a:lnTo>
                  <a:lnTo>
                    <a:pt x="2759" y="3489"/>
                  </a:lnTo>
                  <a:lnTo>
                    <a:pt x="2591" y="3489"/>
                  </a:lnTo>
                  <a:lnTo>
                    <a:pt x="2591" y="3549"/>
                  </a:lnTo>
                  <a:lnTo>
                    <a:pt x="2639" y="3549"/>
                  </a:lnTo>
                  <a:lnTo>
                    <a:pt x="2639" y="3609"/>
                  </a:lnTo>
                  <a:lnTo>
                    <a:pt x="2591" y="3729"/>
                  </a:lnTo>
                  <a:lnTo>
                    <a:pt x="2531" y="3777"/>
                  </a:lnTo>
                  <a:lnTo>
                    <a:pt x="2471" y="3777"/>
                  </a:lnTo>
                  <a:lnTo>
                    <a:pt x="2411" y="3669"/>
                  </a:lnTo>
                  <a:lnTo>
                    <a:pt x="2411" y="3669"/>
                  </a:lnTo>
                  <a:lnTo>
                    <a:pt x="2363" y="3729"/>
                  </a:lnTo>
                  <a:lnTo>
                    <a:pt x="2303" y="3777"/>
                  </a:lnTo>
                  <a:lnTo>
                    <a:pt x="2303" y="3777"/>
                  </a:lnTo>
                  <a:lnTo>
                    <a:pt x="2243" y="3777"/>
                  </a:lnTo>
                  <a:lnTo>
                    <a:pt x="2183" y="3729"/>
                  </a:lnTo>
                  <a:lnTo>
                    <a:pt x="2243" y="3669"/>
                  </a:lnTo>
                  <a:lnTo>
                    <a:pt x="2183" y="3609"/>
                  </a:lnTo>
                  <a:lnTo>
                    <a:pt x="2123" y="3729"/>
                  </a:lnTo>
                  <a:lnTo>
                    <a:pt x="2075" y="3729"/>
                  </a:lnTo>
                  <a:lnTo>
                    <a:pt x="2015" y="3729"/>
                  </a:lnTo>
                  <a:lnTo>
                    <a:pt x="2015" y="3669"/>
                  </a:lnTo>
                  <a:lnTo>
                    <a:pt x="1956" y="3609"/>
                  </a:lnTo>
                  <a:lnTo>
                    <a:pt x="1896" y="3669"/>
                  </a:lnTo>
                  <a:lnTo>
                    <a:pt x="1836" y="3729"/>
                  </a:lnTo>
                  <a:lnTo>
                    <a:pt x="1836" y="3729"/>
                  </a:lnTo>
                  <a:lnTo>
                    <a:pt x="1788" y="3729"/>
                  </a:lnTo>
                  <a:lnTo>
                    <a:pt x="1788" y="3777"/>
                  </a:lnTo>
                  <a:lnTo>
                    <a:pt x="1668" y="3837"/>
                  </a:lnTo>
                  <a:lnTo>
                    <a:pt x="1668" y="3897"/>
                  </a:lnTo>
                  <a:lnTo>
                    <a:pt x="1608" y="3957"/>
                  </a:lnTo>
                  <a:lnTo>
                    <a:pt x="1560" y="3837"/>
                  </a:lnTo>
                  <a:lnTo>
                    <a:pt x="1500" y="3777"/>
                  </a:lnTo>
                  <a:lnTo>
                    <a:pt x="1500" y="3729"/>
                  </a:lnTo>
                  <a:lnTo>
                    <a:pt x="1440" y="3729"/>
                  </a:lnTo>
                  <a:lnTo>
                    <a:pt x="1440" y="3729"/>
                  </a:lnTo>
                  <a:lnTo>
                    <a:pt x="1440" y="3729"/>
                  </a:lnTo>
                  <a:lnTo>
                    <a:pt x="1320" y="3729"/>
                  </a:lnTo>
                  <a:lnTo>
                    <a:pt x="1320" y="3777"/>
                  </a:lnTo>
                  <a:lnTo>
                    <a:pt x="1320" y="3837"/>
                  </a:lnTo>
                  <a:lnTo>
                    <a:pt x="1272" y="3837"/>
                  </a:lnTo>
                  <a:lnTo>
                    <a:pt x="1212" y="3837"/>
                  </a:lnTo>
                  <a:lnTo>
                    <a:pt x="1152" y="3777"/>
                  </a:lnTo>
                  <a:lnTo>
                    <a:pt x="1092" y="3837"/>
                  </a:lnTo>
                  <a:lnTo>
                    <a:pt x="1044" y="3837"/>
                  </a:lnTo>
                  <a:lnTo>
                    <a:pt x="1044" y="3777"/>
                  </a:lnTo>
                </a:path>
              </a:pathLst>
            </a:custGeom>
            <a:noFill/>
            <a:ln w="19050" cmpd="sng">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 name="Organigramme : Fusion 111">
              <a:extLst>
                <a:ext uri="{FF2B5EF4-FFF2-40B4-BE49-F238E27FC236}">
                  <a16:creationId xmlns:a16="http://schemas.microsoft.com/office/drawing/2014/main" id="{0F9BCBED-BB11-48C1-8F24-4001CC5DE65E}"/>
                </a:ext>
              </a:extLst>
            </p:cNvPr>
            <p:cNvSpPr/>
            <p:nvPr/>
          </p:nvSpPr>
          <p:spPr>
            <a:xfrm>
              <a:off x="3419953" y="2241985"/>
              <a:ext cx="140152" cy="189617"/>
            </a:xfrm>
            <a:prstGeom prst="flowChartMerg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3" name="Organigramme : Fusion 112">
              <a:extLst>
                <a:ext uri="{FF2B5EF4-FFF2-40B4-BE49-F238E27FC236}">
                  <a16:creationId xmlns:a16="http://schemas.microsoft.com/office/drawing/2014/main" id="{4014597C-AAC4-4EC5-854B-E259AE94B777}"/>
                </a:ext>
              </a:extLst>
            </p:cNvPr>
            <p:cNvSpPr/>
            <p:nvPr/>
          </p:nvSpPr>
          <p:spPr>
            <a:xfrm>
              <a:off x="2797688" y="3018981"/>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4" name="Organigramme : Fusion 113">
              <a:extLst>
                <a:ext uri="{FF2B5EF4-FFF2-40B4-BE49-F238E27FC236}">
                  <a16:creationId xmlns:a16="http://schemas.microsoft.com/office/drawing/2014/main" id="{19508CD3-DBC5-4837-8B8C-5DBD721B9633}"/>
                </a:ext>
              </a:extLst>
            </p:cNvPr>
            <p:cNvSpPr/>
            <p:nvPr/>
          </p:nvSpPr>
          <p:spPr>
            <a:xfrm>
              <a:off x="2153396" y="3820773"/>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5" name="Organigramme : Fusion 114">
              <a:extLst>
                <a:ext uri="{FF2B5EF4-FFF2-40B4-BE49-F238E27FC236}">
                  <a16:creationId xmlns:a16="http://schemas.microsoft.com/office/drawing/2014/main" id="{E22B4128-6637-484C-B584-585A09E64560}"/>
                </a:ext>
              </a:extLst>
            </p:cNvPr>
            <p:cNvSpPr/>
            <p:nvPr/>
          </p:nvSpPr>
          <p:spPr>
            <a:xfrm>
              <a:off x="3275798" y="3701421"/>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6" name="Organigramme : Fusion 115">
              <a:extLst>
                <a:ext uri="{FF2B5EF4-FFF2-40B4-BE49-F238E27FC236}">
                  <a16:creationId xmlns:a16="http://schemas.microsoft.com/office/drawing/2014/main" id="{26A4A9CC-DFAA-4D46-AD87-B2E84B25672E}"/>
                </a:ext>
              </a:extLst>
            </p:cNvPr>
            <p:cNvSpPr/>
            <p:nvPr/>
          </p:nvSpPr>
          <p:spPr>
            <a:xfrm>
              <a:off x="2708420" y="2832044"/>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7" name="Rectangle 116">
              <a:extLst>
                <a:ext uri="{FF2B5EF4-FFF2-40B4-BE49-F238E27FC236}">
                  <a16:creationId xmlns:a16="http://schemas.microsoft.com/office/drawing/2014/main" id="{5A3D8273-CCB7-4EA0-931F-32698AF8722E}"/>
                </a:ext>
              </a:extLst>
            </p:cNvPr>
            <p:cNvSpPr/>
            <p:nvPr/>
          </p:nvSpPr>
          <p:spPr>
            <a:xfrm>
              <a:off x="2912896" y="3034232"/>
              <a:ext cx="1418962" cy="1888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fr-FR" sz="1000" b="1">
                  <a:solidFill>
                    <a:schemeClr val="tx1"/>
                  </a:solidFill>
                </a:rPr>
                <a:t>LIBERTY WHEELS</a:t>
              </a:r>
            </a:p>
            <a:p>
              <a:r>
                <a:rPr lang="fr-FR" sz="1000">
                  <a:solidFill>
                    <a:schemeClr val="tx1"/>
                  </a:solidFill>
                </a:rPr>
                <a:t>(automobile)</a:t>
              </a:r>
              <a:endParaRPr lang="fr-FR" sz="1000">
                <a:solidFill>
                  <a:schemeClr val="tx1"/>
                </a:solidFill>
                <a:cs typeface="Arial"/>
              </a:endParaRPr>
            </a:p>
          </p:txBody>
        </p:sp>
        <p:sp>
          <p:nvSpPr>
            <p:cNvPr id="118" name="Rectangle 117">
              <a:extLst>
                <a:ext uri="{FF2B5EF4-FFF2-40B4-BE49-F238E27FC236}">
                  <a16:creationId xmlns:a16="http://schemas.microsoft.com/office/drawing/2014/main" id="{6E118A6B-F704-4008-8E89-0F36BF82FA06}"/>
                </a:ext>
              </a:extLst>
            </p:cNvPr>
            <p:cNvSpPr/>
            <p:nvPr/>
          </p:nvSpPr>
          <p:spPr>
            <a:xfrm>
              <a:off x="2870937" y="1490679"/>
              <a:ext cx="1222632" cy="7055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a:solidFill>
                    <a:schemeClr val="tx1"/>
                  </a:solidFill>
                </a:rPr>
                <a:t>SAFRAN </a:t>
              </a:r>
            </a:p>
            <a:p>
              <a:pPr algn="ctr"/>
              <a:r>
                <a:rPr lang="fr-FR" sz="1000" b="1">
                  <a:solidFill>
                    <a:schemeClr val="tx1"/>
                  </a:solidFill>
                </a:rPr>
                <a:t>(ex. ZODIAC SEATS) </a:t>
              </a:r>
              <a:r>
                <a:rPr lang="fr-FR" sz="1000">
                  <a:solidFill>
                    <a:schemeClr val="tx1"/>
                  </a:solidFill>
                </a:rPr>
                <a:t>(aéronautique)</a:t>
              </a:r>
            </a:p>
          </p:txBody>
        </p:sp>
        <p:sp>
          <p:nvSpPr>
            <p:cNvPr id="119" name="Rectangle 118">
              <a:extLst>
                <a:ext uri="{FF2B5EF4-FFF2-40B4-BE49-F238E27FC236}">
                  <a16:creationId xmlns:a16="http://schemas.microsoft.com/office/drawing/2014/main" id="{3B6EBEDF-04C0-4727-8A38-10C28FEA879A}"/>
                </a:ext>
              </a:extLst>
            </p:cNvPr>
            <p:cNvSpPr/>
            <p:nvPr/>
          </p:nvSpPr>
          <p:spPr>
            <a:xfrm>
              <a:off x="2752038" y="3974402"/>
              <a:ext cx="1249495" cy="2098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000" b="1">
                  <a:solidFill>
                    <a:schemeClr val="tx1"/>
                  </a:solidFill>
                </a:rPr>
                <a:t>FENWAL France</a:t>
              </a:r>
            </a:p>
            <a:p>
              <a:r>
                <a:rPr lang="fr-FR" sz="1000">
                  <a:solidFill>
                    <a:schemeClr val="tx1"/>
                  </a:solidFill>
                </a:rPr>
                <a:t>(pharmaceutique)</a:t>
              </a:r>
            </a:p>
          </p:txBody>
        </p:sp>
        <p:sp>
          <p:nvSpPr>
            <p:cNvPr id="120" name="Rectangle 119">
              <a:extLst>
                <a:ext uri="{FF2B5EF4-FFF2-40B4-BE49-F238E27FC236}">
                  <a16:creationId xmlns:a16="http://schemas.microsoft.com/office/drawing/2014/main" id="{8DBAF085-C103-4E28-A4D7-49C340A39541}"/>
                </a:ext>
              </a:extLst>
            </p:cNvPr>
            <p:cNvSpPr/>
            <p:nvPr/>
          </p:nvSpPr>
          <p:spPr>
            <a:xfrm>
              <a:off x="1728041" y="2378078"/>
              <a:ext cx="1358924" cy="6359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000" b="1">
                  <a:solidFill>
                    <a:schemeClr val="tx1"/>
                  </a:solidFill>
                </a:rPr>
                <a:t>LINAMAR </a:t>
              </a:r>
            </a:p>
            <a:p>
              <a:r>
                <a:rPr lang="fr-FR" sz="1000" b="1">
                  <a:solidFill>
                    <a:schemeClr val="tx1"/>
                  </a:solidFill>
                </a:rPr>
                <a:t>(ex. MONTUPET)</a:t>
              </a:r>
            </a:p>
            <a:p>
              <a:r>
                <a:rPr lang="fr-FR" sz="1000">
                  <a:solidFill>
                    <a:schemeClr val="tx1"/>
                  </a:solidFill>
                </a:rPr>
                <a:t>(automobile)</a:t>
              </a:r>
            </a:p>
          </p:txBody>
        </p:sp>
        <p:sp>
          <p:nvSpPr>
            <p:cNvPr id="121" name="Rectangle 120">
              <a:extLst>
                <a:ext uri="{FF2B5EF4-FFF2-40B4-BE49-F238E27FC236}">
                  <a16:creationId xmlns:a16="http://schemas.microsoft.com/office/drawing/2014/main" id="{AE46FCC2-37FD-4AE4-97B5-587FBE2773A9}"/>
                </a:ext>
              </a:extLst>
            </p:cNvPr>
            <p:cNvSpPr/>
            <p:nvPr/>
          </p:nvSpPr>
          <p:spPr>
            <a:xfrm>
              <a:off x="782983" y="3806858"/>
              <a:ext cx="1603687" cy="2098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a:solidFill>
                    <a:schemeClr val="tx1"/>
                  </a:solidFill>
                </a:rPr>
                <a:t>LISI AEROSPACE </a:t>
              </a:r>
              <a:r>
                <a:rPr lang="fr-FR" sz="1000">
                  <a:solidFill>
                    <a:schemeClr val="tx1"/>
                  </a:solidFill>
                </a:rPr>
                <a:t>(aéronautique)</a:t>
              </a:r>
            </a:p>
          </p:txBody>
        </p:sp>
      </p:grpSp>
      <p:sp>
        <p:nvSpPr>
          <p:cNvPr id="2" name="Titre 1"/>
          <p:cNvSpPr>
            <a:spLocks noGrp="1"/>
          </p:cNvSpPr>
          <p:nvPr>
            <p:ph type="title"/>
          </p:nvPr>
        </p:nvSpPr>
        <p:spPr/>
        <p:txBody>
          <a:bodyPr/>
          <a:lstStyle/>
          <a:p>
            <a:r>
              <a:rPr lang="fr-FR"/>
              <a:t>Zoom département DE L’INDRE</a:t>
            </a:r>
            <a:endParaRPr lang="fr-FR" sz="2800"/>
          </a:p>
        </p:txBody>
      </p:sp>
      <p:sp>
        <p:nvSpPr>
          <p:cNvPr id="6" name="Espace réservé du texte 5">
            <a:extLst>
              <a:ext uri="{FF2B5EF4-FFF2-40B4-BE49-F238E27FC236}">
                <a16:creationId xmlns:a16="http://schemas.microsoft.com/office/drawing/2014/main" id="{3F7B6BFF-81E2-43BE-BA19-B46B7FBCD72B}"/>
              </a:ext>
            </a:extLst>
          </p:cNvPr>
          <p:cNvSpPr>
            <a:spLocks noGrp="1"/>
          </p:cNvSpPr>
          <p:nvPr>
            <p:ph type="body" sz="quarter" idx="10"/>
          </p:nvPr>
        </p:nvSpPr>
        <p:spPr/>
        <p:txBody>
          <a:bodyPr/>
          <a:lstStyle/>
          <a:p>
            <a:r>
              <a:rPr lang="fr-FR"/>
              <a:t>Panorama</a:t>
            </a:r>
          </a:p>
        </p:txBody>
      </p:sp>
      <p:sp>
        <p:nvSpPr>
          <p:cNvPr id="98" name="ZoneTexte 97"/>
          <p:cNvSpPr txBox="1"/>
          <p:nvPr/>
        </p:nvSpPr>
        <p:spPr>
          <a:xfrm>
            <a:off x="259445" y="1204107"/>
            <a:ext cx="4260261" cy="26161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1100" b="1"/>
              <a:t>Localisation des principaux établissements de la branche</a:t>
            </a:r>
          </a:p>
        </p:txBody>
      </p:sp>
      <p:graphicFrame>
        <p:nvGraphicFramePr>
          <p:cNvPr id="8" name="Tableau 8">
            <a:extLst>
              <a:ext uri="{FF2B5EF4-FFF2-40B4-BE49-F238E27FC236}">
                <a16:creationId xmlns:a16="http://schemas.microsoft.com/office/drawing/2014/main" id="{92564198-B9F8-4507-BDEA-7D229E021D4A}"/>
              </a:ext>
            </a:extLst>
          </p:cNvPr>
          <p:cNvGraphicFramePr>
            <a:graphicFrameLocks noGrp="1"/>
          </p:cNvGraphicFramePr>
          <p:nvPr>
            <p:extLst>
              <p:ext uri="{D42A27DB-BD31-4B8C-83A1-F6EECF244321}">
                <p14:modId xmlns:p14="http://schemas.microsoft.com/office/powerpoint/2010/main" val="2412114824"/>
              </p:ext>
            </p:extLst>
          </p:nvPr>
        </p:nvGraphicFramePr>
        <p:xfrm>
          <a:off x="4571040" y="1204107"/>
          <a:ext cx="4873365" cy="4981826"/>
        </p:xfrm>
        <a:graphic>
          <a:graphicData uri="http://schemas.openxmlformats.org/drawingml/2006/table">
            <a:tbl>
              <a:tblPr firstRow="1" bandRow="1">
                <a:tableStyleId>{5C22544A-7EE6-4342-B048-85BDC9FD1C3A}</a:tableStyleId>
              </a:tblPr>
              <a:tblGrid>
                <a:gridCol w="1624455">
                  <a:extLst>
                    <a:ext uri="{9D8B030D-6E8A-4147-A177-3AD203B41FA5}">
                      <a16:colId xmlns:a16="http://schemas.microsoft.com/office/drawing/2014/main" val="2531411762"/>
                    </a:ext>
                  </a:extLst>
                </a:gridCol>
                <a:gridCol w="1016111">
                  <a:extLst>
                    <a:ext uri="{9D8B030D-6E8A-4147-A177-3AD203B41FA5}">
                      <a16:colId xmlns:a16="http://schemas.microsoft.com/office/drawing/2014/main" val="2814341456"/>
                    </a:ext>
                  </a:extLst>
                </a:gridCol>
                <a:gridCol w="2232799">
                  <a:extLst>
                    <a:ext uri="{9D8B030D-6E8A-4147-A177-3AD203B41FA5}">
                      <a16:colId xmlns:a16="http://schemas.microsoft.com/office/drawing/2014/main" val="2129476620"/>
                    </a:ext>
                  </a:extLst>
                </a:gridCol>
              </a:tblGrid>
              <a:tr h="662320">
                <a:tc gridSpan="2">
                  <a:txBody>
                    <a:bodyPr/>
                    <a:lstStyle/>
                    <a:p>
                      <a:pPr marL="0" algn="ctr" defTabSz="957816" rtl="0" eaLnBrk="1" latinLnBrk="0" hangingPunct="1"/>
                      <a:r>
                        <a:rPr lang="fr-FR" sz="1400" kern="1200">
                          <a:solidFill>
                            <a:schemeClr val="tx1"/>
                          </a:solidFill>
                          <a:latin typeface="+mn-lt"/>
                          <a:ea typeface="+mn-ea"/>
                          <a:cs typeface="+mn-cs"/>
                        </a:rPr>
                        <a:t>6 451 emplois dans la branche métallurgie en 2019</a:t>
                      </a:r>
                    </a:p>
                    <a:p>
                      <a:pPr marL="0" algn="ctr" defTabSz="957816" rtl="0" eaLnBrk="1" latinLnBrk="0" hangingPunct="1"/>
                      <a:r>
                        <a:rPr lang="fr-FR" sz="900" kern="1200">
                          <a:solidFill>
                            <a:schemeClr val="tx1"/>
                          </a:solidFill>
                          <a:latin typeface="+mn-lt"/>
                          <a:ea typeface="+mn-ea"/>
                          <a:cs typeface="+mn-cs"/>
                        </a:rPr>
                        <a:t>(10,7 % des emplois </a:t>
                      </a:r>
                      <a:r>
                        <a:rPr lang="fr-FR" sz="900">
                          <a:solidFill>
                            <a:schemeClr val="tx1"/>
                          </a:solidFill>
                        </a:rPr>
                        <a:t>régionaux)</a:t>
                      </a:r>
                    </a:p>
                  </a:txBody>
                  <a:tcPr>
                    <a:solidFill>
                      <a:schemeClr val="bg1">
                        <a:lumMod val="95000"/>
                      </a:schemeClr>
                    </a:solidFill>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tx1"/>
                          </a:solidFill>
                        </a:rPr>
                        <a:t>-0,89% 2015-2019 (TCAM*)</a:t>
                      </a:r>
                    </a:p>
                  </a:txBody>
                  <a:tcPr anchor="ctr">
                    <a:solidFill>
                      <a:srgbClr val="41C1EE"/>
                    </a:solidFill>
                  </a:tcPr>
                </a:tc>
                <a:extLst>
                  <a:ext uri="{0D108BD9-81ED-4DB2-BD59-A6C34878D82A}">
                    <a16:rowId xmlns:a16="http://schemas.microsoft.com/office/drawing/2014/main" val="312200047"/>
                  </a:ext>
                </a:extLst>
              </a:tr>
              <a:tr h="450845">
                <a:tc>
                  <a:txBody>
                    <a:bodyPr/>
                    <a:lstStyle/>
                    <a:p>
                      <a:pPr algn="ctr"/>
                      <a:r>
                        <a:rPr lang="fr-FR" sz="1200" i="1"/>
                        <a:t>Poids du secteur</a:t>
                      </a:r>
                    </a:p>
                    <a:p>
                      <a:pPr algn="ctr"/>
                      <a:r>
                        <a:rPr lang="fr-FR" sz="1200" i="1">
                          <a:solidFill>
                            <a:srgbClr val="41C1EE"/>
                          </a:solidFill>
                        </a:rPr>
                        <a:t>(% régional)</a:t>
                      </a:r>
                    </a:p>
                  </a:txBody>
                  <a:tcPr>
                    <a:solidFill>
                      <a:schemeClr val="bg1">
                        <a:lumMod val="95000"/>
                      </a:schemeClr>
                    </a:solidFill>
                  </a:tcPr>
                </a:tc>
                <a:tc>
                  <a:txBody>
                    <a:bodyPr/>
                    <a:lstStyle/>
                    <a:p>
                      <a:endParaRPr lang="fr-FR"/>
                    </a:p>
                  </a:txBody>
                  <a:tcP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srgbClr val="4F4F4F"/>
                        </a:solidFill>
                        <a:effectLst/>
                        <a:uLnTx/>
                        <a:uFillTx/>
                        <a:latin typeface="+mn-lt"/>
                        <a:ea typeface="+mn-ea"/>
                        <a:cs typeface="+mn-cs"/>
                      </a:endParaRPr>
                    </a:p>
                  </a:txBody>
                  <a:tcPr>
                    <a:solidFill>
                      <a:schemeClr val="bg1"/>
                    </a:solidFill>
                  </a:tcPr>
                </a:tc>
                <a:extLst>
                  <a:ext uri="{0D108BD9-81ED-4DB2-BD59-A6C34878D82A}">
                    <a16:rowId xmlns:a16="http://schemas.microsoft.com/office/drawing/2014/main" val="363722291"/>
                  </a:ext>
                </a:extLst>
              </a:tr>
              <a:tr h="474024">
                <a:tc>
                  <a:txBody>
                    <a:bodyPr/>
                    <a:lstStyle/>
                    <a:p>
                      <a:pPr algn="ctr"/>
                      <a:r>
                        <a:rPr lang="fr-FR" sz="1200" b="1"/>
                        <a:t>2 202 (34,2%) </a:t>
                      </a:r>
                    </a:p>
                    <a:p>
                      <a:pPr algn="ctr"/>
                      <a:r>
                        <a:rPr lang="fr-FR" sz="1100" b="0">
                          <a:solidFill>
                            <a:srgbClr val="41C1EE"/>
                          </a:solidFill>
                        </a:rPr>
                        <a:t>(11,6%)</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Métallurgie, fabrications de produits métalliques</a:t>
                      </a:r>
                    </a:p>
                  </a:txBody>
                  <a:tcPr anchor="ctr">
                    <a:solidFill>
                      <a:schemeClr val="bg1"/>
                    </a:solidFill>
                  </a:tcPr>
                </a:tc>
                <a:extLst>
                  <a:ext uri="{0D108BD9-81ED-4DB2-BD59-A6C34878D82A}">
                    <a16:rowId xmlns:a16="http://schemas.microsoft.com/office/drawing/2014/main" val="3770010606"/>
                  </a:ext>
                </a:extLst>
              </a:tr>
              <a:tr h="4959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447 (6,9%)</a:t>
                      </a:r>
                    </a:p>
                    <a:p>
                      <a:pPr algn="ctr"/>
                      <a:r>
                        <a:rPr lang="fr-FR" sz="1100" b="0">
                          <a:solidFill>
                            <a:srgbClr val="41C1EE"/>
                          </a:solidFill>
                        </a:rPr>
                        <a:t>(3,8%)</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Fabrication de produits informatiques, électroniques, optiques et équipements électriques</a:t>
                      </a:r>
                    </a:p>
                  </a:txBody>
                  <a:tcPr anchor="ctr">
                    <a:solidFill>
                      <a:schemeClr val="bg1"/>
                    </a:solidFill>
                  </a:tcPr>
                </a:tc>
                <a:extLst>
                  <a:ext uri="{0D108BD9-81ED-4DB2-BD59-A6C34878D82A}">
                    <a16:rowId xmlns:a16="http://schemas.microsoft.com/office/drawing/2014/main" val="3800569852"/>
                  </a:ext>
                </a:extLst>
              </a:tr>
              <a:tr h="474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963 (14,9%)</a:t>
                      </a:r>
                    </a:p>
                    <a:p>
                      <a:pPr algn="ctr"/>
                      <a:r>
                        <a:rPr lang="fr-FR" sz="1100" b="0">
                          <a:solidFill>
                            <a:srgbClr val="41C1EE"/>
                          </a:solidFill>
                        </a:rPr>
                        <a:t>(8,4%)</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Fabrication de machines et équipements</a:t>
                      </a:r>
                    </a:p>
                  </a:txBody>
                  <a:tcPr anchor="ctr">
                    <a:solidFill>
                      <a:schemeClr val="bg1"/>
                    </a:solidFill>
                  </a:tcPr>
                </a:tc>
                <a:extLst>
                  <a:ext uri="{0D108BD9-81ED-4DB2-BD59-A6C34878D82A}">
                    <a16:rowId xmlns:a16="http://schemas.microsoft.com/office/drawing/2014/main" val="195401716"/>
                  </a:ext>
                </a:extLst>
              </a:tr>
              <a:tr h="474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865 (13,4%)</a:t>
                      </a:r>
                    </a:p>
                    <a:p>
                      <a:pPr algn="ctr"/>
                      <a:r>
                        <a:rPr lang="fr-FR" sz="1100" b="0">
                          <a:solidFill>
                            <a:srgbClr val="41C1EE"/>
                          </a:solidFill>
                        </a:rPr>
                        <a:t>(10,8%)</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Installation-réparation et autres industries</a:t>
                      </a:r>
                    </a:p>
                  </a:txBody>
                  <a:tcPr anchor="ctr">
                    <a:solidFill>
                      <a:schemeClr val="bg1"/>
                    </a:solidFill>
                  </a:tcPr>
                </a:tc>
                <a:extLst>
                  <a:ext uri="{0D108BD9-81ED-4DB2-BD59-A6C34878D82A}">
                    <a16:rowId xmlns:a16="http://schemas.microsoft.com/office/drawing/2014/main" val="2842500055"/>
                  </a:ext>
                </a:extLst>
              </a:tr>
              <a:tr h="474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139 (2,2%)</a:t>
                      </a:r>
                    </a:p>
                    <a:p>
                      <a:pPr algn="ctr"/>
                      <a:r>
                        <a:rPr lang="fr-FR" sz="1100" b="0">
                          <a:solidFill>
                            <a:srgbClr val="41C1EE"/>
                          </a:solidFill>
                        </a:rPr>
                        <a:t>(3,2%)</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Industrie automobile</a:t>
                      </a:r>
                    </a:p>
                  </a:txBody>
                  <a:tcPr anchor="ctr">
                    <a:solidFill>
                      <a:schemeClr val="bg1"/>
                    </a:solidFill>
                  </a:tcPr>
                </a:tc>
                <a:extLst>
                  <a:ext uri="{0D108BD9-81ED-4DB2-BD59-A6C34878D82A}">
                    <a16:rowId xmlns:a16="http://schemas.microsoft.com/office/drawing/2014/main" val="2630996041"/>
                  </a:ext>
                </a:extLst>
              </a:tr>
              <a:tr h="474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1 835 (28,4%)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41C1EE"/>
                          </a:solidFill>
                          <a:effectLst/>
                          <a:uLnTx/>
                          <a:uFillTx/>
                          <a:latin typeface="+mn-lt"/>
                          <a:ea typeface="+mn-ea"/>
                          <a:cs typeface="+mn-cs"/>
                        </a:rPr>
                        <a:t>(38,2%)</a:t>
                      </a:r>
                      <a:endParaRPr lang="fr-FR">
                        <a:solidFill>
                          <a:srgbClr val="41C1EE"/>
                        </a:solidFill>
                      </a:endParaRP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Industrie aéronautique</a:t>
                      </a:r>
                    </a:p>
                  </a:txBody>
                  <a:tcPr anchor="ctr">
                    <a:solidFill>
                      <a:schemeClr val="bg1"/>
                    </a:solidFill>
                  </a:tcPr>
                </a:tc>
                <a:extLst>
                  <a:ext uri="{0D108BD9-81ED-4DB2-BD59-A6C34878D82A}">
                    <a16:rowId xmlns:a16="http://schemas.microsoft.com/office/drawing/2014/main" val="4237305442"/>
                  </a:ext>
                </a:extLst>
              </a:tr>
              <a:tr h="4946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Industrie navale</a:t>
                      </a:r>
                    </a:p>
                  </a:txBody>
                  <a:tcPr anchor="ctr">
                    <a:solidFill>
                      <a:schemeClr val="bg1"/>
                    </a:solidFill>
                  </a:tcPr>
                </a:tc>
                <a:extLst>
                  <a:ext uri="{0D108BD9-81ED-4DB2-BD59-A6C34878D82A}">
                    <a16:rowId xmlns:a16="http://schemas.microsoft.com/office/drawing/2014/main" val="1502292473"/>
                  </a:ext>
                </a:extLst>
              </a:tr>
              <a:tr h="4946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4F4F4F"/>
                          </a:solidFill>
                          <a:effectLst/>
                          <a:uLnTx/>
                          <a:uFillTx/>
                          <a:latin typeface="+mn-lt"/>
                          <a:ea typeface="+mn-ea"/>
                          <a:cs typeface="+mn-cs"/>
                        </a:rPr>
                        <a:t>-</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srgbClr val="4F4F4F"/>
                        </a:solidFill>
                        <a:effectLst/>
                        <a:uLnTx/>
                        <a:uFillTx/>
                        <a:latin typeface="+mn-lt"/>
                        <a:ea typeface="+mn-ea"/>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Industrie ferroviaire</a:t>
                      </a:r>
                    </a:p>
                  </a:txBody>
                  <a:tcPr anchor="ctr">
                    <a:solidFill>
                      <a:schemeClr val="bg1"/>
                    </a:solidFill>
                  </a:tcPr>
                </a:tc>
                <a:extLst>
                  <a:ext uri="{0D108BD9-81ED-4DB2-BD59-A6C34878D82A}">
                    <a16:rowId xmlns:a16="http://schemas.microsoft.com/office/drawing/2014/main" val="3951053791"/>
                  </a:ext>
                </a:extLst>
              </a:tr>
            </a:tbl>
          </a:graphicData>
        </a:graphic>
      </p:graphicFrame>
      <p:sp>
        <p:nvSpPr>
          <p:cNvPr id="11" name="Rectangle : coins arrondis 10">
            <a:extLst>
              <a:ext uri="{FF2B5EF4-FFF2-40B4-BE49-F238E27FC236}">
                <a16:creationId xmlns:a16="http://schemas.microsoft.com/office/drawing/2014/main" id="{822334C4-B59A-429B-9700-DA78CA36A3FC}"/>
              </a:ext>
            </a:extLst>
          </p:cNvPr>
          <p:cNvSpPr/>
          <p:nvPr/>
        </p:nvSpPr>
        <p:spPr>
          <a:xfrm>
            <a:off x="245806" y="5760947"/>
            <a:ext cx="4325234" cy="614453"/>
          </a:xfrm>
          <a:prstGeom prst="roundRect">
            <a:avLst/>
          </a:prstGeom>
          <a:solidFill>
            <a:schemeClr val="bg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grpSp>
        <p:nvGrpSpPr>
          <p:cNvPr id="82" name="Groupe 81">
            <a:extLst>
              <a:ext uri="{FF2B5EF4-FFF2-40B4-BE49-F238E27FC236}">
                <a16:creationId xmlns:a16="http://schemas.microsoft.com/office/drawing/2014/main" id="{0F879FC7-D29C-44B7-BF04-EBE3C84C824F}"/>
              </a:ext>
            </a:extLst>
          </p:cNvPr>
          <p:cNvGrpSpPr/>
          <p:nvPr/>
        </p:nvGrpSpPr>
        <p:grpSpPr>
          <a:xfrm>
            <a:off x="3186104" y="5859786"/>
            <a:ext cx="1130254" cy="369606"/>
            <a:chOff x="277635" y="5534140"/>
            <a:chExt cx="1452429" cy="312150"/>
          </a:xfrm>
        </p:grpSpPr>
        <p:sp>
          <p:nvSpPr>
            <p:cNvPr id="89" name="ZoneTexte 88">
              <a:extLst>
                <a:ext uri="{FF2B5EF4-FFF2-40B4-BE49-F238E27FC236}">
                  <a16:creationId xmlns:a16="http://schemas.microsoft.com/office/drawing/2014/main" id="{22826B96-E0BC-4C66-A562-8BAE30359FE7}"/>
                </a:ext>
              </a:extLst>
            </p:cNvPr>
            <p:cNvSpPr txBox="1"/>
            <p:nvPr/>
          </p:nvSpPr>
          <p:spPr>
            <a:xfrm>
              <a:off x="468158" y="5560365"/>
              <a:ext cx="1261906" cy="285925"/>
            </a:xfrm>
            <a:prstGeom prst="rect">
              <a:avLst/>
            </a:prstGeom>
            <a:noFill/>
            <a:ln>
              <a:noFill/>
            </a:ln>
          </p:spPr>
          <p:txBody>
            <a:bodyPr wrap="square" rtlCol="0">
              <a:spAutoFit/>
            </a:bodyPr>
            <a:lstStyle/>
            <a:p>
              <a:r>
                <a:rPr lang="fr-FR" sz="800" b="1"/>
                <a:t>Plus de 1 000 salariés</a:t>
              </a:r>
            </a:p>
          </p:txBody>
        </p:sp>
        <p:sp>
          <p:nvSpPr>
            <p:cNvPr id="90" name="Organigramme : Fusion 89">
              <a:extLst>
                <a:ext uri="{FF2B5EF4-FFF2-40B4-BE49-F238E27FC236}">
                  <a16:creationId xmlns:a16="http://schemas.microsoft.com/office/drawing/2014/main" id="{5798E45A-86AE-46FE-AFFD-A4A4B9DBCBF0}"/>
                </a:ext>
              </a:extLst>
            </p:cNvPr>
            <p:cNvSpPr/>
            <p:nvPr/>
          </p:nvSpPr>
          <p:spPr>
            <a:xfrm>
              <a:off x="277635" y="5534140"/>
              <a:ext cx="195598" cy="264176"/>
            </a:xfrm>
            <a:prstGeom prst="flowChartMerge">
              <a:avLst/>
            </a:prstGeom>
            <a:solidFill>
              <a:srgbClr val="C00000"/>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a:p>
          </p:txBody>
        </p:sp>
      </p:grpSp>
      <p:grpSp>
        <p:nvGrpSpPr>
          <p:cNvPr id="83" name="Groupe 82">
            <a:extLst>
              <a:ext uri="{FF2B5EF4-FFF2-40B4-BE49-F238E27FC236}">
                <a16:creationId xmlns:a16="http://schemas.microsoft.com/office/drawing/2014/main" id="{68F9208A-0F5C-4155-B15C-45DF84F09D9D}"/>
              </a:ext>
            </a:extLst>
          </p:cNvPr>
          <p:cNvGrpSpPr/>
          <p:nvPr/>
        </p:nvGrpSpPr>
        <p:grpSpPr>
          <a:xfrm>
            <a:off x="791070" y="5859786"/>
            <a:ext cx="950093" cy="369607"/>
            <a:chOff x="277635" y="4574872"/>
            <a:chExt cx="1220914" cy="312151"/>
          </a:xfrm>
        </p:grpSpPr>
        <p:sp>
          <p:nvSpPr>
            <p:cNvPr id="87" name="ZoneTexte 86">
              <a:extLst>
                <a:ext uri="{FF2B5EF4-FFF2-40B4-BE49-F238E27FC236}">
                  <a16:creationId xmlns:a16="http://schemas.microsoft.com/office/drawing/2014/main" id="{995ABD83-28A8-4B89-BB4C-B08A608B464B}"/>
                </a:ext>
              </a:extLst>
            </p:cNvPr>
            <p:cNvSpPr txBox="1"/>
            <p:nvPr/>
          </p:nvSpPr>
          <p:spPr>
            <a:xfrm>
              <a:off x="468159" y="4601098"/>
              <a:ext cx="1030390" cy="285925"/>
            </a:xfrm>
            <a:prstGeom prst="rect">
              <a:avLst/>
            </a:prstGeom>
            <a:noFill/>
            <a:ln>
              <a:noFill/>
            </a:ln>
          </p:spPr>
          <p:txBody>
            <a:bodyPr wrap="square" rtlCol="0">
              <a:spAutoFit/>
            </a:bodyPr>
            <a:lstStyle/>
            <a:p>
              <a:r>
                <a:rPr lang="fr-FR" sz="800" b="1"/>
                <a:t>Entre 250 et 500 salariés</a:t>
              </a:r>
            </a:p>
          </p:txBody>
        </p:sp>
        <p:sp>
          <p:nvSpPr>
            <p:cNvPr id="88" name="Organigramme : Fusion 87">
              <a:extLst>
                <a:ext uri="{FF2B5EF4-FFF2-40B4-BE49-F238E27FC236}">
                  <a16:creationId xmlns:a16="http://schemas.microsoft.com/office/drawing/2014/main" id="{18C91ABC-6F4A-4585-B394-46B5B0E177FC}"/>
                </a:ext>
              </a:extLst>
            </p:cNvPr>
            <p:cNvSpPr/>
            <p:nvPr/>
          </p:nvSpPr>
          <p:spPr>
            <a:xfrm>
              <a:off x="277635" y="4574872"/>
              <a:ext cx="195598" cy="264176"/>
            </a:xfrm>
            <a:prstGeom prst="flowChartMerge">
              <a:avLst/>
            </a:prstGeom>
            <a:solidFill>
              <a:srgbClr val="00B0F0"/>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grpSp>
      <p:grpSp>
        <p:nvGrpSpPr>
          <p:cNvPr id="84" name="Groupe 83">
            <a:extLst>
              <a:ext uri="{FF2B5EF4-FFF2-40B4-BE49-F238E27FC236}">
                <a16:creationId xmlns:a16="http://schemas.microsoft.com/office/drawing/2014/main" id="{34BFF079-CFCA-4D52-A306-F4D544775C6E}"/>
              </a:ext>
            </a:extLst>
          </p:cNvPr>
          <p:cNvGrpSpPr/>
          <p:nvPr/>
        </p:nvGrpSpPr>
        <p:grpSpPr>
          <a:xfrm>
            <a:off x="1914293" y="5859785"/>
            <a:ext cx="1098681" cy="369607"/>
            <a:chOff x="277635" y="5058129"/>
            <a:chExt cx="1411855" cy="312151"/>
          </a:xfrm>
        </p:grpSpPr>
        <p:sp>
          <p:nvSpPr>
            <p:cNvPr id="85" name="ZoneTexte 84">
              <a:extLst>
                <a:ext uri="{FF2B5EF4-FFF2-40B4-BE49-F238E27FC236}">
                  <a16:creationId xmlns:a16="http://schemas.microsoft.com/office/drawing/2014/main" id="{A09BE746-AB79-4CD6-B9CC-091BD677C9B2}"/>
                </a:ext>
              </a:extLst>
            </p:cNvPr>
            <p:cNvSpPr txBox="1"/>
            <p:nvPr/>
          </p:nvSpPr>
          <p:spPr>
            <a:xfrm>
              <a:off x="468159" y="5084355"/>
              <a:ext cx="1221331" cy="285925"/>
            </a:xfrm>
            <a:prstGeom prst="rect">
              <a:avLst/>
            </a:prstGeom>
            <a:noFill/>
            <a:ln>
              <a:noFill/>
            </a:ln>
          </p:spPr>
          <p:txBody>
            <a:bodyPr wrap="square" rtlCol="0">
              <a:spAutoFit/>
            </a:bodyPr>
            <a:lstStyle/>
            <a:p>
              <a:r>
                <a:rPr lang="fr-FR" sz="800" b="1"/>
                <a:t>Entre 500 et 1 000 salariés</a:t>
              </a:r>
            </a:p>
          </p:txBody>
        </p:sp>
        <p:sp>
          <p:nvSpPr>
            <p:cNvPr id="86" name="Organigramme : Fusion 85">
              <a:extLst>
                <a:ext uri="{FF2B5EF4-FFF2-40B4-BE49-F238E27FC236}">
                  <a16:creationId xmlns:a16="http://schemas.microsoft.com/office/drawing/2014/main" id="{E5A9D903-BBC8-41BE-914B-A428F952F66D}"/>
                </a:ext>
              </a:extLst>
            </p:cNvPr>
            <p:cNvSpPr/>
            <p:nvPr/>
          </p:nvSpPr>
          <p:spPr>
            <a:xfrm>
              <a:off x="277635" y="5058129"/>
              <a:ext cx="195598" cy="264176"/>
            </a:xfrm>
            <a:prstGeom prst="flowChartMerge">
              <a:avLst/>
            </a:prstGeom>
            <a:solidFill>
              <a:srgbClr val="FFC000"/>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a:p>
          </p:txBody>
        </p:sp>
      </p:grpSp>
      <p:sp>
        <p:nvSpPr>
          <p:cNvPr id="13" name="ZoneTexte 12">
            <a:extLst>
              <a:ext uri="{FF2B5EF4-FFF2-40B4-BE49-F238E27FC236}">
                <a16:creationId xmlns:a16="http://schemas.microsoft.com/office/drawing/2014/main" id="{F860E002-4121-4E15-81E2-5171D3D517C7}"/>
              </a:ext>
            </a:extLst>
          </p:cNvPr>
          <p:cNvSpPr txBox="1"/>
          <p:nvPr/>
        </p:nvSpPr>
        <p:spPr>
          <a:xfrm rot="5400000">
            <a:off x="8306710" y="2238247"/>
            <a:ext cx="2595582" cy="246221"/>
          </a:xfrm>
          <a:prstGeom prst="rect">
            <a:avLst/>
          </a:prstGeom>
          <a:noFill/>
        </p:spPr>
        <p:txBody>
          <a:bodyPr wrap="none" rtlCol="0">
            <a:spAutoFit/>
          </a:bodyPr>
          <a:lstStyle/>
          <a:p>
            <a:r>
              <a:rPr lang="fr-FR" sz="1000" i="1">
                <a:solidFill>
                  <a:schemeClr val="tx2"/>
                </a:solidFill>
              </a:rPr>
              <a:t>TCAM : Taux de croissance annuel moyen</a:t>
            </a:r>
          </a:p>
        </p:txBody>
      </p:sp>
      <p:sp>
        <p:nvSpPr>
          <p:cNvPr id="123" name="ZoneTexte 122">
            <a:extLst>
              <a:ext uri="{FF2B5EF4-FFF2-40B4-BE49-F238E27FC236}">
                <a16:creationId xmlns:a16="http://schemas.microsoft.com/office/drawing/2014/main" id="{87EEC5A3-0FE8-4ADA-9831-5A7AF613292F}"/>
              </a:ext>
            </a:extLst>
          </p:cNvPr>
          <p:cNvSpPr txBox="1"/>
          <p:nvPr/>
        </p:nvSpPr>
        <p:spPr>
          <a:xfrm>
            <a:off x="4735670" y="6298324"/>
            <a:ext cx="3079689" cy="261610"/>
          </a:xfrm>
          <a:prstGeom prst="rect">
            <a:avLst/>
          </a:prstGeom>
          <a:noFill/>
        </p:spPr>
        <p:txBody>
          <a:bodyPr wrap="none" rtlCol="0">
            <a:spAutoFit/>
          </a:bodyPr>
          <a:lstStyle/>
          <a:p>
            <a:r>
              <a:rPr lang="fr-FR" sz="1100" i="1">
                <a:solidFill>
                  <a:schemeClr val="tx2"/>
                </a:solidFill>
              </a:rPr>
              <a:t>Sources : Base Acoss ; retraitements Katalyse</a:t>
            </a:r>
          </a:p>
        </p:txBody>
      </p:sp>
      <p:grpSp>
        <p:nvGrpSpPr>
          <p:cNvPr id="46" name="Groupe 45">
            <a:extLst>
              <a:ext uri="{FF2B5EF4-FFF2-40B4-BE49-F238E27FC236}">
                <a16:creationId xmlns:a16="http://schemas.microsoft.com/office/drawing/2014/main" id="{E8F50283-E107-4E40-A94F-F8D8EAF73772}"/>
              </a:ext>
            </a:extLst>
          </p:cNvPr>
          <p:cNvGrpSpPr/>
          <p:nvPr/>
        </p:nvGrpSpPr>
        <p:grpSpPr>
          <a:xfrm>
            <a:off x="6539953" y="2361357"/>
            <a:ext cx="392236" cy="3775634"/>
            <a:chOff x="6539953" y="2361357"/>
            <a:chExt cx="392236" cy="3775634"/>
          </a:xfrm>
        </p:grpSpPr>
        <p:grpSp>
          <p:nvGrpSpPr>
            <p:cNvPr id="47" name="Groupe 46">
              <a:extLst>
                <a:ext uri="{FF2B5EF4-FFF2-40B4-BE49-F238E27FC236}">
                  <a16:creationId xmlns:a16="http://schemas.microsoft.com/office/drawing/2014/main" id="{3239D0C3-1A83-4BA2-8213-EB921773541E}"/>
                </a:ext>
              </a:extLst>
            </p:cNvPr>
            <p:cNvGrpSpPr/>
            <p:nvPr/>
          </p:nvGrpSpPr>
          <p:grpSpPr>
            <a:xfrm>
              <a:off x="6539953" y="2361357"/>
              <a:ext cx="392236" cy="2333135"/>
              <a:chOff x="6539953" y="2361357"/>
              <a:chExt cx="392236" cy="2333135"/>
            </a:xfrm>
          </p:grpSpPr>
          <p:pic>
            <p:nvPicPr>
              <p:cNvPr id="52" name="Image 51">
                <a:extLst>
                  <a:ext uri="{FF2B5EF4-FFF2-40B4-BE49-F238E27FC236}">
                    <a16:creationId xmlns:a16="http://schemas.microsoft.com/office/drawing/2014/main" id="{879F7712-0DDF-4F1D-A5E0-373DD504EB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0800" y="2361357"/>
                <a:ext cx="390543" cy="336223"/>
              </a:xfrm>
              <a:prstGeom prst="rect">
                <a:avLst/>
              </a:prstGeom>
            </p:spPr>
          </p:pic>
          <p:pic>
            <p:nvPicPr>
              <p:cNvPr id="53" name="Image 52">
                <a:extLst>
                  <a:ext uri="{FF2B5EF4-FFF2-40B4-BE49-F238E27FC236}">
                    <a16:creationId xmlns:a16="http://schemas.microsoft.com/office/drawing/2014/main" id="{2D0CDFCE-92A0-43A1-B2F5-82AD936690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9953" y="2878102"/>
                <a:ext cx="392236" cy="336224"/>
              </a:xfrm>
              <a:prstGeom prst="rect">
                <a:avLst/>
              </a:prstGeom>
            </p:spPr>
          </p:pic>
          <p:pic>
            <p:nvPicPr>
              <p:cNvPr id="54" name="Image 53">
                <a:extLst>
                  <a:ext uri="{FF2B5EF4-FFF2-40B4-BE49-F238E27FC236}">
                    <a16:creationId xmlns:a16="http://schemas.microsoft.com/office/drawing/2014/main" id="{BD6854D1-2EC6-4B59-833E-9AC34FCB9F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9953" y="3385075"/>
                <a:ext cx="392236" cy="336223"/>
              </a:xfrm>
              <a:prstGeom prst="rect">
                <a:avLst/>
              </a:prstGeom>
            </p:spPr>
          </p:pic>
          <p:pic>
            <p:nvPicPr>
              <p:cNvPr id="55" name="Image 54">
                <a:extLst>
                  <a:ext uri="{FF2B5EF4-FFF2-40B4-BE49-F238E27FC236}">
                    <a16:creationId xmlns:a16="http://schemas.microsoft.com/office/drawing/2014/main" id="{FB23E962-71ED-4116-8B41-986334C43F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0800" y="3861716"/>
                <a:ext cx="390543" cy="336223"/>
              </a:xfrm>
              <a:prstGeom prst="rect">
                <a:avLst/>
              </a:prstGeom>
            </p:spPr>
          </p:pic>
          <p:pic>
            <p:nvPicPr>
              <p:cNvPr id="56" name="Image 55">
                <a:extLst>
                  <a:ext uri="{FF2B5EF4-FFF2-40B4-BE49-F238E27FC236}">
                    <a16:creationId xmlns:a16="http://schemas.microsoft.com/office/drawing/2014/main" id="{8E98B036-367E-49DB-A15D-0805FC33F2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9953" y="4358269"/>
                <a:ext cx="392236" cy="336223"/>
              </a:xfrm>
              <a:prstGeom prst="rect">
                <a:avLst/>
              </a:prstGeom>
            </p:spPr>
          </p:pic>
        </p:grpSp>
        <p:pic>
          <p:nvPicPr>
            <p:cNvPr id="48" name="Picture 2">
              <a:extLst>
                <a:ext uri="{FF2B5EF4-FFF2-40B4-BE49-F238E27FC236}">
                  <a16:creationId xmlns:a16="http://schemas.microsoft.com/office/drawing/2014/main" id="{85C7FDF1-15ED-4FC7-9FDC-51F2B448202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566104" y="5796319"/>
              <a:ext cx="339934" cy="34067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a:extLst>
                <a:ext uri="{FF2B5EF4-FFF2-40B4-BE49-F238E27FC236}">
                  <a16:creationId xmlns:a16="http://schemas.microsoft.com/office/drawing/2014/main" id="{A2F3322D-2DD9-445B-B468-9B1F4B7DAB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575435" y="4804844"/>
              <a:ext cx="321272" cy="321272"/>
            </a:xfrm>
            <a:prstGeom prst="rect">
              <a:avLst/>
            </a:prstGeom>
            <a:noFill/>
            <a:extLst>
              <a:ext uri="{909E8E84-426E-40DD-AFC4-6F175D3DCCD1}">
                <a14:hiddenFill xmlns:a14="http://schemas.microsoft.com/office/drawing/2010/main">
                  <a:solidFill>
                    <a:srgbClr val="FFFFFF"/>
                  </a:solidFill>
                </a14:hiddenFill>
              </a:ext>
            </a:extLst>
          </p:spPr>
        </p:pic>
        <p:pic>
          <p:nvPicPr>
            <p:cNvPr id="51" name="Image 50">
              <a:extLst>
                <a:ext uri="{FF2B5EF4-FFF2-40B4-BE49-F238E27FC236}">
                  <a16:creationId xmlns:a16="http://schemas.microsoft.com/office/drawing/2014/main" id="{603B37F7-BB4A-4940-AFE2-5F646BEF55A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46011" y="5233724"/>
              <a:ext cx="380121" cy="380946"/>
            </a:xfrm>
            <a:prstGeom prst="rect">
              <a:avLst/>
            </a:prstGeom>
          </p:spPr>
        </p:pic>
      </p:grpSp>
      <p:sp>
        <p:nvSpPr>
          <p:cNvPr id="41" name="Espace réservé du texte 4">
            <a:extLst>
              <a:ext uri="{FF2B5EF4-FFF2-40B4-BE49-F238E27FC236}">
                <a16:creationId xmlns:a16="http://schemas.microsoft.com/office/drawing/2014/main" id="{B3EC7F5F-8EEA-4091-97D8-C77CB1F9E995}"/>
              </a:ext>
            </a:extLst>
          </p:cNvPr>
          <p:cNvSpPr>
            <a:spLocks noGrp="1"/>
          </p:cNvSpPr>
          <p:nvPr>
            <p:ph type="body" sz="quarter" idx="11"/>
          </p:nvPr>
        </p:nvSpPr>
        <p:spPr>
          <a:xfrm>
            <a:off x="707231" y="650080"/>
            <a:ext cx="490537" cy="450057"/>
          </a:xfrm>
        </p:spPr>
        <p:txBody>
          <a:bodyPr/>
          <a:lstStyle/>
          <a:p>
            <a:r>
              <a:rPr lang="fr-FR"/>
              <a:t>01</a:t>
            </a:r>
          </a:p>
        </p:txBody>
      </p:sp>
    </p:spTree>
    <p:extLst>
      <p:ext uri="{BB962C8B-B14F-4D97-AF65-F5344CB8AC3E}">
        <p14:creationId xmlns:p14="http://schemas.microsoft.com/office/powerpoint/2010/main" val="396446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Zoom département du cher</a:t>
            </a:r>
            <a:endParaRPr lang="fr-FR" sz="2800"/>
          </a:p>
        </p:txBody>
      </p:sp>
      <p:sp>
        <p:nvSpPr>
          <p:cNvPr id="6" name="Espace réservé du texte 5">
            <a:extLst>
              <a:ext uri="{FF2B5EF4-FFF2-40B4-BE49-F238E27FC236}">
                <a16:creationId xmlns:a16="http://schemas.microsoft.com/office/drawing/2014/main" id="{3F7B6BFF-81E2-43BE-BA19-B46B7FBCD72B}"/>
              </a:ext>
            </a:extLst>
          </p:cNvPr>
          <p:cNvSpPr>
            <a:spLocks noGrp="1"/>
          </p:cNvSpPr>
          <p:nvPr>
            <p:ph type="body" sz="quarter" idx="10"/>
          </p:nvPr>
        </p:nvSpPr>
        <p:spPr/>
        <p:txBody>
          <a:bodyPr/>
          <a:lstStyle/>
          <a:p>
            <a:r>
              <a:rPr lang="fr-FR"/>
              <a:t>Panorama</a:t>
            </a:r>
          </a:p>
        </p:txBody>
      </p:sp>
      <p:grpSp>
        <p:nvGrpSpPr>
          <p:cNvPr id="46" name="Groupe 45"/>
          <p:cNvGrpSpPr/>
          <p:nvPr/>
        </p:nvGrpSpPr>
        <p:grpSpPr>
          <a:xfrm>
            <a:off x="690016" y="1486810"/>
            <a:ext cx="3436814" cy="4399680"/>
            <a:chOff x="827935" y="676299"/>
            <a:chExt cx="3436814" cy="4399680"/>
          </a:xfrm>
        </p:grpSpPr>
        <p:sp>
          <p:nvSpPr>
            <p:cNvPr id="50" name="Rectangle 49"/>
            <p:cNvSpPr/>
            <p:nvPr/>
          </p:nvSpPr>
          <p:spPr>
            <a:xfrm>
              <a:off x="827935" y="676299"/>
              <a:ext cx="3436814" cy="43996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51" name="Freeform 8"/>
            <p:cNvSpPr>
              <a:spLocks noChangeAspect="1"/>
            </p:cNvSpPr>
            <p:nvPr/>
          </p:nvSpPr>
          <p:spPr bwMode="auto">
            <a:xfrm>
              <a:off x="963105" y="702675"/>
              <a:ext cx="3230912" cy="4338652"/>
            </a:xfrm>
            <a:custGeom>
              <a:avLst/>
              <a:gdLst>
                <a:gd name="T0" fmla="*/ 3788 w 3848"/>
                <a:gd name="T1" fmla="*/ 2579 h 5169"/>
                <a:gd name="T2" fmla="*/ 3788 w 3848"/>
                <a:gd name="T3" fmla="*/ 2926 h 5169"/>
                <a:gd name="T4" fmla="*/ 3728 w 3848"/>
                <a:gd name="T5" fmla="*/ 3334 h 5169"/>
                <a:gd name="T6" fmla="*/ 3440 w 3848"/>
                <a:gd name="T7" fmla="*/ 3502 h 5169"/>
                <a:gd name="T8" fmla="*/ 3333 w 3848"/>
                <a:gd name="T9" fmla="*/ 3622 h 5169"/>
                <a:gd name="T10" fmla="*/ 3153 w 3848"/>
                <a:gd name="T11" fmla="*/ 3850 h 5169"/>
                <a:gd name="T12" fmla="*/ 2865 w 3848"/>
                <a:gd name="T13" fmla="*/ 3850 h 5169"/>
                <a:gd name="T14" fmla="*/ 2637 w 3848"/>
                <a:gd name="T15" fmla="*/ 3850 h 5169"/>
                <a:gd name="T16" fmla="*/ 2529 w 3848"/>
                <a:gd name="T17" fmla="*/ 4078 h 5169"/>
                <a:gd name="T18" fmla="*/ 2290 w 3848"/>
                <a:gd name="T19" fmla="*/ 4138 h 5169"/>
                <a:gd name="T20" fmla="*/ 2409 w 3848"/>
                <a:gd name="T21" fmla="*/ 4425 h 5169"/>
                <a:gd name="T22" fmla="*/ 2242 w 3848"/>
                <a:gd name="T23" fmla="*/ 4701 h 5169"/>
                <a:gd name="T24" fmla="*/ 2062 w 3848"/>
                <a:gd name="T25" fmla="*/ 4653 h 5169"/>
                <a:gd name="T26" fmla="*/ 1606 w 3848"/>
                <a:gd name="T27" fmla="*/ 4821 h 5169"/>
                <a:gd name="T28" fmla="*/ 1379 w 3848"/>
                <a:gd name="T29" fmla="*/ 5109 h 5169"/>
                <a:gd name="T30" fmla="*/ 1151 w 3848"/>
                <a:gd name="T31" fmla="*/ 5109 h 5169"/>
                <a:gd name="T32" fmla="*/ 1259 w 3848"/>
                <a:gd name="T33" fmla="*/ 4881 h 5169"/>
                <a:gd name="T34" fmla="*/ 1211 w 3848"/>
                <a:gd name="T35" fmla="*/ 4701 h 5169"/>
                <a:gd name="T36" fmla="*/ 1211 w 3848"/>
                <a:gd name="T37" fmla="*/ 4306 h 5169"/>
                <a:gd name="T38" fmla="*/ 1031 w 3848"/>
                <a:gd name="T39" fmla="*/ 4078 h 5169"/>
                <a:gd name="T40" fmla="*/ 923 w 3848"/>
                <a:gd name="T41" fmla="*/ 3898 h 5169"/>
                <a:gd name="T42" fmla="*/ 971 w 3848"/>
                <a:gd name="T43" fmla="*/ 3622 h 5169"/>
                <a:gd name="T44" fmla="*/ 863 w 3848"/>
                <a:gd name="T45" fmla="*/ 3382 h 5169"/>
                <a:gd name="T46" fmla="*/ 1091 w 3848"/>
                <a:gd name="T47" fmla="*/ 3046 h 5169"/>
                <a:gd name="T48" fmla="*/ 923 w 3848"/>
                <a:gd name="T49" fmla="*/ 2866 h 5169"/>
                <a:gd name="T50" fmla="*/ 971 w 3848"/>
                <a:gd name="T51" fmla="*/ 2698 h 5169"/>
                <a:gd name="T52" fmla="*/ 743 w 3848"/>
                <a:gd name="T53" fmla="*/ 2471 h 5169"/>
                <a:gd name="T54" fmla="*/ 743 w 3848"/>
                <a:gd name="T55" fmla="*/ 2243 h 5169"/>
                <a:gd name="T56" fmla="*/ 515 w 3848"/>
                <a:gd name="T57" fmla="*/ 2183 h 5169"/>
                <a:gd name="T58" fmla="*/ 180 w 3848"/>
                <a:gd name="T59" fmla="*/ 2183 h 5169"/>
                <a:gd name="T60" fmla="*/ 120 w 3848"/>
                <a:gd name="T61" fmla="*/ 1955 h 5169"/>
                <a:gd name="T62" fmla="*/ 228 w 3848"/>
                <a:gd name="T63" fmla="*/ 1727 h 5169"/>
                <a:gd name="T64" fmla="*/ 348 w 3848"/>
                <a:gd name="T65" fmla="*/ 1607 h 5169"/>
                <a:gd name="T66" fmla="*/ 575 w 3848"/>
                <a:gd name="T67" fmla="*/ 1499 h 5169"/>
                <a:gd name="T68" fmla="*/ 1031 w 3848"/>
                <a:gd name="T69" fmla="*/ 1499 h 5169"/>
                <a:gd name="T70" fmla="*/ 1031 w 3848"/>
                <a:gd name="T71" fmla="*/ 1259 h 5169"/>
                <a:gd name="T72" fmla="*/ 1031 w 3848"/>
                <a:gd name="T73" fmla="*/ 923 h 5169"/>
                <a:gd name="T74" fmla="*/ 1319 w 3848"/>
                <a:gd name="T75" fmla="*/ 923 h 5169"/>
                <a:gd name="T76" fmla="*/ 1319 w 3848"/>
                <a:gd name="T77" fmla="*/ 576 h 5169"/>
                <a:gd name="T78" fmla="*/ 1031 w 3848"/>
                <a:gd name="T79" fmla="*/ 180 h 5169"/>
                <a:gd name="T80" fmla="*/ 1954 w 3848"/>
                <a:gd name="T81" fmla="*/ 60 h 5169"/>
                <a:gd name="T82" fmla="*/ 2350 w 3848"/>
                <a:gd name="T83" fmla="*/ 288 h 5169"/>
                <a:gd name="T84" fmla="*/ 2577 w 3848"/>
                <a:gd name="T85" fmla="*/ 636 h 5169"/>
                <a:gd name="T86" fmla="*/ 2817 w 3848"/>
                <a:gd name="T87" fmla="*/ 456 h 5169"/>
                <a:gd name="T88" fmla="*/ 3093 w 3848"/>
                <a:gd name="T89" fmla="*/ 456 h 5169"/>
                <a:gd name="T90" fmla="*/ 3273 w 3848"/>
                <a:gd name="T91" fmla="*/ 576 h 5169"/>
                <a:gd name="T92" fmla="*/ 3333 w 3848"/>
                <a:gd name="T93" fmla="*/ 923 h 5169"/>
                <a:gd name="T94" fmla="*/ 3273 w 3848"/>
                <a:gd name="T95" fmla="*/ 1319 h 5169"/>
                <a:gd name="T96" fmla="*/ 3500 w 3848"/>
                <a:gd name="T97" fmla="*/ 1547 h 5169"/>
                <a:gd name="T98" fmla="*/ 3608 w 3848"/>
                <a:gd name="T99" fmla="*/ 1955 h 5169"/>
                <a:gd name="T100" fmla="*/ 3668 w 3848"/>
                <a:gd name="T101" fmla="*/ 2183 h 5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169">
                  <a:moveTo>
                    <a:pt x="3668" y="2411"/>
                  </a:moveTo>
                  <a:lnTo>
                    <a:pt x="3728" y="2471"/>
                  </a:lnTo>
                  <a:lnTo>
                    <a:pt x="3788" y="2471"/>
                  </a:lnTo>
                  <a:lnTo>
                    <a:pt x="3788" y="2531"/>
                  </a:lnTo>
                  <a:lnTo>
                    <a:pt x="3788" y="2579"/>
                  </a:lnTo>
                  <a:lnTo>
                    <a:pt x="3788" y="2638"/>
                  </a:lnTo>
                  <a:lnTo>
                    <a:pt x="3788" y="2758"/>
                  </a:lnTo>
                  <a:lnTo>
                    <a:pt x="3848" y="2818"/>
                  </a:lnTo>
                  <a:lnTo>
                    <a:pt x="3788" y="2926"/>
                  </a:lnTo>
                  <a:lnTo>
                    <a:pt x="3788" y="2926"/>
                  </a:lnTo>
                  <a:lnTo>
                    <a:pt x="3728" y="3046"/>
                  </a:lnTo>
                  <a:lnTo>
                    <a:pt x="3788" y="3106"/>
                  </a:lnTo>
                  <a:lnTo>
                    <a:pt x="3788" y="3154"/>
                  </a:lnTo>
                  <a:lnTo>
                    <a:pt x="3788" y="3274"/>
                  </a:lnTo>
                  <a:lnTo>
                    <a:pt x="3728" y="3334"/>
                  </a:lnTo>
                  <a:lnTo>
                    <a:pt x="3728" y="3334"/>
                  </a:lnTo>
                  <a:lnTo>
                    <a:pt x="3728" y="3382"/>
                  </a:lnTo>
                  <a:lnTo>
                    <a:pt x="3728" y="3502"/>
                  </a:lnTo>
                  <a:lnTo>
                    <a:pt x="3668" y="3562"/>
                  </a:lnTo>
                  <a:lnTo>
                    <a:pt x="3440" y="3502"/>
                  </a:lnTo>
                  <a:lnTo>
                    <a:pt x="3440" y="3562"/>
                  </a:lnTo>
                  <a:lnTo>
                    <a:pt x="3380" y="3562"/>
                  </a:lnTo>
                  <a:lnTo>
                    <a:pt x="3380" y="3502"/>
                  </a:lnTo>
                  <a:lnTo>
                    <a:pt x="3333" y="3562"/>
                  </a:lnTo>
                  <a:lnTo>
                    <a:pt x="3333" y="3622"/>
                  </a:lnTo>
                  <a:lnTo>
                    <a:pt x="3273" y="3622"/>
                  </a:lnTo>
                  <a:lnTo>
                    <a:pt x="3213" y="3670"/>
                  </a:lnTo>
                  <a:lnTo>
                    <a:pt x="3213" y="3670"/>
                  </a:lnTo>
                  <a:lnTo>
                    <a:pt x="3153" y="3730"/>
                  </a:lnTo>
                  <a:lnTo>
                    <a:pt x="3153" y="3850"/>
                  </a:lnTo>
                  <a:lnTo>
                    <a:pt x="3093" y="3850"/>
                  </a:lnTo>
                  <a:lnTo>
                    <a:pt x="3093" y="3790"/>
                  </a:lnTo>
                  <a:lnTo>
                    <a:pt x="2985" y="3790"/>
                  </a:lnTo>
                  <a:lnTo>
                    <a:pt x="2925" y="3850"/>
                  </a:lnTo>
                  <a:lnTo>
                    <a:pt x="2865" y="3850"/>
                  </a:lnTo>
                  <a:lnTo>
                    <a:pt x="2817" y="3730"/>
                  </a:lnTo>
                  <a:lnTo>
                    <a:pt x="2697" y="3790"/>
                  </a:lnTo>
                  <a:lnTo>
                    <a:pt x="2697" y="3850"/>
                  </a:lnTo>
                  <a:lnTo>
                    <a:pt x="2637" y="3850"/>
                  </a:lnTo>
                  <a:lnTo>
                    <a:pt x="2637" y="3850"/>
                  </a:lnTo>
                  <a:lnTo>
                    <a:pt x="2637" y="3898"/>
                  </a:lnTo>
                  <a:lnTo>
                    <a:pt x="2577" y="4018"/>
                  </a:lnTo>
                  <a:lnTo>
                    <a:pt x="2529" y="3958"/>
                  </a:lnTo>
                  <a:lnTo>
                    <a:pt x="2469" y="4078"/>
                  </a:lnTo>
                  <a:lnTo>
                    <a:pt x="2529" y="4078"/>
                  </a:lnTo>
                  <a:lnTo>
                    <a:pt x="2469" y="4138"/>
                  </a:lnTo>
                  <a:lnTo>
                    <a:pt x="2469" y="4138"/>
                  </a:lnTo>
                  <a:lnTo>
                    <a:pt x="2409" y="4078"/>
                  </a:lnTo>
                  <a:lnTo>
                    <a:pt x="2350" y="4138"/>
                  </a:lnTo>
                  <a:lnTo>
                    <a:pt x="2290" y="4138"/>
                  </a:lnTo>
                  <a:lnTo>
                    <a:pt x="2409" y="4186"/>
                  </a:lnTo>
                  <a:lnTo>
                    <a:pt x="2409" y="4306"/>
                  </a:lnTo>
                  <a:lnTo>
                    <a:pt x="2290" y="4365"/>
                  </a:lnTo>
                  <a:lnTo>
                    <a:pt x="2350" y="4425"/>
                  </a:lnTo>
                  <a:lnTo>
                    <a:pt x="2409" y="4425"/>
                  </a:lnTo>
                  <a:lnTo>
                    <a:pt x="2469" y="4473"/>
                  </a:lnTo>
                  <a:lnTo>
                    <a:pt x="2469" y="4593"/>
                  </a:lnTo>
                  <a:lnTo>
                    <a:pt x="2350" y="4653"/>
                  </a:lnTo>
                  <a:lnTo>
                    <a:pt x="2242" y="4701"/>
                  </a:lnTo>
                  <a:lnTo>
                    <a:pt x="2242" y="4701"/>
                  </a:lnTo>
                  <a:lnTo>
                    <a:pt x="2182" y="4701"/>
                  </a:lnTo>
                  <a:lnTo>
                    <a:pt x="2224" y="4696"/>
                  </a:lnTo>
                  <a:lnTo>
                    <a:pt x="2182" y="4701"/>
                  </a:lnTo>
                  <a:lnTo>
                    <a:pt x="2122" y="4701"/>
                  </a:lnTo>
                  <a:lnTo>
                    <a:pt x="2062" y="4653"/>
                  </a:lnTo>
                  <a:lnTo>
                    <a:pt x="1954" y="4701"/>
                  </a:lnTo>
                  <a:lnTo>
                    <a:pt x="1774" y="4701"/>
                  </a:lnTo>
                  <a:lnTo>
                    <a:pt x="1726" y="4701"/>
                  </a:lnTo>
                  <a:lnTo>
                    <a:pt x="1726" y="4701"/>
                  </a:lnTo>
                  <a:lnTo>
                    <a:pt x="1606" y="4821"/>
                  </a:lnTo>
                  <a:lnTo>
                    <a:pt x="1606" y="4881"/>
                  </a:lnTo>
                  <a:lnTo>
                    <a:pt x="1606" y="4941"/>
                  </a:lnTo>
                  <a:lnTo>
                    <a:pt x="1546" y="4941"/>
                  </a:lnTo>
                  <a:lnTo>
                    <a:pt x="1439" y="5109"/>
                  </a:lnTo>
                  <a:lnTo>
                    <a:pt x="1379" y="5109"/>
                  </a:lnTo>
                  <a:lnTo>
                    <a:pt x="1379" y="5109"/>
                  </a:lnTo>
                  <a:lnTo>
                    <a:pt x="1259" y="5169"/>
                  </a:lnTo>
                  <a:lnTo>
                    <a:pt x="1211" y="5109"/>
                  </a:lnTo>
                  <a:lnTo>
                    <a:pt x="1211" y="5109"/>
                  </a:lnTo>
                  <a:lnTo>
                    <a:pt x="1151" y="5109"/>
                  </a:lnTo>
                  <a:lnTo>
                    <a:pt x="1091" y="4989"/>
                  </a:lnTo>
                  <a:lnTo>
                    <a:pt x="1091" y="4989"/>
                  </a:lnTo>
                  <a:lnTo>
                    <a:pt x="1211" y="4941"/>
                  </a:lnTo>
                  <a:lnTo>
                    <a:pt x="1259" y="4881"/>
                  </a:lnTo>
                  <a:lnTo>
                    <a:pt x="1259" y="4881"/>
                  </a:lnTo>
                  <a:lnTo>
                    <a:pt x="1259" y="4821"/>
                  </a:lnTo>
                  <a:lnTo>
                    <a:pt x="1211" y="4761"/>
                  </a:lnTo>
                  <a:lnTo>
                    <a:pt x="1211" y="4761"/>
                  </a:lnTo>
                  <a:lnTo>
                    <a:pt x="1211" y="4761"/>
                  </a:lnTo>
                  <a:lnTo>
                    <a:pt x="1211" y="4701"/>
                  </a:lnTo>
                  <a:lnTo>
                    <a:pt x="1091" y="4593"/>
                  </a:lnTo>
                  <a:lnTo>
                    <a:pt x="1151" y="4533"/>
                  </a:lnTo>
                  <a:lnTo>
                    <a:pt x="1151" y="4425"/>
                  </a:lnTo>
                  <a:lnTo>
                    <a:pt x="1211" y="4365"/>
                  </a:lnTo>
                  <a:lnTo>
                    <a:pt x="1211" y="4306"/>
                  </a:lnTo>
                  <a:lnTo>
                    <a:pt x="1211" y="4246"/>
                  </a:lnTo>
                  <a:lnTo>
                    <a:pt x="1211" y="4186"/>
                  </a:lnTo>
                  <a:lnTo>
                    <a:pt x="1091" y="4138"/>
                  </a:lnTo>
                  <a:lnTo>
                    <a:pt x="1091" y="4138"/>
                  </a:lnTo>
                  <a:lnTo>
                    <a:pt x="1031" y="4078"/>
                  </a:lnTo>
                  <a:lnTo>
                    <a:pt x="1031" y="4078"/>
                  </a:lnTo>
                  <a:lnTo>
                    <a:pt x="1091" y="4018"/>
                  </a:lnTo>
                  <a:lnTo>
                    <a:pt x="1091" y="3958"/>
                  </a:lnTo>
                  <a:lnTo>
                    <a:pt x="1031" y="3958"/>
                  </a:lnTo>
                  <a:lnTo>
                    <a:pt x="923" y="3898"/>
                  </a:lnTo>
                  <a:lnTo>
                    <a:pt x="923" y="3850"/>
                  </a:lnTo>
                  <a:lnTo>
                    <a:pt x="863" y="3790"/>
                  </a:lnTo>
                  <a:lnTo>
                    <a:pt x="863" y="3730"/>
                  </a:lnTo>
                  <a:lnTo>
                    <a:pt x="923" y="3730"/>
                  </a:lnTo>
                  <a:lnTo>
                    <a:pt x="971" y="3622"/>
                  </a:lnTo>
                  <a:lnTo>
                    <a:pt x="971" y="3562"/>
                  </a:lnTo>
                  <a:lnTo>
                    <a:pt x="803" y="3382"/>
                  </a:lnTo>
                  <a:lnTo>
                    <a:pt x="803" y="3382"/>
                  </a:lnTo>
                  <a:lnTo>
                    <a:pt x="863" y="3382"/>
                  </a:lnTo>
                  <a:lnTo>
                    <a:pt x="863" y="3382"/>
                  </a:lnTo>
                  <a:lnTo>
                    <a:pt x="923" y="3274"/>
                  </a:lnTo>
                  <a:lnTo>
                    <a:pt x="923" y="3274"/>
                  </a:lnTo>
                  <a:lnTo>
                    <a:pt x="923" y="3214"/>
                  </a:lnTo>
                  <a:lnTo>
                    <a:pt x="1031" y="3154"/>
                  </a:lnTo>
                  <a:lnTo>
                    <a:pt x="1091" y="3046"/>
                  </a:lnTo>
                  <a:lnTo>
                    <a:pt x="1091" y="3046"/>
                  </a:lnTo>
                  <a:lnTo>
                    <a:pt x="971" y="3046"/>
                  </a:lnTo>
                  <a:lnTo>
                    <a:pt x="863" y="2926"/>
                  </a:lnTo>
                  <a:lnTo>
                    <a:pt x="863" y="2866"/>
                  </a:lnTo>
                  <a:lnTo>
                    <a:pt x="923" y="2866"/>
                  </a:lnTo>
                  <a:lnTo>
                    <a:pt x="923" y="2818"/>
                  </a:lnTo>
                  <a:lnTo>
                    <a:pt x="923" y="2758"/>
                  </a:lnTo>
                  <a:lnTo>
                    <a:pt x="923" y="2758"/>
                  </a:lnTo>
                  <a:lnTo>
                    <a:pt x="923" y="2698"/>
                  </a:lnTo>
                  <a:lnTo>
                    <a:pt x="971" y="2698"/>
                  </a:lnTo>
                  <a:lnTo>
                    <a:pt x="923" y="2638"/>
                  </a:lnTo>
                  <a:lnTo>
                    <a:pt x="863" y="2579"/>
                  </a:lnTo>
                  <a:lnTo>
                    <a:pt x="863" y="2531"/>
                  </a:lnTo>
                  <a:lnTo>
                    <a:pt x="803" y="2531"/>
                  </a:lnTo>
                  <a:lnTo>
                    <a:pt x="743" y="2471"/>
                  </a:lnTo>
                  <a:lnTo>
                    <a:pt x="743" y="2411"/>
                  </a:lnTo>
                  <a:lnTo>
                    <a:pt x="803" y="2351"/>
                  </a:lnTo>
                  <a:lnTo>
                    <a:pt x="803" y="2243"/>
                  </a:lnTo>
                  <a:lnTo>
                    <a:pt x="743" y="2243"/>
                  </a:lnTo>
                  <a:lnTo>
                    <a:pt x="743" y="2243"/>
                  </a:lnTo>
                  <a:lnTo>
                    <a:pt x="635" y="2243"/>
                  </a:lnTo>
                  <a:lnTo>
                    <a:pt x="695" y="2183"/>
                  </a:lnTo>
                  <a:lnTo>
                    <a:pt x="635" y="2183"/>
                  </a:lnTo>
                  <a:lnTo>
                    <a:pt x="635" y="2123"/>
                  </a:lnTo>
                  <a:lnTo>
                    <a:pt x="515" y="2183"/>
                  </a:lnTo>
                  <a:lnTo>
                    <a:pt x="456" y="2183"/>
                  </a:lnTo>
                  <a:lnTo>
                    <a:pt x="348" y="2243"/>
                  </a:lnTo>
                  <a:lnTo>
                    <a:pt x="288" y="2243"/>
                  </a:lnTo>
                  <a:lnTo>
                    <a:pt x="180" y="2183"/>
                  </a:lnTo>
                  <a:lnTo>
                    <a:pt x="180" y="2183"/>
                  </a:lnTo>
                  <a:lnTo>
                    <a:pt x="120" y="2123"/>
                  </a:lnTo>
                  <a:lnTo>
                    <a:pt x="0" y="2123"/>
                  </a:lnTo>
                  <a:lnTo>
                    <a:pt x="60" y="2015"/>
                  </a:lnTo>
                  <a:lnTo>
                    <a:pt x="120" y="1955"/>
                  </a:lnTo>
                  <a:lnTo>
                    <a:pt x="120" y="1955"/>
                  </a:lnTo>
                  <a:lnTo>
                    <a:pt x="120" y="1955"/>
                  </a:lnTo>
                  <a:lnTo>
                    <a:pt x="180" y="1895"/>
                  </a:lnTo>
                  <a:lnTo>
                    <a:pt x="180" y="1727"/>
                  </a:lnTo>
                  <a:lnTo>
                    <a:pt x="228" y="1727"/>
                  </a:lnTo>
                  <a:lnTo>
                    <a:pt x="228" y="1727"/>
                  </a:lnTo>
                  <a:lnTo>
                    <a:pt x="288" y="1775"/>
                  </a:lnTo>
                  <a:lnTo>
                    <a:pt x="408" y="1727"/>
                  </a:lnTo>
                  <a:lnTo>
                    <a:pt x="408" y="1667"/>
                  </a:lnTo>
                  <a:lnTo>
                    <a:pt x="348" y="1607"/>
                  </a:lnTo>
                  <a:lnTo>
                    <a:pt x="348" y="1607"/>
                  </a:lnTo>
                  <a:lnTo>
                    <a:pt x="456" y="1547"/>
                  </a:lnTo>
                  <a:lnTo>
                    <a:pt x="408" y="1499"/>
                  </a:lnTo>
                  <a:lnTo>
                    <a:pt x="456" y="1439"/>
                  </a:lnTo>
                  <a:lnTo>
                    <a:pt x="575" y="1499"/>
                  </a:lnTo>
                  <a:lnTo>
                    <a:pt x="575" y="1499"/>
                  </a:lnTo>
                  <a:lnTo>
                    <a:pt x="635" y="1547"/>
                  </a:lnTo>
                  <a:lnTo>
                    <a:pt x="743" y="1547"/>
                  </a:lnTo>
                  <a:lnTo>
                    <a:pt x="923" y="1439"/>
                  </a:lnTo>
                  <a:lnTo>
                    <a:pt x="971" y="1499"/>
                  </a:lnTo>
                  <a:lnTo>
                    <a:pt x="1031" y="1499"/>
                  </a:lnTo>
                  <a:lnTo>
                    <a:pt x="1031" y="1439"/>
                  </a:lnTo>
                  <a:lnTo>
                    <a:pt x="1091" y="1379"/>
                  </a:lnTo>
                  <a:lnTo>
                    <a:pt x="1091" y="1319"/>
                  </a:lnTo>
                  <a:lnTo>
                    <a:pt x="1031" y="1319"/>
                  </a:lnTo>
                  <a:lnTo>
                    <a:pt x="1031" y="1259"/>
                  </a:lnTo>
                  <a:lnTo>
                    <a:pt x="1031" y="1211"/>
                  </a:lnTo>
                  <a:lnTo>
                    <a:pt x="971" y="1091"/>
                  </a:lnTo>
                  <a:lnTo>
                    <a:pt x="923" y="1091"/>
                  </a:lnTo>
                  <a:lnTo>
                    <a:pt x="971" y="863"/>
                  </a:lnTo>
                  <a:lnTo>
                    <a:pt x="1031" y="923"/>
                  </a:lnTo>
                  <a:lnTo>
                    <a:pt x="1151" y="863"/>
                  </a:lnTo>
                  <a:lnTo>
                    <a:pt x="1211" y="804"/>
                  </a:lnTo>
                  <a:lnTo>
                    <a:pt x="1211" y="804"/>
                  </a:lnTo>
                  <a:lnTo>
                    <a:pt x="1259" y="923"/>
                  </a:lnTo>
                  <a:lnTo>
                    <a:pt x="1319" y="923"/>
                  </a:lnTo>
                  <a:lnTo>
                    <a:pt x="1379" y="863"/>
                  </a:lnTo>
                  <a:lnTo>
                    <a:pt x="1379" y="744"/>
                  </a:lnTo>
                  <a:lnTo>
                    <a:pt x="1319" y="744"/>
                  </a:lnTo>
                  <a:lnTo>
                    <a:pt x="1379" y="576"/>
                  </a:lnTo>
                  <a:lnTo>
                    <a:pt x="1319" y="576"/>
                  </a:lnTo>
                  <a:lnTo>
                    <a:pt x="1259" y="576"/>
                  </a:lnTo>
                  <a:lnTo>
                    <a:pt x="1259" y="456"/>
                  </a:lnTo>
                  <a:lnTo>
                    <a:pt x="1211" y="348"/>
                  </a:lnTo>
                  <a:lnTo>
                    <a:pt x="1031" y="348"/>
                  </a:lnTo>
                  <a:lnTo>
                    <a:pt x="1031" y="180"/>
                  </a:lnTo>
                  <a:lnTo>
                    <a:pt x="1379" y="0"/>
                  </a:lnTo>
                  <a:lnTo>
                    <a:pt x="1498" y="0"/>
                  </a:lnTo>
                  <a:lnTo>
                    <a:pt x="1546" y="60"/>
                  </a:lnTo>
                  <a:lnTo>
                    <a:pt x="1726" y="180"/>
                  </a:lnTo>
                  <a:lnTo>
                    <a:pt x="1954" y="60"/>
                  </a:lnTo>
                  <a:lnTo>
                    <a:pt x="1954" y="120"/>
                  </a:lnTo>
                  <a:lnTo>
                    <a:pt x="2062" y="228"/>
                  </a:lnTo>
                  <a:lnTo>
                    <a:pt x="2242" y="228"/>
                  </a:lnTo>
                  <a:lnTo>
                    <a:pt x="2290" y="228"/>
                  </a:lnTo>
                  <a:lnTo>
                    <a:pt x="2350" y="288"/>
                  </a:lnTo>
                  <a:lnTo>
                    <a:pt x="2409" y="348"/>
                  </a:lnTo>
                  <a:lnTo>
                    <a:pt x="2469" y="408"/>
                  </a:lnTo>
                  <a:lnTo>
                    <a:pt x="2409" y="408"/>
                  </a:lnTo>
                  <a:lnTo>
                    <a:pt x="2577" y="456"/>
                  </a:lnTo>
                  <a:lnTo>
                    <a:pt x="2577" y="636"/>
                  </a:lnTo>
                  <a:lnTo>
                    <a:pt x="2637" y="636"/>
                  </a:lnTo>
                  <a:lnTo>
                    <a:pt x="2757" y="576"/>
                  </a:lnTo>
                  <a:lnTo>
                    <a:pt x="2757" y="408"/>
                  </a:lnTo>
                  <a:lnTo>
                    <a:pt x="2817" y="408"/>
                  </a:lnTo>
                  <a:lnTo>
                    <a:pt x="2817" y="456"/>
                  </a:lnTo>
                  <a:lnTo>
                    <a:pt x="2865" y="408"/>
                  </a:lnTo>
                  <a:lnTo>
                    <a:pt x="2925" y="456"/>
                  </a:lnTo>
                  <a:lnTo>
                    <a:pt x="2985" y="576"/>
                  </a:lnTo>
                  <a:lnTo>
                    <a:pt x="3045" y="516"/>
                  </a:lnTo>
                  <a:lnTo>
                    <a:pt x="3093" y="456"/>
                  </a:lnTo>
                  <a:lnTo>
                    <a:pt x="3213" y="456"/>
                  </a:lnTo>
                  <a:lnTo>
                    <a:pt x="3213" y="456"/>
                  </a:lnTo>
                  <a:lnTo>
                    <a:pt x="3213" y="516"/>
                  </a:lnTo>
                  <a:lnTo>
                    <a:pt x="3213" y="516"/>
                  </a:lnTo>
                  <a:lnTo>
                    <a:pt x="3273" y="576"/>
                  </a:lnTo>
                  <a:lnTo>
                    <a:pt x="3273" y="636"/>
                  </a:lnTo>
                  <a:lnTo>
                    <a:pt x="3333" y="696"/>
                  </a:lnTo>
                  <a:lnTo>
                    <a:pt x="3333" y="696"/>
                  </a:lnTo>
                  <a:lnTo>
                    <a:pt x="3380" y="804"/>
                  </a:lnTo>
                  <a:lnTo>
                    <a:pt x="3333" y="923"/>
                  </a:lnTo>
                  <a:lnTo>
                    <a:pt x="3273" y="1091"/>
                  </a:lnTo>
                  <a:lnTo>
                    <a:pt x="3213" y="1151"/>
                  </a:lnTo>
                  <a:lnTo>
                    <a:pt x="3213" y="1259"/>
                  </a:lnTo>
                  <a:lnTo>
                    <a:pt x="3213" y="1259"/>
                  </a:lnTo>
                  <a:lnTo>
                    <a:pt x="3273" y="1319"/>
                  </a:lnTo>
                  <a:lnTo>
                    <a:pt x="3333" y="1319"/>
                  </a:lnTo>
                  <a:lnTo>
                    <a:pt x="3333" y="1379"/>
                  </a:lnTo>
                  <a:lnTo>
                    <a:pt x="3440" y="1499"/>
                  </a:lnTo>
                  <a:lnTo>
                    <a:pt x="3500" y="1499"/>
                  </a:lnTo>
                  <a:lnTo>
                    <a:pt x="3500" y="1547"/>
                  </a:lnTo>
                  <a:lnTo>
                    <a:pt x="3500" y="1547"/>
                  </a:lnTo>
                  <a:lnTo>
                    <a:pt x="3500" y="1667"/>
                  </a:lnTo>
                  <a:lnTo>
                    <a:pt x="3560" y="1775"/>
                  </a:lnTo>
                  <a:lnTo>
                    <a:pt x="3560" y="1775"/>
                  </a:lnTo>
                  <a:lnTo>
                    <a:pt x="3608" y="1955"/>
                  </a:lnTo>
                  <a:lnTo>
                    <a:pt x="3608" y="1955"/>
                  </a:lnTo>
                  <a:lnTo>
                    <a:pt x="3608" y="2063"/>
                  </a:lnTo>
                  <a:lnTo>
                    <a:pt x="3668" y="2123"/>
                  </a:lnTo>
                  <a:lnTo>
                    <a:pt x="3668" y="2123"/>
                  </a:lnTo>
                  <a:lnTo>
                    <a:pt x="3668" y="2183"/>
                  </a:lnTo>
                  <a:lnTo>
                    <a:pt x="3668" y="2183"/>
                  </a:lnTo>
                  <a:lnTo>
                    <a:pt x="3668" y="2303"/>
                  </a:lnTo>
                  <a:lnTo>
                    <a:pt x="3608" y="2303"/>
                  </a:lnTo>
                  <a:lnTo>
                    <a:pt x="3668" y="2411"/>
                  </a:lnTo>
                </a:path>
              </a:pathLst>
            </a:custGeom>
            <a:noFill/>
            <a:ln w="19050" cmpd="sng">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Organigramme : Fusion 51"/>
            <p:cNvSpPr/>
            <p:nvPr/>
          </p:nvSpPr>
          <p:spPr>
            <a:xfrm>
              <a:off x="2345901" y="2631806"/>
              <a:ext cx="140152" cy="189617"/>
            </a:xfrm>
            <a:prstGeom prst="flowChartMerg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3" name="Organigramme : Fusion 52"/>
            <p:cNvSpPr/>
            <p:nvPr/>
          </p:nvSpPr>
          <p:spPr>
            <a:xfrm>
              <a:off x="2339772" y="2811329"/>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4" name="Organigramme : Fusion 53"/>
            <p:cNvSpPr/>
            <p:nvPr/>
          </p:nvSpPr>
          <p:spPr>
            <a:xfrm>
              <a:off x="2438409" y="2426760"/>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5" name="Organigramme : Fusion 54"/>
            <p:cNvSpPr/>
            <p:nvPr/>
          </p:nvSpPr>
          <p:spPr>
            <a:xfrm>
              <a:off x="2545160" y="1091634"/>
              <a:ext cx="140152" cy="189617"/>
            </a:xfrm>
            <a:prstGeom prst="flowChartMerg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6" name="Organigramme : Fusion 55"/>
            <p:cNvSpPr/>
            <p:nvPr/>
          </p:nvSpPr>
          <p:spPr>
            <a:xfrm>
              <a:off x="2546342" y="1223026"/>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7" name="Rectangle 56"/>
            <p:cNvSpPr/>
            <p:nvPr/>
          </p:nvSpPr>
          <p:spPr>
            <a:xfrm>
              <a:off x="2433645" y="2646390"/>
              <a:ext cx="1288923" cy="2529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000" b="1">
                  <a:solidFill>
                    <a:schemeClr val="tx1"/>
                  </a:solidFill>
                </a:rPr>
                <a:t>MBDA</a:t>
              </a:r>
              <a:r>
                <a:rPr lang="fr-FR" sz="1000">
                  <a:solidFill>
                    <a:schemeClr val="tx1"/>
                  </a:solidFill>
                </a:rPr>
                <a:t> (armement)</a:t>
              </a:r>
              <a:endParaRPr lang="fr-FR" sz="1000" b="1">
                <a:solidFill>
                  <a:schemeClr val="tx1"/>
                </a:solidFill>
              </a:endParaRPr>
            </a:p>
          </p:txBody>
        </p:sp>
        <p:sp>
          <p:nvSpPr>
            <p:cNvPr id="58" name="Rectangle 57"/>
            <p:cNvSpPr/>
            <p:nvPr/>
          </p:nvSpPr>
          <p:spPr>
            <a:xfrm>
              <a:off x="1797740" y="2869361"/>
              <a:ext cx="1271810" cy="6144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a:solidFill>
                    <a:schemeClr val="tx1"/>
                  </a:solidFill>
                </a:rPr>
                <a:t>AUXITROL</a:t>
              </a:r>
            </a:p>
            <a:p>
              <a:pPr algn="ctr"/>
              <a:r>
                <a:rPr lang="fr-FR" sz="1000">
                  <a:solidFill>
                    <a:schemeClr val="tx1"/>
                  </a:solidFill>
                </a:rPr>
                <a:t>(aéronautique)</a:t>
              </a:r>
            </a:p>
          </p:txBody>
        </p:sp>
        <p:sp>
          <p:nvSpPr>
            <p:cNvPr id="59" name="Rectangle 58"/>
            <p:cNvSpPr/>
            <p:nvPr/>
          </p:nvSpPr>
          <p:spPr>
            <a:xfrm>
              <a:off x="2660178" y="1065699"/>
              <a:ext cx="1286974" cy="2155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000" b="1">
                  <a:solidFill>
                    <a:schemeClr val="tx1"/>
                  </a:solidFill>
                </a:rPr>
                <a:t>MECACHROME</a:t>
              </a:r>
            </a:p>
            <a:p>
              <a:r>
                <a:rPr lang="fr-FR" sz="1000">
                  <a:solidFill>
                    <a:schemeClr val="tx1"/>
                  </a:solidFill>
                </a:rPr>
                <a:t>(aéronautique)</a:t>
              </a:r>
            </a:p>
          </p:txBody>
        </p:sp>
        <p:sp>
          <p:nvSpPr>
            <p:cNvPr id="60" name="Rectangle 59"/>
            <p:cNvSpPr/>
            <p:nvPr/>
          </p:nvSpPr>
          <p:spPr>
            <a:xfrm>
              <a:off x="2508485" y="2399383"/>
              <a:ext cx="1410210" cy="2087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a:solidFill>
                    <a:schemeClr val="tx1"/>
                  </a:solidFill>
                </a:rPr>
                <a:t>NEXTER SYSTEMS</a:t>
              </a:r>
            </a:p>
            <a:p>
              <a:pPr algn="ctr"/>
              <a:r>
                <a:rPr lang="fr-FR" sz="1000">
                  <a:solidFill>
                    <a:schemeClr val="tx1"/>
                  </a:solidFill>
                </a:rPr>
                <a:t>(armement)</a:t>
              </a:r>
            </a:p>
          </p:txBody>
        </p:sp>
        <p:sp>
          <p:nvSpPr>
            <p:cNvPr id="61" name="Rectangle 60"/>
            <p:cNvSpPr/>
            <p:nvPr/>
          </p:nvSpPr>
          <p:spPr>
            <a:xfrm>
              <a:off x="1681120" y="1302704"/>
              <a:ext cx="987413" cy="1512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000" b="1">
                  <a:solidFill>
                    <a:schemeClr val="tx1"/>
                  </a:solidFill>
                </a:rPr>
                <a:t>WILO INTEC</a:t>
              </a:r>
            </a:p>
            <a:p>
              <a:r>
                <a:rPr lang="fr-FR" sz="1000">
                  <a:solidFill>
                    <a:schemeClr val="tx1"/>
                  </a:solidFill>
                </a:rPr>
                <a:t>(bâtiment)</a:t>
              </a:r>
            </a:p>
          </p:txBody>
        </p:sp>
      </p:grpSp>
      <p:sp>
        <p:nvSpPr>
          <p:cNvPr id="99" name="Organigramme : Fusion 98"/>
          <p:cNvSpPr/>
          <p:nvPr/>
        </p:nvSpPr>
        <p:spPr>
          <a:xfrm>
            <a:off x="2232905" y="3170019"/>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0" name="Rectangle 99"/>
          <p:cNvSpPr/>
          <p:nvPr/>
        </p:nvSpPr>
        <p:spPr>
          <a:xfrm>
            <a:off x="1316542" y="2819328"/>
            <a:ext cx="1751077" cy="3040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a:solidFill>
                  <a:schemeClr val="tx1"/>
                </a:solidFill>
              </a:rPr>
              <a:t>SECO TOOLS</a:t>
            </a:r>
          </a:p>
          <a:p>
            <a:pPr algn="ctr"/>
            <a:r>
              <a:rPr lang="fr-FR" sz="1000">
                <a:solidFill>
                  <a:schemeClr val="tx1"/>
                </a:solidFill>
              </a:rPr>
              <a:t>(aéronautique, énergie, automobile, médical)</a:t>
            </a:r>
          </a:p>
          <a:p>
            <a:pPr algn="ctr"/>
            <a:endParaRPr lang="fr-FR" sz="1000">
              <a:solidFill>
                <a:schemeClr val="tx1"/>
              </a:solidFill>
            </a:endParaRPr>
          </a:p>
        </p:txBody>
      </p:sp>
      <p:sp>
        <p:nvSpPr>
          <p:cNvPr id="101" name="Organigramme : Fusion 100"/>
          <p:cNvSpPr/>
          <p:nvPr/>
        </p:nvSpPr>
        <p:spPr>
          <a:xfrm>
            <a:off x="2067830" y="3269420"/>
            <a:ext cx="140152" cy="189617"/>
          </a:xfrm>
          <a:prstGeom prst="flowChartMerg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2" name="Rectangle 101"/>
          <p:cNvSpPr/>
          <p:nvPr/>
        </p:nvSpPr>
        <p:spPr>
          <a:xfrm>
            <a:off x="635658" y="3250755"/>
            <a:ext cx="1461444" cy="2616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fr-FR" sz="1000" b="1">
                <a:solidFill>
                  <a:schemeClr val="tx1"/>
                </a:solidFill>
              </a:rPr>
              <a:t>NEXTER MUNITIONS</a:t>
            </a:r>
          </a:p>
          <a:p>
            <a:pPr algn="ctr"/>
            <a:r>
              <a:rPr lang="fr-FR" sz="1000">
                <a:solidFill>
                  <a:schemeClr val="tx1"/>
                </a:solidFill>
              </a:rPr>
              <a:t>(armement)</a:t>
            </a:r>
          </a:p>
        </p:txBody>
      </p:sp>
      <p:sp>
        <p:nvSpPr>
          <p:cNvPr id="11" name="Rectangle : coins arrondis 10">
            <a:extLst>
              <a:ext uri="{FF2B5EF4-FFF2-40B4-BE49-F238E27FC236}">
                <a16:creationId xmlns:a16="http://schemas.microsoft.com/office/drawing/2014/main" id="{822334C4-B59A-429B-9700-DA78CA36A3FC}"/>
              </a:ext>
            </a:extLst>
          </p:cNvPr>
          <p:cNvSpPr/>
          <p:nvPr/>
        </p:nvSpPr>
        <p:spPr>
          <a:xfrm>
            <a:off x="245806" y="5760947"/>
            <a:ext cx="4325234" cy="614453"/>
          </a:xfrm>
          <a:prstGeom prst="roundRect">
            <a:avLst/>
          </a:prstGeom>
          <a:solidFill>
            <a:schemeClr val="bg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grpSp>
        <p:nvGrpSpPr>
          <p:cNvPr id="82" name="Groupe 81">
            <a:extLst>
              <a:ext uri="{FF2B5EF4-FFF2-40B4-BE49-F238E27FC236}">
                <a16:creationId xmlns:a16="http://schemas.microsoft.com/office/drawing/2014/main" id="{0F879FC7-D29C-44B7-BF04-EBE3C84C824F}"/>
              </a:ext>
            </a:extLst>
          </p:cNvPr>
          <p:cNvGrpSpPr/>
          <p:nvPr/>
        </p:nvGrpSpPr>
        <p:grpSpPr>
          <a:xfrm>
            <a:off x="3186104" y="5859786"/>
            <a:ext cx="1130254" cy="369606"/>
            <a:chOff x="277635" y="5534140"/>
            <a:chExt cx="1452429" cy="312150"/>
          </a:xfrm>
        </p:grpSpPr>
        <p:sp>
          <p:nvSpPr>
            <p:cNvPr id="89" name="ZoneTexte 88">
              <a:extLst>
                <a:ext uri="{FF2B5EF4-FFF2-40B4-BE49-F238E27FC236}">
                  <a16:creationId xmlns:a16="http://schemas.microsoft.com/office/drawing/2014/main" id="{22826B96-E0BC-4C66-A562-8BAE30359FE7}"/>
                </a:ext>
              </a:extLst>
            </p:cNvPr>
            <p:cNvSpPr txBox="1"/>
            <p:nvPr/>
          </p:nvSpPr>
          <p:spPr>
            <a:xfrm>
              <a:off x="468158" y="5560365"/>
              <a:ext cx="1261906" cy="285925"/>
            </a:xfrm>
            <a:prstGeom prst="rect">
              <a:avLst/>
            </a:prstGeom>
            <a:noFill/>
            <a:ln>
              <a:noFill/>
            </a:ln>
          </p:spPr>
          <p:txBody>
            <a:bodyPr wrap="square" rtlCol="0">
              <a:spAutoFit/>
            </a:bodyPr>
            <a:lstStyle/>
            <a:p>
              <a:r>
                <a:rPr lang="fr-FR" sz="800" b="1"/>
                <a:t>Plus de 1 000 salariés</a:t>
              </a:r>
            </a:p>
          </p:txBody>
        </p:sp>
        <p:sp>
          <p:nvSpPr>
            <p:cNvPr id="90" name="Organigramme : Fusion 89">
              <a:extLst>
                <a:ext uri="{FF2B5EF4-FFF2-40B4-BE49-F238E27FC236}">
                  <a16:creationId xmlns:a16="http://schemas.microsoft.com/office/drawing/2014/main" id="{5798E45A-86AE-46FE-AFFD-A4A4B9DBCBF0}"/>
                </a:ext>
              </a:extLst>
            </p:cNvPr>
            <p:cNvSpPr/>
            <p:nvPr/>
          </p:nvSpPr>
          <p:spPr>
            <a:xfrm>
              <a:off x="277635" y="5534140"/>
              <a:ext cx="195598" cy="264176"/>
            </a:xfrm>
            <a:prstGeom prst="flowChartMerge">
              <a:avLst/>
            </a:prstGeom>
            <a:solidFill>
              <a:srgbClr val="C00000"/>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a:p>
          </p:txBody>
        </p:sp>
      </p:grpSp>
      <p:grpSp>
        <p:nvGrpSpPr>
          <p:cNvPr id="83" name="Groupe 82">
            <a:extLst>
              <a:ext uri="{FF2B5EF4-FFF2-40B4-BE49-F238E27FC236}">
                <a16:creationId xmlns:a16="http://schemas.microsoft.com/office/drawing/2014/main" id="{68F9208A-0F5C-4155-B15C-45DF84F09D9D}"/>
              </a:ext>
            </a:extLst>
          </p:cNvPr>
          <p:cNvGrpSpPr/>
          <p:nvPr/>
        </p:nvGrpSpPr>
        <p:grpSpPr>
          <a:xfrm>
            <a:off x="791070" y="5859786"/>
            <a:ext cx="950093" cy="369607"/>
            <a:chOff x="277635" y="4574872"/>
            <a:chExt cx="1220914" cy="312151"/>
          </a:xfrm>
        </p:grpSpPr>
        <p:sp>
          <p:nvSpPr>
            <p:cNvPr id="87" name="ZoneTexte 86">
              <a:extLst>
                <a:ext uri="{FF2B5EF4-FFF2-40B4-BE49-F238E27FC236}">
                  <a16:creationId xmlns:a16="http://schemas.microsoft.com/office/drawing/2014/main" id="{995ABD83-28A8-4B89-BB4C-B08A608B464B}"/>
                </a:ext>
              </a:extLst>
            </p:cNvPr>
            <p:cNvSpPr txBox="1"/>
            <p:nvPr/>
          </p:nvSpPr>
          <p:spPr>
            <a:xfrm>
              <a:off x="468159" y="4601098"/>
              <a:ext cx="1030390" cy="285925"/>
            </a:xfrm>
            <a:prstGeom prst="rect">
              <a:avLst/>
            </a:prstGeom>
            <a:noFill/>
            <a:ln>
              <a:noFill/>
            </a:ln>
          </p:spPr>
          <p:txBody>
            <a:bodyPr wrap="square" rtlCol="0">
              <a:spAutoFit/>
            </a:bodyPr>
            <a:lstStyle/>
            <a:p>
              <a:r>
                <a:rPr lang="fr-FR" sz="800" b="1"/>
                <a:t>Entre 250 et 500 salariés</a:t>
              </a:r>
            </a:p>
          </p:txBody>
        </p:sp>
        <p:sp>
          <p:nvSpPr>
            <p:cNvPr id="88" name="Organigramme : Fusion 87">
              <a:extLst>
                <a:ext uri="{FF2B5EF4-FFF2-40B4-BE49-F238E27FC236}">
                  <a16:creationId xmlns:a16="http://schemas.microsoft.com/office/drawing/2014/main" id="{18C91ABC-6F4A-4585-B394-46B5B0E177FC}"/>
                </a:ext>
              </a:extLst>
            </p:cNvPr>
            <p:cNvSpPr/>
            <p:nvPr/>
          </p:nvSpPr>
          <p:spPr>
            <a:xfrm>
              <a:off x="277635" y="4574872"/>
              <a:ext cx="195598" cy="264176"/>
            </a:xfrm>
            <a:prstGeom prst="flowChartMerge">
              <a:avLst/>
            </a:prstGeom>
            <a:solidFill>
              <a:srgbClr val="00B0F0"/>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grpSp>
      <p:grpSp>
        <p:nvGrpSpPr>
          <p:cNvPr id="84" name="Groupe 83">
            <a:extLst>
              <a:ext uri="{FF2B5EF4-FFF2-40B4-BE49-F238E27FC236}">
                <a16:creationId xmlns:a16="http://schemas.microsoft.com/office/drawing/2014/main" id="{34BFF079-CFCA-4D52-A306-F4D544775C6E}"/>
              </a:ext>
            </a:extLst>
          </p:cNvPr>
          <p:cNvGrpSpPr/>
          <p:nvPr/>
        </p:nvGrpSpPr>
        <p:grpSpPr>
          <a:xfrm>
            <a:off x="1914293" y="5859785"/>
            <a:ext cx="1098681" cy="369607"/>
            <a:chOff x="277635" y="5058129"/>
            <a:chExt cx="1411855" cy="312151"/>
          </a:xfrm>
        </p:grpSpPr>
        <p:sp>
          <p:nvSpPr>
            <p:cNvPr id="85" name="ZoneTexte 84">
              <a:extLst>
                <a:ext uri="{FF2B5EF4-FFF2-40B4-BE49-F238E27FC236}">
                  <a16:creationId xmlns:a16="http://schemas.microsoft.com/office/drawing/2014/main" id="{A09BE746-AB79-4CD6-B9CC-091BD677C9B2}"/>
                </a:ext>
              </a:extLst>
            </p:cNvPr>
            <p:cNvSpPr txBox="1"/>
            <p:nvPr/>
          </p:nvSpPr>
          <p:spPr>
            <a:xfrm>
              <a:off x="468159" y="5084355"/>
              <a:ext cx="1221331" cy="285925"/>
            </a:xfrm>
            <a:prstGeom prst="rect">
              <a:avLst/>
            </a:prstGeom>
            <a:noFill/>
            <a:ln>
              <a:noFill/>
            </a:ln>
          </p:spPr>
          <p:txBody>
            <a:bodyPr wrap="square" rtlCol="0">
              <a:spAutoFit/>
            </a:bodyPr>
            <a:lstStyle/>
            <a:p>
              <a:r>
                <a:rPr lang="fr-FR" sz="800" b="1"/>
                <a:t>Entre 500 et 1 000 salariés</a:t>
              </a:r>
            </a:p>
          </p:txBody>
        </p:sp>
        <p:sp>
          <p:nvSpPr>
            <p:cNvPr id="86" name="Organigramme : Fusion 85">
              <a:extLst>
                <a:ext uri="{FF2B5EF4-FFF2-40B4-BE49-F238E27FC236}">
                  <a16:creationId xmlns:a16="http://schemas.microsoft.com/office/drawing/2014/main" id="{E5A9D903-BBC8-41BE-914B-A428F952F66D}"/>
                </a:ext>
              </a:extLst>
            </p:cNvPr>
            <p:cNvSpPr/>
            <p:nvPr/>
          </p:nvSpPr>
          <p:spPr>
            <a:xfrm>
              <a:off x="277635" y="5058129"/>
              <a:ext cx="195598" cy="264176"/>
            </a:xfrm>
            <a:prstGeom prst="flowChartMerge">
              <a:avLst/>
            </a:prstGeom>
            <a:solidFill>
              <a:srgbClr val="FFC000"/>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a:p>
          </p:txBody>
        </p:sp>
      </p:grpSp>
      <p:sp>
        <p:nvSpPr>
          <p:cNvPr id="67" name="ZoneTexte 66">
            <a:extLst>
              <a:ext uri="{FF2B5EF4-FFF2-40B4-BE49-F238E27FC236}">
                <a16:creationId xmlns:a16="http://schemas.microsoft.com/office/drawing/2014/main" id="{533435A6-6817-4AA6-BC9D-47287FAE9C46}"/>
              </a:ext>
            </a:extLst>
          </p:cNvPr>
          <p:cNvSpPr txBox="1"/>
          <p:nvPr/>
        </p:nvSpPr>
        <p:spPr>
          <a:xfrm>
            <a:off x="4583270" y="6145924"/>
            <a:ext cx="3079689" cy="261610"/>
          </a:xfrm>
          <a:prstGeom prst="rect">
            <a:avLst/>
          </a:prstGeom>
          <a:noFill/>
        </p:spPr>
        <p:txBody>
          <a:bodyPr wrap="none" rtlCol="0">
            <a:spAutoFit/>
          </a:bodyPr>
          <a:lstStyle/>
          <a:p>
            <a:r>
              <a:rPr lang="fr-FR" sz="1100" i="1">
                <a:solidFill>
                  <a:schemeClr val="tx2"/>
                </a:solidFill>
              </a:rPr>
              <a:t>Sources : Base Acoss ; retraitements Katalyse</a:t>
            </a:r>
          </a:p>
        </p:txBody>
      </p:sp>
      <p:sp>
        <p:nvSpPr>
          <p:cNvPr id="68" name="ZoneTexte 67">
            <a:extLst>
              <a:ext uri="{FF2B5EF4-FFF2-40B4-BE49-F238E27FC236}">
                <a16:creationId xmlns:a16="http://schemas.microsoft.com/office/drawing/2014/main" id="{18B40973-993C-431D-AF5D-AFB15568A00A}"/>
              </a:ext>
            </a:extLst>
          </p:cNvPr>
          <p:cNvSpPr txBox="1"/>
          <p:nvPr/>
        </p:nvSpPr>
        <p:spPr>
          <a:xfrm rot="5400000">
            <a:off x="8306710" y="2238247"/>
            <a:ext cx="2595582" cy="246221"/>
          </a:xfrm>
          <a:prstGeom prst="rect">
            <a:avLst/>
          </a:prstGeom>
          <a:noFill/>
        </p:spPr>
        <p:txBody>
          <a:bodyPr wrap="none" rtlCol="0">
            <a:spAutoFit/>
          </a:bodyPr>
          <a:lstStyle/>
          <a:p>
            <a:r>
              <a:rPr lang="fr-FR" sz="1000" i="1">
                <a:solidFill>
                  <a:schemeClr val="tx2"/>
                </a:solidFill>
              </a:rPr>
              <a:t>TCAM : Taux de croissance annuel moyen</a:t>
            </a:r>
          </a:p>
        </p:txBody>
      </p:sp>
      <p:sp>
        <p:nvSpPr>
          <p:cNvPr id="69" name="ZoneTexte 68">
            <a:extLst>
              <a:ext uri="{FF2B5EF4-FFF2-40B4-BE49-F238E27FC236}">
                <a16:creationId xmlns:a16="http://schemas.microsoft.com/office/drawing/2014/main" id="{95F55C39-7472-4834-9C0F-2E5D6D23B209}"/>
              </a:ext>
            </a:extLst>
          </p:cNvPr>
          <p:cNvSpPr txBox="1"/>
          <p:nvPr/>
        </p:nvSpPr>
        <p:spPr>
          <a:xfrm>
            <a:off x="259445" y="1204107"/>
            <a:ext cx="4260261" cy="26161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1100" b="1"/>
              <a:t>Localisation des principaux établissements de la branche</a:t>
            </a:r>
          </a:p>
        </p:txBody>
      </p:sp>
      <p:graphicFrame>
        <p:nvGraphicFramePr>
          <p:cNvPr id="5" name="Tableau 8">
            <a:extLst>
              <a:ext uri="{FF2B5EF4-FFF2-40B4-BE49-F238E27FC236}">
                <a16:creationId xmlns:a16="http://schemas.microsoft.com/office/drawing/2014/main" id="{076844D5-3153-43C9-B13B-563370D64D40}"/>
              </a:ext>
            </a:extLst>
          </p:cNvPr>
          <p:cNvGraphicFramePr>
            <a:graphicFrameLocks noGrp="1"/>
          </p:cNvGraphicFramePr>
          <p:nvPr>
            <p:extLst>
              <p:ext uri="{D42A27DB-BD31-4B8C-83A1-F6EECF244321}">
                <p14:modId xmlns:p14="http://schemas.microsoft.com/office/powerpoint/2010/main" val="898044320"/>
              </p:ext>
            </p:extLst>
          </p:nvPr>
        </p:nvGraphicFramePr>
        <p:xfrm>
          <a:off x="4571040" y="1204107"/>
          <a:ext cx="4873365" cy="4981826"/>
        </p:xfrm>
        <a:graphic>
          <a:graphicData uri="http://schemas.openxmlformats.org/drawingml/2006/table">
            <a:tbl>
              <a:tblPr firstRow="1" bandRow="1">
                <a:tableStyleId>{5C22544A-7EE6-4342-B048-85BDC9FD1C3A}</a:tableStyleId>
              </a:tblPr>
              <a:tblGrid>
                <a:gridCol w="1624455">
                  <a:extLst>
                    <a:ext uri="{9D8B030D-6E8A-4147-A177-3AD203B41FA5}">
                      <a16:colId xmlns:a16="http://schemas.microsoft.com/office/drawing/2014/main" val="2531411762"/>
                    </a:ext>
                  </a:extLst>
                </a:gridCol>
                <a:gridCol w="1016111">
                  <a:extLst>
                    <a:ext uri="{9D8B030D-6E8A-4147-A177-3AD203B41FA5}">
                      <a16:colId xmlns:a16="http://schemas.microsoft.com/office/drawing/2014/main" val="2814341456"/>
                    </a:ext>
                  </a:extLst>
                </a:gridCol>
                <a:gridCol w="2232799">
                  <a:extLst>
                    <a:ext uri="{9D8B030D-6E8A-4147-A177-3AD203B41FA5}">
                      <a16:colId xmlns:a16="http://schemas.microsoft.com/office/drawing/2014/main" val="2129476620"/>
                    </a:ext>
                  </a:extLst>
                </a:gridCol>
              </a:tblGrid>
              <a:tr h="662320">
                <a:tc gridSpan="2">
                  <a:txBody>
                    <a:bodyPr/>
                    <a:lstStyle/>
                    <a:p>
                      <a:pPr marL="0" algn="ctr" defTabSz="957816" rtl="0" eaLnBrk="1" latinLnBrk="0" hangingPunct="1"/>
                      <a:r>
                        <a:rPr lang="fr-FR" sz="1400" kern="1200">
                          <a:solidFill>
                            <a:schemeClr val="tx1"/>
                          </a:solidFill>
                          <a:latin typeface="+mn-lt"/>
                          <a:ea typeface="+mn-ea"/>
                          <a:cs typeface="+mn-cs"/>
                        </a:rPr>
                        <a:t>9 311 emplois dans la branche métallurgie en 2019</a:t>
                      </a:r>
                    </a:p>
                    <a:p>
                      <a:pPr marL="0" algn="ctr" defTabSz="957816" rtl="0" eaLnBrk="1" latinLnBrk="0" hangingPunct="1"/>
                      <a:r>
                        <a:rPr lang="fr-FR" sz="900" kern="1200">
                          <a:solidFill>
                            <a:schemeClr val="tx1"/>
                          </a:solidFill>
                          <a:latin typeface="+mn-lt"/>
                          <a:ea typeface="+mn-ea"/>
                          <a:cs typeface="+mn-cs"/>
                        </a:rPr>
                        <a:t>(15,4 % des emplois </a:t>
                      </a:r>
                      <a:r>
                        <a:rPr lang="fr-FR" sz="900">
                          <a:solidFill>
                            <a:schemeClr val="tx1"/>
                          </a:solidFill>
                        </a:rPr>
                        <a:t>régionaux)</a:t>
                      </a:r>
                    </a:p>
                  </a:txBody>
                  <a:tcPr>
                    <a:solidFill>
                      <a:schemeClr val="bg1">
                        <a:lumMod val="95000"/>
                      </a:schemeClr>
                    </a:solidFill>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tx1"/>
                          </a:solidFill>
                        </a:rPr>
                        <a:t>-0,01% 2015-2019 (TCAM*)</a:t>
                      </a:r>
                    </a:p>
                  </a:txBody>
                  <a:tcPr anchor="ctr">
                    <a:solidFill>
                      <a:srgbClr val="41C1EE"/>
                    </a:solidFill>
                  </a:tcPr>
                </a:tc>
                <a:extLst>
                  <a:ext uri="{0D108BD9-81ED-4DB2-BD59-A6C34878D82A}">
                    <a16:rowId xmlns:a16="http://schemas.microsoft.com/office/drawing/2014/main" val="312200047"/>
                  </a:ext>
                </a:extLst>
              </a:tr>
              <a:tr h="450845">
                <a:tc>
                  <a:txBody>
                    <a:bodyPr/>
                    <a:lstStyle/>
                    <a:p>
                      <a:pPr algn="ctr"/>
                      <a:r>
                        <a:rPr lang="fr-FR" sz="1200" i="1"/>
                        <a:t>Poids du secteur</a:t>
                      </a:r>
                    </a:p>
                    <a:p>
                      <a:pPr algn="ctr"/>
                      <a:r>
                        <a:rPr lang="fr-FR" sz="1200" i="1">
                          <a:solidFill>
                            <a:srgbClr val="41C1EE"/>
                          </a:solidFill>
                        </a:rPr>
                        <a:t>(% régional)</a:t>
                      </a:r>
                    </a:p>
                  </a:txBody>
                  <a:tcPr>
                    <a:solidFill>
                      <a:schemeClr val="bg1">
                        <a:lumMod val="95000"/>
                      </a:schemeClr>
                    </a:solidFill>
                  </a:tcPr>
                </a:tc>
                <a:tc>
                  <a:txBody>
                    <a:bodyPr/>
                    <a:lstStyle/>
                    <a:p>
                      <a:endParaRPr lang="fr-FR"/>
                    </a:p>
                  </a:txBody>
                  <a:tcP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srgbClr val="4F4F4F"/>
                        </a:solidFill>
                        <a:effectLst/>
                        <a:uLnTx/>
                        <a:uFillTx/>
                        <a:latin typeface="+mn-lt"/>
                        <a:ea typeface="+mn-ea"/>
                        <a:cs typeface="+mn-cs"/>
                      </a:endParaRPr>
                    </a:p>
                  </a:txBody>
                  <a:tcPr>
                    <a:solidFill>
                      <a:schemeClr val="bg1"/>
                    </a:solidFill>
                  </a:tcPr>
                </a:tc>
                <a:extLst>
                  <a:ext uri="{0D108BD9-81ED-4DB2-BD59-A6C34878D82A}">
                    <a16:rowId xmlns:a16="http://schemas.microsoft.com/office/drawing/2014/main" val="363722291"/>
                  </a:ext>
                </a:extLst>
              </a:tr>
              <a:tr h="474024">
                <a:tc>
                  <a:txBody>
                    <a:bodyPr/>
                    <a:lstStyle/>
                    <a:p>
                      <a:pPr algn="ctr"/>
                      <a:r>
                        <a:rPr lang="fr-FR" sz="1200" b="1"/>
                        <a:t>3 633 (39,0%) </a:t>
                      </a:r>
                    </a:p>
                    <a:p>
                      <a:pPr algn="ctr"/>
                      <a:r>
                        <a:rPr lang="fr-FR" sz="1100" b="0">
                          <a:solidFill>
                            <a:srgbClr val="41C1EE"/>
                          </a:solidFill>
                        </a:rPr>
                        <a:t>(19,1%)</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Métallurgie, fabrications de produits métalliques</a:t>
                      </a:r>
                    </a:p>
                  </a:txBody>
                  <a:tcPr anchor="ctr">
                    <a:solidFill>
                      <a:schemeClr val="bg1"/>
                    </a:solidFill>
                  </a:tcPr>
                </a:tc>
                <a:extLst>
                  <a:ext uri="{0D108BD9-81ED-4DB2-BD59-A6C34878D82A}">
                    <a16:rowId xmlns:a16="http://schemas.microsoft.com/office/drawing/2014/main" val="3770010606"/>
                  </a:ext>
                </a:extLst>
              </a:tr>
              <a:tr h="4959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1 257 (13,5%)</a:t>
                      </a:r>
                    </a:p>
                    <a:p>
                      <a:pPr algn="ctr"/>
                      <a:r>
                        <a:rPr lang="fr-FR" sz="1100" b="0">
                          <a:solidFill>
                            <a:srgbClr val="41C1EE"/>
                          </a:solidFill>
                        </a:rPr>
                        <a:t>(10,8%)</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Fabrication de produits informatiques, électroniques, optiques et équipements électriques</a:t>
                      </a:r>
                    </a:p>
                  </a:txBody>
                  <a:tcPr anchor="ctr">
                    <a:solidFill>
                      <a:schemeClr val="bg1"/>
                    </a:solidFill>
                  </a:tcPr>
                </a:tc>
                <a:extLst>
                  <a:ext uri="{0D108BD9-81ED-4DB2-BD59-A6C34878D82A}">
                    <a16:rowId xmlns:a16="http://schemas.microsoft.com/office/drawing/2014/main" val="3800569852"/>
                  </a:ext>
                </a:extLst>
              </a:tr>
              <a:tr h="474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1 396 (15,0%)</a:t>
                      </a:r>
                    </a:p>
                    <a:p>
                      <a:pPr algn="ctr"/>
                      <a:r>
                        <a:rPr lang="fr-FR" sz="1100" b="0">
                          <a:solidFill>
                            <a:srgbClr val="41C1EE"/>
                          </a:solidFill>
                        </a:rPr>
                        <a:t>(12,2%)</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Fabrication de machines et équipements</a:t>
                      </a:r>
                    </a:p>
                  </a:txBody>
                  <a:tcPr anchor="ctr">
                    <a:solidFill>
                      <a:schemeClr val="bg1"/>
                    </a:solidFill>
                  </a:tcPr>
                </a:tc>
                <a:extLst>
                  <a:ext uri="{0D108BD9-81ED-4DB2-BD59-A6C34878D82A}">
                    <a16:rowId xmlns:a16="http://schemas.microsoft.com/office/drawing/2014/main" val="195401716"/>
                  </a:ext>
                </a:extLst>
              </a:tr>
              <a:tr h="474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947 (10,2%)</a:t>
                      </a:r>
                    </a:p>
                    <a:p>
                      <a:pPr algn="ctr"/>
                      <a:r>
                        <a:rPr lang="fr-FR" sz="1100" b="0">
                          <a:solidFill>
                            <a:srgbClr val="41C1EE"/>
                          </a:solidFill>
                        </a:rPr>
                        <a:t>(11,8%)</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Installation-réparation et autres industries</a:t>
                      </a:r>
                    </a:p>
                  </a:txBody>
                  <a:tcPr anchor="ctr">
                    <a:solidFill>
                      <a:schemeClr val="bg1"/>
                    </a:solidFill>
                  </a:tcPr>
                </a:tc>
                <a:extLst>
                  <a:ext uri="{0D108BD9-81ED-4DB2-BD59-A6C34878D82A}">
                    <a16:rowId xmlns:a16="http://schemas.microsoft.com/office/drawing/2014/main" val="2842500055"/>
                  </a:ext>
                </a:extLst>
              </a:tr>
              <a:tr h="474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143 (1,6%)</a:t>
                      </a:r>
                    </a:p>
                    <a:p>
                      <a:pPr algn="ctr"/>
                      <a:r>
                        <a:rPr lang="fr-FR" sz="1100" b="0">
                          <a:solidFill>
                            <a:srgbClr val="41C1EE"/>
                          </a:solidFill>
                        </a:rPr>
                        <a:t>(3,3%)</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Industrie automobile</a:t>
                      </a:r>
                    </a:p>
                  </a:txBody>
                  <a:tcPr anchor="ctr">
                    <a:solidFill>
                      <a:schemeClr val="bg1"/>
                    </a:solidFill>
                  </a:tcPr>
                </a:tc>
                <a:extLst>
                  <a:ext uri="{0D108BD9-81ED-4DB2-BD59-A6C34878D82A}">
                    <a16:rowId xmlns:a16="http://schemas.microsoft.com/office/drawing/2014/main" val="2630996041"/>
                  </a:ext>
                </a:extLst>
              </a:tr>
              <a:tr h="474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1 791 (19,2%)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41C1EE"/>
                          </a:solidFill>
                          <a:effectLst/>
                          <a:uLnTx/>
                          <a:uFillTx/>
                          <a:latin typeface="+mn-lt"/>
                          <a:ea typeface="+mn-ea"/>
                          <a:cs typeface="+mn-cs"/>
                        </a:rPr>
                        <a:t>(37,2%)</a:t>
                      </a:r>
                      <a:endParaRPr lang="fr-FR">
                        <a:solidFill>
                          <a:srgbClr val="41C1EE"/>
                        </a:solidFill>
                      </a:endParaRP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Industrie aéronautique</a:t>
                      </a:r>
                    </a:p>
                  </a:txBody>
                  <a:tcPr anchor="ctr">
                    <a:solidFill>
                      <a:schemeClr val="bg1"/>
                    </a:solidFill>
                  </a:tcPr>
                </a:tc>
                <a:extLst>
                  <a:ext uri="{0D108BD9-81ED-4DB2-BD59-A6C34878D82A}">
                    <a16:rowId xmlns:a16="http://schemas.microsoft.com/office/drawing/2014/main" val="4237305442"/>
                  </a:ext>
                </a:extLst>
              </a:tr>
              <a:tr h="4946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a:t>
                      </a:r>
                      <a:endParaRPr lang="fr-FR" sz="1100" b="0">
                        <a:solidFill>
                          <a:srgbClr val="41C1EE"/>
                        </a:solidFill>
                      </a:endParaRP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Industrie navale</a:t>
                      </a:r>
                    </a:p>
                  </a:txBody>
                  <a:tcPr anchor="ctr">
                    <a:solidFill>
                      <a:schemeClr val="bg1"/>
                    </a:solidFill>
                  </a:tcPr>
                </a:tc>
                <a:extLst>
                  <a:ext uri="{0D108BD9-81ED-4DB2-BD59-A6C34878D82A}">
                    <a16:rowId xmlns:a16="http://schemas.microsoft.com/office/drawing/2014/main" val="1502292473"/>
                  </a:ext>
                </a:extLst>
              </a:tr>
              <a:tr h="4946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144 (1,5%)</a:t>
                      </a:r>
                    </a:p>
                    <a:p>
                      <a:pPr algn="ctr"/>
                      <a:r>
                        <a:rPr lang="fr-FR" sz="1100" b="0">
                          <a:solidFill>
                            <a:srgbClr val="41C1EE"/>
                          </a:solidFill>
                        </a:rPr>
                        <a:t>(15,2%)</a:t>
                      </a:r>
                      <a:endParaRPr lang="fr-FR" sz="1050" b="0">
                        <a:solidFill>
                          <a:srgbClr val="41C1EE"/>
                        </a:solidFill>
                      </a:endParaRP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srgbClr val="4F4F4F"/>
                        </a:solidFill>
                        <a:effectLst/>
                        <a:uLnTx/>
                        <a:uFillTx/>
                        <a:latin typeface="+mn-lt"/>
                        <a:ea typeface="+mn-ea"/>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Industrie ferroviaire</a:t>
                      </a:r>
                    </a:p>
                  </a:txBody>
                  <a:tcPr anchor="ctr">
                    <a:solidFill>
                      <a:schemeClr val="bg1"/>
                    </a:solidFill>
                  </a:tcPr>
                </a:tc>
                <a:extLst>
                  <a:ext uri="{0D108BD9-81ED-4DB2-BD59-A6C34878D82A}">
                    <a16:rowId xmlns:a16="http://schemas.microsoft.com/office/drawing/2014/main" val="3951053791"/>
                  </a:ext>
                </a:extLst>
              </a:tr>
            </a:tbl>
          </a:graphicData>
        </a:graphic>
      </p:graphicFrame>
      <p:grpSp>
        <p:nvGrpSpPr>
          <p:cNvPr id="91" name="Groupe 90">
            <a:extLst>
              <a:ext uri="{FF2B5EF4-FFF2-40B4-BE49-F238E27FC236}">
                <a16:creationId xmlns:a16="http://schemas.microsoft.com/office/drawing/2014/main" id="{4CC1970C-6EEA-4EE7-AB8E-44D27B55D1AC}"/>
              </a:ext>
            </a:extLst>
          </p:cNvPr>
          <p:cNvGrpSpPr/>
          <p:nvPr/>
        </p:nvGrpSpPr>
        <p:grpSpPr>
          <a:xfrm>
            <a:off x="6539953" y="2361357"/>
            <a:ext cx="392236" cy="3775634"/>
            <a:chOff x="6539953" y="2361357"/>
            <a:chExt cx="392236" cy="3775634"/>
          </a:xfrm>
        </p:grpSpPr>
        <p:grpSp>
          <p:nvGrpSpPr>
            <p:cNvPr id="92" name="Groupe 91">
              <a:extLst>
                <a:ext uri="{FF2B5EF4-FFF2-40B4-BE49-F238E27FC236}">
                  <a16:creationId xmlns:a16="http://schemas.microsoft.com/office/drawing/2014/main" id="{ED995C5A-CB62-4823-9139-2104A318362A}"/>
                </a:ext>
              </a:extLst>
            </p:cNvPr>
            <p:cNvGrpSpPr/>
            <p:nvPr/>
          </p:nvGrpSpPr>
          <p:grpSpPr>
            <a:xfrm>
              <a:off x="6539953" y="2361357"/>
              <a:ext cx="392236" cy="2333135"/>
              <a:chOff x="6539953" y="2361357"/>
              <a:chExt cx="392236" cy="2333135"/>
            </a:xfrm>
          </p:grpSpPr>
          <p:pic>
            <p:nvPicPr>
              <p:cNvPr id="96" name="Image 95">
                <a:extLst>
                  <a:ext uri="{FF2B5EF4-FFF2-40B4-BE49-F238E27FC236}">
                    <a16:creationId xmlns:a16="http://schemas.microsoft.com/office/drawing/2014/main" id="{5F2B86D2-65BF-4D5E-A7B4-85F8AA6A60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0800" y="2361357"/>
                <a:ext cx="390543" cy="336223"/>
              </a:xfrm>
              <a:prstGeom prst="rect">
                <a:avLst/>
              </a:prstGeom>
            </p:spPr>
          </p:pic>
          <p:pic>
            <p:nvPicPr>
              <p:cNvPr id="97" name="Image 96">
                <a:extLst>
                  <a:ext uri="{FF2B5EF4-FFF2-40B4-BE49-F238E27FC236}">
                    <a16:creationId xmlns:a16="http://schemas.microsoft.com/office/drawing/2014/main" id="{A515F7EE-FB10-4AA7-B583-7414DCBB03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9953" y="2878102"/>
                <a:ext cx="392236" cy="336224"/>
              </a:xfrm>
              <a:prstGeom prst="rect">
                <a:avLst/>
              </a:prstGeom>
            </p:spPr>
          </p:pic>
          <p:pic>
            <p:nvPicPr>
              <p:cNvPr id="98" name="Image 97">
                <a:extLst>
                  <a:ext uri="{FF2B5EF4-FFF2-40B4-BE49-F238E27FC236}">
                    <a16:creationId xmlns:a16="http://schemas.microsoft.com/office/drawing/2014/main" id="{DC524BD7-FD6E-4193-A803-F05F9C724E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9953" y="3385075"/>
                <a:ext cx="392236" cy="336223"/>
              </a:xfrm>
              <a:prstGeom prst="rect">
                <a:avLst/>
              </a:prstGeom>
            </p:spPr>
          </p:pic>
          <p:pic>
            <p:nvPicPr>
              <p:cNvPr id="103" name="Image 102">
                <a:extLst>
                  <a:ext uri="{FF2B5EF4-FFF2-40B4-BE49-F238E27FC236}">
                    <a16:creationId xmlns:a16="http://schemas.microsoft.com/office/drawing/2014/main" id="{612A2CEB-C630-4C77-9F26-123DA9F61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0800" y="3861716"/>
                <a:ext cx="390543" cy="336223"/>
              </a:xfrm>
              <a:prstGeom prst="rect">
                <a:avLst/>
              </a:prstGeom>
            </p:spPr>
          </p:pic>
          <p:pic>
            <p:nvPicPr>
              <p:cNvPr id="104" name="Image 103">
                <a:extLst>
                  <a:ext uri="{FF2B5EF4-FFF2-40B4-BE49-F238E27FC236}">
                    <a16:creationId xmlns:a16="http://schemas.microsoft.com/office/drawing/2014/main" id="{84B0E9CA-FFCE-412E-B578-42C90B4355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9953" y="4358269"/>
                <a:ext cx="392236" cy="336223"/>
              </a:xfrm>
              <a:prstGeom prst="rect">
                <a:avLst/>
              </a:prstGeom>
            </p:spPr>
          </p:pic>
        </p:grpSp>
        <p:pic>
          <p:nvPicPr>
            <p:cNvPr id="93" name="Picture 2">
              <a:extLst>
                <a:ext uri="{FF2B5EF4-FFF2-40B4-BE49-F238E27FC236}">
                  <a16:creationId xmlns:a16="http://schemas.microsoft.com/office/drawing/2014/main" id="{0385B289-2E75-47EB-B842-1FF4868DAF2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566104" y="5796319"/>
              <a:ext cx="339934" cy="340672"/>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a:extLst>
                <a:ext uri="{FF2B5EF4-FFF2-40B4-BE49-F238E27FC236}">
                  <a16:creationId xmlns:a16="http://schemas.microsoft.com/office/drawing/2014/main" id="{38D098AA-F0E1-4219-943E-F89F6CB3C3E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575435" y="4804844"/>
              <a:ext cx="321272" cy="321272"/>
            </a:xfrm>
            <a:prstGeom prst="rect">
              <a:avLst/>
            </a:prstGeom>
            <a:noFill/>
            <a:extLst>
              <a:ext uri="{909E8E84-426E-40DD-AFC4-6F175D3DCCD1}">
                <a14:hiddenFill xmlns:a14="http://schemas.microsoft.com/office/drawing/2010/main">
                  <a:solidFill>
                    <a:srgbClr val="FFFFFF"/>
                  </a:solidFill>
                </a14:hiddenFill>
              </a:ext>
            </a:extLst>
          </p:spPr>
        </p:pic>
        <p:pic>
          <p:nvPicPr>
            <p:cNvPr id="95" name="Image 94">
              <a:extLst>
                <a:ext uri="{FF2B5EF4-FFF2-40B4-BE49-F238E27FC236}">
                  <a16:creationId xmlns:a16="http://schemas.microsoft.com/office/drawing/2014/main" id="{064BB520-18A2-4673-8683-830D5FEB380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46011" y="5233724"/>
              <a:ext cx="380121" cy="380946"/>
            </a:xfrm>
            <a:prstGeom prst="rect">
              <a:avLst/>
            </a:prstGeom>
          </p:spPr>
        </p:pic>
      </p:grpSp>
      <p:sp>
        <p:nvSpPr>
          <p:cNvPr id="47" name="Espace réservé du texte 4">
            <a:extLst>
              <a:ext uri="{FF2B5EF4-FFF2-40B4-BE49-F238E27FC236}">
                <a16:creationId xmlns:a16="http://schemas.microsoft.com/office/drawing/2014/main" id="{B6CC849D-5A94-465F-827D-8B4D821FA101}"/>
              </a:ext>
            </a:extLst>
          </p:cNvPr>
          <p:cNvSpPr>
            <a:spLocks noGrp="1"/>
          </p:cNvSpPr>
          <p:nvPr>
            <p:ph type="body" sz="quarter" idx="11"/>
          </p:nvPr>
        </p:nvSpPr>
        <p:spPr>
          <a:xfrm>
            <a:off x="707231" y="650080"/>
            <a:ext cx="490537" cy="450057"/>
          </a:xfrm>
        </p:spPr>
        <p:txBody>
          <a:bodyPr/>
          <a:lstStyle/>
          <a:p>
            <a:r>
              <a:rPr lang="fr-FR"/>
              <a:t>01</a:t>
            </a:r>
          </a:p>
        </p:txBody>
      </p:sp>
    </p:spTree>
    <p:extLst>
      <p:ext uri="{BB962C8B-B14F-4D97-AF65-F5344CB8AC3E}">
        <p14:creationId xmlns:p14="http://schemas.microsoft.com/office/powerpoint/2010/main" val="113480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Zoom département De l’INDRE-ET-LOIRE</a:t>
            </a:r>
            <a:endParaRPr lang="fr-FR" sz="2800"/>
          </a:p>
        </p:txBody>
      </p:sp>
      <p:sp>
        <p:nvSpPr>
          <p:cNvPr id="6" name="Espace réservé du texte 5">
            <a:extLst>
              <a:ext uri="{FF2B5EF4-FFF2-40B4-BE49-F238E27FC236}">
                <a16:creationId xmlns:a16="http://schemas.microsoft.com/office/drawing/2014/main" id="{3F7B6BFF-81E2-43BE-BA19-B46B7FBCD72B}"/>
              </a:ext>
            </a:extLst>
          </p:cNvPr>
          <p:cNvSpPr>
            <a:spLocks noGrp="1"/>
          </p:cNvSpPr>
          <p:nvPr>
            <p:ph type="body" sz="quarter" idx="10"/>
          </p:nvPr>
        </p:nvSpPr>
        <p:spPr/>
        <p:txBody>
          <a:bodyPr/>
          <a:lstStyle/>
          <a:p>
            <a:r>
              <a:rPr lang="fr-FR"/>
              <a:t>Panorama</a:t>
            </a:r>
          </a:p>
        </p:txBody>
      </p:sp>
      <p:sp>
        <p:nvSpPr>
          <p:cNvPr id="11" name="Rectangle : coins arrondis 10">
            <a:extLst>
              <a:ext uri="{FF2B5EF4-FFF2-40B4-BE49-F238E27FC236}">
                <a16:creationId xmlns:a16="http://schemas.microsoft.com/office/drawing/2014/main" id="{822334C4-B59A-429B-9700-DA78CA36A3FC}"/>
              </a:ext>
            </a:extLst>
          </p:cNvPr>
          <p:cNvSpPr/>
          <p:nvPr/>
        </p:nvSpPr>
        <p:spPr>
          <a:xfrm>
            <a:off x="245806" y="5760947"/>
            <a:ext cx="4325234" cy="614453"/>
          </a:xfrm>
          <a:prstGeom prst="roundRect">
            <a:avLst/>
          </a:prstGeom>
          <a:solidFill>
            <a:schemeClr val="bg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grpSp>
        <p:nvGrpSpPr>
          <p:cNvPr id="82" name="Groupe 81">
            <a:extLst>
              <a:ext uri="{FF2B5EF4-FFF2-40B4-BE49-F238E27FC236}">
                <a16:creationId xmlns:a16="http://schemas.microsoft.com/office/drawing/2014/main" id="{0F879FC7-D29C-44B7-BF04-EBE3C84C824F}"/>
              </a:ext>
            </a:extLst>
          </p:cNvPr>
          <p:cNvGrpSpPr/>
          <p:nvPr/>
        </p:nvGrpSpPr>
        <p:grpSpPr>
          <a:xfrm>
            <a:off x="3186104" y="5859786"/>
            <a:ext cx="1130254" cy="369606"/>
            <a:chOff x="277635" y="5534140"/>
            <a:chExt cx="1452429" cy="312150"/>
          </a:xfrm>
        </p:grpSpPr>
        <p:sp>
          <p:nvSpPr>
            <p:cNvPr id="89" name="ZoneTexte 88">
              <a:extLst>
                <a:ext uri="{FF2B5EF4-FFF2-40B4-BE49-F238E27FC236}">
                  <a16:creationId xmlns:a16="http://schemas.microsoft.com/office/drawing/2014/main" id="{22826B96-E0BC-4C66-A562-8BAE30359FE7}"/>
                </a:ext>
              </a:extLst>
            </p:cNvPr>
            <p:cNvSpPr txBox="1"/>
            <p:nvPr/>
          </p:nvSpPr>
          <p:spPr>
            <a:xfrm>
              <a:off x="468158" y="5560365"/>
              <a:ext cx="1261906" cy="285925"/>
            </a:xfrm>
            <a:prstGeom prst="rect">
              <a:avLst/>
            </a:prstGeom>
            <a:noFill/>
            <a:ln>
              <a:noFill/>
            </a:ln>
          </p:spPr>
          <p:txBody>
            <a:bodyPr wrap="square" rtlCol="0">
              <a:spAutoFit/>
            </a:bodyPr>
            <a:lstStyle/>
            <a:p>
              <a:r>
                <a:rPr lang="fr-FR" sz="800" b="1"/>
                <a:t>Plus de 1 000 salariés</a:t>
              </a:r>
            </a:p>
          </p:txBody>
        </p:sp>
        <p:sp>
          <p:nvSpPr>
            <p:cNvPr id="90" name="Organigramme : Fusion 89">
              <a:extLst>
                <a:ext uri="{FF2B5EF4-FFF2-40B4-BE49-F238E27FC236}">
                  <a16:creationId xmlns:a16="http://schemas.microsoft.com/office/drawing/2014/main" id="{5798E45A-86AE-46FE-AFFD-A4A4B9DBCBF0}"/>
                </a:ext>
              </a:extLst>
            </p:cNvPr>
            <p:cNvSpPr/>
            <p:nvPr/>
          </p:nvSpPr>
          <p:spPr>
            <a:xfrm>
              <a:off x="277635" y="5534140"/>
              <a:ext cx="195598" cy="264176"/>
            </a:xfrm>
            <a:prstGeom prst="flowChartMerge">
              <a:avLst/>
            </a:prstGeom>
            <a:solidFill>
              <a:srgbClr val="C00000"/>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a:p>
          </p:txBody>
        </p:sp>
      </p:grpSp>
      <p:grpSp>
        <p:nvGrpSpPr>
          <p:cNvPr id="83" name="Groupe 82">
            <a:extLst>
              <a:ext uri="{FF2B5EF4-FFF2-40B4-BE49-F238E27FC236}">
                <a16:creationId xmlns:a16="http://schemas.microsoft.com/office/drawing/2014/main" id="{68F9208A-0F5C-4155-B15C-45DF84F09D9D}"/>
              </a:ext>
            </a:extLst>
          </p:cNvPr>
          <p:cNvGrpSpPr/>
          <p:nvPr/>
        </p:nvGrpSpPr>
        <p:grpSpPr>
          <a:xfrm>
            <a:off x="791070" y="5859786"/>
            <a:ext cx="950093" cy="369607"/>
            <a:chOff x="277635" y="4574872"/>
            <a:chExt cx="1220914" cy="312151"/>
          </a:xfrm>
        </p:grpSpPr>
        <p:sp>
          <p:nvSpPr>
            <p:cNvPr id="87" name="ZoneTexte 86">
              <a:extLst>
                <a:ext uri="{FF2B5EF4-FFF2-40B4-BE49-F238E27FC236}">
                  <a16:creationId xmlns:a16="http://schemas.microsoft.com/office/drawing/2014/main" id="{995ABD83-28A8-4B89-BB4C-B08A608B464B}"/>
                </a:ext>
              </a:extLst>
            </p:cNvPr>
            <p:cNvSpPr txBox="1"/>
            <p:nvPr/>
          </p:nvSpPr>
          <p:spPr>
            <a:xfrm>
              <a:off x="468159" y="4601098"/>
              <a:ext cx="1030390" cy="285925"/>
            </a:xfrm>
            <a:prstGeom prst="rect">
              <a:avLst/>
            </a:prstGeom>
            <a:noFill/>
            <a:ln>
              <a:noFill/>
            </a:ln>
          </p:spPr>
          <p:txBody>
            <a:bodyPr wrap="square" rtlCol="0">
              <a:spAutoFit/>
            </a:bodyPr>
            <a:lstStyle/>
            <a:p>
              <a:r>
                <a:rPr lang="fr-FR" sz="800" b="1"/>
                <a:t>Entre 250 et 500 salariés</a:t>
              </a:r>
            </a:p>
          </p:txBody>
        </p:sp>
        <p:sp>
          <p:nvSpPr>
            <p:cNvPr id="88" name="Organigramme : Fusion 87">
              <a:extLst>
                <a:ext uri="{FF2B5EF4-FFF2-40B4-BE49-F238E27FC236}">
                  <a16:creationId xmlns:a16="http://schemas.microsoft.com/office/drawing/2014/main" id="{18C91ABC-6F4A-4585-B394-46B5B0E177FC}"/>
                </a:ext>
              </a:extLst>
            </p:cNvPr>
            <p:cNvSpPr/>
            <p:nvPr/>
          </p:nvSpPr>
          <p:spPr>
            <a:xfrm>
              <a:off x="277635" y="4574872"/>
              <a:ext cx="195598" cy="264176"/>
            </a:xfrm>
            <a:prstGeom prst="flowChartMerge">
              <a:avLst/>
            </a:prstGeom>
            <a:solidFill>
              <a:srgbClr val="00B0F0"/>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grpSp>
      <p:grpSp>
        <p:nvGrpSpPr>
          <p:cNvPr id="84" name="Groupe 83">
            <a:extLst>
              <a:ext uri="{FF2B5EF4-FFF2-40B4-BE49-F238E27FC236}">
                <a16:creationId xmlns:a16="http://schemas.microsoft.com/office/drawing/2014/main" id="{34BFF079-CFCA-4D52-A306-F4D544775C6E}"/>
              </a:ext>
            </a:extLst>
          </p:cNvPr>
          <p:cNvGrpSpPr/>
          <p:nvPr/>
        </p:nvGrpSpPr>
        <p:grpSpPr>
          <a:xfrm>
            <a:off x="1914293" y="5859785"/>
            <a:ext cx="1098681" cy="369607"/>
            <a:chOff x="277635" y="5058129"/>
            <a:chExt cx="1411855" cy="312151"/>
          </a:xfrm>
        </p:grpSpPr>
        <p:sp>
          <p:nvSpPr>
            <p:cNvPr id="85" name="ZoneTexte 84">
              <a:extLst>
                <a:ext uri="{FF2B5EF4-FFF2-40B4-BE49-F238E27FC236}">
                  <a16:creationId xmlns:a16="http://schemas.microsoft.com/office/drawing/2014/main" id="{A09BE746-AB79-4CD6-B9CC-091BD677C9B2}"/>
                </a:ext>
              </a:extLst>
            </p:cNvPr>
            <p:cNvSpPr txBox="1"/>
            <p:nvPr/>
          </p:nvSpPr>
          <p:spPr>
            <a:xfrm>
              <a:off x="468159" y="5084355"/>
              <a:ext cx="1221331" cy="285925"/>
            </a:xfrm>
            <a:prstGeom prst="rect">
              <a:avLst/>
            </a:prstGeom>
            <a:noFill/>
            <a:ln>
              <a:noFill/>
            </a:ln>
          </p:spPr>
          <p:txBody>
            <a:bodyPr wrap="square" rtlCol="0">
              <a:spAutoFit/>
            </a:bodyPr>
            <a:lstStyle/>
            <a:p>
              <a:r>
                <a:rPr lang="fr-FR" sz="800" b="1"/>
                <a:t>Entre 500 et 1 000 salariés</a:t>
              </a:r>
            </a:p>
          </p:txBody>
        </p:sp>
        <p:sp>
          <p:nvSpPr>
            <p:cNvPr id="86" name="Organigramme : Fusion 85">
              <a:extLst>
                <a:ext uri="{FF2B5EF4-FFF2-40B4-BE49-F238E27FC236}">
                  <a16:creationId xmlns:a16="http://schemas.microsoft.com/office/drawing/2014/main" id="{E5A9D903-BBC8-41BE-914B-A428F952F66D}"/>
                </a:ext>
              </a:extLst>
            </p:cNvPr>
            <p:cNvSpPr/>
            <p:nvPr/>
          </p:nvSpPr>
          <p:spPr>
            <a:xfrm>
              <a:off x="277635" y="5058129"/>
              <a:ext cx="195598" cy="264176"/>
            </a:xfrm>
            <a:prstGeom prst="flowChartMerge">
              <a:avLst/>
            </a:prstGeom>
            <a:solidFill>
              <a:srgbClr val="FFC000"/>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a:p>
          </p:txBody>
        </p:sp>
      </p:grpSp>
      <p:grpSp>
        <p:nvGrpSpPr>
          <p:cNvPr id="77" name="Groupe 76">
            <a:extLst>
              <a:ext uri="{FF2B5EF4-FFF2-40B4-BE49-F238E27FC236}">
                <a16:creationId xmlns:a16="http://schemas.microsoft.com/office/drawing/2014/main" id="{D1D641FB-555E-4DFE-AFC7-46E3576CCBA8}"/>
              </a:ext>
            </a:extLst>
          </p:cNvPr>
          <p:cNvGrpSpPr/>
          <p:nvPr/>
        </p:nvGrpSpPr>
        <p:grpSpPr>
          <a:xfrm>
            <a:off x="245806" y="1259806"/>
            <a:ext cx="4260260" cy="4389327"/>
            <a:chOff x="396765" y="763304"/>
            <a:chExt cx="3933563" cy="4090094"/>
          </a:xfrm>
        </p:grpSpPr>
        <p:sp>
          <p:nvSpPr>
            <p:cNvPr id="79" name="Rectangle 78">
              <a:extLst>
                <a:ext uri="{FF2B5EF4-FFF2-40B4-BE49-F238E27FC236}">
                  <a16:creationId xmlns:a16="http://schemas.microsoft.com/office/drawing/2014/main" id="{6F22B283-A583-4609-9C12-AA509390EF9B}"/>
                </a:ext>
              </a:extLst>
            </p:cNvPr>
            <p:cNvSpPr/>
            <p:nvPr/>
          </p:nvSpPr>
          <p:spPr>
            <a:xfrm>
              <a:off x="396765" y="763304"/>
              <a:ext cx="3933563" cy="409009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81" name="Freeform 11">
              <a:extLst>
                <a:ext uri="{FF2B5EF4-FFF2-40B4-BE49-F238E27FC236}">
                  <a16:creationId xmlns:a16="http://schemas.microsoft.com/office/drawing/2014/main" id="{CE85AD81-A19D-4DB6-882B-A63F93CE7649}"/>
                </a:ext>
              </a:extLst>
            </p:cNvPr>
            <p:cNvSpPr>
              <a:spLocks noChangeAspect="1"/>
            </p:cNvSpPr>
            <p:nvPr/>
          </p:nvSpPr>
          <p:spPr bwMode="auto">
            <a:xfrm>
              <a:off x="419150" y="910659"/>
              <a:ext cx="3677590" cy="3940445"/>
            </a:xfrm>
            <a:custGeom>
              <a:avLst/>
              <a:gdLst>
                <a:gd name="T0" fmla="*/ 468 w 3848"/>
                <a:gd name="T1" fmla="*/ 911 h 4123"/>
                <a:gd name="T2" fmla="*/ 515 w 3848"/>
                <a:gd name="T3" fmla="*/ 575 h 4123"/>
                <a:gd name="T4" fmla="*/ 755 w 3848"/>
                <a:gd name="T5" fmla="*/ 455 h 4123"/>
                <a:gd name="T6" fmla="*/ 1031 w 3848"/>
                <a:gd name="T7" fmla="*/ 575 h 4123"/>
                <a:gd name="T8" fmla="*/ 1031 w 3848"/>
                <a:gd name="T9" fmla="*/ 288 h 4123"/>
                <a:gd name="T10" fmla="*/ 1271 w 3848"/>
                <a:gd name="T11" fmla="*/ 228 h 4123"/>
                <a:gd name="T12" fmla="*/ 1606 w 3848"/>
                <a:gd name="T13" fmla="*/ 168 h 4123"/>
                <a:gd name="T14" fmla="*/ 1786 w 3848"/>
                <a:gd name="T15" fmla="*/ 0 h 4123"/>
                <a:gd name="T16" fmla="*/ 1954 w 3848"/>
                <a:gd name="T17" fmla="*/ 108 h 4123"/>
                <a:gd name="T18" fmla="*/ 2302 w 3848"/>
                <a:gd name="T19" fmla="*/ 108 h 4123"/>
                <a:gd name="T20" fmla="*/ 2409 w 3848"/>
                <a:gd name="T21" fmla="*/ 228 h 4123"/>
                <a:gd name="T22" fmla="*/ 2589 w 3848"/>
                <a:gd name="T23" fmla="*/ 336 h 4123"/>
                <a:gd name="T24" fmla="*/ 2817 w 3848"/>
                <a:gd name="T25" fmla="*/ 515 h 4123"/>
                <a:gd name="T26" fmla="*/ 2985 w 3848"/>
                <a:gd name="T27" fmla="*/ 623 h 4123"/>
                <a:gd name="T28" fmla="*/ 2925 w 3848"/>
                <a:gd name="T29" fmla="*/ 743 h 4123"/>
                <a:gd name="T30" fmla="*/ 3153 w 3848"/>
                <a:gd name="T31" fmla="*/ 1078 h 4123"/>
                <a:gd name="T32" fmla="*/ 3153 w 3848"/>
                <a:gd name="T33" fmla="*/ 1378 h 4123"/>
                <a:gd name="T34" fmla="*/ 3051 w 3848"/>
                <a:gd name="T35" fmla="*/ 1666 h 4123"/>
                <a:gd name="T36" fmla="*/ 3440 w 3848"/>
                <a:gd name="T37" fmla="*/ 1834 h 4123"/>
                <a:gd name="T38" fmla="*/ 3500 w 3848"/>
                <a:gd name="T39" fmla="*/ 1894 h 4123"/>
                <a:gd name="T40" fmla="*/ 3728 w 3848"/>
                <a:gd name="T41" fmla="*/ 2229 h 4123"/>
                <a:gd name="T42" fmla="*/ 3788 w 3848"/>
                <a:gd name="T43" fmla="*/ 2637 h 4123"/>
                <a:gd name="T44" fmla="*/ 3728 w 3848"/>
                <a:gd name="T45" fmla="*/ 2697 h 4123"/>
                <a:gd name="T46" fmla="*/ 3560 w 3848"/>
                <a:gd name="T47" fmla="*/ 2805 h 4123"/>
                <a:gd name="T48" fmla="*/ 3420 w 3848"/>
                <a:gd name="T49" fmla="*/ 2947 h 4123"/>
                <a:gd name="T50" fmla="*/ 3213 w 3848"/>
                <a:gd name="T51" fmla="*/ 2865 h 4123"/>
                <a:gd name="T52" fmla="*/ 2985 w 3848"/>
                <a:gd name="T53" fmla="*/ 3032 h 4123"/>
                <a:gd name="T54" fmla="*/ 2865 w 3848"/>
                <a:gd name="T55" fmla="*/ 3260 h 4123"/>
                <a:gd name="T56" fmla="*/ 2817 w 3848"/>
                <a:gd name="T57" fmla="*/ 3668 h 4123"/>
                <a:gd name="T58" fmla="*/ 2727 w 3848"/>
                <a:gd name="T59" fmla="*/ 3916 h 4123"/>
                <a:gd name="T60" fmla="*/ 2697 w 3848"/>
                <a:gd name="T61" fmla="*/ 4063 h 4123"/>
                <a:gd name="T62" fmla="*/ 2469 w 3848"/>
                <a:gd name="T63" fmla="*/ 4063 h 4123"/>
                <a:gd name="T64" fmla="*/ 2302 w 3848"/>
                <a:gd name="T65" fmla="*/ 4015 h 4123"/>
                <a:gd name="T66" fmla="*/ 2182 w 3848"/>
                <a:gd name="T67" fmla="*/ 3775 h 4123"/>
                <a:gd name="T68" fmla="*/ 2074 w 3848"/>
                <a:gd name="T69" fmla="*/ 3608 h 4123"/>
                <a:gd name="T70" fmla="*/ 2014 w 3848"/>
                <a:gd name="T71" fmla="*/ 3548 h 4123"/>
                <a:gd name="T72" fmla="*/ 1894 w 3848"/>
                <a:gd name="T73" fmla="*/ 3320 h 4123"/>
                <a:gd name="T74" fmla="*/ 1786 w 3848"/>
                <a:gd name="T75" fmla="*/ 3092 h 4123"/>
                <a:gd name="T76" fmla="*/ 1666 w 3848"/>
                <a:gd name="T77" fmla="*/ 3032 h 4123"/>
                <a:gd name="T78" fmla="*/ 1498 w 3848"/>
                <a:gd name="T79" fmla="*/ 2972 h 4123"/>
                <a:gd name="T80" fmla="*/ 1606 w 3848"/>
                <a:gd name="T81" fmla="*/ 3152 h 4123"/>
                <a:gd name="T82" fmla="*/ 1271 w 3848"/>
                <a:gd name="T83" fmla="*/ 3212 h 4123"/>
                <a:gd name="T84" fmla="*/ 983 w 3848"/>
                <a:gd name="T85" fmla="*/ 3260 h 4123"/>
                <a:gd name="T86" fmla="*/ 695 w 3848"/>
                <a:gd name="T87" fmla="*/ 3152 h 4123"/>
                <a:gd name="T88" fmla="*/ 755 w 3848"/>
                <a:gd name="T89" fmla="*/ 2972 h 4123"/>
                <a:gd name="T90" fmla="*/ 635 w 3848"/>
                <a:gd name="T91" fmla="*/ 2805 h 4123"/>
                <a:gd name="T92" fmla="*/ 408 w 3848"/>
                <a:gd name="T93" fmla="*/ 2697 h 4123"/>
                <a:gd name="T94" fmla="*/ 408 w 3848"/>
                <a:gd name="T95" fmla="*/ 2517 h 4123"/>
                <a:gd name="T96" fmla="*/ 240 w 3848"/>
                <a:gd name="T97" fmla="*/ 2517 h 4123"/>
                <a:gd name="T98" fmla="*/ 120 w 3848"/>
                <a:gd name="T99" fmla="*/ 2457 h 4123"/>
                <a:gd name="T100" fmla="*/ 60 w 3848"/>
                <a:gd name="T101" fmla="*/ 2169 h 4123"/>
                <a:gd name="T102" fmla="*/ 60 w 3848"/>
                <a:gd name="T103" fmla="*/ 2002 h 4123"/>
                <a:gd name="T104" fmla="*/ 240 w 3848"/>
                <a:gd name="T105" fmla="*/ 1546 h 4123"/>
                <a:gd name="T106" fmla="*/ 408 w 3848"/>
                <a:gd name="T107" fmla="*/ 1378 h 4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48" h="4123">
                  <a:moveTo>
                    <a:pt x="408" y="1139"/>
                  </a:moveTo>
                  <a:lnTo>
                    <a:pt x="408" y="1031"/>
                  </a:lnTo>
                  <a:lnTo>
                    <a:pt x="468" y="971"/>
                  </a:lnTo>
                  <a:lnTo>
                    <a:pt x="468" y="911"/>
                  </a:lnTo>
                  <a:lnTo>
                    <a:pt x="515" y="851"/>
                  </a:lnTo>
                  <a:lnTo>
                    <a:pt x="515" y="743"/>
                  </a:lnTo>
                  <a:lnTo>
                    <a:pt x="468" y="683"/>
                  </a:lnTo>
                  <a:lnTo>
                    <a:pt x="515" y="575"/>
                  </a:lnTo>
                  <a:lnTo>
                    <a:pt x="575" y="515"/>
                  </a:lnTo>
                  <a:lnTo>
                    <a:pt x="575" y="396"/>
                  </a:lnTo>
                  <a:lnTo>
                    <a:pt x="635" y="396"/>
                  </a:lnTo>
                  <a:lnTo>
                    <a:pt x="755" y="455"/>
                  </a:lnTo>
                  <a:lnTo>
                    <a:pt x="863" y="455"/>
                  </a:lnTo>
                  <a:lnTo>
                    <a:pt x="923" y="515"/>
                  </a:lnTo>
                  <a:lnTo>
                    <a:pt x="923" y="515"/>
                  </a:lnTo>
                  <a:lnTo>
                    <a:pt x="1031" y="575"/>
                  </a:lnTo>
                  <a:lnTo>
                    <a:pt x="1091" y="515"/>
                  </a:lnTo>
                  <a:lnTo>
                    <a:pt x="1031" y="455"/>
                  </a:lnTo>
                  <a:lnTo>
                    <a:pt x="983" y="336"/>
                  </a:lnTo>
                  <a:lnTo>
                    <a:pt x="1031" y="288"/>
                  </a:lnTo>
                  <a:lnTo>
                    <a:pt x="1091" y="288"/>
                  </a:lnTo>
                  <a:lnTo>
                    <a:pt x="1151" y="336"/>
                  </a:lnTo>
                  <a:lnTo>
                    <a:pt x="1211" y="336"/>
                  </a:lnTo>
                  <a:lnTo>
                    <a:pt x="1271" y="228"/>
                  </a:lnTo>
                  <a:lnTo>
                    <a:pt x="1379" y="228"/>
                  </a:lnTo>
                  <a:lnTo>
                    <a:pt x="1558" y="168"/>
                  </a:lnTo>
                  <a:lnTo>
                    <a:pt x="1558" y="168"/>
                  </a:lnTo>
                  <a:lnTo>
                    <a:pt x="1606" y="168"/>
                  </a:lnTo>
                  <a:lnTo>
                    <a:pt x="1726" y="48"/>
                  </a:lnTo>
                  <a:lnTo>
                    <a:pt x="1726" y="48"/>
                  </a:lnTo>
                  <a:lnTo>
                    <a:pt x="1726" y="0"/>
                  </a:lnTo>
                  <a:lnTo>
                    <a:pt x="1786" y="0"/>
                  </a:lnTo>
                  <a:lnTo>
                    <a:pt x="1786" y="108"/>
                  </a:lnTo>
                  <a:lnTo>
                    <a:pt x="1834" y="108"/>
                  </a:lnTo>
                  <a:lnTo>
                    <a:pt x="1894" y="48"/>
                  </a:lnTo>
                  <a:lnTo>
                    <a:pt x="1954" y="108"/>
                  </a:lnTo>
                  <a:lnTo>
                    <a:pt x="2074" y="48"/>
                  </a:lnTo>
                  <a:lnTo>
                    <a:pt x="2242" y="108"/>
                  </a:lnTo>
                  <a:lnTo>
                    <a:pt x="2302" y="108"/>
                  </a:lnTo>
                  <a:lnTo>
                    <a:pt x="2302" y="108"/>
                  </a:lnTo>
                  <a:lnTo>
                    <a:pt x="2350" y="108"/>
                  </a:lnTo>
                  <a:lnTo>
                    <a:pt x="2409" y="108"/>
                  </a:lnTo>
                  <a:lnTo>
                    <a:pt x="2409" y="108"/>
                  </a:lnTo>
                  <a:lnTo>
                    <a:pt x="2409" y="228"/>
                  </a:lnTo>
                  <a:lnTo>
                    <a:pt x="2409" y="396"/>
                  </a:lnTo>
                  <a:lnTo>
                    <a:pt x="2409" y="455"/>
                  </a:lnTo>
                  <a:lnTo>
                    <a:pt x="2529" y="455"/>
                  </a:lnTo>
                  <a:lnTo>
                    <a:pt x="2589" y="336"/>
                  </a:lnTo>
                  <a:lnTo>
                    <a:pt x="2637" y="336"/>
                  </a:lnTo>
                  <a:lnTo>
                    <a:pt x="2697" y="336"/>
                  </a:lnTo>
                  <a:lnTo>
                    <a:pt x="2817" y="396"/>
                  </a:lnTo>
                  <a:lnTo>
                    <a:pt x="2817" y="515"/>
                  </a:lnTo>
                  <a:lnTo>
                    <a:pt x="2817" y="515"/>
                  </a:lnTo>
                  <a:lnTo>
                    <a:pt x="2865" y="455"/>
                  </a:lnTo>
                  <a:lnTo>
                    <a:pt x="2925" y="455"/>
                  </a:lnTo>
                  <a:lnTo>
                    <a:pt x="2985" y="623"/>
                  </a:lnTo>
                  <a:lnTo>
                    <a:pt x="3045" y="623"/>
                  </a:lnTo>
                  <a:lnTo>
                    <a:pt x="3045" y="623"/>
                  </a:lnTo>
                  <a:lnTo>
                    <a:pt x="2967" y="709"/>
                  </a:lnTo>
                  <a:lnTo>
                    <a:pt x="2925" y="743"/>
                  </a:lnTo>
                  <a:lnTo>
                    <a:pt x="3045" y="971"/>
                  </a:lnTo>
                  <a:lnTo>
                    <a:pt x="3105" y="1031"/>
                  </a:lnTo>
                  <a:lnTo>
                    <a:pt x="3045" y="1091"/>
                  </a:lnTo>
                  <a:lnTo>
                    <a:pt x="3153" y="1078"/>
                  </a:lnTo>
                  <a:lnTo>
                    <a:pt x="3213" y="1139"/>
                  </a:lnTo>
                  <a:lnTo>
                    <a:pt x="3153" y="1199"/>
                  </a:lnTo>
                  <a:lnTo>
                    <a:pt x="3045" y="1199"/>
                  </a:lnTo>
                  <a:lnTo>
                    <a:pt x="3153" y="1378"/>
                  </a:lnTo>
                  <a:lnTo>
                    <a:pt x="3105" y="1426"/>
                  </a:lnTo>
                  <a:lnTo>
                    <a:pt x="3153" y="1546"/>
                  </a:lnTo>
                  <a:lnTo>
                    <a:pt x="3105" y="1606"/>
                  </a:lnTo>
                  <a:lnTo>
                    <a:pt x="3051" y="1666"/>
                  </a:lnTo>
                  <a:lnTo>
                    <a:pt x="3105" y="1774"/>
                  </a:lnTo>
                  <a:lnTo>
                    <a:pt x="3273" y="1894"/>
                  </a:lnTo>
                  <a:lnTo>
                    <a:pt x="3333" y="1834"/>
                  </a:lnTo>
                  <a:lnTo>
                    <a:pt x="3440" y="1834"/>
                  </a:lnTo>
                  <a:lnTo>
                    <a:pt x="3440" y="1774"/>
                  </a:lnTo>
                  <a:lnTo>
                    <a:pt x="3500" y="1834"/>
                  </a:lnTo>
                  <a:lnTo>
                    <a:pt x="3500" y="1894"/>
                  </a:lnTo>
                  <a:lnTo>
                    <a:pt x="3500" y="1894"/>
                  </a:lnTo>
                  <a:lnTo>
                    <a:pt x="3620" y="2002"/>
                  </a:lnTo>
                  <a:lnTo>
                    <a:pt x="3668" y="2121"/>
                  </a:lnTo>
                  <a:lnTo>
                    <a:pt x="3728" y="2169"/>
                  </a:lnTo>
                  <a:lnTo>
                    <a:pt x="3728" y="2229"/>
                  </a:lnTo>
                  <a:lnTo>
                    <a:pt x="3728" y="2229"/>
                  </a:lnTo>
                  <a:lnTo>
                    <a:pt x="3848" y="2457"/>
                  </a:lnTo>
                  <a:lnTo>
                    <a:pt x="3837" y="2584"/>
                  </a:lnTo>
                  <a:lnTo>
                    <a:pt x="3788" y="2637"/>
                  </a:lnTo>
                  <a:lnTo>
                    <a:pt x="3728" y="2577"/>
                  </a:lnTo>
                  <a:lnTo>
                    <a:pt x="3728" y="2577"/>
                  </a:lnTo>
                  <a:lnTo>
                    <a:pt x="3668" y="2637"/>
                  </a:lnTo>
                  <a:lnTo>
                    <a:pt x="3728" y="2697"/>
                  </a:lnTo>
                  <a:lnTo>
                    <a:pt x="3668" y="2745"/>
                  </a:lnTo>
                  <a:lnTo>
                    <a:pt x="3620" y="2745"/>
                  </a:lnTo>
                  <a:lnTo>
                    <a:pt x="3620" y="2745"/>
                  </a:lnTo>
                  <a:lnTo>
                    <a:pt x="3560" y="2805"/>
                  </a:lnTo>
                  <a:lnTo>
                    <a:pt x="3633" y="2875"/>
                  </a:lnTo>
                  <a:lnTo>
                    <a:pt x="3500" y="2924"/>
                  </a:lnTo>
                  <a:lnTo>
                    <a:pt x="3440" y="2972"/>
                  </a:lnTo>
                  <a:lnTo>
                    <a:pt x="3420" y="2947"/>
                  </a:lnTo>
                  <a:lnTo>
                    <a:pt x="3392" y="2924"/>
                  </a:lnTo>
                  <a:lnTo>
                    <a:pt x="3333" y="2924"/>
                  </a:lnTo>
                  <a:lnTo>
                    <a:pt x="3333" y="2865"/>
                  </a:lnTo>
                  <a:lnTo>
                    <a:pt x="3213" y="2865"/>
                  </a:lnTo>
                  <a:lnTo>
                    <a:pt x="3105" y="2924"/>
                  </a:lnTo>
                  <a:lnTo>
                    <a:pt x="3105" y="2924"/>
                  </a:lnTo>
                  <a:lnTo>
                    <a:pt x="2985" y="2972"/>
                  </a:lnTo>
                  <a:lnTo>
                    <a:pt x="2985" y="3032"/>
                  </a:lnTo>
                  <a:lnTo>
                    <a:pt x="2925" y="3032"/>
                  </a:lnTo>
                  <a:lnTo>
                    <a:pt x="2925" y="3152"/>
                  </a:lnTo>
                  <a:lnTo>
                    <a:pt x="2982" y="3226"/>
                  </a:lnTo>
                  <a:lnTo>
                    <a:pt x="2865" y="3260"/>
                  </a:lnTo>
                  <a:lnTo>
                    <a:pt x="2865" y="3260"/>
                  </a:lnTo>
                  <a:lnTo>
                    <a:pt x="2817" y="3548"/>
                  </a:lnTo>
                  <a:lnTo>
                    <a:pt x="2817" y="3548"/>
                  </a:lnTo>
                  <a:lnTo>
                    <a:pt x="2817" y="3668"/>
                  </a:lnTo>
                  <a:lnTo>
                    <a:pt x="2823" y="3835"/>
                  </a:lnTo>
                  <a:lnTo>
                    <a:pt x="2766" y="3856"/>
                  </a:lnTo>
                  <a:lnTo>
                    <a:pt x="2697" y="3895"/>
                  </a:lnTo>
                  <a:lnTo>
                    <a:pt x="2727" y="3916"/>
                  </a:lnTo>
                  <a:lnTo>
                    <a:pt x="2802" y="4057"/>
                  </a:lnTo>
                  <a:lnTo>
                    <a:pt x="2757" y="4063"/>
                  </a:lnTo>
                  <a:lnTo>
                    <a:pt x="2733" y="4060"/>
                  </a:lnTo>
                  <a:lnTo>
                    <a:pt x="2697" y="4063"/>
                  </a:lnTo>
                  <a:lnTo>
                    <a:pt x="2637" y="4123"/>
                  </a:lnTo>
                  <a:lnTo>
                    <a:pt x="2589" y="4123"/>
                  </a:lnTo>
                  <a:lnTo>
                    <a:pt x="2529" y="4063"/>
                  </a:lnTo>
                  <a:lnTo>
                    <a:pt x="2469" y="4063"/>
                  </a:lnTo>
                  <a:lnTo>
                    <a:pt x="2350" y="4063"/>
                  </a:lnTo>
                  <a:lnTo>
                    <a:pt x="2350" y="4063"/>
                  </a:lnTo>
                  <a:lnTo>
                    <a:pt x="2350" y="4063"/>
                  </a:lnTo>
                  <a:lnTo>
                    <a:pt x="2302" y="4015"/>
                  </a:lnTo>
                  <a:lnTo>
                    <a:pt x="2242" y="3955"/>
                  </a:lnTo>
                  <a:lnTo>
                    <a:pt x="2242" y="3895"/>
                  </a:lnTo>
                  <a:lnTo>
                    <a:pt x="2182" y="3775"/>
                  </a:lnTo>
                  <a:lnTo>
                    <a:pt x="2182" y="3775"/>
                  </a:lnTo>
                  <a:lnTo>
                    <a:pt x="2182" y="3775"/>
                  </a:lnTo>
                  <a:lnTo>
                    <a:pt x="2122" y="3727"/>
                  </a:lnTo>
                  <a:lnTo>
                    <a:pt x="2182" y="3668"/>
                  </a:lnTo>
                  <a:lnTo>
                    <a:pt x="2074" y="3608"/>
                  </a:lnTo>
                  <a:lnTo>
                    <a:pt x="2074" y="3608"/>
                  </a:lnTo>
                  <a:lnTo>
                    <a:pt x="2074" y="3548"/>
                  </a:lnTo>
                  <a:lnTo>
                    <a:pt x="2014" y="3608"/>
                  </a:lnTo>
                  <a:lnTo>
                    <a:pt x="2014" y="3548"/>
                  </a:lnTo>
                  <a:lnTo>
                    <a:pt x="1954" y="3500"/>
                  </a:lnTo>
                  <a:lnTo>
                    <a:pt x="1894" y="3440"/>
                  </a:lnTo>
                  <a:lnTo>
                    <a:pt x="1894" y="3380"/>
                  </a:lnTo>
                  <a:lnTo>
                    <a:pt x="1894" y="3320"/>
                  </a:lnTo>
                  <a:lnTo>
                    <a:pt x="1894" y="3212"/>
                  </a:lnTo>
                  <a:lnTo>
                    <a:pt x="1894" y="3152"/>
                  </a:lnTo>
                  <a:lnTo>
                    <a:pt x="1834" y="3092"/>
                  </a:lnTo>
                  <a:lnTo>
                    <a:pt x="1786" y="3092"/>
                  </a:lnTo>
                  <a:lnTo>
                    <a:pt x="1726" y="3092"/>
                  </a:lnTo>
                  <a:lnTo>
                    <a:pt x="1666" y="3092"/>
                  </a:lnTo>
                  <a:lnTo>
                    <a:pt x="1666" y="3032"/>
                  </a:lnTo>
                  <a:lnTo>
                    <a:pt x="1666" y="3032"/>
                  </a:lnTo>
                  <a:lnTo>
                    <a:pt x="1666" y="2972"/>
                  </a:lnTo>
                  <a:lnTo>
                    <a:pt x="1558" y="2972"/>
                  </a:lnTo>
                  <a:lnTo>
                    <a:pt x="1498" y="2972"/>
                  </a:lnTo>
                  <a:lnTo>
                    <a:pt x="1498" y="2972"/>
                  </a:lnTo>
                  <a:lnTo>
                    <a:pt x="1498" y="3032"/>
                  </a:lnTo>
                  <a:lnTo>
                    <a:pt x="1498" y="3092"/>
                  </a:lnTo>
                  <a:lnTo>
                    <a:pt x="1606" y="3092"/>
                  </a:lnTo>
                  <a:lnTo>
                    <a:pt x="1606" y="3152"/>
                  </a:lnTo>
                  <a:lnTo>
                    <a:pt x="1606" y="3212"/>
                  </a:lnTo>
                  <a:lnTo>
                    <a:pt x="1439" y="3212"/>
                  </a:lnTo>
                  <a:lnTo>
                    <a:pt x="1319" y="3152"/>
                  </a:lnTo>
                  <a:lnTo>
                    <a:pt x="1271" y="3212"/>
                  </a:lnTo>
                  <a:lnTo>
                    <a:pt x="1151" y="3260"/>
                  </a:lnTo>
                  <a:lnTo>
                    <a:pt x="1151" y="3320"/>
                  </a:lnTo>
                  <a:lnTo>
                    <a:pt x="1031" y="3260"/>
                  </a:lnTo>
                  <a:lnTo>
                    <a:pt x="983" y="3260"/>
                  </a:lnTo>
                  <a:lnTo>
                    <a:pt x="923" y="3212"/>
                  </a:lnTo>
                  <a:lnTo>
                    <a:pt x="863" y="3260"/>
                  </a:lnTo>
                  <a:lnTo>
                    <a:pt x="803" y="3260"/>
                  </a:lnTo>
                  <a:lnTo>
                    <a:pt x="695" y="3152"/>
                  </a:lnTo>
                  <a:lnTo>
                    <a:pt x="695" y="3092"/>
                  </a:lnTo>
                  <a:lnTo>
                    <a:pt x="695" y="3092"/>
                  </a:lnTo>
                  <a:lnTo>
                    <a:pt x="695" y="3032"/>
                  </a:lnTo>
                  <a:lnTo>
                    <a:pt x="755" y="2972"/>
                  </a:lnTo>
                  <a:lnTo>
                    <a:pt x="755" y="2924"/>
                  </a:lnTo>
                  <a:lnTo>
                    <a:pt x="755" y="2865"/>
                  </a:lnTo>
                  <a:lnTo>
                    <a:pt x="755" y="2745"/>
                  </a:lnTo>
                  <a:lnTo>
                    <a:pt x="635" y="2805"/>
                  </a:lnTo>
                  <a:lnTo>
                    <a:pt x="635" y="2697"/>
                  </a:lnTo>
                  <a:lnTo>
                    <a:pt x="515" y="2697"/>
                  </a:lnTo>
                  <a:lnTo>
                    <a:pt x="468" y="2745"/>
                  </a:lnTo>
                  <a:lnTo>
                    <a:pt x="408" y="2697"/>
                  </a:lnTo>
                  <a:lnTo>
                    <a:pt x="348" y="2697"/>
                  </a:lnTo>
                  <a:lnTo>
                    <a:pt x="348" y="2697"/>
                  </a:lnTo>
                  <a:lnTo>
                    <a:pt x="408" y="2577"/>
                  </a:lnTo>
                  <a:lnTo>
                    <a:pt x="408" y="2517"/>
                  </a:lnTo>
                  <a:lnTo>
                    <a:pt x="408" y="2517"/>
                  </a:lnTo>
                  <a:lnTo>
                    <a:pt x="408" y="2457"/>
                  </a:lnTo>
                  <a:lnTo>
                    <a:pt x="348" y="2517"/>
                  </a:lnTo>
                  <a:lnTo>
                    <a:pt x="240" y="2517"/>
                  </a:lnTo>
                  <a:lnTo>
                    <a:pt x="240" y="2457"/>
                  </a:lnTo>
                  <a:lnTo>
                    <a:pt x="180" y="2409"/>
                  </a:lnTo>
                  <a:lnTo>
                    <a:pt x="180" y="2457"/>
                  </a:lnTo>
                  <a:lnTo>
                    <a:pt x="120" y="2457"/>
                  </a:lnTo>
                  <a:lnTo>
                    <a:pt x="120" y="2349"/>
                  </a:lnTo>
                  <a:lnTo>
                    <a:pt x="60" y="2349"/>
                  </a:lnTo>
                  <a:lnTo>
                    <a:pt x="0" y="2229"/>
                  </a:lnTo>
                  <a:lnTo>
                    <a:pt x="60" y="2169"/>
                  </a:lnTo>
                  <a:lnTo>
                    <a:pt x="0" y="2121"/>
                  </a:lnTo>
                  <a:lnTo>
                    <a:pt x="60" y="2062"/>
                  </a:lnTo>
                  <a:lnTo>
                    <a:pt x="60" y="2062"/>
                  </a:lnTo>
                  <a:lnTo>
                    <a:pt x="60" y="2002"/>
                  </a:lnTo>
                  <a:lnTo>
                    <a:pt x="60" y="1834"/>
                  </a:lnTo>
                  <a:lnTo>
                    <a:pt x="120" y="1774"/>
                  </a:lnTo>
                  <a:lnTo>
                    <a:pt x="180" y="1714"/>
                  </a:lnTo>
                  <a:lnTo>
                    <a:pt x="240" y="1546"/>
                  </a:lnTo>
                  <a:lnTo>
                    <a:pt x="288" y="1546"/>
                  </a:lnTo>
                  <a:lnTo>
                    <a:pt x="288" y="1426"/>
                  </a:lnTo>
                  <a:lnTo>
                    <a:pt x="348" y="1426"/>
                  </a:lnTo>
                  <a:lnTo>
                    <a:pt x="408" y="1378"/>
                  </a:lnTo>
                  <a:lnTo>
                    <a:pt x="408" y="1318"/>
                  </a:lnTo>
                  <a:lnTo>
                    <a:pt x="348" y="1258"/>
                  </a:lnTo>
                  <a:lnTo>
                    <a:pt x="408" y="1139"/>
                  </a:lnTo>
                </a:path>
              </a:pathLst>
            </a:custGeom>
            <a:noFill/>
            <a:ln w="19050" cmpd="sng">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1" name="Organigramme : Fusion 90">
              <a:extLst>
                <a:ext uri="{FF2B5EF4-FFF2-40B4-BE49-F238E27FC236}">
                  <a16:creationId xmlns:a16="http://schemas.microsoft.com/office/drawing/2014/main" id="{BCC478FF-329C-4F6E-8E0E-5D59EAE0889A}"/>
                </a:ext>
              </a:extLst>
            </p:cNvPr>
            <p:cNvSpPr/>
            <p:nvPr/>
          </p:nvSpPr>
          <p:spPr>
            <a:xfrm>
              <a:off x="2436284" y="2347212"/>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2" name="Organigramme : Fusion 91">
              <a:extLst>
                <a:ext uri="{FF2B5EF4-FFF2-40B4-BE49-F238E27FC236}">
                  <a16:creationId xmlns:a16="http://schemas.microsoft.com/office/drawing/2014/main" id="{43C280E9-FF89-4801-8D32-E0DE7547891D}"/>
                </a:ext>
              </a:extLst>
            </p:cNvPr>
            <p:cNvSpPr/>
            <p:nvPr/>
          </p:nvSpPr>
          <p:spPr>
            <a:xfrm>
              <a:off x="2097141" y="1913117"/>
              <a:ext cx="140152" cy="189617"/>
            </a:xfrm>
            <a:prstGeom prst="flowChartMerg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3" name="Organigramme : Fusion 92">
              <a:extLst>
                <a:ext uri="{FF2B5EF4-FFF2-40B4-BE49-F238E27FC236}">
                  <a16:creationId xmlns:a16="http://schemas.microsoft.com/office/drawing/2014/main" id="{EF71C999-F7FE-4CBC-8411-928AFABF7297}"/>
                </a:ext>
              </a:extLst>
            </p:cNvPr>
            <p:cNvSpPr/>
            <p:nvPr/>
          </p:nvSpPr>
          <p:spPr>
            <a:xfrm>
              <a:off x="732097" y="2943450"/>
              <a:ext cx="140152" cy="189617"/>
            </a:xfrm>
            <a:prstGeom prst="flowChartMerg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4" name="Organigramme : Fusion 93">
              <a:extLst>
                <a:ext uri="{FF2B5EF4-FFF2-40B4-BE49-F238E27FC236}">
                  <a16:creationId xmlns:a16="http://schemas.microsoft.com/office/drawing/2014/main" id="{F21A855E-FC35-49CE-98B9-10055D146F0E}"/>
                </a:ext>
              </a:extLst>
            </p:cNvPr>
            <p:cNvSpPr/>
            <p:nvPr/>
          </p:nvSpPr>
          <p:spPr>
            <a:xfrm>
              <a:off x="2331040" y="2305997"/>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5" name="Organigramme : Fusion 94">
              <a:extLst>
                <a:ext uri="{FF2B5EF4-FFF2-40B4-BE49-F238E27FC236}">
                  <a16:creationId xmlns:a16="http://schemas.microsoft.com/office/drawing/2014/main" id="{83878636-3025-4BB8-9020-3DAEE03B42F9}"/>
                </a:ext>
              </a:extLst>
            </p:cNvPr>
            <p:cNvSpPr/>
            <p:nvPr/>
          </p:nvSpPr>
          <p:spPr>
            <a:xfrm>
              <a:off x="3040719" y="2175945"/>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6" name="Organigramme : Fusion 95">
              <a:extLst>
                <a:ext uri="{FF2B5EF4-FFF2-40B4-BE49-F238E27FC236}">
                  <a16:creationId xmlns:a16="http://schemas.microsoft.com/office/drawing/2014/main" id="{0DB62C4C-3363-4364-BB78-B2CCB2CEBD54}"/>
                </a:ext>
              </a:extLst>
            </p:cNvPr>
            <p:cNvSpPr/>
            <p:nvPr/>
          </p:nvSpPr>
          <p:spPr>
            <a:xfrm>
              <a:off x="2955001" y="2039859"/>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7" name="Organigramme : Fusion 96">
              <a:extLst>
                <a:ext uri="{FF2B5EF4-FFF2-40B4-BE49-F238E27FC236}">
                  <a16:creationId xmlns:a16="http://schemas.microsoft.com/office/drawing/2014/main" id="{CEE73143-1471-432C-B1C5-A668A6236549}"/>
                </a:ext>
              </a:extLst>
            </p:cNvPr>
            <p:cNvSpPr/>
            <p:nvPr/>
          </p:nvSpPr>
          <p:spPr>
            <a:xfrm>
              <a:off x="2814849" y="1326714"/>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3" name="Organigramme : Fusion 102">
              <a:extLst>
                <a:ext uri="{FF2B5EF4-FFF2-40B4-BE49-F238E27FC236}">
                  <a16:creationId xmlns:a16="http://schemas.microsoft.com/office/drawing/2014/main" id="{C86D9124-1981-4DC0-BF99-555FADFF489F}"/>
                </a:ext>
              </a:extLst>
            </p:cNvPr>
            <p:cNvSpPr/>
            <p:nvPr/>
          </p:nvSpPr>
          <p:spPr>
            <a:xfrm>
              <a:off x="2028823" y="2144090"/>
              <a:ext cx="140152" cy="189617"/>
            </a:xfrm>
            <a:prstGeom prst="flowChartMerg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4" name="Rectangle 103">
              <a:extLst>
                <a:ext uri="{FF2B5EF4-FFF2-40B4-BE49-F238E27FC236}">
                  <a16:creationId xmlns:a16="http://schemas.microsoft.com/office/drawing/2014/main" id="{93AA4FED-69C6-40AB-981B-4977B1F65A45}"/>
                </a:ext>
              </a:extLst>
            </p:cNvPr>
            <p:cNvSpPr/>
            <p:nvPr/>
          </p:nvSpPr>
          <p:spPr>
            <a:xfrm>
              <a:off x="3070567" y="2176194"/>
              <a:ext cx="1145131" cy="23560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a:solidFill>
                    <a:schemeClr val="tx1"/>
                  </a:solidFill>
                </a:rPr>
                <a:t>MECACHROME</a:t>
              </a:r>
            </a:p>
            <a:p>
              <a:pPr algn="ctr"/>
              <a:r>
                <a:rPr lang="fr-FR" sz="1000">
                  <a:solidFill>
                    <a:schemeClr val="tx1"/>
                  </a:solidFill>
                </a:rPr>
                <a:t>(aéronautique)</a:t>
              </a:r>
            </a:p>
          </p:txBody>
        </p:sp>
        <p:sp>
          <p:nvSpPr>
            <p:cNvPr id="105" name="Rectangle 104">
              <a:extLst>
                <a:ext uri="{FF2B5EF4-FFF2-40B4-BE49-F238E27FC236}">
                  <a16:creationId xmlns:a16="http://schemas.microsoft.com/office/drawing/2014/main" id="{8C63688B-7C11-4BE4-902B-608B7EB2084E}"/>
                </a:ext>
              </a:extLst>
            </p:cNvPr>
            <p:cNvSpPr/>
            <p:nvPr/>
          </p:nvSpPr>
          <p:spPr>
            <a:xfrm>
              <a:off x="2878504" y="1309429"/>
              <a:ext cx="987880" cy="14864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a:solidFill>
                    <a:schemeClr val="tx1"/>
                  </a:solidFill>
                </a:rPr>
                <a:t>RADIALL</a:t>
              </a:r>
            </a:p>
            <a:p>
              <a:pPr algn="ctr"/>
              <a:r>
                <a:rPr lang="fr-FR" sz="1000">
                  <a:solidFill>
                    <a:schemeClr val="tx1"/>
                  </a:solidFill>
                </a:rPr>
                <a:t>(aéronautique, défense)</a:t>
              </a:r>
              <a:endParaRPr lang="fr-FR" sz="1000" b="1">
                <a:solidFill>
                  <a:schemeClr val="tx1"/>
                </a:solidFill>
              </a:endParaRPr>
            </a:p>
          </p:txBody>
        </p:sp>
        <p:sp>
          <p:nvSpPr>
            <p:cNvPr id="106" name="Rectangle 105">
              <a:extLst>
                <a:ext uri="{FF2B5EF4-FFF2-40B4-BE49-F238E27FC236}">
                  <a16:creationId xmlns:a16="http://schemas.microsoft.com/office/drawing/2014/main" id="{C005AA10-D1F3-4FFD-809C-51C2F8648684}"/>
                </a:ext>
              </a:extLst>
            </p:cNvPr>
            <p:cNvSpPr/>
            <p:nvPr/>
          </p:nvSpPr>
          <p:spPr>
            <a:xfrm>
              <a:off x="1837176" y="2488319"/>
              <a:ext cx="1486159" cy="45513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a:solidFill>
                    <a:schemeClr val="tx1"/>
                  </a:solidFill>
                </a:rPr>
                <a:t>FAIVELEY TRANSPORT</a:t>
              </a:r>
            </a:p>
            <a:p>
              <a:pPr algn="ctr"/>
              <a:r>
                <a:rPr lang="fr-FR" sz="1000">
                  <a:solidFill>
                    <a:schemeClr val="tx1"/>
                  </a:solidFill>
                </a:rPr>
                <a:t>(ferroviaire)</a:t>
              </a:r>
            </a:p>
          </p:txBody>
        </p:sp>
        <p:sp>
          <p:nvSpPr>
            <p:cNvPr id="107" name="Rectangle 106">
              <a:extLst>
                <a:ext uri="{FF2B5EF4-FFF2-40B4-BE49-F238E27FC236}">
                  <a16:creationId xmlns:a16="http://schemas.microsoft.com/office/drawing/2014/main" id="{98F68E9C-8138-43B7-A2C4-237E3BC2BEE8}"/>
                </a:ext>
              </a:extLst>
            </p:cNvPr>
            <p:cNvSpPr/>
            <p:nvPr/>
          </p:nvSpPr>
          <p:spPr>
            <a:xfrm>
              <a:off x="802664" y="2104870"/>
              <a:ext cx="1279432" cy="1896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a:solidFill>
                    <a:schemeClr val="tx1"/>
                  </a:solidFill>
                </a:rPr>
                <a:t>SKF France</a:t>
              </a:r>
            </a:p>
            <a:p>
              <a:pPr algn="ctr"/>
              <a:r>
                <a:rPr lang="fr-FR" sz="1000">
                  <a:solidFill>
                    <a:schemeClr val="tx1"/>
                  </a:solidFill>
                </a:rPr>
                <a:t>(industries – pièces de roulement)</a:t>
              </a:r>
            </a:p>
          </p:txBody>
        </p:sp>
        <p:sp>
          <p:nvSpPr>
            <p:cNvPr id="108" name="Rectangle 107">
              <a:extLst>
                <a:ext uri="{FF2B5EF4-FFF2-40B4-BE49-F238E27FC236}">
                  <a16:creationId xmlns:a16="http://schemas.microsoft.com/office/drawing/2014/main" id="{A46460A0-0991-4298-BB1C-BD777038A42B}"/>
                </a:ext>
              </a:extLst>
            </p:cNvPr>
            <p:cNvSpPr/>
            <p:nvPr/>
          </p:nvSpPr>
          <p:spPr>
            <a:xfrm>
              <a:off x="1356629" y="1585878"/>
              <a:ext cx="1621177" cy="23560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a:solidFill>
                    <a:schemeClr val="tx1"/>
                  </a:solidFill>
                </a:rPr>
                <a:t>ST MICROELECTRONICS</a:t>
              </a:r>
            </a:p>
            <a:p>
              <a:pPr algn="ctr"/>
              <a:r>
                <a:rPr lang="fr-FR" sz="1000">
                  <a:solidFill>
                    <a:schemeClr val="tx1"/>
                  </a:solidFill>
                </a:rPr>
                <a:t>(industries – composants électroniques)</a:t>
              </a:r>
            </a:p>
          </p:txBody>
        </p:sp>
        <p:sp>
          <p:nvSpPr>
            <p:cNvPr id="109" name="Rectangle 108">
              <a:extLst>
                <a:ext uri="{FF2B5EF4-FFF2-40B4-BE49-F238E27FC236}">
                  <a16:creationId xmlns:a16="http://schemas.microsoft.com/office/drawing/2014/main" id="{33706428-6AA4-4729-9B2F-20911EC19F7F}"/>
                </a:ext>
              </a:extLst>
            </p:cNvPr>
            <p:cNvSpPr/>
            <p:nvPr/>
          </p:nvSpPr>
          <p:spPr>
            <a:xfrm>
              <a:off x="2769496" y="1815739"/>
              <a:ext cx="1534183" cy="2713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a:solidFill>
                    <a:schemeClr val="tx1"/>
                  </a:solidFill>
                </a:rPr>
                <a:t>TI GROUP AUTOMATIVE</a:t>
              </a:r>
            </a:p>
            <a:p>
              <a:pPr algn="ctr"/>
              <a:r>
                <a:rPr lang="fr-FR" sz="900">
                  <a:solidFill>
                    <a:schemeClr val="tx1"/>
                  </a:solidFill>
                </a:rPr>
                <a:t>(automobile)</a:t>
              </a:r>
            </a:p>
          </p:txBody>
        </p:sp>
        <p:sp>
          <p:nvSpPr>
            <p:cNvPr id="110" name="Rectangle 109">
              <a:extLst>
                <a:ext uri="{FF2B5EF4-FFF2-40B4-BE49-F238E27FC236}">
                  <a16:creationId xmlns:a16="http://schemas.microsoft.com/office/drawing/2014/main" id="{F39DB115-C107-44AC-8274-F90A63577F38}"/>
                </a:ext>
              </a:extLst>
            </p:cNvPr>
            <p:cNvSpPr/>
            <p:nvPr/>
          </p:nvSpPr>
          <p:spPr>
            <a:xfrm>
              <a:off x="802664" y="2940120"/>
              <a:ext cx="744223" cy="23560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a:solidFill>
                    <a:schemeClr val="tx1"/>
                  </a:solidFill>
                </a:rPr>
                <a:t>ENDEL</a:t>
              </a:r>
            </a:p>
            <a:p>
              <a:pPr algn="ctr"/>
              <a:r>
                <a:rPr lang="fr-FR" sz="1000">
                  <a:solidFill>
                    <a:schemeClr val="tx1"/>
                  </a:solidFill>
                </a:rPr>
                <a:t>(énergie)</a:t>
              </a:r>
            </a:p>
          </p:txBody>
        </p:sp>
      </p:grpSp>
      <p:sp>
        <p:nvSpPr>
          <p:cNvPr id="121" name="ZoneTexte 120">
            <a:extLst>
              <a:ext uri="{FF2B5EF4-FFF2-40B4-BE49-F238E27FC236}">
                <a16:creationId xmlns:a16="http://schemas.microsoft.com/office/drawing/2014/main" id="{697CF7D2-6A25-432E-BE31-626E7D3E5905}"/>
              </a:ext>
            </a:extLst>
          </p:cNvPr>
          <p:cNvSpPr txBox="1"/>
          <p:nvPr/>
        </p:nvSpPr>
        <p:spPr>
          <a:xfrm>
            <a:off x="4583270" y="6145924"/>
            <a:ext cx="3079689" cy="261610"/>
          </a:xfrm>
          <a:prstGeom prst="rect">
            <a:avLst/>
          </a:prstGeom>
          <a:noFill/>
        </p:spPr>
        <p:txBody>
          <a:bodyPr wrap="none" rtlCol="0">
            <a:spAutoFit/>
          </a:bodyPr>
          <a:lstStyle/>
          <a:p>
            <a:r>
              <a:rPr lang="fr-FR" sz="1100" i="1">
                <a:solidFill>
                  <a:schemeClr val="tx2"/>
                </a:solidFill>
              </a:rPr>
              <a:t>Sources : Base Acoss ; retraitements Katalyse</a:t>
            </a:r>
          </a:p>
        </p:txBody>
      </p:sp>
      <p:sp>
        <p:nvSpPr>
          <p:cNvPr id="122" name="ZoneTexte 121">
            <a:extLst>
              <a:ext uri="{FF2B5EF4-FFF2-40B4-BE49-F238E27FC236}">
                <a16:creationId xmlns:a16="http://schemas.microsoft.com/office/drawing/2014/main" id="{6EACD2F5-BB9B-42D4-A03C-4DC24CADC34E}"/>
              </a:ext>
            </a:extLst>
          </p:cNvPr>
          <p:cNvSpPr txBox="1"/>
          <p:nvPr/>
        </p:nvSpPr>
        <p:spPr>
          <a:xfrm rot="5400000">
            <a:off x="8306710" y="2238247"/>
            <a:ext cx="2595582" cy="246221"/>
          </a:xfrm>
          <a:prstGeom prst="rect">
            <a:avLst/>
          </a:prstGeom>
          <a:noFill/>
        </p:spPr>
        <p:txBody>
          <a:bodyPr wrap="none" rtlCol="0">
            <a:spAutoFit/>
          </a:bodyPr>
          <a:lstStyle/>
          <a:p>
            <a:r>
              <a:rPr lang="fr-FR" sz="1000" i="1">
                <a:solidFill>
                  <a:schemeClr val="tx2"/>
                </a:solidFill>
              </a:rPr>
              <a:t>TCAM : Taux de croissance annuel moyen</a:t>
            </a:r>
          </a:p>
        </p:txBody>
      </p:sp>
      <p:sp>
        <p:nvSpPr>
          <p:cNvPr id="123" name="ZoneTexte 122">
            <a:extLst>
              <a:ext uri="{FF2B5EF4-FFF2-40B4-BE49-F238E27FC236}">
                <a16:creationId xmlns:a16="http://schemas.microsoft.com/office/drawing/2014/main" id="{AA68426B-B542-470D-B472-C05BFFFE7855}"/>
              </a:ext>
            </a:extLst>
          </p:cNvPr>
          <p:cNvSpPr txBox="1"/>
          <p:nvPr/>
        </p:nvSpPr>
        <p:spPr>
          <a:xfrm>
            <a:off x="259445" y="1204107"/>
            <a:ext cx="4260261" cy="26161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1100" b="1"/>
              <a:t>Localisation des principaux établissements de la branche</a:t>
            </a:r>
          </a:p>
        </p:txBody>
      </p:sp>
      <p:graphicFrame>
        <p:nvGraphicFramePr>
          <p:cNvPr id="8" name="Tableau 8">
            <a:extLst>
              <a:ext uri="{FF2B5EF4-FFF2-40B4-BE49-F238E27FC236}">
                <a16:creationId xmlns:a16="http://schemas.microsoft.com/office/drawing/2014/main" id="{31C5F396-F596-4080-8B32-E996F0B8F8DF}"/>
              </a:ext>
            </a:extLst>
          </p:cNvPr>
          <p:cNvGraphicFramePr>
            <a:graphicFrameLocks noGrp="1"/>
          </p:cNvGraphicFramePr>
          <p:nvPr>
            <p:extLst>
              <p:ext uri="{D42A27DB-BD31-4B8C-83A1-F6EECF244321}">
                <p14:modId xmlns:p14="http://schemas.microsoft.com/office/powerpoint/2010/main" val="698111232"/>
              </p:ext>
            </p:extLst>
          </p:nvPr>
        </p:nvGraphicFramePr>
        <p:xfrm>
          <a:off x="4571040" y="1204107"/>
          <a:ext cx="4873365" cy="4981826"/>
        </p:xfrm>
        <a:graphic>
          <a:graphicData uri="http://schemas.openxmlformats.org/drawingml/2006/table">
            <a:tbl>
              <a:tblPr firstRow="1" bandRow="1">
                <a:tableStyleId>{5C22544A-7EE6-4342-B048-85BDC9FD1C3A}</a:tableStyleId>
              </a:tblPr>
              <a:tblGrid>
                <a:gridCol w="1624455">
                  <a:extLst>
                    <a:ext uri="{9D8B030D-6E8A-4147-A177-3AD203B41FA5}">
                      <a16:colId xmlns:a16="http://schemas.microsoft.com/office/drawing/2014/main" val="2531411762"/>
                    </a:ext>
                  </a:extLst>
                </a:gridCol>
                <a:gridCol w="1016111">
                  <a:extLst>
                    <a:ext uri="{9D8B030D-6E8A-4147-A177-3AD203B41FA5}">
                      <a16:colId xmlns:a16="http://schemas.microsoft.com/office/drawing/2014/main" val="2814341456"/>
                    </a:ext>
                  </a:extLst>
                </a:gridCol>
                <a:gridCol w="2232799">
                  <a:extLst>
                    <a:ext uri="{9D8B030D-6E8A-4147-A177-3AD203B41FA5}">
                      <a16:colId xmlns:a16="http://schemas.microsoft.com/office/drawing/2014/main" val="2129476620"/>
                    </a:ext>
                  </a:extLst>
                </a:gridCol>
              </a:tblGrid>
              <a:tr h="662320">
                <a:tc gridSpan="2">
                  <a:txBody>
                    <a:bodyPr/>
                    <a:lstStyle/>
                    <a:p>
                      <a:pPr marL="0" algn="ctr" defTabSz="957816" rtl="0" eaLnBrk="1" latinLnBrk="0" hangingPunct="1"/>
                      <a:r>
                        <a:rPr lang="fr-FR" sz="1400" kern="1200">
                          <a:solidFill>
                            <a:schemeClr val="tx1"/>
                          </a:solidFill>
                          <a:latin typeface="+mn-lt"/>
                          <a:ea typeface="+mn-ea"/>
                          <a:cs typeface="+mn-cs"/>
                        </a:rPr>
                        <a:t>11 990 emplois dans la branche métallurgie en 2019</a:t>
                      </a:r>
                    </a:p>
                    <a:p>
                      <a:pPr marL="0" algn="ctr" defTabSz="957816" rtl="0" eaLnBrk="1" latinLnBrk="0" hangingPunct="1"/>
                      <a:r>
                        <a:rPr lang="fr-FR" sz="900" kern="1200">
                          <a:solidFill>
                            <a:schemeClr val="tx1"/>
                          </a:solidFill>
                          <a:latin typeface="+mn-lt"/>
                          <a:ea typeface="+mn-ea"/>
                          <a:cs typeface="+mn-cs"/>
                        </a:rPr>
                        <a:t>(19,9 % des emplois </a:t>
                      </a:r>
                      <a:r>
                        <a:rPr lang="fr-FR" sz="900">
                          <a:solidFill>
                            <a:schemeClr val="tx1"/>
                          </a:solidFill>
                        </a:rPr>
                        <a:t>régionaux)</a:t>
                      </a:r>
                    </a:p>
                  </a:txBody>
                  <a:tcPr>
                    <a:solidFill>
                      <a:schemeClr val="bg1">
                        <a:lumMod val="95000"/>
                      </a:schemeClr>
                    </a:solidFill>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tx1"/>
                          </a:solidFill>
                        </a:rPr>
                        <a:t>0,13% 2015-2019 (TCAM*)</a:t>
                      </a:r>
                    </a:p>
                  </a:txBody>
                  <a:tcPr anchor="ctr">
                    <a:solidFill>
                      <a:srgbClr val="41C1EE"/>
                    </a:solidFill>
                  </a:tcPr>
                </a:tc>
                <a:extLst>
                  <a:ext uri="{0D108BD9-81ED-4DB2-BD59-A6C34878D82A}">
                    <a16:rowId xmlns:a16="http://schemas.microsoft.com/office/drawing/2014/main" val="312200047"/>
                  </a:ext>
                </a:extLst>
              </a:tr>
              <a:tr h="450845">
                <a:tc>
                  <a:txBody>
                    <a:bodyPr/>
                    <a:lstStyle/>
                    <a:p>
                      <a:pPr algn="ctr"/>
                      <a:r>
                        <a:rPr lang="fr-FR" sz="1200" i="1"/>
                        <a:t>Poids du secteur</a:t>
                      </a:r>
                    </a:p>
                    <a:p>
                      <a:pPr algn="ctr"/>
                      <a:r>
                        <a:rPr lang="fr-FR" sz="1200" i="1">
                          <a:solidFill>
                            <a:srgbClr val="41C1EE"/>
                          </a:solidFill>
                        </a:rPr>
                        <a:t>(% régional)</a:t>
                      </a:r>
                    </a:p>
                  </a:txBody>
                  <a:tcPr>
                    <a:solidFill>
                      <a:schemeClr val="bg1">
                        <a:lumMod val="95000"/>
                      </a:schemeClr>
                    </a:solidFill>
                  </a:tcPr>
                </a:tc>
                <a:tc>
                  <a:txBody>
                    <a:bodyPr/>
                    <a:lstStyle/>
                    <a:p>
                      <a:endParaRPr lang="fr-FR"/>
                    </a:p>
                  </a:txBody>
                  <a:tcP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srgbClr val="4F4F4F"/>
                        </a:solidFill>
                        <a:effectLst/>
                        <a:uLnTx/>
                        <a:uFillTx/>
                        <a:latin typeface="+mn-lt"/>
                        <a:ea typeface="+mn-ea"/>
                        <a:cs typeface="+mn-cs"/>
                      </a:endParaRPr>
                    </a:p>
                  </a:txBody>
                  <a:tcPr>
                    <a:solidFill>
                      <a:schemeClr val="bg1"/>
                    </a:solidFill>
                  </a:tcPr>
                </a:tc>
                <a:extLst>
                  <a:ext uri="{0D108BD9-81ED-4DB2-BD59-A6C34878D82A}">
                    <a16:rowId xmlns:a16="http://schemas.microsoft.com/office/drawing/2014/main" val="363722291"/>
                  </a:ext>
                </a:extLst>
              </a:tr>
              <a:tr h="474024">
                <a:tc>
                  <a:txBody>
                    <a:bodyPr/>
                    <a:lstStyle/>
                    <a:p>
                      <a:pPr algn="ctr"/>
                      <a:r>
                        <a:rPr lang="fr-FR" sz="1200" b="1"/>
                        <a:t>3 414 (28,4%) </a:t>
                      </a:r>
                    </a:p>
                    <a:p>
                      <a:pPr algn="ctr"/>
                      <a:r>
                        <a:rPr lang="fr-FR" sz="1100" b="0">
                          <a:solidFill>
                            <a:srgbClr val="41C1EE"/>
                          </a:solidFill>
                        </a:rPr>
                        <a:t>(18,0%)</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Métallurgie, fabrications de produits métalliques</a:t>
                      </a:r>
                    </a:p>
                  </a:txBody>
                  <a:tcPr anchor="ctr">
                    <a:solidFill>
                      <a:schemeClr val="bg1"/>
                    </a:solidFill>
                  </a:tcPr>
                </a:tc>
                <a:extLst>
                  <a:ext uri="{0D108BD9-81ED-4DB2-BD59-A6C34878D82A}">
                    <a16:rowId xmlns:a16="http://schemas.microsoft.com/office/drawing/2014/main" val="3770010606"/>
                  </a:ext>
                </a:extLst>
              </a:tr>
              <a:tr h="4959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2 985 (24,9%)</a:t>
                      </a:r>
                    </a:p>
                    <a:p>
                      <a:pPr algn="ctr"/>
                      <a:r>
                        <a:rPr lang="fr-FR" sz="1100" b="0">
                          <a:solidFill>
                            <a:srgbClr val="41C1EE"/>
                          </a:solidFill>
                        </a:rPr>
                        <a:t>(25,6%)</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Fabrication de produits informatiques, électroniques, optiques et équipements électriques</a:t>
                      </a:r>
                    </a:p>
                  </a:txBody>
                  <a:tcPr anchor="ctr">
                    <a:solidFill>
                      <a:schemeClr val="bg1"/>
                    </a:solidFill>
                  </a:tcPr>
                </a:tc>
                <a:extLst>
                  <a:ext uri="{0D108BD9-81ED-4DB2-BD59-A6C34878D82A}">
                    <a16:rowId xmlns:a16="http://schemas.microsoft.com/office/drawing/2014/main" val="3800569852"/>
                  </a:ext>
                </a:extLst>
              </a:tr>
              <a:tr h="474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2 243 (18,7%)</a:t>
                      </a:r>
                    </a:p>
                    <a:p>
                      <a:pPr algn="ctr"/>
                      <a:r>
                        <a:rPr lang="fr-FR" sz="1100" b="0">
                          <a:solidFill>
                            <a:srgbClr val="41C1EE"/>
                          </a:solidFill>
                        </a:rPr>
                        <a:t>(19,5%)</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Fabrication de machines et équipements</a:t>
                      </a:r>
                    </a:p>
                  </a:txBody>
                  <a:tcPr anchor="ctr">
                    <a:solidFill>
                      <a:schemeClr val="bg1"/>
                    </a:solidFill>
                  </a:tcPr>
                </a:tc>
                <a:extLst>
                  <a:ext uri="{0D108BD9-81ED-4DB2-BD59-A6C34878D82A}">
                    <a16:rowId xmlns:a16="http://schemas.microsoft.com/office/drawing/2014/main" val="195401716"/>
                  </a:ext>
                </a:extLst>
              </a:tr>
              <a:tr h="474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2 071 (17,3%)</a:t>
                      </a:r>
                    </a:p>
                    <a:p>
                      <a:pPr algn="ctr"/>
                      <a:r>
                        <a:rPr lang="fr-FR" sz="1100" b="0">
                          <a:solidFill>
                            <a:srgbClr val="41C1EE"/>
                          </a:solidFill>
                        </a:rPr>
                        <a:t>(25,7%)</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Installation-réparation et autres industries</a:t>
                      </a:r>
                    </a:p>
                  </a:txBody>
                  <a:tcPr anchor="ctr">
                    <a:solidFill>
                      <a:schemeClr val="bg1"/>
                    </a:solidFill>
                  </a:tcPr>
                </a:tc>
                <a:extLst>
                  <a:ext uri="{0D108BD9-81ED-4DB2-BD59-A6C34878D82A}">
                    <a16:rowId xmlns:a16="http://schemas.microsoft.com/office/drawing/2014/main" val="2842500055"/>
                  </a:ext>
                </a:extLst>
              </a:tr>
              <a:tr h="474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152 (1,3%)</a:t>
                      </a:r>
                    </a:p>
                    <a:p>
                      <a:pPr algn="ctr"/>
                      <a:r>
                        <a:rPr lang="fr-FR" sz="1100" b="0">
                          <a:solidFill>
                            <a:srgbClr val="41C1EE"/>
                          </a:solidFill>
                        </a:rPr>
                        <a:t>(3,5%)</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Industrie automobile</a:t>
                      </a:r>
                    </a:p>
                  </a:txBody>
                  <a:tcPr anchor="ctr">
                    <a:solidFill>
                      <a:schemeClr val="bg1"/>
                    </a:solidFill>
                  </a:tcPr>
                </a:tc>
                <a:extLst>
                  <a:ext uri="{0D108BD9-81ED-4DB2-BD59-A6C34878D82A}">
                    <a16:rowId xmlns:a16="http://schemas.microsoft.com/office/drawing/2014/main" val="2630996041"/>
                  </a:ext>
                </a:extLst>
              </a:tr>
              <a:tr h="474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339 (2,8%)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41C1EE"/>
                          </a:solidFill>
                          <a:effectLst/>
                          <a:uLnTx/>
                          <a:uFillTx/>
                          <a:latin typeface="+mn-lt"/>
                          <a:ea typeface="+mn-ea"/>
                          <a:cs typeface="+mn-cs"/>
                        </a:rPr>
                        <a:t>(7,0%)</a:t>
                      </a:r>
                      <a:endParaRPr lang="fr-FR">
                        <a:solidFill>
                          <a:srgbClr val="41C1EE"/>
                        </a:solidFill>
                      </a:endParaRP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Industrie aéronautique</a:t>
                      </a:r>
                    </a:p>
                  </a:txBody>
                  <a:tcPr anchor="ctr">
                    <a:solidFill>
                      <a:schemeClr val="bg1"/>
                    </a:solidFill>
                  </a:tcPr>
                </a:tc>
                <a:extLst>
                  <a:ext uri="{0D108BD9-81ED-4DB2-BD59-A6C34878D82A}">
                    <a16:rowId xmlns:a16="http://schemas.microsoft.com/office/drawing/2014/main" val="4237305442"/>
                  </a:ext>
                </a:extLst>
              </a:tr>
              <a:tr h="4946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a:t>
                      </a:r>
                      <a:endParaRPr lang="fr-FR" sz="1100" b="0">
                        <a:solidFill>
                          <a:srgbClr val="41C1EE"/>
                        </a:solidFill>
                      </a:endParaRP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Industrie navale</a:t>
                      </a:r>
                    </a:p>
                  </a:txBody>
                  <a:tcPr anchor="ctr">
                    <a:solidFill>
                      <a:schemeClr val="bg1"/>
                    </a:solidFill>
                  </a:tcPr>
                </a:tc>
                <a:extLst>
                  <a:ext uri="{0D108BD9-81ED-4DB2-BD59-A6C34878D82A}">
                    <a16:rowId xmlns:a16="http://schemas.microsoft.com/office/drawing/2014/main" val="1502292473"/>
                  </a:ext>
                </a:extLst>
              </a:tr>
              <a:tr h="4946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786 (6,6%)</a:t>
                      </a:r>
                    </a:p>
                    <a:p>
                      <a:pPr algn="ctr"/>
                      <a:r>
                        <a:rPr lang="fr-FR" sz="1100" b="0">
                          <a:solidFill>
                            <a:srgbClr val="41C1EE"/>
                          </a:solidFill>
                        </a:rPr>
                        <a:t>(83,2%)</a:t>
                      </a:r>
                      <a:endParaRPr lang="fr-FR" sz="1050" b="0">
                        <a:solidFill>
                          <a:srgbClr val="41C1EE"/>
                        </a:solidFill>
                      </a:endParaRP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srgbClr val="4F4F4F"/>
                        </a:solidFill>
                        <a:effectLst/>
                        <a:uLnTx/>
                        <a:uFillTx/>
                        <a:latin typeface="+mn-lt"/>
                        <a:ea typeface="+mn-ea"/>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Industrie ferroviaire</a:t>
                      </a:r>
                    </a:p>
                  </a:txBody>
                  <a:tcPr anchor="ctr">
                    <a:solidFill>
                      <a:schemeClr val="bg1"/>
                    </a:solidFill>
                  </a:tcPr>
                </a:tc>
                <a:extLst>
                  <a:ext uri="{0D108BD9-81ED-4DB2-BD59-A6C34878D82A}">
                    <a16:rowId xmlns:a16="http://schemas.microsoft.com/office/drawing/2014/main" val="3951053791"/>
                  </a:ext>
                </a:extLst>
              </a:tr>
            </a:tbl>
          </a:graphicData>
        </a:graphic>
      </p:graphicFrame>
      <p:grpSp>
        <p:nvGrpSpPr>
          <p:cNvPr id="64" name="Groupe 63">
            <a:extLst>
              <a:ext uri="{FF2B5EF4-FFF2-40B4-BE49-F238E27FC236}">
                <a16:creationId xmlns:a16="http://schemas.microsoft.com/office/drawing/2014/main" id="{46C9C30F-4C36-4CE0-9B3D-2F9CC9AF82DB}"/>
              </a:ext>
            </a:extLst>
          </p:cNvPr>
          <p:cNvGrpSpPr/>
          <p:nvPr/>
        </p:nvGrpSpPr>
        <p:grpSpPr>
          <a:xfrm>
            <a:off x="6539953" y="2361357"/>
            <a:ext cx="392236" cy="3775634"/>
            <a:chOff x="6539953" y="2361357"/>
            <a:chExt cx="392236" cy="3775634"/>
          </a:xfrm>
        </p:grpSpPr>
        <p:grpSp>
          <p:nvGrpSpPr>
            <p:cNvPr id="65" name="Groupe 64">
              <a:extLst>
                <a:ext uri="{FF2B5EF4-FFF2-40B4-BE49-F238E27FC236}">
                  <a16:creationId xmlns:a16="http://schemas.microsoft.com/office/drawing/2014/main" id="{156F4248-BACF-409D-93FA-6CDCE5E682AF}"/>
                </a:ext>
              </a:extLst>
            </p:cNvPr>
            <p:cNvGrpSpPr/>
            <p:nvPr/>
          </p:nvGrpSpPr>
          <p:grpSpPr>
            <a:xfrm>
              <a:off x="6539953" y="2361357"/>
              <a:ext cx="392236" cy="2333135"/>
              <a:chOff x="6539953" y="2361357"/>
              <a:chExt cx="392236" cy="2333135"/>
            </a:xfrm>
          </p:grpSpPr>
          <p:pic>
            <p:nvPicPr>
              <p:cNvPr id="69" name="Image 68">
                <a:extLst>
                  <a:ext uri="{FF2B5EF4-FFF2-40B4-BE49-F238E27FC236}">
                    <a16:creationId xmlns:a16="http://schemas.microsoft.com/office/drawing/2014/main" id="{77FDC5B9-5791-4DE2-9248-49D2DE3171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0800" y="2361357"/>
                <a:ext cx="390543" cy="336223"/>
              </a:xfrm>
              <a:prstGeom prst="rect">
                <a:avLst/>
              </a:prstGeom>
            </p:spPr>
          </p:pic>
          <p:pic>
            <p:nvPicPr>
              <p:cNvPr id="70" name="Image 69">
                <a:extLst>
                  <a:ext uri="{FF2B5EF4-FFF2-40B4-BE49-F238E27FC236}">
                    <a16:creationId xmlns:a16="http://schemas.microsoft.com/office/drawing/2014/main" id="{C233E541-4A49-4742-9E61-8F7CB02BF3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9953" y="2878102"/>
                <a:ext cx="392236" cy="336224"/>
              </a:xfrm>
              <a:prstGeom prst="rect">
                <a:avLst/>
              </a:prstGeom>
            </p:spPr>
          </p:pic>
          <p:pic>
            <p:nvPicPr>
              <p:cNvPr id="71" name="Image 70">
                <a:extLst>
                  <a:ext uri="{FF2B5EF4-FFF2-40B4-BE49-F238E27FC236}">
                    <a16:creationId xmlns:a16="http://schemas.microsoft.com/office/drawing/2014/main" id="{399DD394-0676-48E3-A28D-E084A5B62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9953" y="3385075"/>
                <a:ext cx="392236" cy="336223"/>
              </a:xfrm>
              <a:prstGeom prst="rect">
                <a:avLst/>
              </a:prstGeom>
            </p:spPr>
          </p:pic>
          <p:pic>
            <p:nvPicPr>
              <p:cNvPr id="72" name="Image 71">
                <a:extLst>
                  <a:ext uri="{FF2B5EF4-FFF2-40B4-BE49-F238E27FC236}">
                    <a16:creationId xmlns:a16="http://schemas.microsoft.com/office/drawing/2014/main" id="{A097FD94-F3E8-4E52-92DA-1EEB9E3ACF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0800" y="3861716"/>
                <a:ext cx="390543" cy="336223"/>
              </a:xfrm>
              <a:prstGeom prst="rect">
                <a:avLst/>
              </a:prstGeom>
            </p:spPr>
          </p:pic>
          <p:pic>
            <p:nvPicPr>
              <p:cNvPr id="73" name="Image 72">
                <a:extLst>
                  <a:ext uri="{FF2B5EF4-FFF2-40B4-BE49-F238E27FC236}">
                    <a16:creationId xmlns:a16="http://schemas.microsoft.com/office/drawing/2014/main" id="{9892F6BD-FBB8-47F4-8EE7-A44F9DB9DB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9953" y="4358269"/>
                <a:ext cx="392236" cy="336223"/>
              </a:xfrm>
              <a:prstGeom prst="rect">
                <a:avLst/>
              </a:prstGeom>
            </p:spPr>
          </p:pic>
        </p:grpSp>
        <p:pic>
          <p:nvPicPr>
            <p:cNvPr id="66" name="Picture 2">
              <a:extLst>
                <a:ext uri="{FF2B5EF4-FFF2-40B4-BE49-F238E27FC236}">
                  <a16:creationId xmlns:a16="http://schemas.microsoft.com/office/drawing/2014/main" id="{BBBD4009-37AF-46CB-A5DB-B61D40265E2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566104" y="5796319"/>
              <a:ext cx="339934" cy="340672"/>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a:extLst>
                <a:ext uri="{FF2B5EF4-FFF2-40B4-BE49-F238E27FC236}">
                  <a16:creationId xmlns:a16="http://schemas.microsoft.com/office/drawing/2014/main" id="{342DCC77-FD7A-4071-95AD-9D4549B23CA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575435" y="4804844"/>
              <a:ext cx="321272" cy="321272"/>
            </a:xfrm>
            <a:prstGeom prst="rect">
              <a:avLst/>
            </a:prstGeom>
            <a:noFill/>
            <a:extLst>
              <a:ext uri="{909E8E84-426E-40DD-AFC4-6F175D3DCCD1}">
                <a14:hiddenFill xmlns:a14="http://schemas.microsoft.com/office/drawing/2010/main">
                  <a:solidFill>
                    <a:srgbClr val="FFFFFF"/>
                  </a:solidFill>
                </a14:hiddenFill>
              </a:ext>
            </a:extLst>
          </p:spPr>
        </p:pic>
        <p:pic>
          <p:nvPicPr>
            <p:cNvPr id="68" name="Image 67">
              <a:extLst>
                <a:ext uri="{FF2B5EF4-FFF2-40B4-BE49-F238E27FC236}">
                  <a16:creationId xmlns:a16="http://schemas.microsoft.com/office/drawing/2014/main" id="{59492D48-160C-431F-9FAE-6689335D4FA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46011" y="5233724"/>
              <a:ext cx="380121" cy="380946"/>
            </a:xfrm>
            <a:prstGeom prst="rect">
              <a:avLst/>
            </a:prstGeom>
          </p:spPr>
        </p:pic>
      </p:grpSp>
      <p:sp>
        <p:nvSpPr>
          <p:cNvPr id="47" name="Espace réservé du texte 4">
            <a:extLst>
              <a:ext uri="{FF2B5EF4-FFF2-40B4-BE49-F238E27FC236}">
                <a16:creationId xmlns:a16="http://schemas.microsoft.com/office/drawing/2014/main" id="{3BD65A95-7624-4DAF-B52E-479831E049E0}"/>
              </a:ext>
            </a:extLst>
          </p:cNvPr>
          <p:cNvSpPr>
            <a:spLocks noGrp="1"/>
          </p:cNvSpPr>
          <p:nvPr>
            <p:ph type="body" sz="quarter" idx="11"/>
          </p:nvPr>
        </p:nvSpPr>
        <p:spPr>
          <a:xfrm>
            <a:off x="707231" y="650080"/>
            <a:ext cx="490537" cy="450057"/>
          </a:xfrm>
        </p:spPr>
        <p:txBody>
          <a:bodyPr/>
          <a:lstStyle/>
          <a:p>
            <a:r>
              <a:rPr lang="fr-FR"/>
              <a:t>01</a:t>
            </a:r>
          </a:p>
        </p:txBody>
      </p:sp>
    </p:spTree>
    <p:extLst>
      <p:ext uri="{BB962C8B-B14F-4D97-AF65-F5344CB8AC3E}">
        <p14:creationId xmlns:p14="http://schemas.microsoft.com/office/powerpoint/2010/main" val="3203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e 41">
            <a:extLst>
              <a:ext uri="{FF2B5EF4-FFF2-40B4-BE49-F238E27FC236}">
                <a16:creationId xmlns:a16="http://schemas.microsoft.com/office/drawing/2014/main" id="{332B2DB3-0A5F-426E-BAAA-D4B0F17501B9}"/>
              </a:ext>
            </a:extLst>
          </p:cNvPr>
          <p:cNvGrpSpPr/>
          <p:nvPr/>
        </p:nvGrpSpPr>
        <p:grpSpPr>
          <a:xfrm>
            <a:off x="-124789" y="1465717"/>
            <a:ext cx="4664000" cy="3337055"/>
            <a:chOff x="-484502" y="1130681"/>
            <a:chExt cx="5036542" cy="3619114"/>
          </a:xfrm>
        </p:grpSpPr>
        <p:sp>
          <p:nvSpPr>
            <p:cNvPr id="43" name="Rectangle 42">
              <a:extLst>
                <a:ext uri="{FF2B5EF4-FFF2-40B4-BE49-F238E27FC236}">
                  <a16:creationId xmlns:a16="http://schemas.microsoft.com/office/drawing/2014/main" id="{85EDCC15-63A3-4923-9934-43CB23B1BD73}"/>
                </a:ext>
              </a:extLst>
            </p:cNvPr>
            <p:cNvSpPr/>
            <p:nvPr/>
          </p:nvSpPr>
          <p:spPr>
            <a:xfrm>
              <a:off x="-75667" y="1130681"/>
              <a:ext cx="4627707" cy="361911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44" name="Freeform 13">
              <a:extLst>
                <a:ext uri="{FF2B5EF4-FFF2-40B4-BE49-F238E27FC236}">
                  <a16:creationId xmlns:a16="http://schemas.microsoft.com/office/drawing/2014/main" id="{0445CFD0-BA3F-4B4E-8A2F-90899102EABA}"/>
                </a:ext>
              </a:extLst>
            </p:cNvPr>
            <p:cNvSpPr>
              <a:spLocks noChangeAspect="1"/>
            </p:cNvSpPr>
            <p:nvPr/>
          </p:nvSpPr>
          <p:spPr bwMode="auto">
            <a:xfrm>
              <a:off x="-19781" y="1215807"/>
              <a:ext cx="4376961" cy="3453513"/>
            </a:xfrm>
            <a:custGeom>
              <a:avLst/>
              <a:gdLst>
                <a:gd name="T0" fmla="*/ 277 w 387"/>
                <a:gd name="T1" fmla="*/ 76 h 306"/>
                <a:gd name="T2" fmla="*/ 297 w 387"/>
                <a:gd name="T3" fmla="*/ 62 h 306"/>
                <a:gd name="T4" fmla="*/ 311 w 387"/>
                <a:gd name="T5" fmla="*/ 71 h 306"/>
                <a:gd name="T6" fmla="*/ 340 w 387"/>
                <a:gd name="T7" fmla="*/ 62 h 306"/>
                <a:gd name="T8" fmla="*/ 359 w 387"/>
                <a:gd name="T9" fmla="*/ 67 h 306"/>
                <a:gd name="T10" fmla="*/ 368 w 387"/>
                <a:gd name="T11" fmla="*/ 86 h 306"/>
                <a:gd name="T12" fmla="*/ 387 w 387"/>
                <a:gd name="T13" fmla="*/ 110 h 306"/>
                <a:gd name="T14" fmla="*/ 387 w 387"/>
                <a:gd name="T15" fmla="*/ 119 h 306"/>
                <a:gd name="T16" fmla="*/ 378 w 387"/>
                <a:gd name="T17" fmla="*/ 138 h 306"/>
                <a:gd name="T18" fmla="*/ 363 w 387"/>
                <a:gd name="T19" fmla="*/ 153 h 306"/>
                <a:gd name="T20" fmla="*/ 359 w 387"/>
                <a:gd name="T21" fmla="*/ 167 h 306"/>
                <a:gd name="T22" fmla="*/ 363 w 387"/>
                <a:gd name="T23" fmla="*/ 186 h 306"/>
                <a:gd name="T24" fmla="*/ 335 w 387"/>
                <a:gd name="T25" fmla="*/ 201 h 306"/>
                <a:gd name="T26" fmla="*/ 325 w 387"/>
                <a:gd name="T27" fmla="*/ 220 h 306"/>
                <a:gd name="T28" fmla="*/ 340 w 387"/>
                <a:gd name="T29" fmla="*/ 234 h 306"/>
                <a:gd name="T30" fmla="*/ 344 w 387"/>
                <a:gd name="T31" fmla="*/ 248 h 306"/>
                <a:gd name="T32" fmla="*/ 349 w 387"/>
                <a:gd name="T33" fmla="*/ 277 h 306"/>
                <a:gd name="T34" fmla="*/ 330 w 387"/>
                <a:gd name="T35" fmla="*/ 282 h 306"/>
                <a:gd name="T36" fmla="*/ 325 w 387"/>
                <a:gd name="T37" fmla="*/ 287 h 306"/>
                <a:gd name="T38" fmla="*/ 306 w 387"/>
                <a:gd name="T39" fmla="*/ 291 h 306"/>
                <a:gd name="T40" fmla="*/ 292 w 387"/>
                <a:gd name="T41" fmla="*/ 301 h 306"/>
                <a:gd name="T42" fmla="*/ 268 w 387"/>
                <a:gd name="T43" fmla="*/ 287 h 306"/>
                <a:gd name="T44" fmla="*/ 234 w 387"/>
                <a:gd name="T45" fmla="*/ 272 h 306"/>
                <a:gd name="T46" fmla="*/ 187 w 387"/>
                <a:gd name="T47" fmla="*/ 253 h 306"/>
                <a:gd name="T48" fmla="*/ 167 w 387"/>
                <a:gd name="T49" fmla="*/ 234 h 306"/>
                <a:gd name="T50" fmla="*/ 134 w 387"/>
                <a:gd name="T51" fmla="*/ 234 h 306"/>
                <a:gd name="T52" fmla="*/ 105 w 387"/>
                <a:gd name="T53" fmla="*/ 239 h 306"/>
                <a:gd name="T54" fmla="*/ 81 w 387"/>
                <a:gd name="T55" fmla="*/ 229 h 306"/>
                <a:gd name="T56" fmla="*/ 67 w 387"/>
                <a:gd name="T57" fmla="*/ 248 h 306"/>
                <a:gd name="T58" fmla="*/ 53 w 387"/>
                <a:gd name="T59" fmla="*/ 224 h 306"/>
                <a:gd name="T60" fmla="*/ 24 w 387"/>
                <a:gd name="T61" fmla="*/ 215 h 306"/>
                <a:gd name="T62" fmla="*/ 10 w 387"/>
                <a:gd name="T63" fmla="*/ 201 h 306"/>
                <a:gd name="T64" fmla="*/ 5 w 387"/>
                <a:gd name="T65" fmla="*/ 181 h 306"/>
                <a:gd name="T66" fmla="*/ 10 w 387"/>
                <a:gd name="T67" fmla="*/ 148 h 306"/>
                <a:gd name="T68" fmla="*/ 14 w 387"/>
                <a:gd name="T69" fmla="*/ 124 h 306"/>
                <a:gd name="T70" fmla="*/ 0 w 387"/>
                <a:gd name="T71" fmla="*/ 105 h 306"/>
                <a:gd name="T72" fmla="*/ 24 w 387"/>
                <a:gd name="T73" fmla="*/ 105 h 306"/>
                <a:gd name="T74" fmla="*/ 43 w 387"/>
                <a:gd name="T75" fmla="*/ 91 h 306"/>
                <a:gd name="T76" fmla="*/ 72 w 387"/>
                <a:gd name="T77" fmla="*/ 91 h 306"/>
                <a:gd name="T78" fmla="*/ 91 w 387"/>
                <a:gd name="T79" fmla="*/ 81 h 306"/>
                <a:gd name="T80" fmla="*/ 96 w 387"/>
                <a:gd name="T81" fmla="*/ 62 h 306"/>
                <a:gd name="T82" fmla="*/ 105 w 387"/>
                <a:gd name="T83" fmla="*/ 47 h 306"/>
                <a:gd name="T84" fmla="*/ 110 w 387"/>
                <a:gd name="T85" fmla="*/ 38 h 306"/>
                <a:gd name="T86" fmla="*/ 110 w 387"/>
                <a:gd name="T87" fmla="*/ 24 h 306"/>
                <a:gd name="T88" fmla="*/ 139 w 387"/>
                <a:gd name="T89" fmla="*/ 14 h 306"/>
                <a:gd name="T90" fmla="*/ 153 w 387"/>
                <a:gd name="T91" fmla="*/ 9 h 306"/>
                <a:gd name="T92" fmla="*/ 177 w 387"/>
                <a:gd name="T93" fmla="*/ 4 h 306"/>
                <a:gd name="T94" fmla="*/ 182 w 387"/>
                <a:gd name="T95" fmla="*/ 9 h 306"/>
                <a:gd name="T96" fmla="*/ 206 w 387"/>
                <a:gd name="T97" fmla="*/ 9 h 306"/>
                <a:gd name="T98" fmla="*/ 220 w 387"/>
                <a:gd name="T99" fmla="*/ 24 h 306"/>
                <a:gd name="T100" fmla="*/ 244 w 387"/>
                <a:gd name="T101" fmla="*/ 43 h 306"/>
                <a:gd name="T102" fmla="*/ 244 w 387"/>
                <a:gd name="T103" fmla="*/ 57 h 306"/>
                <a:gd name="T104" fmla="*/ 230 w 387"/>
                <a:gd name="T105" fmla="*/ 7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7" h="306">
                  <a:moveTo>
                    <a:pt x="249" y="71"/>
                  </a:moveTo>
                  <a:lnTo>
                    <a:pt x="253" y="71"/>
                  </a:lnTo>
                  <a:lnTo>
                    <a:pt x="258" y="71"/>
                  </a:lnTo>
                  <a:lnTo>
                    <a:pt x="273" y="71"/>
                  </a:lnTo>
                  <a:lnTo>
                    <a:pt x="277" y="76"/>
                  </a:lnTo>
                  <a:lnTo>
                    <a:pt x="277" y="76"/>
                  </a:lnTo>
                  <a:lnTo>
                    <a:pt x="287" y="76"/>
                  </a:lnTo>
                  <a:lnTo>
                    <a:pt x="287" y="71"/>
                  </a:lnTo>
                  <a:lnTo>
                    <a:pt x="301" y="67"/>
                  </a:lnTo>
                  <a:lnTo>
                    <a:pt x="297" y="62"/>
                  </a:lnTo>
                  <a:lnTo>
                    <a:pt x="297" y="57"/>
                  </a:lnTo>
                  <a:lnTo>
                    <a:pt x="301" y="62"/>
                  </a:lnTo>
                  <a:lnTo>
                    <a:pt x="306" y="57"/>
                  </a:lnTo>
                  <a:lnTo>
                    <a:pt x="311" y="62"/>
                  </a:lnTo>
                  <a:lnTo>
                    <a:pt x="311" y="71"/>
                  </a:lnTo>
                  <a:lnTo>
                    <a:pt x="316" y="71"/>
                  </a:lnTo>
                  <a:lnTo>
                    <a:pt x="325" y="62"/>
                  </a:lnTo>
                  <a:lnTo>
                    <a:pt x="325" y="62"/>
                  </a:lnTo>
                  <a:lnTo>
                    <a:pt x="335" y="62"/>
                  </a:lnTo>
                  <a:lnTo>
                    <a:pt x="340" y="62"/>
                  </a:lnTo>
                  <a:lnTo>
                    <a:pt x="344" y="62"/>
                  </a:lnTo>
                  <a:lnTo>
                    <a:pt x="349" y="62"/>
                  </a:lnTo>
                  <a:lnTo>
                    <a:pt x="349" y="67"/>
                  </a:lnTo>
                  <a:lnTo>
                    <a:pt x="354" y="67"/>
                  </a:lnTo>
                  <a:lnTo>
                    <a:pt x="359" y="67"/>
                  </a:lnTo>
                  <a:lnTo>
                    <a:pt x="359" y="67"/>
                  </a:lnTo>
                  <a:lnTo>
                    <a:pt x="363" y="71"/>
                  </a:lnTo>
                  <a:lnTo>
                    <a:pt x="363" y="76"/>
                  </a:lnTo>
                  <a:lnTo>
                    <a:pt x="368" y="76"/>
                  </a:lnTo>
                  <a:lnTo>
                    <a:pt x="368" y="86"/>
                  </a:lnTo>
                  <a:lnTo>
                    <a:pt x="368" y="86"/>
                  </a:lnTo>
                  <a:lnTo>
                    <a:pt x="368" y="95"/>
                  </a:lnTo>
                  <a:lnTo>
                    <a:pt x="383" y="100"/>
                  </a:lnTo>
                  <a:lnTo>
                    <a:pt x="378" y="105"/>
                  </a:lnTo>
                  <a:lnTo>
                    <a:pt x="387" y="110"/>
                  </a:lnTo>
                  <a:lnTo>
                    <a:pt x="383" y="110"/>
                  </a:lnTo>
                  <a:lnTo>
                    <a:pt x="383" y="114"/>
                  </a:lnTo>
                  <a:lnTo>
                    <a:pt x="387" y="114"/>
                  </a:lnTo>
                  <a:lnTo>
                    <a:pt x="387" y="114"/>
                  </a:lnTo>
                  <a:lnTo>
                    <a:pt x="387" y="119"/>
                  </a:lnTo>
                  <a:lnTo>
                    <a:pt x="387" y="119"/>
                  </a:lnTo>
                  <a:lnTo>
                    <a:pt x="387" y="129"/>
                  </a:lnTo>
                  <a:lnTo>
                    <a:pt x="383" y="134"/>
                  </a:lnTo>
                  <a:lnTo>
                    <a:pt x="383" y="138"/>
                  </a:lnTo>
                  <a:lnTo>
                    <a:pt x="378" y="138"/>
                  </a:lnTo>
                  <a:lnTo>
                    <a:pt x="373" y="143"/>
                  </a:lnTo>
                  <a:lnTo>
                    <a:pt x="368" y="148"/>
                  </a:lnTo>
                  <a:lnTo>
                    <a:pt x="368" y="148"/>
                  </a:lnTo>
                  <a:lnTo>
                    <a:pt x="368" y="153"/>
                  </a:lnTo>
                  <a:lnTo>
                    <a:pt x="363" y="153"/>
                  </a:lnTo>
                  <a:lnTo>
                    <a:pt x="363" y="153"/>
                  </a:lnTo>
                  <a:lnTo>
                    <a:pt x="363" y="153"/>
                  </a:lnTo>
                  <a:lnTo>
                    <a:pt x="359" y="158"/>
                  </a:lnTo>
                  <a:lnTo>
                    <a:pt x="359" y="162"/>
                  </a:lnTo>
                  <a:lnTo>
                    <a:pt x="359" y="167"/>
                  </a:lnTo>
                  <a:lnTo>
                    <a:pt x="363" y="167"/>
                  </a:lnTo>
                  <a:lnTo>
                    <a:pt x="363" y="172"/>
                  </a:lnTo>
                  <a:lnTo>
                    <a:pt x="363" y="177"/>
                  </a:lnTo>
                  <a:lnTo>
                    <a:pt x="363" y="177"/>
                  </a:lnTo>
                  <a:lnTo>
                    <a:pt x="363" y="186"/>
                  </a:lnTo>
                  <a:lnTo>
                    <a:pt x="363" y="186"/>
                  </a:lnTo>
                  <a:lnTo>
                    <a:pt x="363" y="196"/>
                  </a:lnTo>
                  <a:lnTo>
                    <a:pt x="354" y="196"/>
                  </a:lnTo>
                  <a:lnTo>
                    <a:pt x="344" y="205"/>
                  </a:lnTo>
                  <a:lnTo>
                    <a:pt x="335" y="201"/>
                  </a:lnTo>
                  <a:lnTo>
                    <a:pt x="325" y="205"/>
                  </a:lnTo>
                  <a:lnTo>
                    <a:pt x="320" y="215"/>
                  </a:lnTo>
                  <a:lnTo>
                    <a:pt x="320" y="220"/>
                  </a:lnTo>
                  <a:lnTo>
                    <a:pt x="325" y="220"/>
                  </a:lnTo>
                  <a:lnTo>
                    <a:pt x="325" y="220"/>
                  </a:lnTo>
                  <a:lnTo>
                    <a:pt x="330" y="220"/>
                  </a:lnTo>
                  <a:lnTo>
                    <a:pt x="330" y="224"/>
                  </a:lnTo>
                  <a:lnTo>
                    <a:pt x="330" y="224"/>
                  </a:lnTo>
                  <a:lnTo>
                    <a:pt x="335" y="224"/>
                  </a:lnTo>
                  <a:lnTo>
                    <a:pt x="340" y="234"/>
                  </a:lnTo>
                  <a:lnTo>
                    <a:pt x="340" y="234"/>
                  </a:lnTo>
                  <a:lnTo>
                    <a:pt x="340" y="239"/>
                  </a:lnTo>
                  <a:lnTo>
                    <a:pt x="344" y="239"/>
                  </a:lnTo>
                  <a:lnTo>
                    <a:pt x="349" y="244"/>
                  </a:lnTo>
                  <a:lnTo>
                    <a:pt x="344" y="248"/>
                  </a:lnTo>
                  <a:lnTo>
                    <a:pt x="344" y="253"/>
                  </a:lnTo>
                  <a:lnTo>
                    <a:pt x="344" y="258"/>
                  </a:lnTo>
                  <a:lnTo>
                    <a:pt x="344" y="263"/>
                  </a:lnTo>
                  <a:lnTo>
                    <a:pt x="354" y="272"/>
                  </a:lnTo>
                  <a:lnTo>
                    <a:pt x="349" y="277"/>
                  </a:lnTo>
                  <a:lnTo>
                    <a:pt x="340" y="272"/>
                  </a:lnTo>
                  <a:lnTo>
                    <a:pt x="340" y="277"/>
                  </a:lnTo>
                  <a:lnTo>
                    <a:pt x="330" y="277"/>
                  </a:lnTo>
                  <a:lnTo>
                    <a:pt x="330" y="277"/>
                  </a:lnTo>
                  <a:lnTo>
                    <a:pt x="330" y="282"/>
                  </a:lnTo>
                  <a:lnTo>
                    <a:pt x="325" y="282"/>
                  </a:lnTo>
                  <a:lnTo>
                    <a:pt x="325" y="282"/>
                  </a:lnTo>
                  <a:lnTo>
                    <a:pt x="325" y="282"/>
                  </a:lnTo>
                  <a:lnTo>
                    <a:pt x="320" y="282"/>
                  </a:lnTo>
                  <a:lnTo>
                    <a:pt x="325" y="287"/>
                  </a:lnTo>
                  <a:lnTo>
                    <a:pt x="330" y="291"/>
                  </a:lnTo>
                  <a:lnTo>
                    <a:pt x="320" y="291"/>
                  </a:lnTo>
                  <a:lnTo>
                    <a:pt x="316" y="296"/>
                  </a:lnTo>
                  <a:lnTo>
                    <a:pt x="311" y="301"/>
                  </a:lnTo>
                  <a:lnTo>
                    <a:pt x="306" y="291"/>
                  </a:lnTo>
                  <a:lnTo>
                    <a:pt x="301" y="287"/>
                  </a:lnTo>
                  <a:lnTo>
                    <a:pt x="297" y="291"/>
                  </a:lnTo>
                  <a:lnTo>
                    <a:pt x="297" y="282"/>
                  </a:lnTo>
                  <a:lnTo>
                    <a:pt x="292" y="282"/>
                  </a:lnTo>
                  <a:lnTo>
                    <a:pt x="292" y="301"/>
                  </a:lnTo>
                  <a:lnTo>
                    <a:pt x="282" y="306"/>
                  </a:lnTo>
                  <a:lnTo>
                    <a:pt x="277" y="306"/>
                  </a:lnTo>
                  <a:lnTo>
                    <a:pt x="277" y="291"/>
                  </a:lnTo>
                  <a:lnTo>
                    <a:pt x="263" y="287"/>
                  </a:lnTo>
                  <a:lnTo>
                    <a:pt x="268" y="287"/>
                  </a:lnTo>
                  <a:lnTo>
                    <a:pt x="263" y="282"/>
                  </a:lnTo>
                  <a:lnTo>
                    <a:pt x="258" y="277"/>
                  </a:lnTo>
                  <a:lnTo>
                    <a:pt x="253" y="272"/>
                  </a:lnTo>
                  <a:lnTo>
                    <a:pt x="249" y="272"/>
                  </a:lnTo>
                  <a:lnTo>
                    <a:pt x="234" y="272"/>
                  </a:lnTo>
                  <a:lnTo>
                    <a:pt x="225" y="258"/>
                  </a:lnTo>
                  <a:lnTo>
                    <a:pt x="225" y="258"/>
                  </a:lnTo>
                  <a:lnTo>
                    <a:pt x="206" y="268"/>
                  </a:lnTo>
                  <a:lnTo>
                    <a:pt x="191" y="258"/>
                  </a:lnTo>
                  <a:lnTo>
                    <a:pt x="187" y="253"/>
                  </a:lnTo>
                  <a:lnTo>
                    <a:pt x="177" y="253"/>
                  </a:lnTo>
                  <a:lnTo>
                    <a:pt x="172" y="248"/>
                  </a:lnTo>
                  <a:lnTo>
                    <a:pt x="172" y="239"/>
                  </a:lnTo>
                  <a:lnTo>
                    <a:pt x="167" y="239"/>
                  </a:lnTo>
                  <a:lnTo>
                    <a:pt x="167" y="234"/>
                  </a:lnTo>
                  <a:lnTo>
                    <a:pt x="153" y="239"/>
                  </a:lnTo>
                  <a:lnTo>
                    <a:pt x="153" y="234"/>
                  </a:lnTo>
                  <a:lnTo>
                    <a:pt x="148" y="234"/>
                  </a:lnTo>
                  <a:lnTo>
                    <a:pt x="143" y="234"/>
                  </a:lnTo>
                  <a:lnTo>
                    <a:pt x="134" y="234"/>
                  </a:lnTo>
                  <a:lnTo>
                    <a:pt x="134" y="234"/>
                  </a:lnTo>
                  <a:lnTo>
                    <a:pt x="115" y="234"/>
                  </a:lnTo>
                  <a:lnTo>
                    <a:pt x="115" y="239"/>
                  </a:lnTo>
                  <a:lnTo>
                    <a:pt x="115" y="239"/>
                  </a:lnTo>
                  <a:lnTo>
                    <a:pt x="105" y="239"/>
                  </a:lnTo>
                  <a:lnTo>
                    <a:pt x="105" y="239"/>
                  </a:lnTo>
                  <a:lnTo>
                    <a:pt x="100" y="234"/>
                  </a:lnTo>
                  <a:lnTo>
                    <a:pt x="96" y="234"/>
                  </a:lnTo>
                  <a:lnTo>
                    <a:pt x="86" y="234"/>
                  </a:lnTo>
                  <a:lnTo>
                    <a:pt x="81" y="229"/>
                  </a:lnTo>
                  <a:lnTo>
                    <a:pt x="81" y="229"/>
                  </a:lnTo>
                  <a:lnTo>
                    <a:pt x="77" y="229"/>
                  </a:lnTo>
                  <a:lnTo>
                    <a:pt x="81" y="239"/>
                  </a:lnTo>
                  <a:lnTo>
                    <a:pt x="72" y="244"/>
                  </a:lnTo>
                  <a:lnTo>
                    <a:pt x="67" y="248"/>
                  </a:lnTo>
                  <a:lnTo>
                    <a:pt x="62" y="248"/>
                  </a:lnTo>
                  <a:lnTo>
                    <a:pt x="62" y="244"/>
                  </a:lnTo>
                  <a:lnTo>
                    <a:pt x="57" y="244"/>
                  </a:lnTo>
                  <a:lnTo>
                    <a:pt x="48" y="229"/>
                  </a:lnTo>
                  <a:lnTo>
                    <a:pt x="53" y="224"/>
                  </a:lnTo>
                  <a:lnTo>
                    <a:pt x="48" y="215"/>
                  </a:lnTo>
                  <a:lnTo>
                    <a:pt x="38" y="210"/>
                  </a:lnTo>
                  <a:lnTo>
                    <a:pt x="34" y="210"/>
                  </a:lnTo>
                  <a:lnTo>
                    <a:pt x="29" y="205"/>
                  </a:lnTo>
                  <a:lnTo>
                    <a:pt x="24" y="215"/>
                  </a:lnTo>
                  <a:lnTo>
                    <a:pt x="14" y="215"/>
                  </a:lnTo>
                  <a:lnTo>
                    <a:pt x="14" y="215"/>
                  </a:lnTo>
                  <a:lnTo>
                    <a:pt x="19" y="210"/>
                  </a:lnTo>
                  <a:lnTo>
                    <a:pt x="19" y="210"/>
                  </a:lnTo>
                  <a:lnTo>
                    <a:pt x="10" y="201"/>
                  </a:lnTo>
                  <a:lnTo>
                    <a:pt x="14" y="196"/>
                  </a:lnTo>
                  <a:lnTo>
                    <a:pt x="14" y="191"/>
                  </a:lnTo>
                  <a:lnTo>
                    <a:pt x="10" y="186"/>
                  </a:lnTo>
                  <a:lnTo>
                    <a:pt x="5" y="181"/>
                  </a:lnTo>
                  <a:lnTo>
                    <a:pt x="5" y="181"/>
                  </a:lnTo>
                  <a:lnTo>
                    <a:pt x="19" y="167"/>
                  </a:lnTo>
                  <a:lnTo>
                    <a:pt x="19" y="162"/>
                  </a:lnTo>
                  <a:lnTo>
                    <a:pt x="14" y="158"/>
                  </a:lnTo>
                  <a:lnTo>
                    <a:pt x="14" y="153"/>
                  </a:lnTo>
                  <a:lnTo>
                    <a:pt x="10" y="148"/>
                  </a:lnTo>
                  <a:lnTo>
                    <a:pt x="5" y="143"/>
                  </a:lnTo>
                  <a:lnTo>
                    <a:pt x="5" y="134"/>
                  </a:lnTo>
                  <a:lnTo>
                    <a:pt x="10" y="134"/>
                  </a:lnTo>
                  <a:lnTo>
                    <a:pt x="14" y="129"/>
                  </a:lnTo>
                  <a:lnTo>
                    <a:pt x="14" y="124"/>
                  </a:lnTo>
                  <a:lnTo>
                    <a:pt x="5" y="124"/>
                  </a:lnTo>
                  <a:lnTo>
                    <a:pt x="5" y="124"/>
                  </a:lnTo>
                  <a:lnTo>
                    <a:pt x="5" y="114"/>
                  </a:lnTo>
                  <a:lnTo>
                    <a:pt x="0" y="114"/>
                  </a:lnTo>
                  <a:lnTo>
                    <a:pt x="0" y="105"/>
                  </a:lnTo>
                  <a:lnTo>
                    <a:pt x="5" y="105"/>
                  </a:lnTo>
                  <a:lnTo>
                    <a:pt x="10" y="105"/>
                  </a:lnTo>
                  <a:lnTo>
                    <a:pt x="19" y="105"/>
                  </a:lnTo>
                  <a:lnTo>
                    <a:pt x="19" y="105"/>
                  </a:lnTo>
                  <a:lnTo>
                    <a:pt x="24" y="105"/>
                  </a:lnTo>
                  <a:lnTo>
                    <a:pt x="29" y="100"/>
                  </a:lnTo>
                  <a:lnTo>
                    <a:pt x="29" y="95"/>
                  </a:lnTo>
                  <a:lnTo>
                    <a:pt x="34" y="91"/>
                  </a:lnTo>
                  <a:lnTo>
                    <a:pt x="38" y="95"/>
                  </a:lnTo>
                  <a:lnTo>
                    <a:pt x="43" y="91"/>
                  </a:lnTo>
                  <a:lnTo>
                    <a:pt x="48" y="95"/>
                  </a:lnTo>
                  <a:lnTo>
                    <a:pt x="62" y="95"/>
                  </a:lnTo>
                  <a:lnTo>
                    <a:pt x="62" y="91"/>
                  </a:lnTo>
                  <a:lnTo>
                    <a:pt x="72" y="91"/>
                  </a:lnTo>
                  <a:lnTo>
                    <a:pt x="72" y="91"/>
                  </a:lnTo>
                  <a:lnTo>
                    <a:pt x="72" y="86"/>
                  </a:lnTo>
                  <a:lnTo>
                    <a:pt x="81" y="91"/>
                  </a:lnTo>
                  <a:lnTo>
                    <a:pt x="86" y="91"/>
                  </a:lnTo>
                  <a:lnTo>
                    <a:pt x="86" y="86"/>
                  </a:lnTo>
                  <a:lnTo>
                    <a:pt x="91" y="81"/>
                  </a:lnTo>
                  <a:lnTo>
                    <a:pt x="96" y="71"/>
                  </a:lnTo>
                  <a:lnTo>
                    <a:pt x="96" y="71"/>
                  </a:lnTo>
                  <a:lnTo>
                    <a:pt x="100" y="67"/>
                  </a:lnTo>
                  <a:lnTo>
                    <a:pt x="96" y="67"/>
                  </a:lnTo>
                  <a:lnTo>
                    <a:pt x="96" y="62"/>
                  </a:lnTo>
                  <a:lnTo>
                    <a:pt x="100" y="57"/>
                  </a:lnTo>
                  <a:lnTo>
                    <a:pt x="110" y="57"/>
                  </a:lnTo>
                  <a:lnTo>
                    <a:pt x="110" y="57"/>
                  </a:lnTo>
                  <a:lnTo>
                    <a:pt x="105" y="52"/>
                  </a:lnTo>
                  <a:lnTo>
                    <a:pt x="105" y="47"/>
                  </a:lnTo>
                  <a:lnTo>
                    <a:pt x="110" y="47"/>
                  </a:lnTo>
                  <a:lnTo>
                    <a:pt x="110" y="47"/>
                  </a:lnTo>
                  <a:lnTo>
                    <a:pt x="110" y="47"/>
                  </a:lnTo>
                  <a:lnTo>
                    <a:pt x="115" y="47"/>
                  </a:lnTo>
                  <a:lnTo>
                    <a:pt x="110" y="38"/>
                  </a:lnTo>
                  <a:lnTo>
                    <a:pt x="110" y="33"/>
                  </a:lnTo>
                  <a:lnTo>
                    <a:pt x="110" y="33"/>
                  </a:lnTo>
                  <a:lnTo>
                    <a:pt x="110" y="33"/>
                  </a:lnTo>
                  <a:lnTo>
                    <a:pt x="110" y="28"/>
                  </a:lnTo>
                  <a:lnTo>
                    <a:pt x="110" y="24"/>
                  </a:lnTo>
                  <a:lnTo>
                    <a:pt x="115" y="24"/>
                  </a:lnTo>
                  <a:lnTo>
                    <a:pt x="115" y="19"/>
                  </a:lnTo>
                  <a:lnTo>
                    <a:pt x="129" y="19"/>
                  </a:lnTo>
                  <a:lnTo>
                    <a:pt x="129" y="14"/>
                  </a:lnTo>
                  <a:lnTo>
                    <a:pt x="139" y="14"/>
                  </a:lnTo>
                  <a:lnTo>
                    <a:pt x="139" y="9"/>
                  </a:lnTo>
                  <a:lnTo>
                    <a:pt x="143" y="9"/>
                  </a:lnTo>
                  <a:lnTo>
                    <a:pt x="143" y="14"/>
                  </a:lnTo>
                  <a:lnTo>
                    <a:pt x="158" y="14"/>
                  </a:lnTo>
                  <a:lnTo>
                    <a:pt x="153" y="9"/>
                  </a:lnTo>
                  <a:lnTo>
                    <a:pt x="158" y="9"/>
                  </a:lnTo>
                  <a:lnTo>
                    <a:pt x="163" y="9"/>
                  </a:lnTo>
                  <a:lnTo>
                    <a:pt x="163" y="0"/>
                  </a:lnTo>
                  <a:lnTo>
                    <a:pt x="167" y="0"/>
                  </a:lnTo>
                  <a:lnTo>
                    <a:pt x="177" y="4"/>
                  </a:lnTo>
                  <a:lnTo>
                    <a:pt x="177" y="4"/>
                  </a:lnTo>
                  <a:lnTo>
                    <a:pt x="177" y="9"/>
                  </a:lnTo>
                  <a:lnTo>
                    <a:pt x="177" y="14"/>
                  </a:lnTo>
                  <a:lnTo>
                    <a:pt x="182" y="14"/>
                  </a:lnTo>
                  <a:lnTo>
                    <a:pt x="182" y="9"/>
                  </a:lnTo>
                  <a:lnTo>
                    <a:pt x="191" y="9"/>
                  </a:lnTo>
                  <a:lnTo>
                    <a:pt x="191" y="0"/>
                  </a:lnTo>
                  <a:lnTo>
                    <a:pt x="196" y="0"/>
                  </a:lnTo>
                  <a:lnTo>
                    <a:pt x="201" y="9"/>
                  </a:lnTo>
                  <a:lnTo>
                    <a:pt x="206" y="9"/>
                  </a:lnTo>
                  <a:lnTo>
                    <a:pt x="215" y="4"/>
                  </a:lnTo>
                  <a:lnTo>
                    <a:pt x="215" y="9"/>
                  </a:lnTo>
                  <a:lnTo>
                    <a:pt x="220" y="14"/>
                  </a:lnTo>
                  <a:lnTo>
                    <a:pt x="220" y="24"/>
                  </a:lnTo>
                  <a:lnTo>
                    <a:pt x="220" y="24"/>
                  </a:lnTo>
                  <a:lnTo>
                    <a:pt x="225" y="28"/>
                  </a:lnTo>
                  <a:lnTo>
                    <a:pt x="230" y="28"/>
                  </a:lnTo>
                  <a:lnTo>
                    <a:pt x="234" y="33"/>
                  </a:lnTo>
                  <a:lnTo>
                    <a:pt x="239" y="33"/>
                  </a:lnTo>
                  <a:lnTo>
                    <a:pt x="244" y="43"/>
                  </a:lnTo>
                  <a:lnTo>
                    <a:pt x="244" y="43"/>
                  </a:lnTo>
                  <a:lnTo>
                    <a:pt x="244" y="47"/>
                  </a:lnTo>
                  <a:lnTo>
                    <a:pt x="244" y="52"/>
                  </a:lnTo>
                  <a:lnTo>
                    <a:pt x="239" y="52"/>
                  </a:lnTo>
                  <a:lnTo>
                    <a:pt x="244" y="57"/>
                  </a:lnTo>
                  <a:lnTo>
                    <a:pt x="239" y="62"/>
                  </a:lnTo>
                  <a:lnTo>
                    <a:pt x="234" y="62"/>
                  </a:lnTo>
                  <a:lnTo>
                    <a:pt x="230" y="62"/>
                  </a:lnTo>
                  <a:lnTo>
                    <a:pt x="225" y="71"/>
                  </a:lnTo>
                  <a:lnTo>
                    <a:pt x="230" y="76"/>
                  </a:lnTo>
                  <a:lnTo>
                    <a:pt x="244" y="76"/>
                  </a:lnTo>
                  <a:lnTo>
                    <a:pt x="249" y="71"/>
                  </a:lnTo>
                </a:path>
              </a:pathLst>
            </a:custGeom>
            <a:noFill/>
            <a:ln w="19050" cmpd="sng">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Organigramme : Fusion 45">
              <a:extLst>
                <a:ext uri="{FF2B5EF4-FFF2-40B4-BE49-F238E27FC236}">
                  <a16:creationId xmlns:a16="http://schemas.microsoft.com/office/drawing/2014/main" id="{E9E0796D-657C-46EB-9A98-4C84A0419418}"/>
                </a:ext>
              </a:extLst>
            </p:cNvPr>
            <p:cNvSpPr/>
            <p:nvPr/>
          </p:nvSpPr>
          <p:spPr>
            <a:xfrm>
              <a:off x="2940556" y="3713003"/>
              <a:ext cx="140152" cy="189617"/>
            </a:xfrm>
            <a:prstGeom prst="flowChartMerg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7" name="Organigramme : Fusion 46">
              <a:extLst>
                <a:ext uri="{FF2B5EF4-FFF2-40B4-BE49-F238E27FC236}">
                  <a16:creationId xmlns:a16="http://schemas.microsoft.com/office/drawing/2014/main" id="{98CA675C-D1B1-4BCC-BED3-67E30477D74D}"/>
                </a:ext>
              </a:extLst>
            </p:cNvPr>
            <p:cNvSpPr/>
            <p:nvPr/>
          </p:nvSpPr>
          <p:spPr>
            <a:xfrm>
              <a:off x="1858077" y="1288542"/>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8" name="Organigramme : Fusion 47">
              <a:extLst>
                <a:ext uri="{FF2B5EF4-FFF2-40B4-BE49-F238E27FC236}">
                  <a16:creationId xmlns:a16="http://schemas.microsoft.com/office/drawing/2014/main" id="{7CB4B201-694F-4624-B783-D7637860E9DD}"/>
                </a:ext>
              </a:extLst>
            </p:cNvPr>
            <p:cNvSpPr/>
            <p:nvPr/>
          </p:nvSpPr>
          <p:spPr>
            <a:xfrm>
              <a:off x="427750" y="3253672"/>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0" name="Organigramme : Fusion 49">
              <a:extLst>
                <a:ext uri="{FF2B5EF4-FFF2-40B4-BE49-F238E27FC236}">
                  <a16:creationId xmlns:a16="http://schemas.microsoft.com/office/drawing/2014/main" id="{6950423A-42BB-4112-B317-385E3F2888F2}"/>
                </a:ext>
              </a:extLst>
            </p:cNvPr>
            <p:cNvSpPr/>
            <p:nvPr/>
          </p:nvSpPr>
          <p:spPr>
            <a:xfrm>
              <a:off x="1190622" y="3483812"/>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1" name="Organigramme : Fusion 50">
              <a:extLst>
                <a:ext uri="{FF2B5EF4-FFF2-40B4-BE49-F238E27FC236}">
                  <a16:creationId xmlns:a16="http://schemas.microsoft.com/office/drawing/2014/main" id="{CE681547-CF9B-482C-941D-473481D9095C}"/>
                </a:ext>
              </a:extLst>
            </p:cNvPr>
            <p:cNvSpPr/>
            <p:nvPr/>
          </p:nvSpPr>
          <p:spPr>
            <a:xfrm>
              <a:off x="1189354" y="3250512"/>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2" name="Organigramme : Fusion 51">
              <a:extLst>
                <a:ext uri="{FF2B5EF4-FFF2-40B4-BE49-F238E27FC236}">
                  <a16:creationId xmlns:a16="http://schemas.microsoft.com/office/drawing/2014/main" id="{BE70A92F-7235-47EC-92B1-F1C32FB99EDA}"/>
                </a:ext>
              </a:extLst>
            </p:cNvPr>
            <p:cNvSpPr/>
            <p:nvPr/>
          </p:nvSpPr>
          <p:spPr>
            <a:xfrm>
              <a:off x="1041713" y="3040416"/>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3" name="Organigramme : Fusion 52">
              <a:extLst>
                <a:ext uri="{FF2B5EF4-FFF2-40B4-BE49-F238E27FC236}">
                  <a16:creationId xmlns:a16="http://schemas.microsoft.com/office/drawing/2014/main" id="{80F6D8DD-7D90-4BE6-BA1A-DA35FF073DF5}"/>
                </a:ext>
              </a:extLst>
            </p:cNvPr>
            <p:cNvSpPr/>
            <p:nvPr/>
          </p:nvSpPr>
          <p:spPr>
            <a:xfrm>
              <a:off x="842038" y="2850799"/>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4" name="Organigramme : Fusion 53">
              <a:extLst>
                <a:ext uri="{FF2B5EF4-FFF2-40B4-BE49-F238E27FC236}">
                  <a16:creationId xmlns:a16="http://schemas.microsoft.com/office/drawing/2014/main" id="{79E7B948-C3BE-48FD-BE01-BA8E8BAA6B05}"/>
                </a:ext>
              </a:extLst>
            </p:cNvPr>
            <p:cNvSpPr/>
            <p:nvPr/>
          </p:nvSpPr>
          <p:spPr>
            <a:xfrm>
              <a:off x="1049202" y="2728893"/>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5" name="Organigramme : Fusion 54">
              <a:extLst>
                <a:ext uri="{FF2B5EF4-FFF2-40B4-BE49-F238E27FC236}">
                  <a16:creationId xmlns:a16="http://schemas.microsoft.com/office/drawing/2014/main" id="{ABE43446-F0E4-4CDC-AF03-8F5B28577A07}"/>
                </a:ext>
              </a:extLst>
            </p:cNvPr>
            <p:cNvSpPr/>
            <p:nvPr/>
          </p:nvSpPr>
          <p:spPr>
            <a:xfrm>
              <a:off x="906870" y="2601467"/>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6" name="Organigramme : Fusion 55">
              <a:extLst>
                <a:ext uri="{FF2B5EF4-FFF2-40B4-BE49-F238E27FC236}">
                  <a16:creationId xmlns:a16="http://schemas.microsoft.com/office/drawing/2014/main" id="{67416732-8EF4-4260-8DD2-CC7FE3D42E50}"/>
                </a:ext>
              </a:extLst>
            </p:cNvPr>
            <p:cNvSpPr/>
            <p:nvPr/>
          </p:nvSpPr>
          <p:spPr>
            <a:xfrm>
              <a:off x="2048123" y="3064055"/>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7" name="Organigramme : Fusion 56">
              <a:extLst>
                <a:ext uri="{FF2B5EF4-FFF2-40B4-BE49-F238E27FC236}">
                  <a16:creationId xmlns:a16="http://schemas.microsoft.com/office/drawing/2014/main" id="{286C6AB2-6BB7-4E39-A6C3-C94EF98F4C72}"/>
                </a:ext>
              </a:extLst>
            </p:cNvPr>
            <p:cNvSpPr/>
            <p:nvPr/>
          </p:nvSpPr>
          <p:spPr>
            <a:xfrm>
              <a:off x="3229677" y="3117164"/>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8" name="Rectangle 57">
              <a:extLst>
                <a:ext uri="{FF2B5EF4-FFF2-40B4-BE49-F238E27FC236}">
                  <a16:creationId xmlns:a16="http://schemas.microsoft.com/office/drawing/2014/main" id="{002AFE69-E52F-469E-A8F9-149F88466D4E}"/>
                </a:ext>
              </a:extLst>
            </p:cNvPr>
            <p:cNvSpPr/>
            <p:nvPr/>
          </p:nvSpPr>
          <p:spPr>
            <a:xfrm>
              <a:off x="1102456" y="2610158"/>
              <a:ext cx="2584323" cy="2710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900" b="1">
                  <a:solidFill>
                    <a:schemeClr val="tx1"/>
                  </a:solidFill>
                </a:rPr>
                <a:t>THALES AIR SYSTEMS </a:t>
              </a:r>
            </a:p>
            <a:p>
              <a:r>
                <a:rPr lang="fr-FR" sz="900">
                  <a:solidFill>
                    <a:schemeClr val="tx1"/>
                  </a:solidFill>
                </a:rPr>
                <a:t>(aéronautique)</a:t>
              </a:r>
              <a:endParaRPr lang="fr-FR" sz="900" b="1">
                <a:solidFill>
                  <a:schemeClr val="tx1"/>
                </a:solidFill>
              </a:endParaRPr>
            </a:p>
          </p:txBody>
        </p:sp>
        <p:sp>
          <p:nvSpPr>
            <p:cNvPr id="59" name="Rectangle 58">
              <a:extLst>
                <a:ext uri="{FF2B5EF4-FFF2-40B4-BE49-F238E27FC236}">
                  <a16:creationId xmlns:a16="http://schemas.microsoft.com/office/drawing/2014/main" id="{1D1BD39C-31E8-4053-BC7F-88BDF9622ED6}"/>
                </a:ext>
              </a:extLst>
            </p:cNvPr>
            <p:cNvSpPr/>
            <p:nvPr/>
          </p:nvSpPr>
          <p:spPr>
            <a:xfrm>
              <a:off x="1100057" y="2899981"/>
              <a:ext cx="1095623" cy="3208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800" b="1">
                  <a:solidFill>
                    <a:schemeClr val="tx1"/>
                  </a:solidFill>
                </a:rPr>
                <a:t>BRANDT</a:t>
              </a:r>
            </a:p>
            <a:p>
              <a:r>
                <a:rPr lang="fr-FR" sz="800" b="1">
                  <a:solidFill>
                    <a:schemeClr val="tx1"/>
                  </a:solidFill>
                </a:rPr>
                <a:t>(</a:t>
              </a:r>
              <a:r>
                <a:rPr lang="fr-FR" sz="800">
                  <a:solidFill>
                    <a:schemeClr val="tx1"/>
                  </a:solidFill>
                </a:rPr>
                <a:t>électroménager</a:t>
              </a:r>
              <a:r>
                <a:rPr lang="fr-FR" sz="800" b="1">
                  <a:solidFill>
                    <a:schemeClr val="tx1"/>
                  </a:solidFill>
                </a:rPr>
                <a:t>)</a:t>
              </a:r>
            </a:p>
          </p:txBody>
        </p:sp>
        <p:sp>
          <p:nvSpPr>
            <p:cNvPr id="60" name="Rectangle 59">
              <a:extLst>
                <a:ext uri="{FF2B5EF4-FFF2-40B4-BE49-F238E27FC236}">
                  <a16:creationId xmlns:a16="http://schemas.microsoft.com/office/drawing/2014/main" id="{B986CCF0-7BB4-4139-AF10-21ABA8707B04}"/>
                </a:ext>
              </a:extLst>
            </p:cNvPr>
            <p:cNvSpPr/>
            <p:nvPr/>
          </p:nvSpPr>
          <p:spPr>
            <a:xfrm>
              <a:off x="2092056" y="2950255"/>
              <a:ext cx="1300333" cy="3322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900" b="1">
                  <a:solidFill>
                    <a:schemeClr val="tx1"/>
                  </a:solidFill>
                </a:rPr>
                <a:t>BAUDIN </a:t>
              </a:r>
              <a:r>
                <a:rPr lang="fr-FR" sz="900">
                  <a:solidFill>
                    <a:schemeClr val="tx1"/>
                  </a:solidFill>
                </a:rPr>
                <a:t>(bâtiment, TP)</a:t>
              </a:r>
              <a:endParaRPr lang="fr-FR" sz="900" b="1">
                <a:solidFill>
                  <a:schemeClr val="tx1"/>
                </a:solidFill>
              </a:endParaRPr>
            </a:p>
          </p:txBody>
        </p:sp>
        <p:sp>
          <p:nvSpPr>
            <p:cNvPr id="61" name="Rectangle 60">
              <a:extLst>
                <a:ext uri="{FF2B5EF4-FFF2-40B4-BE49-F238E27FC236}">
                  <a16:creationId xmlns:a16="http://schemas.microsoft.com/office/drawing/2014/main" id="{9DABDA2A-E0FC-4065-B256-9FD487246D57}"/>
                </a:ext>
              </a:extLst>
            </p:cNvPr>
            <p:cNvSpPr/>
            <p:nvPr/>
          </p:nvSpPr>
          <p:spPr>
            <a:xfrm>
              <a:off x="1251543" y="3215247"/>
              <a:ext cx="1865821" cy="2422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900" b="1">
                  <a:solidFill>
                    <a:schemeClr val="tx1"/>
                  </a:solidFill>
                </a:rPr>
                <a:t>GETINGE</a:t>
              </a:r>
              <a:r>
                <a:rPr lang="fr-FR" sz="900">
                  <a:solidFill>
                    <a:schemeClr val="tx1"/>
                  </a:solidFill>
                </a:rPr>
                <a:t> (médical)</a:t>
              </a:r>
              <a:endParaRPr lang="fr-FR" sz="900" b="1">
                <a:solidFill>
                  <a:schemeClr val="tx1"/>
                </a:solidFill>
              </a:endParaRPr>
            </a:p>
          </p:txBody>
        </p:sp>
        <p:sp>
          <p:nvSpPr>
            <p:cNvPr id="62" name="Rectangle 61">
              <a:extLst>
                <a:ext uri="{FF2B5EF4-FFF2-40B4-BE49-F238E27FC236}">
                  <a16:creationId xmlns:a16="http://schemas.microsoft.com/office/drawing/2014/main" id="{29645F4A-5C22-44C9-B989-2B57D40238AE}"/>
                </a:ext>
              </a:extLst>
            </p:cNvPr>
            <p:cNvSpPr/>
            <p:nvPr/>
          </p:nvSpPr>
          <p:spPr>
            <a:xfrm>
              <a:off x="1918063" y="1276465"/>
              <a:ext cx="1865821" cy="2422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900" b="1">
                  <a:solidFill>
                    <a:schemeClr val="tx1"/>
                  </a:solidFill>
                </a:rPr>
                <a:t>SOFEDIT</a:t>
              </a:r>
            </a:p>
            <a:p>
              <a:r>
                <a:rPr lang="fr-FR" sz="900">
                  <a:solidFill>
                    <a:schemeClr val="tx1"/>
                  </a:solidFill>
                </a:rPr>
                <a:t>(automobile)</a:t>
              </a:r>
            </a:p>
          </p:txBody>
        </p:sp>
        <p:sp>
          <p:nvSpPr>
            <p:cNvPr id="63" name="Rectangle 62">
              <a:extLst>
                <a:ext uri="{FF2B5EF4-FFF2-40B4-BE49-F238E27FC236}">
                  <a16:creationId xmlns:a16="http://schemas.microsoft.com/office/drawing/2014/main" id="{D5CE6504-EE46-4AC2-B4EF-D00D41093F84}"/>
                </a:ext>
              </a:extLst>
            </p:cNvPr>
            <p:cNvSpPr/>
            <p:nvPr/>
          </p:nvSpPr>
          <p:spPr>
            <a:xfrm>
              <a:off x="998787" y="3496795"/>
              <a:ext cx="1865821" cy="2422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a:solidFill>
                    <a:schemeClr val="tx1"/>
                  </a:solidFill>
                </a:rPr>
                <a:t>TDA ARMEMENTS</a:t>
              </a:r>
            </a:p>
            <a:p>
              <a:pPr algn="ctr"/>
              <a:r>
                <a:rPr lang="fr-FR" sz="900">
                  <a:solidFill>
                    <a:schemeClr val="tx1"/>
                  </a:solidFill>
                </a:rPr>
                <a:t>(armement)</a:t>
              </a:r>
            </a:p>
          </p:txBody>
        </p:sp>
        <p:sp>
          <p:nvSpPr>
            <p:cNvPr id="65" name="Rectangle 64">
              <a:extLst>
                <a:ext uri="{FF2B5EF4-FFF2-40B4-BE49-F238E27FC236}">
                  <a16:creationId xmlns:a16="http://schemas.microsoft.com/office/drawing/2014/main" id="{C96A0B58-0139-4E07-A6BA-6EFFE81F57D1}"/>
                </a:ext>
              </a:extLst>
            </p:cNvPr>
            <p:cNvSpPr/>
            <p:nvPr/>
          </p:nvSpPr>
          <p:spPr>
            <a:xfrm>
              <a:off x="2940556" y="3651397"/>
              <a:ext cx="897441" cy="23570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a:solidFill>
                    <a:schemeClr val="tx1"/>
                  </a:solidFill>
                </a:rPr>
                <a:t>OTIS</a:t>
              </a:r>
            </a:p>
            <a:p>
              <a:pPr algn="ctr"/>
              <a:r>
                <a:rPr lang="fr-FR" sz="900">
                  <a:solidFill>
                    <a:schemeClr val="tx1"/>
                  </a:solidFill>
                </a:rPr>
                <a:t>(bâtiment)</a:t>
              </a:r>
            </a:p>
          </p:txBody>
        </p:sp>
        <p:sp>
          <p:nvSpPr>
            <p:cNvPr id="66" name="Rectangle 65">
              <a:extLst>
                <a:ext uri="{FF2B5EF4-FFF2-40B4-BE49-F238E27FC236}">
                  <a16:creationId xmlns:a16="http://schemas.microsoft.com/office/drawing/2014/main" id="{9C8FC282-4DAE-4562-B583-4860B3E8B694}"/>
                </a:ext>
              </a:extLst>
            </p:cNvPr>
            <p:cNvSpPr/>
            <p:nvPr/>
          </p:nvSpPr>
          <p:spPr>
            <a:xfrm>
              <a:off x="-484502" y="3559596"/>
              <a:ext cx="1865821" cy="2422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a:solidFill>
                    <a:schemeClr val="tx1"/>
                  </a:solidFill>
                </a:rPr>
                <a:t>MSL CIRCUITS</a:t>
              </a:r>
              <a:endParaRPr lang="fr-FR" sz="900">
                <a:solidFill>
                  <a:schemeClr val="tx1"/>
                </a:solidFill>
              </a:endParaRPr>
            </a:p>
            <a:p>
              <a:pPr algn="ctr"/>
              <a:r>
                <a:rPr lang="fr-FR" sz="900">
                  <a:solidFill>
                    <a:schemeClr val="tx1"/>
                  </a:solidFill>
                </a:rPr>
                <a:t>(industries – composants électroniques)</a:t>
              </a:r>
            </a:p>
          </p:txBody>
        </p:sp>
        <p:sp>
          <p:nvSpPr>
            <p:cNvPr id="67" name="Rectangle 66">
              <a:extLst>
                <a:ext uri="{FF2B5EF4-FFF2-40B4-BE49-F238E27FC236}">
                  <a16:creationId xmlns:a16="http://schemas.microsoft.com/office/drawing/2014/main" id="{F1E12E95-18A6-404C-BC19-E6F7A1AC58DF}"/>
                </a:ext>
              </a:extLst>
            </p:cNvPr>
            <p:cNvSpPr/>
            <p:nvPr/>
          </p:nvSpPr>
          <p:spPr>
            <a:xfrm>
              <a:off x="-392589" y="2832869"/>
              <a:ext cx="1364325" cy="2347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a:solidFill>
                    <a:schemeClr val="tx1"/>
                  </a:solidFill>
                </a:rPr>
                <a:t>MOTEURS LEROY SOMER</a:t>
              </a:r>
              <a:r>
                <a:rPr lang="fr-FR" sz="900">
                  <a:solidFill>
                    <a:schemeClr val="tx1"/>
                  </a:solidFill>
                </a:rPr>
                <a:t> (industries)</a:t>
              </a:r>
              <a:endParaRPr lang="fr-FR" sz="900" b="1">
                <a:solidFill>
                  <a:schemeClr val="tx1"/>
                </a:solidFill>
              </a:endParaRPr>
            </a:p>
          </p:txBody>
        </p:sp>
        <p:sp>
          <p:nvSpPr>
            <p:cNvPr id="68" name="Rectangle 67">
              <a:extLst>
                <a:ext uri="{FF2B5EF4-FFF2-40B4-BE49-F238E27FC236}">
                  <a16:creationId xmlns:a16="http://schemas.microsoft.com/office/drawing/2014/main" id="{B450729F-D3D7-4413-80A4-483D4D78D6A1}"/>
                </a:ext>
              </a:extLst>
            </p:cNvPr>
            <p:cNvSpPr/>
            <p:nvPr/>
          </p:nvSpPr>
          <p:spPr>
            <a:xfrm>
              <a:off x="3319937" y="3072912"/>
              <a:ext cx="926043" cy="2267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a:solidFill>
                    <a:schemeClr val="tx1"/>
                  </a:solidFill>
                </a:rPr>
                <a:t>FAURECIA</a:t>
              </a:r>
            </a:p>
            <a:p>
              <a:pPr algn="ctr"/>
              <a:r>
                <a:rPr lang="fr-FR" sz="900">
                  <a:solidFill>
                    <a:schemeClr val="tx1"/>
                  </a:solidFill>
                </a:rPr>
                <a:t>(automobile)</a:t>
              </a:r>
            </a:p>
          </p:txBody>
        </p:sp>
        <p:sp>
          <p:nvSpPr>
            <p:cNvPr id="69" name="Rectangle 68">
              <a:extLst>
                <a:ext uri="{FF2B5EF4-FFF2-40B4-BE49-F238E27FC236}">
                  <a16:creationId xmlns:a16="http://schemas.microsoft.com/office/drawing/2014/main" id="{CBCE3CA3-FE1C-408D-9744-C46D69CF139E}"/>
                </a:ext>
              </a:extLst>
            </p:cNvPr>
            <p:cNvSpPr/>
            <p:nvPr/>
          </p:nvSpPr>
          <p:spPr>
            <a:xfrm>
              <a:off x="477474" y="2304773"/>
              <a:ext cx="973670" cy="1913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a:solidFill>
                    <a:schemeClr val="tx1"/>
                  </a:solidFill>
                </a:rPr>
                <a:t>JOHN DEER</a:t>
              </a:r>
            </a:p>
            <a:p>
              <a:pPr algn="ctr"/>
              <a:r>
                <a:rPr lang="fr-FR" sz="900">
                  <a:solidFill>
                    <a:schemeClr val="tx1"/>
                  </a:solidFill>
                </a:rPr>
                <a:t>(machinisme)</a:t>
              </a:r>
            </a:p>
          </p:txBody>
        </p:sp>
      </p:grpSp>
      <p:sp>
        <p:nvSpPr>
          <p:cNvPr id="2" name="Titre 1"/>
          <p:cNvSpPr>
            <a:spLocks noGrp="1"/>
          </p:cNvSpPr>
          <p:nvPr>
            <p:ph type="title"/>
          </p:nvPr>
        </p:nvSpPr>
        <p:spPr/>
        <p:txBody>
          <a:bodyPr/>
          <a:lstStyle/>
          <a:p>
            <a:r>
              <a:rPr lang="fr-FR"/>
              <a:t>Zoom département du </a:t>
            </a:r>
            <a:r>
              <a:rPr lang="fr-FR" err="1"/>
              <a:t>loiret</a:t>
            </a:r>
            <a:endParaRPr lang="fr-FR" sz="2800"/>
          </a:p>
        </p:txBody>
      </p:sp>
      <p:sp>
        <p:nvSpPr>
          <p:cNvPr id="6" name="Espace réservé du texte 5">
            <a:extLst>
              <a:ext uri="{FF2B5EF4-FFF2-40B4-BE49-F238E27FC236}">
                <a16:creationId xmlns:a16="http://schemas.microsoft.com/office/drawing/2014/main" id="{3F7B6BFF-81E2-43BE-BA19-B46B7FBCD72B}"/>
              </a:ext>
            </a:extLst>
          </p:cNvPr>
          <p:cNvSpPr>
            <a:spLocks noGrp="1"/>
          </p:cNvSpPr>
          <p:nvPr>
            <p:ph type="body" sz="quarter" idx="10"/>
          </p:nvPr>
        </p:nvSpPr>
        <p:spPr/>
        <p:txBody>
          <a:bodyPr/>
          <a:lstStyle/>
          <a:p>
            <a:r>
              <a:rPr lang="fr-FR"/>
              <a:t>Panorama</a:t>
            </a:r>
          </a:p>
        </p:txBody>
      </p:sp>
      <p:sp>
        <p:nvSpPr>
          <p:cNvPr id="11" name="Rectangle : coins arrondis 10">
            <a:extLst>
              <a:ext uri="{FF2B5EF4-FFF2-40B4-BE49-F238E27FC236}">
                <a16:creationId xmlns:a16="http://schemas.microsoft.com/office/drawing/2014/main" id="{822334C4-B59A-429B-9700-DA78CA36A3FC}"/>
              </a:ext>
            </a:extLst>
          </p:cNvPr>
          <p:cNvSpPr/>
          <p:nvPr/>
        </p:nvSpPr>
        <p:spPr>
          <a:xfrm>
            <a:off x="245806" y="5760947"/>
            <a:ext cx="4325234" cy="614453"/>
          </a:xfrm>
          <a:prstGeom prst="roundRect">
            <a:avLst/>
          </a:prstGeom>
          <a:solidFill>
            <a:schemeClr val="bg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grpSp>
        <p:nvGrpSpPr>
          <p:cNvPr id="82" name="Groupe 81">
            <a:extLst>
              <a:ext uri="{FF2B5EF4-FFF2-40B4-BE49-F238E27FC236}">
                <a16:creationId xmlns:a16="http://schemas.microsoft.com/office/drawing/2014/main" id="{0F879FC7-D29C-44B7-BF04-EBE3C84C824F}"/>
              </a:ext>
            </a:extLst>
          </p:cNvPr>
          <p:cNvGrpSpPr/>
          <p:nvPr/>
        </p:nvGrpSpPr>
        <p:grpSpPr>
          <a:xfrm>
            <a:off x="3186104" y="5859786"/>
            <a:ext cx="1130254" cy="369606"/>
            <a:chOff x="277635" y="5534140"/>
            <a:chExt cx="1452429" cy="312150"/>
          </a:xfrm>
        </p:grpSpPr>
        <p:sp>
          <p:nvSpPr>
            <p:cNvPr id="89" name="ZoneTexte 88">
              <a:extLst>
                <a:ext uri="{FF2B5EF4-FFF2-40B4-BE49-F238E27FC236}">
                  <a16:creationId xmlns:a16="http://schemas.microsoft.com/office/drawing/2014/main" id="{22826B96-E0BC-4C66-A562-8BAE30359FE7}"/>
                </a:ext>
              </a:extLst>
            </p:cNvPr>
            <p:cNvSpPr txBox="1"/>
            <p:nvPr/>
          </p:nvSpPr>
          <p:spPr>
            <a:xfrm>
              <a:off x="468158" y="5560365"/>
              <a:ext cx="1261906" cy="285925"/>
            </a:xfrm>
            <a:prstGeom prst="rect">
              <a:avLst/>
            </a:prstGeom>
            <a:noFill/>
            <a:ln>
              <a:noFill/>
            </a:ln>
          </p:spPr>
          <p:txBody>
            <a:bodyPr wrap="square" rtlCol="0">
              <a:spAutoFit/>
            </a:bodyPr>
            <a:lstStyle/>
            <a:p>
              <a:r>
                <a:rPr lang="fr-FR" sz="800" b="1"/>
                <a:t>Plus de 1 000 salariés</a:t>
              </a:r>
            </a:p>
          </p:txBody>
        </p:sp>
        <p:sp>
          <p:nvSpPr>
            <p:cNvPr id="90" name="Organigramme : Fusion 89">
              <a:extLst>
                <a:ext uri="{FF2B5EF4-FFF2-40B4-BE49-F238E27FC236}">
                  <a16:creationId xmlns:a16="http://schemas.microsoft.com/office/drawing/2014/main" id="{5798E45A-86AE-46FE-AFFD-A4A4B9DBCBF0}"/>
                </a:ext>
              </a:extLst>
            </p:cNvPr>
            <p:cNvSpPr/>
            <p:nvPr/>
          </p:nvSpPr>
          <p:spPr>
            <a:xfrm>
              <a:off x="277635" y="5534140"/>
              <a:ext cx="195598" cy="264176"/>
            </a:xfrm>
            <a:prstGeom prst="flowChartMerge">
              <a:avLst/>
            </a:prstGeom>
            <a:solidFill>
              <a:srgbClr val="C00000"/>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a:p>
          </p:txBody>
        </p:sp>
      </p:grpSp>
      <p:grpSp>
        <p:nvGrpSpPr>
          <p:cNvPr id="83" name="Groupe 82">
            <a:extLst>
              <a:ext uri="{FF2B5EF4-FFF2-40B4-BE49-F238E27FC236}">
                <a16:creationId xmlns:a16="http://schemas.microsoft.com/office/drawing/2014/main" id="{68F9208A-0F5C-4155-B15C-45DF84F09D9D}"/>
              </a:ext>
            </a:extLst>
          </p:cNvPr>
          <p:cNvGrpSpPr/>
          <p:nvPr/>
        </p:nvGrpSpPr>
        <p:grpSpPr>
          <a:xfrm>
            <a:off x="791070" y="5859786"/>
            <a:ext cx="950093" cy="369607"/>
            <a:chOff x="277635" y="4574872"/>
            <a:chExt cx="1220914" cy="312151"/>
          </a:xfrm>
        </p:grpSpPr>
        <p:sp>
          <p:nvSpPr>
            <p:cNvPr id="87" name="ZoneTexte 86">
              <a:extLst>
                <a:ext uri="{FF2B5EF4-FFF2-40B4-BE49-F238E27FC236}">
                  <a16:creationId xmlns:a16="http://schemas.microsoft.com/office/drawing/2014/main" id="{995ABD83-28A8-4B89-BB4C-B08A608B464B}"/>
                </a:ext>
              </a:extLst>
            </p:cNvPr>
            <p:cNvSpPr txBox="1"/>
            <p:nvPr/>
          </p:nvSpPr>
          <p:spPr>
            <a:xfrm>
              <a:off x="468159" y="4601098"/>
              <a:ext cx="1030390" cy="285925"/>
            </a:xfrm>
            <a:prstGeom prst="rect">
              <a:avLst/>
            </a:prstGeom>
            <a:noFill/>
            <a:ln>
              <a:noFill/>
            </a:ln>
          </p:spPr>
          <p:txBody>
            <a:bodyPr wrap="square" rtlCol="0">
              <a:spAutoFit/>
            </a:bodyPr>
            <a:lstStyle/>
            <a:p>
              <a:r>
                <a:rPr lang="fr-FR" sz="800" b="1"/>
                <a:t>Entre 250 et 500 salariés</a:t>
              </a:r>
            </a:p>
          </p:txBody>
        </p:sp>
        <p:sp>
          <p:nvSpPr>
            <p:cNvPr id="88" name="Organigramme : Fusion 87">
              <a:extLst>
                <a:ext uri="{FF2B5EF4-FFF2-40B4-BE49-F238E27FC236}">
                  <a16:creationId xmlns:a16="http://schemas.microsoft.com/office/drawing/2014/main" id="{18C91ABC-6F4A-4585-B394-46B5B0E177FC}"/>
                </a:ext>
              </a:extLst>
            </p:cNvPr>
            <p:cNvSpPr/>
            <p:nvPr/>
          </p:nvSpPr>
          <p:spPr>
            <a:xfrm>
              <a:off x="277635" y="4574872"/>
              <a:ext cx="195598" cy="264176"/>
            </a:xfrm>
            <a:prstGeom prst="flowChartMerge">
              <a:avLst/>
            </a:prstGeom>
            <a:solidFill>
              <a:srgbClr val="00B0F0"/>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grpSp>
      <p:grpSp>
        <p:nvGrpSpPr>
          <p:cNvPr id="84" name="Groupe 83">
            <a:extLst>
              <a:ext uri="{FF2B5EF4-FFF2-40B4-BE49-F238E27FC236}">
                <a16:creationId xmlns:a16="http://schemas.microsoft.com/office/drawing/2014/main" id="{34BFF079-CFCA-4D52-A306-F4D544775C6E}"/>
              </a:ext>
            </a:extLst>
          </p:cNvPr>
          <p:cNvGrpSpPr/>
          <p:nvPr/>
        </p:nvGrpSpPr>
        <p:grpSpPr>
          <a:xfrm>
            <a:off x="1914293" y="5859785"/>
            <a:ext cx="1098681" cy="369607"/>
            <a:chOff x="277635" y="5058129"/>
            <a:chExt cx="1411855" cy="312151"/>
          </a:xfrm>
        </p:grpSpPr>
        <p:sp>
          <p:nvSpPr>
            <p:cNvPr id="85" name="ZoneTexte 84">
              <a:extLst>
                <a:ext uri="{FF2B5EF4-FFF2-40B4-BE49-F238E27FC236}">
                  <a16:creationId xmlns:a16="http://schemas.microsoft.com/office/drawing/2014/main" id="{A09BE746-AB79-4CD6-B9CC-091BD677C9B2}"/>
                </a:ext>
              </a:extLst>
            </p:cNvPr>
            <p:cNvSpPr txBox="1"/>
            <p:nvPr/>
          </p:nvSpPr>
          <p:spPr>
            <a:xfrm>
              <a:off x="468159" y="5084355"/>
              <a:ext cx="1221331" cy="285925"/>
            </a:xfrm>
            <a:prstGeom prst="rect">
              <a:avLst/>
            </a:prstGeom>
            <a:noFill/>
            <a:ln>
              <a:noFill/>
            </a:ln>
          </p:spPr>
          <p:txBody>
            <a:bodyPr wrap="square" rtlCol="0">
              <a:spAutoFit/>
            </a:bodyPr>
            <a:lstStyle/>
            <a:p>
              <a:r>
                <a:rPr lang="fr-FR" sz="800" b="1"/>
                <a:t>Entre 500 et 1 000 salariés</a:t>
              </a:r>
            </a:p>
          </p:txBody>
        </p:sp>
        <p:sp>
          <p:nvSpPr>
            <p:cNvPr id="86" name="Organigramme : Fusion 85">
              <a:extLst>
                <a:ext uri="{FF2B5EF4-FFF2-40B4-BE49-F238E27FC236}">
                  <a16:creationId xmlns:a16="http://schemas.microsoft.com/office/drawing/2014/main" id="{E5A9D903-BBC8-41BE-914B-A428F952F66D}"/>
                </a:ext>
              </a:extLst>
            </p:cNvPr>
            <p:cNvSpPr/>
            <p:nvPr/>
          </p:nvSpPr>
          <p:spPr>
            <a:xfrm>
              <a:off x="277635" y="5058129"/>
              <a:ext cx="195598" cy="264176"/>
            </a:xfrm>
            <a:prstGeom prst="flowChartMerge">
              <a:avLst/>
            </a:prstGeom>
            <a:solidFill>
              <a:srgbClr val="FFC000"/>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a:p>
          </p:txBody>
        </p:sp>
      </p:grpSp>
      <p:sp>
        <p:nvSpPr>
          <p:cNvPr id="121" name="ZoneTexte 120">
            <a:extLst>
              <a:ext uri="{FF2B5EF4-FFF2-40B4-BE49-F238E27FC236}">
                <a16:creationId xmlns:a16="http://schemas.microsoft.com/office/drawing/2014/main" id="{AB1BA629-93DF-4A72-B8AB-3B3C0CA2DAC5}"/>
              </a:ext>
            </a:extLst>
          </p:cNvPr>
          <p:cNvSpPr txBox="1"/>
          <p:nvPr/>
        </p:nvSpPr>
        <p:spPr>
          <a:xfrm>
            <a:off x="4809411" y="6145924"/>
            <a:ext cx="3079689" cy="261610"/>
          </a:xfrm>
          <a:prstGeom prst="rect">
            <a:avLst/>
          </a:prstGeom>
          <a:noFill/>
        </p:spPr>
        <p:txBody>
          <a:bodyPr wrap="none" rtlCol="0">
            <a:spAutoFit/>
          </a:bodyPr>
          <a:lstStyle/>
          <a:p>
            <a:r>
              <a:rPr lang="fr-FR" sz="1100" i="1">
                <a:solidFill>
                  <a:schemeClr val="tx2"/>
                </a:solidFill>
              </a:rPr>
              <a:t>Sources : Base Acoss ; retraitements Katalyse</a:t>
            </a:r>
          </a:p>
        </p:txBody>
      </p:sp>
      <p:sp>
        <p:nvSpPr>
          <p:cNvPr id="122" name="ZoneTexte 121">
            <a:extLst>
              <a:ext uri="{FF2B5EF4-FFF2-40B4-BE49-F238E27FC236}">
                <a16:creationId xmlns:a16="http://schemas.microsoft.com/office/drawing/2014/main" id="{04A2670B-6B40-4213-A699-A507B039275F}"/>
              </a:ext>
            </a:extLst>
          </p:cNvPr>
          <p:cNvSpPr txBox="1"/>
          <p:nvPr/>
        </p:nvSpPr>
        <p:spPr>
          <a:xfrm rot="5400000">
            <a:off x="8454194" y="2238247"/>
            <a:ext cx="2595582" cy="246221"/>
          </a:xfrm>
          <a:prstGeom prst="rect">
            <a:avLst/>
          </a:prstGeom>
          <a:noFill/>
        </p:spPr>
        <p:txBody>
          <a:bodyPr wrap="none" rtlCol="0">
            <a:spAutoFit/>
          </a:bodyPr>
          <a:lstStyle/>
          <a:p>
            <a:r>
              <a:rPr lang="fr-FR" sz="1000" i="1">
                <a:solidFill>
                  <a:schemeClr val="tx2"/>
                </a:solidFill>
              </a:rPr>
              <a:t>TCAM : Taux de croissance annuel moyen</a:t>
            </a:r>
          </a:p>
        </p:txBody>
      </p:sp>
      <p:sp>
        <p:nvSpPr>
          <p:cNvPr id="123" name="ZoneTexte 122">
            <a:extLst>
              <a:ext uri="{FF2B5EF4-FFF2-40B4-BE49-F238E27FC236}">
                <a16:creationId xmlns:a16="http://schemas.microsoft.com/office/drawing/2014/main" id="{9DD0E3D7-A143-4995-8989-46DAE49EFFFC}"/>
              </a:ext>
            </a:extLst>
          </p:cNvPr>
          <p:cNvSpPr txBox="1"/>
          <p:nvPr/>
        </p:nvSpPr>
        <p:spPr>
          <a:xfrm>
            <a:off x="259445" y="1204107"/>
            <a:ext cx="4260261" cy="26161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1100" b="1"/>
              <a:t>Localisation des principaux établissements de la branche</a:t>
            </a:r>
          </a:p>
        </p:txBody>
      </p:sp>
      <p:graphicFrame>
        <p:nvGraphicFramePr>
          <p:cNvPr id="8" name="Tableau 8">
            <a:extLst>
              <a:ext uri="{FF2B5EF4-FFF2-40B4-BE49-F238E27FC236}">
                <a16:creationId xmlns:a16="http://schemas.microsoft.com/office/drawing/2014/main" id="{8F6EFEEA-6F48-4401-A241-4B379CDC85EF}"/>
              </a:ext>
            </a:extLst>
          </p:cNvPr>
          <p:cNvGraphicFramePr>
            <a:graphicFrameLocks noGrp="1"/>
          </p:cNvGraphicFramePr>
          <p:nvPr>
            <p:extLst>
              <p:ext uri="{D42A27DB-BD31-4B8C-83A1-F6EECF244321}">
                <p14:modId xmlns:p14="http://schemas.microsoft.com/office/powerpoint/2010/main" val="306308742"/>
              </p:ext>
            </p:extLst>
          </p:nvPr>
        </p:nvGraphicFramePr>
        <p:xfrm>
          <a:off x="4571040" y="1204107"/>
          <a:ext cx="4873365" cy="4981826"/>
        </p:xfrm>
        <a:graphic>
          <a:graphicData uri="http://schemas.openxmlformats.org/drawingml/2006/table">
            <a:tbl>
              <a:tblPr firstRow="1" bandRow="1">
                <a:tableStyleId>{5C22544A-7EE6-4342-B048-85BDC9FD1C3A}</a:tableStyleId>
              </a:tblPr>
              <a:tblGrid>
                <a:gridCol w="1624455">
                  <a:extLst>
                    <a:ext uri="{9D8B030D-6E8A-4147-A177-3AD203B41FA5}">
                      <a16:colId xmlns:a16="http://schemas.microsoft.com/office/drawing/2014/main" val="2531411762"/>
                    </a:ext>
                  </a:extLst>
                </a:gridCol>
                <a:gridCol w="1016111">
                  <a:extLst>
                    <a:ext uri="{9D8B030D-6E8A-4147-A177-3AD203B41FA5}">
                      <a16:colId xmlns:a16="http://schemas.microsoft.com/office/drawing/2014/main" val="2814341456"/>
                    </a:ext>
                  </a:extLst>
                </a:gridCol>
                <a:gridCol w="2232799">
                  <a:extLst>
                    <a:ext uri="{9D8B030D-6E8A-4147-A177-3AD203B41FA5}">
                      <a16:colId xmlns:a16="http://schemas.microsoft.com/office/drawing/2014/main" val="2129476620"/>
                    </a:ext>
                  </a:extLst>
                </a:gridCol>
              </a:tblGrid>
              <a:tr h="662320">
                <a:tc gridSpan="2">
                  <a:txBody>
                    <a:bodyPr/>
                    <a:lstStyle/>
                    <a:p>
                      <a:pPr marL="0" algn="ctr" defTabSz="957816" rtl="0" eaLnBrk="1" latinLnBrk="0" hangingPunct="1"/>
                      <a:r>
                        <a:rPr lang="fr-FR" sz="1400" kern="1200">
                          <a:solidFill>
                            <a:schemeClr val="tx1"/>
                          </a:solidFill>
                          <a:latin typeface="+mn-lt"/>
                          <a:ea typeface="+mn-ea"/>
                          <a:cs typeface="+mn-cs"/>
                        </a:rPr>
                        <a:t>14 067 emplois dans la branche métallurgie en 2019</a:t>
                      </a:r>
                    </a:p>
                    <a:p>
                      <a:pPr marL="0" algn="ctr" defTabSz="957816" rtl="0" eaLnBrk="1" latinLnBrk="0" hangingPunct="1"/>
                      <a:r>
                        <a:rPr lang="fr-FR" sz="900" kern="1200">
                          <a:solidFill>
                            <a:schemeClr val="tx1"/>
                          </a:solidFill>
                          <a:latin typeface="+mn-lt"/>
                          <a:ea typeface="+mn-ea"/>
                          <a:cs typeface="+mn-cs"/>
                        </a:rPr>
                        <a:t>(23,4 % des emplois </a:t>
                      </a:r>
                      <a:r>
                        <a:rPr lang="fr-FR" sz="900">
                          <a:solidFill>
                            <a:schemeClr val="tx1"/>
                          </a:solidFill>
                        </a:rPr>
                        <a:t>régionaux)</a:t>
                      </a:r>
                    </a:p>
                  </a:txBody>
                  <a:tcPr>
                    <a:solidFill>
                      <a:schemeClr val="bg1">
                        <a:lumMod val="95000"/>
                      </a:schemeClr>
                    </a:solidFill>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tx1"/>
                          </a:solidFill>
                        </a:rPr>
                        <a:t>-0,15% 2015-2019 (TCAM*)</a:t>
                      </a:r>
                    </a:p>
                  </a:txBody>
                  <a:tcPr anchor="ctr">
                    <a:solidFill>
                      <a:srgbClr val="41C1EE"/>
                    </a:solidFill>
                  </a:tcPr>
                </a:tc>
                <a:extLst>
                  <a:ext uri="{0D108BD9-81ED-4DB2-BD59-A6C34878D82A}">
                    <a16:rowId xmlns:a16="http://schemas.microsoft.com/office/drawing/2014/main" val="312200047"/>
                  </a:ext>
                </a:extLst>
              </a:tr>
              <a:tr h="450845">
                <a:tc>
                  <a:txBody>
                    <a:bodyPr/>
                    <a:lstStyle/>
                    <a:p>
                      <a:pPr algn="ctr"/>
                      <a:r>
                        <a:rPr lang="fr-FR" sz="1200" i="1"/>
                        <a:t>Poids du secteur</a:t>
                      </a:r>
                    </a:p>
                    <a:p>
                      <a:pPr algn="ctr"/>
                      <a:r>
                        <a:rPr lang="fr-FR" sz="1200" i="1">
                          <a:solidFill>
                            <a:srgbClr val="41C1EE"/>
                          </a:solidFill>
                        </a:rPr>
                        <a:t>(% régional)</a:t>
                      </a:r>
                    </a:p>
                  </a:txBody>
                  <a:tcPr>
                    <a:solidFill>
                      <a:schemeClr val="bg1">
                        <a:lumMod val="95000"/>
                      </a:schemeClr>
                    </a:solidFill>
                  </a:tcPr>
                </a:tc>
                <a:tc>
                  <a:txBody>
                    <a:bodyPr/>
                    <a:lstStyle/>
                    <a:p>
                      <a:endParaRPr lang="fr-FR"/>
                    </a:p>
                  </a:txBody>
                  <a:tcP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srgbClr val="4F4F4F"/>
                        </a:solidFill>
                        <a:effectLst/>
                        <a:uLnTx/>
                        <a:uFillTx/>
                        <a:latin typeface="+mn-lt"/>
                        <a:ea typeface="+mn-ea"/>
                        <a:cs typeface="+mn-cs"/>
                      </a:endParaRPr>
                    </a:p>
                  </a:txBody>
                  <a:tcPr>
                    <a:solidFill>
                      <a:schemeClr val="bg1"/>
                    </a:solidFill>
                  </a:tcPr>
                </a:tc>
                <a:extLst>
                  <a:ext uri="{0D108BD9-81ED-4DB2-BD59-A6C34878D82A}">
                    <a16:rowId xmlns:a16="http://schemas.microsoft.com/office/drawing/2014/main" val="363722291"/>
                  </a:ext>
                </a:extLst>
              </a:tr>
              <a:tr h="474024">
                <a:tc>
                  <a:txBody>
                    <a:bodyPr/>
                    <a:lstStyle/>
                    <a:p>
                      <a:pPr algn="ctr"/>
                      <a:r>
                        <a:rPr lang="fr-FR" sz="1200" b="1"/>
                        <a:t>3 518 (25,0%) </a:t>
                      </a:r>
                    </a:p>
                    <a:p>
                      <a:pPr algn="ctr"/>
                      <a:r>
                        <a:rPr lang="fr-FR" sz="1100" b="0">
                          <a:solidFill>
                            <a:srgbClr val="41C1EE"/>
                          </a:solidFill>
                        </a:rPr>
                        <a:t>(18,5%)</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Métallurgie, fabrications de produits métalliques</a:t>
                      </a:r>
                    </a:p>
                  </a:txBody>
                  <a:tcPr anchor="ctr">
                    <a:solidFill>
                      <a:schemeClr val="bg1"/>
                    </a:solidFill>
                  </a:tcPr>
                </a:tc>
                <a:extLst>
                  <a:ext uri="{0D108BD9-81ED-4DB2-BD59-A6C34878D82A}">
                    <a16:rowId xmlns:a16="http://schemas.microsoft.com/office/drawing/2014/main" val="3770010606"/>
                  </a:ext>
                </a:extLst>
              </a:tr>
              <a:tr h="4959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3 773 (26,8%)</a:t>
                      </a:r>
                    </a:p>
                    <a:p>
                      <a:pPr algn="ctr"/>
                      <a:r>
                        <a:rPr lang="fr-FR" sz="1100" b="0">
                          <a:solidFill>
                            <a:srgbClr val="41C1EE"/>
                          </a:solidFill>
                        </a:rPr>
                        <a:t>(32,4%)</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Fabrication de produits informatiques, électroniques, optiques et équipements électriques</a:t>
                      </a:r>
                    </a:p>
                  </a:txBody>
                  <a:tcPr anchor="ctr">
                    <a:solidFill>
                      <a:schemeClr val="bg1"/>
                    </a:solidFill>
                  </a:tcPr>
                </a:tc>
                <a:extLst>
                  <a:ext uri="{0D108BD9-81ED-4DB2-BD59-A6C34878D82A}">
                    <a16:rowId xmlns:a16="http://schemas.microsoft.com/office/drawing/2014/main" val="3800569852"/>
                  </a:ext>
                </a:extLst>
              </a:tr>
              <a:tr h="474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3 300 (23,5%)</a:t>
                      </a:r>
                    </a:p>
                    <a:p>
                      <a:pPr algn="ctr"/>
                      <a:r>
                        <a:rPr lang="fr-FR" sz="1100" b="0">
                          <a:solidFill>
                            <a:srgbClr val="41C1EE"/>
                          </a:solidFill>
                        </a:rPr>
                        <a:t>(28,9%)</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Fabrication de machines et équipements</a:t>
                      </a:r>
                    </a:p>
                  </a:txBody>
                  <a:tcPr anchor="ctr">
                    <a:solidFill>
                      <a:schemeClr val="bg1"/>
                    </a:solidFill>
                  </a:tcPr>
                </a:tc>
                <a:extLst>
                  <a:ext uri="{0D108BD9-81ED-4DB2-BD59-A6C34878D82A}">
                    <a16:rowId xmlns:a16="http://schemas.microsoft.com/office/drawing/2014/main" val="195401716"/>
                  </a:ext>
                </a:extLst>
              </a:tr>
              <a:tr h="474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1 904 (13,5%)</a:t>
                      </a:r>
                    </a:p>
                    <a:p>
                      <a:pPr algn="ctr"/>
                      <a:r>
                        <a:rPr lang="fr-FR" sz="1100" b="0">
                          <a:solidFill>
                            <a:srgbClr val="41C1EE"/>
                          </a:solidFill>
                        </a:rPr>
                        <a:t>(23,7%)</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Installation-réparation et autres industries</a:t>
                      </a:r>
                    </a:p>
                  </a:txBody>
                  <a:tcPr anchor="ctr">
                    <a:solidFill>
                      <a:schemeClr val="bg1"/>
                    </a:solidFill>
                  </a:tcPr>
                </a:tc>
                <a:extLst>
                  <a:ext uri="{0D108BD9-81ED-4DB2-BD59-A6C34878D82A}">
                    <a16:rowId xmlns:a16="http://schemas.microsoft.com/office/drawing/2014/main" val="2842500055"/>
                  </a:ext>
                </a:extLst>
              </a:tr>
              <a:tr h="474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1 387 (9,9%)</a:t>
                      </a:r>
                    </a:p>
                    <a:p>
                      <a:pPr algn="ctr"/>
                      <a:r>
                        <a:rPr lang="fr-FR" sz="1100" b="0">
                          <a:solidFill>
                            <a:srgbClr val="41C1EE"/>
                          </a:solidFill>
                        </a:rPr>
                        <a:t>(32,3%)</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Industrie automobile</a:t>
                      </a:r>
                    </a:p>
                  </a:txBody>
                  <a:tcPr anchor="ctr">
                    <a:solidFill>
                      <a:schemeClr val="bg1"/>
                    </a:solidFill>
                  </a:tcPr>
                </a:tc>
                <a:extLst>
                  <a:ext uri="{0D108BD9-81ED-4DB2-BD59-A6C34878D82A}">
                    <a16:rowId xmlns:a16="http://schemas.microsoft.com/office/drawing/2014/main" val="2630996041"/>
                  </a:ext>
                </a:extLst>
              </a:tr>
              <a:tr h="474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183 (1,3%)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41C1EE"/>
                          </a:solidFill>
                          <a:effectLst/>
                          <a:uLnTx/>
                          <a:uFillTx/>
                          <a:latin typeface="+mn-lt"/>
                          <a:ea typeface="+mn-ea"/>
                          <a:cs typeface="+mn-cs"/>
                        </a:rPr>
                        <a:t>(3,8%)</a:t>
                      </a:r>
                      <a:endParaRPr lang="fr-FR">
                        <a:solidFill>
                          <a:srgbClr val="41C1EE"/>
                        </a:solidFill>
                      </a:endParaRP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Industrie aéronautique</a:t>
                      </a:r>
                    </a:p>
                  </a:txBody>
                  <a:tcPr anchor="ctr">
                    <a:solidFill>
                      <a:schemeClr val="bg1"/>
                    </a:solidFill>
                  </a:tcPr>
                </a:tc>
                <a:extLst>
                  <a:ext uri="{0D108BD9-81ED-4DB2-BD59-A6C34878D82A}">
                    <a16:rowId xmlns:a16="http://schemas.microsoft.com/office/drawing/2014/main" val="4237305442"/>
                  </a:ext>
                </a:extLst>
              </a:tr>
              <a:tr h="4946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2 (0,0%)</a:t>
                      </a:r>
                    </a:p>
                    <a:p>
                      <a:pPr algn="ctr"/>
                      <a:r>
                        <a:rPr lang="fr-FR" sz="1100" b="0">
                          <a:solidFill>
                            <a:srgbClr val="41C1EE"/>
                          </a:solidFill>
                        </a:rPr>
                        <a:t>(</a:t>
                      </a:r>
                      <a:r>
                        <a:rPr kumimoji="0" lang="fr-FR" sz="1100" b="0" i="0" u="none" strike="noStrike" kern="1200" cap="none" spc="0" normalizeH="0" baseline="0" noProof="0">
                          <a:ln>
                            <a:noFill/>
                          </a:ln>
                          <a:solidFill>
                            <a:srgbClr val="41C1EE"/>
                          </a:solidFill>
                          <a:effectLst/>
                          <a:uLnTx/>
                          <a:uFillTx/>
                          <a:latin typeface="+mn-lt"/>
                          <a:ea typeface="+mn-ea"/>
                          <a:cs typeface="+mn-cs"/>
                        </a:rPr>
                        <a:t>3,2</a:t>
                      </a:r>
                      <a:r>
                        <a:rPr lang="fr-FR" sz="1100" b="0">
                          <a:solidFill>
                            <a:srgbClr val="41C1EE"/>
                          </a:solidFill>
                        </a:rPr>
                        <a:t>%)</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Industrie navale</a:t>
                      </a:r>
                    </a:p>
                  </a:txBody>
                  <a:tcPr anchor="ctr">
                    <a:solidFill>
                      <a:schemeClr val="bg1"/>
                    </a:solidFill>
                  </a:tcPr>
                </a:tc>
                <a:extLst>
                  <a:ext uri="{0D108BD9-81ED-4DB2-BD59-A6C34878D82A}">
                    <a16:rowId xmlns:a16="http://schemas.microsoft.com/office/drawing/2014/main" val="1502292473"/>
                  </a:ext>
                </a:extLst>
              </a:tr>
              <a:tr h="4946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a:t>
                      </a:r>
                      <a:endParaRPr lang="fr-FR" sz="1050" b="0">
                        <a:solidFill>
                          <a:srgbClr val="41C1EE"/>
                        </a:solidFill>
                      </a:endParaRP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srgbClr val="4F4F4F"/>
                        </a:solidFill>
                        <a:effectLst/>
                        <a:uLnTx/>
                        <a:uFillTx/>
                        <a:latin typeface="+mn-lt"/>
                        <a:ea typeface="+mn-ea"/>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Industrie ferroviaire</a:t>
                      </a:r>
                    </a:p>
                  </a:txBody>
                  <a:tcPr anchor="ctr">
                    <a:solidFill>
                      <a:schemeClr val="bg1"/>
                    </a:solidFill>
                  </a:tcPr>
                </a:tc>
                <a:extLst>
                  <a:ext uri="{0D108BD9-81ED-4DB2-BD59-A6C34878D82A}">
                    <a16:rowId xmlns:a16="http://schemas.microsoft.com/office/drawing/2014/main" val="3951053791"/>
                  </a:ext>
                </a:extLst>
              </a:tr>
            </a:tbl>
          </a:graphicData>
        </a:graphic>
      </p:graphicFrame>
      <p:grpSp>
        <p:nvGrpSpPr>
          <p:cNvPr id="92" name="Groupe 91">
            <a:extLst>
              <a:ext uri="{FF2B5EF4-FFF2-40B4-BE49-F238E27FC236}">
                <a16:creationId xmlns:a16="http://schemas.microsoft.com/office/drawing/2014/main" id="{6CAADCFB-02B1-451D-B9BC-EFAA804FCD1C}"/>
              </a:ext>
            </a:extLst>
          </p:cNvPr>
          <p:cNvGrpSpPr/>
          <p:nvPr/>
        </p:nvGrpSpPr>
        <p:grpSpPr>
          <a:xfrm>
            <a:off x="6539953" y="2361357"/>
            <a:ext cx="392236" cy="3775634"/>
            <a:chOff x="6539953" y="2361357"/>
            <a:chExt cx="392236" cy="3775634"/>
          </a:xfrm>
        </p:grpSpPr>
        <p:grpSp>
          <p:nvGrpSpPr>
            <p:cNvPr id="93" name="Groupe 92">
              <a:extLst>
                <a:ext uri="{FF2B5EF4-FFF2-40B4-BE49-F238E27FC236}">
                  <a16:creationId xmlns:a16="http://schemas.microsoft.com/office/drawing/2014/main" id="{FCF41464-4047-4908-9BBE-32B63D959182}"/>
                </a:ext>
              </a:extLst>
            </p:cNvPr>
            <p:cNvGrpSpPr/>
            <p:nvPr/>
          </p:nvGrpSpPr>
          <p:grpSpPr>
            <a:xfrm>
              <a:off x="6539953" y="2361357"/>
              <a:ext cx="392236" cy="2333135"/>
              <a:chOff x="6539953" y="2361357"/>
              <a:chExt cx="392236" cy="2333135"/>
            </a:xfrm>
          </p:grpSpPr>
          <p:pic>
            <p:nvPicPr>
              <p:cNvPr id="97" name="Image 96">
                <a:extLst>
                  <a:ext uri="{FF2B5EF4-FFF2-40B4-BE49-F238E27FC236}">
                    <a16:creationId xmlns:a16="http://schemas.microsoft.com/office/drawing/2014/main" id="{C21CD9FB-8598-4A26-825B-C6E9BCD259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0800" y="2361357"/>
                <a:ext cx="390543" cy="336223"/>
              </a:xfrm>
              <a:prstGeom prst="rect">
                <a:avLst/>
              </a:prstGeom>
            </p:spPr>
          </p:pic>
          <p:pic>
            <p:nvPicPr>
              <p:cNvPr id="98" name="Image 97">
                <a:extLst>
                  <a:ext uri="{FF2B5EF4-FFF2-40B4-BE49-F238E27FC236}">
                    <a16:creationId xmlns:a16="http://schemas.microsoft.com/office/drawing/2014/main" id="{2E1AB85E-322D-454B-AB60-87ED1A1C5C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9953" y="2878102"/>
                <a:ext cx="392236" cy="336224"/>
              </a:xfrm>
              <a:prstGeom prst="rect">
                <a:avLst/>
              </a:prstGeom>
            </p:spPr>
          </p:pic>
          <p:pic>
            <p:nvPicPr>
              <p:cNvPr id="99" name="Image 98">
                <a:extLst>
                  <a:ext uri="{FF2B5EF4-FFF2-40B4-BE49-F238E27FC236}">
                    <a16:creationId xmlns:a16="http://schemas.microsoft.com/office/drawing/2014/main" id="{D1DE27A2-3A9A-4FD7-8D53-D5C53114B9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9953" y="3385075"/>
                <a:ext cx="392236" cy="336223"/>
              </a:xfrm>
              <a:prstGeom prst="rect">
                <a:avLst/>
              </a:prstGeom>
            </p:spPr>
          </p:pic>
          <p:pic>
            <p:nvPicPr>
              <p:cNvPr id="100" name="Image 99">
                <a:extLst>
                  <a:ext uri="{FF2B5EF4-FFF2-40B4-BE49-F238E27FC236}">
                    <a16:creationId xmlns:a16="http://schemas.microsoft.com/office/drawing/2014/main" id="{B37F38EA-2F6F-465F-899A-75A9921027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0800" y="3861716"/>
                <a:ext cx="390543" cy="336223"/>
              </a:xfrm>
              <a:prstGeom prst="rect">
                <a:avLst/>
              </a:prstGeom>
            </p:spPr>
          </p:pic>
          <p:pic>
            <p:nvPicPr>
              <p:cNvPr id="101" name="Image 100">
                <a:extLst>
                  <a:ext uri="{FF2B5EF4-FFF2-40B4-BE49-F238E27FC236}">
                    <a16:creationId xmlns:a16="http://schemas.microsoft.com/office/drawing/2014/main" id="{012DADB1-47FB-45A8-B1D1-ADDCB27D4C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9953" y="4358269"/>
                <a:ext cx="392236" cy="336223"/>
              </a:xfrm>
              <a:prstGeom prst="rect">
                <a:avLst/>
              </a:prstGeom>
            </p:spPr>
          </p:pic>
        </p:grpSp>
        <p:pic>
          <p:nvPicPr>
            <p:cNvPr id="94" name="Picture 2">
              <a:extLst>
                <a:ext uri="{FF2B5EF4-FFF2-40B4-BE49-F238E27FC236}">
                  <a16:creationId xmlns:a16="http://schemas.microsoft.com/office/drawing/2014/main" id="{91B3C397-8261-42B7-9D64-E64C4F4BC76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566104" y="5796319"/>
              <a:ext cx="339934" cy="340672"/>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a:extLst>
                <a:ext uri="{FF2B5EF4-FFF2-40B4-BE49-F238E27FC236}">
                  <a16:creationId xmlns:a16="http://schemas.microsoft.com/office/drawing/2014/main" id="{A0EC7390-ED2D-4ADB-AD2B-22A13BCEAE8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575435" y="4804844"/>
              <a:ext cx="321272" cy="321272"/>
            </a:xfrm>
            <a:prstGeom prst="rect">
              <a:avLst/>
            </a:prstGeom>
            <a:noFill/>
            <a:extLst>
              <a:ext uri="{909E8E84-426E-40DD-AFC4-6F175D3DCCD1}">
                <a14:hiddenFill xmlns:a14="http://schemas.microsoft.com/office/drawing/2010/main">
                  <a:solidFill>
                    <a:srgbClr val="FFFFFF"/>
                  </a:solidFill>
                </a14:hiddenFill>
              </a:ext>
            </a:extLst>
          </p:spPr>
        </p:pic>
        <p:pic>
          <p:nvPicPr>
            <p:cNvPr id="96" name="Image 95">
              <a:extLst>
                <a:ext uri="{FF2B5EF4-FFF2-40B4-BE49-F238E27FC236}">
                  <a16:creationId xmlns:a16="http://schemas.microsoft.com/office/drawing/2014/main" id="{639685C1-118B-4A75-81E3-CBB4F0E67BA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46011" y="5233724"/>
              <a:ext cx="380121" cy="380946"/>
            </a:xfrm>
            <a:prstGeom prst="rect">
              <a:avLst/>
            </a:prstGeom>
          </p:spPr>
        </p:pic>
      </p:grpSp>
      <p:sp>
        <p:nvSpPr>
          <p:cNvPr id="64" name="Espace réservé du texte 4">
            <a:extLst>
              <a:ext uri="{FF2B5EF4-FFF2-40B4-BE49-F238E27FC236}">
                <a16:creationId xmlns:a16="http://schemas.microsoft.com/office/drawing/2014/main" id="{6D77CE81-32A4-4655-B4FB-EE60AA6854C0}"/>
              </a:ext>
            </a:extLst>
          </p:cNvPr>
          <p:cNvSpPr>
            <a:spLocks noGrp="1"/>
          </p:cNvSpPr>
          <p:nvPr>
            <p:ph type="body" sz="quarter" idx="11"/>
          </p:nvPr>
        </p:nvSpPr>
        <p:spPr>
          <a:xfrm>
            <a:off x="707231" y="650080"/>
            <a:ext cx="490537" cy="450057"/>
          </a:xfrm>
        </p:spPr>
        <p:txBody>
          <a:bodyPr/>
          <a:lstStyle/>
          <a:p>
            <a:r>
              <a:rPr lang="fr-FR"/>
              <a:t>01</a:t>
            </a:r>
          </a:p>
        </p:txBody>
      </p:sp>
    </p:spTree>
    <p:extLst>
      <p:ext uri="{BB962C8B-B14F-4D97-AF65-F5344CB8AC3E}">
        <p14:creationId xmlns:p14="http://schemas.microsoft.com/office/powerpoint/2010/main" val="36605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73BB77-D31F-485F-931F-FF86F7837E35}"/>
              </a:ext>
            </a:extLst>
          </p:cNvPr>
          <p:cNvSpPr>
            <a:spLocks noGrp="1"/>
          </p:cNvSpPr>
          <p:nvPr>
            <p:ph type="title"/>
          </p:nvPr>
        </p:nvSpPr>
        <p:spPr/>
        <p:txBody>
          <a:bodyPr/>
          <a:lstStyle/>
          <a:p>
            <a:r>
              <a:rPr lang="fr-FR"/>
              <a:t>INTRODUCTION</a:t>
            </a:r>
          </a:p>
        </p:txBody>
      </p:sp>
    </p:spTree>
    <p:extLst>
      <p:ext uri="{BB962C8B-B14F-4D97-AF65-F5344CB8AC3E}">
        <p14:creationId xmlns:p14="http://schemas.microsoft.com/office/powerpoint/2010/main" val="53818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e 70">
            <a:extLst>
              <a:ext uri="{FF2B5EF4-FFF2-40B4-BE49-F238E27FC236}">
                <a16:creationId xmlns:a16="http://schemas.microsoft.com/office/drawing/2014/main" id="{EAAA986B-51AC-4017-84C3-C188476D75C8}"/>
              </a:ext>
            </a:extLst>
          </p:cNvPr>
          <p:cNvGrpSpPr/>
          <p:nvPr/>
        </p:nvGrpSpPr>
        <p:grpSpPr>
          <a:xfrm>
            <a:off x="259445" y="1386556"/>
            <a:ext cx="4260262" cy="4067253"/>
            <a:chOff x="35629" y="803895"/>
            <a:chExt cx="4636424" cy="4075861"/>
          </a:xfrm>
        </p:grpSpPr>
        <p:grpSp>
          <p:nvGrpSpPr>
            <p:cNvPr id="72" name="Groupe 71">
              <a:extLst>
                <a:ext uri="{FF2B5EF4-FFF2-40B4-BE49-F238E27FC236}">
                  <a16:creationId xmlns:a16="http://schemas.microsoft.com/office/drawing/2014/main" id="{4ED31990-B275-4E09-A8A0-CB5BA3FDEEDF}"/>
                </a:ext>
              </a:extLst>
            </p:cNvPr>
            <p:cNvGrpSpPr/>
            <p:nvPr/>
          </p:nvGrpSpPr>
          <p:grpSpPr>
            <a:xfrm>
              <a:off x="35629" y="803895"/>
              <a:ext cx="4636424" cy="4075861"/>
              <a:chOff x="35629" y="803895"/>
              <a:chExt cx="4636424" cy="4075861"/>
            </a:xfrm>
          </p:grpSpPr>
          <p:sp>
            <p:nvSpPr>
              <p:cNvPr id="76" name="Rectangle 75">
                <a:extLst>
                  <a:ext uri="{FF2B5EF4-FFF2-40B4-BE49-F238E27FC236}">
                    <a16:creationId xmlns:a16="http://schemas.microsoft.com/office/drawing/2014/main" id="{F14E2856-26FF-4673-899A-7126C75C8ECC}"/>
                  </a:ext>
                </a:extLst>
              </p:cNvPr>
              <p:cNvSpPr/>
              <p:nvPr/>
            </p:nvSpPr>
            <p:spPr>
              <a:xfrm>
                <a:off x="35629" y="803895"/>
                <a:ext cx="4636424" cy="40758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77" name="Freeform 12">
                <a:extLst>
                  <a:ext uri="{FF2B5EF4-FFF2-40B4-BE49-F238E27FC236}">
                    <a16:creationId xmlns:a16="http://schemas.microsoft.com/office/drawing/2014/main" id="{28F0E507-6FCB-42E4-AF69-9E00F54BD1C4}"/>
                  </a:ext>
                </a:extLst>
              </p:cNvPr>
              <p:cNvSpPr>
                <a:spLocks noChangeAspect="1"/>
              </p:cNvSpPr>
              <p:nvPr/>
            </p:nvSpPr>
            <p:spPr bwMode="auto">
              <a:xfrm>
                <a:off x="72580" y="1009249"/>
                <a:ext cx="4566419" cy="3799433"/>
              </a:xfrm>
              <a:custGeom>
                <a:avLst/>
                <a:gdLst>
                  <a:gd name="T0" fmla="*/ 3334 w 4821"/>
                  <a:gd name="T1" fmla="*/ 1833 h 4014"/>
                  <a:gd name="T2" fmla="*/ 3502 w 4821"/>
                  <a:gd name="T3" fmla="*/ 2121 h 4014"/>
                  <a:gd name="T4" fmla="*/ 3670 w 4821"/>
                  <a:gd name="T5" fmla="*/ 1893 h 4014"/>
                  <a:gd name="T6" fmla="*/ 3958 w 4821"/>
                  <a:gd name="T7" fmla="*/ 2013 h 4014"/>
                  <a:gd name="T8" fmla="*/ 4305 w 4821"/>
                  <a:gd name="T9" fmla="*/ 1953 h 4014"/>
                  <a:gd name="T10" fmla="*/ 4701 w 4821"/>
                  <a:gd name="T11" fmla="*/ 1953 h 4014"/>
                  <a:gd name="T12" fmla="*/ 4473 w 4821"/>
                  <a:gd name="T13" fmla="*/ 2360 h 4014"/>
                  <a:gd name="T14" fmla="*/ 4761 w 4821"/>
                  <a:gd name="T15" fmla="*/ 2756 h 4014"/>
                  <a:gd name="T16" fmla="*/ 4761 w 4821"/>
                  <a:gd name="T17" fmla="*/ 3103 h 4014"/>
                  <a:gd name="T18" fmla="*/ 4473 w 4821"/>
                  <a:gd name="T19" fmla="*/ 3103 h 4014"/>
                  <a:gd name="T20" fmla="*/ 4473 w 4821"/>
                  <a:gd name="T21" fmla="*/ 3439 h 4014"/>
                  <a:gd name="T22" fmla="*/ 4473 w 4821"/>
                  <a:gd name="T23" fmla="*/ 3679 h 4014"/>
                  <a:gd name="T24" fmla="*/ 4018 w 4821"/>
                  <a:gd name="T25" fmla="*/ 3679 h 4014"/>
                  <a:gd name="T26" fmla="*/ 3790 w 4821"/>
                  <a:gd name="T27" fmla="*/ 3786 h 4014"/>
                  <a:gd name="T28" fmla="*/ 3670 w 4821"/>
                  <a:gd name="T29" fmla="*/ 3906 h 4014"/>
                  <a:gd name="T30" fmla="*/ 3502 w 4821"/>
                  <a:gd name="T31" fmla="*/ 3846 h 4014"/>
                  <a:gd name="T32" fmla="*/ 3154 w 4821"/>
                  <a:gd name="T33" fmla="*/ 3726 h 4014"/>
                  <a:gd name="T34" fmla="*/ 2933 w 4821"/>
                  <a:gd name="T35" fmla="*/ 3722 h 4014"/>
                  <a:gd name="T36" fmla="*/ 2698 w 4821"/>
                  <a:gd name="T37" fmla="*/ 3906 h 4014"/>
                  <a:gd name="T38" fmla="*/ 2411 w 4821"/>
                  <a:gd name="T39" fmla="*/ 3906 h 4014"/>
                  <a:gd name="T40" fmla="*/ 2123 w 4821"/>
                  <a:gd name="T41" fmla="*/ 3954 h 4014"/>
                  <a:gd name="T42" fmla="*/ 1895 w 4821"/>
                  <a:gd name="T43" fmla="*/ 3619 h 4014"/>
                  <a:gd name="T44" fmla="*/ 1499 w 4821"/>
                  <a:gd name="T45" fmla="*/ 3559 h 4014"/>
                  <a:gd name="T46" fmla="*/ 1550 w 4821"/>
                  <a:gd name="T47" fmla="*/ 3173 h 4014"/>
                  <a:gd name="T48" fmla="*/ 1439 w 4821"/>
                  <a:gd name="T49" fmla="*/ 2876 h 4014"/>
                  <a:gd name="T50" fmla="*/ 1439 w 4821"/>
                  <a:gd name="T51" fmla="*/ 2408 h 4014"/>
                  <a:gd name="T52" fmla="*/ 1211 w 4821"/>
                  <a:gd name="T53" fmla="*/ 2301 h 4014"/>
                  <a:gd name="T54" fmla="*/ 983 w 4821"/>
                  <a:gd name="T55" fmla="*/ 2121 h 4014"/>
                  <a:gd name="T56" fmla="*/ 804 w 4821"/>
                  <a:gd name="T57" fmla="*/ 1893 h 4014"/>
                  <a:gd name="T58" fmla="*/ 636 w 4821"/>
                  <a:gd name="T59" fmla="*/ 1893 h 4014"/>
                  <a:gd name="T60" fmla="*/ 180 w 4821"/>
                  <a:gd name="T61" fmla="*/ 1893 h 4014"/>
                  <a:gd name="T62" fmla="*/ 0 w 4821"/>
                  <a:gd name="T63" fmla="*/ 1785 h 4014"/>
                  <a:gd name="T64" fmla="*/ 180 w 4821"/>
                  <a:gd name="T65" fmla="*/ 1558 h 4014"/>
                  <a:gd name="T66" fmla="*/ 468 w 4821"/>
                  <a:gd name="T67" fmla="*/ 1378 h 4014"/>
                  <a:gd name="T68" fmla="*/ 516 w 4821"/>
                  <a:gd name="T69" fmla="*/ 983 h 4014"/>
                  <a:gd name="T70" fmla="*/ 696 w 4821"/>
                  <a:gd name="T71" fmla="*/ 983 h 4014"/>
                  <a:gd name="T72" fmla="*/ 744 w 4821"/>
                  <a:gd name="T73" fmla="*/ 635 h 4014"/>
                  <a:gd name="T74" fmla="*/ 804 w 4821"/>
                  <a:gd name="T75" fmla="*/ 240 h 4014"/>
                  <a:gd name="T76" fmla="*/ 863 w 4821"/>
                  <a:gd name="T77" fmla="*/ 60 h 4014"/>
                  <a:gd name="T78" fmla="*/ 1259 w 4821"/>
                  <a:gd name="T79" fmla="*/ 0 h 4014"/>
                  <a:gd name="T80" fmla="*/ 1319 w 4821"/>
                  <a:gd name="T81" fmla="*/ 180 h 4014"/>
                  <a:gd name="T82" fmla="*/ 1547 w 4821"/>
                  <a:gd name="T83" fmla="*/ 347 h 4014"/>
                  <a:gd name="T84" fmla="*/ 1727 w 4821"/>
                  <a:gd name="T85" fmla="*/ 467 h 4014"/>
                  <a:gd name="T86" fmla="*/ 1955 w 4821"/>
                  <a:gd name="T87" fmla="*/ 695 h 4014"/>
                  <a:gd name="T88" fmla="*/ 2243 w 4821"/>
                  <a:gd name="T89" fmla="*/ 695 h 4014"/>
                  <a:gd name="T90" fmla="*/ 2470 w 4821"/>
                  <a:gd name="T91" fmla="*/ 515 h 4014"/>
                  <a:gd name="T92" fmla="*/ 2866 w 4821"/>
                  <a:gd name="T93" fmla="*/ 635 h 4014"/>
                  <a:gd name="T94" fmla="*/ 2818 w 4821"/>
                  <a:gd name="T95" fmla="*/ 923 h 4014"/>
                  <a:gd name="T96" fmla="*/ 2758 w 4821"/>
                  <a:gd name="T97" fmla="*/ 1318 h 4014"/>
                  <a:gd name="T98" fmla="*/ 2818 w 4821"/>
                  <a:gd name="T99" fmla="*/ 1558 h 4014"/>
                  <a:gd name="T100" fmla="*/ 2986 w 4821"/>
                  <a:gd name="T101" fmla="*/ 1725 h 4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21" h="4014">
                    <a:moveTo>
                      <a:pt x="3046" y="1606"/>
                    </a:moveTo>
                    <a:lnTo>
                      <a:pt x="3106" y="1666"/>
                    </a:lnTo>
                    <a:lnTo>
                      <a:pt x="3154" y="1666"/>
                    </a:lnTo>
                    <a:lnTo>
                      <a:pt x="3274" y="1725"/>
                    </a:lnTo>
                    <a:lnTo>
                      <a:pt x="3334" y="1833"/>
                    </a:lnTo>
                    <a:lnTo>
                      <a:pt x="3274" y="1893"/>
                    </a:lnTo>
                    <a:lnTo>
                      <a:pt x="3382" y="2073"/>
                    </a:lnTo>
                    <a:lnTo>
                      <a:pt x="3442" y="2073"/>
                    </a:lnTo>
                    <a:lnTo>
                      <a:pt x="3442" y="2121"/>
                    </a:lnTo>
                    <a:lnTo>
                      <a:pt x="3502" y="2121"/>
                    </a:lnTo>
                    <a:lnTo>
                      <a:pt x="3562" y="2073"/>
                    </a:lnTo>
                    <a:lnTo>
                      <a:pt x="3670" y="2013"/>
                    </a:lnTo>
                    <a:lnTo>
                      <a:pt x="3622" y="1893"/>
                    </a:lnTo>
                    <a:lnTo>
                      <a:pt x="3670" y="1893"/>
                    </a:lnTo>
                    <a:lnTo>
                      <a:pt x="3670" y="1893"/>
                    </a:lnTo>
                    <a:lnTo>
                      <a:pt x="3730" y="1953"/>
                    </a:lnTo>
                    <a:lnTo>
                      <a:pt x="3850" y="1953"/>
                    </a:lnTo>
                    <a:lnTo>
                      <a:pt x="3898" y="1953"/>
                    </a:lnTo>
                    <a:lnTo>
                      <a:pt x="3958" y="2013"/>
                    </a:lnTo>
                    <a:lnTo>
                      <a:pt x="3958" y="2013"/>
                    </a:lnTo>
                    <a:lnTo>
                      <a:pt x="4077" y="2013"/>
                    </a:lnTo>
                    <a:lnTo>
                      <a:pt x="4077" y="2013"/>
                    </a:lnTo>
                    <a:lnTo>
                      <a:pt x="4077" y="1953"/>
                    </a:lnTo>
                    <a:lnTo>
                      <a:pt x="4305" y="1953"/>
                    </a:lnTo>
                    <a:lnTo>
                      <a:pt x="4305" y="1953"/>
                    </a:lnTo>
                    <a:lnTo>
                      <a:pt x="4413" y="1953"/>
                    </a:lnTo>
                    <a:lnTo>
                      <a:pt x="4473" y="1953"/>
                    </a:lnTo>
                    <a:lnTo>
                      <a:pt x="4533" y="1953"/>
                    </a:lnTo>
                    <a:lnTo>
                      <a:pt x="4533" y="2013"/>
                    </a:lnTo>
                    <a:lnTo>
                      <a:pt x="4701" y="1953"/>
                    </a:lnTo>
                    <a:lnTo>
                      <a:pt x="4701" y="2013"/>
                    </a:lnTo>
                    <a:lnTo>
                      <a:pt x="4761" y="2013"/>
                    </a:lnTo>
                    <a:lnTo>
                      <a:pt x="4761" y="2121"/>
                    </a:lnTo>
                    <a:lnTo>
                      <a:pt x="4821" y="2181"/>
                    </a:lnTo>
                    <a:lnTo>
                      <a:pt x="4473" y="2360"/>
                    </a:lnTo>
                    <a:lnTo>
                      <a:pt x="4473" y="2528"/>
                    </a:lnTo>
                    <a:lnTo>
                      <a:pt x="4653" y="2528"/>
                    </a:lnTo>
                    <a:lnTo>
                      <a:pt x="4701" y="2636"/>
                    </a:lnTo>
                    <a:lnTo>
                      <a:pt x="4701" y="2756"/>
                    </a:lnTo>
                    <a:lnTo>
                      <a:pt x="4761" y="2756"/>
                    </a:lnTo>
                    <a:lnTo>
                      <a:pt x="4821" y="2756"/>
                    </a:lnTo>
                    <a:lnTo>
                      <a:pt x="4761" y="2924"/>
                    </a:lnTo>
                    <a:lnTo>
                      <a:pt x="4821" y="2924"/>
                    </a:lnTo>
                    <a:lnTo>
                      <a:pt x="4821" y="3043"/>
                    </a:lnTo>
                    <a:lnTo>
                      <a:pt x="4761" y="3103"/>
                    </a:lnTo>
                    <a:lnTo>
                      <a:pt x="4701" y="3103"/>
                    </a:lnTo>
                    <a:lnTo>
                      <a:pt x="4653" y="2984"/>
                    </a:lnTo>
                    <a:lnTo>
                      <a:pt x="4653" y="2984"/>
                    </a:lnTo>
                    <a:lnTo>
                      <a:pt x="4593" y="3043"/>
                    </a:lnTo>
                    <a:lnTo>
                      <a:pt x="4473" y="3103"/>
                    </a:lnTo>
                    <a:lnTo>
                      <a:pt x="4413" y="3043"/>
                    </a:lnTo>
                    <a:lnTo>
                      <a:pt x="4365" y="3271"/>
                    </a:lnTo>
                    <a:lnTo>
                      <a:pt x="4413" y="3271"/>
                    </a:lnTo>
                    <a:lnTo>
                      <a:pt x="4473" y="3391"/>
                    </a:lnTo>
                    <a:lnTo>
                      <a:pt x="4473" y="3439"/>
                    </a:lnTo>
                    <a:lnTo>
                      <a:pt x="4473" y="3499"/>
                    </a:lnTo>
                    <a:lnTo>
                      <a:pt x="4533" y="3499"/>
                    </a:lnTo>
                    <a:lnTo>
                      <a:pt x="4533" y="3559"/>
                    </a:lnTo>
                    <a:lnTo>
                      <a:pt x="4473" y="3619"/>
                    </a:lnTo>
                    <a:lnTo>
                      <a:pt x="4473" y="3679"/>
                    </a:lnTo>
                    <a:lnTo>
                      <a:pt x="4413" y="3679"/>
                    </a:lnTo>
                    <a:lnTo>
                      <a:pt x="4365" y="3619"/>
                    </a:lnTo>
                    <a:lnTo>
                      <a:pt x="4185" y="3726"/>
                    </a:lnTo>
                    <a:lnTo>
                      <a:pt x="4077" y="3726"/>
                    </a:lnTo>
                    <a:lnTo>
                      <a:pt x="4018" y="3679"/>
                    </a:lnTo>
                    <a:lnTo>
                      <a:pt x="4018" y="3679"/>
                    </a:lnTo>
                    <a:lnTo>
                      <a:pt x="3898" y="3619"/>
                    </a:lnTo>
                    <a:lnTo>
                      <a:pt x="3850" y="3679"/>
                    </a:lnTo>
                    <a:lnTo>
                      <a:pt x="3850" y="3726"/>
                    </a:lnTo>
                    <a:lnTo>
                      <a:pt x="3790" y="3786"/>
                    </a:lnTo>
                    <a:lnTo>
                      <a:pt x="3790" y="3786"/>
                    </a:lnTo>
                    <a:lnTo>
                      <a:pt x="3850" y="3846"/>
                    </a:lnTo>
                    <a:lnTo>
                      <a:pt x="3850" y="3906"/>
                    </a:lnTo>
                    <a:lnTo>
                      <a:pt x="3730" y="3954"/>
                    </a:lnTo>
                    <a:lnTo>
                      <a:pt x="3670" y="3906"/>
                    </a:lnTo>
                    <a:lnTo>
                      <a:pt x="3670" y="3906"/>
                    </a:lnTo>
                    <a:lnTo>
                      <a:pt x="3622" y="3906"/>
                    </a:lnTo>
                    <a:lnTo>
                      <a:pt x="3622" y="3906"/>
                    </a:lnTo>
                    <a:lnTo>
                      <a:pt x="3562" y="3846"/>
                    </a:lnTo>
                    <a:lnTo>
                      <a:pt x="3502" y="3846"/>
                    </a:lnTo>
                    <a:lnTo>
                      <a:pt x="3442" y="3846"/>
                    </a:lnTo>
                    <a:lnTo>
                      <a:pt x="3382" y="3786"/>
                    </a:lnTo>
                    <a:lnTo>
                      <a:pt x="3334" y="3786"/>
                    </a:lnTo>
                    <a:lnTo>
                      <a:pt x="3274" y="3679"/>
                    </a:lnTo>
                    <a:lnTo>
                      <a:pt x="3154" y="3726"/>
                    </a:lnTo>
                    <a:lnTo>
                      <a:pt x="3106" y="3726"/>
                    </a:lnTo>
                    <a:lnTo>
                      <a:pt x="3106" y="3679"/>
                    </a:lnTo>
                    <a:lnTo>
                      <a:pt x="2926" y="3679"/>
                    </a:lnTo>
                    <a:lnTo>
                      <a:pt x="2926" y="3679"/>
                    </a:lnTo>
                    <a:lnTo>
                      <a:pt x="2933" y="3722"/>
                    </a:lnTo>
                    <a:lnTo>
                      <a:pt x="2866" y="3726"/>
                    </a:lnTo>
                    <a:lnTo>
                      <a:pt x="2818" y="3726"/>
                    </a:lnTo>
                    <a:lnTo>
                      <a:pt x="2698" y="3726"/>
                    </a:lnTo>
                    <a:lnTo>
                      <a:pt x="2758" y="3846"/>
                    </a:lnTo>
                    <a:lnTo>
                      <a:pt x="2698" y="3906"/>
                    </a:lnTo>
                    <a:lnTo>
                      <a:pt x="2698" y="3846"/>
                    </a:lnTo>
                    <a:lnTo>
                      <a:pt x="2582" y="3788"/>
                    </a:lnTo>
                    <a:lnTo>
                      <a:pt x="2477" y="3785"/>
                    </a:lnTo>
                    <a:lnTo>
                      <a:pt x="2411" y="3846"/>
                    </a:lnTo>
                    <a:lnTo>
                      <a:pt x="2411" y="3906"/>
                    </a:lnTo>
                    <a:lnTo>
                      <a:pt x="2351" y="3954"/>
                    </a:lnTo>
                    <a:lnTo>
                      <a:pt x="2351" y="3954"/>
                    </a:lnTo>
                    <a:lnTo>
                      <a:pt x="2123" y="4014"/>
                    </a:lnTo>
                    <a:lnTo>
                      <a:pt x="2123" y="4014"/>
                    </a:lnTo>
                    <a:lnTo>
                      <a:pt x="2123" y="3954"/>
                    </a:lnTo>
                    <a:lnTo>
                      <a:pt x="2063" y="3906"/>
                    </a:lnTo>
                    <a:lnTo>
                      <a:pt x="2015" y="3786"/>
                    </a:lnTo>
                    <a:lnTo>
                      <a:pt x="1895" y="3679"/>
                    </a:lnTo>
                    <a:lnTo>
                      <a:pt x="1895" y="3679"/>
                    </a:lnTo>
                    <a:lnTo>
                      <a:pt x="1895" y="3619"/>
                    </a:lnTo>
                    <a:lnTo>
                      <a:pt x="1835" y="3559"/>
                    </a:lnTo>
                    <a:lnTo>
                      <a:pt x="1835" y="3619"/>
                    </a:lnTo>
                    <a:lnTo>
                      <a:pt x="1727" y="3619"/>
                    </a:lnTo>
                    <a:lnTo>
                      <a:pt x="1667" y="3679"/>
                    </a:lnTo>
                    <a:lnTo>
                      <a:pt x="1499" y="3559"/>
                    </a:lnTo>
                    <a:lnTo>
                      <a:pt x="1439" y="3439"/>
                    </a:lnTo>
                    <a:lnTo>
                      <a:pt x="1499" y="3391"/>
                    </a:lnTo>
                    <a:lnTo>
                      <a:pt x="1547" y="3331"/>
                    </a:lnTo>
                    <a:lnTo>
                      <a:pt x="1499" y="3211"/>
                    </a:lnTo>
                    <a:lnTo>
                      <a:pt x="1550" y="3173"/>
                    </a:lnTo>
                    <a:lnTo>
                      <a:pt x="1439" y="2984"/>
                    </a:lnTo>
                    <a:lnTo>
                      <a:pt x="1547" y="2984"/>
                    </a:lnTo>
                    <a:lnTo>
                      <a:pt x="1607" y="2924"/>
                    </a:lnTo>
                    <a:lnTo>
                      <a:pt x="1547" y="2876"/>
                    </a:lnTo>
                    <a:lnTo>
                      <a:pt x="1439" y="2876"/>
                    </a:lnTo>
                    <a:lnTo>
                      <a:pt x="1499" y="2816"/>
                    </a:lnTo>
                    <a:lnTo>
                      <a:pt x="1439" y="2756"/>
                    </a:lnTo>
                    <a:lnTo>
                      <a:pt x="1319" y="2528"/>
                    </a:lnTo>
                    <a:lnTo>
                      <a:pt x="1319" y="2528"/>
                    </a:lnTo>
                    <a:lnTo>
                      <a:pt x="1439" y="2408"/>
                    </a:lnTo>
                    <a:lnTo>
                      <a:pt x="1439" y="2408"/>
                    </a:lnTo>
                    <a:lnTo>
                      <a:pt x="1379" y="2408"/>
                    </a:lnTo>
                    <a:lnTo>
                      <a:pt x="1319" y="2241"/>
                    </a:lnTo>
                    <a:lnTo>
                      <a:pt x="1259" y="2241"/>
                    </a:lnTo>
                    <a:lnTo>
                      <a:pt x="1211" y="2301"/>
                    </a:lnTo>
                    <a:lnTo>
                      <a:pt x="1211" y="2301"/>
                    </a:lnTo>
                    <a:lnTo>
                      <a:pt x="1211" y="2181"/>
                    </a:lnTo>
                    <a:lnTo>
                      <a:pt x="1091" y="2121"/>
                    </a:lnTo>
                    <a:lnTo>
                      <a:pt x="1031" y="2121"/>
                    </a:lnTo>
                    <a:lnTo>
                      <a:pt x="983" y="2121"/>
                    </a:lnTo>
                    <a:lnTo>
                      <a:pt x="923" y="2241"/>
                    </a:lnTo>
                    <a:lnTo>
                      <a:pt x="804" y="2241"/>
                    </a:lnTo>
                    <a:lnTo>
                      <a:pt x="804" y="2181"/>
                    </a:lnTo>
                    <a:lnTo>
                      <a:pt x="804" y="2013"/>
                    </a:lnTo>
                    <a:lnTo>
                      <a:pt x="804" y="1893"/>
                    </a:lnTo>
                    <a:lnTo>
                      <a:pt x="804" y="1893"/>
                    </a:lnTo>
                    <a:lnTo>
                      <a:pt x="744" y="1893"/>
                    </a:lnTo>
                    <a:lnTo>
                      <a:pt x="696" y="1893"/>
                    </a:lnTo>
                    <a:lnTo>
                      <a:pt x="696" y="1893"/>
                    </a:lnTo>
                    <a:lnTo>
                      <a:pt x="636" y="1893"/>
                    </a:lnTo>
                    <a:lnTo>
                      <a:pt x="468" y="1833"/>
                    </a:lnTo>
                    <a:lnTo>
                      <a:pt x="348" y="1893"/>
                    </a:lnTo>
                    <a:lnTo>
                      <a:pt x="288" y="1833"/>
                    </a:lnTo>
                    <a:lnTo>
                      <a:pt x="228" y="1893"/>
                    </a:lnTo>
                    <a:lnTo>
                      <a:pt x="180" y="1893"/>
                    </a:lnTo>
                    <a:lnTo>
                      <a:pt x="180" y="1785"/>
                    </a:lnTo>
                    <a:lnTo>
                      <a:pt x="120" y="1785"/>
                    </a:lnTo>
                    <a:lnTo>
                      <a:pt x="120" y="1833"/>
                    </a:lnTo>
                    <a:lnTo>
                      <a:pt x="60" y="1833"/>
                    </a:lnTo>
                    <a:lnTo>
                      <a:pt x="0" y="1785"/>
                    </a:lnTo>
                    <a:lnTo>
                      <a:pt x="120" y="1666"/>
                    </a:lnTo>
                    <a:lnTo>
                      <a:pt x="120" y="1666"/>
                    </a:lnTo>
                    <a:lnTo>
                      <a:pt x="120" y="1606"/>
                    </a:lnTo>
                    <a:lnTo>
                      <a:pt x="180" y="1558"/>
                    </a:lnTo>
                    <a:lnTo>
                      <a:pt x="180" y="1558"/>
                    </a:lnTo>
                    <a:lnTo>
                      <a:pt x="288" y="1558"/>
                    </a:lnTo>
                    <a:lnTo>
                      <a:pt x="348" y="1558"/>
                    </a:lnTo>
                    <a:lnTo>
                      <a:pt x="348" y="1438"/>
                    </a:lnTo>
                    <a:lnTo>
                      <a:pt x="408" y="1438"/>
                    </a:lnTo>
                    <a:lnTo>
                      <a:pt x="468" y="1378"/>
                    </a:lnTo>
                    <a:lnTo>
                      <a:pt x="516" y="1270"/>
                    </a:lnTo>
                    <a:lnTo>
                      <a:pt x="516" y="1270"/>
                    </a:lnTo>
                    <a:lnTo>
                      <a:pt x="576" y="1150"/>
                    </a:lnTo>
                    <a:lnTo>
                      <a:pt x="516" y="1150"/>
                    </a:lnTo>
                    <a:lnTo>
                      <a:pt x="516" y="983"/>
                    </a:lnTo>
                    <a:lnTo>
                      <a:pt x="576" y="923"/>
                    </a:lnTo>
                    <a:lnTo>
                      <a:pt x="636" y="923"/>
                    </a:lnTo>
                    <a:lnTo>
                      <a:pt x="696" y="983"/>
                    </a:lnTo>
                    <a:lnTo>
                      <a:pt x="696" y="983"/>
                    </a:lnTo>
                    <a:lnTo>
                      <a:pt x="696" y="983"/>
                    </a:lnTo>
                    <a:lnTo>
                      <a:pt x="696" y="803"/>
                    </a:lnTo>
                    <a:lnTo>
                      <a:pt x="804" y="803"/>
                    </a:lnTo>
                    <a:lnTo>
                      <a:pt x="804" y="755"/>
                    </a:lnTo>
                    <a:lnTo>
                      <a:pt x="744" y="635"/>
                    </a:lnTo>
                    <a:lnTo>
                      <a:pt x="744" y="635"/>
                    </a:lnTo>
                    <a:lnTo>
                      <a:pt x="744" y="515"/>
                    </a:lnTo>
                    <a:lnTo>
                      <a:pt x="744" y="407"/>
                    </a:lnTo>
                    <a:lnTo>
                      <a:pt x="636" y="347"/>
                    </a:lnTo>
                    <a:lnTo>
                      <a:pt x="636" y="240"/>
                    </a:lnTo>
                    <a:lnTo>
                      <a:pt x="804" y="240"/>
                    </a:lnTo>
                    <a:lnTo>
                      <a:pt x="804" y="180"/>
                    </a:lnTo>
                    <a:lnTo>
                      <a:pt x="696" y="180"/>
                    </a:lnTo>
                    <a:lnTo>
                      <a:pt x="696" y="120"/>
                    </a:lnTo>
                    <a:lnTo>
                      <a:pt x="804" y="120"/>
                    </a:lnTo>
                    <a:lnTo>
                      <a:pt x="863" y="60"/>
                    </a:lnTo>
                    <a:lnTo>
                      <a:pt x="923" y="120"/>
                    </a:lnTo>
                    <a:lnTo>
                      <a:pt x="1091" y="60"/>
                    </a:lnTo>
                    <a:lnTo>
                      <a:pt x="1091" y="120"/>
                    </a:lnTo>
                    <a:lnTo>
                      <a:pt x="1151" y="60"/>
                    </a:lnTo>
                    <a:lnTo>
                      <a:pt x="1259" y="0"/>
                    </a:lnTo>
                    <a:lnTo>
                      <a:pt x="1319" y="0"/>
                    </a:lnTo>
                    <a:lnTo>
                      <a:pt x="1379" y="0"/>
                    </a:lnTo>
                    <a:lnTo>
                      <a:pt x="1211" y="120"/>
                    </a:lnTo>
                    <a:lnTo>
                      <a:pt x="1259" y="180"/>
                    </a:lnTo>
                    <a:lnTo>
                      <a:pt x="1319" y="180"/>
                    </a:lnTo>
                    <a:lnTo>
                      <a:pt x="1439" y="180"/>
                    </a:lnTo>
                    <a:lnTo>
                      <a:pt x="1439" y="240"/>
                    </a:lnTo>
                    <a:lnTo>
                      <a:pt x="1547" y="240"/>
                    </a:lnTo>
                    <a:lnTo>
                      <a:pt x="1547" y="347"/>
                    </a:lnTo>
                    <a:lnTo>
                      <a:pt x="1547" y="347"/>
                    </a:lnTo>
                    <a:lnTo>
                      <a:pt x="1547" y="407"/>
                    </a:lnTo>
                    <a:lnTo>
                      <a:pt x="1607" y="407"/>
                    </a:lnTo>
                    <a:lnTo>
                      <a:pt x="1607" y="407"/>
                    </a:lnTo>
                    <a:lnTo>
                      <a:pt x="1667" y="407"/>
                    </a:lnTo>
                    <a:lnTo>
                      <a:pt x="1727" y="467"/>
                    </a:lnTo>
                    <a:lnTo>
                      <a:pt x="1727" y="515"/>
                    </a:lnTo>
                    <a:lnTo>
                      <a:pt x="1727" y="515"/>
                    </a:lnTo>
                    <a:lnTo>
                      <a:pt x="1787" y="695"/>
                    </a:lnTo>
                    <a:lnTo>
                      <a:pt x="1955" y="635"/>
                    </a:lnTo>
                    <a:lnTo>
                      <a:pt x="1955" y="695"/>
                    </a:lnTo>
                    <a:lnTo>
                      <a:pt x="1955" y="695"/>
                    </a:lnTo>
                    <a:lnTo>
                      <a:pt x="2123" y="695"/>
                    </a:lnTo>
                    <a:lnTo>
                      <a:pt x="2123" y="755"/>
                    </a:lnTo>
                    <a:lnTo>
                      <a:pt x="2183" y="755"/>
                    </a:lnTo>
                    <a:lnTo>
                      <a:pt x="2243" y="695"/>
                    </a:lnTo>
                    <a:lnTo>
                      <a:pt x="2303" y="755"/>
                    </a:lnTo>
                    <a:lnTo>
                      <a:pt x="2351" y="635"/>
                    </a:lnTo>
                    <a:lnTo>
                      <a:pt x="2411" y="695"/>
                    </a:lnTo>
                    <a:lnTo>
                      <a:pt x="2470" y="695"/>
                    </a:lnTo>
                    <a:lnTo>
                      <a:pt x="2470" y="515"/>
                    </a:lnTo>
                    <a:lnTo>
                      <a:pt x="2578" y="515"/>
                    </a:lnTo>
                    <a:lnTo>
                      <a:pt x="2638" y="635"/>
                    </a:lnTo>
                    <a:lnTo>
                      <a:pt x="2758" y="635"/>
                    </a:lnTo>
                    <a:lnTo>
                      <a:pt x="2758" y="635"/>
                    </a:lnTo>
                    <a:lnTo>
                      <a:pt x="2866" y="635"/>
                    </a:lnTo>
                    <a:lnTo>
                      <a:pt x="2866" y="695"/>
                    </a:lnTo>
                    <a:lnTo>
                      <a:pt x="2818" y="755"/>
                    </a:lnTo>
                    <a:lnTo>
                      <a:pt x="2758" y="755"/>
                    </a:lnTo>
                    <a:lnTo>
                      <a:pt x="2758" y="863"/>
                    </a:lnTo>
                    <a:lnTo>
                      <a:pt x="2818" y="923"/>
                    </a:lnTo>
                    <a:lnTo>
                      <a:pt x="2866" y="983"/>
                    </a:lnTo>
                    <a:lnTo>
                      <a:pt x="2866" y="1042"/>
                    </a:lnTo>
                    <a:lnTo>
                      <a:pt x="2926" y="1090"/>
                    </a:lnTo>
                    <a:lnTo>
                      <a:pt x="2926" y="1150"/>
                    </a:lnTo>
                    <a:lnTo>
                      <a:pt x="2758" y="1318"/>
                    </a:lnTo>
                    <a:lnTo>
                      <a:pt x="2758" y="1318"/>
                    </a:lnTo>
                    <a:lnTo>
                      <a:pt x="2818" y="1378"/>
                    </a:lnTo>
                    <a:lnTo>
                      <a:pt x="2866" y="1438"/>
                    </a:lnTo>
                    <a:lnTo>
                      <a:pt x="2866" y="1498"/>
                    </a:lnTo>
                    <a:lnTo>
                      <a:pt x="2818" y="1558"/>
                    </a:lnTo>
                    <a:lnTo>
                      <a:pt x="2926" y="1666"/>
                    </a:lnTo>
                    <a:lnTo>
                      <a:pt x="2926" y="1666"/>
                    </a:lnTo>
                    <a:lnTo>
                      <a:pt x="2866" y="1725"/>
                    </a:lnTo>
                    <a:lnTo>
                      <a:pt x="2866" y="1725"/>
                    </a:lnTo>
                    <a:lnTo>
                      <a:pt x="2986" y="1725"/>
                    </a:lnTo>
                    <a:lnTo>
                      <a:pt x="3046" y="1606"/>
                    </a:lnTo>
                  </a:path>
                </a:pathLst>
              </a:custGeom>
              <a:noFill/>
              <a:ln w="19050" cmpd="sng">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9" name="Organigramme : Fusion 78">
                <a:extLst>
                  <a:ext uri="{FF2B5EF4-FFF2-40B4-BE49-F238E27FC236}">
                    <a16:creationId xmlns:a16="http://schemas.microsoft.com/office/drawing/2014/main" id="{9D4EBBF6-CA2C-4347-9E08-29AF25C8BF84}"/>
                  </a:ext>
                </a:extLst>
              </p:cNvPr>
              <p:cNvSpPr/>
              <p:nvPr/>
            </p:nvSpPr>
            <p:spPr>
              <a:xfrm>
                <a:off x="3655479" y="4074887"/>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1" name="Organigramme : Fusion 80">
                <a:extLst>
                  <a:ext uri="{FF2B5EF4-FFF2-40B4-BE49-F238E27FC236}">
                    <a16:creationId xmlns:a16="http://schemas.microsoft.com/office/drawing/2014/main" id="{BB756111-1124-4A67-A89A-1A1163DEC8C4}"/>
                  </a:ext>
                </a:extLst>
              </p:cNvPr>
              <p:cNvSpPr/>
              <p:nvPr/>
            </p:nvSpPr>
            <p:spPr>
              <a:xfrm>
                <a:off x="1241628" y="2146945"/>
                <a:ext cx="140152" cy="189617"/>
              </a:xfrm>
              <a:prstGeom prst="flowChartMerg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1" name="Organigramme : Fusion 90">
                <a:extLst>
                  <a:ext uri="{FF2B5EF4-FFF2-40B4-BE49-F238E27FC236}">
                    <a16:creationId xmlns:a16="http://schemas.microsoft.com/office/drawing/2014/main" id="{990139ED-BE35-4C0B-B1D0-1C562461691B}"/>
                  </a:ext>
                </a:extLst>
              </p:cNvPr>
              <p:cNvSpPr/>
              <p:nvPr/>
            </p:nvSpPr>
            <p:spPr>
              <a:xfrm>
                <a:off x="1970014" y="2929494"/>
                <a:ext cx="140152" cy="189617"/>
              </a:xfrm>
              <a:prstGeom prst="flowChartMerg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2" name="Organigramme : Fusion 91">
                <a:extLst>
                  <a:ext uri="{FF2B5EF4-FFF2-40B4-BE49-F238E27FC236}">
                    <a16:creationId xmlns:a16="http://schemas.microsoft.com/office/drawing/2014/main" id="{CBC12773-1E49-44E3-8931-FE0CB8948339}"/>
                  </a:ext>
                </a:extLst>
              </p:cNvPr>
              <p:cNvSpPr/>
              <p:nvPr/>
            </p:nvSpPr>
            <p:spPr>
              <a:xfrm>
                <a:off x="1313910" y="2344773"/>
                <a:ext cx="140152" cy="189617"/>
              </a:xfrm>
              <a:prstGeom prst="flowChartMerg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3" name="Organigramme : Fusion 92">
                <a:extLst>
                  <a:ext uri="{FF2B5EF4-FFF2-40B4-BE49-F238E27FC236}">
                    <a16:creationId xmlns:a16="http://schemas.microsoft.com/office/drawing/2014/main" id="{9ED64FE1-7BDC-499B-9B8E-0546DC229AAF}"/>
                  </a:ext>
                </a:extLst>
              </p:cNvPr>
              <p:cNvSpPr/>
              <p:nvPr/>
            </p:nvSpPr>
            <p:spPr>
              <a:xfrm>
                <a:off x="2005877" y="3171267"/>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4" name="Organigramme : Fusion 93">
                <a:extLst>
                  <a:ext uri="{FF2B5EF4-FFF2-40B4-BE49-F238E27FC236}">
                    <a16:creationId xmlns:a16="http://schemas.microsoft.com/office/drawing/2014/main" id="{BAA94D72-85EB-436E-A056-D92BBC59D4A3}"/>
                  </a:ext>
                </a:extLst>
              </p:cNvPr>
              <p:cNvSpPr/>
              <p:nvPr/>
            </p:nvSpPr>
            <p:spPr>
              <a:xfrm>
                <a:off x="2194899" y="3024302"/>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5" name="Organigramme : Fusion 94">
                <a:extLst>
                  <a:ext uri="{FF2B5EF4-FFF2-40B4-BE49-F238E27FC236}">
                    <a16:creationId xmlns:a16="http://schemas.microsoft.com/office/drawing/2014/main" id="{6A8F6832-B02C-4ADB-9044-AAD47516560D}"/>
                  </a:ext>
                </a:extLst>
              </p:cNvPr>
              <p:cNvSpPr/>
              <p:nvPr/>
            </p:nvSpPr>
            <p:spPr>
              <a:xfrm>
                <a:off x="3174344" y="4141157"/>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6" name="Rectangle 95">
                <a:extLst>
                  <a:ext uri="{FF2B5EF4-FFF2-40B4-BE49-F238E27FC236}">
                    <a16:creationId xmlns:a16="http://schemas.microsoft.com/office/drawing/2014/main" id="{7CB3019B-2B24-40A6-8C9C-90451D7DE799}"/>
                  </a:ext>
                </a:extLst>
              </p:cNvPr>
              <p:cNvSpPr/>
              <p:nvPr/>
            </p:nvSpPr>
            <p:spPr>
              <a:xfrm>
                <a:off x="649267" y="1856337"/>
                <a:ext cx="1374331" cy="25579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a:solidFill>
                      <a:schemeClr val="tx1"/>
                    </a:solidFill>
                  </a:rPr>
                  <a:t>THALES AVIONICS</a:t>
                </a:r>
                <a:endParaRPr lang="fr-FR" sz="900">
                  <a:solidFill>
                    <a:schemeClr val="tx1"/>
                  </a:solidFill>
                </a:endParaRPr>
              </a:p>
              <a:p>
                <a:pPr algn="ctr"/>
                <a:r>
                  <a:rPr lang="fr-FR" sz="900">
                    <a:solidFill>
                      <a:schemeClr val="tx1"/>
                    </a:solidFill>
                  </a:rPr>
                  <a:t>(aéronautique)</a:t>
                </a:r>
              </a:p>
            </p:txBody>
          </p:sp>
          <p:sp>
            <p:nvSpPr>
              <p:cNvPr id="97" name="Rectangle 96">
                <a:extLst>
                  <a:ext uri="{FF2B5EF4-FFF2-40B4-BE49-F238E27FC236}">
                    <a16:creationId xmlns:a16="http://schemas.microsoft.com/office/drawing/2014/main" id="{1A688529-220C-4FDB-92DE-FCA093CA0B90}"/>
                  </a:ext>
                </a:extLst>
              </p:cNvPr>
              <p:cNvSpPr/>
              <p:nvPr/>
            </p:nvSpPr>
            <p:spPr>
              <a:xfrm>
                <a:off x="1453032" y="2312866"/>
                <a:ext cx="1992118" cy="29303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a:solidFill>
                      <a:schemeClr val="tx1"/>
                    </a:solidFill>
                  </a:rPr>
                  <a:t>ROBERT BOSCH AUTOMOTIV</a:t>
                </a:r>
                <a:r>
                  <a:rPr lang="fr-FR" sz="900">
                    <a:solidFill>
                      <a:schemeClr val="tx1"/>
                    </a:solidFill>
                  </a:rPr>
                  <a:t> (automobile)</a:t>
                </a:r>
                <a:endParaRPr lang="fr-FR" sz="900" b="1">
                  <a:solidFill>
                    <a:schemeClr val="tx1"/>
                  </a:solidFill>
                </a:endParaRPr>
              </a:p>
            </p:txBody>
          </p:sp>
          <p:sp>
            <p:nvSpPr>
              <p:cNvPr id="99" name="Rectangle 98">
                <a:extLst>
                  <a:ext uri="{FF2B5EF4-FFF2-40B4-BE49-F238E27FC236}">
                    <a16:creationId xmlns:a16="http://schemas.microsoft.com/office/drawing/2014/main" id="{CDA88F72-F8A2-467E-90B3-16CE62606124}"/>
                  </a:ext>
                </a:extLst>
              </p:cNvPr>
              <p:cNvSpPr/>
              <p:nvPr/>
            </p:nvSpPr>
            <p:spPr>
              <a:xfrm>
                <a:off x="929587" y="2875032"/>
                <a:ext cx="1374331" cy="25579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a:solidFill>
                      <a:schemeClr val="tx1"/>
                    </a:solidFill>
                  </a:rPr>
                  <a:t>DELPHI</a:t>
                </a:r>
              </a:p>
              <a:p>
                <a:pPr algn="ctr"/>
                <a:r>
                  <a:rPr lang="fr-FR" sz="900">
                    <a:solidFill>
                      <a:schemeClr val="tx1"/>
                    </a:solidFill>
                  </a:rPr>
                  <a:t>(automobile)</a:t>
                </a:r>
              </a:p>
            </p:txBody>
          </p:sp>
          <p:sp>
            <p:nvSpPr>
              <p:cNvPr id="100" name="Rectangle 99">
                <a:extLst>
                  <a:ext uri="{FF2B5EF4-FFF2-40B4-BE49-F238E27FC236}">
                    <a16:creationId xmlns:a16="http://schemas.microsoft.com/office/drawing/2014/main" id="{0C5C1A51-8828-4DF2-9EDC-D3B9FAEB0FD8}"/>
                  </a:ext>
                </a:extLst>
              </p:cNvPr>
              <p:cNvSpPr/>
              <p:nvPr/>
            </p:nvSpPr>
            <p:spPr>
              <a:xfrm>
                <a:off x="2282971" y="2968229"/>
                <a:ext cx="1768516" cy="23559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900" b="1">
                    <a:solidFill>
                      <a:schemeClr val="tx1"/>
                    </a:solidFill>
                  </a:rPr>
                  <a:t>JTEKT HPI</a:t>
                </a:r>
                <a:r>
                  <a:rPr lang="fr-FR" sz="900">
                    <a:solidFill>
                      <a:schemeClr val="tx1"/>
                    </a:solidFill>
                  </a:rPr>
                  <a:t> (automobile)</a:t>
                </a:r>
                <a:endParaRPr lang="fr-FR" sz="900" b="1">
                  <a:solidFill>
                    <a:schemeClr val="tx1"/>
                  </a:solidFill>
                </a:endParaRPr>
              </a:p>
            </p:txBody>
          </p:sp>
          <p:sp>
            <p:nvSpPr>
              <p:cNvPr id="101" name="Rectangle 100">
                <a:extLst>
                  <a:ext uri="{FF2B5EF4-FFF2-40B4-BE49-F238E27FC236}">
                    <a16:creationId xmlns:a16="http://schemas.microsoft.com/office/drawing/2014/main" id="{D6806179-5B73-4CA4-8B96-AC93882CA76D}"/>
                  </a:ext>
                </a:extLst>
              </p:cNvPr>
              <p:cNvSpPr/>
              <p:nvPr/>
            </p:nvSpPr>
            <p:spPr>
              <a:xfrm>
                <a:off x="2096453" y="3174191"/>
                <a:ext cx="1907896" cy="2587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900" b="1">
                    <a:solidFill>
                      <a:schemeClr val="tx1"/>
                    </a:solidFill>
                  </a:rPr>
                  <a:t>VALEO VISION</a:t>
                </a:r>
                <a:r>
                  <a:rPr lang="fr-FR" sz="900">
                    <a:solidFill>
                      <a:schemeClr val="tx1"/>
                    </a:solidFill>
                  </a:rPr>
                  <a:t> (automobile)</a:t>
                </a:r>
                <a:endParaRPr lang="fr-FR" sz="900" b="1">
                  <a:solidFill>
                    <a:schemeClr val="tx1"/>
                  </a:solidFill>
                </a:endParaRPr>
              </a:p>
            </p:txBody>
          </p:sp>
          <p:sp>
            <p:nvSpPr>
              <p:cNvPr id="102" name="Rectangle 101">
                <a:extLst>
                  <a:ext uri="{FF2B5EF4-FFF2-40B4-BE49-F238E27FC236}">
                    <a16:creationId xmlns:a16="http://schemas.microsoft.com/office/drawing/2014/main" id="{5BB6D214-F1E8-4E52-B794-4DAB62763A9E}"/>
                  </a:ext>
                </a:extLst>
              </p:cNvPr>
              <p:cNvSpPr/>
              <p:nvPr/>
            </p:nvSpPr>
            <p:spPr>
              <a:xfrm>
                <a:off x="2096453" y="4115172"/>
                <a:ext cx="1129616" cy="2336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a:solidFill>
                      <a:schemeClr val="tx1"/>
                    </a:solidFill>
                  </a:rPr>
                  <a:t>CAILLAU</a:t>
                </a:r>
              </a:p>
              <a:p>
                <a:pPr algn="ctr"/>
                <a:r>
                  <a:rPr lang="fr-FR" sz="900">
                    <a:solidFill>
                      <a:schemeClr val="tx1"/>
                    </a:solidFill>
                  </a:rPr>
                  <a:t>(automobile)</a:t>
                </a:r>
              </a:p>
            </p:txBody>
          </p:sp>
          <p:sp>
            <p:nvSpPr>
              <p:cNvPr id="103" name="Rectangle 102">
                <a:extLst>
                  <a:ext uri="{FF2B5EF4-FFF2-40B4-BE49-F238E27FC236}">
                    <a16:creationId xmlns:a16="http://schemas.microsoft.com/office/drawing/2014/main" id="{87AC9684-7130-488E-96EC-1F0389D43FEB}"/>
                  </a:ext>
                </a:extLst>
              </p:cNvPr>
              <p:cNvSpPr/>
              <p:nvPr/>
            </p:nvSpPr>
            <p:spPr>
              <a:xfrm>
                <a:off x="3277026" y="3838221"/>
                <a:ext cx="860041" cy="223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a:solidFill>
                      <a:schemeClr val="tx1"/>
                    </a:solidFill>
                  </a:rPr>
                  <a:t>MBDA</a:t>
                </a:r>
                <a:endParaRPr lang="fr-FR" sz="900">
                  <a:solidFill>
                    <a:schemeClr val="tx1"/>
                  </a:solidFill>
                </a:endParaRPr>
              </a:p>
              <a:p>
                <a:pPr algn="ctr"/>
                <a:r>
                  <a:rPr lang="fr-FR" sz="900">
                    <a:solidFill>
                      <a:schemeClr val="tx1"/>
                    </a:solidFill>
                  </a:rPr>
                  <a:t>(armement)</a:t>
                </a:r>
              </a:p>
            </p:txBody>
          </p:sp>
        </p:grpSp>
        <p:sp>
          <p:nvSpPr>
            <p:cNvPr id="73" name="Organigramme : Fusion 72">
              <a:extLst>
                <a:ext uri="{FF2B5EF4-FFF2-40B4-BE49-F238E27FC236}">
                  <a16:creationId xmlns:a16="http://schemas.microsoft.com/office/drawing/2014/main" id="{6F7999BB-7000-4633-8ECA-7C5FB8C21A7B}"/>
                </a:ext>
              </a:extLst>
            </p:cNvPr>
            <p:cNvSpPr/>
            <p:nvPr/>
          </p:nvSpPr>
          <p:spPr>
            <a:xfrm>
              <a:off x="4084890" y="4228545"/>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5" name="Rectangle 74">
              <a:extLst>
                <a:ext uri="{FF2B5EF4-FFF2-40B4-BE49-F238E27FC236}">
                  <a16:creationId xmlns:a16="http://schemas.microsoft.com/office/drawing/2014/main" id="{6978CB9F-EBEA-40A5-AAC2-8AF8B55140B4}"/>
                </a:ext>
              </a:extLst>
            </p:cNvPr>
            <p:cNvSpPr/>
            <p:nvPr/>
          </p:nvSpPr>
          <p:spPr>
            <a:xfrm>
              <a:off x="3677973" y="4348791"/>
              <a:ext cx="966593" cy="3472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a:solidFill>
                    <a:schemeClr val="tx1"/>
                  </a:solidFill>
                </a:rPr>
                <a:t>FAURECIA</a:t>
              </a:r>
              <a:endParaRPr lang="fr-FR" sz="900">
                <a:solidFill>
                  <a:schemeClr val="tx1"/>
                </a:solidFill>
              </a:endParaRPr>
            </a:p>
            <a:p>
              <a:pPr algn="ctr"/>
              <a:r>
                <a:rPr lang="fr-FR" sz="900">
                  <a:solidFill>
                    <a:schemeClr val="tx1"/>
                  </a:solidFill>
                </a:rPr>
                <a:t>(automobile)</a:t>
              </a:r>
            </a:p>
          </p:txBody>
        </p:sp>
      </p:grpSp>
      <p:sp>
        <p:nvSpPr>
          <p:cNvPr id="2" name="Titre 1"/>
          <p:cNvSpPr>
            <a:spLocks noGrp="1"/>
          </p:cNvSpPr>
          <p:nvPr>
            <p:ph type="title"/>
          </p:nvPr>
        </p:nvSpPr>
        <p:spPr/>
        <p:txBody>
          <a:bodyPr/>
          <a:lstStyle/>
          <a:p>
            <a:r>
              <a:rPr lang="fr-FR"/>
              <a:t>Zoom département du </a:t>
            </a:r>
            <a:r>
              <a:rPr lang="fr-FR" err="1"/>
              <a:t>loir-et-cher</a:t>
            </a:r>
            <a:endParaRPr lang="fr-FR" sz="2800"/>
          </a:p>
        </p:txBody>
      </p:sp>
      <p:sp>
        <p:nvSpPr>
          <p:cNvPr id="6" name="Espace réservé du texte 5">
            <a:extLst>
              <a:ext uri="{FF2B5EF4-FFF2-40B4-BE49-F238E27FC236}">
                <a16:creationId xmlns:a16="http://schemas.microsoft.com/office/drawing/2014/main" id="{3F7B6BFF-81E2-43BE-BA19-B46B7FBCD72B}"/>
              </a:ext>
            </a:extLst>
          </p:cNvPr>
          <p:cNvSpPr>
            <a:spLocks noGrp="1"/>
          </p:cNvSpPr>
          <p:nvPr>
            <p:ph type="body" sz="quarter" idx="10"/>
          </p:nvPr>
        </p:nvSpPr>
        <p:spPr/>
        <p:txBody>
          <a:bodyPr/>
          <a:lstStyle/>
          <a:p>
            <a:r>
              <a:rPr lang="fr-FR"/>
              <a:t>Panorama</a:t>
            </a:r>
          </a:p>
        </p:txBody>
      </p:sp>
      <p:sp>
        <p:nvSpPr>
          <p:cNvPr id="11" name="Rectangle : coins arrondis 10">
            <a:extLst>
              <a:ext uri="{FF2B5EF4-FFF2-40B4-BE49-F238E27FC236}">
                <a16:creationId xmlns:a16="http://schemas.microsoft.com/office/drawing/2014/main" id="{822334C4-B59A-429B-9700-DA78CA36A3FC}"/>
              </a:ext>
            </a:extLst>
          </p:cNvPr>
          <p:cNvSpPr/>
          <p:nvPr/>
        </p:nvSpPr>
        <p:spPr>
          <a:xfrm>
            <a:off x="245806" y="5760947"/>
            <a:ext cx="4325234" cy="614453"/>
          </a:xfrm>
          <a:prstGeom prst="roundRect">
            <a:avLst/>
          </a:prstGeom>
          <a:solidFill>
            <a:schemeClr val="bg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grpSp>
        <p:nvGrpSpPr>
          <p:cNvPr id="82" name="Groupe 81">
            <a:extLst>
              <a:ext uri="{FF2B5EF4-FFF2-40B4-BE49-F238E27FC236}">
                <a16:creationId xmlns:a16="http://schemas.microsoft.com/office/drawing/2014/main" id="{0F879FC7-D29C-44B7-BF04-EBE3C84C824F}"/>
              </a:ext>
            </a:extLst>
          </p:cNvPr>
          <p:cNvGrpSpPr/>
          <p:nvPr/>
        </p:nvGrpSpPr>
        <p:grpSpPr>
          <a:xfrm>
            <a:off x="3186104" y="5859786"/>
            <a:ext cx="1130254" cy="369606"/>
            <a:chOff x="277635" y="5534140"/>
            <a:chExt cx="1452429" cy="312150"/>
          </a:xfrm>
        </p:grpSpPr>
        <p:sp>
          <p:nvSpPr>
            <p:cNvPr id="89" name="ZoneTexte 88">
              <a:extLst>
                <a:ext uri="{FF2B5EF4-FFF2-40B4-BE49-F238E27FC236}">
                  <a16:creationId xmlns:a16="http://schemas.microsoft.com/office/drawing/2014/main" id="{22826B96-E0BC-4C66-A562-8BAE30359FE7}"/>
                </a:ext>
              </a:extLst>
            </p:cNvPr>
            <p:cNvSpPr txBox="1"/>
            <p:nvPr/>
          </p:nvSpPr>
          <p:spPr>
            <a:xfrm>
              <a:off x="468158" y="5560365"/>
              <a:ext cx="1261906" cy="285925"/>
            </a:xfrm>
            <a:prstGeom prst="rect">
              <a:avLst/>
            </a:prstGeom>
            <a:noFill/>
            <a:ln>
              <a:noFill/>
            </a:ln>
          </p:spPr>
          <p:txBody>
            <a:bodyPr wrap="square" rtlCol="0">
              <a:spAutoFit/>
            </a:bodyPr>
            <a:lstStyle/>
            <a:p>
              <a:r>
                <a:rPr lang="fr-FR" sz="800" b="1"/>
                <a:t>Plus de 1 000 salariés</a:t>
              </a:r>
            </a:p>
          </p:txBody>
        </p:sp>
        <p:sp>
          <p:nvSpPr>
            <p:cNvPr id="90" name="Organigramme : Fusion 89">
              <a:extLst>
                <a:ext uri="{FF2B5EF4-FFF2-40B4-BE49-F238E27FC236}">
                  <a16:creationId xmlns:a16="http://schemas.microsoft.com/office/drawing/2014/main" id="{5798E45A-86AE-46FE-AFFD-A4A4B9DBCBF0}"/>
                </a:ext>
              </a:extLst>
            </p:cNvPr>
            <p:cNvSpPr/>
            <p:nvPr/>
          </p:nvSpPr>
          <p:spPr>
            <a:xfrm>
              <a:off x="277635" y="5534140"/>
              <a:ext cx="195598" cy="264176"/>
            </a:xfrm>
            <a:prstGeom prst="flowChartMerge">
              <a:avLst/>
            </a:prstGeom>
            <a:solidFill>
              <a:srgbClr val="C00000"/>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a:p>
          </p:txBody>
        </p:sp>
      </p:grpSp>
      <p:grpSp>
        <p:nvGrpSpPr>
          <p:cNvPr id="83" name="Groupe 82">
            <a:extLst>
              <a:ext uri="{FF2B5EF4-FFF2-40B4-BE49-F238E27FC236}">
                <a16:creationId xmlns:a16="http://schemas.microsoft.com/office/drawing/2014/main" id="{68F9208A-0F5C-4155-B15C-45DF84F09D9D}"/>
              </a:ext>
            </a:extLst>
          </p:cNvPr>
          <p:cNvGrpSpPr/>
          <p:nvPr/>
        </p:nvGrpSpPr>
        <p:grpSpPr>
          <a:xfrm>
            <a:off x="791070" y="5859786"/>
            <a:ext cx="950093" cy="369607"/>
            <a:chOff x="277635" y="4574872"/>
            <a:chExt cx="1220914" cy="312151"/>
          </a:xfrm>
        </p:grpSpPr>
        <p:sp>
          <p:nvSpPr>
            <p:cNvPr id="87" name="ZoneTexte 86">
              <a:extLst>
                <a:ext uri="{FF2B5EF4-FFF2-40B4-BE49-F238E27FC236}">
                  <a16:creationId xmlns:a16="http://schemas.microsoft.com/office/drawing/2014/main" id="{995ABD83-28A8-4B89-BB4C-B08A608B464B}"/>
                </a:ext>
              </a:extLst>
            </p:cNvPr>
            <p:cNvSpPr txBox="1"/>
            <p:nvPr/>
          </p:nvSpPr>
          <p:spPr>
            <a:xfrm>
              <a:off x="468159" y="4601098"/>
              <a:ext cx="1030390" cy="285925"/>
            </a:xfrm>
            <a:prstGeom prst="rect">
              <a:avLst/>
            </a:prstGeom>
            <a:noFill/>
            <a:ln>
              <a:noFill/>
            </a:ln>
          </p:spPr>
          <p:txBody>
            <a:bodyPr wrap="square" rtlCol="0">
              <a:spAutoFit/>
            </a:bodyPr>
            <a:lstStyle/>
            <a:p>
              <a:r>
                <a:rPr lang="fr-FR" sz="800" b="1"/>
                <a:t>Entre 250 et 500 salariés</a:t>
              </a:r>
            </a:p>
          </p:txBody>
        </p:sp>
        <p:sp>
          <p:nvSpPr>
            <p:cNvPr id="88" name="Organigramme : Fusion 87">
              <a:extLst>
                <a:ext uri="{FF2B5EF4-FFF2-40B4-BE49-F238E27FC236}">
                  <a16:creationId xmlns:a16="http://schemas.microsoft.com/office/drawing/2014/main" id="{18C91ABC-6F4A-4585-B394-46B5B0E177FC}"/>
                </a:ext>
              </a:extLst>
            </p:cNvPr>
            <p:cNvSpPr/>
            <p:nvPr/>
          </p:nvSpPr>
          <p:spPr>
            <a:xfrm>
              <a:off x="277635" y="4574872"/>
              <a:ext cx="195598" cy="264176"/>
            </a:xfrm>
            <a:prstGeom prst="flowChartMerge">
              <a:avLst/>
            </a:prstGeom>
            <a:solidFill>
              <a:srgbClr val="00B0F0"/>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grpSp>
      <p:grpSp>
        <p:nvGrpSpPr>
          <p:cNvPr id="84" name="Groupe 83">
            <a:extLst>
              <a:ext uri="{FF2B5EF4-FFF2-40B4-BE49-F238E27FC236}">
                <a16:creationId xmlns:a16="http://schemas.microsoft.com/office/drawing/2014/main" id="{34BFF079-CFCA-4D52-A306-F4D544775C6E}"/>
              </a:ext>
            </a:extLst>
          </p:cNvPr>
          <p:cNvGrpSpPr/>
          <p:nvPr/>
        </p:nvGrpSpPr>
        <p:grpSpPr>
          <a:xfrm>
            <a:off x="1914293" y="5859785"/>
            <a:ext cx="1098681" cy="369607"/>
            <a:chOff x="277635" y="5058129"/>
            <a:chExt cx="1411855" cy="312151"/>
          </a:xfrm>
        </p:grpSpPr>
        <p:sp>
          <p:nvSpPr>
            <p:cNvPr id="85" name="ZoneTexte 84">
              <a:extLst>
                <a:ext uri="{FF2B5EF4-FFF2-40B4-BE49-F238E27FC236}">
                  <a16:creationId xmlns:a16="http://schemas.microsoft.com/office/drawing/2014/main" id="{A09BE746-AB79-4CD6-B9CC-091BD677C9B2}"/>
                </a:ext>
              </a:extLst>
            </p:cNvPr>
            <p:cNvSpPr txBox="1"/>
            <p:nvPr/>
          </p:nvSpPr>
          <p:spPr>
            <a:xfrm>
              <a:off x="468159" y="5084355"/>
              <a:ext cx="1221331" cy="285925"/>
            </a:xfrm>
            <a:prstGeom prst="rect">
              <a:avLst/>
            </a:prstGeom>
            <a:noFill/>
            <a:ln>
              <a:noFill/>
            </a:ln>
          </p:spPr>
          <p:txBody>
            <a:bodyPr wrap="square" rtlCol="0">
              <a:spAutoFit/>
            </a:bodyPr>
            <a:lstStyle/>
            <a:p>
              <a:r>
                <a:rPr lang="fr-FR" sz="800" b="1"/>
                <a:t>Entre 500 et 1 000 salariés</a:t>
              </a:r>
            </a:p>
          </p:txBody>
        </p:sp>
        <p:sp>
          <p:nvSpPr>
            <p:cNvPr id="86" name="Organigramme : Fusion 85">
              <a:extLst>
                <a:ext uri="{FF2B5EF4-FFF2-40B4-BE49-F238E27FC236}">
                  <a16:creationId xmlns:a16="http://schemas.microsoft.com/office/drawing/2014/main" id="{E5A9D903-BBC8-41BE-914B-A428F952F66D}"/>
                </a:ext>
              </a:extLst>
            </p:cNvPr>
            <p:cNvSpPr/>
            <p:nvPr/>
          </p:nvSpPr>
          <p:spPr>
            <a:xfrm>
              <a:off x="277635" y="5058129"/>
              <a:ext cx="195598" cy="264176"/>
            </a:xfrm>
            <a:prstGeom prst="flowChartMerge">
              <a:avLst/>
            </a:prstGeom>
            <a:solidFill>
              <a:srgbClr val="FFC000"/>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a:p>
          </p:txBody>
        </p:sp>
      </p:grpSp>
      <p:sp>
        <p:nvSpPr>
          <p:cNvPr id="114" name="ZoneTexte 113">
            <a:extLst>
              <a:ext uri="{FF2B5EF4-FFF2-40B4-BE49-F238E27FC236}">
                <a16:creationId xmlns:a16="http://schemas.microsoft.com/office/drawing/2014/main" id="{91599505-D301-498F-B0EC-BD5D366596E3}"/>
              </a:ext>
            </a:extLst>
          </p:cNvPr>
          <p:cNvSpPr txBox="1"/>
          <p:nvPr/>
        </p:nvSpPr>
        <p:spPr>
          <a:xfrm>
            <a:off x="4809411" y="6145924"/>
            <a:ext cx="3079689" cy="261610"/>
          </a:xfrm>
          <a:prstGeom prst="rect">
            <a:avLst/>
          </a:prstGeom>
          <a:noFill/>
        </p:spPr>
        <p:txBody>
          <a:bodyPr wrap="none" rtlCol="0">
            <a:spAutoFit/>
          </a:bodyPr>
          <a:lstStyle/>
          <a:p>
            <a:r>
              <a:rPr lang="fr-FR" sz="1100" i="1">
                <a:solidFill>
                  <a:schemeClr val="tx2"/>
                </a:solidFill>
              </a:rPr>
              <a:t>Sources : Base Acoss ; retraitements Katalyse</a:t>
            </a:r>
          </a:p>
        </p:txBody>
      </p:sp>
      <p:sp>
        <p:nvSpPr>
          <p:cNvPr id="115" name="ZoneTexte 114">
            <a:extLst>
              <a:ext uri="{FF2B5EF4-FFF2-40B4-BE49-F238E27FC236}">
                <a16:creationId xmlns:a16="http://schemas.microsoft.com/office/drawing/2014/main" id="{C4A99CAE-002B-45C7-B552-D6E156CC063C}"/>
              </a:ext>
            </a:extLst>
          </p:cNvPr>
          <p:cNvSpPr txBox="1"/>
          <p:nvPr/>
        </p:nvSpPr>
        <p:spPr>
          <a:xfrm rot="5400000">
            <a:off x="8454194" y="2238247"/>
            <a:ext cx="2595582" cy="246221"/>
          </a:xfrm>
          <a:prstGeom prst="rect">
            <a:avLst/>
          </a:prstGeom>
          <a:noFill/>
        </p:spPr>
        <p:txBody>
          <a:bodyPr wrap="none" rtlCol="0">
            <a:spAutoFit/>
          </a:bodyPr>
          <a:lstStyle/>
          <a:p>
            <a:r>
              <a:rPr lang="fr-FR" sz="1000" i="1">
                <a:solidFill>
                  <a:schemeClr val="tx2"/>
                </a:solidFill>
              </a:rPr>
              <a:t>TCAM : Taux de croissance annuel moyen</a:t>
            </a:r>
          </a:p>
        </p:txBody>
      </p:sp>
      <p:sp>
        <p:nvSpPr>
          <p:cNvPr id="116" name="ZoneTexte 115">
            <a:extLst>
              <a:ext uri="{FF2B5EF4-FFF2-40B4-BE49-F238E27FC236}">
                <a16:creationId xmlns:a16="http://schemas.microsoft.com/office/drawing/2014/main" id="{9A82401C-478D-4640-B551-03D06AAA92DD}"/>
              </a:ext>
            </a:extLst>
          </p:cNvPr>
          <p:cNvSpPr txBox="1"/>
          <p:nvPr/>
        </p:nvSpPr>
        <p:spPr>
          <a:xfrm>
            <a:off x="259445" y="1204107"/>
            <a:ext cx="4260261" cy="26161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1100" b="1"/>
              <a:t>Localisation des principaux établissements de la branche</a:t>
            </a:r>
          </a:p>
        </p:txBody>
      </p:sp>
      <p:graphicFrame>
        <p:nvGraphicFramePr>
          <p:cNvPr id="8" name="Tableau 8">
            <a:extLst>
              <a:ext uri="{FF2B5EF4-FFF2-40B4-BE49-F238E27FC236}">
                <a16:creationId xmlns:a16="http://schemas.microsoft.com/office/drawing/2014/main" id="{945EAB24-D79F-4BA0-A16C-CDD6AE2EF1E3}"/>
              </a:ext>
            </a:extLst>
          </p:cNvPr>
          <p:cNvGraphicFramePr>
            <a:graphicFrameLocks noGrp="1"/>
          </p:cNvGraphicFramePr>
          <p:nvPr>
            <p:extLst>
              <p:ext uri="{D42A27DB-BD31-4B8C-83A1-F6EECF244321}">
                <p14:modId xmlns:p14="http://schemas.microsoft.com/office/powerpoint/2010/main" val="268257956"/>
              </p:ext>
            </p:extLst>
          </p:nvPr>
        </p:nvGraphicFramePr>
        <p:xfrm>
          <a:off x="4629677" y="1192355"/>
          <a:ext cx="4873365" cy="4981826"/>
        </p:xfrm>
        <a:graphic>
          <a:graphicData uri="http://schemas.openxmlformats.org/drawingml/2006/table">
            <a:tbl>
              <a:tblPr firstRow="1" bandRow="1">
                <a:tableStyleId>{5C22544A-7EE6-4342-B048-85BDC9FD1C3A}</a:tableStyleId>
              </a:tblPr>
              <a:tblGrid>
                <a:gridCol w="1624455">
                  <a:extLst>
                    <a:ext uri="{9D8B030D-6E8A-4147-A177-3AD203B41FA5}">
                      <a16:colId xmlns:a16="http://schemas.microsoft.com/office/drawing/2014/main" val="2531411762"/>
                    </a:ext>
                  </a:extLst>
                </a:gridCol>
                <a:gridCol w="1016111">
                  <a:extLst>
                    <a:ext uri="{9D8B030D-6E8A-4147-A177-3AD203B41FA5}">
                      <a16:colId xmlns:a16="http://schemas.microsoft.com/office/drawing/2014/main" val="2814341456"/>
                    </a:ext>
                  </a:extLst>
                </a:gridCol>
                <a:gridCol w="2232799">
                  <a:extLst>
                    <a:ext uri="{9D8B030D-6E8A-4147-A177-3AD203B41FA5}">
                      <a16:colId xmlns:a16="http://schemas.microsoft.com/office/drawing/2014/main" val="2129476620"/>
                    </a:ext>
                  </a:extLst>
                </a:gridCol>
              </a:tblGrid>
              <a:tr h="662320">
                <a:tc gridSpan="2">
                  <a:txBody>
                    <a:bodyPr/>
                    <a:lstStyle/>
                    <a:p>
                      <a:pPr marL="0" algn="ctr" defTabSz="957816" rtl="0" eaLnBrk="1" latinLnBrk="0" hangingPunct="1"/>
                      <a:r>
                        <a:rPr lang="fr-FR" sz="1400" kern="1200">
                          <a:solidFill>
                            <a:schemeClr val="tx1"/>
                          </a:solidFill>
                          <a:latin typeface="+mn-lt"/>
                          <a:ea typeface="+mn-ea"/>
                          <a:cs typeface="+mn-cs"/>
                        </a:rPr>
                        <a:t>9 035 emplois dans la branche métallurgie en 2019</a:t>
                      </a:r>
                    </a:p>
                    <a:p>
                      <a:pPr marL="0" algn="ctr" defTabSz="957816" rtl="0" eaLnBrk="1" latinLnBrk="0" hangingPunct="1"/>
                      <a:r>
                        <a:rPr lang="fr-FR" sz="900" kern="1200">
                          <a:solidFill>
                            <a:schemeClr val="tx1"/>
                          </a:solidFill>
                          <a:latin typeface="+mn-lt"/>
                          <a:ea typeface="+mn-ea"/>
                          <a:cs typeface="+mn-cs"/>
                        </a:rPr>
                        <a:t>(15,0 % des emplois </a:t>
                      </a:r>
                      <a:r>
                        <a:rPr lang="fr-FR" sz="900">
                          <a:solidFill>
                            <a:schemeClr val="tx1"/>
                          </a:solidFill>
                        </a:rPr>
                        <a:t>régionaux)</a:t>
                      </a:r>
                    </a:p>
                  </a:txBody>
                  <a:tcPr>
                    <a:solidFill>
                      <a:schemeClr val="bg1">
                        <a:lumMod val="95000"/>
                      </a:schemeClr>
                    </a:solidFill>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tx1"/>
                          </a:solidFill>
                        </a:rPr>
                        <a:t>-1,48% 2015-2019 (TCAM*)</a:t>
                      </a:r>
                    </a:p>
                  </a:txBody>
                  <a:tcPr anchor="ctr">
                    <a:solidFill>
                      <a:srgbClr val="41C1EE"/>
                    </a:solidFill>
                  </a:tcPr>
                </a:tc>
                <a:extLst>
                  <a:ext uri="{0D108BD9-81ED-4DB2-BD59-A6C34878D82A}">
                    <a16:rowId xmlns:a16="http://schemas.microsoft.com/office/drawing/2014/main" val="312200047"/>
                  </a:ext>
                </a:extLst>
              </a:tr>
              <a:tr h="450845">
                <a:tc>
                  <a:txBody>
                    <a:bodyPr/>
                    <a:lstStyle/>
                    <a:p>
                      <a:pPr algn="ctr"/>
                      <a:r>
                        <a:rPr lang="fr-FR" sz="1200" i="1"/>
                        <a:t>Poids du secteur</a:t>
                      </a:r>
                    </a:p>
                    <a:p>
                      <a:pPr algn="ctr"/>
                      <a:r>
                        <a:rPr lang="fr-FR" sz="1200" i="1">
                          <a:solidFill>
                            <a:srgbClr val="41C1EE"/>
                          </a:solidFill>
                        </a:rPr>
                        <a:t>(% régional)</a:t>
                      </a:r>
                    </a:p>
                  </a:txBody>
                  <a:tcPr>
                    <a:solidFill>
                      <a:schemeClr val="bg1">
                        <a:lumMod val="95000"/>
                      </a:schemeClr>
                    </a:solidFill>
                  </a:tcPr>
                </a:tc>
                <a:tc>
                  <a:txBody>
                    <a:bodyPr/>
                    <a:lstStyle/>
                    <a:p>
                      <a:endParaRPr lang="fr-FR"/>
                    </a:p>
                  </a:txBody>
                  <a:tcP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srgbClr val="4F4F4F"/>
                        </a:solidFill>
                        <a:effectLst/>
                        <a:uLnTx/>
                        <a:uFillTx/>
                        <a:latin typeface="+mn-lt"/>
                        <a:ea typeface="+mn-ea"/>
                        <a:cs typeface="+mn-cs"/>
                      </a:endParaRPr>
                    </a:p>
                  </a:txBody>
                  <a:tcPr>
                    <a:solidFill>
                      <a:schemeClr val="bg1"/>
                    </a:solidFill>
                  </a:tcPr>
                </a:tc>
                <a:extLst>
                  <a:ext uri="{0D108BD9-81ED-4DB2-BD59-A6C34878D82A}">
                    <a16:rowId xmlns:a16="http://schemas.microsoft.com/office/drawing/2014/main" val="363722291"/>
                  </a:ext>
                </a:extLst>
              </a:tr>
              <a:tr h="474024">
                <a:tc>
                  <a:txBody>
                    <a:bodyPr/>
                    <a:lstStyle/>
                    <a:p>
                      <a:pPr algn="ctr"/>
                      <a:r>
                        <a:rPr lang="fr-FR" sz="1200" b="1"/>
                        <a:t>3 068 (33,9%) </a:t>
                      </a:r>
                    </a:p>
                    <a:p>
                      <a:pPr algn="ctr"/>
                      <a:r>
                        <a:rPr lang="fr-FR" sz="1100" b="0">
                          <a:solidFill>
                            <a:srgbClr val="41C1EE"/>
                          </a:solidFill>
                        </a:rPr>
                        <a:t>(16,1%)</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Métallurgie, fabrications de produits métalliques</a:t>
                      </a:r>
                    </a:p>
                  </a:txBody>
                  <a:tcPr anchor="ctr">
                    <a:solidFill>
                      <a:schemeClr val="bg1"/>
                    </a:solidFill>
                  </a:tcPr>
                </a:tc>
                <a:extLst>
                  <a:ext uri="{0D108BD9-81ED-4DB2-BD59-A6C34878D82A}">
                    <a16:rowId xmlns:a16="http://schemas.microsoft.com/office/drawing/2014/main" val="3770010606"/>
                  </a:ext>
                </a:extLst>
              </a:tr>
              <a:tr h="4959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1 100 (12,2%)</a:t>
                      </a:r>
                    </a:p>
                    <a:p>
                      <a:pPr algn="ctr"/>
                      <a:r>
                        <a:rPr lang="fr-FR" sz="1100" b="0">
                          <a:solidFill>
                            <a:srgbClr val="41C1EE"/>
                          </a:solidFill>
                        </a:rPr>
                        <a:t>(9,4%)</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Fabrication de produits informatiques, électroniques, optiques et équipements électriques</a:t>
                      </a:r>
                    </a:p>
                  </a:txBody>
                  <a:tcPr anchor="ctr">
                    <a:solidFill>
                      <a:schemeClr val="bg1"/>
                    </a:solidFill>
                  </a:tcPr>
                </a:tc>
                <a:extLst>
                  <a:ext uri="{0D108BD9-81ED-4DB2-BD59-A6C34878D82A}">
                    <a16:rowId xmlns:a16="http://schemas.microsoft.com/office/drawing/2014/main" val="3800569852"/>
                  </a:ext>
                </a:extLst>
              </a:tr>
              <a:tr h="474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1 038 (11,5%)</a:t>
                      </a:r>
                    </a:p>
                    <a:p>
                      <a:pPr algn="ctr"/>
                      <a:r>
                        <a:rPr lang="fr-FR" sz="1100" b="0">
                          <a:solidFill>
                            <a:srgbClr val="41C1EE"/>
                          </a:solidFill>
                        </a:rPr>
                        <a:t>(9,1%)</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Fabrication de machines et équipements</a:t>
                      </a:r>
                    </a:p>
                  </a:txBody>
                  <a:tcPr anchor="ctr">
                    <a:solidFill>
                      <a:schemeClr val="bg1"/>
                    </a:solidFill>
                  </a:tcPr>
                </a:tc>
                <a:extLst>
                  <a:ext uri="{0D108BD9-81ED-4DB2-BD59-A6C34878D82A}">
                    <a16:rowId xmlns:a16="http://schemas.microsoft.com/office/drawing/2014/main" val="195401716"/>
                  </a:ext>
                </a:extLst>
              </a:tr>
              <a:tr h="474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1 092 (12,1%)</a:t>
                      </a:r>
                    </a:p>
                    <a:p>
                      <a:pPr algn="ctr"/>
                      <a:r>
                        <a:rPr lang="fr-FR" sz="1100" b="0">
                          <a:solidFill>
                            <a:srgbClr val="41C1EE"/>
                          </a:solidFill>
                        </a:rPr>
                        <a:t>(13,6%)</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Installation-réparation et autres industries</a:t>
                      </a:r>
                    </a:p>
                  </a:txBody>
                  <a:tcPr anchor="ctr">
                    <a:solidFill>
                      <a:schemeClr val="bg1"/>
                    </a:solidFill>
                  </a:tcPr>
                </a:tc>
                <a:extLst>
                  <a:ext uri="{0D108BD9-81ED-4DB2-BD59-A6C34878D82A}">
                    <a16:rowId xmlns:a16="http://schemas.microsoft.com/office/drawing/2014/main" val="2842500055"/>
                  </a:ext>
                </a:extLst>
              </a:tr>
              <a:tr h="474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2 028 (22,4%)</a:t>
                      </a:r>
                    </a:p>
                    <a:p>
                      <a:pPr algn="ctr"/>
                      <a:r>
                        <a:rPr lang="fr-FR" sz="1100" b="0">
                          <a:solidFill>
                            <a:srgbClr val="41C1EE"/>
                          </a:solidFill>
                        </a:rPr>
                        <a:t>(47,2%)</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Industrie automobile</a:t>
                      </a:r>
                    </a:p>
                  </a:txBody>
                  <a:tcPr anchor="ctr">
                    <a:solidFill>
                      <a:schemeClr val="bg1"/>
                    </a:solidFill>
                  </a:tcPr>
                </a:tc>
                <a:extLst>
                  <a:ext uri="{0D108BD9-81ED-4DB2-BD59-A6C34878D82A}">
                    <a16:rowId xmlns:a16="http://schemas.microsoft.com/office/drawing/2014/main" val="2630996041"/>
                  </a:ext>
                </a:extLst>
              </a:tr>
              <a:tr h="474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634 (7%)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41C1EE"/>
                          </a:solidFill>
                          <a:effectLst/>
                          <a:uLnTx/>
                          <a:uFillTx/>
                          <a:latin typeface="+mn-lt"/>
                          <a:ea typeface="+mn-ea"/>
                          <a:cs typeface="+mn-cs"/>
                        </a:rPr>
                        <a:t>(13,2%)</a:t>
                      </a:r>
                      <a:endParaRPr lang="fr-FR">
                        <a:solidFill>
                          <a:srgbClr val="41C1EE"/>
                        </a:solidFill>
                      </a:endParaRP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Industrie aéronautique</a:t>
                      </a:r>
                    </a:p>
                  </a:txBody>
                  <a:tcPr anchor="ctr">
                    <a:solidFill>
                      <a:schemeClr val="bg1"/>
                    </a:solidFill>
                  </a:tcPr>
                </a:tc>
                <a:extLst>
                  <a:ext uri="{0D108BD9-81ED-4DB2-BD59-A6C34878D82A}">
                    <a16:rowId xmlns:a16="http://schemas.microsoft.com/office/drawing/2014/main" val="4237305442"/>
                  </a:ext>
                </a:extLst>
              </a:tr>
              <a:tr h="4946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60 (0,7%)</a:t>
                      </a:r>
                    </a:p>
                    <a:p>
                      <a:pPr algn="ctr"/>
                      <a:r>
                        <a:rPr lang="fr-FR" sz="1100" b="0">
                          <a:solidFill>
                            <a:srgbClr val="41C1EE"/>
                          </a:solidFill>
                        </a:rPr>
                        <a:t>(</a:t>
                      </a:r>
                      <a:r>
                        <a:rPr kumimoji="0" lang="fr-FR" sz="1100" b="0" i="0" u="none" strike="noStrike" kern="1200" cap="none" spc="0" normalizeH="0" baseline="0" noProof="0">
                          <a:ln>
                            <a:noFill/>
                          </a:ln>
                          <a:solidFill>
                            <a:srgbClr val="41C1EE"/>
                          </a:solidFill>
                          <a:effectLst/>
                          <a:uLnTx/>
                          <a:uFillTx/>
                          <a:latin typeface="+mn-lt"/>
                          <a:ea typeface="+mn-ea"/>
                          <a:cs typeface="+mn-cs"/>
                        </a:rPr>
                        <a:t>96,8</a:t>
                      </a:r>
                      <a:r>
                        <a:rPr lang="fr-FR" sz="1100" b="0">
                          <a:solidFill>
                            <a:srgbClr val="41C1EE"/>
                          </a:solidFill>
                        </a:rPr>
                        <a:t>%)</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Industrie navale</a:t>
                      </a:r>
                    </a:p>
                  </a:txBody>
                  <a:tcPr anchor="ctr">
                    <a:solidFill>
                      <a:schemeClr val="bg1"/>
                    </a:solidFill>
                  </a:tcPr>
                </a:tc>
                <a:extLst>
                  <a:ext uri="{0D108BD9-81ED-4DB2-BD59-A6C34878D82A}">
                    <a16:rowId xmlns:a16="http://schemas.microsoft.com/office/drawing/2014/main" val="1502292473"/>
                  </a:ext>
                </a:extLst>
              </a:tr>
              <a:tr h="4946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15 (0,2%)</a:t>
                      </a:r>
                    </a:p>
                    <a:p>
                      <a:pPr algn="ctr"/>
                      <a:r>
                        <a:rPr lang="fr-FR" sz="1100" b="0">
                          <a:solidFill>
                            <a:srgbClr val="41C1EE"/>
                          </a:solidFill>
                        </a:rPr>
                        <a:t>(1,6%)</a:t>
                      </a:r>
                      <a:endParaRPr lang="fr-FR" sz="1050" b="0">
                        <a:solidFill>
                          <a:srgbClr val="41C1EE"/>
                        </a:solidFill>
                      </a:endParaRP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srgbClr val="4F4F4F"/>
                        </a:solidFill>
                        <a:effectLst/>
                        <a:uLnTx/>
                        <a:uFillTx/>
                        <a:latin typeface="+mn-lt"/>
                        <a:ea typeface="+mn-ea"/>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Industrie ferroviaire</a:t>
                      </a:r>
                    </a:p>
                  </a:txBody>
                  <a:tcPr anchor="ctr">
                    <a:solidFill>
                      <a:schemeClr val="bg1"/>
                    </a:solidFill>
                  </a:tcPr>
                </a:tc>
                <a:extLst>
                  <a:ext uri="{0D108BD9-81ED-4DB2-BD59-A6C34878D82A}">
                    <a16:rowId xmlns:a16="http://schemas.microsoft.com/office/drawing/2014/main" val="3951053791"/>
                  </a:ext>
                </a:extLst>
              </a:tr>
            </a:tbl>
          </a:graphicData>
        </a:graphic>
      </p:graphicFrame>
      <p:grpSp>
        <p:nvGrpSpPr>
          <p:cNvPr id="14" name="Groupe 13">
            <a:extLst>
              <a:ext uri="{FF2B5EF4-FFF2-40B4-BE49-F238E27FC236}">
                <a16:creationId xmlns:a16="http://schemas.microsoft.com/office/drawing/2014/main" id="{78868F78-DEBF-4D70-827F-7FD0B12AD9A6}"/>
              </a:ext>
            </a:extLst>
          </p:cNvPr>
          <p:cNvGrpSpPr/>
          <p:nvPr/>
        </p:nvGrpSpPr>
        <p:grpSpPr>
          <a:xfrm>
            <a:off x="6539953" y="2361357"/>
            <a:ext cx="392236" cy="3775634"/>
            <a:chOff x="6539953" y="2361357"/>
            <a:chExt cx="392236" cy="3775634"/>
          </a:xfrm>
        </p:grpSpPr>
        <p:grpSp>
          <p:nvGrpSpPr>
            <p:cNvPr id="57" name="Groupe 56">
              <a:extLst>
                <a:ext uri="{FF2B5EF4-FFF2-40B4-BE49-F238E27FC236}">
                  <a16:creationId xmlns:a16="http://schemas.microsoft.com/office/drawing/2014/main" id="{EBDB3AB0-6500-41EA-8AEF-E09DFE618F88}"/>
                </a:ext>
              </a:extLst>
            </p:cNvPr>
            <p:cNvGrpSpPr/>
            <p:nvPr/>
          </p:nvGrpSpPr>
          <p:grpSpPr>
            <a:xfrm>
              <a:off x="6539953" y="2361357"/>
              <a:ext cx="392236" cy="2333135"/>
              <a:chOff x="6539953" y="2361357"/>
              <a:chExt cx="392236" cy="2333135"/>
            </a:xfrm>
          </p:grpSpPr>
          <p:pic>
            <p:nvPicPr>
              <p:cNvPr id="58" name="Image 57">
                <a:extLst>
                  <a:ext uri="{FF2B5EF4-FFF2-40B4-BE49-F238E27FC236}">
                    <a16:creationId xmlns:a16="http://schemas.microsoft.com/office/drawing/2014/main" id="{BFCA184B-8A53-4E1B-9D0D-AFF79517E6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0800" y="2361357"/>
                <a:ext cx="390543" cy="336223"/>
              </a:xfrm>
              <a:prstGeom prst="rect">
                <a:avLst/>
              </a:prstGeom>
            </p:spPr>
          </p:pic>
          <p:pic>
            <p:nvPicPr>
              <p:cNvPr id="59" name="Image 58">
                <a:extLst>
                  <a:ext uri="{FF2B5EF4-FFF2-40B4-BE49-F238E27FC236}">
                    <a16:creationId xmlns:a16="http://schemas.microsoft.com/office/drawing/2014/main" id="{31ECBFEF-BFE1-44C7-9696-F870BCFE75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9953" y="2878102"/>
                <a:ext cx="392236" cy="336224"/>
              </a:xfrm>
              <a:prstGeom prst="rect">
                <a:avLst/>
              </a:prstGeom>
            </p:spPr>
          </p:pic>
          <p:pic>
            <p:nvPicPr>
              <p:cNvPr id="60" name="Image 59">
                <a:extLst>
                  <a:ext uri="{FF2B5EF4-FFF2-40B4-BE49-F238E27FC236}">
                    <a16:creationId xmlns:a16="http://schemas.microsoft.com/office/drawing/2014/main" id="{43E44455-ED36-43C0-9FF3-19BEEDA95D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9953" y="3385075"/>
                <a:ext cx="392236" cy="336223"/>
              </a:xfrm>
              <a:prstGeom prst="rect">
                <a:avLst/>
              </a:prstGeom>
            </p:spPr>
          </p:pic>
          <p:pic>
            <p:nvPicPr>
              <p:cNvPr id="61" name="Image 60">
                <a:extLst>
                  <a:ext uri="{FF2B5EF4-FFF2-40B4-BE49-F238E27FC236}">
                    <a16:creationId xmlns:a16="http://schemas.microsoft.com/office/drawing/2014/main" id="{FFC045DA-BE87-470F-9A50-258E167939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0800" y="3861716"/>
                <a:ext cx="390543" cy="336223"/>
              </a:xfrm>
              <a:prstGeom prst="rect">
                <a:avLst/>
              </a:prstGeom>
            </p:spPr>
          </p:pic>
          <p:pic>
            <p:nvPicPr>
              <p:cNvPr id="62" name="Image 61">
                <a:extLst>
                  <a:ext uri="{FF2B5EF4-FFF2-40B4-BE49-F238E27FC236}">
                    <a16:creationId xmlns:a16="http://schemas.microsoft.com/office/drawing/2014/main" id="{7E91ABEB-5A28-4905-8387-8A9E30B331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9953" y="4358269"/>
                <a:ext cx="392236" cy="336223"/>
              </a:xfrm>
              <a:prstGeom prst="rect">
                <a:avLst/>
              </a:prstGeom>
            </p:spPr>
          </p:pic>
        </p:grpSp>
        <p:pic>
          <p:nvPicPr>
            <p:cNvPr id="10" name="Picture 2">
              <a:extLst>
                <a:ext uri="{FF2B5EF4-FFF2-40B4-BE49-F238E27FC236}">
                  <a16:creationId xmlns:a16="http://schemas.microsoft.com/office/drawing/2014/main" id="{8D62E7B5-D9C5-4830-8495-4D6F91DF8AC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566104" y="5796319"/>
              <a:ext cx="339934" cy="3406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D8E301C4-ACE9-4F25-BDFA-A84044ED51C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575435" y="4804844"/>
              <a:ext cx="321272" cy="321272"/>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8D41710D-DCD6-4194-8BFD-EC188E0FAE1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46011" y="5233724"/>
              <a:ext cx="380121" cy="380946"/>
            </a:xfrm>
            <a:prstGeom prst="rect">
              <a:avLst/>
            </a:prstGeom>
          </p:spPr>
        </p:pic>
      </p:grpSp>
      <p:sp>
        <p:nvSpPr>
          <p:cNvPr id="49" name="Espace réservé du texte 4">
            <a:extLst>
              <a:ext uri="{FF2B5EF4-FFF2-40B4-BE49-F238E27FC236}">
                <a16:creationId xmlns:a16="http://schemas.microsoft.com/office/drawing/2014/main" id="{9D38D017-D772-4486-B7D0-4D0AC454B356}"/>
              </a:ext>
            </a:extLst>
          </p:cNvPr>
          <p:cNvSpPr>
            <a:spLocks noGrp="1"/>
          </p:cNvSpPr>
          <p:nvPr>
            <p:ph type="body" sz="quarter" idx="11"/>
          </p:nvPr>
        </p:nvSpPr>
        <p:spPr>
          <a:xfrm>
            <a:off x="707231" y="650080"/>
            <a:ext cx="490537" cy="450057"/>
          </a:xfrm>
        </p:spPr>
        <p:txBody>
          <a:bodyPr/>
          <a:lstStyle/>
          <a:p>
            <a:r>
              <a:rPr lang="fr-FR"/>
              <a:t>01</a:t>
            </a:r>
          </a:p>
        </p:txBody>
      </p:sp>
    </p:spTree>
    <p:extLst>
      <p:ext uri="{BB962C8B-B14F-4D97-AF65-F5344CB8AC3E}">
        <p14:creationId xmlns:p14="http://schemas.microsoft.com/office/powerpoint/2010/main" val="204739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e 43">
            <a:extLst>
              <a:ext uri="{FF2B5EF4-FFF2-40B4-BE49-F238E27FC236}">
                <a16:creationId xmlns:a16="http://schemas.microsoft.com/office/drawing/2014/main" id="{45136DD8-0D7B-400E-8D0E-0F0AB3C5D44E}"/>
              </a:ext>
            </a:extLst>
          </p:cNvPr>
          <p:cNvGrpSpPr/>
          <p:nvPr/>
        </p:nvGrpSpPr>
        <p:grpSpPr>
          <a:xfrm>
            <a:off x="461595" y="1355503"/>
            <a:ext cx="3923420" cy="4395612"/>
            <a:chOff x="622931" y="826638"/>
            <a:chExt cx="3582055" cy="4127130"/>
          </a:xfrm>
        </p:grpSpPr>
        <p:grpSp>
          <p:nvGrpSpPr>
            <p:cNvPr id="46" name="Groupe 45">
              <a:extLst>
                <a:ext uri="{FF2B5EF4-FFF2-40B4-BE49-F238E27FC236}">
                  <a16:creationId xmlns:a16="http://schemas.microsoft.com/office/drawing/2014/main" id="{7A60FE39-C9D7-482F-9631-B1C8AAE6BF79}"/>
                </a:ext>
              </a:extLst>
            </p:cNvPr>
            <p:cNvGrpSpPr/>
            <p:nvPr/>
          </p:nvGrpSpPr>
          <p:grpSpPr>
            <a:xfrm>
              <a:off x="622931" y="826638"/>
              <a:ext cx="3582055" cy="4127130"/>
              <a:chOff x="622931" y="826638"/>
              <a:chExt cx="3582055" cy="4127130"/>
            </a:xfrm>
          </p:grpSpPr>
          <p:sp>
            <p:nvSpPr>
              <p:cNvPr id="52" name="Rectangle 51">
                <a:extLst>
                  <a:ext uri="{FF2B5EF4-FFF2-40B4-BE49-F238E27FC236}">
                    <a16:creationId xmlns:a16="http://schemas.microsoft.com/office/drawing/2014/main" id="{C041BA3E-8B80-40EE-A4CF-A7EE1161885E}"/>
                  </a:ext>
                </a:extLst>
              </p:cNvPr>
              <p:cNvSpPr/>
              <p:nvPr/>
            </p:nvSpPr>
            <p:spPr>
              <a:xfrm>
                <a:off x="622931" y="826638"/>
                <a:ext cx="3582055" cy="412713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53" name="Freeform 9">
                <a:extLst>
                  <a:ext uri="{FF2B5EF4-FFF2-40B4-BE49-F238E27FC236}">
                    <a16:creationId xmlns:a16="http://schemas.microsoft.com/office/drawing/2014/main" id="{3FB62FBA-14CB-477E-A2AD-D8016EB97074}"/>
                  </a:ext>
                </a:extLst>
              </p:cNvPr>
              <p:cNvSpPr>
                <a:spLocks noChangeAspect="1"/>
              </p:cNvSpPr>
              <p:nvPr/>
            </p:nvSpPr>
            <p:spPr bwMode="auto">
              <a:xfrm>
                <a:off x="679276" y="836998"/>
                <a:ext cx="3401687" cy="4077165"/>
              </a:xfrm>
              <a:custGeom>
                <a:avLst/>
                <a:gdLst>
                  <a:gd name="T0" fmla="*/ 3440 w 3500"/>
                  <a:gd name="T1" fmla="*/ 2590 h 4196"/>
                  <a:gd name="T2" fmla="*/ 3500 w 3500"/>
                  <a:gd name="T3" fmla="*/ 2817 h 4196"/>
                  <a:gd name="T4" fmla="*/ 3440 w 3500"/>
                  <a:gd name="T5" fmla="*/ 2985 h 4196"/>
                  <a:gd name="T6" fmla="*/ 3440 w 3500"/>
                  <a:gd name="T7" fmla="*/ 3153 h 4196"/>
                  <a:gd name="T8" fmla="*/ 3440 w 3500"/>
                  <a:gd name="T9" fmla="*/ 3273 h 4196"/>
                  <a:gd name="T10" fmla="*/ 3272 w 3500"/>
                  <a:gd name="T11" fmla="*/ 3441 h 4196"/>
                  <a:gd name="T12" fmla="*/ 3092 w 3500"/>
                  <a:gd name="T13" fmla="*/ 3680 h 4196"/>
                  <a:gd name="T14" fmla="*/ 2865 w 3500"/>
                  <a:gd name="T15" fmla="*/ 3728 h 4196"/>
                  <a:gd name="T16" fmla="*/ 2469 w 3500"/>
                  <a:gd name="T17" fmla="*/ 3728 h 4196"/>
                  <a:gd name="T18" fmla="*/ 2241 w 3500"/>
                  <a:gd name="T19" fmla="*/ 3848 h 4196"/>
                  <a:gd name="T20" fmla="*/ 2182 w 3500"/>
                  <a:gd name="T21" fmla="*/ 4076 h 4196"/>
                  <a:gd name="T22" fmla="*/ 1834 w 3500"/>
                  <a:gd name="T23" fmla="*/ 4136 h 4196"/>
                  <a:gd name="T24" fmla="*/ 1546 w 3500"/>
                  <a:gd name="T25" fmla="*/ 4196 h 4196"/>
                  <a:gd name="T26" fmla="*/ 1211 w 3500"/>
                  <a:gd name="T27" fmla="*/ 4136 h 4196"/>
                  <a:gd name="T28" fmla="*/ 1031 w 3500"/>
                  <a:gd name="T29" fmla="*/ 3848 h 4196"/>
                  <a:gd name="T30" fmla="*/ 971 w 3500"/>
                  <a:gd name="T31" fmla="*/ 3680 h 4196"/>
                  <a:gd name="T32" fmla="*/ 635 w 3500"/>
                  <a:gd name="T33" fmla="*/ 3561 h 4196"/>
                  <a:gd name="T34" fmla="*/ 515 w 3500"/>
                  <a:gd name="T35" fmla="*/ 3561 h 4196"/>
                  <a:gd name="T36" fmla="*/ 228 w 3500"/>
                  <a:gd name="T37" fmla="*/ 3441 h 4196"/>
                  <a:gd name="T38" fmla="*/ 348 w 3500"/>
                  <a:gd name="T39" fmla="*/ 3273 h 4196"/>
                  <a:gd name="T40" fmla="*/ 120 w 3500"/>
                  <a:gd name="T41" fmla="*/ 3105 h 4196"/>
                  <a:gd name="T42" fmla="*/ 60 w 3500"/>
                  <a:gd name="T43" fmla="*/ 2817 h 4196"/>
                  <a:gd name="T44" fmla="*/ 60 w 3500"/>
                  <a:gd name="T45" fmla="*/ 2590 h 4196"/>
                  <a:gd name="T46" fmla="*/ 168 w 3500"/>
                  <a:gd name="T47" fmla="*/ 2530 h 4196"/>
                  <a:gd name="T48" fmla="*/ 408 w 3500"/>
                  <a:gd name="T49" fmla="*/ 2410 h 4196"/>
                  <a:gd name="T50" fmla="*/ 635 w 3500"/>
                  <a:gd name="T51" fmla="*/ 2122 h 4196"/>
                  <a:gd name="T52" fmla="*/ 515 w 3500"/>
                  <a:gd name="T53" fmla="*/ 1834 h 4196"/>
                  <a:gd name="T54" fmla="*/ 515 w 3500"/>
                  <a:gd name="T55" fmla="*/ 1606 h 4196"/>
                  <a:gd name="T56" fmla="*/ 288 w 3500"/>
                  <a:gd name="T57" fmla="*/ 1499 h 4196"/>
                  <a:gd name="T58" fmla="*/ 168 w 3500"/>
                  <a:gd name="T59" fmla="*/ 1151 h 4196"/>
                  <a:gd name="T60" fmla="*/ 408 w 3500"/>
                  <a:gd name="T61" fmla="*/ 923 h 4196"/>
                  <a:gd name="T62" fmla="*/ 803 w 3500"/>
                  <a:gd name="T63" fmla="*/ 863 h 4196"/>
                  <a:gd name="T64" fmla="*/ 1031 w 3500"/>
                  <a:gd name="T65" fmla="*/ 803 h 4196"/>
                  <a:gd name="T66" fmla="*/ 1259 w 3500"/>
                  <a:gd name="T67" fmla="*/ 695 h 4196"/>
                  <a:gd name="T68" fmla="*/ 1486 w 3500"/>
                  <a:gd name="T69" fmla="*/ 755 h 4196"/>
                  <a:gd name="T70" fmla="*/ 1726 w 3500"/>
                  <a:gd name="T71" fmla="*/ 695 h 4196"/>
                  <a:gd name="T72" fmla="*/ 1726 w 3500"/>
                  <a:gd name="T73" fmla="*/ 516 h 4196"/>
                  <a:gd name="T74" fmla="*/ 2002 w 3500"/>
                  <a:gd name="T75" fmla="*/ 288 h 4196"/>
                  <a:gd name="T76" fmla="*/ 2002 w 3500"/>
                  <a:gd name="T77" fmla="*/ 120 h 4196"/>
                  <a:gd name="T78" fmla="*/ 2182 w 3500"/>
                  <a:gd name="T79" fmla="*/ 0 h 4196"/>
                  <a:gd name="T80" fmla="*/ 2241 w 3500"/>
                  <a:gd name="T81" fmla="*/ 120 h 4196"/>
                  <a:gd name="T82" fmla="*/ 2349 w 3500"/>
                  <a:gd name="T83" fmla="*/ 348 h 4196"/>
                  <a:gd name="T84" fmla="*/ 2409 w 3500"/>
                  <a:gd name="T85" fmla="*/ 468 h 4196"/>
                  <a:gd name="T86" fmla="*/ 2349 w 3500"/>
                  <a:gd name="T87" fmla="*/ 695 h 4196"/>
                  <a:gd name="T88" fmla="*/ 2469 w 3500"/>
                  <a:gd name="T89" fmla="*/ 803 h 4196"/>
                  <a:gd name="T90" fmla="*/ 2349 w 3500"/>
                  <a:gd name="T91" fmla="*/ 1043 h 4196"/>
                  <a:gd name="T92" fmla="*/ 2529 w 3500"/>
                  <a:gd name="T93" fmla="*/ 1271 h 4196"/>
                  <a:gd name="T94" fmla="*/ 2697 w 3500"/>
                  <a:gd name="T95" fmla="*/ 1379 h 4196"/>
                  <a:gd name="T96" fmla="*/ 2805 w 3500"/>
                  <a:gd name="T97" fmla="*/ 1559 h 4196"/>
                  <a:gd name="T98" fmla="*/ 2925 w 3500"/>
                  <a:gd name="T99" fmla="*/ 1894 h 4196"/>
                  <a:gd name="T100" fmla="*/ 3092 w 3500"/>
                  <a:gd name="T101" fmla="*/ 2122 h 4196"/>
                  <a:gd name="T102" fmla="*/ 3320 w 3500"/>
                  <a:gd name="T103" fmla="*/ 2074 h 4196"/>
                  <a:gd name="T104" fmla="*/ 3440 w 3500"/>
                  <a:gd name="T105" fmla="*/ 2302 h 4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00" h="4196">
                    <a:moveTo>
                      <a:pt x="3500" y="2302"/>
                    </a:moveTo>
                    <a:lnTo>
                      <a:pt x="3440" y="2410"/>
                    </a:lnTo>
                    <a:lnTo>
                      <a:pt x="3500" y="2470"/>
                    </a:lnTo>
                    <a:lnTo>
                      <a:pt x="3440" y="2530"/>
                    </a:lnTo>
                    <a:lnTo>
                      <a:pt x="3440" y="2590"/>
                    </a:lnTo>
                    <a:lnTo>
                      <a:pt x="3380" y="2697"/>
                    </a:lnTo>
                    <a:lnTo>
                      <a:pt x="3440" y="2757"/>
                    </a:lnTo>
                    <a:lnTo>
                      <a:pt x="3440" y="2757"/>
                    </a:lnTo>
                    <a:lnTo>
                      <a:pt x="3440" y="2817"/>
                    </a:lnTo>
                    <a:lnTo>
                      <a:pt x="3500" y="2817"/>
                    </a:lnTo>
                    <a:lnTo>
                      <a:pt x="3500" y="2877"/>
                    </a:lnTo>
                    <a:lnTo>
                      <a:pt x="3500" y="2877"/>
                    </a:lnTo>
                    <a:lnTo>
                      <a:pt x="3440" y="2925"/>
                    </a:lnTo>
                    <a:lnTo>
                      <a:pt x="3440" y="2985"/>
                    </a:lnTo>
                    <a:lnTo>
                      <a:pt x="3440" y="2985"/>
                    </a:lnTo>
                    <a:lnTo>
                      <a:pt x="3440" y="2985"/>
                    </a:lnTo>
                    <a:lnTo>
                      <a:pt x="3440" y="3045"/>
                    </a:lnTo>
                    <a:lnTo>
                      <a:pt x="3500" y="3153"/>
                    </a:lnTo>
                    <a:lnTo>
                      <a:pt x="3500" y="3153"/>
                    </a:lnTo>
                    <a:lnTo>
                      <a:pt x="3440" y="3153"/>
                    </a:lnTo>
                    <a:lnTo>
                      <a:pt x="3440" y="3153"/>
                    </a:lnTo>
                    <a:lnTo>
                      <a:pt x="3380" y="3153"/>
                    </a:lnTo>
                    <a:lnTo>
                      <a:pt x="3380" y="3213"/>
                    </a:lnTo>
                    <a:lnTo>
                      <a:pt x="3440" y="3273"/>
                    </a:lnTo>
                    <a:lnTo>
                      <a:pt x="3440" y="3273"/>
                    </a:lnTo>
                    <a:lnTo>
                      <a:pt x="3320" y="3273"/>
                    </a:lnTo>
                    <a:lnTo>
                      <a:pt x="3272" y="3333"/>
                    </a:lnTo>
                    <a:lnTo>
                      <a:pt x="3272" y="3393"/>
                    </a:lnTo>
                    <a:lnTo>
                      <a:pt x="3320" y="3393"/>
                    </a:lnTo>
                    <a:lnTo>
                      <a:pt x="3272" y="3441"/>
                    </a:lnTo>
                    <a:lnTo>
                      <a:pt x="3272" y="3441"/>
                    </a:lnTo>
                    <a:lnTo>
                      <a:pt x="3212" y="3561"/>
                    </a:lnTo>
                    <a:lnTo>
                      <a:pt x="3152" y="3621"/>
                    </a:lnTo>
                    <a:lnTo>
                      <a:pt x="3152" y="3680"/>
                    </a:lnTo>
                    <a:lnTo>
                      <a:pt x="3092" y="3680"/>
                    </a:lnTo>
                    <a:lnTo>
                      <a:pt x="2985" y="3621"/>
                    </a:lnTo>
                    <a:lnTo>
                      <a:pt x="2985" y="3680"/>
                    </a:lnTo>
                    <a:lnTo>
                      <a:pt x="2985" y="3680"/>
                    </a:lnTo>
                    <a:lnTo>
                      <a:pt x="2865" y="3680"/>
                    </a:lnTo>
                    <a:lnTo>
                      <a:pt x="2865" y="3728"/>
                    </a:lnTo>
                    <a:lnTo>
                      <a:pt x="2697" y="3728"/>
                    </a:lnTo>
                    <a:lnTo>
                      <a:pt x="2637" y="3680"/>
                    </a:lnTo>
                    <a:lnTo>
                      <a:pt x="2577" y="3728"/>
                    </a:lnTo>
                    <a:lnTo>
                      <a:pt x="2535" y="3687"/>
                    </a:lnTo>
                    <a:lnTo>
                      <a:pt x="2469" y="3728"/>
                    </a:lnTo>
                    <a:lnTo>
                      <a:pt x="2469" y="3788"/>
                    </a:lnTo>
                    <a:lnTo>
                      <a:pt x="2409" y="3848"/>
                    </a:lnTo>
                    <a:lnTo>
                      <a:pt x="2349" y="3848"/>
                    </a:lnTo>
                    <a:lnTo>
                      <a:pt x="2349" y="3848"/>
                    </a:lnTo>
                    <a:lnTo>
                      <a:pt x="2241" y="3848"/>
                    </a:lnTo>
                    <a:lnTo>
                      <a:pt x="2182" y="3848"/>
                    </a:lnTo>
                    <a:lnTo>
                      <a:pt x="2122" y="3848"/>
                    </a:lnTo>
                    <a:lnTo>
                      <a:pt x="2122" y="3956"/>
                    </a:lnTo>
                    <a:lnTo>
                      <a:pt x="2182" y="3956"/>
                    </a:lnTo>
                    <a:lnTo>
                      <a:pt x="2182" y="4076"/>
                    </a:lnTo>
                    <a:lnTo>
                      <a:pt x="2062" y="4076"/>
                    </a:lnTo>
                    <a:lnTo>
                      <a:pt x="2002" y="3956"/>
                    </a:lnTo>
                    <a:lnTo>
                      <a:pt x="1894" y="3956"/>
                    </a:lnTo>
                    <a:lnTo>
                      <a:pt x="1894" y="4136"/>
                    </a:lnTo>
                    <a:lnTo>
                      <a:pt x="1834" y="4136"/>
                    </a:lnTo>
                    <a:lnTo>
                      <a:pt x="1774" y="4076"/>
                    </a:lnTo>
                    <a:lnTo>
                      <a:pt x="1726" y="4196"/>
                    </a:lnTo>
                    <a:lnTo>
                      <a:pt x="1668" y="4149"/>
                    </a:lnTo>
                    <a:lnTo>
                      <a:pt x="1606" y="4196"/>
                    </a:lnTo>
                    <a:lnTo>
                      <a:pt x="1546" y="4196"/>
                    </a:lnTo>
                    <a:lnTo>
                      <a:pt x="1546" y="4136"/>
                    </a:lnTo>
                    <a:lnTo>
                      <a:pt x="1378" y="4136"/>
                    </a:lnTo>
                    <a:lnTo>
                      <a:pt x="1378" y="4136"/>
                    </a:lnTo>
                    <a:lnTo>
                      <a:pt x="1378" y="4076"/>
                    </a:lnTo>
                    <a:lnTo>
                      <a:pt x="1211" y="4136"/>
                    </a:lnTo>
                    <a:lnTo>
                      <a:pt x="1151" y="3956"/>
                    </a:lnTo>
                    <a:lnTo>
                      <a:pt x="1151" y="3956"/>
                    </a:lnTo>
                    <a:lnTo>
                      <a:pt x="1151" y="3908"/>
                    </a:lnTo>
                    <a:lnTo>
                      <a:pt x="1091" y="3848"/>
                    </a:lnTo>
                    <a:lnTo>
                      <a:pt x="1031" y="3848"/>
                    </a:lnTo>
                    <a:lnTo>
                      <a:pt x="1031" y="3848"/>
                    </a:lnTo>
                    <a:lnTo>
                      <a:pt x="971" y="3848"/>
                    </a:lnTo>
                    <a:lnTo>
                      <a:pt x="971" y="3788"/>
                    </a:lnTo>
                    <a:lnTo>
                      <a:pt x="971" y="3788"/>
                    </a:lnTo>
                    <a:lnTo>
                      <a:pt x="971" y="3680"/>
                    </a:lnTo>
                    <a:lnTo>
                      <a:pt x="863" y="3680"/>
                    </a:lnTo>
                    <a:lnTo>
                      <a:pt x="863" y="3621"/>
                    </a:lnTo>
                    <a:lnTo>
                      <a:pt x="743" y="3621"/>
                    </a:lnTo>
                    <a:lnTo>
                      <a:pt x="683" y="3621"/>
                    </a:lnTo>
                    <a:lnTo>
                      <a:pt x="635" y="3561"/>
                    </a:lnTo>
                    <a:lnTo>
                      <a:pt x="792" y="3450"/>
                    </a:lnTo>
                    <a:lnTo>
                      <a:pt x="743" y="3441"/>
                    </a:lnTo>
                    <a:lnTo>
                      <a:pt x="683" y="3441"/>
                    </a:lnTo>
                    <a:lnTo>
                      <a:pt x="575" y="3501"/>
                    </a:lnTo>
                    <a:lnTo>
                      <a:pt x="515" y="3561"/>
                    </a:lnTo>
                    <a:lnTo>
                      <a:pt x="515" y="3501"/>
                    </a:lnTo>
                    <a:lnTo>
                      <a:pt x="348" y="3561"/>
                    </a:lnTo>
                    <a:lnTo>
                      <a:pt x="288" y="3501"/>
                    </a:lnTo>
                    <a:lnTo>
                      <a:pt x="228" y="3561"/>
                    </a:lnTo>
                    <a:lnTo>
                      <a:pt x="228" y="3441"/>
                    </a:lnTo>
                    <a:lnTo>
                      <a:pt x="288" y="3441"/>
                    </a:lnTo>
                    <a:lnTo>
                      <a:pt x="408" y="3393"/>
                    </a:lnTo>
                    <a:lnTo>
                      <a:pt x="408" y="3393"/>
                    </a:lnTo>
                    <a:lnTo>
                      <a:pt x="408" y="3333"/>
                    </a:lnTo>
                    <a:lnTo>
                      <a:pt x="348" y="3273"/>
                    </a:lnTo>
                    <a:lnTo>
                      <a:pt x="168" y="3273"/>
                    </a:lnTo>
                    <a:lnTo>
                      <a:pt x="168" y="3273"/>
                    </a:lnTo>
                    <a:lnTo>
                      <a:pt x="168" y="3273"/>
                    </a:lnTo>
                    <a:lnTo>
                      <a:pt x="60" y="3153"/>
                    </a:lnTo>
                    <a:lnTo>
                      <a:pt x="120" y="3105"/>
                    </a:lnTo>
                    <a:lnTo>
                      <a:pt x="168" y="3105"/>
                    </a:lnTo>
                    <a:lnTo>
                      <a:pt x="168" y="3045"/>
                    </a:lnTo>
                    <a:lnTo>
                      <a:pt x="120" y="2985"/>
                    </a:lnTo>
                    <a:lnTo>
                      <a:pt x="60" y="2877"/>
                    </a:lnTo>
                    <a:lnTo>
                      <a:pt x="60" y="2817"/>
                    </a:lnTo>
                    <a:lnTo>
                      <a:pt x="120" y="2757"/>
                    </a:lnTo>
                    <a:lnTo>
                      <a:pt x="60" y="2697"/>
                    </a:lnTo>
                    <a:lnTo>
                      <a:pt x="0" y="2697"/>
                    </a:lnTo>
                    <a:lnTo>
                      <a:pt x="0" y="2697"/>
                    </a:lnTo>
                    <a:lnTo>
                      <a:pt x="60" y="2590"/>
                    </a:lnTo>
                    <a:lnTo>
                      <a:pt x="60" y="2530"/>
                    </a:lnTo>
                    <a:lnTo>
                      <a:pt x="60" y="2530"/>
                    </a:lnTo>
                    <a:lnTo>
                      <a:pt x="60" y="2530"/>
                    </a:lnTo>
                    <a:lnTo>
                      <a:pt x="168" y="2470"/>
                    </a:lnTo>
                    <a:lnTo>
                      <a:pt x="168" y="2530"/>
                    </a:lnTo>
                    <a:lnTo>
                      <a:pt x="228" y="2470"/>
                    </a:lnTo>
                    <a:lnTo>
                      <a:pt x="288" y="2470"/>
                    </a:lnTo>
                    <a:lnTo>
                      <a:pt x="288" y="2470"/>
                    </a:lnTo>
                    <a:lnTo>
                      <a:pt x="348" y="2470"/>
                    </a:lnTo>
                    <a:lnTo>
                      <a:pt x="408" y="2410"/>
                    </a:lnTo>
                    <a:lnTo>
                      <a:pt x="408" y="2410"/>
                    </a:lnTo>
                    <a:lnTo>
                      <a:pt x="455" y="2362"/>
                    </a:lnTo>
                    <a:lnTo>
                      <a:pt x="515" y="2302"/>
                    </a:lnTo>
                    <a:lnTo>
                      <a:pt x="515" y="2242"/>
                    </a:lnTo>
                    <a:lnTo>
                      <a:pt x="635" y="2122"/>
                    </a:lnTo>
                    <a:lnTo>
                      <a:pt x="515" y="2074"/>
                    </a:lnTo>
                    <a:lnTo>
                      <a:pt x="515" y="1954"/>
                    </a:lnTo>
                    <a:lnTo>
                      <a:pt x="575" y="1954"/>
                    </a:lnTo>
                    <a:lnTo>
                      <a:pt x="575" y="1894"/>
                    </a:lnTo>
                    <a:lnTo>
                      <a:pt x="515" y="1834"/>
                    </a:lnTo>
                    <a:lnTo>
                      <a:pt x="575" y="1786"/>
                    </a:lnTo>
                    <a:lnTo>
                      <a:pt x="575" y="1726"/>
                    </a:lnTo>
                    <a:lnTo>
                      <a:pt x="515" y="1726"/>
                    </a:lnTo>
                    <a:lnTo>
                      <a:pt x="515" y="1666"/>
                    </a:lnTo>
                    <a:lnTo>
                      <a:pt x="515" y="1606"/>
                    </a:lnTo>
                    <a:lnTo>
                      <a:pt x="408" y="1606"/>
                    </a:lnTo>
                    <a:lnTo>
                      <a:pt x="408" y="1559"/>
                    </a:lnTo>
                    <a:lnTo>
                      <a:pt x="348" y="1559"/>
                    </a:lnTo>
                    <a:lnTo>
                      <a:pt x="348" y="1559"/>
                    </a:lnTo>
                    <a:lnTo>
                      <a:pt x="288" y="1499"/>
                    </a:lnTo>
                    <a:lnTo>
                      <a:pt x="288" y="1379"/>
                    </a:lnTo>
                    <a:lnTo>
                      <a:pt x="228" y="1379"/>
                    </a:lnTo>
                    <a:lnTo>
                      <a:pt x="228" y="1271"/>
                    </a:lnTo>
                    <a:lnTo>
                      <a:pt x="228" y="1211"/>
                    </a:lnTo>
                    <a:lnTo>
                      <a:pt x="168" y="1151"/>
                    </a:lnTo>
                    <a:lnTo>
                      <a:pt x="228" y="1091"/>
                    </a:lnTo>
                    <a:lnTo>
                      <a:pt x="288" y="1091"/>
                    </a:lnTo>
                    <a:lnTo>
                      <a:pt x="348" y="1043"/>
                    </a:lnTo>
                    <a:lnTo>
                      <a:pt x="348" y="983"/>
                    </a:lnTo>
                    <a:lnTo>
                      <a:pt x="408" y="923"/>
                    </a:lnTo>
                    <a:lnTo>
                      <a:pt x="455" y="983"/>
                    </a:lnTo>
                    <a:lnTo>
                      <a:pt x="635" y="863"/>
                    </a:lnTo>
                    <a:lnTo>
                      <a:pt x="683" y="923"/>
                    </a:lnTo>
                    <a:lnTo>
                      <a:pt x="803" y="863"/>
                    </a:lnTo>
                    <a:lnTo>
                      <a:pt x="803" y="863"/>
                    </a:lnTo>
                    <a:lnTo>
                      <a:pt x="863" y="755"/>
                    </a:lnTo>
                    <a:lnTo>
                      <a:pt x="923" y="755"/>
                    </a:lnTo>
                    <a:lnTo>
                      <a:pt x="923" y="803"/>
                    </a:lnTo>
                    <a:lnTo>
                      <a:pt x="971" y="755"/>
                    </a:lnTo>
                    <a:lnTo>
                      <a:pt x="1031" y="803"/>
                    </a:lnTo>
                    <a:lnTo>
                      <a:pt x="1091" y="695"/>
                    </a:lnTo>
                    <a:lnTo>
                      <a:pt x="1031" y="635"/>
                    </a:lnTo>
                    <a:lnTo>
                      <a:pt x="1151" y="635"/>
                    </a:lnTo>
                    <a:lnTo>
                      <a:pt x="1211" y="695"/>
                    </a:lnTo>
                    <a:lnTo>
                      <a:pt x="1259" y="695"/>
                    </a:lnTo>
                    <a:lnTo>
                      <a:pt x="1318" y="755"/>
                    </a:lnTo>
                    <a:lnTo>
                      <a:pt x="1378" y="755"/>
                    </a:lnTo>
                    <a:lnTo>
                      <a:pt x="1378" y="755"/>
                    </a:lnTo>
                    <a:lnTo>
                      <a:pt x="1486" y="755"/>
                    </a:lnTo>
                    <a:lnTo>
                      <a:pt x="1486" y="755"/>
                    </a:lnTo>
                    <a:lnTo>
                      <a:pt x="1606" y="755"/>
                    </a:lnTo>
                    <a:lnTo>
                      <a:pt x="1606" y="755"/>
                    </a:lnTo>
                    <a:lnTo>
                      <a:pt x="1666" y="755"/>
                    </a:lnTo>
                    <a:lnTo>
                      <a:pt x="1726" y="695"/>
                    </a:lnTo>
                    <a:lnTo>
                      <a:pt x="1726" y="695"/>
                    </a:lnTo>
                    <a:lnTo>
                      <a:pt x="1774" y="695"/>
                    </a:lnTo>
                    <a:lnTo>
                      <a:pt x="1774" y="635"/>
                    </a:lnTo>
                    <a:lnTo>
                      <a:pt x="1774" y="575"/>
                    </a:lnTo>
                    <a:lnTo>
                      <a:pt x="1726" y="575"/>
                    </a:lnTo>
                    <a:lnTo>
                      <a:pt x="1726" y="516"/>
                    </a:lnTo>
                    <a:lnTo>
                      <a:pt x="1726" y="468"/>
                    </a:lnTo>
                    <a:lnTo>
                      <a:pt x="1834" y="408"/>
                    </a:lnTo>
                    <a:lnTo>
                      <a:pt x="1834" y="348"/>
                    </a:lnTo>
                    <a:lnTo>
                      <a:pt x="1954" y="348"/>
                    </a:lnTo>
                    <a:lnTo>
                      <a:pt x="2002" y="288"/>
                    </a:lnTo>
                    <a:lnTo>
                      <a:pt x="2002" y="288"/>
                    </a:lnTo>
                    <a:lnTo>
                      <a:pt x="2062" y="240"/>
                    </a:lnTo>
                    <a:lnTo>
                      <a:pt x="2062" y="180"/>
                    </a:lnTo>
                    <a:lnTo>
                      <a:pt x="2002" y="180"/>
                    </a:lnTo>
                    <a:lnTo>
                      <a:pt x="2002" y="120"/>
                    </a:lnTo>
                    <a:lnTo>
                      <a:pt x="2002" y="60"/>
                    </a:lnTo>
                    <a:lnTo>
                      <a:pt x="2002" y="60"/>
                    </a:lnTo>
                    <a:lnTo>
                      <a:pt x="2002" y="0"/>
                    </a:lnTo>
                    <a:lnTo>
                      <a:pt x="2122" y="0"/>
                    </a:lnTo>
                    <a:lnTo>
                      <a:pt x="2182" y="0"/>
                    </a:lnTo>
                    <a:lnTo>
                      <a:pt x="2182" y="60"/>
                    </a:lnTo>
                    <a:lnTo>
                      <a:pt x="2182" y="60"/>
                    </a:lnTo>
                    <a:lnTo>
                      <a:pt x="2241" y="60"/>
                    </a:lnTo>
                    <a:lnTo>
                      <a:pt x="2289" y="120"/>
                    </a:lnTo>
                    <a:lnTo>
                      <a:pt x="2241" y="120"/>
                    </a:lnTo>
                    <a:lnTo>
                      <a:pt x="2289" y="240"/>
                    </a:lnTo>
                    <a:lnTo>
                      <a:pt x="2289" y="240"/>
                    </a:lnTo>
                    <a:lnTo>
                      <a:pt x="2289" y="288"/>
                    </a:lnTo>
                    <a:lnTo>
                      <a:pt x="2289" y="348"/>
                    </a:lnTo>
                    <a:lnTo>
                      <a:pt x="2349" y="348"/>
                    </a:lnTo>
                    <a:lnTo>
                      <a:pt x="2349" y="348"/>
                    </a:lnTo>
                    <a:lnTo>
                      <a:pt x="2349" y="408"/>
                    </a:lnTo>
                    <a:lnTo>
                      <a:pt x="2409" y="408"/>
                    </a:lnTo>
                    <a:lnTo>
                      <a:pt x="2409" y="468"/>
                    </a:lnTo>
                    <a:lnTo>
                      <a:pt x="2409" y="468"/>
                    </a:lnTo>
                    <a:lnTo>
                      <a:pt x="2349" y="468"/>
                    </a:lnTo>
                    <a:lnTo>
                      <a:pt x="2349" y="516"/>
                    </a:lnTo>
                    <a:lnTo>
                      <a:pt x="2409" y="516"/>
                    </a:lnTo>
                    <a:lnTo>
                      <a:pt x="2349" y="575"/>
                    </a:lnTo>
                    <a:lnTo>
                      <a:pt x="2349" y="695"/>
                    </a:lnTo>
                    <a:lnTo>
                      <a:pt x="2349" y="695"/>
                    </a:lnTo>
                    <a:lnTo>
                      <a:pt x="2349" y="755"/>
                    </a:lnTo>
                    <a:lnTo>
                      <a:pt x="2349" y="755"/>
                    </a:lnTo>
                    <a:lnTo>
                      <a:pt x="2349" y="755"/>
                    </a:lnTo>
                    <a:lnTo>
                      <a:pt x="2469" y="803"/>
                    </a:lnTo>
                    <a:lnTo>
                      <a:pt x="2469" y="863"/>
                    </a:lnTo>
                    <a:lnTo>
                      <a:pt x="2469" y="923"/>
                    </a:lnTo>
                    <a:lnTo>
                      <a:pt x="2409" y="983"/>
                    </a:lnTo>
                    <a:lnTo>
                      <a:pt x="2409" y="983"/>
                    </a:lnTo>
                    <a:lnTo>
                      <a:pt x="2349" y="1043"/>
                    </a:lnTo>
                    <a:lnTo>
                      <a:pt x="2469" y="1091"/>
                    </a:lnTo>
                    <a:lnTo>
                      <a:pt x="2469" y="1151"/>
                    </a:lnTo>
                    <a:lnTo>
                      <a:pt x="2409" y="1151"/>
                    </a:lnTo>
                    <a:lnTo>
                      <a:pt x="2409" y="1211"/>
                    </a:lnTo>
                    <a:lnTo>
                      <a:pt x="2529" y="1271"/>
                    </a:lnTo>
                    <a:lnTo>
                      <a:pt x="2577" y="1319"/>
                    </a:lnTo>
                    <a:lnTo>
                      <a:pt x="2529" y="1319"/>
                    </a:lnTo>
                    <a:lnTo>
                      <a:pt x="2577" y="1379"/>
                    </a:lnTo>
                    <a:lnTo>
                      <a:pt x="2637" y="1379"/>
                    </a:lnTo>
                    <a:lnTo>
                      <a:pt x="2697" y="1379"/>
                    </a:lnTo>
                    <a:lnTo>
                      <a:pt x="2757" y="1379"/>
                    </a:lnTo>
                    <a:lnTo>
                      <a:pt x="2757" y="1439"/>
                    </a:lnTo>
                    <a:lnTo>
                      <a:pt x="2697" y="1499"/>
                    </a:lnTo>
                    <a:lnTo>
                      <a:pt x="2697" y="1559"/>
                    </a:lnTo>
                    <a:lnTo>
                      <a:pt x="2805" y="1559"/>
                    </a:lnTo>
                    <a:lnTo>
                      <a:pt x="2925" y="1666"/>
                    </a:lnTo>
                    <a:lnTo>
                      <a:pt x="2925" y="1666"/>
                    </a:lnTo>
                    <a:lnTo>
                      <a:pt x="2925" y="1666"/>
                    </a:lnTo>
                    <a:lnTo>
                      <a:pt x="2925" y="1786"/>
                    </a:lnTo>
                    <a:lnTo>
                      <a:pt x="2925" y="1894"/>
                    </a:lnTo>
                    <a:lnTo>
                      <a:pt x="2985" y="1954"/>
                    </a:lnTo>
                    <a:lnTo>
                      <a:pt x="2985" y="2014"/>
                    </a:lnTo>
                    <a:lnTo>
                      <a:pt x="3045" y="2014"/>
                    </a:lnTo>
                    <a:lnTo>
                      <a:pt x="3092" y="2074"/>
                    </a:lnTo>
                    <a:lnTo>
                      <a:pt x="3092" y="2122"/>
                    </a:lnTo>
                    <a:lnTo>
                      <a:pt x="3152" y="2122"/>
                    </a:lnTo>
                    <a:lnTo>
                      <a:pt x="3212" y="2122"/>
                    </a:lnTo>
                    <a:lnTo>
                      <a:pt x="3212" y="2122"/>
                    </a:lnTo>
                    <a:lnTo>
                      <a:pt x="3272" y="2122"/>
                    </a:lnTo>
                    <a:lnTo>
                      <a:pt x="3320" y="2074"/>
                    </a:lnTo>
                    <a:lnTo>
                      <a:pt x="3320" y="2074"/>
                    </a:lnTo>
                    <a:lnTo>
                      <a:pt x="3380" y="2122"/>
                    </a:lnTo>
                    <a:lnTo>
                      <a:pt x="3320" y="2242"/>
                    </a:lnTo>
                    <a:lnTo>
                      <a:pt x="3320" y="2302"/>
                    </a:lnTo>
                    <a:lnTo>
                      <a:pt x="3440" y="2302"/>
                    </a:lnTo>
                    <a:lnTo>
                      <a:pt x="3500" y="2302"/>
                    </a:lnTo>
                  </a:path>
                </a:pathLst>
              </a:custGeom>
              <a:noFill/>
              <a:ln w="19050" cmpd="sng">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Organigramme : Fusion 53">
                <a:extLst>
                  <a:ext uri="{FF2B5EF4-FFF2-40B4-BE49-F238E27FC236}">
                    <a16:creationId xmlns:a16="http://schemas.microsoft.com/office/drawing/2014/main" id="{ADA3B625-DE7A-44E8-AFFE-D163685E578B}"/>
                  </a:ext>
                </a:extLst>
              </p:cNvPr>
              <p:cNvSpPr/>
              <p:nvPr/>
            </p:nvSpPr>
            <p:spPr>
              <a:xfrm>
                <a:off x="3108749" y="2221070"/>
                <a:ext cx="140152" cy="189617"/>
              </a:xfrm>
              <a:prstGeom prst="flowChartMerg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5" name="Organigramme : Fusion 54">
                <a:extLst>
                  <a:ext uri="{FF2B5EF4-FFF2-40B4-BE49-F238E27FC236}">
                    <a16:creationId xmlns:a16="http://schemas.microsoft.com/office/drawing/2014/main" id="{2B7943D0-3FD0-4381-9FCD-8E842C4CC9F5}"/>
                  </a:ext>
                </a:extLst>
              </p:cNvPr>
              <p:cNvSpPr/>
              <p:nvPr/>
            </p:nvSpPr>
            <p:spPr>
              <a:xfrm>
                <a:off x="1908242" y="2801588"/>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6" name="Organigramme : Fusion 55">
                <a:extLst>
                  <a:ext uri="{FF2B5EF4-FFF2-40B4-BE49-F238E27FC236}">
                    <a16:creationId xmlns:a16="http://schemas.microsoft.com/office/drawing/2014/main" id="{A9AD8D21-CA55-4789-865A-F2E29FE3C1CF}"/>
                  </a:ext>
                </a:extLst>
              </p:cNvPr>
              <p:cNvSpPr/>
              <p:nvPr/>
            </p:nvSpPr>
            <p:spPr>
              <a:xfrm>
                <a:off x="2589126" y="2829608"/>
                <a:ext cx="140152" cy="189617"/>
              </a:xfrm>
              <a:prstGeom prst="flowChartMerg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7" name="Organigramme : Fusion 56">
                <a:extLst>
                  <a:ext uri="{FF2B5EF4-FFF2-40B4-BE49-F238E27FC236}">
                    <a16:creationId xmlns:a16="http://schemas.microsoft.com/office/drawing/2014/main" id="{F54B0621-5343-4696-8308-C822A7B65F38}"/>
                  </a:ext>
                </a:extLst>
              </p:cNvPr>
              <p:cNvSpPr/>
              <p:nvPr/>
            </p:nvSpPr>
            <p:spPr>
              <a:xfrm>
                <a:off x="779979" y="3491983"/>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8" name="Organigramme : Fusion 57">
                <a:extLst>
                  <a:ext uri="{FF2B5EF4-FFF2-40B4-BE49-F238E27FC236}">
                    <a16:creationId xmlns:a16="http://schemas.microsoft.com/office/drawing/2014/main" id="{BD17D4B8-53A3-4503-9C14-E2C310352C42}"/>
                  </a:ext>
                </a:extLst>
              </p:cNvPr>
              <p:cNvSpPr/>
              <p:nvPr/>
            </p:nvSpPr>
            <p:spPr>
              <a:xfrm>
                <a:off x="774713" y="3313934"/>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9" name="Organigramme : Fusion 58">
                <a:extLst>
                  <a:ext uri="{FF2B5EF4-FFF2-40B4-BE49-F238E27FC236}">
                    <a16:creationId xmlns:a16="http://schemas.microsoft.com/office/drawing/2014/main" id="{8864A6FF-F0DE-46DC-9368-EB9E1B6AFCDF}"/>
                  </a:ext>
                </a:extLst>
              </p:cNvPr>
              <p:cNvSpPr/>
              <p:nvPr/>
            </p:nvSpPr>
            <p:spPr>
              <a:xfrm>
                <a:off x="2544082" y="2953988"/>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0" name="Rectangle 59">
                <a:extLst>
                  <a:ext uri="{FF2B5EF4-FFF2-40B4-BE49-F238E27FC236}">
                    <a16:creationId xmlns:a16="http://schemas.microsoft.com/office/drawing/2014/main" id="{C24C66BB-2CDD-417A-A266-4CC38745227C}"/>
                  </a:ext>
                </a:extLst>
              </p:cNvPr>
              <p:cNvSpPr/>
              <p:nvPr/>
            </p:nvSpPr>
            <p:spPr>
              <a:xfrm>
                <a:off x="871618" y="3464011"/>
                <a:ext cx="1073221" cy="26373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900" b="1">
                    <a:solidFill>
                      <a:schemeClr val="tx1"/>
                    </a:solidFill>
                  </a:rPr>
                  <a:t>ENDEL</a:t>
                </a:r>
                <a:r>
                  <a:rPr lang="fr-FR" sz="900">
                    <a:solidFill>
                      <a:schemeClr val="tx1"/>
                    </a:solidFill>
                  </a:rPr>
                  <a:t> (énergie)</a:t>
                </a:r>
                <a:endParaRPr lang="fr-FR" sz="900" b="1">
                  <a:solidFill>
                    <a:schemeClr val="tx1"/>
                  </a:solidFill>
                </a:endParaRPr>
              </a:p>
            </p:txBody>
          </p:sp>
          <p:sp>
            <p:nvSpPr>
              <p:cNvPr id="61" name="Rectangle 60">
                <a:extLst>
                  <a:ext uri="{FF2B5EF4-FFF2-40B4-BE49-F238E27FC236}">
                    <a16:creationId xmlns:a16="http://schemas.microsoft.com/office/drawing/2014/main" id="{AAA853C8-8B9D-4584-96E7-DB96D1F05594}"/>
                  </a:ext>
                </a:extLst>
              </p:cNvPr>
              <p:cNvSpPr/>
              <p:nvPr/>
            </p:nvSpPr>
            <p:spPr>
              <a:xfrm>
                <a:off x="879632" y="3285157"/>
                <a:ext cx="1136420" cy="21263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900" b="1">
                    <a:solidFill>
                      <a:schemeClr val="tx1"/>
                    </a:solidFill>
                  </a:rPr>
                  <a:t>VALEO </a:t>
                </a:r>
                <a:r>
                  <a:rPr lang="fr-FR" sz="900">
                    <a:solidFill>
                      <a:schemeClr val="tx1"/>
                    </a:solidFill>
                  </a:rPr>
                  <a:t>(automobile)</a:t>
                </a:r>
                <a:endParaRPr lang="fr-FR" sz="900" b="1">
                  <a:solidFill>
                    <a:schemeClr val="tx1"/>
                  </a:solidFill>
                </a:endParaRPr>
              </a:p>
            </p:txBody>
          </p:sp>
          <p:sp>
            <p:nvSpPr>
              <p:cNvPr id="62" name="Rectangle 61">
                <a:extLst>
                  <a:ext uri="{FF2B5EF4-FFF2-40B4-BE49-F238E27FC236}">
                    <a16:creationId xmlns:a16="http://schemas.microsoft.com/office/drawing/2014/main" id="{F3C8A949-FE49-4911-8863-CAAF24794C76}"/>
                  </a:ext>
                </a:extLst>
              </p:cNvPr>
              <p:cNvSpPr/>
              <p:nvPr/>
            </p:nvSpPr>
            <p:spPr>
              <a:xfrm>
                <a:off x="949960" y="2471003"/>
                <a:ext cx="1991215" cy="2764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a:solidFill>
                      <a:schemeClr val="tx1"/>
                    </a:solidFill>
                  </a:rPr>
                  <a:t>METALOR TECHNOLOGIES</a:t>
                </a:r>
              </a:p>
              <a:p>
                <a:pPr algn="ctr"/>
                <a:r>
                  <a:rPr lang="fr-FR" sz="900">
                    <a:solidFill>
                      <a:schemeClr val="tx1"/>
                    </a:solidFill>
                  </a:rPr>
                  <a:t>(industries – composants électroniques) </a:t>
                </a:r>
              </a:p>
            </p:txBody>
          </p:sp>
          <p:sp>
            <p:nvSpPr>
              <p:cNvPr id="63" name="Rectangle 62">
                <a:extLst>
                  <a:ext uri="{FF2B5EF4-FFF2-40B4-BE49-F238E27FC236}">
                    <a16:creationId xmlns:a16="http://schemas.microsoft.com/office/drawing/2014/main" id="{6846E885-3280-4A09-8D8A-49A12BF76244}"/>
                  </a:ext>
                </a:extLst>
              </p:cNvPr>
              <p:cNvSpPr/>
              <p:nvPr/>
            </p:nvSpPr>
            <p:spPr>
              <a:xfrm>
                <a:off x="2557076" y="3070602"/>
                <a:ext cx="1523888" cy="2553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900" b="1">
                    <a:solidFill>
                      <a:schemeClr val="tx1"/>
                    </a:solidFill>
                  </a:rPr>
                  <a:t>ASCO</a:t>
                </a:r>
                <a:r>
                  <a:rPr lang="fr-FR" sz="900">
                    <a:solidFill>
                      <a:schemeClr val="tx1"/>
                    </a:solidFill>
                  </a:rPr>
                  <a:t> (industries – contrôle fluides et automatisation)</a:t>
                </a:r>
                <a:endParaRPr lang="fr-FR" sz="900" b="1">
                  <a:solidFill>
                    <a:schemeClr val="tx1"/>
                  </a:solidFill>
                </a:endParaRPr>
              </a:p>
            </p:txBody>
          </p:sp>
          <p:sp>
            <p:nvSpPr>
              <p:cNvPr id="65" name="Rectangle 64">
                <a:extLst>
                  <a:ext uri="{FF2B5EF4-FFF2-40B4-BE49-F238E27FC236}">
                    <a16:creationId xmlns:a16="http://schemas.microsoft.com/office/drawing/2014/main" id="{2E1E855A-133E-41ED-85F2-2A909CE84D1E}"/>
                  </a:ext>
                </a:extLst>
              </p:cNvPr>
              <p:cNvSpPr/>
              <p:nvPr/>
            </p:nvSpPr>
            <p:spPr>
              <a:xfrm>
                <a:off x="2474102" y="2692518"/>
                <a:ext cx="1181152" cy="25534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a:solidFill>
                      <a:schemeClr val="tx1"/>
                    </a:solidFill>
                  </a:rPr>
                  <a:t>MERITOR AXLES</a:t>
                </a:r>
              </a:p>
              <a:p>
                <a:pPr algn="ctr"/>
                <a:r>
                  <a:rPr lang="fr-FR" sz="900">
                    <a:solidFill>
                      <a:schemeClr val="tx1"/>
                    </a:solidFill>
                  </a:rPr>
                  <a:t>(automobile)</a:t>
                </a:r>
              </a:p>
            </p:txBody>
          </p:sp>
          <p:sp>
            <p:nvSpPr>
              <p:cNvPr id="66" name="Rectangle 65">
                <a:extLst>
                  <a:ext uri="{FF2B5EF4-FFF2-40B4-BE49-F238E27FC236}">
                    <a16:creationId xmlns:a16="http://schemas.microsoft.com/office/drawing/2014/main" id="{0FC45BE9-123C-4858-8F92-46D588EAB604}"/>
                  </a:ext>
                </a:extLst>
              </p:cNvPr>
              <p:cNvSpPr/>
              <p:nvPr/>
            </p:nvSpPr>
            <p:spPr>
              <a:xfrm>
                <a:off x="2765928" y="1966179"/>
                <a:ext cx="769678" cy="23560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a:solidFill>
                      <a:schemeClr val="tx1"/>
                    </a:solidFill>
                  </a:rPr>
                  <a:t>DELPHI</a:t>
                </a:r>
              </a:p>
              <a:p>
                <a:pPr algn="ctr"/>
                <a:r>
                  <a:rPr lang="fr-FR" sz="900">
                    <a:solidFill>
                      <a:schemeClr val="tx1"/>
                    </a:solidFill>
                  </a:rPr>
                  <a:t>(automobile)</a:t>
                </a:r>
              </a:p>
            </p:txBody>
          </p:sp>
        </p:grpSp>
        <p:sp>
          <p:nvSpPr>
            <p:cNvPr id="47" name="Organigramme : Fusion 46">
              <a:extLst>
                <a:ext uri="{FF2B5EF4-FFF2-40B4-BE49-F238E27FC236}">
                  <a16:creationId xmlns:a16="http://schemas.microsoft.com/office/drawing/2014/main" id="{B06EB384-24F6-43D1-AD0A-8334F7179B56}"/>
                </a:ext>
              </a:extLst>
            </p:cNvPr>
            <p:cNvSpPr/>
            <p:nvPr/>
          </p:nvSpPr>
          <p:spPr>
            <a:xfrm>
              <a:off x="1804687" y="4444945"/>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102C9AAB-CD19-450E-9B37-BA06C5050489}"/>
                </a:ext>
              </a:extLst>
            </p:cNvPr>
            <p:cNvSpPr/>
            <p:nvPr/>
          </p:nvSpPr>
          <p:spPr>
            <a:xfrm>
              <a:off x="1313470" y="4206200"/>
              <a:ext cx="1048320" cy="22951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a:solidFill>
                    <a:schemeClr val="tx1"/>
                  </a:solidFill>
                </a:rPr>
                <a:t>VORWERK</a:t>
              </a:r>
              <a:endParaRPr lang="fr-FR" sz="900">
                <a:solidFill>
                  <a:schemeClr val="tx1"/>
                </a:solidFill>
              </a:endParaRPr>
            </a:p>
            <a:p>
              <a:pPr algn="ctr"/>
              <a:r>
                <a:rPr lang="fr-FR" sz="900">
                  <a:solidFill>
                    <a:schemeClr val="tx1"/>
                  </a:solidFill>
                </a:rPr>
                <a:t>(électroménager)</a:t>
              </a:r>
            </a:p>
          </p:txBody>
        </p:sp>
        <p:sp>
          <p:nvSpPr>
            <p:cNvPr id="50" name="Organigramme : Fusion 49">
              <a:extLst>
                <a:ext uri="{FF2B5EF4-FFF2-40B4-BE49-F238E27FC236}">
                  <a16:creationId xmlns:a16="http://schemas.microsoft.com/office/drawing/2014/main" id="{C66DE9E0-A81D-4709-9130-D686A281E34F}"/>
                </a:ext>
              </a:extLst>
            </p:cNvPr>
            <p:cNvSpPr/>
            <p:nvPr/>
          </p:nvSpPr>
          <p:spPr>
            <a:xfrm>
              <a:off x="2198105" y="3962460"/>
              <a:ext cx="140152" cy="189617"/>
            </a:xfrm>
            <a:prstGeom prst="flowChartMerg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75FE09C-4C9E-401A-8228-D2147E5EB5EA}"/>
                </a:ext>
              </a:extLst>
            </p:cNvPr>
            <p:cNvSpPr/>
            <p:nvPr/>
          </p:nvSpPr>
          <p:spPr>
            <a:xfrm>
              <a:off x="1827391" y="3742377"/>
              <a:ext cx="881581" cy="21930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a:solidFill>
                    <a:schemeClr val="tx1"/>
                  </a:solidFill>
                </a:rPr>
                <a:t>ZODIAC</a:t>
              </a:r>
            </a:p>
            <a:p>
              <a:pPr algn="ctr"/>
              <a:r>
                <a:rPr lang="fr-FR" sz="900">
                  <a:solidFill>
                    <a:schemeClr val="tx1"/>
                  </a:solidFill>
                </a:rPr>
                <a:t>(aéronautique)</a:t>
              </a:r>
            </a:p>
          </p:txBody>
        </p:sp>
      </p:grpSp>
      <p:sp>
        <p:nvSpPr>
          <p:cNvPr id="2" name="Titre 1"/>
          <p:cNvSpPr>
            <a:spLocks noGrp="1"/>
          </p:cNvSpPr>
          <p:nvPr>
            <p:ph type="title"/>
          </p:nvPr>
        </p:nvSpPr>
        <p:spPr/>
        <p:txBody>
          <a:bodyPr/>
          <a:lstStyle/>
          <a:p>
            <a:r>
              <a:rPr lang="fr-FR"/>
              <a:t>Zoom département DE L’EURE-ET-LOIR</a:t>
            </a:r>
            <a:endParaRPr lang="fr-FR" sz="2800"/>
          </a:p>
        </p:txBody>
      </p:sp>
      <p:sp>
        <p:nvSpPr>
          <p:cNvPr id="6" name="Espace réservé du texte 5">
            <a:extLst>
              <a:ext uri="{FF2B5EF4-FFF2-40B4-BE49-F238E27FC236}">
                <a16:creationId xmlns:a16="http://schemas.microsoft.com/office/drawing/2014/main" id="{3F7B6BFF-81E2-43BE-BA19-B46B7FBCD72B}"/>
              </a:ext>
            </a:extLst>
          </p:cNvPr>
          <p:cNvSpPr>
            <a:spLocks noGrp="1"/>
          </p:cNvSpPr>
          <p:nvPr>
            <p:ph type="body" sz="quarter" idx="10"/>
          </p:nvPr>
        </p:nvSpPr>
        <p:spPr/>
        <p:txBody>
          <a:bodyPr/>
          <a:lstStyle/>
          <a:p>
            <a:r>
              <a:rPr lang="fr-FR"/>
              <a:t>Panorama</a:t>
            </a:r>
          </a:p>
        </p:txBody>
      </p:sp>
      <p:sp>
        <p:nvSpPr>
          <p:cNvPr id="11" name="Rectangle : coins arrondis 10">
            <a:extLst>
              <a:ext uri="{FF2B5EF4-FFF2-40B4-BE49-F238E27FC236}">
                <a16:creationId xmlns:a16="http://schemas.microsoft.com/office/drawing/2014/main" id="{822334C4-B59A-429B-9700-DA78CA36A3FC}"/>
              </a:ext>
            </a:extLst>
          </p:cNvPr>
          <p:cNvSpPr/>
          <p:nvPr/>
        </p:nvSpPr>
        <p:spPr>
          <a:xfrm>
            <a:off x="245806" y="5760947"/>
            <a:ext cx="4325234" cy="614453"/>
          </a:xfrm>
          <a:prstGeom prst="roundRect">
            <a:avLst/>
          </a:prstGeom>
          <a:solidFill>
            <a:schemeClr val="bg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grpSp>
        <p:nvGrpSpPr>
          <p:cNvPr id="82" name="Groupe 81">
            <a:extLst>
              <a:ext uri="{FF2B5EF4-FFF2-40B4-BE49-F238E27FC236}">
                <a16:creationId xmlns:a16="http://schemas.microsoft.com/office/drawing/2014/main" id="{0F879FC7-D29C-44B7-BF04-EBE3C84C824F}"/>
              </a:ext>
            </a:extLst>
          </p:cNvPr>
          <p:cNvGrpSpPr/>
          <p:nvPr/>
        </p:nvGrpSpPr>
        <p:grpSpPr>
          <a:xfrm>
            <a:off x="3186104" y="5859786"/>
            <a:ext cx="1130254" cy="369606"/>
            <a:chOff x="277635" y="5534140"/>
            <a:chExt cx="1452429" cy="312150"/>
          </a:xfrm>
        </p:grpSpPr>
        <p:sp>
          <p:nvSpPr>
            <p:cNvPr id="89" name="ZoneTexte 88">
              <a:extLst>
                <a:ext uri="{FF2B5EF4-FFF2-40B4-BE49-F238E27FC236}">
                  <a16:creationId xmlns:a16="http://schemas.microsoft.com/office/drawing/2014/main" id="{22826B96-E0BC-4C66-A562-8BAE30359FE7}"/>
                </a:ext>
              </a:extLst>
            </p:cNvPr>
            <p:cNvSpPr txBox="1"/>
            <p:nvPr/>
          </p:nvSpPr>
          <p:spPr>
            <a:xfrm>
              <a:off x="468158" y="5560365"/>
              <a:ext cx="1261906" cy="285925"/>
            </a:xfrm>
            <a:prstGeom prst="rect">
              <a:avLst/>
            </a:prstGeom>
            <a:noFill/>
            <a:ln>
              <a:noFill/>
            </a:ln>
          </p:spPr>
          <p:txBody>
            <a:bodyPr wrap="square" rtlCol="0">
              <a:spAutoFit/>
            </a:bodyPr>
            <a:lstStyle/>
            <a:p>
              <a:r>
                <a:rPr lang="fr-FR" sz="800" b="1"/>
                <a:t>Plus de 1 000 salariés</a:t>
              </a:r>
            </a:p>
          </p:txBody>
        </p:sp>
        <p:sp>
          <p:nvSpPr>
            <p:cNvPr id="90" name="Organigramme : Fusion 89">
              <a:extLst>
                <a:ext uri="{FF2B5EF4-FFF2-40B4-BE49-F238E27FC236}">
                  <a16:creationId xmlns:a16="http://schemas.microsoft.com/office/drawing/2014/main" id="{5798E45A-86AE-46FE-AFFD-A4A4B9DBCBF0}"/>
                </a:ext>
              </a:extLst>
            </p:cNvPr>
            <p:cNvSpPr/>
            <p:nvPr/>
          </p:nvSpPr>
          <p:spPr>
            <a:xfrm>
              <a:off x="277635" y="5534140"/>
              <a:ext cx="195598" cy="264176"/>
            </a:xfrm>
            <a:prstGeom prst="flowChartMerge">
              <a:avLst/>
            </a:prstGeom>
            <a:solidFill>
              <a:srgbClr val="C00000"/>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a:p>
          </p:txBody>
        </p:sp>
      </p:grpSp>
      <p:grpSp>
        <p:nvGrpSpPr>
          <p:cNvPr id="83" name="Groupe 82">
            <a:extLst>
              <a:ext uri="{FF2B5EF4-FFF2-40B4-BE49-F238E27FC236}">
                <a16:creationId xmlns:a16="http://schemas.microsoft.com/office/drawing/2014/main" id="{68F9208A-0F5C-4155-B15C-45DF84F09D9D}"/>
              </a:ext>
            </a:extLst>
          </p:cNvPr>
          <p:cNvGrpSpPr/>
          <p:nvPr/>
        </p:nvGrpSpPr>
        <p:grpSpPr>
          <a:xfrm>
            <a:off x="791070" y="5859786"/>
            <a:ext cx="950093" cy="369607"/>
            <a:chOff x="277635" y="4574872"/>
            <a:chExt cx="1220914" cy="312151"/>
          </a:xfrm>
        </p:grpSpPr>
        <p:sp>
          <p:nvSpPr>
            <p:cNvPr id="87" name="ZoneTexte 86">
              <a:extLst>
                <a:ext uri="{FF2B5EF4-FFF2-40B4-BE49-F238E27FC236}">
                  <a16:creationId xmlns:a16="http://schemas.microsoft.com/office/drawing/2014/main" id="{995ABD83-28A8-4B89-BB4C-B08A608B464B}"/>
                </a:ext>
              </a:extLst>
            </p:cNvPr>
            <p:cNvSpPr txBox="1"/>
            <p:nvPr/>
          </p:nvSpPr>
          <p:spPr>
            <a:xfrm>
              <a:off x="468159" y="4601098"/>
              <a:ext cx="1030390" cy="285925"/>
            </a:xfrm>
            <a:prstGeom prst="rect">
              <a:avLst/>
            </a:prstGeom>
            <a:noFill/>
            <a:ln>
              <a:noFill/>
            </a:ln>
          </p:spPr>
          <p:txBody>
            <a:bodyPr wrap="square" rtlCol="0">
              <a:spAutoFit/>
            </a:bodyPr>
            <a:lstStyle/>
            <a:p>
              <a:r>
                <a:rPr lang="fr-FR" sz="800" b="1"/>
                <a:t>Entre 250 et 500 salariés</a:t>
              </a:r>
            </a:p>
          </p:txBody>
        </p:sp>
        <p:sp>
          <p:nvSpPr>
            <p:cNvPr id="88" name="Organigramme : Fusion 87">
              <a:extLst>
                <a:ext uri="{FF2B5EF4-FFF2-40B4-BE49-F238E27FC236}">
                  <a16:creationId xmlns:a16="http://schemas.microsoft.com/office/drawing/2014/main" id="{18C91ABC-6F4A-4585-B394-46B5B0E177FC}"/>
                </a:ext>
              </a:extLst>
            </p:cNvPr>
            <p:cNvSpPr/>
            <p:nvPr/>
          </p:nvSpPr>
          <p:spPr>
            <a:xfrm>
              <a:off x="277635" y="4574872"/>
              <a:ext cx="195598" cy="264176"/>
            </a:xfrm>
            <a:prstGeom prst="flowChartMerge">
              <a:avLst/>
            </a:prstGeom>
            <a:solidFill>
              <a:srgbClr val="00B0F0"/>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grpSp>
      <p:grpSp>
        <p:nvGrpSpPr>
          <p:cNvPr id="84" name="Groupe 83">
            <a:extLst>
              <a:ext uri="{FF2B5EF4-FFF2-40B4-BE49-F238E27FC236}">
                <a16:creationId xmlns:a16="http://schemas.microsoft.com/office/drawing/2014/main" id="{34BFF079-CFCA-4D52-A306-F4D544775C6E}"/>
              </a:ext>
            </a:extLst>
          </p:cNvPr>
          <p:cNvGrpSpPr/>
          <p:nvPr/>
        </p:nvGrpSpPr>
        <p:grpSpPr>
          <a:xfrm>
            <a:off x="1914293" y="5859785"/>
            <a:ext cx="1098681" cy="369607"/>
            <a:chOff x="277635" y="5058129"/>
            <a:chExt cx="1411855" cy="312151"/>
          </a:xfrm>
        </p:grpSpPr>
        <p:sp>
          <p:nvSpPr>
            <p:cNvPr id="85" name="ZoneTexte 84">
              <a:extLst>
                <a:ext uri="{FF2B5EF4-FFF2-40B4-BE49-F238E27FC236}">
                  <a16:creationId xmlns:a16="http://schemas.microsoft.com/office/drawing/2014/main" id="{A09BE746-AB79-4CD6-B9CC-091BD677C9B2}"/>
                </a:ext>
              </a:extLst>
            </p:cNvPr>
            <p:cNvSpPr txBox="1"/>
            <p:nvPr/>
          </p:nvSpPr>
          <p:spPr>
            <a:xfrm>
              <a:off x="468159" y="5084355"/>
              <a:ext cx="1221331" cy="285925"/>
            </a:xfrm>
            <a:prstGeom prst="rect">
              <a:avLst/>
            </a:prstGeom>
            <a:noFill/>
            <a:ln>
              <a:noFill/>
            </a:ln>
          </p:spPr>
          <p:txBody>
            <a:bodyPr wrap="square" rtlCol="0">
              <a:spAutoFit/>
            </a:bodyPr>
            <a:lstStyle/>
            <a:p>
              <a:r>
                <a:rPr lang="fr-FR" sz="800" b="1"/>
                <a:t>Entre 500 et 1 000 salariés</a:t>
              </a:r>
            </a:p>
          </p:txBody>
        </p:sp>
        <p:sp>
          <p:nvSpPr>
            <p:cNvPr id="86" name="Organigramme : Fusion 85">
              <a:extLst>
                <a:ext uri="{FF2B5EF4-FFF2-40B4-BE49-F238E27FC236}">
                  <a16:creationId xmlns:a16="http://schemas.microsoft.com/office/drawing/2014/main" id="{E5A9D903-BBC8-41BE-914B-A428F952F66D}"/>
                </a:ext>
              </a:extLst>
            </p:cNvPr>
            <p:cNvSpPr/>
            <p:nvPr/>
          </p:nvSpPr>
          <p:spPr>
            <a:xfrm>
              <a:off x="277635" y="5058129"/>
              <a:ext cx="195598" cy="264176"/>
            </a:xfrm>
            <a:prstGeom prst="flowChartMerge">
              <a:avLst/>
            </a:prstGeom>
            <a:solidFill>
              <a:srgbClr val="FFC000"/>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a:p>
          </p:txBody>
        </p:sp>
      </p:grpSp>
      <p:sp>
        <p:nvSpPr>
          <p:cNvPr id="68" name="ZoneTexte 67">
            <a:extLst>
              <a:ext uri="{FF2B5EF4-FFF2-40B4-BE49-F238E27FC236}">
                <a16:creationId xmlns:a16="http://schemas.microsoft.com/office/drawing/2014/main" id="{6B518240-7FC1-436E-978D-8CE768AC3C63}"/>
              </a:ext>
            </a:extLst>
          </p:cNvPr>
          <p:cNvSpPr txBox="1"/>
          <p:nvPr/>
        </p:nvSpPr>
        <p:spPr>
          <a:xfrm>
            <a:off x="4583270" y="6145924"/>
            <a:ext cx="3079689" cy="261610"/>
          </a:xfrm>
          <a:prstGeom prst="rect">
            <a:avLst/>
          </a:prstGeom>
          <a:noFill/>
        </p:spPr>
        <p:txBody>
          <a:bodyPr wrap="none" rtlCol="0">
            <a:spAutoFit/>
          </a:bodyPr>
          <a:lstStyle/>
          <a:p>
            <a:r>
              <a:rPr lang="fr-FR" sz="1100" i="1">
                <a:solidFill>
                  <a:schemeClr val="tx2"/>
                </a:solidFill>
              </a:rPr>
              <a:t>Sources : Base Acoss ; retraitements Katalyse</a:t>
            </a:r>
          </a:p>
        </p:txBody>
      </p:sp>
      <p:sp>
        <p:nvSpPr>
          <p:cNvPr id="111" name="ZoneTexte 110">
            <a:extLst>
              <a:ext uri="{FF2B5EF4-FFF2-40B4-BE49-F238E27FC236}">
                <a16:creationId xmlns:a16="http://schemas.microsoft.com/office/drawing/2014/main" id="{14BF5FB5-8217-4009-B081-0D815D3064E0}"/>
              </a:ext>
            </a:extLst>
          </p:cNvPr>
          <p:cNvSpPr txBox="1"/>
          <p:nvPr/>
        </p:nvSpPr>
        <p:spPr>
          <a:xfrm rot="5400000">
            <a:off x="8306710" y="2238247"/>
            <a:ext cx="2595582" cy="246221"/>
          </a:xfrm>
          <a:prstGeom prst="rect">
            <a:avLst/>
          </a:prstGeom>
          <a:noFill/>
        </p:spPr>
        <p:txBody>
          <a:bodyPr wrap="none" rtlCol="0">
            <a:spAutoFit/>
          </a:bodyPr>
          <a:lstStyle/>
          <a:p>
            <a:r>
              <a:rPr lang="fr-FR" sz="1000" i="1">
                <a:solidFill>
                  <a:schemeClr val="tx2"/>
                </a:solidFill>
              </a:rPr>
              <a:t>TCAM : Taux de croissance annuel moyen</a:t>
            </a:r>
          </a:p>
        </p:txBody>
      </p:sp>
      <p:sp>
        <p:nvSpPr>
          <p:cNvPr id="112" name="ZoneTexte 111">
            <a:extLst>
              <a:ext uri="{FF2B5EF4-FFF2-40B4-BE49-F238E27FC236}">
                <a16:creationId xmlns:a16="http://schemas.microsoft.com/office/drawing/2014/main" id="{2BA5177D-8699-45C6-99EA-138A86289659}"/>
              </a:ext>
            </a:extLst>
          </p:cNvPr>
          <p:cNvSpPr txBox="1"/>
          <p:nvPr/>
        </p:nvSpPr>
        <p:spPr>
          <a:xfrm>
            <a:off x="259445" y="1204107"/>
            <a:ext cx="4260261" cy="26161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1100" b="1"/>
              <a:t>Localisation des principaux établissements de la branche</a:t>
            </a:r>
          </a:p>
        </p:txBody>
      </p:sp>
      <p:graphicFrame>
        <p:nvGraphicFramePr>
          <p:cNvPr id="5" name="Tableau 8">
            <a:extLst>
              <a:ext uri="{FF2B5EF4-FFF2-40B4-BE49-F238E27FC236}">
                <a16:creationId xmlns:a16="http://schemas.microsoft.com/office/drawing/2014/main" id="{C534FEA9-B6EA-4396-8709-D1E3AFB2867E}"/>
              </a:ext>
            </a:extLst>
          </p:cNvPr>
          <p:cNvGraphicFramePr>
            <a:graphicFrameLocks noGrp="1"/>
          </p:cNvGraphicFramePr>
          <p:nvPr>
            <p:extLst>
              <p:ext uri="{D42A27DB-BD31-4B8C-83A1-F6EECF244321}">
                <p14:modId xmlns:p14="http://schemas.microsoft.com/office/powerpoint/2010/main" val="4213314165"/>
              </p:ext>
            </p:extLst>
          </p:nvPr>
        </p:nvGraphicFramePr>
        <p:xfrm>
          <a:off x="4571040" y="1204107"/>
          <a:ext cx="4873365" cy="4981826"/>
        </p:xfrm>
        <a:graphic>
          <a:graphicData uri="http://schemas.openxmlformats.org/drawingml/2006/table">
            <a:tbl>
              <a:tblPr firstRow="1" bandRow="1">
                <a:tableStyleId>{5C22544A-7EE6-4342-B048-85BDC9FD1C3A}</a:tableStyleId>
              </a:tblPr>
              <a:tblGrid>
                <a:gridCol w="1624455">
                  <a:extLst>
                    <a:ext uri="{9D8B030D-6E8A-4147-A177-3AD203B41FA5}">
                      <a16:colId xmlns:a16="http://schemas.microsoft.com/office/drawing/2014/main" val="2531411762"/>
                    </a:ext>
                  </a:extLst>
                </a:gridCol>
                <a:gridCol w="1016111">
                  <a:extLst>
                    <a:ext uri="{9D8B030D-6E8A-4147-A177-3AD203B41FA5}">
                      <a16:colId xmlns:a16="http://schemas.microsoft.com/office/drawing/2014/main" val="2814341456"/>
                    </a:ext>
                  </a:extLst>
                </a:gridCol>
                <a:gridCol w="2232799">
                  <a:extLst>
                    <a:ext uri="{9D8B030D-6E8A-4147-A177-3AD203B41FA5}">
                      <a16:colId xmlns:a16="http://schemas.microsoft.com/office/drawing/2014/main" val="2129476620"/>
                    </a:ext>
                  </a:extLst>
                </a:gridCol>
              </a:tblGrid>
              <a:tr h="662320">
                <a:tc gridSpan="2">
                  <a:txBody>
                    <a:bodyPr/>
                    <a:lstStyle/>
                    <a:p>
                      <a:pPr marL="0" algn="ctr" defTabSz="957816" rtl="0" eaLnBrk="1" latinLnBrk="0" hangingPunct="1"/>
                      <a:r>
                        <a:rPr lang="fr-FR" sz="1400" kern="1200">
                          <a:solidFill>
                            <a:schemeClr val="tx1"/>
                          </a:solidFill>
                          <a:latin typeface="+mn-lt"/>
                          <a:ea typeface="+mn-ea"/>
                          <a:cs typeface="+mn-cs"/>
                        </a:rPr>
                        <a:t>9 388 emplois dans la branche métallurgie en 2019</a:t>
                      </a:r>
                    </a:p>
                    <a:p>
                      <a:pPr marL="0" algn="ctr" defTabSz="957816" rtl="0" eaLnBrk="1" latinLnBrk="0" hangingPunct="1"/>
                      <a:r>
                        <a:rPr lang="fr-FR" sz="900" kern="1200">
                          <a:solidFill>
                            <a:schemeClr val="tx1"/>
                          </a:solidFill>
                          <a:latin typeface="+mn-lt"/>
                          <a:ea typeface="+mn-ea"/>
                          <a:cs typeface="+mn-cs"/>
                        </a:rPr>
                        <a:t>(15,6 % des emplois </a:t>
                      </a:r>
                      <a:r>
                        <a:rPr lang="fr-FR" sz="900">
                          <a:solidFill>
                            <a:schemeClr val="tx1"/>
                          </a:solidFill>
                        </a:rPr>
                        <a:t>régionaux)</a:t>
                      </a:r>
                    </a:p>
                  </a:txBody>
                  <a:tcPr>
                    <a:solidFill>
                      <a:schemeClr val="bg1">
                        <a:lumMod val="95000"/>
                      </a:schemeClr>
                    </a:solidFill>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tx1"/>
                          </a:solidFill>
                        </a:rPr>
                        <a:t>-1,29% 2015-2019 (TCAM*)</a:t>
                      </a:r>
                    </a:p>
                  </a:txBody>
                  <a:tcPr anchor="ctr">
                    <a:solidFill>
                      <a:srgbClr val="41C1EE"/>
                    </a:solidFill>
                  </a:tcPr>
                </a:tc>
                <a:extLst>
                  <a:ext uri="{0D108BD9-81ED-4DB2-BD59-A6C34878D82A}">
                    <a16:rowId xmlns:a16="http://schemas.microsoft.com/office/drawing/2014/main" val="312200047"/>
                  </a:ext>
                </a:extLst>
              </a:tr>
              <a:tr h="450845">
                <a:tc>
                  <a:txBody>
                    <a:bodyPr/>
                    <a:lstStyle/>
                    <a:p>
                      <a:pPr algn="ctr"/>
                      <a:r>
                        <a:rPr lang="fr-FR" sz="1200" i="1"/>
                        <a:t>Poids du secteur</a:t>
                      </a:r>
                    </a:p>
                    <a:p>
                      <a:pPr algn="ctr"/>
                      <a:r>
                        <a:rPr lang="fr-FR" sz="1200" i="1">
                          <a:solidFill>
                            <a:srgbClr val="41C1EE"/>
                          </a:solidFill>
                        </a:rPr>
                        <a:t>(% régional)</a:t>
                      </a:r>
                    </a:p>
                  </a:txBody>
                  <a:tcPr>
                    <a:solidFill>
                      <a:schemeClr val="bg1">
                        <a:lumMod val="95000"/>
                      </a:schemeClr>
                    </a:solidFill>
                  </a:tcPr>
                </a:tc>
                <a:tc>
                  <a:txBody>
                    <a:bodyPr/>
                    <a:lstStyle/>
                    <a:p>
                      <a:endParaRPr lang="fr-FR"/>
                    </a:p>
                  </a:txBody>
                  <a:tcP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srgbClr val="4F4F4F"/>
                        </a:solidFill>
                        <a:effectLst/>
                        <a:uLnTx/>
                        <a:uFillTx/>
                        <a:latin typeface="+mn-lt"/>
                        <a:ea typeface="+mn-ea"/>
                        <a:cs typeface="+mn-cs"/>
                      </a:endParaRPr>
                    </a:p>
                  </a:txBody>
                  <a:tcPr>
                    <a:solidFill>
                      <a:schemeClr val="bg1"/>
                    </a:solidFill>
                  </a:tcPr>
                </a:tc>
                <a:extLst>
                  <a:ext uri="{0D108BD9-81ED-4DB2-BD59-A6C34878D82A}">
                    <a16:rowId xmlns:a16="http://schemas.microsoft.com/office/drawing/2014/main" val="363722291"/>
                  </a:ext>
                </a:extLst>
              </a:tr>
              <a:tr h="474024">
                <a:tc>
                  <a:txBody>
                    <a:bodyPr/>
                    <a:lstStyle/>
                    <a:p>
                      <a:pPr algn="ctr"/>
                      <a:r>
                        <a:rPr lang="fr-FR" sz="1200" b="1"/>
                        <a:t>3 173 (33,8%) </a:t>
                      </a:r>
                    </a:p>
                    <a:p>
                      <a:pPr algn="ctr"/>
                      <a:r>
                        <a:rPr lang="fr-FR" sz="1100" b="0">
                          <a:solidFill>
                            <a:srgbClr val="41C1EE"/>
                          </a:solidFill>
                        </a:rPr>
                        <a:t>(16,7%)</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Métallurgie, fabrications de produits métalliques</a:t>
                      </a:r>
                    </a:p>
                  </a:txBody>
                  <a:tcPr anchor="ctr">
                    <a:solidFill>
                      <a:schemeClr val="bg1"/>
                    </a:solidFill>
                  </a:tcPr>
                </a:tc>
                <a:extLst>
                  <a:ext uri="{0D108BD9-81ED-4DB2-BD59-A6C34878D82A}">
                    <a16:rowId xmlns:a16="http://schemas.microsoft.com/office/drawing/2014/main" val="3770010606"/>
                  </a:ext>
                </a:extLst>
              </a:tr>
              <a:tr h="4959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2 098 (22,3%)</a:t>
                      </a:r>
                    </a:p>
                    <a:p>
                      <a:pPr algn="ctr"/>
                      <a:r>
                        <a:rPr lang="fr-FR" sz="1100" b="0">
                          <a:solidFill>
                            <a:srgbClr val="41C1EE"/>
                          </a:solidFill>
                        </a:rPr>
                        <a:t>(18,0%)</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Fabrication de produits informatiques, électroniques, optiques et équipements électriques</a:t>
                      </a:r>
                    </a:p>
                  </a:txBody>
                  <a:tcPr anchor="ctr">
                    <a:solidFill>
                      <a:schemeClr val="bg1"/>
                    </a:solidFill>
                  </a:tcPr>
                </a:tc>
                <a:extLst>
                  <a:ext uri="{0D108BD9-81ED-4DB2-BD59-A6C34878D82A}">
                    <a16:rowId xmlns:a16="http://schemas.microsoft.com/office/drawing/2014/main" val="3800569852"/>
                  </a:ext>
                </a:extLst>
              </a:tr>
              <a:tr h="474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2 481 (26,4%)</a:t>
                      </a:r>
                    </a:p>
                    <a:p>
                      <a:pPr algn="ctr"/>
                      <a:r>
                        <a:rPr lang="fr-FR" sz="1100" b="0">
                          <a:solidFill>
                            <a:srgbClr val="41C1EE"/>
                          </a:solidFill>
                        </a:rPr>
                        <a:t>(21,7%)</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Fabrication de machines et équipements</a:t>
                      </a:r>
                    </a:p>
                  </a:txBody>
                  <a:tcPr anchor="ctr">
                    <a:solidFill>
                      <a:schemeClr val="bg1"/>
                    </a:solidFill>
                  </a:tcPr>
                </a:tc>
                <a:extLst>
                  <a:ext uri="{0D108BD9-81ED-4DB2-BD59-A6C34878D82A}">
                    <a16:rowId xmlns:a16="http://schemas.microsoft.com/office/drawing/2014/main" val="195401716"/>
                  </a:ext>
                </a:extLst>
              </a:tr>
              <a:tr h="474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1 160 (12,4%)</a:t>
                      </a:r>
                    </a:p>
                    <a:p>
                      <a:pPr algn="ctr"/>
                      <a:r>
                        <a:rPr lang="fr-FR" sz="1100" b="0">
                          <a:solidFill>
                            <a:srgbClr val="41C1EE"/>
                          </a:solidFill>
                        </a:rPr>
                        <a:t>(14,4 %)</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Installation-réparation et autres industries</a:t>
                      </a:r>
                    </a:p>
                  </a:txBody>
                  <a:tcPr anchor="ctr">
                    <a:solidFill>
                      <a:schemeClr val="bg1"/>
                    </a:solidFill>
                  </a:tcPr>
                </a:tc>
                <a:extLst>
                  <a:ext uri="{0D108BD9-81ED-4DB2-BD59-A6C34878D82A}">
                    <a16:rowId xmlns:a16="http://schemas.microsoft.com/office/drawing/2014/main" val="2842500055"/>
                  </a:ext>
                </a:extLst>
              </a:tr>
              <a:tr h="474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449 (4,8%)</a:t>
                      </a:r>
                    </a:p>
                    <a:p>
                      <a:pPr algn="ctr"/>
                      <a:r>
                        <a:rPr lang="fr-FR" sz="1100" b="0">
                          <a:solidFill>
                            <a:srgbClr val="41C1EE"/>
                          </a:solidFill>
                        </a:rPr>
                        <a:t>(10,5%)</a:t>
                      </a: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Industrie automobile</a:t>
                      </a:r>
                    </a:p>
                  </a:txBody>
                  <a:tcPr anchor="ctr">
                    <a:solidFill>
                      <a:schemeClr val="bg1"/>
                    </a:solidFill>
                  </a:tcPr>
                </a:tc>
                <a:extLst>
                  <a:ext uri="{0D108BD9-81ED-4DB2-BD59-A6C34878D82A}">
                    <a16:rowId xmlns:a16="http://schemas.microsoft.com/office/drawing/2014/main" val="2630996041"/>
                  </a:ext>
                </a:extLst>
              </a:tr>
              <a:tr h="474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27 (0,3%)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41C1EE"/>
                          </a:solidFill>
                          <a:effectLst/>
                          <a:uLnTx/>
                          <a:uFillTx/>
                          <a:latin typeface="+mn-lt"/>
                          <a:ea typeface="+mn-ea"/>
                          <a:cs typeface="+mn-cs"/>
                        </a:rPr>
                        <a:t>(0,6%)</a:t>
                      </a:r>
                      <a:endParaRPr lang="fr-FR">
                        <a:solidFill>
                          <a:srgbClr val="41C1EE"/>
                        </a:solidFill>
                      </a:endParaRP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Industrie aéronautique</a:t>
                      </a:r>
                    </a:p>
                  </a:txBody>
                  <a:tcPr anchor="ctr">
                    <a:solidFill>
                      <a:schemeClr val="bg1"/>
                    </a:solidFill>
                  </a:tcPr>
                </a:tc>
                <a:extLst>
                  <a:ext uri="{0D108BD9-81ED-4DB2-BD59-A6C34878D82A}">
                    <a16:rowId xmlns:a16="http://schemas.microsoft.com/office/drawing/2014/main" val="4237305442"/>
                  </a:ext>
                </a:extLst>
              </a:tr>
              <a:tr h="4946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a:t>
                      </a:r>
                      <a:endParaRPr lang="fr-FR" sz="1100" b="0">
                        <a:solidFill>
                          <a:srgbClr val="41C1EE"/>
                        </a:solidFill>
                      </a:endParaRP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Industrie navale</a:t>
                      </a:r>
                    </a:p>
                  </a:txBody>
                  <a:tcPr anchor="ctr">
                    <a:solidFill>
                      <a:schemeClr val="bg1"/>
                    </a:solidFill>
                  </a:tcPr>
                </a:tc>
                <a:extLst>
                  <a:ext uri="{0D108BD9-81ED-4DB2-BD59-A6C34878D82A}">
                    <a16:rowId xmlns:a16="http://schemas.microsoft.com/office/drawing/2014/main" val="1502292473"/>
                  </a:ext>
                </a:extLst>
              </a:tr>
              <a:tr h="4946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F4F4F"/>
                          </a:solidFill>
                          <a:effectLst/>
                          <a:uLnTx/>
                          <a:uFillTx/>
                          <a:latin typeface="+mn-lt"/>
                          <a:ea typeface="+mn-ea"/>
                          <a:cs typeface="+mn-cs"/>
                        </a:rPr>
                        <a:t>-</a:t>
                      </a:r>
                      <a:endParaRPr lang="fr-FR" sz="1050" b="0">
                        <a:solidFill>
                          <a:srgbClr val="41C1EE"/>
                        </a:solidFill>
                      </a:endParaRPr>
                    </a:p>
                  </a:txBody>
                  <a:tcPr anchor="ctr">
                    <a:solidFill>
                      <a:schemeClr val="bg1">
                        <a:lumMod val="95000"/>
                      </a:schemeClr>
                    </a:solidFill>
                  </a:tcPr>
                </a:tc>
                <a:tc>
                  <a:txBody>
                    <a:bodyPr/>
                    <a:lstStyle/>
                    <a:p>
                      <a:endParaRPr lang="fr-FR"/>
                    </a:p>
                  </a:txBody>
                  <a:tcPr anchor="ctr">
                    <a:solidFill>
                      <a:schemeClr val="bg1"/>
                    </a:solid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srgbClr val="4F4F4F"/>
                        </a:solidFill>
                        <a:effectLst/>
                        <a:uLnTx/>
                        <a:uFillTx/>
                        <a:latin typeface="+mn-lt"/>
                        <a:ea typeface="+mn-ea"/>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4F4F4F"/>
                          </a:solidFill>
                          <a:effectLst/>
                          <a:uLnTx/>
                          <a:uFillTx/>
                          <a:latin typeface="+mn-lt"/>
                          <a:ea typeface="+mn-ea"/>
                          <a:cs typeface="+mn-cs"/>
                        </a:rPr>
                        <a:t>Industrie ferroviaire</a:t>
                      </a:r>
                    </a:p>
                  </a:txBody>
                  <a:tcPr anchor="ctr">
                    <a:solidFill>
                      <a:schemeClr val="bg1"/>
                    </a:solidFill>
                  </a:tcPr>
                </a:tc>
                <a:extLst>
                  <a:ext uri="{0D108BD9-81ED-4DB2-BD59-A6C34878D82A}">
                    <a16:rowId xmlns:a16="http://schemas.microsoft.com/office/drawing/2014/main" val="3951053791"/>
                  </a:ext>
                </a:extLst>
              </a:tr>
            </a:tbl>
          </a:graphicData>
        </a:graphic>
      </p:graphicFrame>
      <p:grpSp>
        <p:nvGrpSpPr>
          <p:cNvPr id="80" name="Groupe 79">
            <a:extLst>
              <a:ext uri="{FF2B5EF4-FFF2-40B4-BE49-F238E27FC236}">
                <a16:creationId xmlns:a16="http://schemas.microsoft.com/office/drawing/2014/main" id="{65CBD166-2021-4EB8-81D5-6280318A26F1}"/>
              </a:ext>
            </a:extLst>
          </p:cNvPr>
          <p:cNvGrpSpPr/>
          <p:nvPr/>
        </p:nvGrpSpPr>
        <p:grpSpPr>
          <a:xfrm>
            <a:off x="6539953" y="2361357"/>
            <a:ext cx="392236" cy="3775634"/>
            <a:chOff x="6539953" y="2361357"/>
            <a:chExt cx="392236" cy="3775634"/>
          </a:xfrm>
        </p:grpSpPr>
        <p:grpSp>
          <p:nvGrpSpPr>
            <p:cNvPr id="81" name="Groupe 80">
              <a:extLst>
                <a:ext uri="{FF2B5EF4-FFF2-40B4-BE49-F238E27FC236}">
                  <a16:creationId xmlns:a16="http://schemas.microsoft.com/office/drawing/2014/main" id="{2AB49A33-A618-46F9-AB79-8AE7DAC72942}"/>
                </a:ext>
              </a:extLst>
            </p:cNvPr>
            <p:cNvGrpSpPr/>
            <p:nvPr/>
          </p:nvGrpSpPr>
          <p:grpSpPr>
            <a:xfrm>
              <a:off x="6539953" y="2361357"/>
              <a:ext cx="392236" cy="2333135"/>
              <a:chOff x="6539953" y="2361357"/>
              <a:chExt cx="392236" cy="2333135"/>
            </a:xfrm>
          </p:grpSpPr>
          <p:pic>
            <p:nvPicPr>
              <p:cNvPr id="94" name="Image 93">
                <a:extLst>
                  <a:ext uri="{FF2B5EF4-FFF2-40B4-BE49-F238E27FC236}">
                    <a16:creationId xmlns:a16="http://schemas.microsoft.com/office/drawing/2014/main" id="{0FA7FC2D-948A-4727-BA82-EC45300689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0800" y="2361357"/>
                <a:ext cx="390543" cy="336223"/>
              </a:xfrm>
              <a:prstGeom prst="rect">
                <a:avLst/>
              </a:prstGeom>
            </p:spPr>
          </p:pic>
          <p:pic>
            <p:nvPicPr>
              <p:cNvPr id="95" name="Image 94">
                <a:extLst>
                  <a:ext uri="{FF2B5EF4-FFF2-40B4-BE49-F238E27FC236}">
                    <a16:creationId xmlns:a16="http://schemas.microsoft.com/office/drawing/2014/main" id="{B4715212-8262-4539-8FB9-33C1476FDE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9953" y="2878102"/>
                <a:ext cx="392236" cy="336224"/>
              </a:xfrm>
              <a:prstGeom prst="rect">
                <a:avLst/>
              </a:prstGeom>
            </p:spPr>
          </p:pic>
          <p:pic>
            <p:nvPicPr>
              <p:cNvPr id="96" name="Image 95">
                <a:extLst>
                  <a:ext uri="{FF2B5EF4-FFF2-40B4-BE49-F238E27FC236}">
                    <a16:creationId xmlns:a16="http://schemas.microsoft.com/office/drawing/2014/main" id="{AF640193-9800-4205-890A-69E5F92A66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9953" y="3385075"/>
                <a:ext cx="392236" cy="336223"/>
              </a:xfrm>
              <a:prstGeom prst="rect">
                <a:avLst/>
              </a:prstGeom>
            </p:spPr>
          </p:pic>
          <p:pic>
            <p:nvPicPr>
              <p:cNvPr id="97" name="Image 96">
                <a:extLst>
                  <a:ext uri="{FF2B5EF4-FFF2-40B4-BE49-F238E27FC236}">
                    <a16:creationId xmlns:a16="http://schemas.microsoft.com/office/drawing/2014/main" id="{A5CF2FED-A650-4E3A-B6E3-F90437860D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0800" y="3861716"/>
                <a:ext cx="390543" cy="336223"/>
              </a:xfrm>
              <a:prstGeom prst="rect">
                <a:avLst/>
              </a:prstGeom>
            </p:spPr>
          </p:pic>
          <p:pic>
            <p:nvPicPr>
              <p:cNvPr id="98" name="Image 97">
                <a:extLst>
                  <a:ext uri="{FF2B5EF4-FFF2-40B4-BE49-F238E27FC236}">
                    <a16:creationId xmlns:a16="http://schemas.microsoft.com/office/drawing/2014/main" id="{94BB9134-F93B-4EE7-AEA2-57A99E2296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9953" y="4358269"/>
                <a:ext cx="392236" cy="336223"/>
              </a:xfrm>
              <a:prstGeom prst="rect">
                <a:avLst/>
              </a:prstGeom>
            </p:spPr>
          </p:pic>
        </p:grpSp>
        <p:pic>
          <p:nvPicPr>
            <p:cNvPr id="91" name="Picture 2">
              <a:extLst>
                <a:ext uri="{FF2B5EF4-FFF2-40B4-BE49-F238E27FC236}">
                  <a16:creationId xmlns:a16="http://schemas.microsoft.com/office/drawing/2014/main" id="{A3F0A36B-2371-4982-BC3E-C8DAA288277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566104" y="5796319"/>
              <a:ext cx="339934" cy="340672"/>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a:extLst>
                <a:ext uri="{FF2B5EF4-FFF2-40B4-BE49-F238E27FC236}">
                  <a16:creationId xmlns:a16="http://schemas.microsoft.com/office/drawing/2014/main" id="{2150B904-FDA2-4E71-9E22-9BBDED0A24C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575435" y="4804844"/>
              <a:ext cx="321272" cy="321272"/>
            </a:xfrm>
            <a:prstGeom prst="rect">
              <a:avLst/>
            </a:prstGeom>
            <a:noFill/>
            <a:extLst>
              <a:ext uri="{909E8E84-426E-40DD-AFC4-6F175D3DCCD1}">
                <a14:hiddenFill xmlns:a14="http://schemas.microsoft.com/office/drawing/2010/main">
                  <a:solidFill>
                    <a:srgbClr val="FFFFFF"/>
                  </a:solidFill>
                </a14:hiddenFill>
              </a:ext>
            </a:extLst>
          </p:spPr>
        </p:pic>
        <p:pic>
          <p:nvPicPr>
            <p:cNvPr id="93" name="Image 92">
              <a:extLst>
                <a:ext uri="{FF2B5EF4-FFF2-40B4-BE49-F238E27FC236}">
                  <a16:creationId xmlns:a16="http://schemas.microsoft.com/office/drawing/2014/main" id="{EF190FFE-637A-444D-A3CE-25B1674544E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46011" y="5233724"/>
              <a:ext cx="380121" cy="380946"/>
            </a:xfrm>
            <a:prstGeom prst="rect">
              <a:avLst/>
            </a:prstGeom>
          </p:spPr>
        </p:pic>
      </p:grpSp>
      <p:sp>
        <p:nvSpPr>
          <p:cNvPr id="49" name="Espace réservé du texte 4">
            <a:extLst>
              <a:ext uri="{FF2B5EF4-FFF2-40B4-BE49-F238E27FC236}">
                <a16:creationId xmlns:a16="http://schemas.microsoft.com/office/drawing/2014/main" id="{02FF90AC-CA52-4E1A-97A5-87954EC503A6}"/>
              </a:ext>
            </a:extLst>
          </p:cNvPr>
          <p:cNvSpPr>
            <a:spLocks noGrp="1"/>
          </p:cNvSpPr>
          <p:nvPr>
            <p:ph type="body" sz="quarter" idx="11"/>
          </p:nvPr>
        </p:nvSpPr>
        <p:spPr>
          <a:xfrm>
            <a:off x="707231" y="650080"/>
            <a:ext cx="490537" cy="450057"/>
          </a:xfrm>
        </p:spPr>
        <p:txBody>
          <a:bodyPr/>
          <a:lstStyle/>
          <a:p>
            <a:r>
              <a:rPr lang="fr-FR"/>
              <a:t>01</a:t>
            </a:r>
          </a:p>
        </p:txBody>
      </p:sp>
    </p:spTree>
    <p:extLst>
      <p:ext uri="{BB962C8B-B14F-4D97-AF65-F5344CB8AC3E}">
        <p14:creationId xmlns:p14="http://schemas.microsoft.com/office/powerpoint/2010/main" val="283974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F8E8545-B02C-4E31-AB5B-B44C98CD0B0B}"/>
              </a:ext>
            </a:extLst>
          </p:cNvPr>
          <p:cNvSpPr>
            <a:spLocks noGrp="1"/>
          </p:cNvSpPr>
          <p:nvPr>
            <p:ph type="title"/>
          </p:nvPr>
        </p:nvSpPr>
        <p:spPr/>
        <p:txBody>
          <a:bodyPr/>
          <a:lstStyle/>
          <a:p>
            <a:r>
              <a:rPr lang="fr-FR"/>
              <a:t>1.3. La place des métiers métallurgiques dans les autres secteurs</a:t>
            </a:r>
            <a:br>
              <a:rPr lang="fr-FR"/>
            </a:br>
            <a:br>
              <a:rPr lang="fr-FR"/>
            </a:br>
            <a:endParaRPr lang="fr-FR"/>
          </a:p>
        </p:txBody>
      </p:sp>
      <p:sp>
        <p:nvSpPr>
          <p:cNvPr id="7" name="Espace réservé du texte 6">
            <a:extLst>
              <a:ext uri="{FF2B5EF4-FFF2-40B4-BE49-F238E27FC236}">
                <a16:creationId xmlns:a16="http://schemas.microsoft.com/office/drawing/2014/main" id="{2734FDCA-74EF-4875-8ED5-007C5A0465F2}"/>
              </a:ext>
            </a:extLst>
          </p:cNvPr>
          <p:cNvSpPr>
            <a:spLocks noGrp="1"/>
          </p:cNvSpPr>
          <p:nvPr>
            <p:ph type="body" idx="1"/>
          </p:nvPr>
        </p:nvSpPr>
        <p:spPr/>
        <p:txBody>
          <a:bodyPr/>
          <a:lstStyle/>
          <a:p>
            <a:r>
              <a:rPr lang="fr-FR"/>
              <a:t>1.3</a:t>
            </a:r>
          </a:p>
        </p:txBody>
      </p:sp>
    </p:spTree>
    <p:extLst>
      <p:ext uri="{BB962C8B-B14F-4D97-AF65-F5344CB8AC3E}">
        <p14:creationId xmlns:p14="http://schemas.microsoft.com/office/powerpoint/2010/main" val="395827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0">
            <a:extLst>
              <a:ext uri="{FF2B5EF4-FFF2-40B4-BE49-F238E27FC236}">
                <a16:creationId xmlns:a16="http://schemas.microsoft.com/office/drawing/2014/main" id="{51391699-215F-4C79-9336-1EB8A4ECC96A}"/>
              </a:ext>
            </a:extLst>
          </p:cNvPr>
          <p:cNvSpPr txBox="1">
            <a:spLocks/>
          </p:cNvSpPr>
          <p:nvPr/>
        </p:nvSpPr>
        <p:spPr>
          <a:xfrm>
            <a:off x="853282" y="1774209"/>
            <a:ext cx="3810977" cy="4264303"/>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sz="1100">
                <a:solidFill>
                  <a:srgbClr val="4F4F4F"/>
                </a:solidFill>
              </a:rPr>
              <a:t>Avec 141 769 salariés dans l’industrie, la Région Centre-Val de Loire occupe le 4</a:t>
            </a:r>
            <a:r>
              <a:rPr lang="fr-FR" sz="1100" baseline="30000">
                <a:solidFill>
                  <a:srgbClr val="4F4F4F"/>
                </a:solidFill>
              </a:rPr>
              <a:t>ème</a:t>
            </a:r>
            <a:r>
              <a:rPr lang="fr-FR" sz="1100">
                <a:solidFill>
                  <a:srgbClr val="4F4F4F"/>
                </a:solidFill>
              </a:rPr>
              <a:t> rang national. Neuf territoires sont actuellement accompagnés par le programme « Territoire d’Industrie ».</a:t>
            </a:r>
          </a:p>
          <a:p>
            <a:pPr lvl="1" algn="just"/>
            <a:endParaRPr lang="fr-FR" sz="1100"/>
          </a:p>
          <a:p>
            <a:pPr lvl="1" algn="just"/>
            <a:r>
              <a:rPr lang="fr-FR" sz="1100"/>
              <a:t>L’industrie métallurgique représente près de 43 % des emplois industriels régionaux. Ce chiffre minimise, cependant, les effectifs dédiés à la métallurgie ; ces savoir-faire pouvant être intégrés et pris en compte dans les autres secteurs d’activité.</a:t>
            </a:r>
          </a:p>
          <a:p>
            <a:pPr lvl="1" algn="just"/>
            <a:endParaRPr lang="fr-FR" sz="1100"/>
          </a:p>
          <a:p>
            <a:pPr lvl="1" algn="just"/>
            <a:r>
              <a:rPr lang="fr-FR" sz="1100"/>
              <a:t>Deux autres types d’industrie se démarquent par leur surreprésentation : la plasturgie avec 16 836 emplois et les industries agro-alimentaire avec 16 645 emplois (respectivement 11,9% et 11,8% des salariés de l’industrie).</a:t>
            </a:r>
          </a:p>
          <a:p>
            <a:pPr lvl="1" algn="just"/>
            <a:endParaRPr lang="fr-FR" sz="1100"/>
          </a:p>
          <a:p>
            <a:pPr lvl="1" algn="just"/>
            <a:r>
              <a:rPr lang="fr-FR" sz="1100"/>
              <a:t>La tissu industriel régional se caractérise par sa diversité et des spécialisations sectorielles territorialisées (ex : armement dans le Cher et Loir-et-Cher ; électronique dans l’Indre-et-Loire…).</a:t>
            </a:r>
          </a:p>
          <a:p>
            <a:pPr lvl="1" algn="just"/>
            <a:endParaRPr lang="fr-FR" sz="1100"/>
          </a:p>
          <a:p>
            <a:pPr lvl="1" algn="just"/>
            <a:r>
              <a:rPr lang="fr-FR" sz="1100"/>
              <a:t>Cette variété implique des niveaux variables de technicité. Parmi les secteurs d’activité à forte intensité technologique, le bassin chartrains et orléanais se démarquent par leurs activités pharmaceutique et cosmétique.</a:t>
            </a:r>
          </a:p>
          <a:p>
            <a:pPr lvl="1" algn="just"/>
            <a:endParaRPr lang="fr-FR" sz="1100">
              <a:solidFill>
                <a:srgbClr val="FF0000"/>
              </a:solidFill>
            </a:endParaRPr>
          </a:p>
          <a:p>
            <a:pPr lvl="1" algn="just"/>
            <a:endParaRPr lang="fr-FR" sz="1100"/>
          </a:p>
          <a:p>
            <a:pPr lvl="1" algn="just"/>
            <a:endParaRPr lang="fr-FR" sz="1100"/>
          </a:p>
          <a:p>
            <a:pPr lvl="1" algn="just"/>
            <a:endParaRPr lang="fr-FR" sz="1100"/>
          </a:p>
          <a:p>
            <a:pPr lvl="1" algn="just"/>
            <a:endParaRPr lang="fr-FR" sz="1100"/>
          </a:p>
          <a:p>
            <a:pPr lvl="1" algn="just"/>
            <a:endParaRPr lang="fr-FR" sz="1100"/>
          </a:p>
        </p:txBody>
      </p:sp>
      <p:graphicFrame>
        <p:nvGraphicFramePr>
          <p:cNvPr id="8" name="Espace réservé du contenu 7">
            <a:extLst>
              <a:ext uri="{FF2B5EF4-FFF2-40B4-BE49-F238E27FC236}">
                <a16:creationId xmlns:a16="http://schemas.microsoft.com/office/drawing/2014/main" id="{3E484211-F1FE-4B15-9D9A-758DA0A76A03}"/>
              </a:ext>
            </a:extLst>
          </p:cNvPr>
          <p:cNvGraphicFramePr>
            <a:graphicFrameLocks noGrp="1"/>
          </p:cNvGraphicFramePr>
          <p:nvPr>
            <p:ph idx="1"/>
            <p:extLst>
              <p:ext uri="{D42A27DB-BD31-4B8C-83A1-F6EECF244321}">
                <p14:modId xmlns:p14="http://schemas.microsoft.com/office/powerpoint/2010/main" val="2008014650"/>
              </p:ext>
            </p:extLst>
          </p:nvPr>
        </p:nvGraphicFramePr>
        <p:xfrm>
          <a:off x="5402179" y="960675"/>
          <a:ext cx="4503821" cy="55902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a:extLst>
              <a:ext uri="{FF2B5EF4-FFF2-40B4-BE49-F238E27FC236}">
                <a16:creationId xmlns:a16="http://schemas.microsoft.com/office/drawing/2014/main" id="{13624F7D-319D-4D22-8BE5-33A1FC484011}"/>
              </a:ext>
            </a:extLst>
          </p:cNvPr>
          <p:cNvSpPr>
            <a:spLocks noGrp="1"/>
          </p:cNvSpPr>
          <p:nvPr>
            <p:ph type="title"/>
          </p:nvPr>
        </p:nvSpPr>
        <p:spPr/>
        <p:txBody>
          <a:bodyPr/>
          <a:lstStyle/>
          <a:p>
            <a:r>
              <a:rPr lang="fr-FR"/>
              <a:t>Centre-val de </a:t>
            </a:r>
            <a:r>
              <a:rPr lang="fr-FR" err="1"/>
              <a:t>loire</a:t>
            </a:r>
            <a:endParaRPr lang="fr-FR"/>
          </a:p>
        </p:txBody>
      </p:sp>
      <p:sp>
        <p:nvSpPr>
          <p:cNvPr id="4" name="Espace réservé du texte 3">
            <a:extLst>
              <a:ext uri="{FF2B5EF4-FFF2-40B4-BE49-F238E27FC236}">
                <a16:creationId xmlns:a16="http://schemas.microsoft.com/office/drawing/2014/main" id="{CEAC9F7E-D3FA-4275-9CDC-347433055E69}"/>
              </a:ext>
            </a:extLst>
          </p:cNvPr>
          <p:cNvSpPr>
            <a:spLocks noGrp="1"/>
          </p:cNvSpPr>
          <p:nvPr>
            <p:ph type="body" sz="quarter" idx="10"/>
          </p:nvPr>
        </p:nvSpPr>
        <p:spPr/>
        <p:txBody>
          <a:bodyPr/>
          <a:lstStyle/>
          <a:p>
            <a:r>
              <a:rPr lang="fr-FR"/>
              <a:t>Poids de l’industrie</a:t>
            </a:r>
          </a:p>
        </p:txBody>
      </p:sp>
      <p:sp>
        <p:nvSpPr>
          <p:cNvPr id="5" name="Espace réservé du texte 4">
            <a:extLst>
              <a:ext uri="{FF2B5EF4-FFF2-40B4-BE49-F238E27FC236}">
                <a16:creationId xmlns:a16="http://schemas.microsoft.com/office/drawing/2014/main" id="{6BF907B1-E82F-4A32-8B24-6B73E053E9FD}"/>
              </a:ext>
            </a:extLst>
          </p:cNvPr>
          <p:cNvSpPr>
            <a:spLocks noGrp="1"/>
          </p:cNvSpPr>
          <p:nvPr>
            <p:ph type="body" sz="quarter" idx="11"/>
          </p:nvPr>
        </p:nvSpPr>
        <p:spPr/>
        <p:txBody>
          <a:bodyPr/>
          <a:lstStyle/>
          <a:p>
            <a:r>
              <a:rPr lang="fr-FR"/>
              <a:t>01</a:t>
            </a:r>
          </a:p>
        </p:txBody>
      </p:sp>
      <p:sp>
        <p:nvSpPr>
          <p:cNvPr id="10" name="ZoneTexte 9">
            <a:extLst>
              <a:ext uri="{FF2B5EF4-FFF2-40B4-BE49-F238E27FC236}">
                <a16:creationId xmlns:a16="http://schemas.microsoft.com/office/drawing/2014/main" id="{D50C93DA-0321-4CC2-8301-3E6486A4073D}"/>
              </a:ext>
            </a:extLst>
          </p:cNvPr>
          <p:cNvSpPr txBox="1"/>
          <p:nvPr/>
        </p:nvSpPr>
        <p:spPr>
          <a:xfrm>
            <a:off x="5266444" y="422065"/>
            <a:ext cx="4597400" cy="538609"/>
          </a:xfrm>
          <a:prstGeom prst="rect">
            <a:avLst/>
          </a:prstGeom>
          <a:noFill/>
        </p:spPr>
        <p:txBody>
          <a:bodyPr wrap="square" rtlCol="0">
            <a:spAutoFit/>
          </a:bodyPr>
          <a:lstStyle/>
          <a:p>
            <a:pPr algn="ctr"/>
            <a:r>
              <a:rPr lang="fr-FR" sz="1000" b="1">
                <a:solidFill>
                  <a:srgbClr val="231F20"/>
                </a:solidFill>
              </a:rPr>
              <a:t>RÉPARTITION DES EFFECTIFS DE L’INDUSTRIE PAR SECTEUR D’ACTIVITÉ EN CENTRE-VAL DE LOIRE EN 2019</a:t>
            </a:r>
          </a:p>
          <a:p>
            <a:pPr algn="ctr"/>
            <a:r>
              <a:rPr lang="fr-FR" sz="900" i="1">
                <a:solidFill>
                  <a:schemeClr val="tx1">
                    <a:lumMod val="60000"/>
                    <a:lumOff val="40000"/>
                  </a:schemeClr>
                </a:solidFill>
              </a:rPr>
              <a:t>Source: Données ACOSS (2020); retraitements Katalyse</a:t>
            </a:r>
          </a:p>
        </p:txBody>
      </p:sp>
      <p:sp>
        <p:nvSpPr>
          <p:cNvPr id="11" name="ZoneTexte 10">
            <a:extLst>
              <a:ext uri="{FF2B5EF4-FFF2-40B4-BE49-F238E27FC236}">
                <a16:creationId xmlns:a16="http://schemas.microsoft.com/office/drawing/2014/main" id="{3B9677B2-045F-4269-8C42-70B9F39C42BF}"/>
              </a:ext>
            </a:extLst>
          </p:cNvPr>
          <p:cNvSpPr txBox="1"/>
          <p:nvPr/>
        </p:nvSpPr>
        <p:spPr>
          <a:xfrm>
            <a:off x="7089761" y="898098"/>
            <a:ext cx="1128655" cy="246221"/>
          </a:xfrm>
          <a:prstGeom prst="rect">
            <a:avLst/>
          </a:prstGeom>
          <a:noFill/>
        </p:spPr>
        <p:txBody>
          <a:bodyPr wrap="square" rtlCol="0">
            <a:spAutoFit/>
          </a:bodyPr>
          <a:lstStyle/>
          <a:p>
            <a:pPr algn="ctr"/>
            <a:r>
              <a:rPr lang="fr-FR" sz="1000" b="1">
                <a:solidFill>
                  <a:srgbClr val="231F20"/>
                </a:solidFill>
              </a:rPr>
              <a:t>Total : 81 527</a:t>
            </a:r>
          </a:p>
        </p:txBody>
      </p:sp>
      <p:sp>
        <p:nvSpPr>
          <p:cNvPr id="15" name="ZoneTexte 14">
            <a:extLst>
              <a:ext uri="{FF2B5EF4-FFF2-40B4-BE49-F238E27FC236}">
                <a16:creationId xmlns:a16="http://schemas.microsoft.com/office/drawing/2014/main" id="{E0954BA5-8E75-49A4-BCE9-49BCC8C727BF}"/>
              </a:ext>
            </a:extLst>
          </p:cNvPr>
          <p:cNvSpPr txBox="1"/>
          <p:nvPr/>
        </p:nvSpPr>
        <p:spPr>
          <a:xfrm>
            <a:off x="5907889" y="2103272"/>
            <a:ext cx="1128655" cy="246221"/>
          </a:xfrm>
          <a:prstGeom prst="rect">
            <a:avLst/>
          </a:prstGeom>
          <a:noFill/>
        </p:spPr>
        <p:txBody>
          <a:bodyPr wrap="square" rtlCol="0">
            <a:spAutoFit/>
          </a:bodyPr>
          <a:lstStyle/>
          <a:p>
            <a:pPr algn="ctr"/>
            <a:r>
              <a:rPr lang="fr-FR" sz="1000" b="1">
                <a:solidFill>
                  <a:srgbClr val="231F20"/>
                </a:solidFill>
              </a:rPr>
              <a:t>Total : 60 242</a:t>
            </a:r>
          </a:p>
        </p:txBody>
      </p:sp>
    </p:spTree>
    <p:extLst>
      <p:ext uri="{BB962C8B-B14F-4D97-AF65-F5344CB8AC3E}">
        <p14:creationId xmlns:p14="http://schemas.microsoft.com/office/powerpoint/2010/main" val="293324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888C61-A6D1-409B-85BD-800C0FA6F5CF}"/>
              </a:ext>
            </a:extLst>
          </p:cNvPr>
          <p:cNvSpPr>
            <a:spLocks noGrp="1"/>
          </p:cNvSpPr>
          <p:nvPr>
            <p:ph type="title"/>
          </p:nvPr>
        </p:nvSpPr>
        <p:spPr/>
        <p:txBody>
          <a:bodyPr/>
          <a:lstStyle/>
          <a:p>
            <a:r>
              <a:rPr lang="fr-FR"/>
              <a:t>Les ingénieurs et cadres métallurgiques</a:t>
            </a:r>
          </a:p>
        </p:txBody>
      </p:sp>
      <p:sp>
        <p:nvSpPr>
          <p:cNvPr id="4" name="Espace réservé du texte 3">
            <a:extLst>
              <a:ext uri="{FF2B5EF4-FFF2-40B4-BE49-F238E27FC236}">
                <a16:creationId xmlns:a16="http://schemas.microsoft.com/office/drawing/2014/main" id="{B6B528C2-F06F-4253-8260-D4E163BCB4B7}"/>
              </a:ext>
            </a:extLst>
          </p:cNvPr>
          <p:cNvSpPr>
            <a:spLocks noGrp="1"/>
          </p:cNvSpPr>
          <p:nvPr>
            <p:ph type="body" sz="quarter" idx="10"/>
          </p:nvPr>
        </p:nvSpPr>
        <p:spPr/>
        <p:txBody>
          <a:bodyPr anchor="ctr"/>
          <a:lstStyle/>
          <a:p>
            <a:r>
              <a:rPr lang="fr-FR"/>
              <a:t>Nombre et répartition par secteurs d’activité</a:t>
            </a:r>
          </a:p>
        </p:txBody>
      </p:sp>
      <p:graphicFrame>
        <p:nvGraphicFramePr>
          <p:cNvPr id="8" name="Tableau 7">
            <a:extLst>
              <a:ext uri="{FF2B5EF4-FFF2-40B4-BE49-F238E27FC236}">
                <a16:creationId xmlns:a16="http://schemas.microsoft.com/office/drawing/2014/main" id="{85FC55F2-E4CD-4577-B83D-C846D2F9D76C}"/>
              </a:ext>
            </a:extLst>
          </p:cNvPr>
          <p:cNvGraphicFramePr>
            <a:graphicFrameLocks noGrp="1"/>
          </p:cNvGraphicFramePr>
          <p:nvPr>
            <p:extLst>
              <p:ext uri="{D42A27DB-BD31-4B8C-83A1-F6EECF244321}">
                <p14:modId xmlns:p14="http://schemas.microsoft.com/office/powerpoint/2010/main" val="2963739577"/>
              </p:ext>
            </p:extLst>
          </p:nvPr>
        </p:nvGraphicFramePr>
        <p:xfrm>
          <a:off x="700882" y="1322091"/>
          <a:ext cx="4933293" cy="1396957"/>
        </p:xfrm>
        <a:graphic>
          <a:graphicData uri="http://schemas.openxmlformats.org/drawingml/2006/table">
            <a:tbl>
              <a:tblPr firstRow="1" lastCol="1" bandRow="1">
                <a:tableStyleId>{5C22544A-7EE6-4342-B048-85BDC9FD1C3A}</a:tableStyleId>
              </a:tblPr>
              <a:tblGrid>
                <a:gridCol w="1672714">
                  <a:extLst>
                    <a:ext uri="{9D8B030D-6E8A-4147-A177-3AD203B41FA5}">
                      <a16:colId xmlns:a16="http://schemas.microsoft.com/office/drawing/2014/main" val="1850650853"/>
                    </a:ext>
                  </a:extLst>
                </a:gridCol>
                <a:gridCol w="927964">
                  <a:extLst>
                    <a:ext uri="{9D8B030D-6E8A-4147-A177-3AD203B41FA5}">
                      <a16:colId xmlns:a16="http://schemas.microsoft.com/office/drawing/2014/main" val="1367104868"/>
                    </a:ext>
                  </a:extLst>
                </a:gridCol>
                <a:gridCol w="927964">
                  <a:extLst>
                    <a:ext uri="{9D8B030D-6E8A-4147-A177-3AD203B41FA5}">
                      <a16:colId xmlns:a16="http://schemas.microsoft.com/office/drawing/2014/main" val="2758716496"/>
                    </a:ext>
                  </a:extLst>
                </a:gridCol>
                <a:gridCol w="927964">
                  <a:extLst>
                    <a:ext uri="{9D8B030D-6E8A-4147-A177-3AD203B41FA5}">
                      <a16:colId xmlns:a16="http://schemas.microsoft.com/office/drawing/2014/main" val="710687636"/>
                    </a:ext>
                  </a:extLst>
                </a:gridCol>
                <a:gridCol w="476687">
                  <a:extLst>
                    <a:ext uri="{9D8B030D-6E8A-4147-A177-3AD203B41FA5}">
                      <a16:colId xmlns:a16="http://schemas.microsoft.com/office/drawing/2014/main" val="1622637400"/>
                    </a:ext>
                  </a:extLst>
                </a:gridCol>
              </a:tblGrid>
              <a:tr h="185599">
                <a:tc>
                  <a:txBody>
                    <a:bodyPr/>
                    <a:lstStyle/>
                    <a:p>
                      <a:pPr algn="ctr" fontAlgn="ctr"/>
                      <a:r>
                        <a:rPr lang="fr-FR" sz="900" u="none" strike="noStrike">
                          <a:effectLst/>
                        </a:rPr>
                        <a:t>Ingénieurs et cadres</a:t>
                      </a:r>
                      <a:endParaRPr lang="fr-FR" sz="900" b="1" i="0" u="none" strike="noStrike">
                        <a:solidFill>
                          <a:srgbClr val="FFFFFF"/>
                        </a:solidFill>
                        <a:effectLst/>
                        <a:latin typeface="Calibri" panose="020F0502020204030204" pitchFamily="34" charset="0"/>
                      </a:endParaRPr>
                    </a:p>
                  </a:txBody>
                  <a:tcPr marL="8838" marR="8838" marT="8838" marB="0" anchor="ctr">
                    <a:lnL w="12700" cap="flat" cmpd="sng" algn="ctr">
                      <a:solidFill>
                        <a:srgbClr val="E94451"/>
                      </a:solidFill>
                      <a:prstDash val="solid"/>
                      <a:round/>
                      <a:headEnd type="none" w="med" len="med"/>
                      <a:tailEnd type="none" w="med" len="med"/>
                    </a:lnL>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tcPr>
                </a:tc>
                <a:tc>
                  <a:txBody>
                    <a:bodyPr/>
                    <a:lstStyle/>
                    <a:p>
                      <a:pPr algn="ctr" fontAlgn="ctr"/>
                      <a:r>
                        <a:rPr lang="fr-FR" sz="900" u="none" strike="noStrike">
                          <a:effectLst/>
                        </a:rPr>
                        <a:t>Métallurgie</a:t>
                      </a:r>
                      <a:endParaRPr lang="fr-FR" sz="900" b="1" i="0" u="none" strike="noStrike">
                        <a:solidFill>
                          <a:srgbClr val="FFFFFF"/>
                        </a:solidFill>
                        <a:effectLst/>
                        <a:latin typeface="Calibri" panose="020F0502020204030204" pitchFamily="34" charset="0"/>
                      </a:endParaRPr>
                    </a:p>
                  </a:txBody>
                  <a:tcPr marL="8838" marR="8838" marT="8838" marB="0" anchor="ctr">
                    <a:lnL w="12700" cap="flat" cmpd="sng" algn="ctr">
                      <a:solidFill>
                        <a:srgbClr val="E94451"/>
                      </a:solidFill>
                      <a:prstDash val="solid"/>
                      <a:round/>
                      <a:headEnd type="none" w="med" len="med"/>
                      <a:tailEnd type="none" w="med" len="med"/>
                    </a:lnL>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tcPr>
                </a:tc>
                <a:tc>
                  <a:txBody>
                    <a:bodyPr/>
                    <a:lstStyle/>
                    <a:p>
                      <a:pPr algn="ctr" fontAlgn="ctr"/>
                      <a:r>
                        <a:rPr lang="fr-FR" sz="900" u="none" strike="noStrike">
                          <a:effectLst/>
                        </a:rPr>
                        <a:t>Autres industries</a:t>
                      </a:r>
                      <a:endParaRPr lang="fr-FR" sz="900" b="1" i="0" u="none" strike="noStrike">
                        <a:solidFill>
                          <a:srgbClr val="FFFFFF"/>
                        </a:solidFill>
                        <a:effectLst/>
                        <a:latin typeface="Calibri" panose="020F0502020204030204" pitchFamily="34" charset="0"/>
                      </a:endParaRPr>
                    </a:p>
                  </a:txBody>
                  <a:tcPr marL="8838" marR="8838" marT="8838" marB="0" anchor="ct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tcPr>
                </a:tc>
                <a:tc>
                  <a:txBody>
                    <a:bodyPr/>
                    <a:lstStyle/>
                    <a:p>
                      <a:pPr algn="ctr" fontAlgn="ctr"/>
                      <a:r>
                        <a:rPr lang="fr-FR" sz="900" u="none" strike="noStrike">
                          <a:solidFill>
                            <a:schemeClr val="bg1"/>
                          </a:solidFill>
                          <a:effectLst/>
                        </a:rPr>
                        <a:t>Autres Secteurs</a:t>
                      </a:r>
                      <a:endParaRPr lang="fr-FR" sz="900" b="1" i="0" u="none" strike="noStrike">
                        <a:solidFill>
                          <a:schemeClr val="bg1"/>
                        </a:solidFill>
                        <a:effectLst/>
                        <a:latin typeface="Calibri" panose="020F0502020204030204" pitchFamily="34" charset="0"/>
                      </a:endParaRPr>
                    </a:p>
                  </a:txBody>
                  <a:tcPr marL="8838" marR="8838" marT="8838" marB="0" anchor="ct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tcPr>
                </a:tc>
                <a:tc>
                  <a:txBody>
                    <a:bodyPr/>
                    <a:lstStyle/>
                    <a:p>
                      <a:pPr algn="ctr" fontAlgn="ctr"/>
                      <a:r>
                        <a:rPr lang="fr-FR" sz="900" u="none" strike="noStrike">
                          <a:solidFill>
                            <a:schemeClr val="bg1"/>
                          </a:solidFill>
                          <a:effectLst/>
                        </a:rPr>
                        <a:t>Total</a:t>
                      </a:r>
                      <a:endParaRPr lang="fr-FR" sz="900" b="1" i="0" u="none" strike="noStrike">
                        <a:solidFill>
                          <a:schemeClr val="bg1"/>
                        </a:solidFill>
                        <a:effectLst/>
                        <a:latin typeface="Calibri" panose="020F0502020204030204" pitchFamily="34" charset="0"/>
                      </a:endParaRPr>
                    </a:p>
                  </a:txBody>
                  <a:tcPr marL="8838" marR="8838" marT="8838" marB="0" anchor="ctr">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tcPr>
                </a:tc>
                <a:extLst>
                  <a:ext uri="{0D108BD9-81ED-4DB2-BD59-A6C34878D82A}">
                    <a16:rowId xmlns:a16="http://schemas.microsoft.com/office/drawing/2014/main" val="2284738963"/>
                  </a:ext>
                </a:extLst>
              </a:tr>
              <a:tr h="185599">
                <a:tc rowSpan="2">
                  <a:txBody>
                    <a:bodyPr/>
                    <a:lstStyle/>
                    <a:p>
                      <a:pPr algn="ctr" fontAlgn="ctr"/>
                      <a:r>
                        <a:rPr lang="fr-FR" sz="900" u="none" strike="noStrike">
                          <a:effectLst/>
                        </a:rPr>
                        <a:t>Ingénieurs et cadres de la production et de la maintenance</a:t>
                      </a:r>
                      <a:endParaRPr lang="fr-FR" sz="900" b="0" i="0" u="none" strike="noStrike">
                        <a:solidFill>
                          <a:srgbClr val="000000"/>
                        </a:solidFill>
                        <a:effectLst/>
                        <a:latin typeface="Calibri" panose="020F0502020204030204" pitchFamily="34" charset="0"/>
                      </a:endParaRPr>
                    </a:p>
                  </a:txBody>
                  <a:tcPr marL="8838" marR="8838" marT="8838" marB="0" anchor="ctr">
                    <a:lnL w="12700" cap="flat" cmpd="sng" algn="ctr">
                      <a:solidFill>
                        <a:srgbClr val="E94451"/>
                      </a:solidFill>
                      <a:prstDash val="solid"/>
                      <a:round/>
                      <a:headEnd type="none" w="med" len="med"/>
                      <a:tailEnd type="none" w="med" len="med"/>
                    </a:lnL>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tcPr>
                </a:tc>
                <a:tc>
                  <a:txBody>
                    <a:bodyPr/>
                    <a:lstStyle/>
                    <a:p>
                      <a:pPr algn="ctr" rtl="0" fontAlgn="ctr">
                        <a:spcBef>
                          <a:spcPts val="0"/>
                        </a:spcBef>
                        <a:spcAft>
                          <a:spcPts val="0"/>
                        </a:spcAft>
                      </a:pPr>
                      <a:r>
                        <a:rPr lang="en-GB" sz="900" b="1" u="none" strike="noStrike">
                          <a:effectLst/>
                        </a:rPr>
                        <a:t>3 672</a:t>
                      </a:r>
                      <a:endParaRPr lang="en-GB" sz="1800" b="1" i="0" u="none" strike="noStrike">
                        <a:effectLst/>
                        <a:latin typeface="Arial" panose="020B0604020202020204" pitchFamily="34" charset="0"/>
                      </a:endParaRPr>
                    </a:p>
                  </a:txBody>
                  <a:tcPr marL="7620" marR="7620" marT="7620" marB="0" anchor="ctr">
                    <a:lnL w="12700" cap="flat" cmpd="sng" algn="ctr">
                      <a:solidFill>
                        <a:srgbClr val="E94451"/>
                      </a:solidFill>
                      <a:prstDash val="solid"/>
                      <a:round/>
                      <a:headEnd type="none" w="med" len="med"/>
                      <a:tailEnd type="none" w="med" len="med"/>
                    </a:lnL>
                    <a:lnT w="12700" cap="flat" cmpd="sng" algn="ctr">
                      <a:solidFill>
                        <a:srgbClr val="E94451"/>
                      </a:solidFill>
                      <a:prstDash val="solid"/>
                      <a:round/>
                      <a:headEnd type="none" w="med" len="med"/>
                      <a:tailEnd type="none" w="med" len="med"/>
                    </a:lnT>
                    <a:solidFill>
                      <a:schemeClr val="bg1"/>
                    </a:solidFill>
                  </a:tcPr>
                </a:tc>
                <a:tc>
                  <a:txBody>
                    <a:bodyPr/>
                    <a:lstStyle/>
                    <a:p>
                      <a:pPr algn="ctr" rtl="0" fontAlgn="ctr">
                        <a:spcBef>
                          <a:spcPts val="0"/>
                        </a:spcBef>
                        <a:spcAft>
                          <a:spcPts val="0"/>
                        </a:spcAft>
                      </a:pPr>
                      <a:r>
                        <a:rPr lang="en-GB" sz="900" b="1" u="none" strike="noStrike">
                          <a:effectLst/>
                        </a:rPr>
                        <a:t>5 424</a:t>
                      </a:r>
                      <a:endParaRPr lang="en-GB" sz="1800" b="1" i="0" u="none" strike="noStrike">
                        <a:effectLst/>
                        <a:latin typeface="Arial" panose="020B0604020202020204" pitchFamily="34" charset="0"/>
                      </a:endParaRPr>
                    </a:p>
                  </a:txBody>
                  <a:tcPr marL="7620" marR="7620" marT="7620" marB="0" anchor="ctr">
                    <a:lnT w="12700" cap="flat" cmpd="sng" algn="ctr">
                      <a:solidFill>
                        <a:srgbClr val="E94451"/>
                      </a:solidFill>
                      <a:prstDash val="solid"/>
                      <a:round/>
                      <a:headEnd type="none" w="med" len="med"/>
                      <a:tailEnd type="none" w="med" len="med"/>
                    </a:lnT>
                    <a:solidFill>
                      <a:schemeClr val="bg1"/>
                    </a:solidFill>
                  </a:tcPr>
                </a:tc>
                <a:tc>
                  <a:txBody>
                    <a:bodyPr/>
                    <a:lstStyle/>
                    <a:p>
                      <a:pPr algn="ctr" rtl="0" fontAlgn="ctr">
                        <a:spcBef>
                          <a:spcPts val="0"/>
                        </a:spcBef>
                        <a:spcAft>
                          <a:spcPts val="0"/>
                        </a:spcAft>
                      </a:pPr>
                      <a:r>
                        <a:rPr lang="en-GB" sz="900" b="1" u="none" strike="noStrike">
                          <a:effectLst/>
                        </a:rPr>
                        <a:t>2 244</a:t>
                      </a:r>
                      <a:endParaRPr lang="en-GB" sz="1800" b="1" i="0" u="none" strike="noStrike">
                        <a:effectLst/>
                        <a:latin typeface="Arial" panose="020B0604020202020204" pitchFamily="34" charset="0"/>
                      </a:endParaRPr>
                    </a:p>
                  </a:txBody>
                  <a:tcPr marL="7620" marR="7620" marT="7620" marB="0" anchor="ctr">
                    <a:lnT w="12700" cap="flat" cmpd="sng" algn="ctr">
                      <a:solidFill>
                        <a:srgbClr val="E94451"/>
                      </a:solidFill>
                      <a:prstDash val="solid"/>
                      <a:round/>
                      <a:headEnd type="none" w="med" len="med"/>
                      <a:tailEnd type="none" w="med" len="med"/>
                    </a:lnT>
                    <a:solidFill>
                      <a:schemeClr val="bg1"/>
                    </a:solidFill>
                  </a:tcPr>
                </a:tc>
                <a:tc>
                  <a:txBody>
                    <a:bodyPr/>
                    <a:lstStyle/>
                    <a:p>
                      <a:pPr algn="ctr" fontAlgn="ctr">
                        <a:spcBef>
                          <a:spcPts val="0"/>
                        </a:spcBef>
                        <a:spcAft>
                          <a:spcPts val="0"/>
                        </a:spcAft>
                      </a:pPr>
                      <a:r>
                        <a:rPr lang="en-GB" sz="900" b="1" u="none" strike="noStrike">
                          <a:solidFill>
                            <a:srgbClr val="E94451"/>
                          </a:solidFill>
                          <a:effectLst/>
                        </a:rPr>
                        <a:t>11 340</a:t>
                      </a:r>
                      <a:endParaRPr lang="en-GB" sz="1800" b="1" i="0" u="none" strike="noStrike">
                        <a:solidFill>
                          <a:srgbClr val="E94451"/>
                        </a:solidFill>
                        <a:effectLst/>
                        <a:latin typeface="Arial" panose="020B0604020202020204" pitchFamily="34" charset="0"/>
                      </a:endParaRPr>
                    </a:p>
                  </a:txBody>
                  <a:tcPr marL="7620" marR="7620" marT="7620" marB="0" anchor="ctr">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solidFill>
                      <a:schemeClr val="bg1"/>
                    </a:solidFill>
                  </a:tcPr>
                </a:tc>
                <a:extLst>
                  <a:ext uri="{0D108BD9-81ED-4DB2-BD59-A6C34878D82A}">
                    <a16:rowId xmlns:a16="http://schemas.microsoft.com/office/drawing/2014/main" val="3681086580"/>
                  </a:ext>
                </a:extLst>
              </a:tr>
              <a:tr h="194642">
                <a:tc vMerge="1">
                  <a:txBody>
                    <a:bodyPr/>
                    <a:lstStyle/>
                    <a:p>
                      <a:endParaRPr lang="fr-FR"/>
                    </a:p>
                  </a:txBody>
                  <a:tcPr/>
                </a:tc>
                <a:tc>
                  <a:txBody>
                    <a:bodyPr/>
                    <a:lstStyle/>
                    <a:p>
                      <a:pPr algn="ctr" rtl="0" fontAlgn="ctr">
                        <a:spcBef>
                          <a:spcPts val="0"/>
                        </a:spcBef>
                        <a:spcAft>
                          <a:spcPts val="0"/>
                        </a:spcAft>
                      </a:pPr>
                      <a:r>
                        <a:rPr lang="en-GB" sz="900" u="none" strike="noStrike">
                          <a:effectLst/>
                        </a:rPr>
                        <a:t>32,4%</a:t>
                      </a:r>
                      <a:endParaRPr lang="en-GB" sz="1800" b="0" i="0" u="none" strike="noStrike">
                        <a:effectLst/>
                        <a:latin typeface="Arial" panose="020B0604020202020204" pitchFamily="34" charset="0"/>
                      </a:endParaRPr>
                    </a:p>
                  </a:txBody>
                  <a:tcPr marL="7620" marR="7620" marT="7620" marB="0" anchor="ctr">
                    <a:lnL w="12700" cap="flat" cmpd="sng" algn="ctr">
                      <a:solidFill>
                        <a:srgbClr val="E94451"/>
                      </a:solidFill>
                      <a:prstDash val="solid"/>
                      <a:round/>
                      <a:headEnd type="none" w="med" len="med"/>
                      <a:tailEnd type="none" w="med" len="med"/>
                    </a:lnL>
                    <a:lnB w="12700" cap="flat" cmpd="sng" algn="ctr">
                      <a:solidFill>
                        <a:srgbClr val="E94451"/>
                      </a:solidFill>
                      <a:prstDash val="solid"/>
                      <a:round/>
                      <a:headEnd type="none" w="med" len="med"/>
                      <a:tailEnd type="none" w="med" len="med"/>
                    </a:lnB>
                    <a:solidFill>
                      <a:schemeClr val="bg1"/>
                    </a:solidFill>
                  </a:tcPr>
                </a:tc>
                <a:tc>
                  <a:txBody>
                    <a:bodyPr/>
                    <a:lstStyle/>
                    <a:p>
                      <a:pPr algn="ctr" rtl="0" fontAlgn="ctr">
                        <a:spcBef>
                          <a:spcPts val="0"/>
                        </a:spcBef>
                        <a:spcAft>
                          <a:spcPts val="0"/>
                        </a:spcAft>
                      </a:pPr>
                      <a:r>
                        <a:rPr lang="en-GB" sz="900" u="none" strike="noStrike">
                          <a:effectLst/>
                        </a:rPr>
                        <a:t>47,8%</a:t>
                      </a:r>
                      <a:endParaRPr lang="en-GB" sz="1800" b="0" i="0" u="none" strike="noStrike">
                        <a:effectLst/>
                        <a:latin typeface="Arial" panose="020B0604020202020204" pitchFamily="34" charset="0"/>
                      </a:endParaRPr>
                    </a:p>
                  </a:txBody>
                  <a:tcPr marL="7620" marR="7620" marT="7620" marB="0" anchor="ctr">
                    <a:lnB w="12700" cap="flat" cmpd="sng" algn="ctr">
                      <a:solidFill>
                        <a:srgbClr val="E94451"/>
                      </a:solidFill>
                      <a:prstDash val="solid"/>
                      <a:round/>
                      <a:headEnd type="none" w="med" len="med"/>
                      <a:tailEnd type="none" w="med" len="med"/>
                    </a:lnB>
                    <a:solidFill>
                      <a:schemeClr val="bg1"/>
                    </a:solidFill>
                  </a:tcPr>
                </a:tc>
                <a:tc>
                  <a:txBody>
                    <a:bodyPr/>
                    <a:lstStyle/>
                    <a:p>
                      <a:pPr algn="ctr" rtl="0" fontAlgn="ctr">
                        <a:spcBef>
                          <a:spcPts val="0"/>
                        </a:spcBef>
                        <a:spcAft>
                          <a:spcPts val="0"/>
                        </a:spcAft>
                      </a:pPr>
                      <a:r>
                        <a:rPr lang="en-GB" sz="900" u="none" strike="noStrike">
                          <a:effectLst/>
                        </a:rPr>
                        <a:t>19,8%</a:t>
                      </a:r>
                      <a:endParaRPr lang="en-GB" sz="1800" b="0" i="0" u="none" strike="noStrike">
                        <a:effectLst/>
                        <a:latin typeface="Arial" panose="020B0604020202020204" pitchFamily="34" charset="0"/>
                      </a:endParaRPr>
                    </a:p>
                  </a:txBody>
                  <a:tcPr marL="7620" marR="7620" marT="7620" marB="0" anchor="ctr">
                    <a:lnB w="12700" cap="flat" cmpd="sng" algn="ctr">
                      <a:solidFill>
                        <a:srgbClr val="E94451"/>
                      </a:solidFill>
                      <a:prstDash val="solid"/>
                      <a:round/>
                      <a:headEnd type="none" w="med" len="med"/>
                      <a:tailEnd type="none" w="med" len="med"/>
                    </a:lnB>
                    <a:solidFill>
                      <a:schemeClr val="bg1"/>
                    </a:solidFill>
                  </a:tcPr>
                </a:tc>
                <a:tc>
                  <a:txBody>
                    <a:bodyPr/>
                    <a:lstStyle/>
                    <a:p>
                      <a:pPr algn="ctr" rtl="0" fontAlgn="ctr">
                        <a:spcBef>
                          <a:spcPts val="0"/>
                        </a:spcBef>
                        <a:spcAft>
                          <a:spcPts val="0"/>
                        </a:spcAft>
                      </a:pPr>
                      <a:r>
                        <a:rPr lang="en-GB" sz="900" u="none" strike="noStrike">
                          <a:solidFill>
                            <a:srgbClr val="E94451"/>
                          </a:solidFill>
                          <a:effectLst/>
                        </a:rPr>
                        <a:t>100%</a:t>
                      </a:r>
                      <a:endParaRPr lang="en-GB" sz="1800" b="0" i="0" u="none" strike="noStrike">
                        <a:solidFill>
                          <a:srgbClr val="E94451"/>
                        </a:solidFill>
                        <a:effectLst/>
                        <a:latin typeface="Arial" panose="020B0604020202020204" pitchFamily="34" charset="0"/>
                      </a:endParaRPr>
                    </a:p>
                  </a:txBody>
                  <a:tcPr marL="7620" marR="7620" marT="7620" marB="0" anchor="ctr">
                    <a:lnR w="12700" cap="flat" cmpd="sng" algn="ctr">
                      <a:solidFill>
                        <a:srgbClr val="E94451"/>
                      </a:solidFill>
                      <a:prstDash val="solid"/>
                      <a:round/>
                      <a:headEnd type="none" w="med" len="med"/>
                      <a:tailEnd type="none" w="med" len="med"/>
                    </a:lnR>
                    <a:lnB w="12700" cap="flat" cmpd="sng" algn="ctr">
                      <a:solidFill>
                        <a:srgbClr val="E94451"/>
                      </a:solidFill>
                      <a:prstDash val="solid"/>
                      <a:round/>
                      <a:headEnd type="none" w="med" len="med"/>
                      <a:tailEnd type="none" w="med" len="med"/>
                    </a:lnB>
                    <a:solidFill>
                      <a:schemeClr val="bg1"/>
                    </a:solidFill>
                  </a:tcPr>
                </a:tc>
                <a:extLst>
                  <a:ext uri="{0D108BD9-81ED-4DB2-BD59-A6C34878D82A}">
                    <a16:rowId xmlns:a16="http://schemas.microsoft.com/office/drawing/2014/main" val="2446100718"/>
                  </a:ext>
                </a:extLst>
              </a:tr>
              <a:tr h="176761">
                <a:tc rowSpan="2">
                  <a:txBody>
                    <a:bodyPr/>
                    <a:lstStyle/>
                    <a:p>
                      <a:pPr algn="ctr" fontAlgn="ctr"/>
                      <a:r>
                        <a:rPr lang="fr-FR" sz="900" u="none" strike="noStrike">
                          <a:effectLst/>
                        </a:rPr>
                        <a:t>Ingénieurs et cadres d'étude, recherche et développement </a:t>
                      </a:r>
                      <a:endParaRPr lang="fr-FR" sz="900" b="0" i="0" u="none" strike="noStrike">
                        <a:solidFill>
                          <a:srgbClr val="000000"/>
                        </a:solidFill>
                        <a:effectLst/>
                        <a:latin typeface="Calibri" panose="020F0502020204030204" pitchFamily="34" charset="0"/>
                      </a:endParaRPr>
                    </a:p>
                  </a:txBody>
                  <a:tcPr marL="8838" marR="8838" marT="8838" marB="0" anchor="ctr">
                    <a:lnL w="12700" cap="flat" cmpd="sng" algn="ctr">
                      <a:solidFill>
                        <a:srgbClr val="E94451"/>
                      </a:solidFill>
                      <a:prstDash val="solid"/>
                      <a:round/>
                      <a:headEnd type="none" w="med" len="med"/>
                      <a:tailEnd type="none" w="med" len="med"/>
                    </a:lnL>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tcPr>
                </a:tc>
                <a:tc>
                  <a:txBody>
                    <a:bodyPr/>
                    <a:lstStyle/>
                    <a:p>
                      <a:pPr algn="ctr" fontAlgn="b">
                        <a:spcBef>
                          <a:spcPts val="0"/>
                        </a:spcBef>
                        <a:spcAft>
                          <a:spcPts val="0"/>
                        </a:spcAft>
                      </a:pPr>
                      <a:r>
                        <a:rPr lang="en-GB" sz="900" b="1" u="none" strike="noStrike">
                          <a:effectLst/>
                        </a:rPr>
                        <a:t>3 156</a:t>
                      </a:r>
                      <a:endParaRPr lang="en-GB" sz="1800" b="1" i="0" u="none" strike="noStrike">
                        <a:effectLst/>
                        <a:latin typeface="Arial" panose="020B0604020202020204" pitchFamily="34" charset="0"/>
                      </a:endParaRPr>
                    </a:p>
                  </a:txBody>
                  <a:tcPr marL="7620" marR="7620" marT="7620" marB="0" anchor="b">
                    <a:lnL w="12700" cap="flat" cmpd="sng" algn="ctr">
                      <a:solidFill>
                        <a:srgbClr val="E94451"/>
                      </a:solidFill>
                      <a:prstDash val="solid"/>
                      <a:round/>
                      <a:headEnd type="none" w="med" len="med"/>
                      <a:tailEnd type="none" w="med" len="med"/>
                    </a:lnL>
                    <a:lnT w="12700" cap="flat" cmpd="sng" algn="ctr">
                      <a:solidFill>
                        <a:srgbClr val="E94451"/>
                      </a:solidFill>
                      <a:prstDash val="solid"/>
                      <a:round/>
                      <a:headEnd type="none" w="med" len="med"/>
                      <a:tailEnd type="none" w="med" len="med"/>
                    </a:lnT>
                    <a:solidFill>
                      <a:schemeClr val="bg1"/>
                    </a:solidFill>
                  </a:tcPr>
                </a:tc>
                <a:tc>
                  <a:txBody>
                    <a:bodyPr/>
                    <a:lstStyle/>
                    <a:p>
                      <a:pPr algn="ctr" fontAlgn="b">
                        <a:spcBef>
                          <a:spcPts val="0"/>
                        </a:spcBef>
                        <a:spcAft>
                          <a:spcPts val="0"/>
                        </a:spcAft>
                      </a:pPr>
                      <a:r>
                        <a:rPr lang="en-GB" sz="900" b="1" u="none" strike="noStrike">
                          <a:effectLst/>
                        </a:rPr>
                        <a:t>1 656</a:t>
                      </a:r>
                      <a:endParaRPr lang="en-GB" sz="1800" b="1" i="0" u="none" strike="noStrike">
                        <a:effectLst/>
                        <a:latin typeface="Arial" panose="020B0604020202020204" pitchFamily="34" charset="0"/>
                      </a:endParaRPr>
                    </a:p>
                  </a:txBody>
                  <a:tcPr marL="7620" marR="7620" marT="7620" marB="0" anchor="b">
                    <a:lnT w="12700" cap="flat" cmpd="sng" algn="ctr">
                      <a:solidFill>
                        <a:srgbClr val="E94451"/>
                      </a:solidFill>
                      <a:prstDash val="solid"/>
                      <a:round/>
                      <a:headEnd type="none" w="med" len="med"/>
                      <a:tailEnd type="none" w="med" len="med"/>
                    </a:lnT>
                    <a:solidFill>
                      <a:schemeClr val="bg1"/>
                    </a:solidFill>
                  </a:tcPr>
                </a:tc>
                <a:tc>
                  <a:txBody>
                    <a:bodyPr/>
                    <a:lstStyle/>
                    <a:p>
                      <a:pPr algn="ctr" fontAlgn="b">
                        <a:spcBef>
                          <a:spcPts val="0"/>
                        </a:spcBef>
                        <a:spcAft>
                          <a:spcPts val="0"/>
                        </a:spcAft>
                      </a:pPr>
                      <a:r>
                        <a:rPr lang="en-GB" sz="900" b="1" u="none" strike="noStrike">
                          <a:effectLst/>
                        </a:rPr>
                        <a:t>5 592</a:t>
                      </a:r>
                      <a:endParaRPr lang="en-GB" sz="1800" b="1" i="0" u="none" strike="noStrike">
                        <a:effectLst/>
                        <a:latin typeface="Arial" panose="020B0604020202020204" pitchFamily="34" charset="0"/>
                      </a:endParaRPr>
                    </a:p>
                  </a:txBody>
                  <a:tcPr marL="7620" marR="7620" marT="7620" marB="0" anchor="b">
                    <a:lnT w="12700" cap="flat" cmpd="sng" algn="ctr">
                      <a:solidFill>
                        <a:srgbClr val="E94451"/>
                      </a:solidFill>
                      <a:prstDash val="solid"/>
                      <a:round/>
                      <a:headEnd type="none" w="med" len="med"/>
                      <a:tailEnd type="none" w="med" len="med"/>
                    </a:lnT>
                    <a:solidFill>
                      <a:schemeClr val="bg1"/>
                    </a:solidFill>
                  </a:tcPr>
                </a:tc>
                <a:tc>
                  <a:txBody>
                    <a:bodyPr/>
                    <a:lstStyle/>
                    <a:p>
                      <a:pPr algn="ctr" fontAlgn="ctr">
                        <a:spcBef>
                          <a:spcPts val="0"/>
                        </a:spcBef>
                        <a:spcAft>
                          <a:spcPts val="0"/>
                        </a:spcAft>
                      </a:pPr>
                      <a:r>
                        <a:rPr lang="en-GB" sz="900" b="1" u="none" strike="noStrike">
                          <a:solidFill>
                            <a:srgbClr val="E94451"/>
                          </a:solidFill>
                          <a:effectLst/>
                        </a:rPr>
                        <a:t>10 404</a:t>
                      </a:r>
                      <a:endParaRPr lang="en-GB" sz="1800" b="1" i="0" u="none" strike="noStrike">
                        <a:solidFill>
                          <a:srgbClr val="E94451"/>
                        </a:solidFill>
                        <a:effectLst/>
                        <a:latin typeface="Arial" panose="020B0604020202020204" pitchFamily="34" charset="0"/>
                      </a:endParaRPr>
                    </a:p>
                  </a:txBody>
                  <a:tcPr marL="7620" marR="7620" marT="7620" marB="0" anchor="ctr">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solidFill>
                      <a:schemeClr val="bg1"/>
                    </a:solidFill>
                  </a:tcPr>
                </a:tc>
                <a:extLst>
                  <a:ext uri="{0D108BD9-81ED-4DB2-BD59-A6C34878D82A}">
                    <a16:rowId xmlns:a16="http://schemas.microsoft.com/office/drawing/2014/main" val="1819373506"/>
                  </a:ext>
                </a:extLst>
              </a:tr>
              <a:tr h="185599">
                <a:tc vMerge="1">
                  <a:txBody>
                    <a:bodyPr/>
                    <a:lstStyle/>
                    <a:p>
                      <a:endParaRPr lang="fr-FR"/>
                    </a:p>
                  </a:txBody>
                  <a:tcPr/>
                </a:tc>
                <a:tc>
                  <a:txBody>
                    <a:bodyPr/>
                    <a:lstStyle/>
                    <a:p>
                      <a:pPr algn="ctr" fontAlgn="ctr">
                        <a:spcBef>
                          <a:spcPts val="0"/>
                        </a:spcBef>
                        <a:spcAft>
                          <a:spcPts val="0"/>
                        </a:spcAft>
                      </a:pPr>
                      <a:r>
                        <a:rPr lang="en-GB" sz="900" u="none" strike="noStrike">
                          <a:solidFill>
                            <a:srgbClr val="4F4F4F"/>
                          </a:solidFill>
                          <a:effectLst/>
                        </a:rPr>
                        <a:t>30,3%</a:t>
                      </a:r>
                      <a:endParaRPr lang="en-GB" sz="1800" b="0" i="0" u="none" strike="noStrike">
                        <a:solidFill>
                          <a:srgbClr val="4F4F4F"/>
                        </a:solidFill>
                        <a:effectLst/>
                        <a:latin typeface="Arial" panose="020B0604020202020204" pitchFamily="34" charset="0"/>
                      </a:endParaRPr>
                    </a:p>
                  </a:txBody>
                  <a:tcPr marL="7620" marR="7620" marT="7620" marB="0" anchor="ctr">
                    <a:lnL w="12700" cap="flat" cmpd="sng" algn="ctr">
                      <a:solidFill>
                        <a:srgbClr val="E94451"/>
                      </a:solidFill>
                      <a:prstDash val="solid"/>
                      <a:round/>
                      <a:headEnd type="none" w="med" len="med"/>
                      <a:tailEnd type="none" w="med" len="med"/>
                    </a:lnL>
                    <a:lnB w="12700" cap="flat" cmpd="sng" algn="ctr">
                      <a:solidFill>
                        <a:srgbClr val="E94451"/>
                      </a:solidFill>
                      <a:prstDash val="solid"/>
                      <a:round/>
                      <a:headEnd type="none" w="med" len="med"/>
                      <a:tailEnd type="none" w="med" len="med"/>
                    </a:lnB>
                    <a:solidFill>
                      <a:schemeClr val="bg1"/>
                    </a:solidFill>
                  </a:tcPr>
                </a:tc>
                <a:tc>
                  <a:txBody>
                    <a:bodyPr/>
                    <a:lstStyle/>
                    <a:p>
                      <a:pPr algn="ctr" fontAlgn="ctr">
                        <a:spcBef>
                          <a:spcPts val="0"/>
                        </a:spcBef>
                        <a:spcAft>
                          <a:spcPts val="0"/>
                        </a:spcAft>
                      </a:pPr>
                      <a:r>
                        <a:rPr lang="en-GB" sz="900" u="none" strike="noStrike">
                          <a:solidFill>
                            <a:srgbClr val="4F4F4F"/>
                          </a:solidFill>
                          <a:effectLst/>
                        </a:rPr>
                        <a:t>15,9%</a:t>
                      </a:r>
                      <a:endParaRPr lang="en-GB" sz="1800" b="0" i="0" u="none" strike="noStrike">
                        <a:solidFill>
                          <a:srgbClr val="4F4F4F"/>
                        </a:solidFill>
                        <a:effectLst/>
                        <a:latin typeface="Arial" panose="020B0604020202020204" pitchFamily="34" charset="0"/>
                      </a:endParaRPr>
                    </a:p>
                  </a:txBody>
                  <a:tcPr marL="7620" marR="7620" marT="7620" marB="0" anchor="ctr">
                    <a:lnB w="12700" cap="flat" cmpd="sng" algn="ctr">
                      <a:solidFill>
                        <a:srgbClr val="E94451"/>
                      </a:solidFill>
                      <a:prstDash val="solid"/>
                      <a:round/>
                      <a:headEnd type="none" w="med" len="med"/>
                      <a:tailEnd type="none" w="med" len="med"/>
                    </a:lnB>
                    <a:solidFill>
                      <a:schemeClr val="bg1"/>
                    </a:solidFill>
                  </a:tcPr>
                </a:tc>
                <a:tc>
                  <a:txBody>
                    <a:bodyPr/>
                    <a:lstStyle/>
                    <a:p>
                      <a:pPr algn="ctr" fontAlgn="ctr">
                        <a:spcBef>
                          <a:spcPts val="0"/>
                        </a:spcBef>
                        <a:spcAft>
                          <a:spcPts val="0"/>
                        </a:spcAft>
                      </a:pPr>
                      <a:r>
                        <a:rPr lang="en-GB" sz="900" u="none" strike="noStrike">
                          <a:solidFill>
                            <a:srgbClr val="4F4F4F"/>
                          </a:solidFill>
                          <a:effectLst/>
                        </a:rPr>
                        <a:t>53,8%</a:t>
                      </a:r>
                      <a:endParaRPr lang="en-GB" sz="1800" b="0" i="0" u="none" strike="noStrike">
                        <a:solidFill>
                          <a:srgbClr val="4F4F4F"/>
                        </a:solidFill>
                        <a:effectLst/>
                        <a:latin typeface="Arial" panose="020B0604020202020204" pitchFamily="34" charset="0"/>
                      </a:endParaRPr>
                    </a:p>
                  </a:txBody>
                  <a:tcPr marL="7620" marR="7620" marT="7620" marB="0" anchor="ctr">
                    <a:lnB w="12700" cap="flat" cmpd="sng" algn="ctr">
                      <a:solidFill>
                        <a:srgbClr val="E94451"/>
                      </a:solidFill>
                      <a:prstDash val="solid"/>
                      <a:round/>
                      <a:headEnd type="none" w="med" len="med"/>
                      <a:tailEnd type="none" w="med" len="med"/>
                    </a:lnB>
                    <a:solidFill>
                      <a:schemeClr val="bg1"/>
                    </a:solidFill>
                  </a:tcPr>
                </a:tc>
                <a:tc>
                  <a:txBody>
                    <a:bodyPr/>
                    <a:lstStyle/>
                    <a:p>
                      <a:pPr algn="ctr" fontAlgn="ctr">
                        <a:spcBef>
                          <a:spcPts val="0"/>
                        </a:spcBef>
                        <a:spcAft>
                          <a:spcPts val="0"/>
                        </a:spcAft>
                      </a:pPr>
                      <a:r>
                        <a:rPr lang="en-GB" sz="900" b="1" u="none" strike="noStrike">
                          <a:solidFill>
                            <a:srgbClr val="EA4D59"/>
                          </a:solidFill>
                          <a:effectLst/>
                        </a:rPr>
                        <a:t>100%</a:t>
                      </a:r>
                      <a:endParaRPr lang="en-GB" sz="1800" b="1" i="0" u="none" strike="noStrike">
                        <a:solidFill>
                          <a:srgbClr val="EA4D59"/>
                        </a:solidFill>
                        <a:effectLst/>
                        <a:latin typeface="Arial" panose="020B0604020202020204" pitchFamily="34" charset="0"/>
                      </a:endParaRPr>
                    </a:p>
                  </a:txBody>
                  <a:tcPr marL="7620" marR="7620" marT="7620" marB="0" anchor="ctr">
                    <a:lnR w="12700" cap="flat" cmpd="sng" algn="ctr">
                      <a:solidFill>
                        <a:srgbClr val="E94451"/>
                      </a:solidFill>
                      <a:prstDash val="solid"/>
                      <a:round/>
                      <a:headEnd type="none" w="med" len="med"/>
                      <a:tailEnd type="none" w="med" len="med"/>
                    </a:lnR>
                    <a:lnB w="12700" cap="flat" cmpd="sng" algn="ctr">
                      <a:solidFill>
                        <a:srgbClr val="E94451"/>
                      </a:solidFill>
                      <a:prstDash val="solid"/>
                      <a:round/>
                      <a:headEnd type="none" w="med" len="med"/>
                      <a:tailEnd type="none" w="med" len="med"/>
                    </a:lnB>
                    <a:solidFill>
                      <a:schemeClr val="bg1"/>
                    </a:solidFill>
                  </a:tcPr>
                </a:tc>
                <a:extLst>
                  <a:ext uri="{0D108BD9-81ED-4DB2-BD59-A6C34878D82A}">
                    <a16:rowId xmlns:a16="http://schemas.microsoft.com/office/drawing/2014/main" val="3386826725"/>
                  </a:ext>
                </a:extLst>
              </a:tr>
              <a:tr h="185599">
                <a:tc rowSpan="2">
                  <a:txBody>
                    <a:bodyPr/>
                    <a:lstStyle/>
                    <a:p>
                      <a:pPr algn="ctr" rtl="0" fontAlgn="ctr">
                        <a:spcBef>
                          <a:spcPts val="0"/>
                        </a:spcBef>
                        <a:spcAft>
                          <a:spcPts val="0"/>
                        </a:spcAft>
                      </a:pPr>
                      <a:r>
                        <a:rPr lang="en-GB" sz="900" u="none" strike="noStrike">
                          <a:solidFill>
                            <a:schemeClr val="bg1"/>
                          </a:solidFill>
                          <a:effectLst/>
                        </a:rPr>
                        <a:t>Total</a:t>
                      </a:r>
                      <a:endParaRPr lang="en-GB" sz="1800" b="0" i="0" u="none" strike="noStrike">
                        <a:solidFill>
                          <a:schemeClr val="bg1"/>
                        </a:solidFill>
                        <a:effectLst/>
                        <a:latin typeface="Arial" panose="020B0604020202020204" pitchFamily="34" charset="0"/>
                      </a:endParaRPr>
                    </a:p>
                  </a:txBody>
                  <a:tcPr marL="7620" marR="7620" marT="7620" marB="0" anchor="ctr">
                    <a:lnL w="12700" cap="flat" cmpd="sng" algn="ctr">
                      <a:solidFill>
                        <a:srgbClr val="E94451"/>
                      </a:solidFill>
                      <a:prstDash val="solid"/>
                      <a:round/>
                      <a:headEnd type="none" w="med" len="med"/>
                      <a:tailEnd type="none" w="med" len="med"/>
                    </a:lnL>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solidFill>
                      <a:srgbClr val="E94451"/>
                    </a:solidFill>
                  </a:tcPr>
                </a:tc>
                <a:tc>
                  <a:txBody>
                    <a:bodyPr/>
                    <a:lstStyle/>
                    <a:p>
                      <a:pPr algn="ctr" fontAlgn="ctr">
                        <a:spcBef>
                          <a:spcPts val="0"/>
                        </a:spcBef>
                        <a:spcAft>
                          <a:spcPts val="0"/>
                        </a:spcAft>
                      </a:pPr>
                      <a:r>
                        <a:rPr lang="en-GB" sz="900" u="none" strike="noStrike">
                          <a:effectLst/>
                        </a:rPr>
                        <a:t>6 828</a:t>
                      </a:r>
                      <a:endParaRPr lang="en-GB" sz="1800" b="0" i="0" u="none" strike="noStrike">
                        <a:effectLst/>
                        <a:latin typeface="Arial" panose="020B0604020202020204" pitchFamily="34" charset="0"/>
                      </a:endParaRPr>
                    </a:p>
                  </a:txBody>
                  <a:tcPr marL="7620" marR="7620" marT="7620" marB="0" anchor="ctr">
                    <a:lnL w="12700" cap="flat" cmpd="sng" algn="ctr">
                      <a:solidFill>
                        <a:srgbClr val="E94451"/>
                      </a:solidFill>
                      <a:prstDash val="solid"/>
                      <a:round/>
                      <a:headEnd type="none" w="med" len="med"/>
                      <a:tailEnd type="none" w="med" len="med"/>
                    </a:lnL>
                    <a:lnT w="12700" cap="flat" cmpd="sng" algn="ctr">
                      <a:solidFill>
                        <a:srgbClr val="E94451"/>
                      </a:solidFill>
                      <a:prstDash val="solid"/>
                      <a:round/>
                      <a:headEnd type="none" w="med" len="med"/>
                      <a:tailEnd type="none" w="med" len="med"/>
                    </a:lnT>
                    <a:solidFill>
                      <a:schemeClr val="bg1"/>
                    </a:solidFill>
                  </a:tcPr>
                </a:tc>
                <a:tc>
                  <a:txBody>
                    <a:bodyPr/>
                    <a:lstStyle/>
                    <a:p>
                      <a:pPr algn="ctr" fontAlgn="ctr">
                        <a:spcBef>
                          <a:spcPts val="0"/>
                        </a:spcBef>
                        <a:spcAft>
                          <a:spcPts val="0"/>
                        </a:spcAft>
                      </a:pPr>
                      <a:r>
                        <a:rPr lang="en-GB" sz="900" u="none" strike="noStrike">
                          <a:effectLst/>
                        </a:rPr>
                        <a:t>7 080</a:t>
                      </a:r>
                      <a:endParaRPr lang="en-GB" sz="1800" b="0" i="0" u="none" strike="noStrike">
                        <a:effectLst/>
                        <a:latin typeface="Arial" panose="020B0604020202020204" pitchFamily="34" charset="0"/>
                      </a:endParaRPr>
                    </a:p>
                  </a:txBody>
                  <a:tcPr marL="7620" marR="7620" marT="7620" marB="0" anchor="ctr">
                    <a:lnT w="12700" cap="flat" cmpd="sng" algn="ctr">
                      <a:solidFill>
                        <a:srgbClr val="E94451"/>
                      </a:solidFill>
                      <a:prstDash val="solid"/>
                      <a:round/>
                      <a:headEnd type="none" w="med" len="med"/>
                      <a:tailEnd type="none" w="med" len="med"/>
                    </a:lnT>
                    <a:solidFill>
                      <a:schemeClr val="bg1"/>
                    </a:solidFill>
                  </a:tcPr>
                </a:tc>
                <a:tc>
                  <a:txBody>
                    <a:bodyPr/>
                    <a:lstStyle/>
                    <a:p>
                      <a:pPr algn="ctr" fontAlgn="ctr">
                        <a:spcBef>
                          <a:spcPts val="0"/>
                        </a:spcBef>
                        <a:spcAft>
                          <a:spcPts val="0"/>
                        </a:spcAft>
                      </a:pPr>
                      <a:r>
                        <a:rPr lang="en-GB" sz="900" u="none" strike="noStrike">
                          <a:effectLst/>
                        </a:rPr>
                        <a:t>7 836</a:t>
                      </a:r>
                      <a:endParaRPr lang="en-GB" sz="1800" b="0" i="0" u="none" strike="noStrike">
                        <a:effectLst/>
                        <a:latin typeface="Arial" panose="020B0604020202020204" pitchFamily="34" charset="0"/>
                      </a:endParaRPr>
                    </a:p>
                  </a:txBody>
                  <a:tcPr marL="7620" marR="7620" marT="7620" marB="0" anchor="ctr">
                    <a:lnT w="12700" cap="flat" cmpd="sng" algn="ctr">
                      <a:solidFill>
                        <a:srgbClr val="E94451"/>
                      </a:solidFill>
                      <a:prstDash val="solid"/>
                      <a:round/>
                      <a:headEnd type="none" w="med" len="med"/>
                      <a:tailEnd type="none" w="med" len="med"/>
                    </a:lnT>
                    <a:solidFill>
                      <a:schemeClr val="bg1"/>
                    </a:solidFill>
                  </a:tcPr>
                </a:tc>
                <a:tc>
                  <a:txBody>
                    <a:bodyPr/>
                    <a:lstStyle/>
                    <a:p>
                      <a:pPr algn="ctr" fontAlgn="ctr">
                        <a:spcBef>
                          <a:spcPts val="0"/>
                        </a:spcBef>
                        <a:spcAft>
                          <a:spcPts val="0"/>
                        </a:spcAft>
                      </a:pPr>
                      <a:r>
                        <a:rPr lang="en-GB" sz="900" u="none" strike="noStrike">
                          <a:solidFill>
                            <a:srgbClr val="E94451"/>
                          </a:solidFill>
                          <a:effectLst/>
                        </a:rPr>
                        <a:t>21 744</a:t>
                      </a:r>
                      <a:endParaRPr lang="en-GB" sz="1800" b="0" i="0" u="none" strike="noStrike">
                        <a:solidFill>
                          <a:srgbClr val="E94451"/>
                        </a:solidFill>
                        <a:effectLst/>
                        <a:latin typeface="Arial" panose="020B0604020202020204" pitchFamily="34" charset="0"/>
                      </a:endParaRPr>
                    </a:p>
                  </a:txBody>
                  <a:tcPr marL="7620" marR="7620" marT="7620" marB="0" anchor="ctr">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solidFill>
                      <a:schemeClr val="bg1"/>
                    </a:solidFill>
                  </a:tcPr>
                </a:tc>
                <a:extLst>
                  <a:ext uri="{0D108BD9-81ED-4DB2-BD59-A6C34878D82A}">
                    <a16:rowId xmlns:a16="http://schemas.microsoft.com/office/drawing/2014/main" val="1742473354"/>
                  </a:ext>
                </a:extLst>
              </a:tr>
              <a:tr h="185599">
                <a:tc vMerge="1">
                  <a:txBody>
                    <a:bodyPr/>
                    <a:lstStyle/>
                    <a:p>
                      <a:endParaRPr lang="fr-FR"/>
                    </a:p>
                  </a:txBody>
                  <a:tcPr>
                    <a:lnL w="12700" cap="flat" cmpd="sng" algn="ctr">
                      <a:solidFill>
                        <a:srgbClr val="E94451"/>
                      </a:solidFill>
                      <a:prstDash val="solid"/>
                      <a:round/>
                      <a:headEnd type="none" w="med" len="med"/>
                      <a:tailEnd type="none" w="med" len="med"/>
                    </a:lnL>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solidFill>
                      <a:srgbClr val="F7CFD0"/>
                    </a:solidFill>
                  </a:tcPr>
                </a:tc>
                <a:tc>
                  <a:txBody>
                    <a:bodyPr/>
                    <a:lstStyle/>
                    <a:p>
                      <a:pPr algn="ctr" rtl="0" fontAlgn="ctr">
                        <a:spcBef>
                          <a:spcPts val="0"/>
                        </a:spcBef>
                        <a:spcAft>
                          <a:spcPts val="0"/>
                        </a:spcAft>
                      </a:pPr>
                      <a:r>
                        <a:rPr lang="en-GB" sz="900" u="none" strike="noStrike">
                          <a:effectLst/>
                        </a:rPr>
                        <a:t>31,4%</a:t>
                      </a:r>
                      <a:endParaRPr lang="en-GB" sz="1800" b="0" i="0" u="none" strike="noStrike">
                        <a:effectLst/>
                        <a:latin typeface="Arial" panose="020B0604020202020204" pitchFamily="34" charset="0"/>
                      </a:endParaRPr>
                    </a:p>
                  </a:txBody>
                  <a:tcPr marL="7620" marR="7620" marT="7620" marB="0" anchor="ctr">
                    <a:lnL w="12700" cap="flat" cmpd="sng" algn="ctr">
                      <a:solidFill>
                        <a:srgbClr val="E94451"/>
                      </a:solidFill>
                      <a:prstDash val="solid"/>
                      <a:round/>
                      <a:headEnd type="none" w="med" len="med"/>
                      <a:tailEnd type="none" w="med" len="med"/>
                    </a:lnL>
                    <a:lnB w="12700" cap="flat" cmpd="sng" algn="ctr">
                      <a:solidFill>
                        <a:srgbClr val="E94451"/>
                      </a:solidFill>
                      <a:prstDash val="solid"/>
                      <a:round/>
                      <a:headEnd type="none" w="med" len="med"/>
                      <a:tailEnd type="none" w="med" len="med"/>
                    </a:lnB>
                    <a:solidFill>
                      <a:schemeClr val="bg1"/>
                    </a:solidFill>
                  </a:tcPr>
                </a:tc>
                <a:tc>
                  <a:txBody>
                    <a:bodyPr/>
                    <a:lstStyle/>
                    <a:p>
                      <a:pPr algn="ctr" rtl="0" fontAlgn="ctr">
                        <a:spcBef>
                          <a:spcPts val="0"/>
                        </a:spcBef>
                        <a:spcAft>
                          <a:spcPts val="0"/>
                        </a:spcAft>
                      </a:pPr>
                      <a:r>
                        <a:rPr lang="en-GB" sz="900" u="none" strike="noStrike">
                          <a:effectLst/>
                        </a:rPr>
                        <a:t>32,6%</a:t>
                      </a:r>
                      <a:endParaRPr lang="en-GB" sz="1800" b="0" i="0" u="none" strike="noStrike">
                        <a:effectLst/>
                        <a:latin typeface="Arial" panose="020B0604020202020204" pitchFamily="34" charset="0"/>
                      </a:endParaRPr>
                    </a:p>
                  </a:txBody>
                  <a:tcPr marL="7620" marR="7620" marT="7620" marB="0" anchor="ctr">
                    <a:lnB w="12700" cap="flat" cmpd="sng" algn="ctr">
                      <a:solidFill>
                        <a:srgbClr val="E94451"/>
                      </a:solidFill>
                      <a:prstDash val="solid"/>
                      <a:round/>
                      <a:headEnd type="none" w="med" len="med"/>
                      <a:tailEnd type="none" w="med" len="med"/>
                    </a:lnB>
                    <a:solidFill>
                      <a:schemeClr val="bg1"/>
                    </a:solidFill>
                  </a:tcPr>
                </a:tc>
                <a:tc>
                  <a:txBody>
                    <a:bodyPr/>
                    <a:lstStyle/>
                    <a:p>
                      <a:pPr algn="ctr" rtl="0" fontAlgn="ctr">
                        <a:spcBef>
                          <a:spcPts val="0"/>
                        </a:spcBef>
                        <a:spcAft>
                          <a:spcPts val="0"/>
                        </a:spcAft>
                      </a:pPr>
                      <a:r>
                        <a:rPr lang="en-GB" sz="900" u="none" strike="noStrike">
                          <a:effectLst/>
                        </a:rPr>
                        <a:t>36,0%</a:t>
                      </a:r>
                      <a:endParaRPr lang="en-GB" sz="1800" b="0" i="0" u="none" strike="noStrike">
                        <a:effectLst/>
                        <a:latin typeface="Arial" panose="020B0604020202020204" pitchFamily="34" charset="0"/>
                      </a:endParaRPr>
                    </a:p>
                  </a:txBody>
                  <a:tcPr marL="7620" marR="7620" marT="7620" marB="0" anchor="ctr">
                    <a:lnB w="12700" cap="flat" cmpd="sng" algn="ctr">
                      <a:solidFill>
                        <a:srgbClr val="E94451"/>
                      </a:solidFill>
                      <a:prstDash val="solid"/>
                      <a:round/>
                      <a:headEnd type="none" w="med" len="med"/>
                      <a:tailEnd type="none" w="med" len="med"/>
                    </a:lnB>
                    <a:solidFill>
                      <a:schemeClr val="bg1"/>
                    </a:solidFill>
                  </a:tcPr>
                </a:tc>
                <a:tc>
                  <a:txBody>
                    <a:bodyPr/>
                    <a:lstStyle/>
                    <a:p>
                      <a:pPr algn="ctr" rtl="0" fontAlgn="ctr">
                        <a:spcBef>
                          <a:spcPts val="0"/>
                        </a:spcBef>
                        <a:spcAft>
                          <a:spcPts val="0"/>
                        </a:spcAft>
                      </a:pPr>
                      <a:r>
                        <a:rPr lang="en-GB" sz="900" u="none" strike="noStrike">
                          <a:solidFill>
                            <a:srgbClr val="E94451"/>
                          </a:solidFill>
                          <a:effectLst/>
                        </a:rPr>
                        <a:t>100%</a:t>
                      </a:r>
                      <a:endParaRPr lang="en-GB" sz="1800" b="0" i="0" u="none" strike="noStrike">
                        <a:solidFill>
                          <a:srgbClr val="E94451"/>
                        </a:solidFill>
                        <a:effectLst/>
                        <a:latin typeface="Arial" panose="020B0604020202020204" pitchFamily="34" charset="0"/>
                      </a:endParaRPr>
                    </a:p>
                  </a:txBody>
                  <a:tcPr marL="7620" marR="7620" marT="7620" marB="0" anchor="ctr">
                    <a:lnR w="12700" cap="flat" cmpd="sng" algn="ctr">
                      <a:solidFill>
                        <a:srgbClr val="E94451"/>
                      </a:solidFill>
                      <a:prstDash val="solid"/>
                      <a:round/>
                      <a:headEnd type="none" w="med" len="med"/>
                      <a:tailEnd type="none" w="med" len="med"/>
                    </a:lnR>
                    <a:lnB w="12700" cap="flat" cmpd="sng" algn="ctr">
                      <a:solidFill>
                        <a:srgbClr val="E94451"/>
                      </a:solidFill>
                      <a:prstDash val="solid"/>
                      <a:round/>
                      <a:headEnd type="none" w="med" len="med"/>
                      <a:tailEnd type="none" w="med" len="med"/>
                    </a:lnB>
                    <a:solidFill>
                      <a:schemeClr val="bg1"/>
                    </a:solidFill>
                  </a:tcPr>
                </a:tc>
                <a:extLst>
                  <a:ext uri="{0D108BD9-81ED-4DB2-BD59-A6C34878D82A}">
                    <a16:rowId xmlns:a16="http://schemas.microsoft.com/office/drawing/2014/main" val="125263984"/>
                  </a:ext>
                </a:extLst>
              </a:tr>
            </a:tbl>
          </a:graphicData>
        </a:graphic>
      </p:graphicFrame>
      <p:sp>
        <p:nvSpPr>
          <p:cNvPr id="13" name="Espace réservé du contenu 2">
            <a:extLst>
              <a:ext uri="{FF2B5EF4-FFF2-40B4-BE49-F238E27FC236}">
                <a16:creationId xmlns:a16="http://schemas.microsoft.com/office/drawing/2014/main" id="{FCD5A721-BBC8-433A-87BC-17DD9D359EF5}"/>
              </a:ext>
            </a:extLst>
          </p:cNvPr>
          <p:cNvSpPr>
            <a:spLocks noGrp="1"/>
          </p:cNvSpPr>
          <p:nvPr>
            <p:ph idx="1"/>
          </p:nvPr>
        </p:nvSpPr>
        <p:spPr>
          <a:xfrm>
            <a:off x="6562139" y="1256665"/>
            <a:ext cx="3034146" cy="4927825"/>
          </a:xfrm>
        </p:spPr>
        <p:txBody>
          <a:bodyPr/>
          <a:lstStyle/>
          <a:p>
            <a:pPr lvl="1" algn="just"/>
            <a:r>
              <a:rPr lang="fr-FR" sz="1400"/>
              <a:t>Plus de 30% des effectifs ingénieurs et cadres travaillent pour la branche métallurgie – une part relativement stable. Les 70% restants se partagent à part approximativement équivalente entre les autres activités industrielles et secteurs extra-industriels.</a:t>
            </a:r>
          </a:p>
          <a:p>
            <a:pPr lvl="1" algn="just"/>
            <a:endParaRPr lang="fr-FR" sz="1400"/>
          </a:p>
          <a:p>
            <a:pPr lvl="1" algn="just"/>
            <a:r>
              <a:rPr lang="fr-FR" sz="1400">
                <a:solidFill>
                  <a:srgbClr val="4F4F4F"/>
                </a:solidFill>
              </a:rPr>
              <a:t>En dehors de la branche, les ingénieurs et cadres « métallurgie » se dédient majoritairement aux activités informatiques, production/distribution d’énergie (gaz, électricité…) et plasturgie/caoutchouc. </a:t>
            </a:r>
          </a:p>
          <a:p>
            <a:pPr lvl="1" algn="just"/>
            <a:endParaRPr lang="fr-FR" sz="1400">
              <a:solidFill>
                <a:srgbClr val="4F4F4F"/>
              </a:solidFill>
            </a:endParaRPr>
          </a:p>
          <a:p>
            <a:pPr lvl="1" algn="just"/>
            <a:r>
              <a:rPr lang="fr-FR" sz="1400">
                <a:solidFill>
                  <a:srgbClr val="4F4F4F"/>
                </a:solidFill>
              </a:rPr>
              <a:t>L’importance de la programmation et conseil/ingénierie (25% des emplois hors branche en 2013) est un net recul, à la faveur de la plasturgie et de l’énergie (doublement des effectifs).</a:t>
            </a:r>
          </a:p>
        </p:txBody>
      </p:sp>
      <p:sp>
        <p:nvSpPr>
          <p:cNvPr id="15" name="ZoneTexte 14">
            <a:extLst>
              <a:ext uri="{FF2B5EF4-FFF2-40B4-BE49-F238E27FC236}">
                <a16:creationId xmlns:a16="http://schemas.microsoft.com/office/drawing/2014/main" id="{A9B34E86-AF24-4B15-80B8-A890A92DA90C}"/>
              </a:ext>
            </a:extLst>
          </p:cNvPr>
          <p:cNvSpPr txBox="1"/>
          <p:nvPr/>
        </p:nvSpPr>
        <p:spPr>
          <a:xfrm>
            <a:off x="691051" y="2842808"/>
            <a:ext cx="5871088" cy="538609"/>
          </a:xfrm>
          <a:prstGeom prst="rect">
            <a:avLst/>
          </a:prstGeom>
          <a:noFill/>
        </p:spPr>
        <p:txBody>
          <a:bodyPr wrap="square" rtlCol="0">
            <a:spAutoFit/>
          </a:bodyPr>
          <a:lstStyle/>
          <a:p>
            <a:pPr algn="ctr"/>
            <a:r>
              <a:rPr lang="fr-FR" sz="1000" b="1" dirty="0">
                <a:solidFill>
                  <a:srgbClr val="231F20"/>
                </a:solidFill>
              </a:rPr>
              <a:t>NOMBRE D’EMPLOIS D’INGÉNIEURS ET CADRES « MÉTALLURGIQUES » </a:t>
            </a:r>
          </a:p>
          <a:p>
            <a:pPr algn="ctr"/>
            <a:r>
              <a:rPr lang="fr-FR" sz="1000" b="1" dirty="0">
                <a:solidFill>
                  <a:srgbClr val="231F20"/>
                </a:solidFill>
              </a:rPr>
              <a:t>POUR LES 15 PREMIERS SECTEURS EMPLOYEURS HORS BRANCHE</a:t>
            </a:r>
          </a:p>
          <a:p>
            <a:pPr algn="ctr"/>
            <a:r>
              <a:rPr lang="fr-FR" sz="900" i="1" dirty="0">
                <a:solidFill>
                  <a:schemeClr val="tx1">
                    <a:lumMod val="60000"/>
                    <a:lumOff val="40000"/>
                  </a:schemeClr>
                </a:solidFill>
              </a:rPr>
              <a:t>Source : INSEE (</a:t>
            </a:r>
            <a:r>
              <a:rPr lang="fr-FR" sz="900" i="1" dirty="0">
                <a:solidFill>
                  <a:schemeClr val="bg1">
                    <a:lumMod val="50000"/>
                  </a:schemeClr>
                </a:solidFill>
              </a:rPr>
              <a:t>2015</a:t>
            </a:r>
            <a:r>
              <a:rPr lang="fr-FR" sz="900" i="1" dirty="0">
                <a:solidFill>
                  <a:schemeClr val="tx1">
                    <a:lumMod val="60000"/>
                    <a:lumOff val="40000"/>
                  </a:schemeClr>
                </a:solidFill>
              </a:rPr>
              <a:t>); retraitements Katalyse</a:t>
            </a:r>
          </a:p>
        </p:txBody>
      </p:sp>
      <p:graphicFrame>
        <p:nvGraphicFramePr>
          <p:cNvPr id="16" name="Graphique 15">
            <a:extLst>
              <a:ext uri="{FF2B5EF4-FFF2-40B4-BE49-F238E27FC236}">
                <a16:creationId xmlns:a16="http://schemas.microsoft.com/office/drawing/2014/main" id="{88A13612-B612-4123-BE1B-69564D698EE2}"/>
              </a:ext>
            </a:extLst>
          </p:cNvPr>
          <p:cNvGraphicFramePr>
            <a:graphicFrameLocks/>
          </p:cNvGraphicFramePr>
          <p:nvPr>
            <p:extLst>
              <p:ext uri="{D42A27DB-BD31-4B8C-83A1-F6EECF244321}">
                <p14:modId xmlns:p14="http://schemas.microsoft.com/office/powerpoint/2010/main" val="3046019057"/>
              </p:ext>
            </p:extLst>
          </p:nvPr>
        </p:nvGraphicFramePr>
        <p:xfrm>
          <a:off x="309715" y="3325622"/>
          <a:ext cx="6050141" cy="3403268"/>
        </p:xfrm>
        <a:graphic>
          <a:graphicData uri="http://schemas.openxmlformats.org/drawingml/2006/chart">
            <c:chart xmlns:c="http://schemas.openxmlformats.org/drawingml/2006/chart" xmlns:r="http://schemas.openxmlformats.org/officeDocument/2006/relationships" r:id="rId2"/>
          </a:graphicData>
        </a:graphic>
      </p:graphicFrame>
      <p:sp>
        <p:nvSpPr>
          <p:cNvPr id="10" name="Espace réservé du texte 4">
            <a:extLst>
              <a:ext uri="{FF2B5EF4-FFF2-40B4-BE49-F238E27FC236}">
                <a16:creationId xmlns:a16="http://schemas.microsoft.com/office/drawing/2014/main" id="{563E2745-E951-47B3-B2BE-A1F6D4BB8C3E}"/>
              </a:ext>
            </a:extLst>
          </p:cNvPr>
          <p:cNvSpPr>
            <a:spLocks noGrp="1"/>
          </p:cNvSpPr>
          <p:nvPr>
            <p:ph type="body" sz="quarter" idx="11"/>
          </p:nvPr>
        </p:nvSpPr>
        <p:spPr>
          <a:xfrm>
            <a:off x="706438" y="649288"/>
            <a:ext cx="490537" cy="450850"/>
          </a:xfrm>
        </p:spPr>
        <p:txBody>
          <a:bodyPr/>
          <a:lstStyle/>
          <a:p>
            <a:r>
              <a:rPr lang="fr-FR"/>
              <a:t>01</a:t>
            </a:r>
          </a:p>
        </p:txBody>
      </p:sp>
    </p:spTree>
    <p:extLst>
      <p:ext uri="{BB962C8B-B14F-4D97-AF65-F5344CB8AC3E}">
        <p14:creationId xmlns:p14="http://schemas.microsoft.com/office/powerpoint/2010/main" val="144847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7640B3-2FBB-4D82-8403-296FDBFD291C}"/>
              </a:ext>
            </a:extLst>
          </p:cNvPr>
          <p:cNvSpPr>
            <a:spLocks noGrp="1"/>
          </p:cNvSpPr>
          <p:nvPr>
            <p:ph type="title"/>
          </p:nvPr>
        </p:nvSpPr>
        <p:spPr/>
        <p:txBody>
          <a:bodyPr/>
          <a:lstStyle/>
          <a:p>
            <a:r>
              <a:rPr lang="fr-FR"/>
              <a:t>Les TAM métallurgiques</a:t>
            </a:r>
          </a:p>
        </p:txBody>
      </p:sp>
      <p:sp>
        <p:nvSpPr>
          <p:cNvPr id="4" name="Espace réservé du texte 3">
            <a:extLst>
              <a:ext uri="{FF2B5EF4-FFF2-40B4-BE49-F238E27FC236}">
                <a16:creationId xmlns:a16="http://schemas.microsoft.com/office/drawing/2014/main" id="{CFE491C0-6723-4A2D-A56D-0405FE2CC29F}"/>
              </a:ext>
            </a:extLst>
          </p:cNvPr>
          <p:cNvSpPr>
            <a:spLocks noGrp="1"/>
          </p:cNvSpPr>
          <p:nvPr>
            <p:ph type="body" sz="quarter" idx="10"/>
          </p:nvPr>
        </p:nvSpPr>
        <p:spPr/>
        <p:txBody>
          <a:bodyPr/>
          <a:lstStyle/>
          <a:p>
            <a:r>
              <a:rPr lang="fr-FR"/>
              <a:t>Nombre et répartition par secteurs d’activité</a:t>
            </a:r>
          </a:p>
        </p:txBody>
      </p:sp>
      <p:graphicFrame>
        <p:nvGraphicFramePr>
          <p:cNvPr id="11" name="Tableau 10">
            <a:extLst>
              <a:ext uri="{FF2B5EF4-FFF2-40B4-BE49-F238E27FC236}">
                <a16:creationId xmlns:a16="http://schemas.microsoft.com/office/drawing/2014/main" id="{0D5E7B49-6483-409C-AFBA-4AF650F709DF}"/>
              </a:ext>
            </a:extLst>
          </p:cNvPr>
          <p:cNvGraphicFramePr>
            <a:graphicFrameLocks noGrp="1"/>
          </p:cNvGraphicFramePr>
          <p:nvPr>
            <p:extLst>
              <p:ext uri="{D42A27DB-BD31-4B8C-83A1-F6EECF244321}">
                <p14:modId xmlns:p14="http://schemas.microsoft.com/office/powerpoint/2010/main" val="2724095525"/>
              </p:ext>
            </p:extLst>
          </p:nvPr>
        </p:nvGraphicFramePr>
        <p:xfrm>
          <a:off x="700882" y="1322091"/>
          <a:ext cx="4933293" cy="1768155"/>
        </p:xfrm>
        <a:graphic>
          <a:graphicData uri="http://schemas.openxmlformats.org/drawingml/2006/table">
            <a:tbl>
              <a:tblPr firstRow="1" lastCol="1" bandRow="1">
                <a:tableStyleId>{5C22544A-7EE6-4342-B048-85BDC9FD1C3A}</a:tableStyleId>
              </a:tblPr>
              <a:tblGrid>
                <a:gridCol w="1672714">
                  <a:extLst>
                    <a:ext uri="{9D8B030D-6E8A-4147-A177-3AD203B41FA5}">
                      <a16:colId xmlns:a16="http://schemas.microsoft.com/office/drawing/2014/main" val="1850650853"/>
                    </a:ext>
                  </a:extLst>
                </a:gridCol>
                <a:gridCol w="927964">
                  <a:extLst>
                    <a:ext uri="{9D8B030D-6E8A-4147-A177-3AD203B41FA5}">
                      <a16:colId xmlns:a16="http://schemas.microsoft.com/office/drawing/2014/main" val="1367104868"/>
                    </a:ext>
                  </a:extLst>
                </a:gridCol>
                <a:gridCol w="927964">
                  <a:extLst>
                    <a:ext uri="{9D8B030D-6E8A-4147-A177-3AD203B41FA5}">
                      <a16:colId xmlns:a16="http://schemas.microsoft.com/office/drawing/2014/main" val="2758716496"/>
                    </a:ext>
                  </a:extLst>
                </a:gridCol>
                <a:gridCol w="927964">
                  <a:extLst>
                    <a:ext uri="{9D8B030D-6E8A-4147-A177-3AD203B41FA5}">
                      <a16:colId xmlns:a16="http://schemas.microsoft.com/office/drawing/2014/main" val="710687636"/>
                    </a:ext>
                  </a:extLst>
                </a:gridCol>
                <a:gridCol w="476687">
                  <a:extLst>
                    <a:ext uri="{9D8B030D-6E8A-4147-A177-3AD203B41FA5}">
                      <a16:colId xmlns:a16="http://schemas.microsoft.com/office/drawing/2014/main" val="1622637400"/>
                    </a:ext>
                  </a:extLst>
                </a:gridCol>
              </a:tblGrid>
              <a:tr h="185599">
                <a:tc>
                  <a:txBody>
                    <a:bodyPr/>
                    <a:lstStyle/>
                    <a:p>
                      <a:pPr algn="ctr" fontAlgn="ctr"/>
                      <a:r>
                        <a:rPr lang="fr-FR" sz="900" u="none" strike="noStrike">
                          <a:effectLst/>
                        </a:rPr>
                        <a:t>TAM</a:t>
                      </a:r>
                      <a:endParaRPr lang="fr-FR" sz="900" b="1" i="0" u="none" strike="noStrike">
                        <a:solidFill>
                          <a:srgbClr val="FFFFFF"/>
                        </a:solidFill>
                        <a:effectLst/>
                        <a:latin typeface="Calibri" panose="020F0502020204030204" pitchFamily="34" charset="0"/>
                      </a:endParaRPr>
                    </a:p>
                  </a:txBody>
                  <a:tcPr marL="8838" marR="8838" marT="8838" marB="0" anchor="ctr">
                    <a:lnL w="12700" cap="flat" cmpd="sng" algn="ctr">
                      <a:solidFill>
                        <a:srgbClr val="E94451"/>
                      </a:solidFill>
                      <a:prstDash val="solid"/>
                      <a:round/>
                      <a:headEnd type="none" w="med" len="med"/>
                      <a:tailEnd type="none" w="med" len="med"/>
                    </a:lnL>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tcPr>
                </a:tc>
                <a:tc>
                  <a:txBody>
                    <a:bodyPr/>
                    <a:lstStyle/>
                    <a:p>
                      <a:pPr algn="ctr" fontAlgn="ctr"/>
                      <a:r>
                        <a:rPr lang="fr-FR" sz="900" u="none" strike="noStrike">
                          <a:effectLst/>
                        </a:rPr>
                        <a:t>Métallurgie</a:t>
                      </a:r>
                      <a:endParaRPr lang="fr-FR" sz="900" b="1" i="0" u="none" strike="noStrike">
                        <a:solidFill>
                          <a:srgbClr val="FFFFFF"/>
                        </a:solidFill>
                        <a:effectLst/>
                        <a:latin typeface="Calibri" panose="020F0502020204030204" pitchFamily="34" charset="0"/>
                      </a:endParaRPr>
                    </a:p>
                  </a:txBody>
                  <a:tcPr marL="8838" marR="8838" marT="8838" marB="0" anchor="ctr">
                    <a:lnL w="12700" cap="flat" cmpd="sng" algn="ctr">
                      <a:solidFill>
                        <a:srgbClr val="E94451"/>
                      </a:solidFill>
                      <a:prstDash val="solid"/>
                      <a:round/>
                      <a:headEnd type="none" w="med" len="med"/>
                      <a:tailEnd type="none" w="med" len="med"/>
                    </a:lnL>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tcPr>
                </a:tc>
                <a:tc>
                  <a:txBody>
                    <a:bodyPr/>
                    <a:lstStyle/>
                    <a:p>
                      <a:pPr algn="ctr" fontAlgn="ctr"/>
                      <a:r>
                        <a:rPr lang="fr-FR" sz="900" u="none" strike="noStrike">
                          <a:effectLst/>
                        </a:rPr>
                        <a:t>Autres industries</a:t>
                      </a:r>
                      <a:endParaRPr lang="fr-FR" sz="900" b="1" i="0" u="none" strike="noStrike">
                        <a:solidFill>
                          <a:srgbClr val="FFFFFF"/>
                        </a:solidFill>
                        <a:effectLst/>
                        <a:latin typeface="Calibri" panose="020F0502020204030204" pitchFamily="34" charset="0"/>
                      </a:endParaRPr>
                    </a:p>
                  </a:txBody>
                  <a:tcPr marL="8838" marR="8838" marT="8838" marB="0" anchor="ct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tcPr>
                </a:tc>
                <a:tc>
                  <a:txBody>
                    <a:bodyPr/>
                    <a:lstStyle/>
                    <a:p>
                      <a:pPr algn="ctr" fontAlgn="ctr"/>
                      <a:r>
                        <a:rPr lang="fr-FR" sz="900" u="none" strike="noStrike">
                          <a:solidFill>
                            <a:schemeClr val="bg1"/>
                          </a:solidFill>
                          <a:effectLst/>
                        </a:rPr>
                        <a:t>Autres Secteurs</a:t>
                      </a:r>
                      <a:endParaRPr lang="fr-FR" sz="900" b="1" i="0" u="none" strike="noStrike">
                        <a:solidFill>
                          <a:schemeClr val="bg1"/>
                        </a:solidFill>
                        <a:effectLst/>
                        <a:latin typeface="Calibri" panose="020F0502020204030204" pitchFamily="34" charset="0"/>
                      </a:endParaRPr>
                    </a:p>
                  </a:txBody>
                  <a:tcPr marL="8838" marR="8838" marT="8838" marB="0" anchor="ct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tcPr>
                </a:tc>
                <a:tc>
                  <a:txBody>
                    <a:bodyPr/>
                    <a:lstStyle/>
                    <a:p>
                      <a:pPr algn="ctr" fontAlgn="ctr"/>
                      <a:r>
                        <a:rPr lang="fr-FR" sz="900" u="none" strike="noStrike">
                          <a:solidFill>
                            <a:srgbClr val="E94451"/>
                          </a:solidFill>
                          <a:effectLst/>
                        </a:rPr>
                        <a:t>Total</a:t>
                      </a:r>
                      <a:endParaRPr lang="fr-FR" sz="900" b="1" i="0" u="none" strike="noStrike">
                        <a:solidFill>
                          <a:srgbClr val="E94451"/>
                        </a:solidFill>
                        <a:effectLst/>
                        <a:latin typeface="Calibri" panose="020F0502020204030204" pitchFamily="34" charset="0"/>
                      </a:endParaRPr>
                    </a:p>
                  </a:txBody>
                  <a:tcPr marL="8838" marR="8838" marT="8838" marB="0" anchor="ctr">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tcPr>
                </a:tc>
                <a:extLst>
                  <a:ext uri="{0D108BD9-81ED-4DB2-BD59-A6C34878D82A}">
                    <a16:rowId xmlns:a16="http://schemas.microsoft.com/office/drawing/2014/main" val="2284738963"/>
                  </a:ext>
                </a:extLst>
              </a:tr>
              <a:tr h="185599">
                <a:tc rowSpan="2">
                  <a:txBody>
                    <a:bodyPr/>
                    <a:lstStyle/>
                    <a:p>
                      <a:pPr algn="ctr" fontAlgn="ctr"/>
                      <a:r>
                        <a:rPr lang="fr-FR" sz="900" u="none" strike="noStrike">
                          <a:effectLst/>
                          <a:latin typeface="+mn-lt"/>
                        </a:rPr>
                        <a:t>TAM et dessinateurs en électricité et en électronique</a:t>
                      </a:r>
                      <a:endParaRPr lang="fr-FR" sz="900" b="0" i="0" u="none" strike="noStrike">
                        <a:solidFill>
                          <a:srgbClr val="000000"/>
                        </a:solidFill>
                        <a:effectLst/>
                        <a:latin typeface="+mn-lt"/>
                      </a:endParaRPr>
                    </a:p>
                  </a:txBody>
                  <a:tcPr marL="8254" marR="8254" marT="8254" marB="0" anchor="ctr">
                    <a:lnL w="12700" cap="flat" cmpd="sng" algn="ctr">
                      <a:solidFill>
                        <a:srgbClr val="E94451"/>
                      </a:solidFill>
                      <a:prstDash val="solid"/>
                      <a:round/>
                      <a:headEnd type="none" w="med" len="med"/>
                      <a:tailEnd type="none" w="med" len="med"/>
                    </a:lnL>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mn-lt"/>
                        </a:rPr>
                        <a:t>1 428</a:t>
                      </a:r>
                    </a:p>
                  </a:txBody>
                  <a:tcPr marL="8254" marR="8254" marT="8254" marB="0" anchor="ctr">
                    <a:lnL w="12700" cap="flat" cmpd="sng" algn="ctr">
                      <a:solidFill>
                        <a:srgbClr val="E94451"/>
                      </a:solidFill>
                      <a:prstDash val="solid"/>
                      <a:round/>
                      <a:headEnd type="none" w="med" len="med"/>
                      <a:tailEnd type="none" w="med" len="med"/>
                    </a:lnL>
                    <a:lnT w="12700" cap="flat" cmpd="sng" algn="ctr">
                      <a:solidFill>
                        <a:srgbClr val="E94451"/>
                      </a:solidFill>
                      <a:prstDash val="solid"/>
                      <a:round/>
                      <a:headEnd type="none" w="med" len="med"/>
                      <a:tailEnd type="none" w="med" len="med"/>
                    </a:lnT>
                    <a:solidFill>
                      <a:schemeClr val="bg1"/>
                    </a:solidFill>
                  </a:tcPr>
                </a:tc>
                <a:tc>
                  <a:txBody>
                    <a:bodyPr/>
                    <a:lstStyle/>
                    <a:p>
                      <a:pPr algn="ctr" fontAlgn="ctr"/>
                      <a:r>
                        <a:rPr lang="fr-FR" sz="900" b="0" i="0" u="none" strike="noStrike">
                          <a:solidFill>
                            <a:srgbClr val="000000"/>
                          </a:solidFill>
                          <a:effectLst/>
                          <a:latin typeface="+mn-lt"/>
                        </a:rPr>
                        <a:t>96</a:t>
                      </a:r>
                    </a:p>
                  </a:txBody>
                  <a:tcPr marL="8254" marR="8254" marT="8254" marB="0" anchor="ctr">
                    <a:lnT w="12700" cap="flat" cmpd="sng" algn="ctr">
                      <a:solidFill>
                        <a:srgbClr val="E94451"/>
                      </a:solidFill>
                      <a:prstDash val="solid"/>
                      <a:round/>
                      <a:headEnd type="none" w="med" len="med"/>
                      <a:tailEnd type="none" w="med" len="med"/>
                    </a:lnT>
                    <a:solidFill>
                      <a:schemeClr val="bg1"/>
                    </a:solidFill>
                  </a:tcPr>
                </a:tc>
                <a:tc>
                  <a:txBody>
                    <a:bodyPr/>
                    <a:lstStyle/>
                    <a:p>
                      <a:pPr algn="ctr" fontAlgn="ctr"/>
                      <a:r>
                        <a:rPr lang="fr-FR" sz="900" b="0" i="0" u="none" strike="noStrike">
                          <a:solidFill>
                            <a:srgbClr val="000000"/>
                          </a:solidFill>
                          <a:effectLst/>
                          <a:latin typeface="+mn-lt"/>
                        </a:rPr>
                        <a:t>300</a:t>
                      </a:r>
                    </a:p>
                  </a:txBody>
                  <a:tcPr marL="8254" marR="8254" marT="8254" marB="0" anchor="ctr">
                    <a:lnT w="12700" cap="flat" cmpd="sng" algn="ctr">
                      <a:solidFill>
                        <a:srgbClr val="E94451"/>
                      </a:solidFill>
                      <a:prstDash val="solid"/>
                      <a:round/>
                      <a:headEnd type="none" w="med" len="med"/>
                      <a:tailEnd type="none" w="med" len="med"/>
                    </a:lnT>
                    <a:solidFill>
                      <a:schemeClr val="bg1"/>
                    </a:solidFill>
                  </a:tcPr>
                </a:tc>
                <a:tc>
                  <a:txBody>
                    <a:bodyPr/>
                    <a:lstStyle/>
                    <a:p>
                      <a:pPr algn="ctr" fontAlgn="ctr"/>
                      <a:r>
                        <a:rPr lang="fr-FR" sz="900" b="1" i="0" u="none" strike="noStrike">
                          <a:solidFill>
                            <a:srgbClr val="E94451"/>
                          </a:solidFill>
                          <a:effectLst/>
                          <a:latin typeface="+mn-lt"/>
                        </a:rPr>
                        <a:t>1 824</a:t>
                      </a:r>
                    </a:p>
                  </a:txBody>
                  <a:tcPr marL="8254" marR="8254" marT="8254" marB="0" anchor="ctr">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solidFill>
                      <a:schemeClr val="bg1"/>
                    </a:solidFill>
                  </a:tcPr>
                </a:tc>
                <a:extLst>
                  <a:ext uri="{0D108BD9-81ED-4DB2-BD59-A6C34878D82A}">
                    <a16:rowId xmlns:a16="http://schemas.microsoft.com/office/drawing/2014/main" val="3681086580"/>
                  </a:ext>
                </a:extLst>
              </a:tr>
              <a:tr h="194642">
                <a:tc vMerge="1">
                  <a:txBody>
                    <a:bodyPr/>
                    <a:lstStyle/>
                    <a:p>
                      <a:endParaRPr lang="fr-FR"/>
                    </a:p>
                  </a:txBody>
                  <a:tcPr/>
                </a:tc>
                <a:tc>
                  <a:txBody>
                    <a:bodyPr/>
                    <a:lstStyle/>
                    <a:p>
                      <a:pPr algn="ctr" fontAlgn="ctr"/>
                      <a:r>
                        <a:rPr lang="fr-FR" sz="900" u="none" strike="noStrike">
                          <a:effectLst/>
                          <a:latin typeface="+mn-lt"/>
                        </a:rPr>
                        <a:t>78,3%</a:t>
                      </a:r>
                      <a:endParaRPr lang="fr-FR" sz="900" b="0" i="0" u="none" strike="noStrike">
                        <a:solidFill>
                          <a:srgbClr val="000000"/>
                        </a:solidFill>
                        <a:effectLst/>
                        <a:latin typeface="+mn-lt"/>
                      </a:endParaRPr>
                    </a:p>
                  </a:txBody>
                  <a:tcPr marL="8254" marR="8254" marT="8254" marB="0" anchor="ctr">
                    <a:lnL w="12700" cap="flat" cmpd="sng" algn="ctr">
                      <a:solidFill>
                        <a:srgbClr val="E94451"/>
                      </a:solidFill>
                      <a:prstDash val="solid"/>
                      <a:round/>
                      <a:headEnd type="none" w="med" len="med"/>
                      <a:tailEnd type="none" w="med" len="med"/>
                    </a:lnL>
                    <a:lnB w="12700" cap="flat" cmpd="sng" algn="ctr">
                      <a:solidFill>
                        <a:srgbClr val="E94451"/>
                      </a:solidFill>
                      <a:prstDash val="solid"/>
                      <a:round/>
                      <a:headEnd type="none" w="med" len="med"/>
                      <a:tailEnd type="none" w="med" len="med"/>
                    </a:lnB>
                    <a:solidFill>
                      <a:schemeClr val="bg1"/>
                    </a:solidFill>
                  </a:tcPr>
                </a:tc>
                <a:tc>
                  <a:txBody>
                    <a:bodyPr/>
                    <a:lstStyle/>
                    <a:p>
                      <a:pPr algn="ctr" fontAlgn="ctr"/>
                      <a:r>
                        <a:rPr lang="fr-FR" sz="900" u="none" strike="noStrike">
                          <a:effectLst/>
                          <a:latin typeface="+mn-lt"/>
                        </a:rPr>
                        <a:t>5,3%</a:t>
                      </a:r>
                      <a:endParaRPr lang="fr-FR" sz="900" b="0" i="0" u="none" strike="noStrike">
                        <a:solidFill>
                          <a:srgbClr val="000000"/>
                        </a:solidFill>
                        <a:effectLst/>
                        <a:latin typeface="+mn-lt"/>
                      </a:endParaRPr>
                    </a:p>
                  </a:txBody>
                  <a:tcPr marL="8254" marR="8254" marT="8254" marB="0" anchor="ctr">
                    <a:lnB w="12700" cap="flat" cmpd="sng" algn="ctr">
                      <a:solidFill>
                        <a:srgbClr val="E94451"/>
                      </a:solidFill>
                      <a:prstDash val="solid"/>
                      <a:round/>
                      <a:headEnd type="none" w="med" len="med"/>
                      <a:tailEnd type="none" w="med" len="med"/>
                    </a:lnB>
                    <a:solidFill>
                      <a:schemeClr val="bg1"/>
                    </a:solidFill>
                  </a:tcPr>
                </a:tc>
                <a:tc>
                  <a:txBody>
                    <a:bodyPr/>
                    <a:lstStyle/>
                    <a:p>
                      <a:pPr algn="ctr" fontAlgn="ctr"/>
                      <a:r>
                        <a:rPr lang="fr-FR" sz="900" u="none" strike="noStrike">
                          <a:effectLst/>
                          <a:latin typeface="+mn-lt"/>
                        </a:rPr>
                        <a:t>16,4%</a:t>
                      </a:r>
                      <a:endParaRPr lang="fr-FR" sz="900" b="0" i="0" u="none" strike="noStrike">
                        <a:solidFill>
                          <a:srgbClr val="000000"/>
                        </a:solidFill>
                        <a:effectLst/>
                        <a:latin typeface="+mn-lt"/>
                      </a:endParaRPr>
                    </a:p>
                  </a:txBody>
                  <a:tcPr marL="8254" marR="8254" marT="8254" marB="0" anchor="ctr">
                    <a:lnB w="12700" cap="flat" cmpd="sng" algn="ctr">
                      <a:solidFill>
                        <a:srgbClr val="E94451"/>
                      </a:solidFill>
                      <a:prstDash val="solid"/>
                      <a:round/>
                      <a:headEnd type="none" w="med" len="med"/>
                      <a:tailEnd type="none" w="med" len="med"/>
                    </a:lnB>
                    <a:solidFill>
                      <a:schemeClr val="bg1"/>
                    </a:solidFill>
                  </a:tcPr>
                </a:tc>
                <a:tc>
                  <a:txBody>
                    <a:bodyPr/>
                    <a:lstStyle/>
                    <a:p>
                      <a:pPr algn="ctr" fontAlgn="ctr"/>
                      <a:r>
                        <a:rPr lang="fr-FR" sz="900" u="none" strike="noStrike">
                          <a:solidFill>
                            <a:srgbClr val="E94451"/>
                          </a:solidFill>
                          <a:effectLst/>
                          <a:latin typeface="+mn-lt"/>
                        </a:rPr>
                        <a:t>100%</a:t>
                      </a:r>
                      <a:endParaRPr lang="fr-FR" sz="900" b="1" i="0" u="none" strike="noStrike">
                        <a:solidFill>
                          <a:srgbClr val="E94451"/>
                        </a:solidFill>
                        <a:effectLst/>
                        <a:latin typeface="+mn-lt"/>
                      </a:endParaRPr>
                    </a:p>
                  </a:txBody>
                  <a:tcPr marL="8254" marR="8254" marT="8254" marB="0" anchor="ctr">
                    <a:lnR w="12700" cap="flat" cmpd="sng" algn="ctr">
                      <a:solidFill>
                        <a:srgbClr val="E94451"/>
                      </a:solidFill>
                      <a:prstDash val="solid"/>
                      <a:round/>
                      <a:headEnd type="none" w="med" len="med"/>
                      <a:tailEnd type="none" w="med" len="med"/>
                    </a:lnR>
                    <a:lnB w="12700" cap="flat" cmpd="sng" algn="ctr">
                      <a:solidFill>
                        <a:srgbClr val="E94451"/>
                      </a:solidFill>
                      <a:prstDash val="solid"/>
                      <a:round/>
                      <a:headEnd type="none" w="med" len="med"/>
                      <a:tailEnd type="none" w="med" len="med"/>
                    </a:lnB>
                    <a:solidFill>
                      <a:schemeClr val="bg1"/>
                    </a:solidFill>
                  </a:tcPr>
                </a:tc>
                <a:extLst>
                  <a:ext uri="{0D108BD9-81ED-4DB2-BD59-A6C34878D82A}">
                    <a16:rowId xmlns:a16="http://schemas.microsoft.com/office/drawing/2014/main" val="2446100718"/>
                  </a:ext>
                </a:extLst>
              </a:tr>
              <a:tr h="176761">
                <a:tc rowSpan="2">
                  <a:txBody>
                    <a:bodyPr/>
                    <a:lstStyle/>
                    <a:p>
                      <a:pPr algn="ctr" fontAlgn="ctr"/>
                      <a:r>
                        <a:rPr lang="fr-FR" sz="900" u="none" strike="noStrike">
                          <a:effectLst/>
                          <a:latin typeface="+mn-lt"/>
                        </a:rPr>
                        <a:t>Techniciens et dessinateurs en mécanique et travail des métaux</a:t>
                      </a:r>
                      <a:endParaRPr lang="fr-FR" sz="900" b="0" i="0" u="none" strike="noStrike">
                        <a:solidFill>
                          <a:srgbClr val="000000"/>
                        </a:solidFill>
                        <a:effectLst/>
                        <a:latin typeface="+mn-lt"/>
                      </a:endParaRPr>
                    </a:p>
                  </a:txBody>
                  <a:tcPr marL="8254" marR="8254" marT="8254" marB="0" anchor="ctr">
                    <a:lnL w="12700" cap="flat" cmpd="sng" algn="ctr">
                      <a:solidFill>
                        <a:srgbClr val="E94451"/>
                      </a:solidFill>
                      <a:prstDash val="solid"/>
                      <a:round/>
                      <a:headEnd type="none" w="med" len="med"/>
                      <a:tailEnd type="none" w="med" len="med"/>
                    </a:lnL>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mn-lt"/>
                        </a:rPr>
                        <a:t>4 140</a:t>
                      </a:r>
                    </a:p>
                  </a:txBody>
                  <a:tcPr marL="8254" marR="8254" marT="8254" marB="0" anchor="ctr">
                    <a:lnL w="12700" cap="flat" cmpd="sng" algn="ctr">
                      <a:solidFill>
                        <a:srgbClr val="E94451"/>
                      </a:solidFill>
                      <a:prstDash val="solid"/>
                      <a:round/>
                      <a:headEnd type="none" w="med" len="med"/>
                      <a:tailEnd type="none" w="med" len="med"/>
                    </a:lnL>
                    <a:lnT w="12700" cap="flat" cmpd="sng" algn="ctr">
                      <a:solidFill>
                        <a:srgbClr val="E94451"/>
                      </a:solidFill>
                      <a:prstDash val="solid"/>
                      <a:round/>
                      <a:headEnd type="none" w="med" len="med"/>
                      <a:tailEnd type="none" w="med" len="med"/>
                    </a:lnT>
                    <a:solidFill>
                      <a:schemeClr val="bg1"/>
                    </a:solidFill>
                  </a:tcPr>
                </a:tc>
                <a:tc>
                  <a:txBody>
                    <a:bodyPr/>
                    <a:lstStyle/>
                    <a:p>
                      <a:pPr algn="ctr" fontAlgn="ctr"/>
                      <a:r>
                        <a:rPr lang="fr-FR" sz="900" b="1" i="0" u="none" strike="noStrike">
                          <a:solidFill>
                            <a:srgbClr val="000000"/>
                          </a:solidFill>
                          <a:effectLst/>
                          <a:latin typeface="+mn-lt"/>
                        </a:rPr>
                        <a:t>384</a:t>
                      </a:r>
                    </a:p>
                  </a:txBody>
                  <a:tcPr marL="8254" marR="8254" marT="8254" marB="0" anchor="ctr">
                    <a:lnT w="12700" cap="flat" cmpd="sng" algn="ctr">
                      <a:solidFill>
                        <a:srgbClr val="E94451"/>
                      </a:solidFill>
                      <a:prstDash val="solid"/>
                      <a:round/>
                      <a:headEnd type="none" w="med" len="med"/>
                      <a:tailEnd type="none" w="med" len="med"/>
                    </a:lnT>
                    <a:solidFill>
                      <a:schemeClr val="bg1"/>
                    </a:solidFill>
                  </a:tcPr>
                </a:tc>
                <a:tc>
                  <a:txBody>
                    <a:bodyPr/>
                    <a:lstStyle/>
                    <a:p>
                      <a:pPr algn="ctr" fontAlgn="ctr"/>
                      <a:r>
                        <a:rPr lang="fr-FR" sz="900" b="1" i="0" u="none" strike="noStrike">
                          <a:solidFill>
                            <a:srgbClr val="000000"/>
                          </a:solidFill>
                          <a:effectLst/>
                          <a:latin typeface="+mn-lt"/>
                        </a:rPr>
                        <a:t>756</a:t>
                      </a:r>
                    </a:p>
                  </a:txBody>
                  <a:tcPr marL="8254" marR="8254" marT="8254" marB="0" anchor="ctr">
                    <a:lnT w="12700" cap="flat" cmpd="sng" algn="ctr">
                      <a:solidFill>
                        <a:srgbClr val="E94451"/>
                      </a:solidFill>
                      <a:prstDash val="solid"/>
                      <a:round/>
                      <a:headEnd type="none" w="med" len="med"/>
                      <a:tailEnd type="none" w="med" len="med"/>
                    </a:lnT>
                    <a:solidFill>
                      <a:schemeClr val="bg1"/>
                    </a:solidFill>
                  </a:tcPr>
                </a:tc>
                <a:tc>
                  <a:txBody>
                    <a:bodyPr/>
                    <a:lstStyle/>
                    <a:p>
                      <a:pPr algn="ctr" fontAlgn="ctr"/>
                      <a:r>
                        <a:rPr lang="fr-FR" sz="900" b="1" i="0" u="none" strike="noStrike">
                          <a:solidFill>
                            <a:srgbClr val="E94451"/>
                          </a:solidFill>
                          <a:effectLst/>
                          <a:latin typeface="+mn-lt"/>
                        </a:rPr>
                        <a:t>5 280</a:t>
                      </a:r>
                    </a:p>
                  </a:txBody>
                  <a:tcPr marL="8254" marR="8254" marT="8254" marB="0" anchor="ctr">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solidFill>
                      <a:schemeClr val="bg1"/>
                    </a:solidFill>
                  </a:tcPr>
                </a:tc>
                <a:extLst>
                  <a:ext uri="{0D108BD9-81ED-4DB2-BD59-A6C34878D82A}">
                    <a16:rowId xmlns:a16="http://schemas.microsoft.com/office/drawing/2014/main" val="1819373506"/>
                  </a:ext>
                </a:extLst>
              </a:tr>
              <a:tr h="185599">
                <a:tc vMerge="1">
                  <a:txBody>
                    <a:bodyPr/>
                    <a:lstStyle/>
                    <a:p>
                      <a:endParaRPr lang="fr-FR"/>
                    </a:p>
                  </a:txBody>
                  <a:tcPr/>
                </a:tc>
                <a:tc>
                  <a:txBody>
                    <a:bodyPr/>
                    <a:lstStyle/>
                    <a:p>
                      <a:pPr algn="ctr" fontAlgn="ctr"/>
                      <a:r>
                        <a:rPr lang="fr-FR" sz="900" u="none" strike="noStrike">
                          <a:effectLst/>
                          <a:latin typeface="+mn-lt"/>
                        </a:rPr>
                        <a:t>78,4%</a:t>
                      </a:r>
                      <a:endParaRPr lang="fr-FR" sz="900" b="0" i="0" u="none" strike="noStrike">
                        <a:solidFill>
                          <a:srgbClr val="000000"/>
                        </a:solidFill>
                        <a:effectLst/>
                        <a:latin typeface="+mn-lt"/>
                      </a:endParaRPr>
                    </a:p>
                  </a:txBody>
                  <a:tcPr marL="8254" marR="8254" marT="8254" marB="0" anchor="ctr">
                    <a:lnL w="12700" cap="flat" cmpd="sng" algn="ctr">
                      <a:solidFill>
                        <a:srgbClr val="E94451"/>
                      </a:solidFill>
                      <a:prstDash val="solid"/>
                      <a:round/>
                      <a:headEnd type="none" w="med" len="med"/>
                      <a:tailEnd type="none" w="med" len="med"/>
                    </a:lnL>
                    <a:lnB w="12700" cap="flat" cmpd="sng" algn="ctr">
                      <a:solidFill>
                        <a:srgbClr val="E94451"/>
                      </a:solidFill>
                      <a:prstDash val="solid"/>
                      <a:round/>
                      <a:headEnd type="none" w="med" len="med"/>
                      <a:tailEnd type="none" w="med" len="med"/>
                    </a:lnB>
                    <a:solidFill>
                      <a:schemeClr val="bg1"/>
                    </a:solidFill>
                  </a:tcPr>
                </a:tc>
                <a:tc>
                  <a:txBody>
                    <a:bodyPr/>
                    <a:lstStyle/>
                    <a:p>
                      <a:pPr algn="ctr" fontAlgn="ctr"/>
                      <a:r>
                        <a:rPr lang="fr-FR" sz="900" u="none" strike="noStrike">
                          <a:effectLst/>
                          <a:latin typeface="+mn-lt"/>
                        </a:rPr>
                        <a:t>7,3%</a:t>
                      </a:r>
                      <a:endParaRPr lang="fr-FR" sz="900" b="0" i="0" u="none" strike="noStrike">
                        <a:solidFill>
                          <a:srgbClr val="000000"/>
                        </a:solidFill>
                        <a:effectLst/>
                        <a:latin typeface="+mn-lt"/>
                      </a:endParaRPr>
                    </a:p>
                  </a:txBody>
                  <a:tcPr marL="8254" marR="8254" marT="8254" marB="0" anchor="ctr">
                    <a:lnB w="12700" cap="flat" cmpd="sng" algn="ctr">
                      <a:solidFill>
                        <a:srgbClr val="E94451"/>
                      </a:solidFill>
                      <a:prstDash val="solid"/>
                      <a:round/>
                      <a:headEnd type="none" w="med" len="med"/>
                      <a:tailEnd type="none" w="med" len="med"/>
                    </a:lnB>
                    <a:solidFill>
                      <a:schemeClr val="bg1"/>
                    </a:solidFill>
                  </a:tcPr>
                </a:tc>
                <a:tc>
                  <a:txBody>
                    <a:bodyPr/>
                    <a:lstStyle/>
                    <a:p>
                      <a:pPr algn="ctr" fontAlgn="ctr"/>
                      <a:r>
                        <a:rPr lang="fr-FR" sz="900" u="none" strike="noStrike">
                          <a:effectLst/>
                          <a:latin typeface="+mn-lt"/>
                        </a:rPr>
                        <a:t>14,3%</a:t>
                      </a:r>
                      <a:endParaRPr lang="fr-FR" sz="900" b="0" i="0" u="none" strike="noStrike">
                        <a:solidFill>
                          <a:srgbClr val="000000"/>
                        </a:solidFill>
                        <a:effectLst/>
                        <a:latin typeface="+mn-lt"/>
                      </a:endParaRPr>
                    </a:p>
                  </a:txBody>
                  <a:tcPr marL="8254" marR="8254" marT="8254" marB="0" anchor="ctr">
                    <a:lnB w="12700" cap="flat" cmpd="sng" algn="ctr">
                      <a:solidFill>
                        <a:srgbClr val="E94451"/>
                      </a:solidFill>
                      <a:prstDash val="solid"/>
                      <a:round/>
                      <a:headEnd type="none" w="med" len="med"/>
                      <a:tailEnd type="none" w="med" len="med"/>
                    </a:lnB>
                    <a:solidFill>
                      <a:schemeClr val="bg1"/>
                    </a:solidFill>
                  </a:tcPr>
                </a:tc>
                <a:tc>
                  <a:txBody>
                    <a:bodyPr/>
                    <a:lstStyle/>
                    <a:p>
                      <a:pPr algn="ctr" fontAlgn="ctr"/>
                      <a:r>
                        <a:rPr lang="fr-FR" sz="900" u="none" strike="noStrike">
                          <a:solidFill>
                            <a:srgbClr val="E94451"/>
                          </a:solidFill>
                          <a:effectLst/>
                          <a:latin typeface="+mn-lt"/>
                        </a:rPr>
                        <a:t>100%</a:t>
                      </a:r>
                      <a:endParaRPr lang="fr-FR" sz="900" b="1" i="0" u="none" strike="noStrike">
                        <a:solidFill>
                          <a:srgbClr val="E94451"/>
                        </a:solidFill>
                        <a:effectLst/>
                        <a:latin typeface="+mn-lt"/>
                      </a:endParaRPr>
                    </a:p>
                  </a:txBody>
                  <a:tcPr marL="8254" marR="8254" marT="8254" marB="0" anchor="ctr">
                    <a:lnR w="12700" cap="flat" cmpd="sng" algn="ctr">
                      <a:solidFill>
                        <a:srgbClr val="E94451"/>
                      </a:solidFill>
                      <a:prstDash val="solid"/>
                      <a:round/>
                      <a:headEnd type="none" w="med" len="med"/>
                      <a:tailEnd type="none" w="med" len="med"/>
                    </a:lnR>
                    <a:lnB w="12700" cap="flat" cmpd="sng" algn="ctr">
                      <a:solidFill>
                        <a:srgbClr val="E94451"/>
                      </a:solidFill>
                      <a:prstDash val="solid"/>
                      <a:round/>
                      <a:headEnd type="none" w="med" len="med"/>
                      <a:tailEnd type="none" w="med" len="med"/>
                    </a:lnB>
                    <a:solidFill>
                      <a:schemeClr val="bg1"/>
                    </a:solidFill>
                  </a:tcPr>
                </a:tc>
                <a:extLst>
                  <a:ext uri="{0D108BD9-81ED-4DB2-BD59-A6C34878D82A}">
                    <a16:rowId xmlns:a16="http://schemas.microsoft.com/office/drawing/2014/main" val="3386826725"/>
                  </a:ext>
                </a:extLst>
              </a:tr>
              <a:tr h="185599">
                <a:tc rowSpan="2">
                  <a:txBody>
                    <a:bodyPr/>
                    <a:lstStyle/>
                    <a:p>
                      <a:pPr algn="ctr" fontAlgn="ctr"/>
                      <a:r>
                        <a:rPr lang="fr-FR" sz="900" u="none" strike="noStrike">
                          <a:effectLst/>
                          <a:latin typeface="+mn-lt"/>
                        </a:rPr>
                        <a:t>TAM de production, process et maintenance</a:t>
                      </a:r>
                      <a:endParaRPr lang="fr-FR" sz="900" b="0" i="0" u="none" strike="noStrike">
                        <a:solidFill>
                          <a:srgbClr val="000000"/>
                        </a:solidFill>
                        <a:effectLst/>
                        <a:latin typeface="+mn-lt"/>
                      </a:endParaRPr>
                    </a:p>
                  </a:txBody>
                  <a:tcPr marL="8254" marR="8254" marT="8254" marB="0" anchor="ctr">
                    <a:lnL w="12700" cap="flat" cmpd="sng" algn="ctr">
                      <a:solidFill>
                        <a:srgbClr val="E94451"/>
                      </a:solidFill>
                      <a:prstDash val="solid"/>
                      <a:round/>
                      <a:headEnd type="none" w="med" len="med"/>
                      <a:tailEnd type="none" w="med" len="med"/>
                    </a:lnL>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solidFill>
                      <a:srgbClr val="F7CFD0"/>
                    </a:solidFill>
                  </a:tcPr>
                </a:tc>
                <a:tc>
                  <a:txBody>
                    <a:bodyPr/>
                    <a:lstStyle/>
                    <a:p>
                      <a:pPr algn="ctr" fontAlgn="ctr"/>
                      <a:r>
                        <a:rPr lang="fr-FR" sz="900" b="1" i="0" u="none" strike="noStrike">
                          <a:solidFill>
                            <a:srgbClr val="000000"/>
                          </a:solidFill>
                          <a:effectLst/>
                          <a:latin typeface="+mn-lt"/>
                        </a:rPr>
                        <a:t>4 320</a:t>
                      </a:r>
                    </a:p>
                  </a:txBody>
                  <a:tcPr marL="8254" marR="8254" marT="8254" marB="0" anchor="ctr">
                    <a:lnL w="12700" cap="flat" cmpd="sng" algn="ctr">
                      <a:solidFill>
                        <a:srgbClr val="E94451"/>
                      </a:solidFill>
                      <a:prstDash val="solid"/>
                      <a:round/>
                      <a:headEnd type="none" w="med" len="med"/>
                      <a:tailEnd type="none" w="med" len="med"/>
                    </a:lnL>
                    <a:lnT w="12700" cap="flat" cmpd="sng" algn="ctr">
                      <a:solidFill>
                        <a:srgbClr val="E94451"/>
                      </a:solidFill>
                      <a:prstDash val="solid"/>
                      <a:round/>
                      <a:headEnd type="none" w="med" len="med"/>
                      <a:tailEnd type="none" w="med" len="med"/>
                    </a:lnT>
                    <a:solidFill>
                      <a:schemeClr val="bg1"/>
                    </a:solidFill>
                  </a:tcPr>
                </a:tc>
                <a:tc>
                  <a:txBody>
                    <a:bodyPr/>
                    <a:lstStyle/>
                    <a:p>
                      <a:pPr algn="ctr" fontAlgn="ctr"/>
                      <a:r>
                        <a:rPr lang="fr-FR" sz="900" b="1" i="0" u="none" strike="noStrike">
                          <a:solidFill>
                            <a:srgbClr val="000000"/>
                          </a:solidFill>
                          <a:effectLst/>
                          <a:latin typeface="+mn-lt"/>
                        </a:rPr>
                        <a:t>11 940</a:t>
                      </a:r>
                    </a:p>
                  </a:txBody>
                  <a:tcPr marL="8254" marR="8254" marT="8254" marB="0" anchor="ctr">
                    <a:lnT w="12700" cap="flat" cmpd="sng" algn="ctr">
                      <a:solidFill>
                        <a:srgbClr val="E94451"/>
                      </a:solidFill>
                      <a:prstDash val="solid"/>
                      <a:round/>
                      <a:headEnd type="none" w="med" len="med"/>
                      <a:tailEnd type="none" w="med" len="med"/>
                    </a:lnT>
                    <a:solidFill>
                      <a:schemeClr val="bg1"/>
                    </a:solidFill>
                  </a:tcPr>
                </a:tc>
                <a:tc>
                  <a:txBody>
                    <a:bodyPr/>
                    <a:lstStyle/>
                    <a:p>
                      <a:pPr algn="ctr" fontAlgn="ctr"/>
                      <a:r>
                        <a:rPr lang="fr-FR" sz="900" b="1" i="0" u="none" strike="noStrike">
                          <a:solidFill>
                            <a:srgbClr val="000000"/>
                          </a:solidFill>
                          <a:effectLst/>
                          <a:latin typeface="+mn-lt"/>
                        </a:rPr>
                        <a:t>9 264</a:t>
                      </a:r>
                    </a:p>
                  </a:txBody>
                  <a:tcPr marL="8254" marR="8254" marT="8254" marB="0" anchor="ctr">
                    <a:lnT w="12700" cap="flat" cmpd="sng" algn="ctr">
                      <a:solidFill>
                        <a:srgbClr val="E94451"/>
                      </a:solidFill>
                      <a:prstDash val="solid"/>
                      <a:round/>
                      <a:headEnd type="none" w="med" len="med"/>
                      <a:tailEnd type="none" w="med" len="med"/>
                    </a:lnT>
                    <a:solidFill>
                      <a:schemeClr val="bg1"/>
                    </a:solidFill>
                  </a:tcPr>
                </a:tc>
                <a:tc>
                  <a:txBody>
                    <a:bodyPr/>
                    <a:lstStyle/>
                    <a:p>
                      <a:pPr algn="ctr" fontAlgn="ctr"/>
                      <a:r>
                        <a:rPr lang="fr-FR" sz="900" b="1" i="0" u="none" strike="noStrike">
                          <a:solidFill>
                            <a:srgbClr val="E94451"/>
                          </a:solidFill>
                          <a:effectLst/>
                          <a:latin typeface="+mn-lt"/>
                        </a:rPr>
                        <a:t>25 524</a:t>
                      </a:r>
                    </a:p>
                  </a:txBody>
                  <a:tcPr marL="8254" marR="8254" marT="8254" marB="0" anchor="ctr">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solidFill>
                      <a:schemeClr val="bg1"/>
                    </a:solidFill>
                  </a:tcPr>
                </a:tc>
                <a:extLst>
                  <a:ext uri="{0D108BD9-81ED-4DB2-BD59-A6C34878D82A}">
                    <a16:rowId xmlns:a16="http://schemas.microsoft.com/office/drawing/2014/main" val="3929799160"/>
                  </a:ext>
                </a:extLst>
              </a:tr>
              <a:tr h="185599">
                <a:tc vMerge="1">
                  <a:txBody>
                    <a:bodyPr/>
                    <a:lstStyle/>
                    <a:p>
                      <a:endParaRPr lang="fr-FR"/>
                    </a:p>
                  </a:txBody>
                  <a:tcPr/>
                </a:tc>
                <a:tc>
                  <a:txBody>
                    <a:bodyPr/>
                    <a:lstStyle/>
                    <a:p>
                      <a:pPr algn="ctr" fontAlgn="ctr"/>
                      <a:r>
                        <a:rPr lang="fr-FR" sz="900" u="none" strike="noStrike">
                          <a:effectLst/>
                          <a:latin typeface="+mn-lt"/>
                        </a:rPr>
                        <a:t>16,9%</a:t>
                      </a:r>
                      <a:endParaRPr lang="fr-FR" sz="900" b="0" i="0" u="none" strike="noStrike">
                        <a:solidFill>
                          <a:srgbClr val="000000"/>
                        </a:solidFill>
                        <a:effectLst/>
                        <a:latin typeface="+mn-lt"/>
                      </a:endParaRPr>
                    </a:p>
                  </a:txBody>
                  <a:tcPr marL="8254" marR="8254" marT="8254" marB="0" anchor="ctr">
                    <a:lnL w="12700" cap="flat" cmpd="sng" algn="ctr">
                      <a:solidFill>
                        <a:srgbClr val="E94451"/>
                      </a:solidFill>
                      <a:prstDash val="solid"/>
                      <a:round/>
                      <a:headEnd type="none" w="med" len="med"/>
                      <a:tailEnd type="none" w="med" len="med"/>
                    </a:lnL>
                    <a:lnB w="12700" cap="flat" cmpd="sng" algn="ctr">
                      <a:solidFill>
                        <a:srgbClr val="E94451"/>
                      </a:solidFill>
                      <a:prstDash val="solid"/>
                      <a:round/>
                      <a:headEnd type="none" w="med" len="med"/>
                      <a:tailEnd type="none" w="med" len="med"/>
                    </a:lnB>
                    <a:solidFill>
                      <a:schemeClr val="bg1"/>
                    </a:solidFill>
                  </a:tcPr>
                </a:tc>
                <a:tc>
                  <a:txBody>
                    <a:bodyPr/>
                    <a:lstStyle/>
                    <a:p>
                      <a:pPr algn="ctr" fontAlgn="ctr"/>
                      <a:r>
                        <a:rPr lang="fr-FR" sz="900" u="none" strike="noStrike">
                          <a:effectLst/>
                          <a:latin typeface="+mn-lt"/>
                        </a:rPr>
                        <a:t>48,8%</a:t>
                      </a:r>
                      <a:endParaRPr lang="fr-FR" sz="900" b="0" i="0" u="none" strike="noStrike">
                        <a:solidFill>
                          <a:srgbClr val="000000"/>
                        </a:solidFill>
                        <a:effectLst/>
                        <a:latin typeface="+mn-lt"/>
                      </a:endParaRPr>
                    </a:p>
                  </a:txBody>
                  <a:tcPr marL="8254" marR="8254" marT="8254" marB="0" anchor="ctr">
                    <a:lnB w="12700" cap="flat" cmpd="sng" algn="ctr">
                      <a:solidFill>
                        <a:srgbClr val="E94451"/>
                      </a:solidFill>
                      <a:prstDash val="solid"/>
                      <a:round/>
                      <a:headEnd type="none" w="med" len="med"/>
                      <a:tailEnd type="none" w="med" len="med"/>
                    </a:lnB>
                    <a:solidFill>
                      <a:schemeClr val="bg1"/>
                    </a:solidFill>
                  </a:tcPr>
                </a:tc>
                <a:tc>
                  <a:txBody>
                    <a:bodyPr/>
                    <a:lstStyle/>
                    <a:p>
                      <a:pPr algn="ctr" fontAlgn="ctr"/>
                      <a:r>
                        <a:rPr lang="fr-FR" sz="900" u="none" strike="noStrike">
                          <a:effectLst/>
                          <a:latin typeface="+mn-lt"/>
                        </a:rPr>
                        <a:t>36,3%</a:t>
                      </a:r>
                      <a:endParaRPr lang="fr-FR" sz="900" b="0" i="0" u="none" strike="noStrike">
                        <a:solidFill>
                          <a:srgbClr val="000000"/>
                        </a:solidFill>
                        <a:effectLst/>
                        <a:latin typeface="+mn-lt"/>
                      </a:endParaRPr>
                    </a:p>
                  </a:txBody>
                  <a:tcPr marL="8254" marR="8254" marT="8254" marB="0" anchor="ctr">
                    <a:lnB w="12700" cap="flat" cmpd="sng" algn="ctr">
                      <a:solidFill>
                        <a:srgbClr val="E94451"/>
                      </a:solidFill>
                      <a:prstDash val="solid"/>
                      <a:round/>
                      <a:headEnd type="none" w="med" len="med"/>
                      <a:tailEnd type="none" w="med" len="med"/>
                    </a:lnB>
                    <a:solidFill>
                      <a:schemeClr val="bg1"/>
                    </a:solidFill>
                  </a:tcPr>
                </a:tc>
                <a:tc>
                  <a:txBody>
                    <a:bodyPr/>
                    <a:lstStyle/>
                    <a:p>
                      <a:pPr algn="ctr" fontAlgn="ctr"/>
                      <a:r>
                        <a:rPr lang="fr-FR" sz="900" u="none" strike="noStrike">
                          <a:solidFill>
                            <a:srgbClr val="E94451"/>
                          </a:solidFill>
                          <a:effectLst/>
                          <a:latin typeface="+mn-lt"/>
                        </a:rPr>
                        <a:t>100%</a:t>
                      </a:r>
                      <a:endParaRPr lang="fr-FR" sz="900" b="1" i="0" u="none" strike="noStrike">
                        <a:solidFill>
                          <a:srgbClr val="E94451"/>
                        </a:solidFill>
                        <a:effectLst/>
                        <a:latin typeface="+mn-lt"/>
                      </a:endParaRPr>
                    </a:p>
                  </a:txBody>
                  <a:tcPr marL="8254" marR="8254" marT="8254" marB="0" anchor="ctr">
                    <a:lnR w="12700" cap="flat" cmpd="sng" algn="ctr">
                      <a:solidFill>
                        <a:srgbClr val="E94451"/>
                      </a:solidFill>
                      <a:prstDash val="solid"/>
                      <a:round/>
                      <a:headEnd type="none" w="med" len="med"/>
                      <a:tailEnd type="none" w="med" len="med"/>
                    </a:lnR>
                    <a:lnB w="12700" cap="flat" cmpd="sng" algn="ctr">
                      <a:solidFill>
                        <a:srgbClr val="E94451"/>
                      </a:solidFill>
                      <a:prstDash val="solid"/>
                      <a:round/>
                      <a:headEnd type="none" w="med" len="med"/>
                      <a:tailEnd type="none" w="med" len="med"/>
                    </a:lnB>
                    <a:solidFill>
                      <a:schemeClr val="bg1"/>
                    </a:solidFill>
                  </a:tcPr>
                </a:tc>
                <a:extLst>
                  <a:ext uri="{0D108BD9-81ED-4DB2-BD59-A6C34878D82A}">
                    <a16:rowId xmlns:a16="http://schemas.microsoft.com/office/drawing/2014/main" val="2925493905"/>
                  </a:ext>
                </a:extLst>
              </a:tr>
              <a:tr h="185599">
                <a:tc rowSpan="2">
                  <a:txBody>
                    <a:bodyPr/>
                    <a:lstStyle/>
                    <a:p>
                      <a:pPr algn="ctr" fontAlgn="ctr"/>
                      <a:r>
                        <a:rPr lang="fr-FR" sz="900" b="1" u="none" strike="noStrike">
                          <a:solidFill>
                            <a:schemeClr val="bg1"/>
                          </a:solidFill>
                          <a:effectLst/>
                          <a:latin typeface="+mn-lt"/>
                        </a:rPr>
                        <a:t>Total</a:t>
                      </a:r>
                      <a:endParaRPr lang="fr-FR" sz="900" b="1" i="0" u="none" strike="noStrike">
                        <a:solidFill>
                          <a:schemeClr val="bg1"/>
                        </a:solidFill>
                        <a:effectLst/>
                        <a:latin typeface="+mn-lt"/>
                      </a:endParaRPr>
                    </a:p>
                  </a:txBody>
                  <a:tcPr marL="8254" marR="8254" marT="8254" marB="0" anchor="ctr">
                    <a:lnL w="12700" cap="flat" cmpd="sng" algn="ctr">
                      <a:solidFill>
                        <a:srgbClr val="E94451"/>
                      </a:solidFill>
                      <a:prstDash val="solid"/>
                      <a:round/>
                      <a:headEnd type="none" w="med" len="med"/>
                      <a:tailEnd type="none" w="med" len="med"/>
                    </a:lnL>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solidFill>
                      <a:srgbClr val="E94451"/>
                    </a:solidFill>
                  </a:tcPr>
                </a:tc>
                <a:tc>
                  <a:txBody>
                    <a:bodyPr/>
                    <a:lstStyle/>
                    <a:p>
                      <a:pPr algn="ctr" fontAlgn="ctr"/>
                      <a:r>
                        <a:rPr lang="fr-FR" sz="900" b="1" i="0" u="none" strike="noStrike">
                          <a:solidFill>
                            <a:srgbClr val="E94451"/>
                          </a:solidFill>
                          <a:effectLst/>
                          <a:latin typeface="+mn-lt"/>
                        </a:rPr>
                        <a:t>9 888</a:t>
                      </a:r>
                    </a:p>
                  </a:txBody>
                  <a:tcPr marL="8254" marR="8254" marT="8254" marB="0" anchor="ctr">
                    <a:lnL w="12700" cap="flat" cmpd="sng" algn="ctr">
                      <a:solidFill>
                        <a:srgbClr val="E94451"/>
                      </a:solidFill>
                      <a:prstDash val="solid"/>
                      <a:round/>
                      <a:headEnd type="none" w="med" len="med"/>
                      <a:tailEnd type="none" w="med" len="med"/>
                    </a:lnL>
                    <a:lnT w="12700" cap="flat" cmpd="sng" algn="ctr">
                      <a:solidFill>
                        <a:srgbClr val="E94451"/>
                      </a:solidFill>
                      <a:prstDash val="solid"/>
                      <a:round/>
                      <a:headEnd type="none" w="med" len="med"/>
                      <a:tailEnd type="none" w="med" len="med"/>
                    </a:lnT>
                    <a:solidFill>
                      <a:schemeClr val="bg1"/>
                    </a:solidFill>
                  </a:tcPr>
                </a:tc>
                <a:tc>
                  <a:txBody>
                    <a:bodyPr/>
                    <a:lstStyle/>
                    <a:p>
                      <a:pPr algn="ctr" fontAlgn="ctr"/>
                      <a:r>
                        <a:rPr lang="fr-FR" sz="900" b="1" i="0" u="none" strike="noStrike">
                          <a:solidFill>
                            <a:srgbClr val="E94451"/>
                          </a:solidFill>
                          <a:effectLst/>
                          <a:latin typeface="+mn-lt"/>
                        </a:rPr>
                        <a:t>12 420</a:t>
                      </a:r>
                    </a:p>
                  </a:txBody>
                  <a:tcPr marL="8254" marR="8254" marT="8254" marB="0" anchor="ctr">
                    <a:lnT w="12700" cap="flat" cmpd="sng" algn="ctr">
                      <a:solidFill>
                        <a:srgbClr val="E94451"/>
                      </a:solidFill>
                      <a:prstDash val="solid"/>
                      <a:round/>
                      <a:headEnd type="none" w="med" len="med"/>
                      <a:tailEnd type="none" w="med" len="med"/>
                    </a:lnT>
                    <a:solidFill>
                      <a:schemeClr val="bg1"/>
                    </a:solidFill>
                  </a:tcPr>
                </a:tc>
                <a:tc>
                  <a:txBody>
                    <a:bodyPr/>
                    <a:lstStyle/>
                    <a:p>
                      <a:pPr algn="ctr" fontAlgn="ctr"/>
                      <a:r>
                        <a:rPr lang="fr-FR" sz="900" b="1" i="0" u="none" strike="noStrike">
                          <a:solidFill>
                            <a:srgbClr val="E94451"/>
                          </a:solidFill>
                          <a:effectLst/>
                          <a:latin typeface="+mn-lt"/>
                        </a:rPr>
                        <a:t>10 320</a:t>
                      </a:r>
                    </a:p>
                  </a:txBody>
                  <a:tcPr marL="8254" marR="8254" marT="8254" marB="0" anchor="ctr">
                    <a:lnT w="12700" cap="flat" cmpd="sng" algn="ctr">
                      <a:solidFill>
                        <a:srgbClr val="E94451"/>
                      </a:solidFill>
                      <a:prstDash val="solid"/>
                      <a:round/>
                      <a:headEnd type="none" w="med" len="med"/>
                      <a:tailEnd type="none" w="med" len="med"/>
                    </a:lnT>
                    <a:solidFill>
                      <a:schemeClr val="bg1"/>
                    </a:solidFill>
                  </a:tcPr>
                </a:tc>
                <a:tc>
                  <a:txBody>
                    <a:bodyPr/>
                    <a:lstStyle/>
                    <a:p>
                      <a:pPr algn="ctr" fontAlgn="ctr"/>
                      <a:r>
                        <a:rPr lang="fr-FR" sz="900" b="1" i="0" u="none" strike="noStrike">
                          <a:solidFill>
                            <a:srgbClr val="E94451"/>
                          </a:solidFill>
                          <a:effectLst/>
                          <a:latin typeface="+mn-lt"/>
                        </a:rPr>
                        <a:t>32 628</a:t>
                      </a:r>
                    </a:p>
                  </a:txBody>
                  <a:tcPr marL="8254" marR="8254" marT="8254" marB="0" anchor="ctr">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solidFill>
                      <a:schemeClr val="bg1"/>
                    </a:solidFill>
                  </a:tcPr>
                </a:tc>
                <a:extLst>
                  <a:ext uri="{0D108BD9-81ED-4DB2-BD59-A6C34878D82A}">
                    <a16:rowId xmlns:a16="http://schemas.microsoft.com/office/drawing/2014/main" val="1742473354"/>
                  </a:ext>
                </a:extLst>
              </a:tr>
              <a:tr h="185599">
                <a:tc vMerge="1">
                  <a:txBody>
                    <a:bodyPr/>
                    <a:lstStyle/>
                    <a:p>
                      <a:endParaRPr lang="fr-FR"/>
                    </a:p>
                  </a:txBody>
                  <a:tcPr>
                    <a:lnL w="12700" cap="flat" cmpd="sng" algn="ctr">
                      <a:solidFill>
                        <a:srgbClr val="E94451"/>
                      </a:solidFill>
                      <a:prstDash val="solid"/>
                      <a:round/>
                      <a:headEnd type="none" w="med" len="med"/>
                      <a:tailEnd type="none" w="med" len="med"/>
                    </a:lnL>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solidFill>
                      <a:srgbClr val="F7CFD0"/>
                    </a:solidFill>
                  </a:tcPr>
                </a:tc>
                <a:tc>
                  <a:txBody>
                    <a:bodyPr/>
                    <a:lstStyle/>
                    <a:p>
                      <a:pPr algn="ctr" fontAlgn="ctr"/>
                      <a:r>
                        <a:rPr lang="fr-FR" sz="900" b="1" u="none" strike="noStrike">
                          <a:solidFill>
                            <a:srgbClr val="E94451"/>
                          </a:solidFill>
                          <a:effectLst/>
                          <a:latin typeface="+mn-lt"/>
                        </a:rPr>
                        <a:t>30,3%</a:t>
                      </a:r>
                      <a:endParaRPr lang="fr-FR" sz="900" b="1" i="0" u="none" strike="noStrike">
                        <a:solidFill>
                          <a:srgbClr val="E94451"/>
                        </a:solidFill>
                        <a:effectLst/>
                        <a:latin typeface="+mn-lt"/>
                      </a:endParaRPr>
                    </a:p>
                  </a:txBody>
                  <a:tcPr marL="8254" marR="8254" marT="8254" marB="0" anchor="ctr">
                    <a:lnL w="12700" cap="flat" cmpd="sng" algn="ctr">
                      <a:solidFill>
                        <a:srgbClr val="E94451"/>
                      </a:solidFill>
                      <a:prstDash val="solid"/>
                      <a:round/>
                      <a:headEnd type="none" w="med" len="med"/>
                      <a:tailEnd type="none" w="med" len="med"/>
                    </a:lnL>
                    <a:lnB w="12700" cap="flat" cmpd="sng" algn="ctr">
                      <a:solidFill>
                        <a:srgbClr val="E94451"/>
                      </a:solidFill>
                      <a:prstDash val="solid"/>
                      <a:round/>
                      <a:headEnd type="none" w="med" len="med"/>
                      <a:tailEnd type="none" w="med" len="med"/>
                    </a:lnB>
                    <a:solidFill>
                      <a:schemeClr val="bg1"/>
                    </a:solidFill>
                  </a:tcPr>
                </a:tc>
                <a:tc>
                  <a:txBody>
                    <a:bodyPr/>
                    <a:lstStyle/>
                    <a:p>
                      <a:pPr algn="ctr" fontAlgn="ctr"/>
                      <a:r>
                        <a:rPr lang="fr-FR" sz="900" b="1" u="none" strike="noStrike">
                          <a:solidFill>
                            <a:srgbClr val="E94451"/>
                          </a:solidFill>
                          <a:effectLst/>
                          <a:latin typeface="+mn-lt"/>
                        </a:rPr>
                        <a:t>38,1%</a:t>
                      </a:r>
                      <a:endParaRPr lang="fr-FR" sz="900" b="1" i="0" u="none" strike="noStrike">
                        <a:solidFill>
                          <a:srgbClr val="E94451"/>
                        </a:solidFill>
                        <a:effectLst/>
                        <a:latin typeface="+mn-lt"/>
                      </a:endParaRPr>
                    </a:p>
                  </a:txBody>
                  <a:tcPr marL="8254" marR="8254" marT="8254" marB="0" anchor="ctr">
                    <a:lnB w="12700" cap="flat" cmpd="sng" algn="ctr">
                      <a:solidFill>
                        <a:srgbClr val="E94451"/>
                      </a:solidFill>
                      <a:prstDash val="solid"/>
                      <a:round/>
                      <a:headEnd type="none" w="med" len="med"/>
                      <a:tailEnd type="none" w="med" len="med"/>
                    </a:lnB>
                    <a:solidFill>
                      <a:schemeClr val="bg1"/>
                    </a:solidFill>
                  </a:tcPr>
                </a:tc>
                <a:tc>
                  <a:txBody>
                    <a:bodyPr/>
                    <a:lstStyle/>
                    <a:p>
                      <a:pPr algn="ctr" fontAlgn="ctr"/>
                      <a:r>
                        <a:rPr lang="fr-FR" sz="900" b="1" u="none" strike="noStrike">
                          <a:solidFill>
                            <a:srgbClr val="E94451"/>
                          </a:solidFill>
                          <a:effectLst/>
                          <a:latin typeface="+mn-lt"/>
                        </a:rPr>
                        <a:t>31,6%</a:t>
                      </a:r>
                      <a:endParaRPr lang="fr-FR" sz="900" b="1" i="0" u="none" strike="noStrike">
                        <a:solidFill>
                          <a:srgbClr val="E94451"/>
                        </a:solidFill>
                        <a:effectLst/>
                        <a:latin typeface="+mn-lt"/>
                      </a:endParaRPr>
                    </a:p>
                  </a:txBody>
                  <a:tcPr marL="8254" marR="8254" marT="8254" marB="0" anchor="ctr">
                    <a:lnB w="12700" cap="flat" cmpd="sng" algn="ctr">
                      <a:solidFill>
                        <a:srgbClr val="E94451"/>
                      </a:solidFill>
                      <a:prstDash val="solid"/>
                      <a:round/>
                      <a:headEnd type="none" w="med" len="med"/>
                      <a:tailEnd type="none" w="med" len="med"/>
                    </a:lnB>
                    <a:solidFill>
                      <a:schemeClr val="bg1"/>
                    </a:solidFill>
                  </a:tcPr>
                </a:tc>
                <a:tc>
                  <a:txBody>
                    <a:bodyPr/>
                    <a:lstStyle/>
                    <a:p>
                      <a:pPr algn="ctr" fontAlgn="ctr"/>
                      <a:r>
                        <a:rPr lang="fr-FR" sz="900" u="none" strike="noStrike">
                          <a:solidFill>
                            <a:srgbClr val="E94451"/>
                          </a:solidFill>
                          <a:effectLst/>
                          <a:latin typeface="+mn-lt"/>
                        </a:rPr>
                        <a:t>100%</a:t>
                      </a:r>
                      <a:endParaRPr lang="fr-FR" sz="900" b="1" i="0" u="none" strike="noStrike">
                        <a:solidFill>
                          <a:srgbClr val="E94451"/>
                        </a:solidFill>
                        <a:effectLst/>
                        <a:latin typeface="+mn-lt"/>
                      </a:endParaRPr>
                    </a:p>
                  </a:txBody>
                  <a:tcPr marL="8254" marR="8254" marT="8254" marB="0" anchor="ctr">
                    <a:lnR w="12700" cap="flat" cmpd="sng" algn="ctr">
                      <a:solidFill>
                        <a:srgbClr val="E94451"/>
                      </a:solidFill>
                      <a:prstDash val="solid"/>
                      <a:round/>
                      <a:headEnd type="none" w="med" len="med"/>
                      <a:tailEnd type="none" w="med" len="med"/>
                    </a:lnR>
                    <a:lnB w="12700" cap="flat" cmpd="sng" algn="ctr">
                      <a:solidFill>
                        <a:srgbClr val="E94451"/>
                      </a:solidFill>
                      <a:prstDash val="solid"/>
                      <a:round/>
                      <a:headEnd type="none" w="med" len="med"/>
                      <a:tailEnd type="none" w="med" len="med"/>
                    </a:lnB>
                    <a:solidFill>
                      <a:schemeClr val="bg1"/>
                    </a:solidFill>
                  </a:tcPr>
                </a:tc>
                <a:extLst>
                  <a:ext uri="{0D108BD9-81ED-4DB2-BD59-A6C34878D82A}">
                    <a16:rowId xmlns:a16="http://schemas.microsoft.com/office/drawing/2014/main" val="125263984"/>
                  </a:ext>
                </a:extLst>
              </a:tr>
            </a:tbl>
          </a:graphicData>
        </a:graphic>
      </p:graphicFrame>
      <p:sp>
        <p:nvSpPr>
          <p:cNvPr id="13" name="Espace réservé du contenu 2">
            <a:extLst>
              <a:ext uri="{FF2B5EF4-FFF2-40B4-BE49-F238E27FC236}">
                <a16:creationId xmlns:a16="http://schemas.microsoft.com/office/drawing/2014/main" id="{21BE710B-ACB5-400F-ACA4-FE45266C0D6B}"/>
              </a:ext>
            </a:extLst>
          </p:cNvPr>
          <p:cNvSpPr>
            <a:spLocks noGrp="1"/>
          </p:cNvSpPr>
          <p:nvPr>
            <p:ph idx="1"/>
          </p:nvPr>
        </p:nvSpPr>
        <p:spPr>
          <a:xfrm>
            <a:off x="6562139" y="1479884"/>
            <a:ext cx="3034146" cy="4704606"/>
          </a:xfrm>
        </p:spPr>
        <p:txBody>
          <a:bodyPr/>
          <a:lstStyle/>
          <a:p>
            <a:pPr lvl="1" algn="just"/>
            <a:r>
              <a:rPr lang="fr-FR" sz="1200"/>
              <a:t>La part des techniciens et agents de maîtrise (TAM) intervenant dans la métallurgie est un recul (37,5% en 2013). </a:t>
            </a:r>
          </a:p>
          <a:p>
            <a:pPr lvl="1" algn="just"/>
            <a:endParaRPr lang="fr-FR" sz="1200"/>
          </a:p>
          <a:p>
            <a:pPr lvl="1" algn="just"/>
            <a:r>
              <a:rPr lang="fr-FR" sz="1200"/>
              <a:t>La masse des effectifs branche est principalement constituée des techniciens en électricité/électronique et mécanique/travail des métaux (+78% pour chacune des fonctions) - la première catégorie a connu un bond de 25,6 points.</a:t>
            </a:r>
          </a:p>
          <a:p>
            <a:pPr marL="171450" lvl="1" indent="-171450" algn="just">
              <a:buFont typeface="Symbol" panose="05050102010706020507" pitchFamily="18" charset="2"/>
              <a:buChar char="Þ"/>
            </a:pPr>
            <a:endParaRPr lang="fr-FR" sz="1200"/>
          </a:p>
          <a:p>
            <a:pPr lvl="1" algn="just"/>
            <a:r>
              <a:rPr lang="fr-FR" sz="1200"/>
              <a:t>Des effectifs de TAM métallurgiques relativement équilibrés entre la métallurgie, les autres industries et les autres secteurs, malgré de forte différences au sein des TAM </a:t>
            </a:r>
          </a:p>
          <a:p>
            <a:pPr lvl="1" algn="just"/>
            <a:endParaRPr lang="fr-FR" sz="1200"/>
          </a:p>
          <a:p>
            <a:pPr lvl="1" algn="just"/>
            <a:r>
              <a:rPr lang="fr-FR" sz="1200"/>
              <a:t>A contrario, les TAM en production, process et maintenance témoignant de savoir-faire polyvalents. Ils sont en actuellement très peu représentés dans la branche métallurgie (16,9 %), soit une diminution de 19% de ces techniciens affectés à la branche.</a:t>
            </a:r>
          </a:p>
          <a:p>
            <a:pPr lvl="1" algn="just"/>
            <a:endParaRPr lang="fr-FR" sz="1200"/>
          </a:p>
        </p:txBody>
      </p:sp>
      <p:sp>
        <p:nvSpPr>
          <p:cNvPr id="15" name="ZoneTexte 14">
            <a:extLst>
              <a:ext uri="{FF2B5EF4-FFF2-40B4-BE49-F238E27FC236}">
                <a16:creationId xmlns:a16="http://schemas.microsoft.com/office/drawing/2014/main" id="{8B2B930D-6C79-4482-91A3-05D5D649C20A}"/>
              </a:ext>
            </a:extLst>
          </p:cNvPr>
          <p:cNvSpPr txBox="1"/>
          <p:nvPr/>
        </p:nvSpPr>
        <p:spPr>
          <a:xfrm>
            <a:off x="691050" y="3123604"/>
            <a:ext cx="5871088" cy="538609"/>
          </a:xfrm>
          <a:prstGeom prst="rect">
            <a:avLst/>
          </a:prstGeom>
          <a:noFill/>
        </p:spPr>
        <p:txBody>
          <a:bodyPr wrap="square" rtlCol="0">
            <a:spAutoFit/>
          </a:bodyPr>
          <a:lstStyle/>
          <a:p>
            <a:pPr algn="ctr"/>
            <a:r>
              <a:rPr lang="fr-FR" sz="1000" b="1" dirty="0">
                <a:solidFill>
                  <a:srgbClr val="231F20"/>
                </a:solidFill>
              </a:rPr>
              <a:t>NOMBRE D’EMPLOIS DE TAM « MÉTALLURGIQUES » POUR LES 15 PREMIERS SECTEURS EMPLOYEURS HORS BRANCHE</a:t>
            </a:r>
          </a:p>
          <a:p>
            <a:pPr algn="ctr"/>
            <a:r>
              <a:rPr lang="fr-FR" sz="900" i="1" dirty="0">
                <a:solidFill>
                  <a:schemeClr val="tx1">
                    <a:lumMod val="60000"/>
                    <a:lumOff val="40000"/>
                  </a:schemeClr>
                </a:solidFill>
              </a:rPr>
              <a:t>Source : INSEE (2015) retraitements Katalyse</a:t>
            </a:r>
          </a:p>
        </p:txBody>
      </p:sp>
      <p:graphicFrame>
        <p:nvGraphicFramePr>
          <p:cNvPr id="16" name="Graphique 15">
            <a:extLst>
              <a:ext uri="{FF2B5EF4-FFF2-40B4-BE49-F238E27FC236}">
                <a16:creationId xmlns:a16="http://schemas.microsoft.com/office/drawing/2014/main" id="{1FEE061B-DDE9-4ED8-90F0-F91273843149}"/>
              </a:ext>
            </a:extLst>
          </p:cNvPr>
          <p:cNvGraphicFramePr>
            <a:graphicFrameLocks/>
          </p:cNvGraphicFramePr>
          <p:nvPr>
            <p:extLst>
              <p:ext uri="{D42A27DB-BD31-4B8C-83A1-F6EECF244321}">
                <p14:modId xmlns:p14="http://schemas.microsoft.com/office/powerpoint/2010/main" val="2645451887"/>
              </p:ext>
            </p:extLst>
          </p:nvPr>
        </p:nvGraphicFramePr>
        <p:xfrm>
          <a:off x="508259" y="3504774"/>
          <a:ext cx="5483108" cy="3608406"/>
        </p:xfrm>
        <a:graphic>
          <a:graphicData uri="http://schemas.openxmlformats.org/drawingml/2006/chart">
            <c:chart xmlns:c="http://schemas.openxmlformats.org/drawingml/2006/chart" xmlns:r="http://schemas.openxmlformats.org/officeDocument/2006/relationships" r:id="rId2"/>
          </a:graphicData>
        </a:graphic>
      </p:graphicFrame>
      <p:sp>
        <p:nvSpPr>
          <p:cNvPr id="10" name="Espace réservé du texte 4">
            <a:extLst>
              <a:ext uri="{FF2B5EF4-FFF2-40B4-BE49-F238E27FC236}">
                <a16:creationId xmlns:a16="http://schemas.microsoft.com/office/drawing/2014/main" id="{5159F415-1FF4-41BD-9C2B-FFCEE2256787}"/>
              </a:ext>
            </a:extLst>
          </p:cNvPr>
          <p:cNvSpPr>
            <a:spLocks noGrp="1"/>
          </p:cNvSpPr>
          <p:nvPr>
            <p:ph type="body" sz="quarter" idx="11"/>
          </p:nvPr>
        </p:nvSpPr>
        <p:spPr>
          <a:xfrm>
            <a:off x="706438" y="649288"/>
            <a:ext cx="490537" cy="450850"/>
          </a:xfrm>
        </p:spPr>
        <p:txBody>
          <a:bodyPr/>
          <a:lstStyle/>
          <a:p>
            <a:r>
              <a:rPr lang="fr-FR"/>
              <a:t>01</a:t>
            </a:r>
          </a:p>
        </p:txBody>
      </p:sp>
    </p:spTree>
    <p:extLst>
      <p:ext uri="{BB962C8B-B14F-4D97-AF65-F5344CB8AC3E}">
        <p14:creationId xmlns:p14="http://schemas.microsoft.com/office/powerpoint/2010/main" val="19597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7640B3-2FBB-4D82-8403-296FDBFD291C}"/>
              </a:ext>
            </a:extLst>
          </p:cNvPr>
          <p:cNvSpPr>
            <a:spLocks noGrp="1"/>
          </p:cNvSpPr>
          <p:nvPr>
            <p:ph type="title"/>
          </p:nvPr>
        </p:nvSpPr>
        <p:spPr/>
        <p:txBody>
          <a:bodyPr/>
          <a:lstStyle/>
          <a:p>
            <a:r>
              <a:rPr lang="fr-FR"/>
              <a:t>Les OUVRIERS métallurgiques</a:t>
            </a:r>
          </a:p>
        </p:txBody>
      </p:sp>
      <p:sp>
        <p:nvSpPr>
          <p:cNvPr id="4" name="Espace réservé du texte 3">
            <a:extLst>
              <a:ext uri="{FF2B5EF4-FFF2-40B4-BE49-F238E27FC236}">
                <a16:creationId xmlns:a16="http://schemas.microsoft.com/office/drawing/2014/main" id="{CFE491C0-6723-4A2D-A56D-0405FE2CC29F}"/>
              </a:ext>
            </a:extLst>
          </p:cNvPr>
          <p:cNvSpPr>
            <a:spLocks noGrp="1"/>
          </p:cNvSpPr>
          <p:nvPr>
            <p:ph type="body" sz="quarter" idx="10"/>
          </p:nvPr>
        </p:nvSpPr>
        <p:spPr/>
        <p:txBody>
          <a:bodyPr/>
          <a:lstStyle/>
          <a:p>
            <a:r>
              <a:rPr lang="fr-FR"/>
              <a:t>Nombre et répartition par secteurs d’activité</a:t>
            </a:r>
          </a:p>
        </p:txBody>
      </p:sp>
      <p:graphicFrame>
        <p:nvGraphicFramePr>
          <p:cNvPr id="11" name="Tableau 10">
            <a:extLst>
              <a:ext uri="{FF2B5EF4-FFF2-40B4-BE49-F238E27FC236}">
                <a16:creationId xmlns:a16="http://schemas.microsoft.com/office/drawing/2014/main" id="{0D5E7B49-6483-409C-AFBA-4AF650F709DF}"/>
              </a:ext>
            </a:extLst>
          </p:cNvPr>
          <p:cNvGraphicFramePr>
            <a:graphicFrameLocks noGrp="1"/>
          </p:cNvGraphicFramePr>
          <p:nvPr>
            <p:extLst>
              <p:ext uri="{D42A27DB-BD31-4B8C-83A1-F6EECF244321}">
                <p14:modId xmlns:p14="http://schemas.microsoft.com/office/powerpoint/2010/main" val="2221913996"/>
              </p:ext>
            </p:extLst>
          </p:nvPr>
        </p:nvGraphicFramePr>
        <p:xfrm>
          <a:off x="231061" y="1637665"/>
          <a:ext cx="4009364" cy="3164474"/>
        </p:xfrm>
        <a:graphic>
          <a:graphicData uri="http://schemas.openxmlformats.org/drawingml/2006/table">
            <a:tbl>
              <a:tblPr firstRow="1" lastCol="1" bandRow="1">
                <a:tableStyleId>{5C22544A-7EE6-4342-B048-85BDC9FD1C3A}</a:tableStyleId>
              </a:tblPr>
              <a:tblGrid>
                <a:gridCol w="1159060">
                  <a:extLst>
                    <a:ext uri="{9D8B030D-6E8A-4147-A177-3AD203B41FA5}">
                      <a16:colId xmlns:a16="http://schemas.microsoft.com/office/drawing/2014/main" val="1850650853"/>
                    </a:ext>
                  </a:extLst>
                </a:gridCol>
                <a:gridCol w="712576">
                  <a:extLst>
                    <a:ext uri="{9D8B030D-6E8A-4147-A177-3AD203B41FA5}">
                      <a16:colId xmlns:a16="http://schemas.microsoft.com/office/drawing/2014/main" val="1367104868"/>
                    </a:ext>
                  </a:extLst>
                </a:gridCol>
                <a:gridCol w="712576">
                  <a:extLst>
                    <a:ext uri="{9D8B030D-6E8A-4147-A177-3AD203B41FA5}">
                      <a16:colId xmlns:a16="http://schemas.microsoft.com/office/drawing/2014/main" val="2758716496"/>
                    </a:ext>
                  </a:extLst>
                </a:gridCol>
                <a:gridCol w="712576">
                  <a:extLst>
                    <a:ext uri="{9D8B030D-6E8A-4147-A177-3AD203B41FA5}">
                      <a16:colId xmlns:a16="http://schemas.microsoft.com/office/drawing/2014/main" val="710687636"/>
                    </a:ext>
                  </a:extLst>
                </a:gridCol>
                <a:gridCol w="712576">
                  <a:extLst>
                    <a:ext uri="{9D8B030D-6E8A-4147-A177-3AD203B41FA5}">
                      <a16:colId xmlns:a16="http://schemas.microsoft.com/office/drawing/2014/main" val="1622637400"/>
                    </a:ext>
                  </a:extLst>
                </a:gridCol>
              </a:tblGrid>
              <a:tr h="123073">
                <a:tc>
                  <a:txBody>
                    <a:bodyPr/>
                    <a:lstStyle/>
                    <a:p>
                      <a:pPr algn="ctr" fontAlgn="ctr"/>
                      <a:r>
                        <a:rPr lang="fr-FR" sz="900" u="none" strike="noStrike">
                          <a:effectLst/>
                        </a:rPr>
                        <a:t>Ouvriers</a:t>
                      </a:r>
                      <a:endParaRPr lang="fr-FR" sz="900" b="1" i="0" u="none" strike="noStrike">
                        <a:solidFill>
                          <a:srgbClr val="FFFFFF"/>
                        </a:solidFill>
                        <a:effectLst/>
                        <a:latin typeface="Calibri" panose="020F0502020204030204" pitchFamily="34" charset="0"/>
                      </a:endParaRPr>
                    </a:p>
                  </a:txBody>
                  <a:tcPr marL="8838" marR="8838" marT="8838" marB="0" anchor="ctr">
                    <a:lnL w="12700" cap="flat" cmpd="sng" algn="ctr">
                      <a:solidFill>
                        <a:srgbClr val="E94451"/>
                      </a:solidFill>
                      <a:prstDash val="solid"/>
                      <a:round/>
                      <a:headEnd type="none" w="med" len="med"/>
                      <a:tailEnd type="none" w="med" len="med"/>
                    </a:lnL>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tcPr>
                </a:tc>
                <a:tc>
                  <a:txBody>
                    <a:bodyPr/>
                    <a:lstStyle/>
                    <a:p>
                      <a:pPr algn="ctr" fontAlgn="ctr"/>
                      <a:r>
                        <a:rPr lang="fr-FR" sz="900" u="none" strike="noStrike">
                          <a:effectLst/>
                        </a:rPr>
                        <a:t>Métallurgie</a:t>
                      </a:r>
                      <a:endParaRPr lang="fr-FR" sz="900" b="1" i="0" u="none" strike="noStrike">
                        <a:solidFill>
                          <a:srgbClr val="FFFFFF"/>
                        </a:solidFill>
                        <a:effectLst/>
                        <a:latin typeface="Calibri" panose="020F0502020204030204" pitchFamily="34" charset="0"/>
                      </a:endParaRPr>
                    </a:p>
                  </a:txBody>
                  <a:tcPr marL="8838" marR="8838" marT="8838" marB="0" anchor="ctr">
                    <a:lnL w="12700" cap="flat" cmpd="sng" algn="ctr">
                      <a:solidFill>
                        <a:srgbClr val="E94451"/>
                      </a:solidFill>
                      <a:prstDash val="solid"/>
                      <a:round/>
                      <a:headEnd type="none" w="med" len="med"/>
                      <a:tailEnd type="none" w="med" len="med"/>
                    </a:lnL>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tcPr>
                </a:tc>
                <a:tc>
                  <a:txBody>
                    <a:bodyPr/>
                    <a:lstStyle/>
                    <a:p>
                      <a:pPr algn="ctr" fontAlgn="ctr"/>
                      <a:r>
                        <a:rPr lang="fr-FR" sz="900" u="none" strike="noStrike">
                          <a:effectLst/>
                        </a:rPr>
                        <a:t>Autres industries</a:t>
                      </a:r>
                      <a:endParaRPr lang="fr-FR" sz="900" b="1" i="0" u="none" strike="noStrike">
                        <a:solidFill>
                          <a:srgbClr val="FFFFFF"/>
                        </a:solidFill>
                        <a:effectLst/>
                        <a:latin typeface="Calibri" panose="020F0502020204030204" pitchFamily="34" charset="0"/>
                      </a:endParaRPr>
                    </a:p>
                  </a:txBody>
                  <a:tcPr marL="8838" marR="8838" marT="8838" marB="0" anchor="ct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tcPr>
                </a:tc>
                <a:tc>
                  <a:txBody>
                    <a:bodyPr/>
                    <a:lstStyle/>
                    <a:p>
                      <a:pPr algn="ctr" fontAlgn="ctr"/>
                      <a:r>
                        <a:rPr lang="fr-FR" sz="900" u="none" strike="noStrike">
                          <a:solidFill>
                            <a:schemeClr val="bg1"/>
                          </a:solidFill>
                          <a:effectLst/>
                        </a:rPr>
                        <a:t>Autres Secteurs</a:t>
                      </a:r>
                      <a:endParaRPr lang="fr-FR" sz="900" b="1" i="0" u="none" strike="noStrike">
                        <a:solidFill>
                          <a:schemeClr val="bg1"/>
                        </a:solidFill>
                        <a:effectLst/>
                        <a:latin typeface="Calibri" panose="020F0502020204030204" pitchFamily="34" charset="0"/>
                      </a:endParaRPr>
                    </a:p>
                  </a:txBody>
                  <a:tcPr marL="8838" marR="8838" marT="8838" marB="0" anchor="ct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tcPr>
                </a:tc>
                <a:tc>
                  <a:txBody>
                    <a:bodyPr/>
                    <a:lstStyle/>
                    <a:p>
                      <a:pPr algn="ctr" fontAlgn="ctr"/>
                      <a:r>
                        <a:rPr lang="fr-FR" sz="1000" u="none" strike="noStrike">
                          <a:solidFill>
                            <a:schemeClr val="bg1"/>
                          </a:solidFill>
                          <a:effectLst/>
                        </a:rPr>
                        <a:t>Total</a:t>
                      </a:r>
                      <a:endParaRPr lang="fr-FR" sz="1000" b="1" i="0" u="none" strike="noStrike">
                        <a:solidFill>
                          <a:schemeClr val="bg1"/>
                        </a:solidFill>
                        <a:effectLst/>
                        <a:latin typeface="Calibri" panose="020F0502020204030204" pitchFamily="34" charset="0"/>
                      </a:endParaRPr>
                    </a:p>
                  </a:txBody>
                  <a:tcPr marL="8838" marR="8838" marT="8838" marB="0" anchor="ctr">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tcPr>
                </a:tc>
                <a:extLst>
                  <a:ext uri="{0D108BD9-81ED-4DB2-BD59-A6C34878D82A}">
                    <a16:rowId xmlns:a16="http://schemas.microsoft.com/office/drawing/2014/main" val="2284738963"/>
                  </a:ext>
                </a:extLst>
              </a:tr>
              <a:tr h="185599">
                <a:tc rowSpan="2">
                  <a:txBody>
                    <a:bodyPr/>
                    <a:lstStyle/>
                    <a:p>
                      <a:pPr algn="ctr" fontAlgn="ctr"/>
                      <a:r>
                        <a:rPr lang="fr-FR" sz="900" u="none" strike="noStrike">
                          <a:effectLst/>
                        </a:rPr>
                        <a:t>Ajusteurs monteurs, mécaniciens monteurs, régleurs</a:t>
                      </a:r>
                      <a:endParaRPr lang="fr-FR" sz="900" b="0" i="0" u="none" strike="noStrike">
                        <a:solidFill>
                          <a:srgbClr val="000000"/>
                        </a:solidFill>
                        <a:effectLst/>
                        <a:latin typeface="Calibri" panose="020F0502020204030204" pitchFamily="34" charset="0"/>
                      </a:endParaRPr>
                    </a:p>
                  </a:txBody>
                  <a:tcPr marL="8308" marR="8308" marT="8308" marB="0" anchor="ctr">
                    <a:lnL w="12700" cap="flat" cmpd="sng" algn="ctr">
                      <a:solidFill>
                        <a:srgbClr val="E94451"/>
                      </a:solidFill>
                      <a:prstDash val="solid"/>
                      <a:round/>
                      <a:headEnd type="none" w="med" len="med"/>
                      <a:tailEnd type="none" w="med" len="med"/>
                    </a:lnL>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tcPr>
                </a:tc>
                <a:tc>
                  <a:txBody>
                    <a:bodyPr/>
                    <a:lstStyle/>
                    <a:p>
                      <a:pPr algn="ctr" fontAlgn="ctr"/>
                      <a:r>
                        <a:rPr lang="fr-FR" sz="900" b="0" i="0" u="none" strike="noStrike">
                          <a:solidFill>
                            <a:srgbClr val="4F4F4F"/>
                          </a:solidFill>
                          <a:effectLst/>
                          <a:latin typeface="+mn-lt"/>
                        </a:rPr>
                        <a:t>3 852</a:t>
                      </a:r>
                    </a:p>
                  </a:txBody>
                  <a:tcPr marL="8308" marR="8308" marT="8308" marB="0" anchor="ctr">
                    <a:lnL w="12700" cap="flat" cmpd="sng" algn="ctr">
                      <a:solidFill>
                        <a:srgbClr val="E94451"/>
                      </a:solidFill>
                      <a:prstDash val="solid"/>
                      <a:round/>
                      <a:headEnd type="none" w="med" len="med"/>
                      <a:tailEnd type="none" w="med" len="med"/>
                    </a:lnL>
                    <a:lnT w="12700" cap="flat" cmpd="sng" algn="ctr">
                      <a:solidFill>
                        <a:srgbClr val="E94451"/>
                      </a:solidFill>
                      <a:prstDash val="solid"/>
                      <a:round/>
                      <a:headEnd type="none" w="med" len="med"/>
                      <a:tailEnd type="none" w="med" len="med"/>
                    </a:lnT>
                    <a:solidFill>
                      <a:schemeClr val="bg1"/>
                    </a:solidFill>
                  </a:tcPr>
                </a:tc>
                <a:tc>
                  <a:txBody>
                    <a:bodyPr/>
                    <a:lstStyle/>
                    <a:p>
                      <a:pPr algn="ctr" fontAlgn="ctr"/>
                      <a:r>
                        <a:rPr lang="fr-FR" sz="900" b="0" i="0" u="none" strike="noStrike">
                          <a:solidFill>
                            <a:srgbClr val="4F4F4F"/>
                          </a:solidFill>
                          <a:effectLst/>
                          <a:latin typeface="+mn-lt"/>
                        </a:rPr>
                        <a:t>144</a:t>
                      </a:r>
                    </a:p>
                  </a:txBody>
                  <a:tcPr marL="8308" marR="8308" marT="8308" marB="0" anchor="ctr">
                    <a:lnT w="12700" cap="flat" cmpd="sng" algn="ctr">
                      <a:solidFill>
                        <a:srgbClr val="E94451"/>
                      </a:solidFill>
                      <a:prstDash val="solid"/>
                      <a:round/>
                      <a:headEnd type="none" w="med" len="med"/>
                      <a:tailEnd type="none" w="med" len="med"/>
                    </a:lnT>
                    <a:solidFill>
                      <a:schemeClr val="bg1"/>
                    </a:solidFill>
                  </a:tcPr>
                </a:tc>
                <a:tc>
                  <a:txBody>
                    <a:bodyPr/>
                    <a:lstStyle/>
                    <a:p>
                      <a:pPr algn="ctr" fontAlgn="ctr"/>
                      <a:r>
                        <a:rPr lang="fr-FR" sz="900" b="0" i="0" u="none" strike="noStrike">
                          <a:solidFill>
                            <a:srgbClr val="4F4F4F"/>
                          </a:solidFill>
                          <a:effectLst/>
                          <a:latin typeface="+mn-lt"/>
                        </a:rPr>
                        <a:t>1092</a:t>
                      </a:r>
                    </a:p>
                  </a:txBody>
                  <a:tcPr marL="8308" marR="8308" marT="8308" marB="0" anchor="ctr">
                    <a:lnT w="12700" cap="flat" cmpd="sng" algn="ctr">
                      <a:solidFill>
                        <a:srgbClr val="E94451"/>
                      </a:solidFill>
                      <a:prstDash val="solid"/>
                      <a:round/>
                      <a:headEnd type="none" w="med" len="med"/>
                      <a:tailEnd type="none" w="med" len="med"/>
                    </a:lnT>
                    <a:solidFill>
                      <a:schemeClr val="bg1"/>
                    </a:solidFill>
                  </a:tcPr>
                </a:tc>
                <a:tc>
                  <a:txBody>
                    <a:bodyPr/>
                    <a:lstStyle/>
                    <a:p>
                      <a:pPr algn="ctr" fontAlgn="ctr"/>
                      <a:r>
                        <a:rPr lang="fr-FR" sz="1000" b="1" i="0" u="none" strike="noStrike">
                          <a:solidFill>
                            <a:srgbClr val="E94451"/>
                          </a:solidFill>
                          <a:effectLst/>
                          <a:latin typeface="+mn-lt"/>
                        </a:rPr>
                        <a:t>5 088</a:t>
                      </a:r>
                    </a:p>
                  </a:txBody>
                  <a:tcPr marL="8308" marR="8308" marT="8308" marB="0" anchor="ctr">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solidFill>
                      <a:schemeClr val="bg1"/>
                    </a:solidFill>
                  </a:tcPr>
                </a:tc>
                <a:extLst>
                  <a:ext uri="{0D108BD9-81ED-4DB2-BD59-A6C34878D82A}">
                    <a16:rowId xmlns:a16="http://schemas.microsoft.com/office/drawing/2014/main" val="3681086580"/>
                  </a:ext>
                </a:extLst>
              </a:tr>
              <a:tr h="194642">
                <a:tc vMerge="1">
                  <a:txBody>
                    <a:bodyPr/>
                    <a:lstStyle/>
                    <a:p>
                      <a:endParaRPr lang="fr-FR"/>
                    </a:p>
                  </a:txBody>
                  <a:tcPr/>
                </a:tc>
                <a:tc>
                  <a:txBody>
                    <a:bodyPr/>
                    <a:lstStyle/>
                    <a:p>
                      <a:pPr algn="ctr" fontAlgn="ctr"/>
                      <a:r>
                        <a:rPr lang="fr-FR" sz="900" u="none" strike="noStrike">
                          <a:solidFill>
                            <a:srgbClr val="4F4F4F"/>
                          </a:solidFill>
                          <a:effectLst/>
                          <a:latin typeface="+mn-lt"/>
                        </a:rPr>
                        <a:t>75,7%</a:t>
                      </a:r>
                      <a:endParaRPr lang="fr-FR" sz="900" b="0" i="0" u="none" strike="noStrike">
                        <a:solidFill>
                          <a:srgbClr val="4F4F4F"/>
                        </a:solidFill>
                        <a:effectLst/>
                        <a:latin typeface="+mn-lt"/>
                      </a:endParaRPr>
                    </a:p>
                  </a:txBody>
                  <a:tcPr marL="8308" marR="8308" marT="8308" marB="0" anchor="ctr">
                    <a:lnL w="12700" cap="flat" cmpd="sng" algn="ctr">
                      <a:solidFill>
                        <a:srgbClr val="E94451"/>
                      </a:solidFill>
                      <a:prstDash val="solid"/>
                      <a:round/>
                      <a:headEnd type="none" w="med" len="med"/>
                      <a:tailEnd type="none" w="med" len="med"/>
                    </a:lnL>
                    <a:lnB w="12700" cap="flat" cmpd="sng" algn="ctr">
                      <a:solidFill>
                        <a:srgbClr val="E94451"/>
                      </a:solidFill>
                      <a:prstDash val="solid"/>
                      <a:round/>
                      <a:headEnd type="none" w="med" len="med"/>
                      <a:tailEnd type="none" w="med" len="med"/>
                    </a:lnB>
                    <a:solidFill>
                      <a:schemeClr val="bg1"/>
                    </a:solidFill>
                  </a:tcPr>
                </a:tc>
                <a:tc>
                  <a:txBody>
                    <a:bodyPr/>
                    <a:lstStyle/>
                    <a:p>
                      <a:pPr algn="ctr" fontAlgn="ctr"/>
                      <a:r>
                        <a:rPr lang="fr-FR" sz="900" u="none" strike="noStrike">
                          <a:solidFill>
                            <a:srgbClr val="4F4F4F"/>
                          </a:solidFill>
                          <a:effectLst/>
                          <a:latin typeface="+mn-lt"/>
                        </a:rPr>
                        <a:t>2,8%</a:t>
                      </a:r>
                      <a:endParaRPr lang="fr-FR" sz="900" b="0" i="0" u="none" strike="noStrike">
                        <a:solidFill>
                          <a:srgbClr val="4F4F4F"/>
                        </a:solidFill>
                        <a:effectLst/>
                        <a:latin typeface="+mn-lt"/>
                      </a:endParaRPr>
                    </a:p>
                  </a:txBody>
                  <a:tcPr marL="8308" marR="8308" marT="8308" marB="0" anchor="ctr">
                    <a:lnB w="12700" cap="flat" cmpd="sng" algn="ctr">
                      <a:solidFill>
                        <a:srgbClr val="E94451"/>
                      </a:solidFill>
                      <a:prstDash val="solid"/>
                      <a:round/>
                      <a:headEnd type="none" w="med" len="med"/>
                      <a:tailEnd type="none" w="med" len="med"/>
                    </a:lnB>
                    <a:solidFill>
                      <a:schemeClr val="bg1"/>
                    </a:solidFill>
                  </a:tcPr>
                </a:tc>
                <a:tc>
                  <a:txBody>
                    <a:bodyPr/>
                    <a:lstStyle/>
                    <a:p>
                      <a:pPr algn="ctr" fontAlgn="ctr"/>
                      <a:r>
                        <a:rPr lang="fr-FR" sz="900" u="none" strike="noStrike">
                          <a:solidFill>
                            <a:srgbClr val="4F4F4F"/>
                          </a:solidFill>
                          <a:effectLst/>
                          <a:latin typeface="+mn-lt"/>
                        </a:rPr>
                        <a:t>21,5%</a:t>
                      </a:r>
                      <a:endParaRPr lang="fr-FR" sz="900" b="0" i="0" u="none" strike="noStrike">
                        <a:solidFill>
                          <a:srgbClr val="4F4F4F"/>
                        </a:solidFill>
                        <a:effectLst/>
                        <a:latin typeface="+mn-lt"/>
                      </a:endParaRPr>
                    </a:p>
                  </a:txBody>
                  <a:tcPr marL="8308" marR="8308" marT="8308" marB="0" anchor="ctr">
                    <a:lnB w="12700" cap="flat" cmpd="sng" algn="ctr">
                      <a:solidFill>
                        <a:srgbClr val="E94451"/>
                      </a:solidFill>
                      <a:prstDash val="solid"/>
                      <a:round/>
                      <a:headEnd type="none" w="med" len="med"/>
                      <a:tailEnd type="none" w="med" len="med"/>
                    </a:lnB>
                    <a:solidFill>
                      <a:schemeClr val="bg1"/>
                    </a:solidFill>
                  </a:tcPr>
                </a:tc>
                <a:tc>
                  <a:txBody>
                    <a:bodyPr/>
                    <a:lstStyle/>
                    <a:p>
                      <a:pPr algn="ctr" fontAlgn="ctr"/>
                      <a:r>
                        <a:rPr lang="fr-FR" sz="1000" u="none" strike="noStrike">
                          <a:solidFill>
                            <a:srgbClr val="E94451"/>
                          </a:solidFill>
                          <a:effectLst/>
                          <a:latin typeface="+mn-lt"/>
                        </a:rPr>
                        <a:t>100%</a:t>
                      </a:r>
                      <a:endParaRPr lang="fr-FR" sz="1000" b="1" i="0" u="none" strike="noStrike">
                        <a:solidFill>
                          <a:srgbClr val="E94451"/>
                        </a:solidFill>
                        <a:effectLst/>
                        <a:latin typeface="+mn-lt"/>
                      </a:endParaRPr>
                    </a:p>
                  </a:txBody>
                  <a:tcPr marL="8308" marR="8308" marT="8308" marB="0" anchor="ctr">
                    <a:lnR w="12700" cap="flat" cmpd="sng" algn="ctr">
                      <a:solidFill>
                        <a:srgbClr val="E94451"/>
                      </a:solidFill>
                      <a:prstDash val="solid"/>
                      <a:round/>
                      <a:headEnd type="none" w="med" len="med"/>
                      <a:tailEnd type="none" w="med" len="med"/>
                    </a:lnR>
                    <a:lnB w="12700" cap="flat" cmpd="sng" algn="ctr">
                      <a:solidFill>
                        <a:srgbClr val="E94451"/>
                      </a:solidFill>
                      <a:prstDash val="solid"/>
                      <a:round/>
                      <a:headEnd type="none" w="med" len="med"/>
                      <a:tailEnd type="none" w="med" len="med"/>
                    </a:lnB>
                    <a:solidFill>
                      <a:schemeClr val="bg1"/>
                    </a:solidFill>
                  </a:tcPr>
                </a:tc>
                <a:extLst>
                  <a:ext uri="{0D108BD9-81ED-4DB2-BD59-A6C34878D82A}">
                    <a16:rowId xmlns:a16="http://schemas.microsoft.com/office/drawing/2014/main" val="2446100718"/>
                  </a:ext>
                </a:extLst>
              </a:tr>
              <a:tr h="176761">
                <a:tc rowSpan="2">
                  <a:txBody>
                    <a:bodyPr/>
                    <a:lstStyle/>
                    <a:p>
                      <a:pPr algn="ctr" fontAlgn="ctr"/>
                      <a:r>
                        <a:rPr lang="fr-FR" sz="900" u="none" strike="noStrike">
                          <a:effectLst/>
                        </a:rPr>
                        <a:t>Câbleurs, bobiniers, opérateurs en électricité et électronique</a:t>
                      </a:r>
                      <a:endParaRPr lang="fr-FR" sz="900" b="0" i="0" u="none" strike="noStrike">
                        <a:solidFill>
                          <a:srgbClr val="000000"/>
                        </a:solidFill>
                        <a:effectLst/>
                        <a:latin typeface="Calibri" panose="020F0502020204030204" pitchFamily="34" charset="0"/>
                      </a:endParaRPr>
                    </a:p>
                  </a:txBody>
                  <a:tcPr marL="8308" marR="8308" marT="8308" marB="0" anchor="ctr">
                    <a:lnL w="12700" cap="flat" cmpd="sng" algn="ctr">
                      <a:solidFill>
                        <a:srgbClr val="E94451"/>
                      </a:solidFill>
                      <a:prstDash val="solid"/>
                      <a:round/>
                      <a:headEnd type="none" w="med" len="med"/>
                      <a:tailEnd type="none" w="med" len="med"/>
                    </a:lnL>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tcPr>
                </a:tc>
                <a:tc>
                  <a:txBody>
                    <a:bodyPr/>
                    <a:lstStyle/>
                    <a:p>
                      <a:pPr algn="ctr" fontAlgn="ctr"/>
                      <a:r>
                        <a:rPr lang="fr-FR" sz="900" b="0" i="0" u="none" strike="noStrike">
                          <a:solidFill>
                            <a:srgbClr val="4F4F4F"/>
                          </a:solidFill>
                          <a:effectLst/>
                          <a:latin typeface="+mn-lt"/>
                        </a:rPr>
                        <a:t>2 448</a:t>
                      </a:r>
                    </a:p>
                  </a:txBody>
                  <a:tcPr marL="8308" marR="8308" marT="8308" marB="0" anchor="ctr">
                    <a:lnL w="12700" cap="flat" cmpd="sng" algn="ctr">
                      <a:solidFill>
                        <a:srgbClr val="E94451"/>
                      </a:solidFill>
                      <a:prstDash val="solid"/>
                      <a:round/>
                      <a:headEnd type="none" w="med" len="med"/>
                      <a:tailEnd type="none" w="med" len="med"/>
                    </a:lnL>
                    <a:lnT w="12700" cap="flat" cmpd="sng" algn="ctr">
                      <a:solidFill>
                        <a:srgbClr val="E94451"/>
                      </a:solidFill>
                      <a:prstDash val="solid"/>
                      <a:round/>
                      <a:headEnd type="none" w="med" len="med"/>
                      <a:tailEnd type="none" w="med" len="med"/>
                    </a:lnT>
                    <a:solidFill>
                      <a:schemeClr val="bg1"/>
                    </a:solidFill>
                  </a:tcPr>
                </a:tc>
                <a:tc>
                  <a:txBody>
                    <a:bodyPr/>
                    <a:lstStyle/>
                    <a:p>
                      <a:pPr algn="ctr" fontAlgn="ctr"/>
                      <a:r>
                        <a:rPr lang="fr-FR" sz="900" b="0" i="0" u="none" strike="noStrike">
                          <a:solidFill>
                            <a:srgbClr val="4F4F4F"/>
                          </a:solidFill>
                          <a:effectLst/>
                          <a:latin typeface="+mn-lt"/>
                        </a:rPr>
                        <a:t>276</a:t>
                      </a:r>
                    </a:p>
                  </a:txBody>
                  <a:tcPr marL="8308" marR="8308" marT="8308" marB="0" anchor="ctr">
                    <a:lnT w="12700" cap="flat" cmpd="sng" algn="ctr">
                      <a:solidFill>
                        <a:srgbClr val="E94451"/>
                      </a:solidFill>
                      <a:prstDash val="solid"/>
                      <a:round/>
                      <a:headEnd type="none" w="med" len="med"/>
                      <a:tailEnd type="none" w="med" len="med"/>
                    </a:lnT>
                    <a:solidFill>
                      <a:schemeClr val="bg1"/>
                    </a:solidFill>
                  </a:tcPr>
                </a:tc>
                <a:tc>
                  <a:txBody>
                    <a:bodyPr/>
                    <a:lstStyle/>
                    <a:p>
                      <a:pPr algn="ctr" fontAlgn="ctr"/>
                      <a:r>
                        <a:rPr lang="fr-FR" sz="900" b="0" i="0" u="none" strike="noStrike">
                          <a:solidFill>
                            <a:srgbClr val="4F4F4F"/>
                          </a:solidFill>
                          <a:effectLst/>
                          <a:latin typeface="+mn-lt"/>
                        </a:rPr>
                        <a:t>2 460</a:t>
                      </a:r>
                    </a:p>
                  </a:txBody>
                  <a:tcPr marL="8308" marR="8308" marT="8308" marB="0" anchor="ctr">
                    <a:lnT w="12700" cap="flat" cmpd="sng" algn="ctr">
                      <a:solidFill>
                        <a:srgbClr val="E94451"/>
                      </a:solidFill>
                      <a:prstDash val="solid"/>
                      <a:round/>
                      <a:headEnd type="none" w="med" len="med"/>
                      <a:tailEnd type="none" w="med" len="med"/>
                    </a:lnT>
                    <a:solidFill>
                      <a:schemeClr val="bg1"/>
                    </a:solidFill>
                  </a:tcPr>
                </a:tc>
                <a:tc>
                  <a:txBody>
                    <a:bodyPr/>
                    <a:lstStyle/>
                    <a:p>
                      <a:pPr algn="ctr" fontAlgn="ctr"/>
                      <a:r>
                        <a:rPr lang="fr-FR" sz="1000" b="1" i="0" u="none" strike="noStrike">
                          <a:solidFill>
                            <a:srgbClr val="E94451"/>
                          </a:solidFill>
                          <a:effectLst/>
                          <a:latin typeface="+mn-lt"/>
                        </a:rPr>
                        <a:t>5 184</a:t>
                      </a:r>
                    </a:p>
                  </a:txBody>
                  <a:tcPr marL="8308" marR="8308" marT="8308" marB="0" anchor="ctr">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solidFill>
                      <a:schemeClr val="bg1"/>
                    </a:solidFill>
                  </a:tcPr>
                </a:tc>
                <a:extLst>
                  <a:ext uri="{0D108BD9-81ED-4DB2-BD59-A6C34878D82A}">
                    <a16:rowId xmlns:a16="http://schemas.microsoft.com/office/drawing/2014/main" val="1819373506"/>
                  </a:ext>
                </a:extLst>
              </a:tr>
              <a:tr h="185599">
                <a:tc vMerge="1">
                  <a:txBody>
                    <a:bodyPr/>
                    <a:lstStyle/>
                    <a:p>
                      <a:endParaRPr lang="fr-FR"/>
                    </a:p>
                  </a:txBody>
                  <a:tcPr/>
                </a:tc>
                <a:tc>
                  <a:txBody>
                    <a:bodyPr/>
                    <a:lstStyle/>
                    <a:p>
                      <a:pPr algn="ctr" fontAlgn="ctr"/>
                      <a:r>
                        <a:rPr lang="fr-FR" sz="900" u="none" strike="noStrike">
                          <a:solidFill>
                            <a:srgbClr val="4F4F4F"/>
                          </a:solidFill>
                          <a:effectLst/>
                          <a:latin typeface="+mn-lt"/>
                        </a:rPr>
                        <a:t>47,2%</a:t>
                      </a:r>
                      <a:endParaRPr lang="fr-FR" sz="900" b="0" i="0" u="none" strike="noStrike">
                        <a:solidFill>
                          <a:srgbClr val="4F4F4F"/>
                        </a:solidFill>
                        <a:effectLst/>
                        <a:latin typeface="+mn-lt"/>
                      </a:endParaRPr>
                    </a:p>
                  </a:txBody>
                  <a:tcPr marL="8308" marR="8308" marT="8308" marB="0" anchor="ctr">
                    <a:lnL w="12700" cap="flat" cmpd="sng" algn="ctr">
                      <a:solidFill>
                        <a:srgbClr val="E94451"/>
                      </a:solidFill>
                      <a:prstDash val="solid"/>
                      <a:round/>
                      <a:headEnd type="none" w="med" len="med"/>
                      <a:tailEnd type="none" w="med" len="med"/>
                    </a:lnL>
                    <a:lnB w="12700" cap="flat" cmpd="sng" algn="ctr">
                      <a:solidFill>
                        <a:srgbClr val="E94451"/>
                      </a:solidFill>
                      <a:prstDash val="solid"/>
                      <a:round/>
                      <a:headEnd type="none" w="med" len="med"/>
                      <a:tailEnd type="none" w="med" len="med"/>
                    </a:lnB>
                    <a:solidFill>
                      <a:schemeClr val="bg1"/>
                    </a:solidFill>
                  </a:tcPr>
                </a:tc>
                <a:tc>
                  <a:txBody>
                    <a:bodyPr/>
                    <a:lstStyle/>
                    <a:p>
                      <a:pPr algn="ctr" fontAlgn="ctr"/>
                      <a:r>
                        <a:rPr lang="fr-FR" sz="900" u="none" strike="noStrike">
                          <a:solidFill>
                            <a:srgbClr val="4F4F4F"/>
                          </a:solidFill>
                          <a:effectLst/>
                          <a:latin typeface="+mn-lt"/>
                        </a:rPr>
                        <a:t>5,3%</a:t>
                      </a:r>
                      <a:endParaRPr lang="fr-FR" sz="900" b="0" i="0" u="none" strike="noStrike">
                        <a:solidFill>
                          <a:srgbClr val="4F4F4F"/>
                        </a:solidFill>
                        <a:effectLst/>
                        <a:latin typeface="+mn-lt"/>
                      </a:endParaRPr>
                    </a:p>
                  </a:txBody>
                  <a:tcPr marL="8308" marR="8308" marT="8308" marB="0" anchor="ctr">
                    <a:lnB w="12700" cap="flat" cmpd="sng" algn="ctr">
                      <a:solidFill>
                        <a:srgbClr val="E94451"/>
                      </a:solidFill>
                      <a:prstDash val="solid"/>
                      <a:round/>
                      <a:headEnd type="none" w="med" len="med"/>
                      <a:tailEnd type="none" w="med" len="med"/>
                    </a:lnB>
                    <a:solidFill>
                      <a:schemeClr val="bg1"/>
                    </a:solidFill>
                  </a:tcPr>
                </a:tc>
                <a:tc>
                  <a:txBody>
                    <a:bodyPr/>
                    <a:lstStyle/>
                    <a:p>
                      <a:pPr algn="ctr" fontAlgn="ctr"/>
                      <a:r>
                        <a:rPr lang="fr-FR" sz="900" u="none" strike="noStrike">
                          <a:solidFill>
                            <a:srgbClr val="4F4F4F"/>
                          </a:solidFill>
                          <a:effectLst/>
                          <a:latin typeface="+mn-lt"/>
                        </a:rPr>
                        <a:t>47,5%</a:t>
                      </a:r>
                      <a:endParaRPr lang="fr-FR" sz="900" b="0" i="0" u="none" strike="noStrike">
                        <a:solidFill>
                          <a:srgbClr val="4F4F4F"/>
                        </a:solidFill>
                        <a:effectLst/>
                        <a:latin typeface="+mn-lt"/>
                      </a:endParaRPr>
                    </a:p>
                  </a:txBody>
                  <a:tcPr marL="8308" marR="8308" marT="8308" marB="0" anchor="ctr">
                    <a:lnB w="12700" cap="flat" cmpd="sng" algn="ctr">
                      <a:solidFill>
                        <a:srgbClr val="E94451"/>
                      </a:solidFill>
                      <a:prstDash val="solid"/>
                      <a:round/>
                      <a:headEnd type="none" w="med" len="med"/>
                      <a:tailEnd type="none" w="med" len="med"/>
                    </a:lnB>
                    <a:solidFill>
                      <a:schemeClr val="bg1"/>
                    </a:solidFill>
                  </a:tcPr>
                </a:tc>
                <a:tc>
                  <a:txBody>
                    <a:bodyPr/>
                    <a:lstStyle/>
                    <a:p>
                      <a:pPr algn="ctr" fontAlgn="ctr"/>
                      <a:r>
                        <a:rPr lang="fr-FR" sz="1000" u="none" strike="noStrike">
                          <a:solidFill>
                            <a:srgbClr val="E94451"/>
                          </a:solidFill>
                          <a:effectLst/>
                          <a:latin typeface="+mn-lt"/>
                        </a:rPr>
                        <a:t>100%</a:t>
                      </a:r>
                      <a:endParaRPr lang="fr-FR" sz="1000" b="1" i="0" u="none" strike="noStrike">
                        <a:solidFill>
                          <a:srgbClr val="E94451"/>
                        </a:solidFill>
                        <a:effectLst/>
                        <a:latin typeface="+mn-lt"/>
                      </a:endParaRPr>
                    </a:p>
                  </a:txBody>
                  <a:tcPr marL="8308" marR="8308" marT="8308" marB="0" anchor="ctr">
                    <a:lnR w="12700" cap="flat" cmpd="sng" algn="ctr">
                      <a:solidFill>
                        <a:srgbClr val="E94451"/>
                      </a:solidFill>
                      <a:prstDash val="solid"/>
                      <a:round/>
                      <a:headEnd type="none" w="med" len="med"/>
                      <a:tailEnd type="none" w="med" len="med"/>
                    </a:lnR>
                    <a:lnB w="12700" cap="flat" cmpd="sng" algn="ctr">
                      <a:solidFill>
                        <a:srgbClr val="E94451"/>
                      </a:solidFill>
                      <a:prstDash val="solid"/>
                      <a:round/>
                      <a:headEnd type="none" w="med" len="med"/>
                      <a:tailEnd type="none" w="med" len="med"/>
                    </a:lnB>
                    <a:solidFill>
                      <a:schemeClr val="bg1"/>
                    </a:solidFill>
                  </a:tcPr>
                </a:tc>
                <a:extLst>
                  <a:ext uri="{0D108BD9-81ED-4DB2-BD59-A6C34878D82A}">
                    <a16:rowId xmlns:a16="http://schemas.microsoft.com/office/drawing/2014/main" val="3386826725"/>
                  </a:ext>
                </a:extLst>
              </a:tr>
              <a:tr h="185599">
                <a:tc rowSpan="2">
                  <a:txBody>
                    <a:bodyPr/>
                    <a:lstStyle/>
                    <a:p>
                      <a:pPr algn="ctr" fontAlgn="ctr"/>
                      <a:r>
                        <a:rPr lang="fr-FR" sz="900" u="none" strike="noStrike">
                          <a:effectLst/>
                        </a:rPr>
                        <a:t>Usineurs</a:t>
                      </a:r>
                      <a:endParaRPr lang="fr-FR" sz="900" b="0" i="0" u="none" strike="noStrike">
                        <a:solidFill>
                          <a:srgbClr val="000000"/>
                        </a:solidFill>
                        <a:effectLst/>
                        <a:latin typeface="Calibri" panose="020F0502020204030204" pitchFamily="34" charset="0"/>
                      </a:endParaRPr>
                    </a:p>
                  </a:txBody>
                  <a:tcPr marL="8308" marR="8308" marT="8308" marB="0" anchor="ctr">
                    <a:lnL w="12700" cap="flat" cmpd="sng" algn="ctr">
                      <a:solidFill>
                        <a:srgbClr val="E94451"/>
                      </a:solidFill>
                      <a:prstDash val="solid"/>
                      <a:round/>
                      <a:headEnd type="none" w="med" len="med"/>
                      <a:tailEnd type="none" w="med" len="med"/>
                    </a:lnL>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solidFill>
                      <a:srgbClr val="F7CFD0"/>
                    </a:solidFill>
                  </a:tcPr>
                </a:tc>
                <a:tc>
                  <a:txBody>
                    <a:bodyPr/>
                    <a:lstStyle/>
                    <a:p>
                      <a:pPr algn="ctr" fontAlgn="ctr"/>
                      <a:r>
                        <a:rPr lang="fr-FR" sz="900" b="0" i="0" u="none" strike="noStrike">
                          <a:solidFill>
                            <a:srgbClr val="4F4F4F"/>
                          </a:solidFill>
                          <a:effectLst/>
                          <a:latin typeface="+mn-lt"/>
                        </a:rPr>
                        <a:t>4 056</a:t>
                      </a:r>
                    </a:p>
                  </a:txBody>
                  <a:tcPr marL="8308" marR="8308" marT="8308" marB="0" anchor="ctr">
                    <a:lnL w="12700" cap="flat" cmpd="sng" algn="ctr">
                      <a:solidFill>
                        <a:srgbClr val="E94451"/>
                      </a:solidFill>
                      <a:prstDash val="solid"/>
                      <a:round/>
                      <a:headEnd type="none" w="med" len="med"/>
                      <a:tailEnd type="none" w="med" len="med"/>
                    </a:lnL>
                    <a:lnT w="12700" cap="flat" cmpd="sng" algn="ctr">
                      <a:solidFill>
                        <a:srgbClr val="E94451"/>
                      </a:solidFill>
                      <a:prstDash val="solid"/>
                      <a:round/>
                      <a:headEnd type="none" w="med" len="med"/>
                      <a:tailEnd type="none" w="med" len="med"/>
                    </a:lnT>
                    <a:solidFill>
                      <a:schemeClr val="bg1"/>
                    </a:solidFill>
                  </a:tcPr>
                </a:tc>
                <a:tc>
                  <a:txBody>
                    <a:bodyPr/>
                    <a:lstStyle/>
                    <a:p>
                      <a:pPr algn="ctr" fontAlgn="ctr"/>
                      <a:r>
                        <a:rPr lang="fr-FR" sz="900" b="0" i="0" u="none" strike="noStrike">
                          <a:solidFill>
                            <a:srgbClr val="4F4F4F"/>
                          </a:solidFill>
                          <a:effectLst/>
                          <a:latin typeface="+mn-lt"/>
                        </a:rPr>
                        <a:t>180</a:t>
                      </a:r>
                    </a:p>
                  </a:txBody>
                  <a:tcPr marL="8308" marR="8308" marT="8308" marB="0" anchor="ctr">
                    <a:lnT w="12700" cap="flat" cmpd="sng" algn="ctr">
                      <a:solidFill>
                        <a:srgbClr val="E94451"/>
                      </a:solidFill>
                      <a:prstDash val="solid"/>
                      <a:round/>
                      <a:headEnd type="none" w="med" len="med"/>
                      <a:tailEnd type="none" w="med" len="med"/>
                    </a:lnT>
                    <a:solidFill>
                      <a:schemeClr val="bg1"/>
                    </a:solidFill>
                  </a:tcPr>
                </a:tc>
                <a:tc>
                  <a:txBody>
                    <a:bodyPr/>
                    <a:lstStyle/>
                    <a:p>
                      <a:pPr algn="ctr" fontAlgn="ctr"/>
                      <a:r>
                        <a:rPr lang="fr-FR" sz="900" b="0" i="0" u="none" strike="noStrike">
                          <a:solidFill>
                            <a:srgbClr val="4F4F4F"/>
                          </a:solidFill>
                          <a:effectLst/>
                          <a:latin typeface="+mn-lt"/>
                        </a:rPr>
                        <a:t>552</a:t>
                      </a:r>
                    </a:p>
                  </a:txBody>
                  <a:tcPr marL="8308" marR="8308" marT="8308" marB="0" anchor="ctr">
                    <a:lnT w="12700" cap="flat" cmpd="sng" algn="ctr">
                      <a:solidFill>
                        <a:srgbClr val="E94451"/>
                      </a:solidFill>
                      <a:prstDash val="solid"/>
                      <a:round/>
                      <a:headEnd type="none" w="med" len="med"/>
                      <a:tailEnd type="none" w="med" len="med"/>
                    </a:lnT>
                    <a:solidFill>
                      <a:schemeClr val="bg1"/>
                    </a:solidFill>
                  </a:tcPr>
                </a:tc>
                <a:tc>
                  <a:txBody>
                    <a:bodyPr/>
                    <a:lstStyle/>
                    <a:p>
                      <a:pPr algn="ctr" fontAlgn="ctr"/>
                      <a:r>
                        <a:rPr lang="fr-FR" sz="1000" b="1" i="0" u="none" strike="noStrike">
                          <a:solidFill>
                            <a:srgbClr val="E94451"/>
                          </a:solidFill>
                          <a:effectLst/>
                          <a:latin typeface="+mn-lt"/>
                        </a:rPr>
                        <a:t>4 788</a:t>
                      </a:r>
                    </a:p>
                  </a:txBody>
                  <a:tcPr marL="8308" marR="8308" marT="8308" marB="0" anchor="ctr">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solidFill>
                      <a:schemeClr val="bg1"/>
                    </a:solidFill>
                  </a:tcPr>
                </a:tc>
                <a:extLst>
                  <a:ext uri="{0D108BD9-81ED-4DB2-BD59-A6C34878D82A}">
                    <a16:rowId xmlns:a16="http://schemas.microsoft.com/office/drawing/2014/main" val="3929799160"/>
                  </a:ext>
                </a:extLst>
              </a:tr>
              <a:tr h="185599">
                <a:tc vMerge="1">
                  <a:txBody>
                    <a:bodyPr/>
                    <a:lstStyle/>
                    <a:p>
                      <a:endParaRPr lang="fr-FR"/>
                    </a:p>
                  </a:txBody>
                  <a:tcPr/>
                </a:tc>
                <a:tc>
                  <a:txBody>
                    <a:bodyPr/>
                    <a:lstStyle/>
                    <a:p>
                      <a:pPr algn="ctr" fontAlgn="ctr"/>
                      <a:r>
                        <a:rPr lang="fr-FR" sz="900" u="none" strike="noStrike">
                          <a:solidFill>
                            <a:srgbClr val="4F4F4F"/>
                          </a:solidFill>
                          <a:effectLst/>
                          <a:latin typeface="+mn-lt"/>
                        </a:rPr>
                        <a:t>84,7%</a:t>
                      </a:r>
                      <a:endParaRPr lang="fr-FR" sz="900" b="0" i="0" u="none" strike="noStrike">
                        <a:solidFill>
                          <a:srgbClr val="4F4F4F"/>
                        </a:solidFill>
                        <a:effectLst/>
                        <a:latin typeface="+mn-lt"/>
                      </a:endParaRPr>
                    </a:p>
                  </a:txBody>
                  <a:tcPr marL="8308" marR="8308" marT="8308" marB="0" anchor="ctr">
                    <a:lnL w="12700" cap="flat" cmpd="sng" algn="ctr">
                      <a:solidFill>
                        <a:srgbClr val="E94451"/>
                      </a:solidFill>
                      <a:prstDash val="solid"/>
                      <a:round/>
                      <a:headEnd type="none" w="med" len="med"/>
                      <a:tailEnd type="none" w="med" len="med"/>
                    </a:lnL>
                    <a:lnB w="12700" cap="flat" cmpd="sng" algn="ctr">
                      <a:solidFill>
                        <a:srgbClr val="EA4D59"/>
                      </a:solidFill>
                      <a:prstDash val="solid"/>
                      <a:round/>
                      <a:headEnd type="none" w="med" len="med"/>
                      <a:tailEnd type="none" w="med" len="med"/>
                    </a:lnB>
                    <a:solidFill>
                      <a:schemeClr val="bg1"/>
                    </a:solidFill>
                  </a:tcPr>
                </a:tc>
                <a:tc>
                  <a:txBody>
                    <a:bodyPr/>
                    <a:lstStyle/>
                    <a:p>
                      <a:pPr algn="ctr" fontAlgn="ctr"/>
                      <a:r>
                        <a:rPr lang="fr-FR" sz="900" u="none" strike="noStrike">
                          <a:solidFill>
                            <a:srgbClr val="4F4F4F"/>
                          </a:solidFill>
                          <a:effectLst/>
                          <a:latin typeface="+mn-lt"/>
                        </a:rPr>
                        <a:t>3,8%</a:t>
                      </a:r>
                      <a:endParaRPr lang="fr-FR" sz="900" b="0" i="0" u="none" strike="noStrike">
                        <a:solidFill>
                          <a:srgbClr val="4F4F4F"/>
                        </a:solidFill>
                        <a:effectLst/>
                        <a:latin typeface="+mn-lt"/>
                      </a:endParaRPr>
                    </a:p>
                  </a:txBody>
                  <a:tcPr marL="8308" marR="8308" marT="8308" marB="0" anchor="ctr">
                    <a:lnB w="12700" cap="flat" cmpd="sng" algn="ctr">
                      <a:solidFill>
                        <a:srgbClr val="EA4D59"/>
                      </a:solidFill>
                      <a:prstDash val="solid"/>
                      <a:round/>
                      <a:headEnd type="none" w="med" len="med"/>
                      <a:tailEnd type="none" w="med" len="med"/>
                    </a:lnB>
                    <a:solidFill>
                      <a:schemeClr val="bg1"/>
                    </a:solidFill>
                  </a:tcPr>
                </a:tc>
                <a:tc>
                  <a:txBody>
                    <a:bodyPr/>
                    <a:lstStyle/>
                    <a:p>
                      <a:pPr algn="ctr" fontAlgn="ctr"/>
                      <a:r>
                        <a:rPr lang="fr-FR" sz="900" u="none" strike="noStrike">
                          <a:solidFill>
                            <a:srgbClr val="4F4F4F"/>
                          </a:solidFill>
                          <a:effectLst/>
                          <a:latin typeface="+mn-lt"/>
                        </a:rPr>
                        <a:t>11,5%</a:t>
                      </a:r>
                      <a:endParaRPr lang="fr-FR" sz="900" b="0" i="0" u="none" strike="noStrike">
                        <a:solidFill>
                          <a:srgbClr val="4F4F4F"/>
                        </a:solidFill>
                        <a:effectLst/>
                        <a:latin typeface="+mn-lt"/>
                      </a:endParaRPr>
                    </a:p>
                  </a:txBody>
                  <a:tcPr marL="8308" marR="8308" marT="8308" marB="0" anchor="ctr">
                    <a:lnB w="12700" cap="flat" cmpd="sng" algn="ctr">
                      <a:solidFill>
                        <a:srgbClr val="EA4D59"/>
                      </a:solidFill>
                      <a:prstDash val="solid"/>
                      <a:round/>
                      <a:headEnd type="none" w="med" len="med"/>
                      <a:tailEnd type="none" w="med" len="med"/>
                    </a:lnB>
                    <a:solidFill>
                      <a:schemeClr val="bg1"/>
                    </a:solidFill>
                  </a:tcPr>
                </a:tc>
                <a:tc>
                  <a:txBody>
                    <a:bodyPr/>
                    <a:lstStyle/>
                    <a:p>
                      <a:pPr algn="ctr" fontAlgn="ctr"/>
                      <a:r>
                        <a:rPr lang="fr-FR" sz="1000" u="none" strike="noStrike">
                          <a:solidFill>
                            <a:srgbClr val="E94451"/>
                          </a:solidFill>
                          <a:effectLst/>
                          <a:latin typeface="+mn-lt"/>
                        </a:rPr>
                        <a:t>100%</a:t>
                      </a:r>
                      <a:endParaRPr lang="fr-FR" sz="1000" b="1" i="0" u="none" strike="noStrike">
                        <a:solidFill>
                          <a:srgbClr val="E94451"/>
                        </a:solidFill>
                        <a:effectLst/>
                        <a:latin typeface="+mn-lt"/>
                      </a:endParaRPr>
                    </a:p>
                  </a:txBody>
                  <a:tcPr marL="8308" marR="8308" marT="8308" marB="0" anchor="ctr">
                    <a:lnR w="12700" cap="flat" cmpd="sng" algn="ctr">
                      <a:solidFill>
                        <a:srgbClr val="E94451"/>
                      </a:solidFill>
                      <a:prstDash val="solid"/>
                      <a:round/>
                      <a:headEnd type="none" w="med" len="med"/>
                      <a:tailEnd type="none" w="med" len="med"/>
                    </a:lnR>
                    <a:lnB w="12700" cap="flat" cmpd="sng" algn="ctr">
                      <a:solidFill>
                        <a:srgbClr val="EA4D59"/>
                      </a:solidFill>
                      <a:prstDash val="solid"/>
                      <a:round/>
                      <a:headEnd type="none" w="med" len="med"/>
                      <a:tailEnd type="none" w="med" len="med"/>
                    </a:lnB>
                    <a:solidFill>
                      <a:schemeClr val="bg1"/>
                    </a:solidFill>
                  </a:tcPr>
                </a:tc>
                <a:extLst>
                  <a:ext uri="{0D108BD9-81ED-4DB2-BD59-A6C34878D82A}">
                    <a16:rowId xmlns:a16="http://schemas.microsoft.com/office/drawing/2014/main" val="2925493905"/>
                  </a:ext>
                </a:extLst>
              </a:tr>
              <a:tr h="185599">
                <a:tc rowSpan="2">
                  <a:txBody>
                    <a:bodyPr/>
                    <a:lstStyle/>
                    <a:p>
                      <a:pPr algn="ctr" fontAlgn="ctr"/>
                      <a:r>
                        <a:rPr lang="fr-FR" sz="900" u="none" strike="noStrike">
                          <a:effectLst/>
                        </a:rPr>
                        <a:t>Soudeurs, chaudronniers</a:t>
                      </a:r>
                      <a:endParaRPr lang="fr-FR" sz="900" b="0" i="0" u="none" strike="noStrike">
                        <a:solidFill>
                          <a:srgbClr val="000000"/>
                        </a:solidFill>
                        <a:effectLst/>
                        <a:latin typeface="Calibri" panose="020F0502020204030204" pitchFamily="34" charset="0"/>
                      </a:endParaRPr>
                    </a:p>
                  </a:txBody>
                  <a:tcPr marL="8308" marR="8308" marT="8308" marB="0" anchor="ctr">
                    <a:lnL w="12700" cap="flat" cmpd="sng" algn="ctr">
                      <a:solidFill>
                        <a:srgbClr val="E94451"/>
                      </a:solidFill>
                      <a:prstDash val="solid"/>
                      <a:round/>
                      <a:headEnd type="none" w="med" len="med"/>
                      <a:tailEnd type="none" w="med" len="med"/>
                    </a:lnL>
                    <a:lnR w="12700" cap="flat" cmpd="sng" algn="ctr">
                      <a:solidFill>
                        <a:srgbClr val="EA4D59"/>
                      </a:solidFill>
                      <a:prstDash val="solid"/>
                      <a:round/>
                      <a:headEnd type="none" w="med" len="med"/>
                      <a:tailEnd type="none" w="med" len="med"/>
                    </a:ln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solidFill>
                      <a:srgbClr val="F7CFD0"/>
                    </a:solidFill>
                  </a:tcPr>
                </a:tc>
                <a:tc>
                  <a:txBody>
                    <a:bodyPr/>
                    <a:lstStyle/>
                    <a:p>
                      <a:pPr algn="ctr" fontAlgn="ctr"/>
                      <a:r>
                        <a:rPr lang="fr-FR" sz="900" b="0" i="0" u="none" strike="noStrike">
                          <a:solidFill>
                            <a:srgbClr val="4F4F4F"/>
                          </a:solidFill>
                          <a:effectLst/>
                          <a:latin typeface="+mn-lt"/>
                        </a:rPr>
                        <a:t>4 116</a:t>
                      </a:r>
                    </a:p>
                  </a:txBody>
                  <a:tcPr marL="8308" marR="8308" marT="8308" marB="0" anchor="ctr">
                    <a:lnL w="12700" cap="flat" cmpd="sng" algn="ctr">
                      <a:solidFill>
                        <a:srgbClr val="EA4D59"/>
                      </a:solidFill>
                      <a:prstDash val="solid"/>
                      <a:round/>
                      <a:headEnd type="none" w="med" len="med"/>
                      <a:tailEnd type="none" w="med" len="med"/>
                    </a:lnL>
                    <a:lnR w="12700" cmpd="sng">
                      <a:noFill/>
                    </a:lnR>
                    <a:lnT w="12700" cap="flat" cmpd="sng" algn="ctr">
                      <a:solidFill>
                        <a:srgbClr val="EA4D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900" b="0" i="0" u="none" strike="noStrike">
                          <a:solidFill>
                            <a:srgbClr val="4F4F4F"/>
                          </a:solidFill>
                          <a:effectLst/>
                          <a:latin typeface="+mn-lt"/>
                        </a:rPr>
                        <a:t>240</a:t>
                      </a:r>
                    </a:p>
                  </a:txBody>
                  <a:tcPr marL="8308" marR="8308" marT="8308" marB="0" anchor="ctr">
                    <a:lnL w="12700" cmpd="sng">
                      <a:noFill/>
                    </a:lnL>
                    <a:lnR w="12700" cmpd="sng">
                      <a:noFill/>
                    </a:lnR>
                    <a:lnT w="12700" cap="flat" cmpd="sng" algn="ctr">
                      <a:solidFill>
                        <a:srgbClr val="EA4D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900" b="0" i="0" u="none" strike="noStrike">
                          <a:solidFill>
                            <a:srgbClr val="4F4F4F"/>
                          </a:solidFill>
                          <a:effectLst/>
                          <a:latin typeface="+mn-lt"/>
                        </a:rPr>
                        <a:t>2 712</a:t>
                      </a:r>
                    </a:p>
                  </a:txBody>
                  <a:tcPr marL="8308" marR="8308" marT="8308" marB="0" anchor="ctr">
                    <a:lnL w="12700" cmpd="sng">
                      <a:noFill/>
                    </a:lnL>
                    <a:lnR w="12700" cmpd="sng">
                      <a:noFill/>
                    </a:lnR>
                    <a:lnT w="12700" cap="flat" cmpd="sng" algn="ctr">
                      <a:solidFill>
                        <a:srgbClr val="EA4D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000" b="1" i="0" u="none" strike="noStrike">
                          <a:solidFill>
                            <a:srgbClr val="E94451"/>
                          </a:solidFill>
                          <a:effectLst/>
                          <a:latin typeface="+mn-lt"/>
                        </a:rPr>
                        <a:t>7 068</a:t>
                      </a:r>
                    </a:p>
                  </a:txBody>
                  <a:tcPr marL="8308" marR="8308" marT="8308" marB="0" anchor="ctr">
                    <a:lnL w="12700" cmpd="sng">
                      <a:noFill/>
                    </a:lnL>
                    <a:lnR w="12700" cap="flat" cmpd="sng" algn="ctr">
                      <a:solidFill>
                        <a:schemeClr val="tx1"/>
                      </a:solidFill>
                      <a:prstDash val="solid"/>
                      <a:round/>
                      <a:headEnd type="none" w="med" len="med"/>
                      <a:tailEnd type="none" w="med" len="med"/>
                    </a:lnR>
                    <a:lnT w="12700" cap="flat" cmpd="sng" algn="ctr">
                      <a:solidFill>
                        <a:srgbClr val="EA4D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6239790"/>
                  </a:ext>
                </a:extLst>
              </a:tr>
              <a:tr h="185599">
                <a:tc vMerge="1">
                  <a:txBody>
                    <a:bodyPr/>
                    <a:lstStyle/>
                    <a:p>
                      <a:endParaRPr lang="fr-FR"/>
                    </a:p>
                  </a:txBody>
                  <a:tcPr>
                    <a:lnL w="12700" cap="flat" cmpd="sng" algn="ctr">
                      <a:solidFill>
                        <a:srgbClr val="E94451"/>
                      </a:solidFill>
                      <a:prstDash val="solid"/>
                      <a:round/>
                      <a:headEnd type="none" w="med" len="med"/>
                      <a:tailEnd type="none" w="med" len="med"/>
                    </a:lnL>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solidFill>
                      <a:srgbClr val="F7CFD0"/>
                    </a:solidFill>
                  </a:tcPr>
                </a:tc>
                <a:tc>
                  <a:txBody>
                    <a:bodyPr/>
                    <a:lstStyle/>
                    <a:p>
                      <a:pPr algn="ctr" fontAlgn="ctr"/>
                      <a:r>
                        <a:rPr lang="fr-FR" sz="900" u="none" strike="noStrike">
                          <a:solidFill>
                            <a:srgbClr val="4F4F4F"/>
                          </a:solidFill>
                          <a:effectLst/>
                          <a:latin typeface="+mn-lt"/>
                        </a:rPr>
                        <a:t>58,2%</a:t>
                      </a:r>
                      <a:endParaRPr lang="fr-FR" sz="900" b="0" i="0" u="none" strike="noStrike">
                        <a:solidFill>
                          <a:srgbClr val="4F4F4F"/>
                        </a:solidFill>
                        <a:effectLst/>
                        <a:latin typeface="+mn-lt"/>
                      </a:endParaRPr>
                    </a:p>
                  </a:txBody>
                  <a:tcPr marL="8308" marR="8308" marT="8308" marB="0" anchor="ctr">
                    <a:lnL w="12700" cap="flat" cmpd="sng" algn="ctr">
                      <a:solidFill>
                        <a:srgbClr val="EA4D59"/>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EA4D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900" u="none" strike="noStrike">
                          <a:solidFill>
                            <a:srgbClr val="4F4F4F"/>
                          </a:solidFill>
                          <a:effectLst/>
                          <a:latin typeface="+mn-lt"/>
                        </a:rPr>
                        <a:t>3,4%</a:t>
                      </a:r>
                      <a:endParaRPr lang="fr-FR" sz="900" b="0" i="0" u="none" strike="noStrike">
                        <a:solidFill>
                          <a:srgbClr val="4F4F4F"/>
                        </a:solidFill>
                        <a:effectLst/>
                        <a:latin typeface="+mn-lt"/>
                      </a:endParaRPr>
                    </a:p>
                  </a:txBody>
                  <a:tcPr marL="8308" marR="8308" marT="8308" marB="0" anchor="ctr">
                    <a:lnL w="12700" cmpd="sng">
                      <a:noFill/>
                    </a:lnL>
                    <a:lnR w="12700" cmpd="sng">
                      <a:noFill/>
                    </a:lnR>
                    <a:lnT w="12700" cap="flat" cmpd="sng" algn="ctr">
                      <a:noFill/>
                      <a:prstDash val="solid"/>
                      <a:round/>
                      <a:headEnd type="none" w="med" len="med"/>
                      <a:tailEnd type="none" w="med" len="med"/>
                    </a:lnT>
                    <a:lnB w="12700" cap="flat" cmpd="sng" algn="ctr">
                      <a:solidFill>
                        <a:srgbClr val="EA4D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900" u="none" strike="noStrike">
                          <a:solidFill>
                            <a:srgbClr val="4F4F4F"/>
                          </a:solidFill>
                          <a:effectLst/>
                          <a:latin typeface="+mn-lt"/>
                        </a:rPr>
                        <a:t>38,4%</a:t>
                      </a:r>
                      <a:endParaRPr lang="fr-FR" sz="900" b="0" i="0" u="none" strike="noStrike">
                        <a:solidFill>
                          <a:srgbClr val="4F4F4F"/>
                        </a:solidFill>
                        <a:effectLst/>
                        <a:latin typeface="+mn-lt"/>
                      </a:endParaRPr>
                    </a:p>
                  </a:txBody>
                  <a:tcPr marL="8308" marR="8308" marT="8308" marB="0" anchor="ctr">
                    <a:lnL w="12700" cmpd="sng">
                      <a:noFill/>
                    </a:lnL>
                    <a:lnR w="12700" cmpd="sng">
                      <a:noFill/>
                    </a:lnR>
                    <a:lnT w="12700" cap="flat" cmpd="sng" algn="ctr">
                      <a:noFill/>
                      <a:prstDash val="solid"/>
                      <a:round/>
                      <a:headEnd type="none" w="med" len="med"/>
                      <a:tailEnd type="none" w="med" len="med"/>
                    </a:lnT>
                    <a:lnB w="12700" cap="flat" cmpd="sng" algn="ctr">
                      <a:solidFill>
                        <a:srgbClr val="EA4D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000" u="none" strike="noStrike">
                          <a:solidFill>
                            <a:srgbClr val="E94451"/>
                          </a:solidFill>
                          <a:effectLst/>
                          <a:latin typeface="+mn-lt"/>
                        </a:rPr>
                        <a:t>100%</a:t>
                      </a:r>
                      <a:endParaRPr lang="fr-FR" sz="1000" b="1" i="0" u="none" strike="noStrike">
                        <a:solidFill>
                          <a:srgbClr val="E94451"/>
                        </a:solidFill>
                        <a:effectLst/>
                        <a:latin typeface="+mn-lt"/>
                      </a:endParaRPr>
                    </a:p>
                  </a:txBody>
                  <a:tcPr marL="8308" marR="8308" marT="8308" marB="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A4D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3533251"/>
                  </a:ext>
                </a:extLst>
              </a:tr>
              <a:tr h="185599">
                <a:tc rowSpan="2">
                  <a:txBody>
                    <a:bodyPr/>
                    <a:lstStyle/>
                    <a:p>
                      <a:pPr algn="ctr" fontAlgn="ctr"/>
                      <a:r>
                        <a:rPr lang="fr-FR" sz="900" u="none" strike="noStrike">
                          <a:effectLst/>
                        </a:rPr>
                        <a:t>Ouvriers transformation des métaux</a:t>
                      </a:r>
                      <a:endParaRPr lang="fr-FR" sz="900" b="0" i="0" u="none" strike="noStrike">
                        <a:solidFill>
                          <a:srgbClr val="000000"/>
                        </a:solidFill>
                        <a:effectLst/>
                        <a:latin typeface="Calibri" panose="020F0502020204030204" pitchFamily="34" charset="0"/>
                      </a:endParaRPr>
                    </a:p>
                  </a:txBody>
                  <a:tcPr marL="8308" marR="8308" marT="8308" marB="0" anchor="ctr">
                    <a:lnL w="12700" cap="flat" cmpd="sng" algn="ctr">
                      <a:solidFill>
                        <a:srgbClr val="E94451"/>
                      </a:solidFill>
                      <a:prstDash val="solid"/>
                      <a:round/>
                      <a:headEnd type="none" w="med" len="med"/>
                      <a:tailEnd type="none" w="med" len="med"/>
                    </a:lnL>
                    <a:lnR w="12700" cap="flat" cmpd="sng" algn="ctr">
                      <a:solidFill>
                        <a:srgbClr val="EA4D59"/>
                      </a:solidFill>
                      <a:prstDash val="solid"/>
                      <a:round/>
                      <a:headEnd type="none" w="med" len="med"/>
                      <a:tailEnd type="none" w="med" len="med"/>
                    </a:ln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solidFill>
                      <a:srgbClr val="F7CFD0"/>
                    </a:solidFill>
                  </a:tcPr>
                </a:tc>
                <a:tc>
                  <a:txBody>
                    <a:bodyPr/>
                    <a:lstStyle/>
                    <a:p>
                      <a:pPr algn="ctr" fontAlgn="ctr"/>
                      <a:r>
                        <a:rPr lang="fr-FR" sz="900" b="0" i="0" u="none" strike="noStrike">
                          <a:solidFill>
                            <a:srgbClr val="4F4F4F"/>
                          </a:solidFill>
                          <a:effectLst/>
                          <a:latin typeface="+mn-lt"/>
                        </a:rPr>
                        <a:t>6 552</a:t>
                      </a:r>
                    </a:p>
                  </a:txBody>
                  <a:tcPr marL="8308" marR="8308" marT="8308" marB="0" anchor="ctr">
                    <a:lnL w="12700" cap="flat" cmpd="sng" algn="ctr">
                      <a:solidFill>
                        <a:srgbClr val="EA4D59"/>
                      </a:solidFill>
                      <a:prstDash val="solid"/>
                      <a:round/>
                      <a:headEnd type="none" w="med" len="med"/>
                      <a:tailEnd type="none" w="med" len="med"/>
                    </a:lnL>
                    <a:lnR w="12700" cmpd="sng">
                      <a:noFill/>
                    </a:lnR>
                    <a:lnT w="12700" cap="flat" cmpd="sng" algn="ctr">
                      <a:solidFill>
                        <a:srgbClr val="EA4D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900" b="0" i="0" u="none" strike="noStrike">
                          <a:solidFill>
                            <a:srgbClr val="4F4F4F"/>
                          </a:solidFill>
                          <a:effectLst/>
                          <a:latin typeface="+mn-lt"/>
                        </a:rPr>
                        <a:t>3 204</a:t>
                      </a:r>
                    </a:p>
                  </a:txBody>
                  <a:tcPr marL="8308" marR="8308" marT="8308" marB="0" anchor="ctr">
                    <a:lnL w="12700" cmpd="sng">
                      <a:noFill/>
                    </a:lnL>
                    <a:lnR w="12700" cmpd="sng">
                      <a:noFill/>
                    </a:lnR>
                    <a:lnT w="12700" cap="flat" cmpd="sng" algn="ctr">
                      <a:solidFill>
                        <a:srgbClr val="EA4D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900" b="0" i="0" u="none" strike="noStrike">
                          <a:solidFill>
                            <a:srgbClr val="4F4F4F"/>
                          </a:solidFill>
                          <a:effectLst/>
                          <a:latin typeface="+mn-lt"/>
                        </a:rPr>
                        <a:t>3 684</a:t>
                      </a:r>
                    </a:p>
                  </a:txBody>
                  <a:tcPr marL="8308" marR="8308" marT="8308" marB="0" anchor="ctr">
                    <a:lnL w="12700" cmpd="sng">
                      <a:noFill/>
                    </a:lnL>
                    <a:lnR w="12700" cmpd="sng">
                      <a:noFill/>
                    </a:lnR>
                    <a:lnT w="12700" cap="flat" cmpd="sng" algn="ctr">
                      <a:solidFill>
                        <a:srgbClr val="EA4D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000" b="1" i="0" u="none" strike="noStrike">
                          <a:solidFill>
                            <a:srgbClr val="E94451"/>
                          </a:solidFill>
                          <a:effectLst/>
                          <a:latin typeface="+mn-lt"/>
                        </a:rPr>
                        <a:t>13 440</a:t>
                      </a:r>
                    </a:p>
                  </a:txBody>
                  <a:tcPr marL="8308" marR="8308" marT="8308" marB="0" anchor="ctr">
                    <a:lnL w="12700" cmpd="sng">
                      <a:noFill/>
                    </a:lnL>
                    <a:lnR w="12700" cap="flat" cmpd="sng" algn="ctr">
                      <a:solidFill>
                        <a:schemeClr val="tx1"/>
                      </a:solidFill>
                      <a:prstDash val="solid"/>
                      <a:round/>
                      <a:headEnd type="none" w="med" len="med"/>
                      <a:tailEnd type="none" w="med" len="med"/>
                    </a:lnR>
                    <a:lnT w="12700" cap="flat" cmpd="sng" algn="ctr">
                      <a:solidFill>
                        <a:srgbClr val="EA4D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2834643"/>
                  </a:ext>
                </a:extLst>
              </a:tr>
              <a:tr h="185599">
                <a:tc vMerge="1">
                  <a:txBody>
                    <a:bodyPr/>
                    <a:lstStyle/>
                    <a:p>
                      <a:endParaRPr lang="fr-FR"/>
                    </a:p>
                  </a:txBody>
                  <a:tcPr>
                    <a:lnL w="12700" cap="flat" cmpd="sng" algn="ctr">
                      <a:solidFill>
                        <a:srgbClr val="E94451"/>
                      </a:solidFill>
                      <a:prstDash val="solid"/>
                      <a:round/>
                      <a:headEnd type="none" w="med" len="med"/>
                      <a:tailEnd type="none" w="med" len="med"/>
                    </a:lnL>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solidFill>
                      <a:srgbClr val="F7CFD0"/>
                    </a:solidFill>
                  </a:tcPr>
                </a:tc>
                <a:tc>
                  <a:txBody>
                    <a:bodyPr/>
                    <a:lstStyle/>
                    <a:p>
                      <a:pPr algn="ctr" fontAlgn="ctr"/>
                      <a:r>
                        <a:rPr lang="fr-FR" sz="900" u="none" strike="noStrike">
                          <a:solidFill>
                            <a:srgbClr val="4F4F4F"/>
                          </a:solidFill>
                          <a:effectLst/>
                          <a:latin typeface="+mn-lt"/>
                        </a:rPr>
                        <a:t>48,8%</a:t>
                      </a:r>
                      <a:endParaRPr lang="fr-FR" sz="900" b="0" i="0" u="none" strike="noStrike">
                        <a:solidFill>
                          <a:srgbClr val="4F4F4F"/>
                        </a:solidFill>
                        <a:effectLst/>
                        <a:latin typeface="+mn-lt"/>
                      </a:endParaRPr>
                    </a:p>
                  </a:txBody>
                  <a:tcPr marL="8308" marR="8308" marT="8308" marB="0" anchor="ctr">
                    <a:lnL w="12700" cap="flat" cmpd="sng" algn="ctr">
                      <a:solidFill>
                        <a:srgbClr val="EA4D59"/>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EA4D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900" u="none" strike="noStrike">
                          <a:solidFill>
                            <a:srgbClr val="4F4F4F"/>
                          </a:solidFill>
                          <a:effectLst/>
                          <a:latin typeface="+mn-lt"/>
                        </a:rPr>
                        <a:t>23,8%</a:t>
                      </a:r>
                      <a:endParaRPr lang="fr-FR" sz="900" b="0" i="0" u="none" strike="noStrike">
                        <a:solidFill>
                          <a:srgbClr val="4F4F4F"/>
                        </a:solidFill>
                        <a:effectLst/>
                        <a:latin typeface="+mn-lt"/>
                      </a:endParaRPr>
                    </a:p>
                  </a:txBody>
                  <a:tcPr marL="8308" marR="8308" marT="8308" marB="0" anchor="ctr">
                    <a:lnL w="12700" cmpd="sng">
                      <a:noFill/>
                    </a:lnL>
                    <a:lnR w="12700" cmpd="sng">
                      <a:noFill/>
                    </a:lnR>
                    <a:lnT w="12700" cap="flat" cmpd="sng" algn="ctr">
                      <a:noFill/>
                      <a:prstDash val="solid"/>
                      <a:round/>
                      <a:headEnd type="none" w="med" len="med"/>
                      <a:tailEnd type="none" w="med" len="med"/>
                    </a:lnT>
                    <a:lnB w="12700" cap="flat" cmpd="sng" algn="ctr">
                      <a:solidFill>
                        <a:srgbClr val="EA4D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900" u="none" strike="noStrike">
                          <a:solidFill>
                            <a:srgbClr val="4F4F4F"/>
                          </a:solidFill>
                          <a:effectLst/>
                          <a:latin typeface="+mn-lt"/>
                        </a:rPr>
                        <a:t>27,4%</a:t>
                      </a:r>
                      <a:endParaRPr lang="fr-FR" sz="900" b="0" i="0" u="none" strike="noStrike">
                        <a:solidFill>
                          <a:srgbClr val="4F4F4F"/>
                        </a:solidFill>
                        <a:effectLst/>
                        <a:latin typeface="+mn-lt"/>
                      </a:endParaRPr>
                    </a:p>
                  </a:txBody>
                  <a:tcPr marL="8308" marR="8308" marT="8308" marB="0" anchor="ctr">
                    <a:lnL w="12700" cmpd="sng">
                      <a:noFill/>
                    </a:lnL>
                    <a:lnR w="12700" cmpd="sng">
                      <a:noFill/>
                    </a:lnR>
                    <a:lnT w="12700" cap="flat" cmpd="sng" algn="ctr">
                      <a:noFill/>
                      <a:prstDash val="solid"/>
                      <a:round/>
                      <a:headEnd type="none" w="med" len="med"/>
                      <a:tailEnd type="none" w="med" len="med"/>
                    </a:lnT>
                    <a:lnB w="12700" cap="flat" cmpd="sng" algn="ctr">
                      <a:solidFill>
                        <a:srgbClr val="EA4D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000" u="none" strike="noStrike">
                          <a:solidFill>
                            <a:srgbClr val="E94451"/>
                          </a:solidFill>
                          <a:effectLst/>
                          <a:latin typeface="+mn-lt"/>
                        </a:rPr>
                        <a:t>100%</a:t>
                      </a:r>
                      <a:endParaRPr lang="fr-FR" sz="1000" b="1" i="0" u="none" strike="noStrike">
                        <a:solidFill>
                          <a:srgbClr val="E94451"/>
                        </a:solidFill>
                        <a:effectLst/>
                        <a:latin typeface="+mn-lt"/>
                      </a:endParaRPr>
                    </a:p>
                  </a:txBody>
                  <a:tcPr marL="8308" marR="8308" marT="8308" marB="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A4D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727009"/>
                  </a:ext>
                </a:extLst>
              </a:tr>
              <a:tr h="185599">
                <a:tc rowSpan="2">
                  <a:txBody>
                    <a:bodyPr/>
                    <a:lstStyle/>
                    <a:p>
                      <a:pPr algn="ctr" fontAlgn="ctr"/>
                      <a:r>
                        <a:rPr lang="fr-FR" sz="900" u="none" strike="noStrike">
                          <a:effectLst/>
                        </a:rPr>
                        <a:t>Ouvriers de maintenance</a:t>
                      </a:r>
                      <a:endParaRPr lang="fr-FR" sz="900" b="0" i="0" u="none" strike="noStrike">
                        <a:solidFill>
                          <a:srgbClr val="000000"/>
                        </a:solidFill>
                        <a:effectLst/>
                        <a:latin typeface="Calibri" panose="020F0502020204030204" pitchFamily="34" charset="0"/>
                      </a:endParaRPr>
                    </a:p>
                  </a:txBody>
                  <a:tcPr marL="8308" marR="8308" marT="8308" marB="0" anchor="ctr">
                    <a:lnL w="12700" cap="flat" cmpd="sng" algn="ctr">
                      <a:solidFill>
                        <a:srgbClr val="E94451"/>
                      </a:solidFill>
                      <a:prstDash val="solid"/>
                      <a:round/>
                      <a:headEnd type="none" w="med" len="med"/>
                      <a:tailEnd type="none" w="med" len="med"/>
                    </a:lnL>
                    <a:lnR w="12700" cap="flat" cmpd="sng" algn="ctr">
                      <a:solidFill>
                        <a:srgbClr val="EA4D59"/>
                      </a:solidFill>
                      <a:prstDash val="solid"/>
                      <a:round/>
                      <a:headEnd type="none" w="med" len="med"/>
                      <a:tailEnd type="none" w="med" len="med"/>
                    </a:ln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solidFill>
                      <a:srgbClr val="F7CFD0"/>
                    </a:solidFill>
                  </a:tcPr>
                </a:tc>
                <a:tc>
                  <a:txBody>
                    <a:bodyPr/>
                    <a:lstStyle/>
                    <a:p>
                      <a:pPr algn="ctr" fontAlgn="ctr"/>
                      <a:r>
                        <a:rPr lang="fr-FR" sz="900" b="0" i="0" u="none" strike="noStrike">
                          <a:solidFill>
                            <a:srgbClr val="4F4F4F"/>
                          </a:solidFill>
                          <a:effectLst/>
                          <a:latin typeface="+mn-lt"/>
                        </a:rPr>
                        <a:t>1 860</a:t>
                      </a:r>
                    </a:p>
                  </a:txBody>
                  <a:tcPr marL="8308" marR="8308" marT="8308" marB="0" anchor="ctr">
                    <a:lnL w="12700" cap="flat" cmpd="sng" algn="ctr">
                      <a:solidFill>
                        <a:srgbClr val="EA4D59"/>
                      </a:solidFill>
                      <a:prstDash val="solid"/>
                      <a:round/>
                      <a:headEnd type="none" w="med" len="med"/>
                      <a:tailEnd type="none" w="med" len="med"/>
                    </a:lnL>
                    <a:lnR w="12700" cmpd="sng">
                      <a:noFill/>
                    </a:lnR>
                    <a:lnT w="12700" cap="flat" cmpd="sng" algn="ctr">
                      <a:solidFill>
                        <a:srgbClr val="EA4D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900" b="0" i="0" u="none" strike="noStrike">
                          <a:solidFill>
                            <a:srgbClr val="4F4F4F"/>
                          </a:solidFill>
                          <a:effectLst/>
                          <a:latin typeface="+mn-lt"/>
                        </a:rPr>
                        <a:t>1 404</a:t>
                      </a:r>
                    </a:p>
                  </a:txBody>
                  <a:tcPr marL="8308" marR="8308" marT="8308" marB="0" anchor="ctr">
                    <a:lnL w="12700" cmpd="sng">
                      <a:noFill/>
                    </a:lnL>
                    <a:lnR w="12700" cmpd="sng">
                      <a:noFill/>
                    </a:lnR>
                    <a:lnT w="12700" cap="flat" cmpd="sng" algn="ctr">
                      <a:solidFill>
                        <a:srgbClr val="EA4D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900" b="0" i="0" u="none" strike="noStrike">
                          <a:solidFill>
                            <a:srgbClr val="4F4F4F"/>
                          </a:solidFill>
                          <a:effectLst/>
                          <a:latin typeface="+mn-lt"/>
                        </a:rPr>
                        <a:t>10 680</a:t>
                      </a:r>
                    </a:p>
                  </a:txBody>
                  <a:tcPr marL="8308" marR="8308" marT="8308" marB="0" anchor="ctr">
                    <a:lnL w="12700" cmpd="sng">
                      <a:noFill/>
                    </a:lnL>
                    <a:lnR w="12700" cmpd="sng">
                      <a:noFill/>
                    </a:lnR>
                    <a:lnT w="12700" cap="flat" cmpd="sng" algn="ctr">
                      <a:solidFill>
                        <a:srgbClr val="EA4D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000" b="1" i="0" u="none" strike="noStrike">
                          <a:solidFill>
                            <a:srgbClr val="E94451"/>
                          </a:solidFill>
                          <a:effectLst/>
                          <a:latin typeface="+mn-lt"/>
                        </a:rPr>
                        <a:t>13 944</a:t>
                      </a:r>
                    </a:p>
                  </a:txBody>
                  <a:tcPr marL="8308" marR="8308" marT="8308" marB="0" anchor="ctr">
                    <a:lnL w="12700" cmpd="sng">
                      <a:noFill/>
                    </a:lnL>
                    <a:lnR w="12700" cap="flat" cmpd="sng" algn="ctr">
                      <a:solidFill>
                        <a:schemeClr val="tx1"/>
                      </a:solidFill>
                      <a:prstDash val="solid"/>
                      <a:round/>
                      <a:headEnd type="none" w="med" len="med"/>
                      <a:tailEnd type="none" w="med" len="med"/>
                    </a:lnR>
                    <a:lnT w="12700" cap="flat" cmpd="sng" algn="ctr">
                      <a:solidFill>
                        <a:srgbClr val="EA4D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767255"/>
                  </a:ext>
                </a:extLst>
              </a:tr>
              <a:tr h="185599">
                <a:tc vMerge="1">
                  <a:txBody>
                    <a:bodyPr/>
                    <a:lstStyle/>
                    <a:p>
                      <a:endParaRPr lang="fr-FR"/>
                    </a:p>
                  </a:txBody>
                  <a:tcPr>
                    <a:lnL w="12700" cap="flat" cmpd="sng" algn="ctr">
                      <a:solidFill>
                        <a:srgbClr val="E94451"/>
                      </a:solidFill>
                      <a:prstDash val="solid"/>
                      <a:round/>
                      <a:headEnd type="none" w="med" len="med"/>
                      <a:tailEnd type="none" w="med" len="med"/>
                    </a:lnL>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solidFill>
                      <a:srgbClr val="F7CFD0"/>
                    </a:solidFill>
                  </a:tcPr>
                </a:tc>
                <a:tc>
                  <a:txBody>
                    <a:bodyPr/>
                    <a:lstStyle/>
                    <a:p>
                      <a:pPr algn="ctr" fontAlgn="ctr"/>
                      <a:r>
                        <a:rPr lang="fr-FR" sz="900" u="none" strike="noStrike">
                          <a:solidFill>
                            <a:srgbClr val="4F4F4F"/>
                          </a:solidFill>
                          <a:effectLst/>
                          <a:latin typeface="+mn-lt"/>
                        </a:rPr>
                        <a:t>13,3%</a:t>
                      </a:r>
                      <a:endParaRPr lang="fr-FR" sz="900" b="0" i="0" u="none" strike="noStrike">
                        <a:solidFill>
                          <a:srgbClr val="4F4F4F"/>
                        </a:solidFill>
                        <a:effectLst/>
                        <a:latin typeface="+mn-lt"/>
                      </a:endParaRPr>
                    </a:p>
                  </a:txBody>
                  <a:tcPr marL="8308" marR="8308" marT="8308" marB="0" anchor="ctr">
                    <a:lnL w="12700" cap="flat" cmpd="sng" algn="ctr">
                      <a:solidFill>
                        <a:srgbClr val="EA4D59"/>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EA4D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900" u="none" strike="noStrike">
                          <a:solidFill>
                            <a:srgbClr val="4F4F4F"/>
                          </a:solidFill>
                          <a:effectLst/>
                          <a:latin typeface="+mn-lt"/>
                        </a:rPr>
                        <a:t>10,1%</a:t>
                      </a:r>
                      <a:endParaRPr lang="fr-FR" sz="900" b="0" i="0" u="none" strike="noStrike">
                        <a:solidFill>
                          <a:srgbClr val="4F4F4F"/>
                        </a:solidFill>
                        <a:effectLst/>
                        <a:latin typeface="+mn-lt"/>
                      </a:endParaRPr>
                    </a:p>
                  </a:txBody>
                  <a:tcPr marL="8308" marR="8308" marT="8308" marB="0" anchor="ctr">
                    <a:lnL w="12700" cmpd="sng">
                      <a:noFill/>
                    </a:lnL>
                    <a:lnR w="12700" cmpd="sng">
                      <a:noFill/>
                    </a:lnR>
                    <a:lnT w="12700" cap="flat" cmpd="sng" algn="ctr">
                      <a:noFill/>
                      <a:prstDash val="solid"/>
                      <a:round/>
                      <a:headEnd type="none" w="med" len="med"/>
                      <a:tailEnd type="none" w="med" len="med"/>
                    </a:lnT>
                    <a:lnB w="12700" cap="flat" cmpd="sng" algn="ctr">
                      <a:solidFill>
                        <a:srgbClr val="EA4D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900" u="none" strike="noStrike">
                          <a:solidFill>
                            <a:srgbClr val="4F4F4F"/>
                          </a:solidFill>
                          <a:effectLst/>
                          <a:latin typeface="+mn-lt"/>
                        </a:rPr>
                        <a:t>76,6%</a:t>
                      </a:r>
                      <a:endParaRPr lang="fr-FR" sz="900" b="0" i="0" u="none" strike="noStrike">
                        <a:solidFill>
                          <a:srgbClr val="4F4F4F"/>
                        </a:solidFill>
                        <a:effectLst/>
                        <a:latin typeface="+mn-lt"/>
                      </a:endParaRPr>
                    </a:p>
                  </a:txBody>
                  <a:tcPr marL="8308" marR="8308" marT="8308" marB="0" anchor="ctr">
                    <a:lnL w="12700" cmpd="sng">
                      <a:noFill/>
                    </a:lnL>
                    <a:lnR w="12700" cmpd="sng">
                      <a:noFill/>
                    </a:lnR>
                    <a:lnT w="12700" cap="flat" cmpd="sng" algn="ctr">
                      <a:noFill/>
                      <a:prstDash val="solid"/>
                      <a:round/>
                      <a:headEnd type="none" w="med" len="med"/>
                      <a:tailEnd type="none" w="med" len="med"/>
                    </a:lnT>
                    <a:lnB w="12700" cap="flat" cmpd="sng" algn="ctr">
                      <a:solidFill>
                        <a:srgbClr val="EA4D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000" u="none" strike="noStrike">
                          <a:solidFill>
                            <a:srgbClr val="E94451"/>
                          </a:solidFill>
                          <a:effectLst/>
                          <a:latin typeface="+mn-lt"/>
                        </a:rPr>
                        <a:t>100%</a:t>
                      </a:r>
                      <a:endParaRPr lang="fr-FR" sz="1000" b="1" i="0" u="none" strike="noStrike">
                        <a:solidFill>
                          <a:srgbClr val="E94451"/>
                        </a:solidFill>
                        <a:effectLst/>
                        <a:latin typeface="+mn-lt"/>
                      </a:endParaRPr>
                    </a:p>
                  </a:txBody>
                  <a:tcPr marL="8308" marR="8308" marT="8308" marB="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A4D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7977396"/>
                  </a:ext>
                </a:extLst>
              </a:tr>
              <a:tr h="185599">
                <a:tc rowSpan="2">
                  <a:txBody>
                    <a:bodyPr/>
                    <a:lstStyle/>
                    <a:p>
                      <a:pPr algn="ctr" fontAlgn="ctr"/>
                      <a:r>
                        <a:rPr lang="fr-FR" sz="900" b="1" u="none" strike="noStrike">
                          <a:solidFill>
                            <a:schemeClr val="bg1"/>
                          </a:solidFill>
                          <a:effectLst/>
                        </a:rPr>
                        <a:t>Total</a:t>
                      </a:r>
                      <a:endParaRPr lang="fr-FR" sz="900" b="1" i="0" u="none" strike="noStrike">
                        <a:solidFill>
                          <a:schemeClr val="bg1"/>
                        </a:solidFill>
                        <a:effectLst/>
                        <a:latin typeface="Calibri" panose="020F0502020204030204" pitchFamily="34" charset="0"/>
                      </a:endParaRPr>
                    </a:p>
                  </a:txBody>
                  <a:tcPr marL="8308" marR="8308" marT="8308" marB="0" anchor="ctr">
                    <a:lnL w="12700" cap="flat" cmpd="sng" algn="ctr">
                      <a:solidFill>
                        <a:srgbClr val="E94451"/>
                      </a:solidFill>
                      <a:prstDash val="solid"/>
                      <a:round/>
                      <a:headEnd type="none" w="med" len="med"/>
                      <a:tailEnd type="none" w="med" len="med"/>
                    </a:lnL>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solidFill>
                      <a:srgbClr val="E94451"/>
                    </a:solidFill>
                  </a:tcPr>
                </a:tc>
                <a:tc>
                  <a:txBody>
                    <a:bodyPr/>
                    <a:lstStyle/>
                    <a:p>
                      <a:pPr algn="ctr" fontAlgn="ctr"/>
                      <a:r>
                        <a:rPr lang="fr-FR" sz="900" b="1" i="0" u="none" strike="noStrike">
                          <a:solidFill>
                            <a:srgbClr val="E94451"/>
                          </a:solidFill>
                          <a:effectLst/>
                          <a:latin typeface="+mn-lt"/>
                        </a:rPr>
                        <a:t>22 884</a:t>
                      </a:r>
                    </a:p>
                  </a:txBody>
                  <a:tcPr marL="8308" marR="8308" marT="8308" marB="0" anchor="ctr">
                    <a:lnL w="12700" cap="flat" cmpd="sng" algn="ctr">
                      <a:solidFill>
                        <a:srgbClr val="E94451"/>
                      </a:solidFill>
                      <a:prstDash val="solid"/>
                      <a:round/>
                      <a:headEnd type="none" w="med" len="med"/>
                      <a:tailEnd type="none" w="med" len="med"/>
                    </a:lnL>
                    <a:lnT w="12700" cap="flat" cmpd="sng" algn="ctr">
                      <a:solidFill>
                        <a:srgbClr val="EA4D59"/>
                      </a:solidFill>
                      <a:prstDash val="solid"/>
                      <a:round/>
                      <a:headEnd type="none" w="med" len="med"/>
                      <a:tailEnd type="none" w="med" len="med"/>
                    </a:lnT>
                    <a:solidFill>
                      <a:schemeClr val="bg1"/>
                    </a:solidFill>
                  </a:tcPr>
                </a:tc>
                <a:tc>
                  <a:txBody>
                    <a:bodyPr/>
                    <a:lstStyle/>
                    <a:p>
                      <a:pPr algn="ctr" fontAlgn="ctr"/>
                      <a:r>
                        <a:rPr lang="fr-FR" sz="900" b="1" i="0" u="none" strike="noStrike">
                          <a:solidFill>
                            <a:srgbClr val="E94451"/>
                          </a:solidFill>
                          <a:effectLst/>
                          <a:latin typeface="+mn-lt"/>
                        </a:rPr>
                        <a:t>5 448</a:t>
                      </a:r>
                    </a:p>
                  </a:txBody>
                  <a:tcPr marL="8308" marR="8308" marT="8308" marB="0" anchor="ctr">
                    <a:lnT w="12700" cap="flat" cmpd="sng" algn="ctr">
                      <a:solidFill>
                        <a:srgbClr val="EA4D59"/>
                      </a:solidFill>
                      <a:prstDash val="solid"/>
                      <a:round/>
                      <a:headEnd type="none" w="med" len="med"/>
                      <a:tailEnd type="none" w="med" len="med"/>
                    </a:lnT>
                    <a:solidFill>
                      <a:schemeClr val="bg1"/>
                    </a:solidFill>
                  </a:tcPr>
                </a:tc>
                <a:tc>
                  <a:txBody>
                    <a:bodyPr/>
                    <a:lstStyle/>
                    <a:p>
                      <a:pPr algn="ctr" fontAlgn="ctr"/>
                      <a:r>
                        <a:rPr lang="fr-FR" sz="900" b="1" i="0" u="none" strike="noStrike">
                          <a:solidFill>
                            <a:srgbClr val="E94451"/>
                          </a:solidFill>
                          <a:effectLst/>
                          <a:latin typeface="+mn-lt"/>
                        </a:rPr>
                        <a:t>21 180</a:t>
                      </a:r>
                    </a:p>
                  </a:txBody>
                  <a:tcPr marL="8308" marR="8308" marT="8308" marB="0" anchor="ctr">
                    <a:lnT w="12700" cap="flat" cmpd="sng" algn="ctr">
                      <a:solidFill>
                        <a:srgbClr val="EA4D59"/>
                      </a:solidFill>
                      <a:prstDash val="solid"/>
                      <a:round/>
                      <a:headEnd type="none" w="med" len="med"/>
                      <a:tailEnd type="none" w="med" len="med"/>
                    </a:lnT>
                    <a:solidFill>
                      <a:schemeClr val="bg1"/>
                    </a:solidFill>
                  </a:tcPr>
                </a:tc>
                <a:tc>
                  <a:txBody>
                    <a:bodyPr/>
                    <a:lstStyle/>
                    <a:p>
                      <a:pPr algn="ctr" fontAlgn="ctr"/>
                      <a:r>
                        <a:rPr lang="fr-FR" sz="1000" b="1" i="0" u="none" strike="noStrike">
                          <a:solidFill>
                            <a:srgbClr val="E94451"/>
                          </a:solidFill>
                          <a:effectLst/>
                          <a:latin typeface="+mn-lt"/>
                        </a:rPr>
                        <a:t>49 512</a:t>
                      </a:r>
                    </a:p>
                  </a:txBody>
                  <a:tcPr marL="8308" marR="8308" marT="8308" marB="0" anchor="ctr">
                    <a:lnR w="12700" cap="flat" cmpd="sng" algn="ctr">
                      <a:solidFill>
                        <a:srgbClr val="E94451"/>
                      </a:solidFill>
                      <a:prstDash val="solid"/>
                      <a:round/>
                      <a:headEnd type="none" w="med" len="med"/>
                      <a:tailEnd type="none" w="med" len="med"/>
                    </a:lnR>
                    <a:lnT w="12700" cap="flat" cmpd="sng" algn="ctr">
                      <a:solidFill>
                        <a:srgbClr val="EA4D59"/>
                      </a:solidFill>
                      <a:prstDash val="solid"/>
                      <a:round/>
                      <a:headEnd type="none" w="med" len="med"/>
                      <a:tailEnd type="none" w="med" len="med"/>
                    </a:lnT>
                    <a:solidFill>
                      <a:schemeClr val="bg1"/>
                    </a:solidFill>
                  </a:tcPr>
                </a:tc>
                <a:extLst>
                  <a:ext uri="{0D108BD9-81ED-4DB2-BD59-A6C34878D82A}">
                    <a16:rowId xmlns:a16="http://schemas.microsoft.com/office/drawing/2014/main" val="1742473354"/>
                  </a:ext>
                </a:extLst>
              </a:tr>
              <a:tr h="185599">
                <a:tc vMerge="1">
                  <a:txBody>
                    <a:bodyPr/>
                    <a:lstStyle/>
                    <a:p>
                      <a:endParaRPr lang="fr-FR"/>
                    </a:p>
                  </a:txBody>
                  <a:tcPr>
                    <a:lnL w="12700" cap="flat" cmpd="sng" algn="ctr">
                      <a:solidFill>
                        <a:srgbClr val="E94451"/>
                      </a:solidFill>
                      <a:prstDash val="solid"/>
                      <a:round/>
                      <a:headEnd type="none" w="med" len="med"/>
                      <a:tailEnd type="none" w="med" len="med"/>
                    </a:lnL>
                    <a:lnR w="12700" cap="flat" cmpd="sng" algn="ctr">
                      <a:solidFill>
                        <a:srgbClr val="E94451"/>
                      </a:solidFill>
                      <a:prstDash val="solid"/>
                      <a:round/>
                      <a:headEnd type="none" w="med" len="med"/>
                      <a:tailEnd type="none" w="med" len="med"/>
                    </a:lnR>
                    <a:lnT w="12700" cap="flat" cmpd="sng" algn="ctr">
                      <a:solidFill>
                        <a:srgbClr val="E94451"/>
                      </a:solidFill>
                      <a:prstDash val="solid"/>
                      <a:round/>
                      <a:headEnd type="none" w="med" len="med"/>
                      <a:tailEnd type="none" w="med" len="med"/>
                    </a:lnT>
                    <a:lnB w="12700" cap="flat" cmpd="sng" algn="ctr">
                      <a:solidFill>
                        <a:srgbClr val="E94451"/>
                      </a:solidFill>
                      <a:prstDash val="solid"/>
                      <a:round/>
                      <a:headEnd type="none" w="med" len="med"/>
                      <a:tailEnd type="none" w="med" len="med"/>
                    </a:lnB>
                    <a:solidFill>
                      <a:srgbClr val="F7CFD0"/>
                    </a:solidFill>
                  </a:tcPr>
                </a:tc>
                <a:tc>
                  <a:txBody>
                    <a:bodyPr/>
                    <a:lstStyle/>
                    <a:p>
                      <a:pPr algn="ctr" fontAlgn="ctr"/>
                      <a:r>
                        <a:rPr lang="fr-FR" sz="900" b="1" u="none" strike="noStrike">
                          <a:solidFill>
                            <a:srgbClr val="E94451"/>
                          </a:solidFill>
                          <a:effectLst/>
                          <a:latin typeface="+mn-lt"/>
                        </a:rPr>
                        <a:t>46,2%</a:t>
                      </a:r>
                      <a:endParaRPr lang="fr-FR" sz="900" b="1" i="0" u="none" strike="noStrike">
                        <a:solidFill>
                          <a:srgbClr val="E94451"/>
                        </a:solidFill>
                        <a:effectLst/>
                        <a:latin typeface="+mn-lt"/>
                      </a:endParaRPr>
                    </a:p>
                  </a:txBody>
                  <a:tcPr marL="8308" marR="8308" marT="8308" marB="0" anchor="ctr">
                    <a:lnL w="12700" cap="flat" cmpd="sng" algn="ctr">
                      <a:solidFill>
                        <a:srgbClr val="E94451"/>
                      </a:solidFill>
                      <a:prstDash val="solid"/>
                      <a:round/>
                      <a:headEnd type="none" w="med" len="med"/>
                      <a:tailEnd type="none" w="med" len="med"/>
                    </a:lnL>
                    <a:lnB w="12700" cap="flat" cmpd="sng" algn="ctr">
                      <a:solidFill>
                        <a:srgbClr val="E94451"/>
                      </a:solidFill>
                      <a:prstDash val="solid"/>
                      <a:round/>
                      <a:headEnd type="none" w="med" len="med"/>
                      <a:tailEnd type="none" w="med" len="med"/>
                    </a:lnB>
                    <a:solidFill>
                      <a:schemeClr val="bg1"/>
                    </a:solidFill>
                  </a:tcPr>
                </a:tc>
                <a:tc>
                  <a:txBody>
                    <a:bodyPr/>
                    <a:lstStyle/>
                    <a:p>
                      <a:pPr algn="ctr" fontAlgn="ctr"/>
                      <a:r>
                        <a:rPr lang="fr-FR" sz="900" b="1" u="none" strike="noStrike">
                          <a:solidFill>
                            <a:srgbClr val="E94451"/>
                          </a:solidFill>
                          <a:effectLst/>
                          <a:latin typeface="+mn-lt"/>
                        </a:rPr>
                        <a:t>11,0%</a:t>
                      </a:r>
                      <a:endParaRPr lang="fr-FR" sz="900" b="1" i="0" u="none" strike="noStrike">
                        <a:solidFill>
                          <a:srgbClr val="E94451"/>
                        </a:solidFill>
                        <a:effectLst/>
                        <a:latin typeface="+mn-lt"/>
                      </a:endParaRPr>
                    </a:p>
                  </a:txBody>
                  <a:tcPr marL="8308" marR="8308" marT="8308" marB="0" anchor="ctr">
                    <a:lnB w="12700" cap="flat" cmpd="sng" algn="ctr">
                      <a:solidFill>
                        <a:srgbClr val="E94451"/>
                      </a:solidFill>
                      <a:prstDash val="solid"/>
                      <a:round/>
                      <a:headEnd type="none" w="med" len="med"/>
                      <a:tailEnd type="none" w="med" len="med"/>
                    </a:lnB>
                    <a:solidFill>
                      <a:schemeClr val="bg1"/>
                    </a:solidFill>
                  </a:tcPr>
                </a:tc>
                <a:tc>
                  <a:txBody>
                    <a:bodyPr/>
                    <a:lstStyle/>
                    <a:p>
                      <a:pPr algn="ctr" fontAlgn="ctr"/>
                      <a:r>
                        <a:rPr lang="fr-FR" sz="900" b="1" u="none" strike="noStrike">
                          <a:solidFill>
                            <a:srgbClr val="E94451"/>
                          </a:solidFill>
                          <a:effectLst/>
                          <a:latin typeface="+mn-lt"/>
                        </a:rPr>
                        <a:t>42,8%</a:t>
                      </a:r>
                      <a:endParaRPr lang="fr-FR" sz="900" b="1" i="0" u="none" strike="noStrike">
                        <a:solidFill>
                          <a:srgbClr val="E94451"/>
                        </a:solidFill>
                        <a:effectLst/>
                        <a:latin typeface="+mn-lt"/>
                      </a:endParaRPr>
                    </a:p>
                  </a:txBody>
                  <a:tcPr marL="8308" marR="8308" marT="8308" marB="0" anchor="ctr">
                    <a:lnB w="12700" cap="flat" cmpd="sng" algn="ctr">
                      <a:solidFill>
                        <a:srgbClr val="E94451"/>
                      </a:solidFill>
                      <a:prstDash val="solid"/>
                      <a:round/>
                      <a:headEnd type="none" w="med" len="med"/>
                      <a:tailEnd type="none" w="med" len="med"/>
                    </a:lnB>
                    <a:solidFill>
                      <a:schemeClr val="bg1"/>
                    </a:solidFill>
                  </a:tcPr>
                </a:tc>
                <a:tc>
                  <a:txBody>
                    <a:bodyPr/>
                    <a:lstStyle/>
                    <a:p>
                      <a:pPr algn="ctr" fontAlgn="ctr"/>
                      <a:r>
                        <a:rPr lang="fr-FR" sz="1000" u="none" strike="noStrike">
                          <a:solidFill>
                            <a:srgbClr val="E94451"/>
                          </a:solidFill>
                          <a:effectLst/>
                          <a:latin typeface="+mn-lt"/>
                        </a:rPr>
                        <a:t>100%</a:t>
                      </a:r>
                      <a:endParaRPr lang="fr-FR" sz="1000" b="1" i="0" u="none" strike="noStrike">
                        <a:solidFill>
                          <a:srgbClr val="E94451"/>
                        </a:solidFill>
                        <a:effectLst/>
                        <a:latin typeface="+mn-lt"/>
                      </a:endParaRPr>
                    </a:p>
                  </a:txBody>
                  <a:tcPr marL="8308" marR="8308" marT="8308" marB="0" anchor="ctr">
                    <a:lnR w="12700" cap="flat" cmpd="sng" algn="ctr">
                      <a:solidFill>
                        <a:srgbClr val="E94451"/>
                      </a:solidFill>
                      <a:prstDash val="solid"/>
                      <a:round/>
                      <a:headEnd type="none" w="med" len="med"/>
                      <a:tailEnd type="none" w="med" len="med"/>
                    </a:lnR>
                    <a:lnB w="12700" cap="flat" cmpd="sng" algn="ctr">
                      <a:solidFill>
                        <a:srgbClr val="E94451"/>
                      </a:solidFill>
                      <a:prstDash val="solid"/>
                      <a:round/>
                      <a:headEnd type="none" w="med" len="med"/>
                      <a:tailEnd type="none" w="med" len="med"/>
                    </a:lnB>
                    <a:solidFill>
                      <a:schemeClr val="bg1"/>
                    </a:solidFill>
                  </a:tcPr>
                </a:tc>
                <a:extLst>
                  <a:ext uri="{0D108BD9-81ED-4DB2-BD59-A6C34878D82A}">
                    <a16:rowId xmlns:a16="http://schemas.microsoft.com/office/drawing/2014/main" val="125263984"/>
                  </a:ext>
                </a:extLst>
              </a:tr>
            </a:tbl>
          </a:graphicData>
        </a:graphic>
      </p:graphicFrame>
      <p:sp>
        <p:nvSpPr>
          <p:cNvPr id="15" name="Espace réservé du contenu 2">
            <a:extLst>
              <a:ext uri="{FF2B5EF4-FFF2-40B4-BE49-F238E27FC236}">
                <a16:creationId xmlns:a16="http://schemas.microsoft.com/office/drawing/2014/main" id="{93AAAA33-95CD-42D3-8CBC-D8EDA98FBCA5}"/>
              </a:ext>
            </a:extLst>
          </p:cNvPr>
          <p:cNvSpPr>
            <a:spLocks noGrp="1"/>
          </p:cNvSpPr>
          <p:nvPr>
            <p:ph idx="1"/>
          </p:nvPr>
        </p:nvSpPr>
        <p:spPr>
          <a:xfrm>
            <a:off x="609601" y="5053263"/>
            <a:ext cx="8986684" cy="1131227"/>
          </a:xfrm>
        </p:spPr>
        <p:txBody>
          <a:bodyPr/>
          <a:lstStyle/>
          <a:p>
            <a:pPr lvl="1"/>
            <a:r>
              <a:rPr lang="fr-FR" sz="1200" dirty="0"/>
              <a:t>Près d’1 ouvrier métallurgique sur 2 est salarié dans la branche : </a:t>
            </a:r>
          </a:p>
          <a:p>
            <a:pPr marL="285750" lvl="1" indent="-285750">
              <a:buFont typeface="Arial" panose="020B0604020202020204" pitchFamily="34" charset="0"/>
              <a:buChar char="•"/>
            </a:pPr>
            <a:r>
              <a:rPr lang="fr-FR" sz="1200" dirty="0"/>
              <a:t>Avec une très forte représentation des usineurs et des ajusteurs monteurs, mécaniciens, monteurs, régleurs dans la branche …</a:t>
            </a:r>
          </a:p>
          <a:p>
            <a:pPr marL="285750" lvl="1" indent="-285750">
              <a:buFont typeface="Arial" panose="020B0604020202020204" pitchFamily="34" charset="0"/>
              <a:buChar char="•"/>
            </a:pPr>
            <a:r>
              <a:rPr lang="fr-FR" sz="1200" dirty="0"/>
              <a:t>… et une part relativement faible d’ouvriers de maintenance (majoritairement dans d’autres secteurs).</a:t>
            </a:r>
          </a:p>
          <a:p>
            <a:pPr lvl="1"/>
            <a:endParaRPr lang="fr-FR" sz="1200" dirty="0"/>
          </a:p>
          <a:p>
            <a:pPr lvl="1"/>
            <a:r>
              <a:rPr lang="fr-FR" sz="1200" dirty="0"/>
              <a:t>En dehors de la métallurgie, les ouvriers métallurgiques sont employés en priorité par le secteur du « commerce, réparation d’automobiles et de motocycles » (à nuancer toutefois les profils recherchés par les garages diffèrent de ceux recherchés par l’industrie), et pour les activités administratives/support qui intègrent en particulier les entreprises intérimaires.</a:t>
            </a:r>
          </a:p>
          <a:p>
            <a:pPr lvl="1"/>
            <a:endParaRPr lang="fr-FR" sz="1200" dirty="0"/>
          </a:p>
        </p:txBody>
      </p:sp>
      <p:sp>
        <p:nvSpPr>
          <p:cNvPr id="16" name="ZoneTexte 15">
            <a:extLst>
              <a:ext uri="{FF2B5EF4-FFF2-40B4-BE49-F238E27FC236}">
                <a16:creationId xmlns:a16="http://schemas.microsoft.com/office/drawing/2014/main" id="{AAE526B3-3478-45F7-B852-2C56A8B6B585}"/>
              </a:ext>
            </a:extLst>
          </p:cNvPr>
          <p:cNvSpPr txBox="1"/>
          <p:nvPr/>
        </p:nvSpPr>
        <p:spPr>
          <a:xfrm>
            <a:off x="5306376" y="1394556"/>
            <a:ext cx="4045080" cy="692497"/>
          </a:xfrm>
          <a:prstGeom prst="rect">
            <a:avLst/>
          </a:prstGeom>
          <a:noFill/>
        </p:spPr>
        <p:txBody>
          <a:bodyPr wrap="square" rtlCol="0">
            <a:spAutoFit/>
          </a:bodyPr>
          <a:lstStyle/>
          <a:p>
            <a:pPr algn="ctr"/>
            <a:r>
              <a:rPr lang="fr-FR" sz="1000" b="1"/>
              <a:t>NOMBRE D’EMPLOIS D’OUVRIERS « MÉTALLURGIQUES » POUR LES 15 PREMIERS SECTEURS EMPLOYEURS HORS BRANCHE</a:t>
            </a:r>
          </a:p>
          <a:p>
            <a:pPr algn="ctr"/>
            <a:r>
              <a:rPr lang="fr-FR" sz="900" i="1">
                <a:solidFill>
                  <a:schemeClr val="tx1">
                    <a:lumMod val="60000"/>
                    <a:lumOff val="40000"/>
                  </a:schemeClr>
                </a:solidFill>
              </a:rPr>
              <a:t>Source : INSEE (2015); retraitements Katalyse</a:t>
            </a:r>
          </a:p>
        </p:txBody>
      </p:sp>
      <p:graphicFrame>
        <p:nvGraphicFramePr>
          <p:cNvPr id="17" name="Graphique 16">
            <a:extLst>
              <a:ext uri="{FF2B5EF4-FFF2-40B4-BE49-F238E27FC236}">
                <a16:creationId xmlns:a16="http://schemas.microsoft.com/office/drawing/2014/main" id="{04B6A64D-767F-422C-A7DE-466268AC59F8}"/>
              </a:ext>
            </a:extLst>
          </p:cNvPr>
          <p:cNvGraphicFramePr>
            <a:graphicFrameLocks/>
          </p:cNvGraphicFramePr>
          <p:nvPr>
            <p:extLst>
              <p:ext uri="{D42A27DB-BD31-4B8C-83A1-F6EECF244321}">
                <p14:modId xmlns:p14="http://schemas.microsoft.com/office/powerpoint/2010/main" val="597640533"/>
              </p:ext>
            </p:extLst>
          </p:nvPr>
        </p:nvGraphicFramePr>
        <p:xfrm>
          <a:off x="4354797" y="2017192"/>
          <a:ext cx="5320142" cy="2889635"/>
        </p:xfrm>
        <a:graphic>
          <a:graphicData uri="http://schemas.openxmlformats.org/drawingml/2006/chart">
            <c:chart xmlns:c="http://schemas.openxmlformats.org/drawingml/2006/chart" xmlns:r="http://schemas.openxmlformats.org/officeDocument/2006/relationships" r:id="rId2"/>
          </a:graphicData>
        </a:graphic>
      </p:graphicFrame>
      <p:sp>
        <p:nvSpPr>
          <p:cNvPr id="10" name="Espace réservé du texte 4">
            <a:extLst>
              <a:ext uri="{FF2B5EF4-FFF2-40B4-BE49-F238E27FC236}">
                <a16:creationId xmlns:a16="http://schemas.microsoft.com/office/drawing/2014/main" id="{53D94C74-A040-43F7-A8F9-222E8128C612}"/>
              </a:ext>
            </a:extLst>
          </p:cNvPr>
          <p:cNvSpPr>
            <a:spLocks noGrp="1"/>
          </p:cNvSpPr>
          <p:nvPr>
            <p:ph type="body" sz="quarter" idx="11"/>
          </p:nvPr>
        </p:nvSpPr>
        <p:spPr>
          <a:xfrm>
            <a:off x="706438" y="649288"/>
            <a:ext cx="490537" cy="450850"/>
          </a:xfrm>
        </p:spPr>
        <p:txBody>
          <a:bodyPr/>
          <a:lstStyle/>
          <a:p>
            <a:r>
              <a:rPr lang="fr-FR"/>
              <a:t>01</a:t>
            </a:r>
          </a:p>
        </p:txBody>
      </p:sp>
    </p:spTree>
    <p:extLst>
      <p:ext uri="{BB962C8B-B14F-4D97-AF65-F5344CB8AC3E}">
        <p14:creationId xmlns:p14="http://schemas.microsoft.com/office/powerpoint/2010/main" val="379301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73BB77-D31F-485F-931F-FF86F7837E35}"/>
              </a:ext>
            </a:extLst>
          </p:cNvPr>
          <p:cNvSpPr>
            <a:spLocks noGrp="1"/>
          </p:cNvSpPr>
          <p:nvPr>
            <p:ph type="title"/>
          </p:nvPr>
        </p:nvSpPr>
        <p:spPr/>
        <p:txBody>
          <a:bodyPr/>
          <a:lstStyle/>
          <a:p>
            <a:r>
              <a:rPr lang="fr-FR"/>
              <a:t>2. IMPACT DU COVID ET PERSPECTIVES D’ÉVOLUTION DE LA BRANCHE</a:t>
            </a:r>
          </a:p>
        </p:txBody>
      </p:sp>
      <p:sp>
        <p:nvSpPr>
          <p:cNvPr id="3" name="Espace réservé du texte 2">
            <a:extLst>
              <a:ext uri="{FF2B5EF4-FFF2-40B4-BE49-F238E27FC236}">
                <a16:creationId xmlns:a16="http://schemas.microsoft.com/office/drawing/2014/main" id="{17705D64-8153-49E5-8A55-43A75E2D6002}"/>
              </a:ext>
            </a:extLst>
          </p:cNvPr>
          <p:cNvSpPr>
            <a:spLocks noGrp="1"/>
          </p:cNvSpPr>
          <p:nvPr>
            <p:ph type="body" idx="1"/>
          </p:nvPr>
        </p:nvSpPr>
        <p:spPr/>
        <p:txBody>
          <a:bodyPr/>
          <a:lstStyle/>
          <a:p>
            <a:r>
              <a:rPr lang="fr-FR"/>
              <a:t>02</a:t>
            </a:r>
          </a:p>
        </p:txBody>
      </p:sp>
    </p:spTree>
    <p:extLst>
      <p:ext uri="{BB962C8B-B14F-4D97-AF65-F5344CB8AC3E}">
        <p14:creationId xmlns:p14="http://schemas.microsoft.com/office/powerpoint/2010/main" val="208438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EA4F67-32EC-4A75-ABA0-25610329EF60}"/>
              </a:ext>
            </a:extLst>
          </p:cNvPr>
          <p:cNvSpPr>
            <a:spLocks noGrp="1"/>
          </p:cNvSpPr>
          <p:nvPr>
            <p:ph type="title"/>
          </p:nvPr>
        </p:nvSpPr>
        <p:spPr/>
        <p:txBody>
          <a:bodyPr/>
          <a:lstStyle/>
          <a:p>
            <a:r>
              <a:rPr lang="fr-FR"/>
              <a:t>2.1. Les impacts de la crise au 30/09/2020 et actions mises en œuvre</a:t>
            </a:r>
            <a:br>
              <a:rPr lang="fr-FR"/>
            </a:br>
            <a:endParaRPr lang="fr-FR"/>
          </a:p>
        </p:txBody>
      </p:sp>
      <p:sp>
        <p:nvSpPr>
          <p:cNvPr id="3" name="Espace réservé du texte 2">
            <a:extLst>
              <a:ext uri="{FF2B5EF4-FFF2-40B4-BE49-F238E27FC236}">
                <a16:creationId xmlns:a16="http://schemas.microsoft.com/office/drawing/2014/main" id="{0614F165-8ED6-4307-AA20-E5E21F609FC7}"/>
              </a:ext>
            </a:extLst>
          </p:cNvPr>
          <p:cNvSpPr>
            <a:spLocks noGrp="1"/>
          </p:cNvSpPr>
          <p:nvPr>
            <p:ph type="body" idx="1"/>
          </p:nvPr>
        </p:nvSpPr>
        <p:spPr/>
        <p:txBody>
          <a:bodyPr/>
          <a:lstStyle/>
          <a:p>
            <a:r>
              <a:rPr lang="fr-FR"/>
              <a:t>2.1</a:t>
            </a:r>
          </a:p>
        </p:txBody>
      </p:sp>
    </p:spTree>
    <p:extLst>
      <p:ext uri="{BB962C8B-B14F-4D97-AF65-F5344CB8AC3E}">
        <p14:creationId xmlns:p14="http://schemas.microsoft.com/office/powerpoint/2010/main" val="398161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B3A03E-7867-4A5E-88AD-E458507327C3}"/>
              </a:ext>
            </a:extLst>
          </p:cNvPr>
          <p:cNvSpPr>
            <a:spLocks noGrp="1"/>
          </p:cNvSpPr>
          <p:nvPr>
            <p:ph type="title"/>
          </p:nvPr>
        </p:nvSpPr>
        <p:spPr>
          <a:xfrm>
            <a:off x="1415414" y="718571"/>
            <a:ext cx="7781925" cy="393065"/>
          </a:xfrm>
        </p:spPr>
        <p:txBody>
          <a:bodyPr/>
          <a:lstStyle/>
          <a:p>
            <a:r>
              <a:rPr lang="fr-FR" dirty="0"/>
              <a:t>90% des entreprises de la branche ont eu recours au chômage partiel</a:t>
            </a:r>
          </a:p>
        </p:txBody>
      </p:sp>
      <p:sp>
        <p:nvSpPr>
          <p:cNvPr id="5" name="Espace réservé du texte 4">
            <a:extLst>
              <a:ext uri="{FF2B5EF4-FFF2-40B4-BE49-F238E27FC236}">
                <a16:creationId xmlns:a16="http://schemas.microsoft.com/office/drawing/2014/main" id="{BBA44CE0-6BAE-40F1-B7CE-E058E08302EE}"/>
              </a:ext>
            </a:extLst>
          </p:cNvPr>
          <p:cNvSpPr>
            <a:spLocks noGrp="1"/>
          </p:cNvSpPr>
          <p:nvPr>
            <p:ph type="body" sz="quarter" idx="11"/>
          </p:nvPr>
        </p:nvSpPr>
        <p:spPr/>
        <p:txBody>
          <a:bodyPr/>
          <a:lstStyle/>
          <a:p>
            <a:r>
              <a:rPr lang="fr-FR"/>
              <a:t>02</a:t>
            </a:r>
          </a:p>
        </p:txBody>
      </p:sp>
      <p:graphicFrame>
        <p:nvGraphicFramePr>
          <p:cNvPr id="9" name="Espace réservé du contenu 10">
            <a:extLst>
              <a:ext uri="{FF2B5EF4-FFF2-40B4-BE49-F238E27FC236}">
                <a16:creationId xmlns:a16="http://schemas.microsoft.com/office/drawing/2014/main" id="{1D722530-9C16-463F-BF6B-8C025CCDDA32}"/>
              </a:ext>
            </a:extLst>
          </p:cNvPr>
          <p:cNvGraphicFramePr>
            <a:graphicFrameLocks/>
          </p:cNvGraphicFramePr>
          <p:nvPr>
            <p:extLst>
              <p:ext uri="{D42A27DB-BD31-4B8C-83A1-F6EECF244321}">
                <p14:modId xmlns:p14="http://schemas.microsoft.com/office/powerpoint/2010/main" val="2116696950"/>
              </p:ext>
            </p:extLst>
          </p:nvPr>
        </p:nvGraphicFramePr>
        <p:xfrm>
          <a:off x="5456903" y="1186378"/>
          <a:ext cx="3992656" cy="4922908"/>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a:extLst>
              <a:ext uri="{FF2B5EF4-FFF2-40B4-BE49-F238E27FC236}">
                <a16:creationId xmlns:a16="http://schemas.microsoft.com/office/drawing/2014/main" id="{B69B1056-4678-4559-B3BA-682DC218D408}"/>
              </a:ext>
            </a:extLst>
          </p:cNvPr>
          <p:cNvSpPr/>
          <p:nvPr/>
        </p:nvSpPr>
        <p:spPr>
          <a:xfrm>
            <a:off x="9061433" y="1863231"/>
            <a:ext cx="1134798" cy="43057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rgbClr val="231F20"/>
                </a:solidFill>
              </a:rPr>
              <a:t>18 réponses</a:t>
            </a:r>
          </a:p>
        </p:txBody>
      </p:sp>
      <p:sp>
        <p:nvSpPr>
          <p:cNvPr id="20" name="Rectangle 19">
            <a:extLst>
              <a:ext uri="{FF2B5EF4-FFF2-40B4-BE49-F238E27FC236}">
                <a16:creationId xmlns:a16="http://schemas.microsoft.com/office/drawing/2014/main" id="{66359690-0958-4EA8-A900-ECB8F105873F}"/>
              </a:ext>
            </a:extLst>
          </p:cNvPr>
          <p:cNvSpPr/>
          <p:nvPr/>
        </p:nvSpPr>
        <p:spPr>
          <a:xfrm>
            <a:off x="9061433" y="2452378"/>
            <a:ext cx="1194333" cy="43057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rgbClr val="231F20"/>
                </a:solidFill>
              </a:rPr>
              <a:t>27 réponses</a:t>
            </a:r>
          </a:p>
        </p:txBody>
      </p:sp>
      <p:sp>
        <p:nvSpPr>
          <p:cNvPr id="22" name="Rectangle 21">
            <a:extLst>
              <a:ext uri="{FF2B5EF4-FFF2-40B4-BE49-F238E27FC236}">
                <a16:creationId xmlns:a16="http://schemas.microsoft.com/office/drawing/2014/main" id="{2A93DFAB-54CD-44B0-8715-F685AD3955F0}"/>
              </a:ext>
            </a:extLst>
          </p:cNvPr>
          <p:cNvSpPr/>
          <p:nvPr/>
        </p:nvSpPr>
        <p:spPr>
          <a:xfrm>
            <a:off x="9059631" y="3136245"/>
            <a:ext cx="1194333" cy="43057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a:solidFill>
                  <a:srgbClr val="231F20"/>
                </a:solidFill>
              </a:rPr>
              <a:t>36 réponses</a:t>
            </a:r>
          </a:p>
        </p:txBody>
      </p:sp>
      <p:sp>
        <p:nvSpPr>
          <p:cNvPr id="24" name="Rectangle 23">
            <a:extLst>
              <a:ext uri="{FF2B5EF4-FFF2-40B4-BE49-F238E27FC236}">
                <a16:creationId xmlns:a16="http://schemas.microsoft.com/office/drawing/2014/main" id="{3F2BDC20-3ADD-4E10-A82B-4D5E29C3363C}"/>
              </a:ext>
            </a:extLst>
          </p:cNvPr>
          <p:cNvSpPr/>
          <p:nvPr/>
        </p:nvSpPr>
        <p:spPr>
          <a:xfrm>
            <a:off x="9059631" y="3835189"/>
            <a:ext cx="1194333" cy="43057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a:solidFill>
                  <a:srgbClr val="231F20"/>
                </a:solidFill>
              </a:rPr>
              <a:t>56 réponses</a:t>
            </a:r>
          </a:p>
        </p:txBody>
      </p:sp>
      <p:sp>
        <p:nvSpPr>
          <p:cNvPr id="26" name="Rectangle 25">
            <a:extLst>
              <a:ext uri="{FF2B5EF4-FFF2-40B4-BE49-F238E27FC236}">
                <a16:creationId xmlns:a16="http://schemas.microsoft.com/office/drawing/2014/main" id="{E4A34559-45DE-4C1D-BFA9-2190255AA0D7}"/>
              </a:ext>
            </a:extLst>
          </p:cNvPr>
          <p:cNvSpPr/>
          <p:nvPr/>
        </p:nvSpPr>
        <p:spPr>
          <a:xfrm>
            <a:off x="9059631" y="4534133"/>
            <a:ext cx="1747073" cy="43057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rgbClr val="231F20"/>
                </a:solidFill>
              </a:rPr>
              <a:t>64 réponses</a:t>
            </a:r>
          </a:p>
        </p:txBody>
      </p:sp>
      <p:sp>
        <p:nvSpPr>
          <p:cNvPr id="28" name="Rectangle 27">
            <a:extLst>
              <a:ext uri="{FF2B5EF4-FFF2-40B4-BE49-F238E27FC236}">
                <a16:creationId xmlns:a16="http://schemas.microsoft.com/office/drawing/2014/main" id="{3606A409-4AD8-4132-8168-4FBE7E703B94}"/>
              </a:ext>
            </a:extLst>
          </p:cNvPr>
          <p:cNvSpPr/>
          <p:nvPr/>
        </p:nvSpPr>
        <p:spPr>
          <a:xfrm>
            <a:off x="9052867" y="5067127"/>
            <a:ext cx="1075264" cy="43057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rgbClr val="231F20"/>
                </a:solidFill>
              </a:rPr>
              <a:t>154 réponses</a:t>
            </a:r>
          </a:p>
        </p:txBody>
      </p:sp>
      <p:sp>
        <p:nvSpPr>
          <p:cNvPr id="13" name="Rectangle 12">
            <a:extLst>
              <a:ext uri="{FF2B5EF4-FFF2-40B4-BE49-F238E27FC236}">
                <a16:creationId xmlns:a16="http://schemas.microsoft.com/office/drawing/2014/main" id="{8E92A389-0CD4-4D16-8516-4DC90CB015CD}"/>
              </a:ext>
            </a:extLst>
          </p:cNvPr>
          <p:cNvSpPr/>
          <p:nvPr/>
        </p:nvSpPr>
        <p:spPr>
          <a:xfrm>
            <a:off x="8604836" y="1699026"/>
            <a:ext cx="1246926" cy="167479"/>
          </a:xfrm>
          <a:prstGeom prst="rect">
            <a:avLst/>
          </a:prstGeom>
          <a:noFill/>
          <a:ln w="25400" cap="flat" cmpd="sng" algn="ctr">
            <a:solidFill>
              <a:srgbClr val="231F2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231F20"/>
                </a:solidFill>
              </a:rPr>
              <a:t>172 répondants</a:t>
            </a:r>
          </a:p>
        </p:txBody>
      </p:sp>
      <p:sp>
        <p:nvSpPr>
          <p:cNvPr id="19" name="Espace réservé du contenu 2">
            <a:extLst>
              <a:ext uri="{FF2B5EF4-FFF2-40B4-BE49-F238E27FC236}">
                <a16:creationId xmlns:a16="http://schemas.microsoft.com/office/drawing/2014/main" id="{513E41B5-B8E2-4584-A255-56979A2B718C}"/>
              </a:ext>
            </a:extLst>
          </p:cNvPr>
          <p:cNvSpPr>
            <a:spLocks noGrp="1"/>
          </p:cNvSpPr>
          <p:nvPr>
            <p:ph idx="1"/>
          </p:nvPr>
        </p:nvSpPr>
        <p:spPr>
          <a:xfrm>
            <a:off x="456441" y="1277014"/>
            <a:ext cx="4874014" cy="4922908"/>
          </a:xfrm>
        </p:spPr>
        <p:txBody>
          <a:bodyPr vert="horz" lIns="0" tIns="0" rIns="0" bIns="0" rtlCol="0" anchor="t">
            <a:noAutofit/>
          </a:bodyPr>
          <a:lstStyle/>
          <a:p>
            <a:pPr lvl="1" algn="just"/>
            <a:r>
              <a:rPr lang="fr-FR" sz="1200" dirty="0"/>
              <a:t>Face à la crise sanitaire de la COVID et au confinement, les entreprises de la branche ont mobilisé les différents outils leur permettant d’en réduire l’impact sur leur activité et santé financière :</a:t>
            </a:r>
          </a:p>
          <a:p>
            <a:pPr marL="171450" lvl="1" indent="-171450" algn="just">
              <a:buFont typeface="Arial" panose="020B0604020202020204" pitchFamily="34" charset="0"/>
              <a:buChar char="•"/>
            </a:pPr>
            <a:r>
              <a:rPr lang="fr-FR" sz="1200" dirty="0"/>
              <a:t>90% des entreprises de la branche ont eu recours à l’activité partielle. Elle a été largement sollicitée par les industriels pour faire face aux baisses d’activité. Elle a parfois été de courte durée (temps d’organisation des gestes barrières)</a:t>
            </a:r>
          </a:p>
          <a:p>
            <a:pPr marL="171450" lvl="1" indent="-171450" algn="just">
              <a:buFont typeface="Arial" panose="020B0604020202020204" pitchFamily="34" charset="0"/>
              <a:buChar char="•"/>
            </a:pPr>
            <a:r>
              <a:rPr lang="fr-FR" sz="1200" dirty="0"/>
              <a:t>37% ont eu recours à un arrêt partiel de l’activité et 10% à un arrêt total ; donc plus de la moitié des entreprises de la branche n’ont pas arrêté leur production.</a:t>
            </a:r>
          </a:p>
          <a:p>
            <a:pPr marL="171450" lvl="1" indent="-171450" algn="just">
              <a:buFont typeface="Arial" panose="020B0604020202020204" pitchFamily="34" charset="0"/>
              <a:buChar char="•"/>
            </a:pPr>
            <a:r>
              <a:rPr lang="fr-FR" sz="1200" dirty="0"/>
              <a:t>De premières actions affectant les effectifs ont été prises. Au-delà de l’arrêt brutal du recours à l’intérim, 33% des entreprises n’ont pas remplacé des départs en retraite et 16% ont eu recours aux licenciements ou plan social. </a:t>
            </a:r>
          </a:p>
          <a:p>
            <a:pPr marL="171450" lvl="1" indent="-171450" algn="just">
              <a:buFont typeface="Arial" panose="020B0604020202020204" pitchFamily="34" charset="0"/>
              <a:buChar char="•"/>
            </a:pPr>
            <a:r>
              <a:rPr lang="fr-FR" sz="1200" dirty="0"/>
              <a:t>Enfin 21% ont eu recours aux dispositifs de formation, profitant de cette baisse d’activité pour assurer une montée en compétence de leurs salariés. Plusieurs entreprises, travaillant notamment pour le secteur aéronautique prévoient de maintenir ces dispositifs de formation pendant encore 2 ans, en attendant la reprise et pour préparer le rebond.</a:t>
            </a:r>
          </a:p>
          <a:p>
            <a:pPr lvl="1" algn="just"/>
            <a:endParaRPr lang="fr-FR" sz="1200" dirty="0"/>
          </a:p>
          <a:p>
            <a:pPr lvl="1" algn="just"/>
            <a:r>
              <a:rPr lang="fr-FR" sz="1200" dirty="0"/>
              <a:t>Au-delà de ces actions plusieurs entreprises ont également eu recours à des accords de compétitivité pour assurer une plus grande flexibilité du travail dans un contexte très incertain.</a:t>
            </a:r>
          </a:p>
          <a:p>
            <a:pPr lvl="1"/>
            <a:endParaRPr lang="fr-FR" sz="1200" dirty="0"/>
          </a:p>
        </p:txBody>
      </p:sp>
    </p:spTree>
    <p:extLst>
      <p:ext uri="{BB962C8B-B14F-4D97-AF65-F5344CB8AC3E}">
        <p14:creationId xmlns:p14="http://schemas.microsoft.com/office/powerpoint/2010/main" val="33542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FC999E2-64BD-4C3D-B74E-0F7C3262DD8F}"/>
              </a:ext>
            </a:extLst>
          </p:cNvPr>
          <p:cNvSpPr>
            <a:spLocks noGrp="1"/>
          </p:cNvSpPr>
          <p:nvPr>
            <p:ph type="title"/>
          </p:nvPr>
        </p:nvSpPr>
        <p:spPr>
          <a:xfrm>
            <a:off x="1415414" y="621151"/>
            <a:ext cx="7781925" cy="393065"/>
          </a:xfrm>
        </p:spPr>
        <p:txBody>
          <a:bodyPr/>
          <a:lstStyle/>
          <a:p>
            <a:r>
              <a:rPr lang="fr-FR"/>
              <a:t>Rappel des objectifs de la mission</a:t>
            </a:r>
          </a:p>
        </p:txBody>
      </p:sp>
      <p:sp>
        <p:nvSpPr>
          <p:cNvPr id="4" name="Espace réservé du contenu 3">
            <a:extLst>
              <a:ext uri="{FF2B5EF4-FFF2-40B4-BE49-F238E27FC236}">
                <a16:creationId xmlns:a16="http://schemas.microsoft.com/office/drawing/2014/main" id="{E32B389B-EB68-4E0B-8BA9-1388BD62F952}"/>
              </a:ext>
            </a:extLst>
          </p:cNvPr>
          <p:cNvSpPr>
            <a:spLocks noGrp="1"/>
          </p:cNvSpPr>
          <p:nvPr>
            <p:ph idx="1"/>
          </p:nvPr>
        </p:nvSpPr>
        <p:spPr>
          <a:xfrm>
            <a:off x="700882" y="1711325"/>
            <a:ext cx="4546074" cy="3965575"/>
          </a:xfrm>
        </p:spPr>
        <p:txBody>
          <a:bodyPr/>
          <a:lstStyle/>
          <a:p>
            <a:r>
              <a:rPr lang="fr-FR" altLang="zh-CN" sz="1400"/>
              <a:t>Une GPEC conduite en 2016-2017 en Centre-Val-de-Loire sur la branche métallurgie et ayant donné lieu à un Programme Régional Emploi Formation.</a:t>
            </a:r>
          </a:p>
          <a:p>
            <a:endParaRPr lang="fr-FR" altLang="zh-CN" sz="1400"/>
          </a:p>
          <a:p>
            <a:r>
              <a:rPr lang="fr-FR" altLang="zh-CN" sz="1400"/>
              <a:t>La nécessité de réviser les prévisions au regard des évolutions récentes :</a:t>
            </a:r>
          </a:p>
          <a:p>
            <a:pPr marL="171450" lvl="1" indent="-171450">
              <a:buFont typeface="Arial" panose="020B0604020202020204" pitchFamily="34" charset="0"/>
              <a:buChar char="•"/>
            </a:pPr>
            <a:r>
              <a:rPr lang="fr-FR" altLang="zh-CN" sz="1200"/>
              <a:t>Evolutions fortes d’activité (en particulier automobile) avant Covid</a:t>
            </a:r>
          </a:p>
          <a:p>
            <a:pPr marL="171450" lvl="1" indent="-171450">
              <a:buFont typeface="Arial" panose="020B0604020202020204" pitchFamily="34" charset="0"/>
              <a:buChar char="•"/>
            </a:pPr>
            <a:r>
              <a:rPr lang="fr-FR" altLang="zh-CN" sz="1200"/>
              <a:t>Impact du Covid sur l’ensemble de la branche, et en particulier sur les secteurs automobile et aéronautique.</a:t>
            </a:r>
          </a:p>
          <a:p>
            <a:endParaRPr lang="fr-FR" altLang="zh-CN" sz="1400"/>
          </a:p>
          <a:p>
            <a:r>
              <a:rPr lang="fr-FR" altLang="zh-CN" sz="1400"/>
              <a:t>Une mise à jour de cette GPEC pour aider les entreprises à préparer la suite en proposant des ressources humaines adaptées à leurs besoins</a:t>
            </a:r>
          </a:p>
          <a:p>
            <a:pPr lvl="1"/>
            <a:endParaRPr lang="fr-FR" altLang="zh-CN" sz="1200"/>
          </a:p>
          <a:p>
            <a:pPr lvl="4"/>
            <a:endParaRPr lang="fr-FR" sz="1200"/>
          </a:p>
        </p:txBody>
      </p:sp>
      <p:grpSp>
        <p:nvGrpSpPr>
          <p:cNvPr id="6" name="Groupe 5">
            <a:extLst>
              <a:ext uri="{FF2B5EF4-FFF2-40B4-BE49-F238E27FC236}">
                <a16:creationId xmlns:a16="http://schemas.microsoft.com/office/drawing/2014/main" id="{8136B84E-A6AC-4BC9-8126-5FCFEC45FAB8}"/>
              </a:ext>
            </a:extLst>
          </p:cNvPr>
          <p:cNvGrpSpPr/>
          <p:nvPr/>
        </p:nvGrpSpPr>
        <p:grpSpPr>
          <a:xfrm>
            <a:off x="6253329" y="965637"/>
            <a:ext cx="2906626" cy="2463363"/>
            <a:chOff x="5279818" y="94913"/>
            <a:chExt cx="2144469" cy="2922729"/>
          </a:xfrm>
        </p:grpSpPr>
        <p:sp>
          <p:nvSpPr>
            <p:cNvPr id="7" name="Rectangle à coins arrondis 7">
              <a:extLst>
                <a:ext uri="{FF2B5EF4-FFF2-40B4-BE49-F238E27FC236}">
                  <a16:creationId xmlns:a16="http://schemas.microsoft.com/office/drawing/2014/main" id="{D5123044-DD80-4E65-BA3D-54E3A43EAE90}"/>
                </a:ext>
              </a:extLst>
            </p:cNvPr>
            <p:cNvSpPr/>
            <p:nvPr/>
          </p:nvSpPr>
          <p:spPr>
            <a:xfrm>
              <a:off x="5279818" y="94913"/>
              <a:ext cx="2144469" cy="285494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7">
              <a:extLst>
                <a:ext uri="{FF2B5EF4-FFF2-40B4-BE49-F238E27FC236}">
                  <a16:creationId xmlns:a16="http://schemas.microsoft.com/office/drawing/2014/main" id="{8CA12C4C-B06C-4C78-B24C-D6F3C17F2D2A}"/>
                </a:ext>
              </a:extLst>
            </p:cNvPr>
            <p:cNvSpPr/>
            <p:nvPr/>
          </p:nvSpPr>
          <p:spPr>
            <a:xfrm>
              <a:off x="5314557" y="185421"/>
              <a:ext cx="2060723" cy="28322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683" tIns="57683" rIns="57683" bIns="57683" numCol="1" spcCol="1270" anchor="ctr" anchorCtr="0">
              <a:noAutofit/>
            </a:bodyPr>
            <a:lstStyle/>
            <a:p>
              <a:pPr algn="ctr" defTabSz="672935">
                <a:lnSpc>
                  <a:spcPct val="90000"/>
                </a:lnSpc>
                <a:spcAft>
                  <a:spcPct val="35000"/>
                </a:spcAft>
              </a:pPr>
              <a:r>
                <a:rPr lang="fr-FR" altLang="zh-CN" sz="1508" b="1"/>
                <a:t>Actualiser la GPEC en précisant l’évolution des besoins en emplois et en compétences pour chaque secteur d’activités de la branche </a:t>
              </a:r>
              <a:endParaRPr lang="fr-FR" altLang="zh-CN" sz="1696"/>
            </a:p>
          </p:txBody>
        </p:sp>
      </p:grpSp>
      <p:grpSp>
        <p:nvGrpSpPr>
          <p:cNvPr id="9" name="Groupe 8">
            <a:extLst>
              <a:ext uri="{FF2B5EF4-FFF2-40B4-BE49-F238E27FC236}">
                <a16:creationId xmlns:a16="http://schemas.microsoft.com/office/drawing/2014/main" id="{EC99FCF9-0817-49B2-B922-4C8CA69E35E6}"/>
              </a:ext>
            </a:extLst>
          </p:cNvPr>
          <p:cNvGrpSpPr/>
          <p:nvPr/>
        </p:nvGrpSpPr>
        <p:grpSpPr>
          <a:xfrm>
            <a:off x="5967998" y="3601829"/>
            <a:ext cx="3178042" cy="2510602"/>
            <a:chOff x="5061548" y="77624"/>
            <a:chExt cx="2351656" cy="1439061"/>
          </a:xfrm>
        </p:grpSpPr>
        <p:sp>
          <p:nvSpPr>
            <p:cNvPr id="10" name="Rectangle à coins arrondis 7">
              <a:extLst>
                <a:ext uri="{FF2B5EF4-FFF2-40B4-BE49-F238E27FC236}">
                  <a16:creationId xmlns:a16="http://schemas.microsoft.com/office/drawing/2014/main" id="{3C025FA9-50E5-4F41-BC4F-B87BE2F0B267}"/>
                </a:ext>
              </a:extLst>
            </p:cNvPr>
            <p:cNvSpPr/>
            <p:nvPr/>
          </p:nvSpPr>
          <p:spPr>
            <a:xfrm>
              <a:off x="5262388" y="82332"/>
              <a:ext cx="2150816" cy="1429646"/>
            </a:xfrm>
            <a:prstGeom prst="roundRect">
              <a:avLst>
                <a:gd name="adj" fmla="val 10000"/>
              </a:avLst>
            </a:prstGeom>
            <a:solidFill>
              <a:schemeClr val="accent4"/>
            </a:solidFill>
            <a:ln>
              <a:solidFill>
                <a:schemeClr val="accent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10">
              <a:extLst>
                <a:ext uri="{FF2B5EF4-FFF2-40B4-BE49-F238E27FC236}">
                  <a16:creationId xmlns:a16="http://schemas.microsoft.com/office/drawing/2014/main" id="{BA5B6916-0376-4569-84EA-65560D05EE88}"/>
                </a:ext>
              </a:extLst>
            </p:cNvPr>
            <p:cNvSpPr/>
            <p:nvPr/>
          </p:nvSpPr>
          <p:spPr>
            <a:xfrm>
              <a:off x="5061548" y="77624"/>
              <a:ext cx="2197817" cy="14390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683" tIns="57683" rIns="57683" bIns="57683" numCol="1" spcCol="1270" anchor="ctr" anchorCtr="0">
              <a:noAutofit/>
            </a:bodyPr>
            <a:lstStyle/>
            <a:p>
              <a:pPr lvl="1" algn="ctr"/>
              <a:r>
                <a:rPr lang="fr-FR" sz="1508" b="1"/>
                <a:t>Proposer des recommandations, sur les priorités du Programme Régional Emploi Formation. </a:t>
              </a:r>
            </a:p>
          </p:txBody>
        </p:sp>
      </p:grpSp>
      <p:pic>
        <p:nvPicPr>
          <p:cNvPr id="12" name="Image 11">
            <a:extLst>
              <a:ext uri="{FF2B5EF4-FFF2-40B4-BE49-F238E27FC236}">
                <a16:creationId xmlns:a16="http://schemas.microsoft.com/office/drawing/2014/main" id="{C8A92AE9-72AF-426F-9825-9C5BF7C84AA9}"/>
              </a:ext>
            </a:extLst>
          </p:cNvPr>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24488" t="11949" r="23468" b="30611"/>
          <a:stretch/>
        </p:blipFill>
        <p:spPr>
          <a:xfrm>
            <a:off x="5393094" y="4369029"/>
            <a:ext cx="734010" cy="810125"/>
          </a:xfrm>
          <a:prstGeom prst="rect">
            <a:avLst/>
          </a:prstGeom>
        </p:spPr>
      </p:pic>
      <p:pic>
        <p:nvPicPr>
          <p:cNvPr id="13" name="Image 12">
            <a:extLst>
              <a:ext uri="{FF2B5EF4-FFF2-40B4-BE49-F238E27FC236}">
                <a16:creationId xmlns:a16="http://schemas.microsoft.com/office/drawing/2014/main" id="{AFB33FF4-17E3-43F5-AB74-0774E49723DB}"/>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6121" t="16325" r="5100" b="30785"/>
          <a:stretch/>
        </p:blipFill>
        <p:spPr>
          <a:xfrm>
            <a:off x="5359265" y="1730108"/>
            <a:ext cx="848394" cy="505420"/>
          </a:xfrm>
          <a:prstGeom prst="rect">
            <a:avLst/>
          </a:prstGeom>
        </p:spPr>
      </p:pic>
    </p:spTree>
    <p:extLst>
      <p:ext uri="{BB962C8B-B14F-4D97-AF65-F5344CB8AC3E}">
        <p14:creationId xmlns:p14="http://schemas.microsoft.com/office/powerpoint/2010/main" val="78892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phique 7">
            <a:extLst>
              <a:ext uri="{FF2B5EF4-FFF2-40B4-BE49-F238E27FC236}">
                <a16:creationId xmlns:a16="http://schemas.microsoft.com/office/drawing/2014/main" id="{44966112-F1E3-4A86-B68D-A429944B1FB6}"/>
              </a:ext>
            </a:extLst>
          </p:cNvPr>
          <p:cNvGraphicFramePr/>
          <p:nvPr>
            <p:extLst>
              <p:ext uri="{D42A27DB-BD31-4B8C-83A1-F6EECF244321}">
                <p14:modId xmlns:p14="http://schemas.microsoft.com/office/powerpoint/2010/main" val="2961508410"/>
              </p:ext>
            </p:extLst>
          </p:nvPr>
        </p:nvGraphicFramePr>
        <p:xfrm>
          <a:off x="4189878" y="1272528"/>
          <a:ext cx="5716122" cy="513264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a:extLst>
              <a:ext uri="{FF2B5EF4-FFF2-40B4-BE49-F238E27FC236}">
                <a16:creationId xmlns:a16="http://schemas.microsoft.com/office/drawing/2014/main" id="{C3B3A03E-7867-4A5E-88AD-E458507327C3}"/>
              </a:ext>
            </a:extLst>
          </p:cNvPr>
          <p:cNvSpPr>
            <a:spLocks noGrp="1"/>
          </p:cNvSpPr>
          <p:nvPr>
            <p:ph type="title"/>
          </p:nvPr>
        </p:nvSpPr>
        <p:spPr/>
        <p:txBody>
          <a:bodyPr/>
          <a:lstStyle/>
          <a:p>
            <a:r>
              <a:rPr lang="fr-FR"/>
              <a:t>Actions mises en œuvre</a:t>
            </a:r>
          </a:p>
        </p:txBody>
      </p:sp>
      <p:sp>
        <p:nvSpPr>
          <p:cNvPr id="4" name="Espace réservé du texte 3">
            <a:extLst>
              <a:ext uri="{FF2B5EF4-FFF2-40B4-BE49-F238E27FC236}">
                <a16:creationId xmlns:a16="http://schemas.microsoft.com/office/drawing/2014/main" id="{34E3DF5B-955F-496D-8EFD-49C358FD1FD7}"/>
              </a:ext>
            </a:extLst>
          </p:cNvPr>
          <p:cNvSpPr>
            <a:spLocks noGrp="1"/>
          </p:cNvSpPr>
          <p:nvPr>
            <p:ph type="body" sz="quarter" idx="10"/>
          </p:nvPr>
        </p:nvSpPr>
        <p:spPr>
          <a:xfrm>
            <a:off x="1415414" y="827604"/>
            <a:ext cx="7781925" cy="393065"/>
          </a:xfrm>
        </p:spPr>
        <p:txBody>
          <a:bodyPr/>
          <a:lstStyle/>
          <a:p>
            <a:r>
              <a:rPr lang="fr-FR" dirty="0"/>
              <a:t>Quelques différences départementales</a:t>
            </a:r>
          </a:p>
        </p:txBody>
      </p:sp>
      <p:sp>
        <p:nvSpPr>
          <p:cNvPr id="5" name="Espace réservé du texte 4">
            <a:extLst>
              <a:ext uri="{FF2B5EF4-FFF2-40B4-BE49-F238E27FC236}">
                <a16:creationId xmlns:a16="http://schemas.microsoft.com/office/drawing/2014/main" id="{BBA44CE0-6BAE-40F1-B7CE-E058E08302EE}"/>
              </a:ext>
            </a:extLst>
          </p:cNvPr>
          <p:cNvSpPr>
            <a:spLocks noGrp="1"/>
          </p:cNvSpPr>
          <p:nvPr>
            <p:ph type="body" sz="quarter" idx="11"/>
          </p:nvPr>
        </p:nvSpPr>
        <p:spPr/>
        <p:txBody>
          <a:bodyPr/>
          <a:lstStyle/>
          <a:p>
            <a:r>
              <a:rPr lang="fr-FR"/>
              <a:t>02</a:t>
            </a:r>
          </a:p>
        </p:txBody>
      </p:sp>
      <p:sp>
        <p:nvSpPr>
          <p:cNvPr id="14" name="Rectangle 13">
            <a:extLst>
              <a:ext uri="{FF2B5EF4-FFF2-40B4-BE49-F238E27FC236}">
                <a16:creationId xmlns:a16="http://schemas.microsoft.com/office/drawing/2014/main" id="{56DF872E-3DB1-4597-A209-92B57B8FF396}"/>
              </a:ext>
            </a:extLst>
          </p:cNvPr>
          <p:cNvSpPr/>
          <p:nvPr/>
        </p:nvSpPr>
        <p:spPr>
          <a:xfrm>
            <a:off x="8436078" y="1862665"/>
            <a:ext cx="1246926" cy="228867"/>
          </a:xfrm>
          <a:prstGeom prst="rect">
            <a:avLst/>
          </a:prstGeom>
          <a:noFill/>
          <a:ln w="25400" cap="flat" cmpd="sng" algn="ctr">
            <a:solidFill>
              <a:srgbClr val="231F2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231F20"/>
                </a:solidFill>
              </a:rPr>
              <a:t>172 répondants</a:t>
            </a:r>
          </a:p>
        </p:txBody>
      </p:sp>
      <p:sp>
        <p:nvSpPr>
          <p:cNvPr id="11" name="Espace réservé du contenu 2">
            <a:extLst>
              <a:ext uri="{FF2B5EF4-FFF2-40B4-BE49-F238E27FC236}">
                <a16:creationId xmlns:a16="http://schemas.microsoft.com/office/drawing/2014/main" id="{C975F0CE-01C0-496F-8B07-F11E9F1E7173}"/>
              </a:ext>
            </a:extLst>
          </p:cNvPr>
          <p:cNvSpPr>
            <a:spLocks noGrp="1"/>
          </p:cNvSpPr>
          <p:nvPr>
            <p:ph idx="1"/>
          </p:nvPr>
        </p:nvSpPr>
        <p:spPr>
          <a:xfrm>
            <a:off x="381000" y="1445140"/>
            <a:ext cx="3591232" cy="4397130"/>
          </a:xfrm>
        </p:spPr>
        <p:txBody>
          <a:bodyPr/>
          <a:lstStyle/>
          <a:p>
            <a:pPr lvl="1" algn="just"/>
            <a:r>
              <a:rPr lang="fr-FR" sz="1200" dirty="0"/>
              <a:t>L’intégralité des départements a été lourdement affectée par la crise du COVID et, si les mesures mises en œuvre sont souvent similaires, on note toutefois quelques spécificités :</a:t>
            </a:r>
          </a:p>
          <a:p>
            <a:pPr lvl="1" algn="just"/>
            <a:endParaRPr lang="fr-FR" sz="1200" dirty="0"/>
          </a:p>
          <a:p>
            <a:pPr marL="171450" lvl="1" indent="-171450" algn="just">
              <a:buFont typeface="Arial" panose="020B0604020202020204" pitchFamily="34" charset="0"/>
              <a:buChar char="•"/>
            </a:pPr>
            <a:r>
              <a:rPr lang="fr-FR" sz="1200" dirty="0"/>
              <a:t>Anticipant une crise durable, les entreprises de la branche du Loir-et-Cher et du Cher ont choisi de recourir massivement au non-remplacement des départs à la retraite. Alors que les entreprises de l’Indre, marquées par le poids des activités aéronautiques particulièrement impactées par la crise, ont été contraintes de licencier plus massivement et d’avoir fortement recours à l’arrêt de production</a:t>
            </a:r>
          </a:p>
          <a:p>
            <a:pPr marL="171450" lvl="1" indent="-171450" algn="just">
              <a:buFont typeface="Arial" panose="020B0604020202020204" pitchFamily="34" charset="0"/>
              <a:buChar char="•"/>
            </a:pPr>
            <a:r>
              <a:rPr lang="fr-FR" sz="1200" dirty="0"/>
              <a:t>Le Loiret et l’Indre-et-Loire ont largement utilisé l’activité partielle mais moins les départs non remplacés (en attente de reprise d’activité).</a:t>
            </a:r>
          </a:p>
          <a:p>
            <a:pPr lvl="1" algn="just"/>
            <a:endParaRPr lang="fr-FR" sz="1200" dirty="0"/>
          </a:p>
          <a:p>
            <a:pPr lvl="1" algn="just"/>
            <a:r>
              <a:rPr lang="fr-FR" sz="1200" dirty="0"/>
              <a:t>Le second confinement décidé fin octobre 2020 conduit à de nouvelles interruptions de production (tout ou partie) et remobilisation du chômage partiel (de longue durée).</a:t>
            </a:r>
          </a:p>
        </p:txBody>
      </p:sp>
    </p:spTree>
    <p:extLst>
      <p:ext uri="{BB962C8B-B14F-4D97-AF65-F5344CB8AC3E}">
        <p14:creationId xmlns:p14="http://schemas.microsoft.com/office/powerpoint/2010/main" val="240015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568839-F004-44AA-ABBD-3CBFC3FC3C1E}"/>
              </a:ext>
            </a:extLst>
          </p:cNvPr>
          <p:cNvSpPr>
            <a:spLocks noGrp="1"/>
          </p:cNvSpPr>
          <p:nvPr>
            <p:ph type="title"/>
          </p:nvPr>
        </p:nvSpPr>
        <p:spPr/>
        <p:txBody>
          <a:bodyPr/>
          <a:lstStyle/>
          <a:p>
            <a:r>
              <a:rPr lang="fr-FR"/>
              <a:t>Situation des salariés au 31/09/20</a:t>
            </a:r>
          </a:p>
        </p:txBody>
      </p:sp>
      <p:sp>
        <p:nvSpPr>
          <p:cNvPr id="5" name="Espace réservé du texte 4">
            <a:extLst>
              <a:ext uri="{FF2B5EF4-FFF2-40B4-BE49-F238E27FC236}">
                <a16:creationId xmlns:a16="http://schemas.microsoft.com/office/drawing/2014/main" id="{4BCA1373-D3DF-4CC2-96C0-C22F4C5236AA}"/>
              </a:ext>
            </a:extLst>
          </p:cNvPr>
          <p:cNvSpPr>
            <a:spLocks noGrp="1"/>
          </p:cNvSpPr>
          <p:nvPr>
            <p:ph type="body" sz="quarter" idx="11"/>
          </p:nvPr>
        </p:nvSpPr>
        <p:spPr/>
        <p:txBody>
          <a:bodyPr/>
          <a:lstStyle/>
          <a:p>
            <a:r>
              <a:rPr lang="fr-FR"/>
              <a:t>02</a:t>
            </a:r>
          </a:p>
        </p:txBody>
      </p:sp>
      <p:graphicFrame>
        <p:nvGraphicFramePr>
          <p:cNvPr id="14" name="Graphique 13">
            <a:extLst>
              <a:ext uri="{FF2B5EF4-FFF2-40B4-BE49-F238E27FC236}">
                <a16:creationId xmlns:a16="http://schemas.microsoft.com/office/drawing/2014/main" id="{D672DD69-3915-4B42-900E-F41D3A2CC138}"/>
              </a:ext>
            </a:extLst>
          </p:cNvPr>
          <p:cNvGraphicFramePr/>
          <p:nvPr>
            <p:extLst>
              <p:ext uri="{D42A27DB-BD31-4B8C-83A1-F6EECF244321}">
                <p14:modId xmlns:p14="http://schemas.microsoft.com/office/powerpoint/2010/main" val="1558210596"/>
              </p:ext>
            </p:extLst>
          </p:nvPr>
        </p:nvGraphicFramePr>
        <p:xfrm>
          <a:off x="4407408" y="1100137"/>
          <a:ext cx="5498591" cy="489846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D609EB59-2982-4710-B050-EC4BE116BA55}"/>
              </a:ext>
            </a:extLst>
          </p:cNvPr>
          <p:cNvSpPr/>
          <p:nvPr/>
        </p:nvSpPr>
        <p:spPr>
          <a:xfrm>
            <a:off x="8310880" y="1543303"/>
            <a:ext cx="1449546" cy="301459"/>
          </a:xfrm>
          <a:prstGeom prst="rect">
            <a:avLst/>
          </a:prstGeom>
          <a:noFill/>
          <a:ln w="25400" cap="flat" cmpd="sng" algn="ctr">
            <a:solidFill>
              <a:srgbClr val="231F2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srgbClr val="231F20"/>
                </a:solidFill>
              </a:rPr>
              <a:t>167 répondants</a:t>
            </a:r>
          </a:p>
        </p:txBody>
      </p:sp>
      <p:sp>
        <p:nvSpPr>
          <p:cNvPr id="9" name="Espace réservé du contenu 2">
            <a:extLst>
              <a:ext uri="{FF2B5EF4-FFF2-40B4-BE49-F238E27FC236}">
                <a16:creationId xmlns:a16="http://schemas.microsoft.com/office/drawing/2014/main" id="{4D4CA85C-1C77-41F4-8C4C-DD59DBCE3A1B}"/>
              </a:ext>
            </a:extLst>
          </p:cNvPr>
          <p:cNvSpPr>
            <a:spLocks noGrp="1"/>
          </p:cNvSpPr>
          <p:nvPr>
            <p:ph idx="1"/>
          </p:nvPr>
        </p:nvSpPr>
        <p:spPr>
          <a:xfrm>
            <a:off x="459657" y="1543303"/>
            <a:ext cx="3905866" cy="4664617"/>
          </a:xfrm>
        </p:spPr>
        <p:txBody>
          <a:bodyPr/>
          <a:lstStyle/>
          <a:p>
            <a:pPr marL="171450" lvl="1" indent="-171450" algn="just">
              <a:buFont typeface="Arial" panose="020B0604020202020204" pitchFamily="34" charset="0"/>
              <a:buChar char="•"/>
            </a:pPr>
            <a:r>
              <a:rPr lang="fr-FR" sz="1400" dirty="0"/>
              <a:t>A fin septembre 2020, les dispositifs qui avaient été fortement mobilisés en période de confinement le sont moins. Ainsi, moins de 20% des entreprises avaient recours au chômage partiel, essentiellement des entreprises travaillant pour l’aéronautique, voire l’automobile. Quand elles ont recours au chômage partiel, il s’agit plutôt d’un temps partiel qui concerne moins de 50% du temps de travail.</a:t>
            </a:r>
          </a:p>
          <a:p>
            <a:pPr marL="171450" lvl="1" indent="-171450" algn="just">
              <a:buFont typeface="Arial" panose="020B0604020202020204" pitchFamily="34" charset="0"/>
              <a:buChar char="•"/>
            </a:pPr>
            <a:endParaRPr lang="fr-FR" sz="1400" dirty="0"/>
          </a:p>
          <a:p>
            <a:pPr marL="171450" lvl="1" indent="-171450" algn="just">
              <a:buFont typeface="Arial" panose="020B0604020202020204" pitchFamily="34" charset="0"/>
              <a:buChar char="•"/>
            </a:pPr>
            <a:r>
              <a:rPr lang="fr-FR" sz="1400" dirty="0"/>
              <a:t>Plusieurs des entreprises interrogées ont ainsi confirmé qu’elles avaient repris une activité quasi-normale, voire même qu’elles avaient connu un phénomène de « rattrapage » en septembre pour réaliser des commandes passées avant Covid et avant le premier confinement et qu’elles n’avaient pas pu réaliser jusque là.</a:t>
            </a:r>
          </a:p>
        </p:txBody>
      </p:sp>
    </p:spTree>
    <p:extLst>
      <p:ext uri="{BB962C8B-B14F-4D97-AF65-F5344CB8AC3E}">
        <p14:creationId xmlns:p14="http://schemas.microsoft.com/office/powerpoint/2010/main" val="34095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7DE343-36B2-481D-A7D8-8979CE5288FC}"/>
              </a:ext>
            </a:extLst>
          </p:cNvPr>
          <p:cNvSpPr>
            <a:spLocks noGrp="1"/>
          </p:cNvSpPr>
          <p:nvPr>
            <p:ph type="title"/>
          </p:nvPr>
        </p:nvSpPr>
        <p:spPr>
          <a:xfrm>
            <a:off x="1415414" y="733316"/>
            <a:ext cx="7781925" cy="393065"/>
          </a:xfrm>
        </p:spPr>
        <p:txBody>
          <a:bodyPr/>
          <a:lstStyle/>
          <a:p>
            <a:r>
              <a:rPr lang="fr-FR" dirty="0"/>
              <a:t>Les entreprises ont plutôt facilement intégré les mesures de distanciation physique (1/2)</a:t>
            </a:r>
          </a:p>
        </p:txBody>
      </p:sp>
      <p:sp>
        <p:nvSpPr>
          <p:cNvPr id="5" name="Espace réservé du texte 4">
            <a:extLst>
              <a:ext uri="{FF2B5EF4-FFF2-40B4-BE49-F238E27FC236}">
                <a16:creationId xmlns:a16="http://schemas.microsoft.com/office/drawing/2014/main" id="{E65F55AF-591F-4C18-917A-33AC43078A19}"/>
              </a:ext>
            </a:extLst>
          </p:cNvPr>
          <p:cNvSpPr>
            <a:spLocks noGrp="1"/>
          </p:cNvSpPr>
          <p:nvPr>
            <p:ph type="body" sz="quarter" idx="11"/>
          </p:nvPr>
        </p:nvSpPr>
        <p:spPr/>
        <p:txBody>
          <a:bodyPr/>
          <a:lstStyle/>
          <a:p>
            <a:r>
              <a:rPr lang="fr-FR"/>
              <a:t>02</a:t>
            </a:r>
          </a:p>
        </p:txBody>
      </p:sp>
      <p:graphicFrame>
        <p:nvGraphicFramePr>
          <p:cNvPr id="4" name="Espace réservé du contenu 10">
            <a:extLst>
              <a:ext uri="{FF2B5EF4-FFF2-40B4-BE49-F238E27FC236}">
                <a16:creationId xmlns:a16="http://schemas.microsoft.com/office/drawing/2014/main" id="{B3F7635F-40C5-4A29-8997-8C2298FB031C}"/>
              </a:ext>
            </a:extLst>
          </p:cNvPr>
          <p:cNvGraphicFramePr>
            <a:graphicFrameLocks/>
          </p:cNvGraphicFramePr>
          <p:nvPr>
            <p:extLst>
              <p:ext uri="{D42A27DB-BD31-4B8C-83A1-F6EECF244321}">
                <p14:modId xmlns:p14="http://schemas.microsoft.com/office/powerpoint/2010/main" val="4240158996"/>
              </p:ext>
            </p:extLst>
          </p:nvPr>
        </p:nvGraphicFramePr>
        <p:xfrm>
          <a:off x="5437798" y="1321086"/>
          <a:ext cx="4468202" cy="5029202"/>
        </p:xfrm>
        <a:graphic>
          <a:graphicData uri="http://schemas.openxmlformats.org/drawingml/2006/chart">
            <c:chart xmlns:c="http://schemas.openxmlformats.org/drawingml/2006/chart" xmlns:r="http://schemas.openxmlformats.org/officeDocument/2006/relationships" r:id="rId2"/>
          </a:graphicData>
        </a:graphic>
      </p:graphicFrame>
      <p:sp>
        <p:nvSpPr>
          <p:cNvPr id="8" name="Espace réservé du contenu 2">
            <a:extLst>
              <a:ext uri="{FF2B5EF4-FFF2-40B4-BE49-F238E27FC236}">
                <a16:creationId xmlns:a16="http://schemas.microsoft.com/office/drawing/2014/main" id="{A03D880D-5FDE-4BDE-9288-33ACB3696DEE}"/>
              </a:ext>
            </a:extLst>
          </p:cNvPr>
          <p:cNvSpPr>
            <a:spLocks noGrp="1"/>
          </p:cNvSpPr>
          <p:nvPr>
            <p:ph idx="1"/>
          </p:nvPr>
        </p:nvSpPr>
        <p:spPr>
          <a:xfrm>
            <a:off x="700881" y="1253616"/>
            <a:ext cx="4736917" cy="5029202"/>
          </a:xfrm>
        </p:spPr>
        <p:txBody>
          <a:bodyPr vert="horz" lIns="0" tIns="0" rIns="0" bIns="0" rtlCol="0" anchor="t">
            <a:noAutofit/>
          </a:bodyPr>
          <a:lstStyle/>
          <a:p>
            <a:pPr marL="0" marR="0" lvl="1" indent="0" algn="just" defTabSz="914400" rtl="0" eaLnBrk="1" fontAlgn="auto" latinLnBrk="0" hangingPunct="1">
              <a:lnSpc>
                <a:spcPct val="100000"/>
              </a:lnSpc>
              <a:spcBef>
                <a:spcPts val="0"/>
              </a:spcBef>
              <a:spcAft>
                <a:spcPts val="100"/>
              </a:spcAft>
              <a:buClrTx/>
              <a:buSzTx/>
              <a:buFont typeface="Arial" pitchFamily="34" charset="0"/>
              <a:buNone/>
              <a:tabLst/>
              <a:defRPr/>
            </a:pPr>
            <a:r>
              <a:rPr kumimoji="0" lang="fr-FR" sz="1200" b="0" i="0" u="none" strike="noStrike" kern="1200" cap="none" spc="0" normalizeH="0" baseline="0" noProof="0" dirty="0">
                <a:ln>
                  <a:noFill/>
                </a:ln>
                <a:solidFill>
                  <a:srgbClr val="4F4F4F"/>
                </a:solidFill>
                <a:effectLst/>
                <a:uLnTx/>
                <a:uFillTx/>
                <a:latin typeface="Arial"/>
                <a:ea typeface="+mn-ea"/>
                <a:cs typeface="+mn-cs"/>
              </a:rPr>
              <a:t>87% des entreprises ont revu leur organisation pour répondre aux conditions sanitaires, et seules 16% estiment avoir eu des difficulté dans cette mise en œuvre. Les petites PME ont rencontré plus de difficulté que les grands groupes mais les accompagnements proposés par les partenaires et notamment les fédérations ont été très appréciés.</a:t>
            </a:r>
          </a:p>
          <a:p>
            <a:pPr lvl="1" algn="just"/>
            <a:r>
              <a:rPr lang="fr-FR" sz="1200" dirty="0">
                <a:cs typeface="Arial"/>
              </a:rPr>
              <a:t>Les situations sont naturellement hétérogènes selon les tailles d'entreprises, les secteurs, la part de la production (vs bureau d’études) l'organisation des lignes de production (ex : remplacement régulier d'un opérateur sur un poste nécessitant des désinfections) ou des bureaux.</a:t>
            </a:r>
          </a:p>
          <a:p>
            <a:pPr lvl="1"/>
            <a:endParaRPr lang="fr-FR" sz="1200" dirty="0">
              <a:ea typeface="+mn-lt"/>
              <a:cs typeface="+mn-lt"/>
            </a:endParaRPr>
          </a:p>
          <a:p>
            <a:pPr>
              <a:buClr>
                <a:srgbClr val="8BCF43"/>
              </a:buClr>
            </a:pPr>
            <a:r>
              <a:rPr lang="fr-FR" sz="1200" dirty="0">
                <a:ea typeface="+mn-lt"/>
                <a:cs typeface="+mn-lt"/>
              </a:rPr>
              <a:t>Quelques illustrations d’actions mises en œuvre</a:t>
            </a:r>
            <a:endParaRPr lang="fr-FR" sz="1200" b="0" cap="none" dirty="0">
              <a:ea typeface="+mn-lt"/>
              <a:cs typeface="+mn-lt"/>
            </a:endParaRPr>
          </a:p>
          <a:p>
            <a:pPr lvl="1" algn="just"/>
            <a:r>
              <a:rPr lang="fr-FR" sz="1200" b="1" dirty="0">
                <a:cs typeface="Arial"/>
              </a:rPr>
              <a:t>LE TELETRAVAIL</a:t>
            </a:r>
          </a:p>
          <a:p>
            <a:pPr lvl="1" algn="just"/>
            <a:r>
              <a:rPr lang="fr-FR" sz="1200" dirty="0">
                <a:cs typeface="Arial"/>
              </a:rPr>
              <a:t>Les entreprises ont pour la plupart mis en place le télétravail, de manière inédite. L’adaptation rapide des postes, qui le permettaient (principalement les fonctions-supports et les bureaux d’études), n’a pas posé de problématiques matérielles majeures. Alors qu</a:t>
            </a:r>
            <a:r>
              <a:rPr lang="fr-FR" sz="1200" dirty="0"/>
              <a:t>e pour plusieurs entreprises, le télétravail était quasi-inexistant avant, ils envisagent de le maintenir partiellement après la crise. </a:t>
            </a:r>
          </a:p>
          <a:p>
            <a:pPr lvl="1" algn="just"/>
            <a:endParaRPr lang="fr-FR" sz="1200" dirty="0"/>
          </a:p>
          <a:p>
            <a:pPr lvl="1" algn="just"/>
            <a:r>
              <a:rPr lang="fr-FR" sz="1200" dirty="0"/>
              <a:t>Néanmoins, le télétravail « total » est considéré comme difficilement tenable. Plusieurs entreprises autorisent leurs salariés à revenir partiellement sur le site pour le deuxième confinement. Certains témoignent, en effet, d’une perte de lien, de fluidité dans les communications en lien avec le télétravail, ayant nui à la productivité générale.</a:t>
            </a:r>
            <a:endParaRPr lang="fr-FR" sz="1200" b="1" dirty="0">
              <a:solidFill>
                <a:srgbClr val="FF0000"/>
              </a:solidFill>
              <a:highlight>
                <a:srgbClr val="FFFF00"/>
              </a:highlight>
              <a:cs typeface="Arial"/>
            </a:endParaRPr>
          </a:p>
        </p:txBody>
      </p:sp>
    </p:spTree>
    <p:extLst>
      <p:ext uri="{BB962C8B-B14F-4D97-AF65-F5344CB8AC3E}">
        <p14:creationId xmlns:p14="http://schemas.microsoft.com/office/powerpoint/2010/main" val="140839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7DE343-36B2-481D-A7D8-8979CE5288FC}"/>
              </a:ext>
            </a:extLst>
          </p:cNvPr>
          <p:cNvSpPr>
            <a:spLocks noGrp="1"/>
          </p:cNvSpPr>
          <p:nvPr>
            <p:ph type="title"/>
          </p:nvPr>
        </p:nvSpPr>
        <p:spPr>
          <a:xfrm>
            <a:off x="1415414" y="748064"/>
            <a:ext cx="7781925" cy="393065"/>
          </a:xfrm>
        </p:spPr>
        <p:txBody>
          <a:bodyPr/>
          <a:lstStyle/>
          <a:p>
            <a:r>
              <a:rPr lang="fr-FR" dirty="0"/>
              <a:t>Les entreprises ont plutôt facilement intégré les mesures de distanciation physique (2/2)</a:t>
            </a:r>
          </a:p>
        </p:txBody>
      </p:sp>
      <p:sp>
        <p:nvSpPr>
          <p:cNvPr id="5" name="Espace réservé du texte 4">
            <a:extLst>
              <a:ext uri="{FF2B5EF4-FFF2-40B4-BE49-F238E27FC236}">
                <a16:creationId xmlns:a16="http://schemas.microsoft.com/office/drawing/2014/main" id="{E65F55AF-591F-4C18-917A-33AC43078A19}"/>
              </a:ext>
            </a:extLst>
          </p:cNvPr>
          <p:cNvSpPr>
            <a:spLocks noGrp="1"/>
          </p:cNvSpPr>
          <p:nvPr>
            <p:ph type="body" sz="quarter" idx="11"/>
          </p:nvPr>
        </p:nvSpPr>
        <p:spPr/>
        <p:txBody>
          <a:bodyPr/>
          <a:lstStyle/>
          <a:p>
            <a:r>
              <a:rPr lang="fr-FR"/>
              <a:t>02</a:t>
            </a:r>
          </a:p>
        </p:txBody>
      </p:sp>
      <p:sp>
        <p:nvSpPr>
          <p:cNvPr id="7" name="Espace réservé du contenu 2">
            <a:extLst>
              <a:ext uri="{FF2B5EF4-FFF2-40B4-BE49-F238E27FC236}">
                <a16:creationId xmlns:a16="http://schemas.microsoft.com/office/drawing/2014/main" id="{6BE2B10A-EE05-4C17-AF77-7E24413578E5}"/>
              </a:ext>
            </a:extLst>
          </p:cNvPr>
          <p:cNvSpPr>
            <a:spLocks noGrp="1"/>
          </p:cNvSpPr>
          <p:nvPr>
            <p:ph idx="1"/>
          </p:nvPr>
        </p:nvSpPr>
        <p:spPr>
          <a:xfrm>
            <a:off x="700881" y="1253616"/>
            <a:ext cx="8521540" cy="5029202"/>
          </a:xfrm>
        </p:spPr>
        <p:txBody>
          <a:bodyPr vert="horz" lIns="0" tIns="0" rIns="0" bIns="0" rtlCol="0" anchor="t">
            <a:noAutofit/>
          </a:bodyPr>
          <a:lstStyle/>
          <a:p>
            <a:pPr lvl="1">
              <a:defRPr/>
            </a:pPr>
            <a:r>
              <a:rPr lang="fr-FR" sz="1200" b="1" dirty="0">
                <a:solidFill>
                  <a:srgbClr val="4F4F4F"/>
                </a:solidFill>
                <a:latin typeface="Arial"/>
                <a:cs typeface="Arial"/>
              </a:rPr>
              <a:t>L'AMENAGEMENT DES ESPACES DE PRODUCTION</a:t>
            </a:r>
          </a:p>
          <a:p>
            <a:pPr lvl="1">
              <a:defRPr/>
            </a:pPr>
            <a:r>
              <a:rPr lang="fr-FR" sz="1200" dirty="0">
                <a:solidFill>
                  <a:srgbClr val="4F4F4F"/>
                </a:solidFill>
                <a:latin typeface="Arial"/>
              </a:rPr>
              <a:t>L</a:t>
            </a:r>
            <a:r>
              <a:rPr lang="fr-FR" sz="1200" dirty="0">
                <a:ea typeface="+mn-lt"/>
                <a:cs typeface="+mn-lt"/>
              </a:rPr>
              <a:t>’activité a repris en présentiel dans </a:t>
            </a:r>
            <a:r>
              <a:rPr kumimoji="0" lang="fr-FR" sz="1200" b="0" i="0" u="none" strike="noStrike" kern="1200" cap="none" spc="0" normalizeH="0" baseline="0" noProof="0" dirty="0">
                <a:ln>
                  <a:noFill/>
                </a:ln>
                <a:effectLst/>
                <a:uLnTx/>
                <a:uFillTx/>
                <a:ea typeface="+mn-lt"/>
                <a:cs typeface="+mn-lt"/>
              </a:rPr>
              <a:t>les </a:t>
            </a:r>
            <a:r>
              <a:rPr lang="fr-FR" sz="1200" dirty="0">
                <a:ea typeface="+mn-lt"/>
                <a:cs typeface="+mn-lt"/>
              </a:rPr>
              <a:t>ateliers (quand l’activité est au rendez-vous) avec </a:t>
            </a:r>
            <a:r>
              <a:rPr kumimoji="0" lang="fr-FR" sz="1200" b="0" i="0" u="none" strike="noStrike" kern="1200" cap="none" spc="0" normalizeH="0" baseline="0" noProof="0" dirty="0">
                <a:ln>
                  <a:noFill/>
                </a:ln>
                <a:effectLst/>
                <a:uLnTx/>
                <a:uFillTx/>
                <a:ea typeface="+mn-lt"/>
                <a:cs typeface="+mn-lt"/>
              </a:rPr>
              <a:t>la mise en place </a:t>
            </a:r>
            <a:r>
              <a:rPr lang="fr-FR" sz="1200" dirty="0">
                <a:ea typeface="+mn-lt"/>
                <a:cs typeface="+mn-lt"/>
              </a:rPr>
              <a:t>de mesures adaptées : port du masque obligatoire, sens de circulation, le nombre de limité de personne/m², la désinfection régulière des espaces collaboratifs/renforcement des procédures de nettoyage des ateliers (ex : mise en place de protection en plastique sur les claviers)…</a:t>
            </a:r>
          </a:p>
          <a:p>
            <a:pPr lvl="1"/>
            <a:r>
              <a:rPr lang="fr-FR" sz="1200" b="1" dirty="0">
                <a:ea typeface="+mn-lt"/>
                <a:cs typeface="+mn-lt"/>
              </a:rPr>
              <a:t>… ET DES ESPACES COLLECTIFS</a:t>
            </a:r>
          </a:p>
          <a:p>
            <a:pPr lvl="1"/>
            <a:r>
              <a:rPr lang="fr-FR" sz="1200" dirty="0">
                <a:ea typeface="+mn-lt"/>
                <a:cs typeface="+mn-lt"/>
              </a:rPr>
              <a:t>Les restaurants d’entreprise, les salles de réunion et l’ensemble des espaces collaboratifs ont parfois dû être réaménagés ou leur accès limité. </a:t>
            </a:r>
            <a:endParaRPr lang="en-US" sz="1200" dirty="0">
              <a:ea typeface="+mn-lt"/>
              <a:cs typeface="+mn-lt"/>
            </a:endParaRPr>
          </a:p>
          <a:p>
            <a:pPr lvl="1"/>
            <a:endParaRPr lang="fr-FR" sz="1200" b="1" dirty="0">
              <a:ea typeface="+mn-lt"/>
              <a:cs typeface="+mn-lt"/>
            </a:endParaRPr>
          </a:p>
          <a:p>
            <a:pPr lvl="1">
              <a:buFont typeface="Arial,Sans-Serif" pitchFamily="34" charset="0"/>
            </a:pPr>
            <a:r>
              <a:rPr lang="fr-FR" sz="1200" b="1" dirty="0">
                <a:ea typeface="+mn-lt"/>
                <a:cs typeface="+mn-lt"/>
              </a:rPr>
              <a:t>LE MANAGEMENT DES EQUIPES</a:t>
            </a:r>
          </a:p>
          <a:p>
            <a:pPr lvl="1">
              <a:defRPr/>
            </a:pPr>
            <a:r>
              <a:rPr lang="fr-FR" sz="1200" dirty="0">
                <a:ea typeface="+mn-lt"/>
                <a:cs typeface="+mn-lt"/>
              </a:rPr>
              <a:t>L'organisation </a:t>
            </a:r>
            <a:r>
              <a:rPr kumimoji="0" lang="fr-FR" sz="1200" b="0" i="0" u="none" strike="noStrike" kern="1200" cap="none" spc="0" normalizeH="0" baseline="0" noProof="0" dirty="0">
                <a:ln>
                  <a:noFill/>
                </a:ln>
                <a:effectLst/>
                <a:uLnTx/>
                <a:uFillTx/>
                <a:ea typeface="+mn-lt"/>
                <a:cs typeface="+mn-lt"/>
              </a:rPr>
              <a:t>des </a:t>
            </a:r>
            <a:r>
              <a:rPr lang="fr-FR" sz="1200" dirty="0">
                <a:ea typeface="+mn-lt"/>
                <a:cs typeface="+mn-lt"/>
              </a:rPr>
              <a:t>équipes a, dans la plupart des cas, été revue pour correspondre aux taux d'activité </a:t>
            </a:r>
            <a:r>
              <a:rPr kumimoji="0" lang="fr-FR" sz="1200" b="0" i="0" u="none" strike="noStrike" kern="1200" cap="none" spc="0" normalizeH="0" baseline="0" noProof="0" dirty="0">
                <a:ln>
                  <a:noFill/>
                </a:ln>
                <a:effectLst/>
                <a:uLnTx/>
                <a:uFillTx/>
                <a:ea typeface="+mn-lt"/>
                <a:cs typeface="+mn-lt"/>
              </a:rPr>
              <a:t>et </a:t>
            </a:r>
            <a:r>
              <a:rPr lang="fr-FR" sz="1200" dirty="0">
                <a:ea typeface="+mn-lt"/>
                <a:cs typeface="+mn-lt"/>
              </a:rPr>
              <a:t>respecter les règles; Parmi les solutions adoptées : l</a:t>
            </a:r>
            <a:r>
              <a:rPr lang="fr-FR" sz="1200" dirty="0">
                <a:latin typeface="Arial"/>
              </a:rPr>
              <a:t>es roulements des équipes, </a:t>
            </a:r>
            <a:r>
              <a:rPr lang="fr-FR" sz="1200" dirty="0"/>
              <a:t>réorganisation des horaires/mobilisation du temps sur le week-end, concentration de l'activité </a:t>
            </a:r>
            <a:r>
              <a:rPr lang="fr-FR" sz="1200" dirty="0">
                <a:cs typeface="Arial"/>
              </a:rPr>
              <a:t>productive </a:t>
            </a:r>
            <a:r>
              <a:rPr lang="fr-FR" sz="1200" dirty="0"/>
              <a:t>sur </a:t>
            </a:r>
            <a:r>
              <a:rPr lang="fr-FR" sz="1200" dirty="0">
                <a:cs typeface="Arial"/>
              </a:rPr>
              <a:t>quelques jours de la semaine, </a:t>
            </a:r>
            <a:r>
              <a:rPr lang="fr-FR" sz="1200" dirty="0">
                <a:ea typeface="+mn-lt"/>
                <a:cs typeface="+mn-lt"/>
              </a:rPr>
              <a:t>passer au 3x7 plutôt qu’au 3x8 pour que les équipes ne se croisent pas.</a:t>
            </a:r>
            <a:r>
              <a:rPr lang="fr-FR" sz="1200" dirty="0">
                <a:cs typeface="Arial"/>
              </a:rPr>
              <a:t>...</a:t>
            </a:r>
            <a:endParaRPr lang="en-US" sz="1200" dirty="0">
              <a:ea typeface="+mn-lt"/>
              <a:cs typeface="+mn-lt"/>
            </a:endParaRPr>
          </a:p>
          <a:p>
            <a:pPr lvl="1" algn="just"/>
            <a:r>
              <a:rPr lang="fr-FR" sz="1200" dirty="0">
                <a:ea typeface="+mn-lt"/>
                <a:cs typeface="+mn-lt"/>
              </a:rPr>
              <a:t>Pour beaucoup de chefs d’entreprise et responsables RH, la communication a joué un rôle clef dans cette nouvelle organisation du travail. L’objectif était de rassurer et fidéliser les salariés, en garantissant leur sécurité et en maintenant au maximum l’activité.</a:t>
            </a:r>
            <a:endParaRPr lang="en-US" sz="1200" dirty="0">
              <a:ea typeface="+mn-lt"/>
              <a:cs typeface="+mn-lt"/>
            </a:endParaRPr>
          </a:p>
          <a:p>
            <a:pPr marL="171450" lvl="1" indent="-171450">
              <a:buFont typeface="Arial,Sans-Serif" pitchFamily="34" charset="0"/>
              <a:buChar char="•"/>
            </a:pPr>
            <a:endParaRPr lang="fr-FR" sz="1200" dirty="0">
              <a:ea typeface="+mn-lt"/>
              <a:cs typeface="+mn-lt"/>
            </a:endParaRPr>
          </a:p>
          <a:p>
            <a:pPr lvl="1"/>
            <a:endParaRPr lang="fr-FR" sz="1200" dirty="0">
              <a:ea typeface="+mn-lt"/>
              <a:cs typeface="+mn-lt"/>
            </a:endParaRPr>
          </a:p>
          <a:p>
            <a:pPr>
              <a:buClr>
                <a:srgbClr val="8BCF43"/>
              </a:buClr>
            </a:pPr>
            <a:r>
              <a:rPr lang="fr-FR" sz="1200" dirty="0">
                <a:ea typeface="+mn-lt"/>
                <a:cs typeface="+mn-lt"/>
              </a:rPr>
              <a:t>Des actions qui impactent la productivité de 35% entreprises </a:t>
            </a:r>
            <a:endParaRPr lang="fr-FR" sz="1200" b="0" cap="none" dirty="0">
              <a:ea typeface="+mn-lt"/>
              <a:cs typeface="+mn-lt"/>
            </a:endParaRPr>
          </a:p>
          <a:p>
            <a:pPr lvl="1" algn="just"/>
            <a:r>
              <a:rPr lang="fr-FR" sz="1200" dirty="0">
                <a:ea typeface="+mn-lt"/>
                <a:cs typeface="+mn-lt"/>
              </a:rPr>
              <a:t>Certaines réorganisations génèrent une diminution du temps de travail et donc naturellement de la productivité. Les fluctuations constatées dans l’incidence de ces réorganisations tiennent généralement au fait que les postes soient ou non partagés (plus ou moins de procédures).</a:t>
            </a:r>
          </a:p>
          <a:p>
            <a:pPr lvl="1" algn="just"/>
            <a:r>
              <a:rPr lang="fr-FR" sz="1200" dirty="0">
                <a:ea typeface="+mn-lt"/>
                <a:cs typeface="+mn-lt"/>
              </a:rPr>
              <a:t>Toutefois pour les 2/3 des entreprises leur mise en œuvre est peu impactante.</a:t>
            </a:r>
          </a:p>
          <a:p>
            <a:pPr lvl="1" algn="just"/>
            <a:endParaRPr lang="fr-FR" sz="1200" dirty="0">
              <a:ea typeface="+mn-lt"/>
              <a:cs typeface="+mn-lt"/>
            </a:endParaRPr>
          </a:p>
          <a:p>
            <a:pPr lvl="1" algn="just"/>
            <a:endParaRPr lang="fr-FR" sz="1200" dirty="0">
              <a:solidFill>
                <a:srgbClr val="4F4F4F"/>
              </a:solidFill>
              <a:cs typeface="Arial"/>
            </a:endParaRPr>
          </a:p>
        </p:txBody>
      </p:sp>
    </p:spTree>
    <p:extLst>
      <p:ext uri="{BB962C8B-B14F-4D97-AF65-F5344CB8AC3E}">
        <p14:creationId xmlns:p14="http://schemas.microsoft.com/office/powerpoint/2010/main" val="280262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9FE2D2-6BF9-436E-9846-C31C9AB6B97D}"/>
              </a:ext>
            </a:extLst>
          </p:cNvPr>
          <p:cNvSpPr>
            <a:spLocks noGrp="1"/>
          </p:cNvSpPr>
          <p:nvPr>
            <p:ph type="title"/>
          </p:nvPr>
        </p:nvSpPr>
        <p:spPr>
          <a:xfrm>
            <a:off x="1415414" y="762816"/>
            <a:ext cx="7781925" cy="393065"/>
          </a:xfrm>
        </p:spPr>
        <p:txBody>
          <a:bodyPr/>
          <a:lstStyle/>
          <a:p>
            <a:r>
              <a:rPr lang="fr-FR" dirty="0"/>
              <a:t>Pour 77% des entreprises de la branche, leur chiffre d'affaires a baissé en 2020</a:t>
            </a:r>
          </a:p>
        </p:txBody>
      </p:sp>
      <p:sp>
        <p:nvSpPr>
          <p:cNvPr id="5" name="Espace réservé du texte 4">
            <a:extLst>
              <a:ext uri="{FF2B5EF4-FFF2-40B4-BE49-F238E27FC236}">
                <a16:creationId xmlns:a16="http://schemas.microsoft.com/office/drawing/2014/main" id="{F810DC62-62E7-4A03-98E0-C2EF4FBF694F}"/>
              </a:ext>
            </a:extLst>
          </p:cNvPr>
          <p:cNvSpPr>
            <a:spLocks noGrp="1"/>
          </p:cNvSpPr>
          <p:nvPr>
            <p:ph type="body" sz="quarter" idx="11"/>
          </p:nvPr>
        </p:nvSpPr>
        <p:spPr/>
        <p:txBody>
          <a:bodyPr/>
          <a:lstStyle/>
          <a:p>
            <a:r>
              <a:rPr lang="fr-FR"/>
              <a:t>02</a:t>
            </a:r>
          </a:p>
        </p:txBody>
      </p:sp>
      <p:graphicFrame>
        <p:nvGraphicFramePr>
          <p:cNvPr id="3" name="Graphique 2">
            <a:extLst>
              <a:ext uri="{FF2B5EF4-FFF2-40B4-BE49-F238E27FC236}">
                <a16:creationId xmlns:a16="http://schemas.microsoft.com/office/drawing/2014/main" id="{BF165B15-DF18-4768-AF92-A7B33190653F}"/>
              </a:ext>
            </a:extLst>
          </p:cNvPr>
          <p:cNvGraphicFramePr/>
          <p:nvPr>
            <p:extLst>
              <p:ext uri="{D42A27DB-BD31-4B8C-83A1-F6EECF244321}">
                <p14:modId xmlns:p14="http://schemas.microsoft.com/office/powerpoint/2010/main" val="4064940040"/>
              </p:ext>
            </p:extLst>
          </p:nvPr>
        </p:nvGraphicFramePr>
        <p:xfrm>
          <a:off x="4822722" y="875107"/>
          <a:ext cx="4907025" cy="5304019"/>
        </p:xfrm>
        <a:graphic>
          <a:graphicData uri="http://schemas.openxmlformats.org/drawingml/2006/chart">
            <c:chart xmlns:c="http://schemas.openxmlformats.org/drawingml/2006/chart" xmlns:r="http://schemas.openxmlformats.org/officeDocument/2006/relationships" r:id="rId2"/>
          </a:graphicData>
        </a:graphic>
      </p:graphicFrame>
      <p:sp>
        <p:nvSpPr>
          <p:cNvPr id="11" name="ZoneTexte 10">
            <a:extLst>
              <a:ext uri="{FF2B5EF4-FFF2-40B4-BE49-F238E27FC236}">
                <a16:creationId xmlns:a16="http://schemas.microsoft.com/office/drawing/2014/main" id="{84621580-8016-4F61-87B0-46287BCE4CCF}"/>
              </a:ext>
            </a:extLst>
          </p:cNvPr>
          <p:cNvSpPr txBox="1"/>
          <p:nvPr/>
        </p:nvSpPr>
        <p:spPr>
          <a:xfrm>
            <a:off x="8134673" y="5608659"/>
            <a:ext cx="1565384" cy="246221"/>
          </a:xfrm>
          <a:prstGeom prst="rect">
            <a:avLst/>
          </a:prstGeom>
          <a:noFill/>
          <a:ln>
            <a:solidFill>
              <a:srgbClr val="231F20"/>
            </a:solidFill>
          </a:ln>
        </p:spPr>
        <p:txBody>
          <a:bodyPr wrap="square" rtlCol="0">
            <a:spAutoFit/>
          </a:bodyPr>
          <a:lstStyle/>
          <a:p>
            <a:pPr algn="ctr"/>
            <a:r>
              <a:rPr lang="fr-FR" sz="1000" b="1" dirty="0">
                <a:solidFill>
                  <a:srgbClr val="231F20"/>
                </a:solidFill>
              </a:rPr>
              <a:t>150 répondants</a:t>
            </a:r>
          </a:p>
        </p:txBody>
      </p:sp>
      <p:sp>
        <p:nvSpPr>
          <p:cNvPr id="10" name="Espace réservé du contenu 2">
            <a:extLst>
              <a:ext uri="{FF2B5EF4-FFF2-40B4-BE49-F238E27FC236}">
                <a16:creationId xmlns:a16="http://schemas.microsoft.com/office/drawing/2014/main" id="{368D870C-7D77-4BDF-B5F3-A6973ED49ACD}"/>
              </a:ext>
            </a:extLst>
          </p:cNvPr>
          <p:cNvSpPr txBox="1">
            <a:spLocks/>
          </p:cNvSpPr>
          <p:nvPr/>
        </p:nvSpPr>
        <p:spPr>
          <a:xfrm>
            <a:off x="385386" y="1336750"/>
            <a:ext cx="4907025" cy="5038652"/>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sz="1200" dirty="0"/>
              <a:t>Au global, les baisses d’activité concernent 77% des entreprises en région, les hausses 9% et 14% déclarent que leur activité est restée stable. </a:t>
            </a:r>
          </a:p>
          <a:p>
            <a:pPr lvl="1" algn="just"/>
            <a:endParaRPr lang="fr-FR" sz="1200" dirty="0"/>
          </a:p>
          <a:p>
            <a:pPr lvl="1" algn="just"/>
            <a:r>
              <a:rPr lang="fr-FR" sz="1200" dirty="0"/>
              <a:t>Les entreprises de l’Indre et du Cher semblent les plus vivement affectés par les pertes d’activité, en termes de chiffre d’affaires ; c’est aussi dans ces départements que se concentre essentiellement l’activité aéronautique (Cher : près de 20 % des emplois du département et Indre : 28 % des emplois du département). Or les entreprises spécialisées dans ces secteurs estiment que leur activité va continuer de baisser sur les trois prochaines années - pour 52% des entreprises spécialisées dans l’automobile et 80% dans l’aéronautique. </a:t>
            </a:r>
          </a:p>
          <a:p>
            <a:pPr lvl="1" algn="just"/>
            <a:endParaRPr lang="fr-FR" sz="1200" dirty="0"/>
          </a:p>
          <a:p>
            <a:pPr lvl="1" algn="just"/>
            <a:r>
              <a:rPr lang="fr-FR" sz="1200" dirty="0"/>
              <a:t>Au contraire quelques entreprises ont une évolution positive de leur chiffre d’affaire en 2020 au regard de 2019 ; parmi les entreprises interrogées se retrouvent plusieurs cas de figure :</a:t>
            </a:r>
          </a:p>
          <a:p>
            <a:pPr marL="171450" lvl="1" indent="-171450" algn="just">
              <a:buFont typeface="Arial" pitchFamily="34" charset="0"/>
              <a:buChar char="•"/>
            </a:pPr>
            <a:r>
              <a:rPr lang="fr-FR" sz="1200" dirty="0"/>
              <a:t>Des entreprises qui avaient initié une stratégie de développement avant 2020 et dont les commandes prises en 2019 ont été honorées sur l’année ; la question pour ces entreprises sera de maintenir cette tendance dans un climat très incertain.</a:t>
            </a:r>
          </a:p>
          <a:p>
            <a:pPr marL="171450" lvl="1" indent="-171450" algn="just">
              <a:buFont typeface="Arial" pitchFamily="34" charset="0"/>
              <a:buChar char="•"/>
            </a:pPr>
            <a:r>
              <a:rPr lang="fr-FR" sz="1200" dirty="0"/>
              <a:t>Quelques entreprises travaillent pour des secteurs porteurs : une entreprises travaillant pour l’industrie pharmaceutique est en phase de recrutement par exemple.</a:t>
            </a:r>
          </a:p>
          <a:p>
            <a:pPr lvl="1" algn="just"/>
            <a:endParaRPr lang="fr-FR" sz="1200" dirty="0"/>
          </a:p>
          <a:p>
            <a:pPr lvl="1" algn="just"/>
            <a:r>
              <a:rPr lang="fr-FR" sz="1200" dirty="0"/>
              <a:t>Plus que de leur activité en 2020, les entreprises sont aujourd’hui inquiètent de leur carnet de commandes 2021.</a:t>
            </a:r>
          </a:p>
        </p:txBody>
      </p:sp>
    </p:spTree>
    <p:extLst>
      <p:ext uri="{BB962C8B-B14F-4D97-AF65-F5344CB8AC3E}">
        <p14:creationId xmlns:p14="http://schemas.microsoft.com/office/powerpoint/2010/main" val="105241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BD99C1-98B1-4F1A-A0E7-210C89F1C749}"/>
              </a:ext>
            </a:extLst>
          </p:cNvPr>
          <p:cNvSpPr>
            <a:spLocks noGrp="1"/>
          </p:cNvSpPr>
          <p:nvPr>
            <p:ph type="title"/>
          </p:nvPr>
        </p:nvSpPr>
        <p:spPr>
          <a:xfrm>
            <a:off x="1416844" y="786822"/>
            <a:ext cx="7781925" cy="393065"/>
          </a:xfrm>
        </p:spPr>
        <p:txBody>
          <a:bodyPr/>
          <a:lstStyle/>
          <a:p>
            <a:r>
              <a:rPr lang="fr-FR"/>
              <a:t>Un impact encore assez faible sur les effectifs en 2020</a:t>
            </a:r>
          </a:p>
        </p:txBody>
      </p:sp>
      <p:sp>
        <p:nvSpPr>
          <p:cNvPr id="5" name="Espace réservé du texte 4">
            <a:extLst>
              <a:ext uri="{FF2B5EF4-FFF2-40B4-BE49-F238E27FC236}">
                <a16:creationId xmlns:a16="http://schemas.microsoft.com/office/drawing/2014/main" id="{413794D7-BF3E-4F1B-8BEA-24C07C0D30C1}"/>
              </a:ext>
            </a:extLst>
          </p:cNvPr>
          <p:cNvSpPr>
            <a:spLocks noGrp="1"/>
          </p:cNvSpPr>
          <p:nvPr>
            <p:ph type="body" sz="quarter" idx="11"/>
          </p:nvPr>
        </p:nvSpPr>
        <p:spPr/>
        <p:txBody>
          <a:bodyPr/>
          <a:lstStyle/>
          <a:p>
            <a:r>
              <a:rPr lang="fr-FR"/>
              <a:t>02</a:t>
            </a:r>
          </a:p>
        </p:txBody>
      </p:sp>
      <p:graphicFrame>
        <p:nvGraphicFramePr>
          <p:cNvPr id="10" name="Espace réservé du contenu 10">
            <a:extLst>
              <a:ext uri="{FF2B5EF4-FFF2-40B4-BE49-F238E27FC236}">
                <a16:creationId xmlns:a16="http://schemas.microsoft.com/office/drawing/2014/main" id="{ECDBB0BE-11BA-4D76-9FDD-A7011D4F3489}"/>
              </a:ext>
            </a:extLst>
          </p:cNvPr>
          <p:cNvGraphicFramePr>
            <a:graphicFrameLocks/>
          </p:cNvGraphicFramePr>
          <p:nvPr>
            <p:extLst>
              <p:ext uri="{D42A27DB-BD31-4B8C-83A1-F6EECF244321}">
                <p14:modId xmlns:p14="http://schemas.microsoft.com/office/powerpoint/2010/main" val="2834958839"/>
              </p:ext>
            </p:extLst>
          </p:nvPr>
        </p:nvGraphicFramePr>
        <p:xfrm>
          <a:off x="4841253" y="1354580"/>
          <a:ext cx="4181289" cy="2523059"/>
        </p:xfrm>
        <a:graphic>
          <a:graphicData uri="http://schemas.openxmlformats.org/drawingml/2006/chart">
            <c:chart xmlns:c="http://schemas.openxmlformats.org/drawingml/2006/chart" xmlns:r="http://schemas.openxmlformats.org/officeDocument/2006/relationships" r:id="rId2"/>
          </a:graphicData>
        </a:graphic>
      </p:graphicFrame>
      <p:sp>
        <p:nvSpPr>
          <p:cNvPr id="24" name="ZoneTexte 1">
            <a:extLst>
              <a:ext uri="{FF2B5EF4-FFF2-40B4-BE49-F238E27FC236}">
                <a16:creationId xmlns:a16="http://schemas.microsoft.com/office/drawing/2014/main" id="{1BB7D74F-473A-4364-8495-AEE4027443EF}"/>
              </a:ext>
            </a:extLst>
          </p:cNvPr>
          <p:cNvSpPr txBox="1"/>
          <p:nvPr/>
        </p:nvSpPr>
        <p:spPr>
          <a:xfrm>
            <a:off x="8390138" y="3068967"/>
            <a:ext cx="1197178" cy="246221"/>
          </a:xfrm>
          <a:prstGeom prst="rect">
            <a:avLst/>
          </a:prstGeom>
          <a:noFill/>
          <a:ln>
            <a:solidFill>
              <a:srgbClr val="231F2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000" b="1" dirty="0">
                <a:solidFill>
                  <a:srgbClr val="231F20"/>
                </a:solidFill>
              </a:rPr>
              <a:t>198 répondants</a:t>
            </a:r>
          </a:p>
        </p:txBody>
      </p:sp>
      <p:graphicFrame>
        <p:nvGraphicFramePr>
          <p:cNvPr id="11" name="Espace réservé du contenu 10">
            <a:extLst>
              <a:ext uri="{FF2B5EF4-FFF2-40B4-BE49-F238E27FC236}">
                <a16:creationId xmlns:a16="http://schemas.microsoft.com/office/drawing/2014/main" id="{F417E044-AAEC-4BB3-A568-025281345047}"/>
              </a:ext>
            </a:extLst>
          </p:cNvPr>
          <p:cNvGraphicFramePr>
            <a:graphicFrameLocks/>
          </p:cNvGraphicFramePr>
          <p:nvPr>
            <p:extLst>
              <p:ext uri="{D42A27DB-BD31-4B8C-83A1-F6EECF244321}">
                <p14:modId xmlns:p14="http://schemas.microsoft.com/office/powerpoint/2010/main" val="1996281714"/>
              </p:ext>
            </p:extLst>
          </p:nvPr>
        </p:nvGraphicFramePr>
        <p:xfrm>
          <a:off x="5339326" y="3730357"/>
          <a:ext cx="3859443" cy="2773396"/>
        </p:xfrm>
        <a:graphic>
          <a:graphicData uri="http://schemas.openxmlformats.org/drawingml/2006/chart">
            <c:chart xmlns:c="http://schemas.openxmlformats.org/drawingml/2006/chart" xmlns:r="http://schemas.openxmlformats.org/officeDocument/2006/relationships" r:id="rId3"/>
          </a:graphicData>
        </a:graphic>
      </p:graphicFrame>
      <p:sp>
        <p:nvSpPr>
          <p:cNvPr id="12" name="ZoneTexte 1">
            <a:extLst>
              <a:ext uri="{FF2B5EF4-FFF2-40B4-BE49-F238E27FC236}">
                <a16:creationId xmlns:a16="http://schemas.microsoft.com/office/drawing/2014/main" id="{97AE3018-8F49-44AF-8369-172086234EC5}"/>
              </a:ext>
            </a:extLst>
          </p:cNvPr>
          <p:cNvSpPr txBox="1"/>
          <p:nvPr/>
        </p:nvSpPr>
        <p:spPr>
          <a:xfrm>
            <a:off x="4432849" y="6790569"/>
            <a:ext cx="1588191" cy="246221"/>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000" b="1"/>
              <a:t>171 répondants</a:t>
            </a:r>
          </a:p>
        </p:txBody>
      </p:sp>
      <p:sp>
        <p:nvSpPr>
          <p:cNvPr id="28" name="ZoneTexte 1">
            <a:extLst>
              <a:ext uri="{FF2B5EF4-FFF2-40B4-BE49-F238E27FC236}">
                <a16:creationId xmlns:a16="http://schemas.microsoft.com/office/drawing/2014/main" id="{F8CDFF9A-BCC1-41B9-B57B-14DE9D561E93}"/>
              </a:ext>
            </a:extLst>
          </p:cNvPr>
          <p:cNvSpPr txBox="1"/>
          <p:nvPr/>
        </p:nvSpPr>
        <p:spPr>
          <a:xfrm>
            <a:off x="8298426" y="1807233"/>
            <a:ext cx="1448232" cy="553998"/>
          </a:xfrm>
          <a:prstGeom prst="rect">
            <a:avLst/>
          </a:prstGeom>
          <a:noFill/>
          <a:ln>
            <a:solidFill>
              <a:srgbClr val="231F2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00" b="1"/>
              <a:t>Effectif 2019 : 12 542</a:t>
            </a:r>
          </a:p>
          <a:p>
            <a:r>
              <a:rPr lang="fr-FR" sz="1000" b="1"/>
              <a:t>Effectif 2020 : 12 228</a:t>
            </a:r>
          </a:p>
          <a:p>
            <a:r>
              <a:rPr lang="fr-FR" sz="1000" b="1"/>
              <a:t>Evolution : - 2,5 %</a:t>
            </a:r>
          </a:p>
        </p:txBody>
      </p:sp>
      <p:sp>
        <p:nvSpPr>
          <p:cNvPr id="13" name="Espace réservé du contenu 2">
            <a:extLst>
              <a:ext uri="{FF2B5EF4-FFF2-40B4-BE49-F238E27FC236}">
                <a16:creationId xmlns:a16="http://schemas.microsoft.com/office/drawing/2014/main" id="{A55250AC-13FB-4FEC-B7E6-F72EAB5138AC}"/>
              </a:ext>
            </a:extLst>
          </p:cNvPr>
          <p:cNvSpPr txBox="1">
            <a:spLocks/>
          </p:cNvSpPr>
          <p:nvPr/>
        </p:nvSpPr>
        <p:spPr>
          <a:xfrm>
            <a:off x="385387" y="1481137"/>
            <a:ext cx="4181289" cy="4894263"/>
          </a:xfrm>
          <a:prstGeom prst="rect">
            <a:avLst/>
          </a:prstGeom>
        </p:spPr>
        <p:txBody>
          <a:bodyPr vert="horz" lIns="0" tIns="0" rIns="0" bIns="0" rtlCol="0" anchor="t">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sz="1400" dirty="0"/>
              <a:t>Du fait de la mise en œuvre des mesures de préservation des emplois (chômage partiel, FNE…), l’impact sur l’emploi salarié est assez restreint pour 2020 avec une baisse des effectifs parmi les entreprises répondantes d’environ -2,5%.</a:t>
            </a:r>
          </a:p>
          <a:p>
            <a:pPr lvl="1" algn="just"/>
            <a:endParaRPr lang="fr-FR" sz="1400" dirty="0"/>
          </a:p>
          <a:p>
            <a:pPr lvl="1" algn="just"/>
            <a:r>
              <a:rPr lang="fr-FR" sz="1400" dirty="0"/>
              <a:t>Les situations sont extrêmement contrastées selon les spécificités des secteurs et organisation des équipes. </a:t>
            </a:r>
          </a:p>
          <a:p>
            <a:pPr lvl="1" algn="just"/>
            <a:r>
              <a:rPr lang="fr-FR" sz="1400" dirty="0"/>
              <a:t>Les sous-traitants automobiles et aéronautiques ont en partie commencé à entamer des baisses d’effectifs, anticipant une crise longue. </a:t>
            </a:r>
            <a:endParaRPr lang="fr-FR" sz="1800" dirty="0">
              <a:solidFill>
                <a:srgbClr val="4F4F4F"/>
              </a:solidFill>
              <a:cs typeface="Arial"/>
            </a:endParaRPr>
          </a:p>
          <a:p>
            <a:pPr lvl="1" algn="just"/>
            <a:endParaRPr lang="fr-FR" sz="1400" dirty="0">
              <a:solidFill>
                <a:srgbClr val="4F4F4F"/>
              </a:solidFill>
              <a:cs typeface="Arial"/>
            </a:endParaRPr>
          </a:p>
          <a:p>
            <a:pPr lvl="1" algn="just"/>
            <a:r>
              <a:rPr lang="fr-FR" sz="1400" dirty="0">
                <a:solidFill>
                  <a:srgbClr val="4F4F4F"/>
                </a:solidFill>
                <a:cs typeface="Arial"/>
              </a:rPr>
              <a:t>Les PME positionnées sur des marchés de niche ou plus résilients ont pu préserver leurs effectifs, voire certaines les ont augmentés (cas d’une entreprise travaillant pour le secteur pharmaceutique par exemple).</a:t>
            </a:r>
          </a:p>
        </p:txBody>
      </p:sp>
      <p:sp>
        <p:nvSpPr>
          <p:cNvPr id="15" name="ZoneTexte 1">
            <a:extLst>
              <a:ext uri="{FF2B5EF4-FFF2-40B4-BE49-F238E27FC236}">
                <a16:creationId xmlns:a16="http://schemas.microsoft.com/office/drawing/2014/main" id="{DC4FD7F0-F094-4A35-AC75-8755CB9AC871}"/>
              </a:ext>
            </a:extLst>
          </p:cNvPr>
          <p:cNvSpPr txBox="1"/>
          <p:nvPr/>
        </p:nvSpPr>
        <p:spPr>
          <a:xfrm>
            <a:off x="8390138" y="5824957"/>
            <a:ext cx="1197178" cy="246221"/>
          </a:xfrm>
          <a:prstGeom prst="rect">
            <a:avLst/>
          </a:prstGeom>
          <a:noFill/>
          <a:ln>
            <a:solidFill>
              <a:srgbClr val="231F2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000" b="1" dirty="0">
                <a:solidFill>
                  <a:srgbClr val="231F20"/>
                </a:solidFill>
              </a:rPr>
              <a:t>198 répondants</a:t>
            </a:r>
          </a:p>
        </p:txBody>
      </p:sp>
    </p:spTree>
    <p:extLst>
      <p:ext uri="{BB962C8B-B14F-4D97-AF65-F5344CB8AC3E}">
        <p14:creationId xmlns:p14="http://schemas.microsoft.com/office/powerpoint/2010/main" val="261482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987498-B8AC-450D-96E2-1856AA02660E}"/>
              </a:ext>
            </a:extLst>
          </p:cNvPr>
          <p:cNvSpPr>
            <a:spLocks noGrp="1"/>
          </p:cNvSpPr>
          <p:nvPr>
            <p:ph type="title"/>
          </p:nvPr>
        </p:nvSpPr>
        <p:spPr>
          <a:xfrm>
            <a:off x="1415414" y="635004"/>
            <a:ext cx="7781925" cy="393065"/>
          </a:xfrm>
        </p:spPr>
        <p:txBody>
          <a:bodyPr/>
          <a:lstStyle/>
          <a:p>
            <a:r>
              <a:rPr lang="fr-FR"/>
              <a:t>Un climat de profonde incertitude</a:t>
            </a:r>
          </a:p>
        </p:txBody>
      </p:sp>
      <p:sp>
        <p:nvSpPr>
          <p:cNvPr id="5" name="Espace réservé du texte 4">
            <a:extLst>
              <a:ext uri="{FF2B5EF4-FFF2-40B4-BE49-F238E27FC236}">
                <a16:creationId xmlns:a16="http://schemas.microsoft.com/office/drawing/2014/main" id="{9CABABDB-54CA-42F1-A229-C327E5B725CE}"/>
              </a:ext>
            </a:extLst>
          </p:cNvPr>
          <p:cNvSpPr>
            <a:spLocks noGrp="1"/>
          </p:cNvSpPr>
          <p:nvPr>
            <p:ph type="body" sz="quarter" idx="11"/>
          </p:nvPr>
        </p:nvSpPr>
        <p:spPr/>
        <p:txBody>
          <a:bodyPr/>
          <a:lstStyle/>
          <a:p>
            <a:r>
              <a:rPr lang="fr-FR"/>
              <a:t>02</a:t>
            </a:r>
          </a:p>
        </p:txBody>
      </p:sp>
      <p:graphicFrame>
        <p:nvGraphicFramePr>
          <p:cNvPr id="12" name="Espace réservé du contenu 10">
            <a:extLst>
              <a:ext uri="{FF2B5EF4-FFF2-40B4-BE49-F238E27FC236}">
                <a16:creationId xmlns:a16="http://schemas.microsoft.com/office/drawing/2014/main" id="{9A068F5B-B6B9-4373-B765-0881CFD9F1F6}"/>
              </a:ext>
            </a:extLst>
          </p:cNvPr>
          <p:cNvGraphicFramePr>
            <a:graphicFrameLocks/>
          </p:cNvGraphicFramePr>
          <p:nvPr>
            <p:extLst>
              <p:ext uri="{D42A27DB-BD31-4B8C-83A1-F6EECF244321}">
                <p14:modId xmlns:p14="http://schemas.microsoft.com/office/powerpoint/2010/main" val="3175511071"/>
              </p:ext>
            </p:extLst>
          </p:nvPr>
        </p:nvGraphicFramePr>
        <p:xfrm>
          <a:off x="4378036" y="1328734"/>
          <a:ext cx="5252099" cy="5046666"/>
        </p:xfrm>
        <a:graphic>
          <a:graphicData uri="http://schemas.openxmlformats.org/drawingml/2006/chart">
            <c:chart xmlns:c="http://schemas.openxmlformats.org/drawingml/2006/chart" xmlns:r="http://schemas.openxmlformats.org/officeDocument/2006/relationships" r:id="rId2"/>
          </a:graphicData>
        </a:graphic>
      </p:graphicFrame>
      <p:sp>
        <p:nvSpPr>
          <p:cNvPr id="14" name="ZoneTexte 1">
            <a:extLst>
              <a:ext uri="{FF2B5EF4-FFF2-40B4-BE49-F238E27FC236}">
                <a16:creationId xmlns:a16="http://schemas.microsoft.com/office/drawing/2014/main" id="{B6B6B6C8-E5C7-437F-839C-38BB3F8B873D}"/>
              </a:ext>
            </a:extLst>
          </p:cNvPr>
          <p:cNvSpPr txBox="1"/>
          <p:nvPr/>
        </p:nvSpPr>
        <p:spPr>
          <a:xfrm>
            <a:off x="7806740" y="1877695"/>
            <a:ext cx="1588191" cy="246221"/>
          </a:xfrm>
          <a:prstGeom prst="rect">
            <a:avLst/>
          </a:prstGeom>
          <a:noFill/>
          <a:ln>
            <a:solidFill>
              <a:srgbClr val="231F2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000" b="1">
                <a:solidFill>
                  <a:srgbClr val="231F20"/>
                </a:solidFill>
              </a:rPr>
              <a:t>227 répondants</a:t>
            </a:r>
          </a:p>
        </p:txBody>
      </p:sp>
      <p:sp>
        <p:nvSpPr>
          <p:cNvPr id="9" name="Espace réservé du contenu 2">
            <a:extLst>
              <a:ext uri="{FF2B5EF4-FFF2-40B4-BE49-F238E27FC236}">
                <a16:creationId xmlns:a16="http://schemas.microsoft.com/office/drawing/2014/main" id="{00073FEC-1080-4511-A8C9-AF09A0D1C00F}"/>
              </a:ext>
            </a:extLst>
          </p:cNvPr>
          <p:cNvSpPr>
            <a:spLocks noGrp="1"/>
          </p:cNvSpPr>
          <p:nvPr>
            <p:ph idx="1"/>
          </p:nvPr>
        </p:nvSpPr>
        <p:spPr>
          <a:xfrm>
            <a:off x="385386" y="1481137"/>
            <a:ext cx="3757446" cy="4894263"/>
          </a:xfrm>
        </p:spPr>
        <p:txBody>
          <a:bodyPr/>
          <a:lstStyle/>
          <a:p>
            <a:pPr lvl="1" algn="just"/>
            <a:r>
              <a:rPr lang="fr-FR" sz="1400" dirty="0"/>
              <a:t>La visibilité du carnet de commande s’est très fortement réduite pour un grand nombre d’entreprises (situation avant 2</a:t>
            </a:r>
            <a:r>
              <a:rPr lang="fr-FR" sz="1400" baseline="30000" dirty="0"/>
              <a:t>nd</a:t>
            </a:r>
            <a:r>
              <a:rPr lang="fr-FR" sz="1400" dirty="0"/>
              <a:t> confinement). 57% des entreprises avaient une visibilité de mois de 3 mois et seules 21% ont une visibilité à 6 mois.</a:t>
            </a:r>
          </a:p>
          <a:p>
            <a:pPr lvl="1" algn="just"/>
            <a:endParaRPr lang="fr-FR" sz="1400" dirty="0"/>
          </a:p>
          <a:p>
            <a:pPr lvl="1" algn="just"/>
            <a:r>
              <a:rPr lang="fr-FR" sz="1400" dirty="0"/>
              <a:t>L’inquiétude perçue avec la seconde vague de confinement est davantage marquée que pour la première. Pour le premier confinement, certaines entreprises avaient conclu des commandes ante-Covid permettant une reprise d’activité, voire même un phénomène de rattrapage pour la période mars – août. Beaucoup d’entreprises (à l’exception de quelques secteurs comme le ferroviaire, la santé voire l’agroalimentaire) n’ont plus cette visibilité. Alors qu’elles n’avaient pas eu besoin d’arrêter partiellement ou totalement leur production en mars, elles estiment désormais envisager sérieusement cette hypothèse. </a:t>
            </a:r>
          </a:p>
          <a:p>
            <a:pPr lvl="1" algn="just"/>
            <a:endParaRPr lang="fr-FR" sz="1400" dirty="0"/>
          </a:p>
          <a:p>
            <a:pPr lvl="1" algn="just"/>
            <a:endParaRPr lang="fr-FR" sz="1400" dirty="0"/>
          </a:p>
        </p:txBody>
      </p:sp>
    </p:spTree>
    <p:extLst>
      <p:ext uri="{BB962C8B-B14F-4D97-AF65-F5344CB8AC3E}">
        <p14:creationId xmlns:p14="http://schemas.microsoft.com/office/powerpoint/2010/main" val="300962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EA4F67-32EC-4A75-ABA0-25610329EF60}"/>
              </a:ext>
            </a:extLst>
          </p:cNvPr>
          <p:cNvSpPr>
            <a:spLocks noGrp="1"/>
          </p:cNvSpPr>
          <p:nvPr>
            <p:ph type="title"/>
          </p:nvPr>
        </p:nvSpPr>
        <p:spPr/>
        <p:txBody>
          <a:bodyPr/>
          <a:lstStyle/>
          <a:p>
            <a:r>
              <a:rPr lang="fr-FR"/>
              <a:t>2.2. Les perspectives à moyen terme : perception des entreprises</a:t>
            </a:r>
            <a:br>
              <a:rPr lang="fr-FR"/>
            </a:br>
            <a:endParaRPr lang="fr-FR"/>
          </a:p>
        </p:txBody>
      </p:sp>
      <p:sp>
        <p:nvSpPr>
          <p:cNvPr id="3" name="Espace réservé du texte 2">
            <a:extLst>
              <a:ext uri="{FF2B5EF4-FFF2-40B4-BE49-F238E27FC236}">
                <a16:creationId xmlns:a16="http://schemas.microsoft.com/office/drawing/2014/main" id="{0614F165-8ED6-4307-AA20-E5E21F609FC7}"/>
              </a:ext>
            </a:extLst>
          </p:cNvPr>
          <p:cNvSpPr>
            <a:spLocks noGrp="1"/>
          </p:cNvSpPr>
          <p:nvPr>
            <p:ph type="body" idx="1"/>
          </p:nvPr>
        </p:nvSpPr>
        <p:spPr/>
        <p:txBody>
          <a:bodyPr/>
          <a:lstStyle/>
          <a:p>
            <a:r>
              <a:rPr lang="fr-FR"/>
              <a:t>2.1</a:t>
            </a:r>
          </a:p>
        </p:txBody>
      </p:sp>
    </p:spTree>
    <p:extLst>
      <p:ext uri="{BB962C8B-B14F-4D97-AF65-F5344CB8AC3E}">
        <p14:creationId xmlns:p14="http://schemas.microsoft.com/office/powerpoint/2010/main" val="200792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B46A120-252B-47C9-BB80-BC86F64844A1}"/>
              </a:ext>
            </a:extLst>
          </p:cNvPr>
          <p:cNvSpPr/>
          <p:nvPr/>
        </p:nvSpPr>
        <p:spPr>
          <a:xfrm>
            <a:off x="4952877" y="5152531"/>
            <a:ext cx="4471630" cy="981501"/>
          </a:xfrm>
          <a:prstGeom prst="rect">
            <a:avLst/>
          </a:prstGeom>
          <a:solidFill>
            <a:schemeClr val="bg1"/>
          </a:solidFill>
          <a:ln w="12700" cap="flat" cmpd="sng" algn="ctr">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aphicFrame>
        <p:nvGraphicFramePr>
          <p:cNvPr id="16" name="Tableau 15">
            <a:extLst>
              <a:ext uri="{FF2B5EF4-FFF2-40B4-BE49-F238E27FC236}">
                <a16:creationId xmlns:a16="http://schemas.microsoft.com/office/drawing/2014/main" id="{C7E14A8C-48B3-4570-A6D9-EBB185A29911}"/>
              </a:ext>
            </a:extLst>
          </p:cNvPr>
          <p:cNvGraphicFramePr>
            <a:graphicFrameLocks noGrp="1"/>
          </p:cNvGraphicFramePr>
          <p:nvPr>
            <p:extLst>
              <p:ext uri="{D42A27DB-BD31-4B8C-83A1-F6EECF244321}">
                <p14:modId xmlns:p14="http://schemas.microsoft.com/office/powerpoint/2010/main" val="1992337219"/>
              </p:ext>
            </p:extLst>
          </p:nvPr>
        </p:nvGraphicFramePr>
        <p:xfrm>
          <a:off x="145290" y="1256664"/>
          <a:ext cx="4384058" cy="4402565"/>
        </p:xfrm>
        <a:graphic>
          <a:graphicData uri="http://schemas.openxmlformats.org/drawingml/2006/table">
            <a:tbl>
              <a:tblPr bandRow="1">
                <a:tableStyleId>{5C22544A-7EE6-4342-B048-85BDC9FD1C3A}</a:tableStyleId>
              </a:tblPr>
              <a:tblGrid>
                <a:gridCol w="1581910">
                  <a:extLst>
                    <a:ext uri="{9D8B030D-6E8A-4147-A177-3AD203B41FA5}">
                      <a16:colId xmlns:a16="http://schemas.microsoft.com/office/drawing/2014/main" val="1197235725"/>
                    </a:ext>
                  </a:extLst>
                </a:gridCol>
                <a:gridCol w="457200">
                  <a:extLst>
                    <a:ext uri="{9D8B030D-6E8A-4147-A177-3AD203B41FA5}">
                      <a16:colId xmlns:a16="http://schemas.microsoft.com/office/drawing/2014/main" val="3121876956"/>
                    </a:ext>
                  </a:extLst>
                </a:gridCol>
                <a:gridCol w="1193800">
                  <a:extLst>
                    <a:ext uri="{9D8B030D-6E8A-4147-A177-3AD203B41FA5}">
                      <a16:colId xmlns:a16="http://schemas.microsoft.com/office/drawing/2014/main" val="518448654"/>
                    </a:ext>
                  </a:extLst>
                </a:gridCol>
                <a:gridCol w="1151148">
                  <a:extLst>
                    <a:ext uri="{9D8B030D-6E8A-4147-A177-3AD203B41FA5}">
                      <a16:colId xmlns:a16="http://schemas.microsoft.com/office/drawing/2014/main" val="3288688420"/>
                    </a:ext>
                  </a:extLst>
                </a:gridCol>
              </a:tblGrid>
              <a:tr h="671840">
                <a:tc>
                  <a:txBody>
                    <a:bodyPr/>
                    <a:lstStyle/>
                    <a:p>
                      <a:endParaRPr lang="fr-FR"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fr-FR" sz="100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00" b="1"/>
                        <a:t>Poids </a:t>
                      </a:r>
                    </a:p>
                    <a:p>
                      <a:pPr algn="ctr"/>
                      <a:r>
                        <a:rPr lang="fr-FR" sz="1000" b="1"/>
                        <a:t>du secteur </a:t>
                      </a:r>
                    </a:p>
                    <a:p>
                      <a:pPr algn="ctr"/>
                      <a:r>
                        <a:rPr lang="fr-FR" sz="1000" b="1"/>
                        <a:t>dans le 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fr-FR" sz="1000" b="1"/>
                        <a:t>Dynamique </a:t>
                      </a:r>
                      <a:endParaRPr lang="fr-F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a:t>du secteur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4307135"/>
                  </a:ext>
                </a:extLst>
              </a:tr>
              <a:tr h="414525">
                <a:tc>
                  <a:txBody>
                    <a:bodyPr/>
                    <a:lstStyle/>
                    <a:p>
                      <a:pPr algn="r"/>
                      <a:r>
                        <a:rPr lang="fr-FR" sz="1000">
                          <a:solidFill>
                            <a:schemeClr val="tx1">
                              <a:lumMod val="50000"/>
                            </a:schemeClr>
                          </a:solidFill>
                        </a:rPr>
                        <a:t>Aéronautique </a:t>
                      </a:r>
                    </a:p>
                    <a:p>
                      <a:pPr algn="r"/>
                      <a:r>
                        <a:rPr lang="fr-FR" sz="1000">
                          <a:solidFill>
                            <a:schemeClr val="tx1">
                              <a:lumMod val="50000"/>
                            </a:schemeClr>
                          </a:solidFill>
                        </a:rPr>
                        <a:t>civile et commerciale</a:t>
                      </a:r>
                      <a:endParaRPr lang="fr-FR" sz="1200">
                        <a:solidFill>
                          <a:schemeClr val="tx1">
                            <a:lumMod val="50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r"/>
                      <a:endParaRPr lang="fr-FR" sz="1200">
                        <a:solidFill>
                          <a:schemeClr val="tx1">
                            <a:lumMod val="50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fr-FR"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7529367"/>
                  </a:ext>
                </a:extLst>
              </a:tr>
              <a:tr h="414525">
                <a:tc>
                  <a:txBody>
                    <a:bodyPr/>
                    <a:lstStyle/>
                    <a:p>
                      <a:pPr algn="r"/>
                      <a:r>
                        <a:rPr lang="fr-FR" sz="1000">
                          <a:solidFill>
                            <a:schemeClr val="tx1">
                              <a:lumMod val="50000"/>
                            </a:schemeClr>
                          </a:solidFill>
                        </a:rPr>
                        <a:t>Armement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fr-FR" sz="1000">
                        <a:solidFill>
                          <a:schemeClr val="tx1">
                            <a:lumMod val="50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fr-FR"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2760483"/>
                  </a:ext>
                </a:extLst>
              </a:tr>
              <a:tr h="414525">
                <a:tc>
                  <a:txBody>
                    <a:bodyPr/>
                    <a:lstStyle/>
                    <a:p>
                      <a:pPr algn="r"/>
                      <a:r>
                        <a:rPr lang="fr-FR" sz="1000">
                          <a:solidFill>
                            <a:schemeClr val="tx1">
                              <a:lumMod val="50000"/>
                            </a:schemeClr>
                          </a:solidFill>
                        </a:rPr>
                        <a:t>Énergie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fr-FR" sz="1000">
                        <a:solidFill>
                          <a:schemeClr val="tx1">
                            <a:lumMod val="50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017064"/>
                  </a:ext>
                </a:extLst>
              </a:tr>
              <a:tr h="414525">
                <a:tc>
                  <a:txBody>
                    <a:bodyPr/>
                    <a:lstStyle/>
                    <a:p>
                      <a:pPr algn="r"/>
                      <a:r>
                        <a:rPr lang="fr-FR" sz="1000" dirty="0">
                          <a:solidFill>
                            <a:schemeClr val="tx1">
                              <a:lumMod val="50000"/>
                            </a:schemeClr>
                          </a:solidFill>
                        </a:rPr>
                        <a:t>Chimie / pharma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fr-FR" sz="1000">
                        <a:solidFill>
                          <a:schemeClr val="tx1">
                            <a:lumMod val="50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0046752"/>
                  </a:ext>
                </a:extLst>
              </a:tr>
              <a:tr h="414525">
                <a:tc>
                  <a:txBody>
                    <a:bodyPr/>
                    <a:lstStyle/>
                    <a:p>
                      <a:pPr algn="r"/>
                      <a:r>
                        <a:rPr lang="fr-FR" sz="1000">
                          <a:solidFill>
                            <a:schemeClr val="tx1">
                              <a:lumMod val="50000"/>
                            </a:schemeClr>
                          </a:solidFill>
                        </a:rPr>
                        <a:t>Automobile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fr-FR" sz="1000">
                        <a:solidFill>
                          <a:schemeClr val="tx1">
                            <a:lumMod val="50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fr-FR"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3886943"/>
                  </a:ext>
                </a:extLst>
              </a:tr>
              <a:tr h="414525">
                <a:tc>
                  <a:txBody>
                    <a:bodyPr/>
                    <a:lstStyle/>
                    <a:p>
                      <a:pPr algn="r"/>
                      <a:r>
                        <a:rPr lang="fr-FR" sz="1000">
                          <a:solidFill>
                            <a:schemeClr val="tx1">
                              <a:lumMod val="50000"/>
                            </a:schemeClr>
                          </a:solidFill>
                        </a:rPr>
                        <a:t>Agriculture / IAA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fr-FR" sz="1000">
                        <a:solidFill>
                          <a:schemeClr val="tx1">
                            <a:lumMod val="50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fr-FR"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0866154"/>
                  </a:ext>
                </a:extLst>
              </a:tr>
              <a:tr h="414525">
                <a:tc>
                  <a:txBody>
                    <a:bodyPr/>
                    <a:lstStyle/>
                    <a:p>
                      <a:pPr algn="r"/>
                      <a:r>
                        <a:rPr lang="fr-FR" sz="1000" dirty="0">
                          <a:solidFill>
                            <a:schemeClr val="tx1">
                              <a:lumMod val="50000"/>
                            </a:schemeClr>
                          </a:solidFill>
                        </a:rPr>
                        <a:t>Instrumentation </a:t>
                      </a:r>
                    </a:p>
                    <a:p>
                      <a:pPr algn="r"/>
                      <a:r>
                        <a:rPr lang="fr-FR" sz="1000" dirty="0">
                          <a:solidFill>
                            <a:schemeClr val="tx1">
                              <a:lumMod val="50000"/>
                            </a:schemeClr>
                          </a:solidFill>
                        </a:rPr>
                        <a:t>scientifique &amp; médicale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fr-FR" sz="1000">
                        <a:solidFill>
                          <a:schemeClr val="tx1">
                            <a:lumMod val="50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5558765"/>
                  </a:ext>
                </a:extLst>
              </a:tr>
              <a:tr h="414525">
                <a:tc>
                  <a:txBody>
                    <a:bodyPr/>
                    <a:lstStyle/>
                    <a:p>
                      <a:pPr algn="r"/>
                      <a:r>
                        <a:rPr lang="fr-FR" sz="1000">
                          <a:solidFill>
                            <a:schemeClr val="tx1">
                              <a:lumMod val="50000"/>
                            </a:schemeClr>
                          </a:solidFill>
                        </a:rPr>
                        <a:t>Ferroviaire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fr-FR" sz="1000">
                        <a:solidFill>
                          <a:schemeClr val="tx1">
                            <a:lumMod val="50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fr-FR"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8099993"/>
                  </a:ext>
                </a:extLst>
              </a:tr>
              <a:tr h="41452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000" dirty="0">
                          <a:solidFill>
                            <a:schemeClr val="tx1">
                              <a:lumMod val="50000"/>
                            </a:schemeClr>
                          </a:solidFill>
                        </a:rPr>
                        <a:t>BTP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fr-FR" sz="1000">
                        <a:solidFill>
                          <a:schemeClr val="tx1">
                            <a:lumMod val="50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fr-FR"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4075200"/>
                  </a:ext>
                </a:extLst>
              </a:tr>
            </a:tbl>
          </a:graphicData>
        </a:graphic>
      </p:graphicFrame>
      <p:sp>
        <p:nvSpPr>
          <p:cNvPr id="2" name="Titre 1">
            <a:extLst>
              <a:ext uri="{FF2B5EF4-FFF2-40B4-BE49-F238E27FC236}">
                <a16:creationId xmlns:a16="http://schemas.microsoft.com/office/drawing/2014/main" id="{F4CA093C-4F85-4E5F-8AB1-25F7E321183B}"/>
              </a:ext>
            </a:extLst>
          </p:cNvPr>
          <p:cNvSpPr>
            <a:spLocks noGrp="1"/>
          </p:cNvSpPr>
          <p:nvPr>
            <p:ph type="title"/>
          </p:nvPr>
        </p:nvSpPr>
        <p:spPr>
          <a:xfrm>
            <a:off x="1415414" y="405109"/>
            <a:ext cx="7781925" cy="393065"/>
          </a:xfrm>
        </p:spPr>
        <p:txBody>
          <a:bodyPr/>
          <a:lstStyle/>
          <a:p>
            <a:r>
              <a:rPr lang="fr-FR" dirty="0"/>
              <a:t>INTRODUCTION *</a:t>
            </a:r>
          </a:p>
        </p:txBody>
      </p:sp>
      <p:sp>
        <p:nvSpPr>
          <p:cNvPr id="3" name="Espace réservé du contenu 2">
            <a:extLst>
              <a:ext uri="{FF2B5EF4-FFF2-40B4-BE49-F238E27FC236}">
                <a16:creationId xmlns:a16="http://schemas.microsoft.com/office/drawing/2014/main" id="{D4ADCF44-476B-4C66-9B33-B75A4E737211}"/>
              </a:ext>
            </a:extLst>
          </p:cNvPr>
          <p:cNvSpPr>
            <a:spLocks noGrp="1"/>
          </p:cNvSpPr>
          <p:nvPr>
            <p:ph idx="1"/>
          </p:nvPr>
        </p:nvSpPr>
        <p:spPr>
          <a:xfrm>
            <a:off x="4823570" y="1251642"/>
            <a:ext cx="4777630" cy="4562643"/>
          </a:xfrm>
        </p:spPr>
        <p:txBody>
          <a:bodyPr/>
          <a:lstStyle/>
          <a:p>
            <a:pPr lvl="1" algn="just"/>
            <a:r>
              <a:rPr lang="fr-FR" sz="1200" dirty="0"/>
              <a:t>Le contexte offre une très faible visibilité sur l’évolution de l’activité de la branche, d’autant que les entreprises risquent de rencontrer des évolutions très contrastées.</a:t>
            </a:r>
          </a:p>
          <a:p>
            <a:pPr lvl="1" algn="just"/>
            <a:endParaRPr lang="fr-FR" sz="1200" dirty="0"/>
          </a:p>
          <a:p>
            <a:pPr lvl="1" algn="just"/>
            <a:r>
              <a:rPr lang="fr-FR" sz="1200" dirty="0"/>
              <a:t>Toutefois, la situation est alarmante pour les deux secteurs majeurs, aéronautique et automobile. Leur perte de vitesse risque d’affecter en profondeur le tissu régional, marqué des chaînes d’interdépendance entre sous-traitants. De premières initiatives ont été mises en œuvre par la branche et les fédérations, pour préserver une activité résiduelle, le temps de la reprise (en particulier pour le secteur aéronautique)</a:t>
            </a:r>
          </a:p>
          <a:p>
            <a:pPr lvl="1" algn="just"/>
            <a:endParaRPr lang="fr-FR" sz="1200" dirty="0"/>
          </a:p>
          <a:p>
            <a:pPr lvl="1" algn="just"/>
            <a:r>
              <a:rPr lang="fr-FR" sz="1200" dirty="0"/>
              <a:t>Toutefois un certain nombre de secteurs clients dont la part dans le chiffre d’affaires des entreprises régionales n’est pas négligeable, connaissent une dynamique plus positive, comme l’armement (effort plus marqué du gouvernement), l’industrie chimique / pharmaceutique, l’agroalimentaire ou l’instrumentation médicale.</a:t>
            </a:r>
          </a:p>
          <a:p>
            <a:pPr lvl="1" algn="just"/>
            <a:endParaRPr lang="fr-FR" sz="1200" dirty="0"/>
          </a:p>
          <a:p>
            <a:pPr lvl="1" algn="just"/>
            <a:r>
              <a:rPr lang="fr-FR" sz="1200" dirty="0"/>
              <a:t>Les entreprises ont bien perçu ce mouvement et ont largement entamé leur diversification.</a:t>
            </a:r>
          </a:p>
        </p:txBody>
      </p:sp>
      <p:sp>
        <p:nvSpPr>
          <p:cNvPr id="4" name="Espace réservé du texte 3">
            <a:extLst>
              <a:ext uri="{FF2B5EF4-FFF2-40B4-BE49-F238E27FC236}">
                <a16:creationId xmlns:a16="http://schemas.microsoft.com/office/drawing/2014/main" id="{C1CBA115-1599-40AA-92B5-6FD5D8F3C085}"/>
              </a:ext>
            </a:extLst>
          </p:cNvPr>
          <p:cNvSpPr>
            <a:spLocks noGrp="1"/>
          </p:cNvSpPr>
          <p:nvPr>
            <p:ph type="body" sz="quarter" idx="10"/>
          </p:nvPr>
        </p:nvSpPr>
        <p:spPr/>
        <p:txBody>
          <a:bodyPr/>
          <a:lstStyle/>
          <a:p>
            <a:r>
              <a:rPr lang="fr-FR" dirty="0"/>
              <a:t>Tendances des marchés et leur impact sur les secteurs de la branche</a:t>
            </a:r>
          </a:p>
        </p:txBody>
      </p:sp>
      <p:sp>
        <p:nvSpPr>
          <p:cNvPr id="5" name="Espace réservé du texte 4">
            <a:extLst>
              <a:ext uri="{FF2B5EF4-FFF2-40B4-BE49-F238E27FC236}">
                <a16:creationId xmlns:a16="http://schemas.microsoft.com/office/drawing/2014/main" id="{C5A1531B-916A-4522-8C75-5C2E79FC4576}"/>
              </a:ext>
            </a:extLst>
          </p:cNvPr>
          <p:cNvSpPr>
            <a:spLocks noGrp="1"/>
          </p:cNvSpPr>
          <p:nvPr>
            <p:ph type="body" sz="quarter" idx="11"/>
          </p:nvPr>
        </p:nvSpPr>
        <p:spPr/>
        <p:txBody>
          <a:bodyPr/>
          <a:lstStyle/>
          <a:p>
            <a:r>
              <a:rPr lang="fr-FR"/>
              <a:t>02</a:t>
            </a:r>
          </a:p>
        </p:txBody>
      </p:sp>
      <p:pic>
        <p:nvPicPr>
          <p:cNvPr id="8" name="Image 7">
            <a:extLst>
              <a:ext uri="{FF2B5EF4-FFF2-40B4-BE49-F238E27FC236}">
                <a16:creationId xmlns:a16="http://schemas.microsoft.com/office/drawing/2014/main" id="{B272B2B3-4A5F-42F5-A2B7-B1CC18BAB1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2919"/>
          <a:stretch/>
        </p:blipFill>
        <p:spPr>
          <a:xfrm>
            <a:off x="1828843" y="2045471"/>
            <a:ext cx="231753" cy="210697"/>
          </a:xfrm>
          <a:prstGeom prst="rect">
            <a:avLst/>
          </a:prstGeom>
        </p:spPr>
      </p:pic>
      <p:pic>
        <p:nvPicPr>
          <p:cNvPr id="11" name="Image 10">
            <a:extLst>
              <a:ext uri="{FF2B5EF4-FFF2-40B4-BE49-F238E27FC236}">
                <a16:creationId xmlns:a16="http://schemas.microsoft.com/office/drawing/2014/main" id="{BD0FEF66-80CD-480D-B1ED-4C795ED637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919"/>
          <a:stretch/>
        </p:blipFill>
        <p:spPr>
          <a:xfrm>
            <a:off x="1820911" y="4919146"/>
            <a:ext cx="247616" cy="225118"/>
          </a:xfrm>
          <a:prstGeom prst="rect">
            <a:avLst/>
          </a:prstGeom>
        </p:spPr>
      </p:pic>
      <p:pic>
        <p:nvPicPr>
          <p:cNvPr id="13" name="Picture 2">
            <a:extLst>
              <a:ext uri="{FF2B5EF4-FFF2-40B4-BE49-F238E27FC236}">
                <a16:creationId xmlns:a16="http://schemas.microsoft.com/office/drawing/2014/main" id="{5A682027-7A50-46C7-8BA6-77C4900206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800302" y="3641467"/>
            <a:ext cx="288834" cy="28821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25A03631-9079-4440-82BA-9AD3D4B925EE}"/>
              </a:ext>
            </a:extLst>
          </p:cNvPr>
          <p:cNvPicPr>
            <a:picLocks noChangeAspect="1"/>
          </p:cNvPicPr>
          <p:nvPr/>
        </p:nvPicPr>
        <p:blipFill>
          <a:blip r:embed="rId5">
            <a:clrChange>
              <a:clrFrom>
                <a:srgbClr val="FAFAFA"/>
              </a:clrFrom>
              <a:clrTo>
                <a:srgbClr val="FAFAFA">
                  <a:alpha val="0"/>
                </a:srgbClr>
              </a:clrTo>
            </a:clrChange>
          </a:blip>
          <a:stretch>
            <a:fillRect/>
          </a:stretch>
        </p:blipFill>
        <p:spPr>
          <a:xfrm flipH="1">
            <a:off x="1787982" y="2390864"/>
            <a:ext cx="313474" cy="279401"/>
          </a:xfrm>
          <a:prstGeom prst="rect">
            <a:avLst/>
          </a:prstGeom>
        </p:spPr>
      </p:pic>
      <p:pic>
        <p:nvPicPr>
          <p:cNvPr id="12" name="Image 11">
            <a:extLst>
              <a:ext uri="{FF2B5EF4-FFF2-40B4-BE49-F238E27FC236}">
                <a16:creationId xmlns:a16="http://schemas.microsoft.com/office/drawing/2014/main" id="{8654ECDA-9FF7-4AF8-A54B-36830CF184A9}"/>
              </a:ext>
            </a:extLst>
          </p:cNvPr>
          <p:cNvPicPr>
            <a:picLocks noChangeAspect="1"/>
          </p:cNvPicPr>
          <p:nvPr/>
        </p:nvPicPr>
        <p:blipFill>
          <a:blip r:embed="rId6">
            <a:clrChange>
              <a:clrFrom>
                <a:srgbClr val="FAFAFA"/>
              </a:clrFrom>
              <a:clrTo>
                <a:srgbClr val="FAFAFA">
                  <a:alpha val="0"/>
                </a:srgbClr>
              </a:clrTo>
            </a:clrChange>
          </a:blip>
          <a:stretch>
            <a:fillRect/>
          </a:stretch>
        </p:blipFill>
        <p:spPr>
          <a:xfrm>
            <a:off x="1782941" y="2804961"/>
            <a:ext cx="323557" cy="292100"/>
          </a:xfrm>
          <a:prstGeom prst="rect">
            <a:avLst/>
          </a:prstGeom>
        </p:spPr>
      </p:pic>
      <p:pic>
        <p:nvPicPr>
          <p:cNvPr id="17" name="Image 16">
            <a:extLst>
              <a:ext uri="{FF2B5EF4-FFF2-40B4-BE49-F238E27FC236}">
                <a16:creationId xmlns:a16="http://schemas.microsoft.com/office/drawing/2014/main" id="{59095B46-E27F-4BA2-90A9-35C5BACC31CB}"/>
              </a:ext>
            </a:extLst>
          </p:cNvPr>
          <p:cNvPicPr>
            <a:picLocks noChangeAspect="1"/>
          </p:cNvPicPr>
          <p:nvPr/>
        </p:nvPicPr>
        <p:blipFill>
          <a:blip r:embed="rId7">
            <a:clrChange>
              <a:clrFrom>
                <a:srgbClr val="FAFAFA"/>
              </a:clrFrom>
              <a:clrTo>
                <a:srgbClr val="FAFAFA">
                  <a:alpha val="0"/>
                </a:srgbClr>
              </a:clrTo>
            </a:clrChange>
          </a:blip>
          <a:stretch>
            <a:fillRect/>
          </a:stretch>
        </p:blipFill>
        <p:spPr>
          <a:xfrm>
            <a:off x="1823612" y="3231757"/>
            <a:ext cx="242214" cy="275014"/>
          </a:xfrm>
          <a:prstGeom prst="rect">
            <a:avLst/>
          </a:prstGeom>
        </p:spPr>
      </p:pic>
      <p:pic>
        <p:nvPicPr>
          <p:cNvPr id="19" name="Image 18">
            <a:extLst>
              <a:ext uri="{FF2B5EF4-FFF2-40B4-BE49-F238E27FC236}">
                <a16:creationId xmlns:a16="http://schemas.microsoft.com/office/drawing/2014/main" id="{2CDB6912-1537-482A-A23F-047A30C2ECFF}"/>
              </a:ext>
            </a:extLst>
          </p:cNvPr>
          <p:cNvPicPr>
            <a:picLocks noChangeAspect="1"/>
          </p:cNvPicPr>
          <p:nvPr/>
        </p:nvPicPr>
        <p:blipFill>
          <a:blip r:embed="rId8">
            <a:clrChange>
              <a:clrFrom>
                <a:srgbClr val="FAFAFA"/>
              </a:clrFrom>
              <a:clrTo>
                <a:srgbClr val="FAFAFA">
                  <a:alpha val="0"/>
                </a:srgbClr>
              </a:clrTo>
            </a:clrChange>
          </a:blip>
          <a:stretch>
            <a:fillRect/>
          </a:stretch>
        </p:blipFill>
        <p:spPr>
          <a:xfrm>
            <a:off x="1798650" y="4501440"/>
            <a:ext cx="292139" cy="283010"/>
          </a:xfrm>
          <a:prstGeom prst="rect">
            <a:avLst/>
          </a:prstGeom>
        </p:spPr>
      </p:pic>
      <p:pic>
        <p:nvPicPr>
          <p:cNvPr id="20" name="Image 19">
            <a:extLst>
              <a:ext uri="{FF2B5EF4-FFF2-40B4-BE49-F238E27FC236}">
                <a16:creationId xmlns:a16="http://schemas.microsoft.com/office/drawing/2014/main" id="{B09B4F22-729B-4551-99C3-2FA7DF4B8012}"/>
              </a:ext>
            </a:extLst>
          </p:cNvPr>
          <p:cNvPicPr>
            <a:picLocks noChangeAspect="1"/>
          </p:cNvPicPr>
          <p:nvPr/>
        </p:nvPicPr>
        <p:blipFill>
          <a:blip r:embed="rId9">
            <a:clrChange>
              <a:clrFrom>
                <a:srgbClr val="FAFAFA"/>
              </a:clrFrom>
              <a:clrTo>
                <a:srgbClr val="FAFAFA">
                  <a:alpha val="0"/>
                </a:srgbClr>
              </a:clrTo>
            </a:clrChange>
          </a:blip>
          <a:stretch>
            <a:fillRect/>
          </a:stretch>
        </p:blipFill>
        <p:spPr>
          <a:xfrm>
            <a:off x="1779694" y="5278962"/>
            <a:ext cx="330050" cy="322374"/>
          </a:xfrm>
          <a:prstGeom prst="rect">
            <a:avLst/>
          </a:prstGeom>
        </p:spPr>
      </p:pic>
      <p:pic>
        <p:nvPicPr>
          <p:cNvPr id="22" name="Image 21">
            <a:extLst>
              <a:ext uri="{FF2B5EF4-FFF2-40B4-BE49-F238E27FC236}">
                <a16:creationId xmlns:a16="http://schemas.microsoft.com/office/drawing/2014/main" id="{D8AD6C61-6A0A-48E6-820D-A776B12B9FCA}"/>
              </a:ext>
            </a:extLst>
          </p:cNvPr>
          <p:cNvPicPr>
            <a:picLocks noChangeAspect="1"/>
          </p:cNvPicPr>
          <p:nvPr/>
        </p:nvPicPr>
        <p:blipFill>
          <a:blip r:embed="rId10">
            <a:clrChange>
              <a:clrFrom>
                <a:srgbClr val="FAFAFA"/>
              </a:clrFrom>
              <a:clrTo>
                <a:srgbClr val="FAFAFA">
                  <a:alpha val="0"/>
                </a:srgbClr>
              </a:clrTo>
            </a:clrChange>
          </a:blip>
          <a:stretch>
            <a:fillRect/>
          </a:stretch>
        </p:blipFill>
        <p:spPr>
          <a:xfrm>
            <a:off x="1790942" y="4064373"/>
            <a:ext cx="307554" cy="302371"/>
          </a:xfrm>
          <a:prstGeom prst="rect">
            <a:avLst/>
          </a:prstGeom>
        </p:spPr>
      </p:pic>
      <p:cxnSp>
        <p:nvCxnSpPr>
          <p:cNvPr id="29" name="Connecteur droit avec flèche 28">
            <a:extLst>
              <a:ext uri="{FF2B5EF4-FFF2-40B4-BE49-F238E27FC236}">
                <a16:creationId xmlns:a16="http://schemas.microsoft.com/office/drawing/2014/main" id="{EAA33680-33CF-47D8-8CAB-41F142AC93F0}"/>
              </a:ext>
            </a:extLst>
          </p:cNvPr>
          <p:cNvCxnSpPr>
            <a:cxnSpLocks/>
          </p:cNvCxnSpPr>
          <p:nvPr/>
        </p:nvCxnSpPr>
        <p:spPr>
          <a:xfrm flipV="1">
            <a:off x="3793665" y="2449183"/>
            <a:ext cx="239490" cy="210697"/>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8D39350E-984C-42B3-A051-937350C2A9A8}"/>
              </a:ext>
            </a:extLst>
          </p:cNvPr>
          <p:cNvCxnSpPr>
            <a:cxnSpLocks/>
          </p:cNvCxnSpPr>
          <p:nvPr/>
        </p:nvCxnSpPr>
        <p:spPr>
          <a:xfrm flipV="1">
            <a:off x="3793665" y="4130633"/>
            <a:ext cx="239490" cy="210697"/>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a:extLst>
              <a:ext uri="{FF2B5EF4-FFF2-40B4-BE49-F238E27FC236}">
                <a16:creationId xmlns:a16="http://schemas.microsoft.com/office/drawing/2014/main" id="{5B52494F-2EB1-4523-BEAE-70053B6CA3A4}"/>
              </a:ext>
            </a:extLst>
          </p:cNvPr>
          <p:cNvCxnSpPr>
            <a:cxnSpLocks/>
          </p:cNvCxnSpPr>
          <p:nvPr/>
        </p:nvCxnSpPr>
        <p:spPr>
          <a:xfrm>
            <a:off x="3760039" y="3735393"/>
            <a:ext cx="306742" cy="10458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E5DC2F3C-163E-476F-820B-CF2E4D46781B}"/>
              </a:ext>
            </a:extLst>
          </p:cNvPr>
          <p:cNvCxnSpPr>
            <a:cxnSpLocks/>
          </p:cNvCxnSpPr>
          <p:nvPr/>
        </p:nvCxnSpPr>
        <p:spPr>
          <a:xfrm flipV="1">
            <a:off x="3793665" y="4496068"/>
            <a:ext cx="239490" cy="210697"/>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51" name="Ellipse 50">
            <a:extLst>
              <a:ext uri="{FF2B5EF4-FFF2-40B4-BE49-F238E27FC236}">
                <a16:creationId xmlns:a16="http://schemas.microsoft.com/office/drawing/2014/main" id="{71CC9BF2-613C-4E7A-BF07-EECF232CB3F6}"/>
              </a:ext>
            </a:extLst>
          </p:cNvPr>
          <p:cNvSpPr>
            <a:spLocks noChangeAspect="1"/>
          </p:cNvSpPr>
          <p:nvPr/>
        </p:nvSpPr>
        <p:spPr>
          <a:xfrm>
            <a:off x="2619029" y="1987235"/>
            <a:ext cx="282621" cy="282621"/>
          </a:xfrm>
          <a:prstGeom prst="ellipse">
            <a:avLst/>
          </a:prstGeom>
          <a:solidFill>
            <a:schemeClr val="tx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6" name="Ellipse 55">
            <a:extLst>
              <a:ext uri="{FF2B5EF4-FFF2-40B4-BE49-F238E27FC236}">
                <a16:creationId xmlns:a16="http://schemas.microsoft.com/office/drawing/2014/main" id="{639DC18C-A51C-48FF-9D1B-6C0B82341C7E}"/>
              </a:ext>
            </a:extLst>
          </p:cNvPr>
          <p:cNvSpPr>
            <a:spLocks noChangeAspect="1"/>
          </p:cNvSpPr>
          <p:nvPr/>
        </p:nvSpPr>
        <p:spPr>
          <a:xfrm>
            <a:off x="2679384" y="3702875"/>
            <a:ext cx="161910" cy="161910"/>
          </a:xfrm>
          <a:prstGeom prst="ellipse">
            <a:avLst/>
          </a:prstGeom>
          <a:solidFill>
            <a:schemeClr val="tx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7" name="Ellipse 56">
            <a:extLst>
              <a:ext uri="{FF2B5EF4-FFF2-40B4-BE49-F238E27FC236}">
                <a16:creationId xmlns:a16="http://schemas.microsoft.com/office/drawing/2014/main" id="{C9D33B54-8830-4877-BB85-3AA1E71B495B}"/>
              </a:ext>
            </a:extLst>
          </p:cNvPr>
          <p:cNvSpPr>
            <a:spLocks noChangeAspect="1"/>
          </p:cNvSpPr>
          <p:nvPr/>
        </p:nvSpPr>
        <p:spPr>
          <a:xfrm>
            <a:off x="2679384" y="4188038"/>
            <a:ext cx="161910" cy="161910"/>
          </a:xfrm>
          <a:prstGeom prst="ellipse">
            <a:avLst/>
          </a:prstGeom>
          <a:solidFill>
            <a:schemeClr val="tx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9" name="Ellipse 58">
            <a:extLst>
              <a:ext uri="{FF2B5EF4-FFF2-40B4-BE49-F238E27FC236}">
                <a16:creationId xmlns:a16="http://schemas.microsoft.com/office/drawing/2014/main" id="{429F37A6-7498-4ABE-8689-C456D4931C57}"/>
              </a:ext>
            </a:extLst>
          </p:cNvPr>
          <p:cNvSpPr>
            <a:spLocks noChangeAspect="1"/>
          </p:cNvSpPr>
          <p:nvPr/>
        </p:nvSpPr>
        <p:spPr>
          <a:xfrm>
            <a:off x="2730257" y="5440038"/>
            <a:ext cx="60165" cy="60165"/>
          </a:xfrm>
          <a:prstGeom prst="ellipse">
            <a:avLst/>
          </a:prstGeom>
          <a:solidFill>
            <a:schemeClr val="tx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60" name="Ellipse 59">
            <a:extLst>
              <a:ext uri="{FF2B5EF4-FFF2-40B4-BE49-F238E27FC236}">
                <a16:creationId xmlns:a16="http://schemas.microsoft.com/office/drawing/2014/main" id="{9DC2D2CD-4A5C-4FB6-86C5-5AEDF71E81CA}"/>
              </a:ext>
            </a:extLst>
          </p:cNvPr>
          <p:cNvSpPr>
            <a:spLocks noChangeAspect="1"/>
          </p:cNvSpPr>
          <p:nvPr/>
        </p:nvSpPr>
        <p:spPr>
          <a:xfrm>
            <a:off x="2730257" y="4673201"/>
            <a:ext cx="60165" cy="60165"/>
          </a:xfrm>
          <a:prstGeom prst="ellipse">
            <a:avLst/>
          </a:prstGeom>
          <a:solidFill>
            <a:schemeClr val="tx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ZoneTexte 6">
            <a:extLst>
              <a:ext uri="{FF2B5EF4-FFF2-40B4-BE49-F238E27FC236}">
                <a16:creationId xmlns:a16="http://schemas.microsoft.com/office/drawing/2014/main" id="{4918C4E8-C410-4073-A26B-D311EA4D8FAB}"/>
              </a:ext>
            </a:extLst>
          </p:cNvPr>
          <p:cNvSpPr txBox="1"/>
          <p:nvPr/>
        </p:nvSpPr>
        <p:spPr>
          <a:xfrm>
            <a:off x="4978278" y="5132153"/>
            <a:ext cx="2036618" cy="246221"/>
          </a:xfrm>
          <a:prstGeom prst="rect">
            <a:avLst/>
          </a:prstGeom>
          <a:noFill/>
        </p:spPr>
        <p:txBody>
          <a:bodyPr wrap="square" rtlCol="0">
            <a:spAutoFit/>
          </a:bodyPr>
          <a:lstStyle/>
          <a:p>
            <a:r>
              <a:rPr lang="fr-FR" sz="1000" i="1" u="sng"/>
              <a:t>Légende : </a:t>
            </a:r>
          </a:p>
        </p:txBody>
      </p:sp>
      <p:sp>
        <p:nvSpPr>
          <p:cNvPr id="50" name="ZoneTexte 49">
            <a:extLst>
              <a:ext uri="{FF2B5EF4-FFF2-40B4-BE49-F238E27FC236}">
                <a16:creationId xmlns:a16="http://schemas.microsoft.com/office/drawing/2014/main" id="{26D0FF95-6D50-4BBD-A247-9E49E398B20B}"/>
              </a:ext>
            </a:extLst>
          </p:cNvPr>
          <p:cNvSpPr txBox="1"/>
          <p:nvPr/>
        </p:nvSpPr>
        <p:spPr>
          <a:xfrm>
            <a:off x="4978277" y="5340990"/>
            <a:ext cx="4446230" cy="954107"/>
          </a:xfrm>
          <a:prstGeom prst="rect">
            <a:avLst/>
          </a:prstGeom>
          <a:noFill/>
        </p:spPr>
        <p:txBody>
          <a:bodyPr wrap="square" rtlCol="0">
            <a:spAutoFit/>
          </a:bodyPr>
          <a:lstStyle/>
          <a:p>
            <a:r>
              <a:rPr lang="fr-FR" sz="1000" i="1"/>
              <a:t>Poids du secteur dans le CA :            Élevé           Moyen        Limité</a:t>
            </a:r>
          </a:p>
          <a:p>
            <a:endParaRPr lang="fr-FR" sz="1000" i="1"/>
          </a:p>
          <a:p>
            <a:r>
              <a:rPr lang="fr-FR" sz="1000" i="1"/>
              <a:t>Dynamique du secteur :	Croissance                  Stabilité</a:t>
            </a:r>
          </a:p>
          <a:p>
            <a:endParaRPr lang="fr-FR" sz="600" i="1"/>
          </a:p>
          <a:p>
            <a:r>
              <a:rPr lang="fr-FR" sz="1000" i="1"/>
              <a:t>	 	Déclin	         Fort déclin</a:t>
            </a:r>
          </a:p>
          <a:p>
            <a:r>
              <a:rPr lang="fr-FR" sz="1000" i="1"/>
              <a:t>	                  </a:t>
            </a:r>
          </a:p>
        </p:txBody>
      </p:sp>
      <p:sp>
        <p:nvSpPr>
          <p:cNvPr id="65" name="Ellipse 64">
            <a:extLst>
              <a:ext uri="{FF2B5EF4-FFF2-40B4-BE49-F238E27FC236}">
                <a16:creationId xmlns:a16="http://schemas.microsoft.com/office/drawing/2014/main" id="{FD6E3C6E-06B7-4141-B95D-E3DA9D375DD8}"/>
              </a:ext>
            </a:extLst>
          </p:cNvPr>
          <p:cNvSpPr>
            <a:spLocks noChangeAspect="1"/>
          </p:cNvSpPr>
          <p:nvPr/>
        </p:nvSpPr>
        <p:spPr>
          <a:xfrm>
            <a:off x="6820947" y="5322827"/>
            <a:ext cx="282621" cy="282621"/>
          </a:xfrm>
          <a:prstGeom prst="ellipse">
            <a:avLst/>
          </a:prstGeom>
          <a:solidFill>
            <a:schemeClr val="tx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66" name="Ellipse 65">
            <a:extLst>
              <a:ext uri="{FF2B5EF4-FFF2-40B4-BE49-F238E27FC236}">
                <a16:creationId xmlns:a16="http://schemas.microsoft.com/office/drawing/2014/main" id="{451A8F9D-9179-4FFB-AC68-C879348A8E98}"/>
              </a:ext>
            </a:extLst>
          </p:cNvPr>
          <p:cNvSpPr>
            <a:spLocks noChangeAspect="1"/>
          </p:cNvSpPr>
          <p:nvPr/>
        </p:nvSpPr>
        <p:spPr>
          <a:xfrm>
            <a:off x="7646550" y="5388685"/>
            <a:ext cx="161910" cy="161910"/>
          </a:xfrm>
          <a:prstGeom prst="ellipse">
            <a:avLst/>
          </a:prstGeom>
          <a:solidFill>
            <a:schemeClr val="tx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67" name="Ellipse 66">
            <a:extLst>
              <a:ext uri="{FF2B5EF4-FFF2-40B4-BE49-F238E27FC236}">
                <a16:creationId xmlns:a16="http://schemas.microsoft.com/office/drawing/2014/main" id="{6BE96BED-BD6A-4172-AB47-C4731A07A8AF}"/>
              </a:ext>
            </a:extLst>
          </p:cNvPr>
          <p:cNvSpPr>
            <a:spLocks noChangeAspect="1"/>
          </p:cNvSpPr>
          <p:nvPr/>
        </p:nvSpPr>
        <p:spPr>
          <a:xfrm>
            <a:off x="8400645" y="5446086"/>
            <a:ext cx="60165" cy="60165"/>
          </a:xfrm>
          <a:prstGeom prst="ellipse">
            <a:avLst/>
          </a:prstGeom>
          <a:solidFill>
            <a:schemeClr val="tx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cxnSp>
        <p:nvCxnSpPr>
          <p:cNvPr id="71" name="Connecteur droit avec flèche 70">
            <a:extLst>
              <a:ext uri="{FF2B5EF4-FFF2-40B4-BE49-F238E27FC236}">
                <a16:creationId xmlns:a16="http://schemas.microsoft.com/office/drawing/2014/main" id="{2429A40C-3766-48C1-8653-8B7D26E529EB}"/>
              </a:ext>
            </a:extLst>
          </p:cNvPr>
          <p:cNvCxnSpPr>
            <a:cxnSpLocks/>
          </p:cNvCxnSpPr>
          <p:nvPr/>
        </p:nvCxnSpPr>
        <p:spPr>
          <a:xfrm>
            <a:off x="7744229" y="5766223"/>
            <a:ext cx="337587" cy="7359"/>
          </a:xfrm>
          <a:prstGeom prst="straightConnector1">
            <a:avLst/>
          </a:prstGeom>
          <a:ln w="38100">
            <a:solidFill>
              <a:srgbClr val="FFCC66"/>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eur droit avec flèche 71">
            <a:extLst>
              <a:ext uri="{FF2B5EF4-FFF2-40B4-BE49-F238E27FC236}">
                <a16:creationId xmlns:a16="http://schemas.microsoft.com/office/drawing/2014/main" id="{D1787EE5-1C99-47E2-8A9C-7AC6E5434180}"/>
              </a:ext>
            </a:extLst>
          </p:cNvPr>
          <p:cNvCxnSpPr>
            <a:cxnSpLocks/>
          </p:cNvCxnSpPr>
          <p:nvPr/>
        </p:nvCxnSpPr>
        <p:spPr>
          <a:xfrm>
            <a:off x="6647465" y="5951453"/>
            <a:ext cx="306742" cy="10458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eur droit avec flèche 63">
            <a:extLst>
              <a:ext uri="{FF2B5EF4-FFF2-40B4-BE49-F238E27FC236}">
                <a16:creationId xmlns:a16="http://schemas.microsoft.com/office/drawing/2014/main" id="{1218967F-1820-413D-A337-40B8C3C3D762}"/>
              </a:ext>
            </a:extLst>
          </p:cNvPr>
          <p:cNvCxnSpPr>
            <a:cxnSpLocks/>
          </p:cNvCxnSpPr>
          <p:nvPr/>
        </p:nvCxnSpPr>
        <p:spPr>
          <a:xfrm>
            <a:off x="7673466" y="5957971"/>
            <a:ext cx="306742" cy="10458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eur droit avec flèche 73">
            <a:extLst>
              <a:ext uri="{FF2B5EF4-FFF2-40B4-BE49-F238E27FC236}">
                <a16:creationId xmlns:a16="http://schemas.microsoft.com/office/drawing/2014/main" id="{50406EBC-8E12-4755-BF17-9C35CB762DCB}"/>
              </a:ext>
            </a:extLst>
          </p:cNvPr>
          <p:cNvCxnSpPr>
            <a:cxnSpLocks/>
          </p:cNvCxnSpPr>
          <p:nvPr/>
        </p:nvCxnSpPr>
        <p:spPr>
          <a:xfrm>
            <a:off x="7898417" y="5957971"/>
            <a:ext cx="306742" cy="10458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a16="http://schemas.microsoft.com/office/drawing/2014/main" id="{C08C0F4A-42EF-42FC-B2BC-8AB6F895372E}"/>
              </a:ext>
            </a:extLst>
          </p:cNvPr>
          <p:cNvSpPr>
            <a:spLocks noChangeAspect="1"/>
          </p:cNvSpPr>
          <p:nvPr/>
        </p:nvSpPr>
        <p:spPr>
          <a:xfrm>
            <a:off x="2730257" y="5056619"/>
            <a:ext cx="60165" cy="60165"/>
          </a:xfrm>
          <a:prstGeom prst="ellipse">
            <a:avLst/>
          </a:prstGeom>
          <a:solidFill>
            <a:schemeClr val="tx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cxnSp>
        <p:nvCxnSpPr>
          <p:cNvPr id="76" name="Connecteur droit avec flèche 75">
            <a:extLst>
              <a:ext uri="{FF2B5EF4-FFF2-40B4-BE49-F238E27FC236}">
                <a16:creationId xmlns:a16="http://schemas.microsoft.com/office/drawing/2014/main" id="{C8060170-6E2E-44A5-8DC5-EBF12B3BF0F1}"/>
              </a:ext>
            </a:extLst>
          </p:cNvPr>
          <p:cNvCxnSpPr>
            <a:cxnSpLocks/>
          </p:cNvCxnSpPr>
          <p:nvPr/>
        </p:nvCxnSpPr>
        <p:spPr>
          <a:xfrm>
            <a:off x="3657468" y="2077198"/>
            <a:ext cx="306742" cy="10458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eur droit avec flèche 76">
            <a:extLst>
              <a:ext uri="{FF2B5EF4-FFF2-40B4-BE49-F238E27FC236}">
                <a16:creationId xmlns:a16="http://schemas.microsoft.com/office/drawing/2014/main" id="{D4882631-01F0-4CB5-96AE-ACE04F377733}"/>
              </a:ext>
            </a:extLst>
          </p:cNvPr>
          <p:cNvCxnSpPr>
            <a:cxnSpLocks/>
          </p:cNvCxnSpPr>
          <p:nvPr/>
        </p:nvCxnSpPr>
        <p:spPr>
          <a:xfrm>
            <a:off x="3879784" y="2065102"/>
            <a:ext cx="306742" cy="10458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eur droit avec flèche 77">
            <a:extLst>
              <a:ext uri="{FF2B5EF4-FFF2-40B4-BE49-F238E27FC236}">
                <a16:creationId xmlns:a16="http://schemas.microsoft.com/office/drawing/2014/main" id="{BC6E3197-C6CF-4B32-9426-12F8819F2634}"/>
              </a:ext>
            </a:extLst>
          </p:cNvPr>
          <p:cNvCxnSpPr>
            <a:cxnSpLocks/>
          </p:cNvCxnSpPr>
          <p:nvPr/>
        </p:nvCxnSpPr>
        <p:spPr>
          <a:xfrm>
            <a:off x="3744617" y="5436469"/>
            <a:ext cx="337587" cy="7359"/>
          </a:xfrm>
          <a:prstGeom prst="straightConnector1">
            <a:avLst/>
          </a:prstGeom>
          <a:ln w="38100">
            <a:solidFill>
              <a:srgbClr val="FFCC66"/>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eur droit avec flèche 78">
            <a:extLst>
              <a:ext uri="{FF2B5EF4-FFF2-40B4-BE49-F238E27FC236}">
                <a16:creationId xmlns:a16="http://schemas.microsoft.com/office/drawing/2014/main" id="{8DCAD9B8-7E65-4257-8F35-DCB0FD279FC2}"/>
              </a:ext>
            </a:extLst>
          </p:cNvPr>
          <p:cNvCxnSpPr>
            <a:cxnSpLocks/>
          </p:cNvCxnSpPr>
          <p:nvPr/>
        </p:nvCxnSpPr>
        <p:spPr>
          <a:xfrm>
            <a:off x="3710990" y="2978242"/>
            <a:ext cx="337587" cy="7359"/>
          </a:xfrm>
          <a:prstGeom prst="straightConnector1">
            <a:avLst/>
          </a:prstGeom>
          <a:ln w="38100">
            <a:solidFill>
              <a:srgbClr val="FFCC66"/>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eur droit avec flèche 61">
            <a:extLst>
              <a:ext uri="{FF2B5EF4-FFF2-40B4-BE49-F238E27FC236}">
                <a16:creationId xmlns:a16="http://schemas.microsoft.com/office/drawing/2014/main" id="{8118F616-C04B-4F71-9008-D81391419665}"/>
              </a:ext>
            </a:extLst>
          </p:cNvPr>
          <p:cNvCxnSpPr>
            <a:cxnSpLocks/>
          </p:cNvCxnSpPr>
          <p:nvPr/>
        </p:nvCxnSpPr>
        <p:spPr>
          <a:xfrm>
            <a:off x="3744148" y="5064257"/>
            <a:ext cx="337587" cy="7359"/>
          </a:xfrm>
          <a:prstGeom prst="straightConnector1">
            <a:avLst/>
          </a:prstGeom>
          <a:ln w="38100">
            <a:solidFill>
              <a:srgbClr val="FFCC66"/>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eur droit avec flèche 62">
            <a:extLst>
              <a:ext uri="{FF2B5EF4-FFF2-40B4-BE49-F238E27FC236}">
                <a16:creationId xmlns:a16="http://schemas.microsoft.com/office/drawing/2014/main" id="{5AB78FD2-82F6-4C39-ACA5-CBF87305267E}"/>
              </a:ext>
            </a:extLst>
          </p:cNvPr>
          <p:cNvCxnSpPr>
            <a:cxnSpLocks/>
          </p:cNvCxnSpPr>
          <p:nvPr/>
        </p:nvCxnSpPr>
        <p:spPr>
          <a:xfrm flipV="1">
            <a:off x="6681091" y="5661067"/>
            <a:ext cx="239490" cy="210697"/>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3" name="Ellipse 42">
            <a:extLst>
              <a:ext uri="{FF2B5EF4-FFF2-40B4-BE49-F238E27FC236}">
                <a16:creationId xmlns:a16="http://schemas.microsoft.com/office/drawing/2014/main" id="{97CB0F90-A7F6-4616-B92F-2113FDE1BAA7}"/>
              </a:ext>
            </a:extLst>
          </p:cNvPr>
          <p:cNvSpPr>
            <a:spLocks noChangeAspect="1"/>
          </p:cNvSpPr>
          <p:nvPr/>
        </p:nvSpPr>
        <p:spPr>
          <a:xfrm>
            <a:off x="2666513" y="2485172"/>
            <a:ext cx="161910" cy="161910"/>
          </a:xfrm>
          <a:prstGeom prst="ellipse">
            <a:avLst/>
          </a:prstGeom>
          <a:solidFill>
            <a:schemeClr val="tx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5" name="Ellipse 44">
            <a:extLst>
              <a:ext uri="{FF2B5EF4-FFF2-40B4-BE49-F238E27FC236}">
                <a16:creationId xmlns:a16="http://schemas.microsoft.com/office/drawing/2014/main" id="{C644F427-AA0B-4CAA-B87C-F14E6FE1F2E7}"/>
              </a:ext>
            </a:extLst>
          </p:cNvPr>
          <p:cNvSpPr>
            <a:spLocks noChangeAspect="1"/>
          </p:cNvSpPr>
          <p:nvPr/>
        </p:nvSpPr>
        <p:spPr>
          <a:xfrm>
            <a:off x="2644559" y="5328809"/>
            <a:ext cx="282621" cy="282621"/>
          </a:xfrm>
          <a:prstGeom prst="ellipse">
            <a:avLst/>
          </a:prstGeom>
          <a:solidFill>
            <a:schemeClr val="tx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6" name="Ellipse 45">
            <a:extLst>
              <a:ext uri="{FF2B5EF4-FFF2-40B4-BE49-F238E27FC236}">
                <a16:creationId xmlns:a16="http://schemas.microsoft.com/office/drawing/2014/main" id="{8C42260A-D9DB-4548-BFE5-E868565DA751}"/>
              </a:ext>
            </a:extLst>
          </p:cNvPr>
          <p:cNvSpPr>
            <a:spLocks noChangeAspect="1"/>
          </p:cNvSpPr>
          <p:nvPr/>
        </p:nvSpPr>
        <p:spPr>
          <a:xfrm>
            <a:off x="2597231" y="3625943"/>
            <a:ext cx="282621" cy="282621"/>
          </a:xfrm>
          <a:prstGeom prst="ellipse">
            <a:avLst/>
          </a:prstGeom>
          <a:solidFill>
            <a:schemeClr val="tx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8" name="Ellipse 47">
            <a:extLst>
              <a:ext uri="{FF2B5EF4-FFF2-40B4-BE49-F238E27FC236}">
                <a16:creationId xmlns:a16="http://schemas.microsoft.com/office/drawing/2014/main" id="{5C79EFFD-80BB-4475-9879-E68DAFEE6582}"/>
              </a:ext>
            </a:extLst>
          </p:cNvPr>
          <p:cNvSpPr>
            <a:spLocks noChangeAspect="1"/>
          </p:cNvSpPr>
          <p:nvPr/>
        </p:nvSpPr>
        <p:spPr>
          <a:xfrm>
            <a:off x="2661306" y="2868099"/>
            <a:ext cx="161910" cy="161910"/>
          </a:xfrm>
          <a:prstGeom prst="ellipse">
            <a:avLst/>
          </a:prstGeom>
          <a:solidFill>
            <a:schemeClr val="tx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9" name="Ellipse 48">
            <a:extLst>
              <a:ext uri="{FF2B5EF4-FFF2-40B4-BE49-F238E27FC236}">
                <a16:creationId xmlns:a16="http://schemas.microsoft.com/office/drawing/2014/main" id="{C2AF66EB-0F60-468D-89C8-5D1AC2BE877B}"/>
              </a:ext>
            </a:extLst>
          </p:cNvPr>
          <p:cNvSpPr>
            <a:spLocks noChangeAspect="1"/>
          </p:cNvSpPr>
          <p:nvPr/>
        </p:nvSpPr>
        <p:spPr>
          <a:xfrm>
            <a:off x="2643228" y="3314965"/>
            <a:ext cx="161910" cy="161910"/>
          </a:xfrm>
          <a:prstGeom prst="ellipse">
            <a:avLst/>
          </a:prstGeom>
          <a:solidFill>
            <a:schemeClr val="tx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2" name="Ellipse 51">
            <a:extLst>
              <a:ext uri="{FF2B5EF4-FFF2-40B4-BE49-F238E27FC236}">
                <a16:creationId xmlns:a16="http://schemas.microsoft.com/office/drawing/2014/main" id="{FEBBBFA1-79A3-46BE-B369-3F57C4A5650F}"/>
              </a:ext>
            </a:extLst>
          </p:cNvPr>
          <p:cNvSpPr>
            <a:spLocks noChangeAspect="1"/>
          </p:cNvSpPr>
          <p:nvPr/>
        </p:nvSpPr>
        <p:spPr>
          <a:xfrm>
            <a:off x="2674223" y="4554834"/>
            <a:ext cx="161910" cy="161910"/>
          </a:xfrm>
          <a:prstGeom prst="ellipse">
            <a:avLst/>
          </a:prstGeom>
          <a:solidFill>
            <a:schemeClr val="tx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cxnSp>
        <p:nvCxnSpPr>
          <p:cNvPr id="54" name="Connecteur droit avec flèche 53">
            <a:extLst>
              <a:ext uri="{FF2B5EF4-FFF2-40B4-BE49-F238E27FC236}">
                <a16:creationId xmlns:a16="http://schemas.microsoft.com/office/drawing/2014/main" id="{027131D9-FA42-49BE-B137-773CDD0DD3B3}"/>
              </a:ext>
            </a:extLst>
          </p:cNvPr>
          <p:cNvCxnSpPr>
            <a:cxnSpLocks/>
          </p:cNvCxnSpPr>
          <p:nvPr/>
        </p:nvCxnSpPr>
        <p:spPr>
          <a:xfrm flipV="1">
            <a:off x="3714902" y="3282636"/>
            <a:ext cx="239490" cy="210697"/>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16317770-ECC7-4D1E-B2B4-877275FFFFFB}"/>
              </a:ext>
            </a:extLst>
          </p:cNvPr>
          <p:cNvSpPr txBox="1"/>
          <p:nvPr/>
        </p:nvSpPr>
        <p:spPr>
          <a:xfrm>
            <a:off x="5640629" y="6434264"/>
            <a:ext cx="2935065" cy="246221"/>
          </a:xfrm>
          <a:prstGeom prst="rect">
            <a:avLst/>
          </a:prstGeom>
          <a:noFill/>
        </p:spPr>
        <p:txBody>
          <a:bodyPr wrap="square" rtlCol="0">
            <a:spAutoFit/>
          </a:bodyPr>
          <a:lstStyle/>
          <a:p>
            <a:r>
              <a:rPr lang="fr-FR" sz="1000" dirty="0"/>
              <a:t>* Voir détails en annexe 3</a:t>
            </a:r>
          </a:p>
        </p:txBody>
      </p:sp>
    </p:spTree>
    <p:extLst>
      <p:ext uri="{BB962C8B-B14F-4D97-AF65-F5344CB8AC3E}">
        <p14:creationId xmlns:p14="http://schemas.microsoft.com/office/powerpoint/2010/main" val="370072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F9FE467-51AB-48B4-A3A5-696993673266}"/>
              </a:ext>
            </a:extLst>
          </p:cNvPr>
          <p:cNvSpPr>
            <a:spLocks noGrp="1"/>
          </p:cNvSpPr>
          <p:nvPr>
            <p:ph type="body" sz="quarter" idx="11"/>
          </p:nvPr>
        </p:nvSpPr>
        <p:spPr/>
        <p:txBody>
          <a:bodyPr/>
          <a:lstStyle/>
          <a:p>
            <a:r>
              <a:rPr lang="fr-FR"/>
              <a:t>02</a:t>
            </a:r>
          </a:p>
        </p:txBody>
      </p:sp>
      <p:graphicFrame>
        <p:nvGraphicFramePr>
          <p:cNvPr id="37" name="Espace réservé du contenu 10">
            <a:extLst>
              <a:ext uri="{FF2B5EF4-FFF2-40B4-BE49-F238E27FC236}">
                <a16:creationId xmlns:a16="http://schemas.microsoft.com/office/drawing/2014/main" id="{90630E16-3271-43BC-B932-68CB273BE134}"/>
              </a:ext>
            </a:extLst>
          </p:cNvPr>
          <p:cNvGraphicFramePr>
            <a:graphicFrameLocks/>
          </p:cNvGraphicFramePr>
          <p:nvPr>
            <p:extLst>
              <p:ext uri="{D42A27DB-BD31-4B8C-83A1-F6EECF244321}">
                <p14:modId xmlns:p14="http://schemas.microsoft.com/office/powerpoint/2010/main" val="2703372541"/>
              </p:ext>
            </p:extLst>
          </p:nvPr>
        </p:nvGraphicFramePr>
        <p:xfrm>
          <a:off x="4751060" y="1409926"/>
          <a:ext cx="5104748" cy="4800135"/>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1">
            <a:extLst>
              <a:ext uri="{FF2B5EF4-FFF2-40B4-BE49-F238E27FC236}">
                <a16:creationId xmlns:a16="http://schemas.microsoft.com/office/drawing/2014/main" id="{81113AA3-8F09-48B0-939A-885A13D87038}"/>
              </a:ext>
            </a:extLst>
          </p:cNvPr>
          <p:cNvSpPr txBox="1"/>
          <p:nvPr/>
        </p:nvSpPr>
        <p:spPr>
          <a:xfrm>
            <a:off x="8151031" y="1712131"/>
            <a:ext cx="1401286" cy="246221"/>
          </a:xfrm>
          <a:prstGeom prst="rect">
            <a:avLst/>
          </a:prstGeom>
          <a:noFill/>
          <a:ln>
            <a:solidFill>
              <a:srgbClr val="231F2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000" b="1">
                <a:solidFill>
                  <a:srgbClr val="231F20"/>
                </a:solidFill>
              </a:rPr>
              <a:t>168 répondants</a:t>
            </a:r>
          </a:p>
        </p:txBody>
      </p:sp>
      <p:sp>
        <p:nvSpPr>
          <p:cNvPr id="6" name="Rectangle 5">
            <a:extLst>
              <a:ext uri="{FF2B5EF4-FFF2-40B4-BE49-F238E27FC236}">
                <a16:creationId xmlns:a16="http://schemas.microsoft.com/office/drawing/2014/main" id="{15F7E7F6-1A52-44A9-BF29-97194E22B659}"/>
              </a:ext>
            </a:extLst>
          </p:cNvPr>
          <p:cNvSpPr/>
          <p:nvPr/>
        </p:nvSpPr>
        <p:spPr>
          <a:xfrm>
            <a:off x="5308140" y="1990608"/>
            <a:ext cx="573331" cy="363497"/>
          </a:xfrm>
          <a:prstGeom prst="rect">
            <a:avLst/>
          </a:prstGeom>
          <a:noFill/>
          <a:ln w="25400" cap="flat" cmpd="sng" algn="ctr">
            <a:solidFill>
              <a:srgbClr val="767676"/>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1" name="Titre 1">
            <a:extLst>
              <a:ext uri="{FF2B5EF4-FFF2-40B4-BE49-F238E27FC236}">
                <a16:creationId xmlns:a16="http://schemas.microsoft.com/office/drawing/2014/main" id="{09E7EDB1-35A6-477C-9062-075CE55669AB}"/>
              </a:ext>
            </a:extLst>
          </p:cNvPr>
          <p:cNvSpPr>
            <a:spLocks noGrp="1"/>
          </p:cNvSpPr>
          <p:nvPr>
            <p:ph type="title"/>
          </p:nvPr>
        </p:nvSpPr>
        <p:spPr>
          <a:xfrm>
            <a:off x="1415414" y="762813"/>
            <a:ext cx="7781925" cy="393065"/>
          </a:xfrm>
        </p:spPr>
        <p:txBody>
          <a:bodyPr/>
          <a:lstStyle/>
          <a:p>
            <a:r>
              <a:rPr lang="fr-FR" dirty="0"/>
              <a:t>Des évolutions très disparates attendues du Chiffre d’Affaires à 3 ans…</a:t>
            </a:r>
          </a:p>
        </p:txBody>
      </p:sp>
      <p:sp>
        <p:nvSpPr>
          <p:cNvPr id="14" name="Espace réservé du contenu 2">
            <a:extLst>
              <a:ext uri="{FF2B5EF4-FFF2-40B4-BE49-F238E27FC236}">
                <a16:creationId xmlns:a16="http://schemas.microsoft.com/office/drawing/2014/main" id="{3E7A6E9A-5FD4-4D2A-B9A2-B63B5471A626}"/>
              </a:ext>
            </a:extLst>
          </p:cNvPr>
          <p:cNvSpPr>
            <a:spLocks noGrp="1"/>
          </p:cNvSpPr>
          <p:nvPr>
            <p:ph idx="1"/>
          </p:nvPr>
        </p:nvSpPr>
        <p:spPr>
          <a:xfrm>
            <a:off x="385386" y="1337363"/>
            <a:ext cx="4584820" cy="4657037"/>
          </a:xfrm>
        </p:spPr>
        <p:txBody>
          <a:bodyPr vert="horz" lIns="0" tIns="0" rIns="0" bIns="0" rtlCol="0" anchor="t">
            <a:noAutofit/>
          </a:bodyPr>
          <a:lstStyle/>
          <a:p>
            <a:pPr lvl="1" algn="just"/>
            <a:r>
              <a:rPr lang="fr-FR" sz="1400" dirty="0"/>
              <a:t>A quelques exceptions, la visibilité sur les carnets de commande s'est globalement réduite et nombreuses sont les entreprises à n’avoir pas pu répondre à cette question.</a:t>
            </a:r>
          </a:p>
          <a:p>
            <a:pPr lvl="1" algn="just"/>
            <a:endParaRPr lang="fr-FR" sz="1400" dirty="0">
              <a:cs typeface="Arial"/>
            </a:endParaRPr>
          </a:p>
          <a:p>
            <a:pPr lvl="1" algn="just"/>
            <a:r>
              <a:rPr lang="fr-FR" sz="1400" dirty="0">
                <a:cs typeface="Arial"/>
              </a:rPr>
              <a:t>Parmi les tendances majeures, nous notons : </a:t>
            </a:r>
          </a:p>
          <a:p>
            <a:pPr marL="171450" lvl="1" indent="-171450" algn="just">
              <a:buFont typeface="Arial" panose="020B0604020202020204" pitchFamily="34" charset="0"/>
              <a:buChar char="•"/>
            </a:pPr>
            <a:r>
              <a:rPr lang="fr-FR" sz="1400" dirty="0">
                <a:cs typeface="Arial"/>
              </a:rPr>
              <a:t>Pour l'automobile, il existe encore de nombreuses incertitudes, la période comprise entre mars et juin 2021 avec la révision et mise à jour des programmes permettra d'éclaircir la feuille de route des constructeurs. </a:t>
            </a:r>
          </a:p>
          <a:p>
            <a:pPr marL="171450" lvl="1" indent="-171450" algn="just">
              <a:buFont typeface="Arial" panose="020B0604020202020204" pitchFamily="34" charset="0"/>
              <a:buChar char="•"/>
            </a:pPr>
            <a:r>
              <a:rPr lang="fr-FR" sz="1400" dirty="0">
                <a:cs typeface="Arial"/>
              </a:rPr>
              <a:t>Pour l'aéronautique, les entreprises et leurs sous-traitants ont vu leur chiffre d’affaire s’effondrer (de l’ordre de 50% pour les entreprises interrogées) et se préparent à 3 années difficiles. </a:t>
            </a:r>
          </a:p>
          <a:p>
            <a:pPr marL="171450" lvl="1" indent="-171450" algn="just">
              <a:buFont typeface="Arial" panose="020B0604020202020204" pitchFamily="34" charset="0"/>
              <a:buChar char="•"/>
            </a:pPr>
            <a:r>
              <a:rPr lang="fr-FR" sz="1400" dirty="0">
                <a:cs typeface="Arial"/>
              </a:rPr>
              <a:t>L'armement table sur une augmentation de 10 à 15% d'activité supplémentaire sur deux ans (avec captation croissante vers l'international). </a:t>
            </a:r>
          </a:p>
          <a:p>
            <a:pPr marL="171450" lvl="1" indent="-171450" algn="just">
              <a:buFont typeface="Arial" panose="020B0604020202020204" pitchFamily="34" charset="0"/>
              <a:buChar char="•"/>
            </a:pPr>
            <a:r>
              <a:rPr lang="fr-FR" sz="1400" dirty="0">
                <a:cs typeface="Arial"/>
              </a:rPr>
              <a:t>Les entreprises produisant pour l'industrie pharmaceutique ont des capacités de production actuellement sous-dimensionnées pour faire face aux afflux de commandes.</a:t>
            </a:r>
          </a:p>
          <a:p>
            <a:pPr lvl="1" algn="just"/>
            <a:endParaRPr lang="fr-FR" sz="1400" dirty="0">
              <a:cs typeface="Arial"/>
            </a:endParaRPr>
          </a:p>
        </p:txBody>
      </p:sp>
    </p:spTree>
    <p:extLst>
      <p:ext uri="{BB962C8B-B14F-4D97-AF65-F5344CB8AC3E}">
        <p14:creationId xmlns:p14="http://schemas.microsoft.com/office/powerpoint/2010/main" val="337030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5CC5740-8F6D-4581-825A-EC23CE563294}"/>
              </a:ext>
            </a:extLst>
          </p:cNvPr>
          <p:cNvSpPr>
            <a:spLocks noGrp="1"/>
          </p:cNvSpPr>
          <p:nvPr>
            <p:ph type="title"/>
          </p:nvPr>
        </p:nvSpPr>
        <p:spPr>
          <a:xfrm>
            <a:off x="1415414" y="579586"/>
            <a:ext cx="7781925" cy="393065"/>
          </a:xfrm>
        </p:spPr>
        <p:txBody>
          <a:bodyPr/>
          <a:lstStyle/>
          <a:p>
            <a:r>
              <a:rPr lang="fr-FR"/>
              <a:t>Démarche méthodologique</a:t>
            </a:r>
          </a:p>
        </p:txBody>
      </p:sp>
      <p:sp>
        <p:nvSpPr>
          <p:cNvPr id="6" name="Rectangle à coins arrondis 39">
            <a:extLst>
              <a:ext uri="{FF2B5EF4-FFF2-40B4-BE49-F238E27FC236}">
                <a16:creationId xmlns:a16="http://schemas.microsoft.com/office/drawing/2014/main" id="{A8BD9273-DB3B-40C9-940E-A4193CA197ED}"/>
              </a:ext>
            </a:extLst>
          </p:cNvPr>
          <p:cNvSpPr/>
          <p:nvPr/>
        </p:nvSpPr>
        <p:spPr>
          <a:xfrm>
            <a:off x="1573205" y="1695430"/>
            <a:ext cx="2482574" cy="401602"/>
          </a:xfrm>
          <a:prstGeom prst="roundRect">
            <a:avLst/>
          </a:prstGeom>
          <a:solidFill>
            <a:srgbClr val="005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2291">
              <a:defRPr/>
            </a:pPr>
            <a:r>
              <a:rPr lang="fr-FR" sz="1131" b="1" kern="0">
                <a:solidFill>
                  <a:srgbClr val="FFFFFF"/>
                </a:solidFill>
              </a:rPr>
              <a:t>Veille média </a:t>
            </a:r>
          </a:p>
          <a:p>
            <a:pPr algn="ctr" defTabSz="712291">
              <a:defRPr/>
            </a:pPr>
            <a:r>
              <a:rPr lang="fr-FR" sz="1131" kern="0">
                <a:solidFill>
                  <a:srgbClr val="FFFFFF"/>
                </a:solidFill>
              </a:rPr>
              <a:t>(locale et prospective nationale)</a:t>
            </a:r>
          </a:p>
        </p:txBody>
      </p:sp>
      <p:sp>
        <p:nvSpPr>
          <p:cNvPr id="8" name="Rectangle à coins arrondis 114">
            <a:extLst>
              <a:ext uri="{FF2B5EF4-FFF2-40B4-BE49-F238E27FC236}">
                <a16:creationId xmlns:a16="http://schemas.microsoft.com/office/drawing/2014/main" id="{615CD143-F052-4190-ABF0-FF084F1DF658}"/>
              </a:ext>
            </a:extLst>
          </p:cNvPr>
          <p:cNvSpPr/>
          <p:nvPr/>
        </p:nvSpPr>
        <p:spPr>
          <a:xfrm>
            <a:off x="1424591" y="1187541"/>
            <a:ext cx="5292616" cy="367040"/>
          </a:xfrm>
          <a:prstGeom prst="roundRect">
            <a:avLst/>
          </a:prstGeom>
          <a:solidFill>
            <a:srgbClr val="005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2291">
              <a:defRPr/>
            </a:pPr>
            <a:r>
              <a:rPr lang="fr-FR" sz="1131" b="1" kern="0">
                <a:solidFill>
                  <a:srgbClr val="FFFFFF"/>
                </a:solidFill>
              </a:rPr>
              <a:t>Actualisation des données statistiques</a:t>
            </a:r>
          </a:p>
        </p:txBody>
      </p:sp>
      <p:sp>
        <p:nvSpPr>
          <p:cNvPr id="10" name="Rectangle à coins arrondis 39">
            <a:extLst>
              <a:ext uri="{FF2B5EF4-FFF2-40B4-BE49-F238E27FC236}">
                <a16:creationId xmlns:a16="http://schemas.microsoft.com/office/drawing/2014/main" id="{7E4AC1EC-B429-44F6-9175-B3526E76B2EF}"/>
              </a:ext>
            </a:extLst>
          </p:cNvPr>
          <p:cNvSpPr/>
          <p:nvPr/>
        </p:nvSpPr>
        <p:spPr>
          <a:xfrm>
            <a:off x="1927593" y="2206715"/>
            <a:ext cx="4382489" cy="609047"/>
          </a:xfrm>
          <a:prstGeom prst="roundRect">
            <a:avLst/>
          </a:prstGeom>
          <a:solidFill>
            <a:srgbClr val="005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31" b="1"/>
              <a:t>Outils de la phase 2 </a:t>
            </a:r>
          </a:p>
          <a:p>
            <a:pPr algn="ctr"/>
            <a:r>
              <a:rPr lang="fr-FR" sz="1131" b="1"/>
              <a:t>- </a:t>
            </a:r>
            <a:r>
              <a:rPr lang="fr-FR" sz="1131"/>
              <a:t>Guide d’entretien, questionnaire, protocole d’enquête, liste des entretiens à conduire en phase 2</a:t>
            </a:r>
          </a:p>
        </p:txBody>
      </p:sp>
      <p:sp>
        <p:nvSpPr>
          <p:cNvPr id="21" name="Rectangle à coins arrondis 39">
            <a:extLst>
              <a:ext uri="{FF2B5EF4-FFF2-40B4-BE49-F238E27FC236}">
                <a16:creationId xmlns:a16="http://schemas.microsoft.com/office/drawing/2014/main" id="{F224FCF7-B257-4AE2-938D-B87CE5ACAEE0}"/>
              </a:ext>
            </a:extLst>
          </p:cNvPr>
          <p:cNvSpPr/>
          <p:nvPr/>
        </p:nvSpPr>
        <p:spPr>
          <a:xfrm>
            <a:off x="1927593" y="3077296"/>
            <a:ext cx="4382489" cy="450964"/>
          </a:xfrm>
          <a:prstGeom prst="roundRect">
            <a:avLst/>
          </a:prstGeom>
          <a:solidFill>
            <a:srgbClr val="005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31" b="1"/>
              <a:t>Retour des entreprises, caractérisation de leurs besoins à court et moyen termes (1-2 ans)</a:t>
            </a:r>
          </a:p>
        </p:txBody>
      </p:sp>
      <p:pic>
        <p:nvPicPr>
          <p:cNvPr id="22" name="Espace réservé du contenu 11">
            <a:extLst>
              <a:ext uri="{FF2B5EF4-FFF2-40B4-BE49-F238E27FC236}">
                <a16:creationId xmlns:a16="http://schemas.microsoft.com/office/drawing/2014/main" id="{ADD07DD1-CAA9-4A78-A075-ECA148155311}"/>
              </a:ext>
            </a:extLst>
          </p:cNvPr>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b="13983"/>
          <a:stretch/>
        </p:blipFill>
        <p:spPr>
          <a:xfrm>
            <a:off x="7565854" y="1715847"/>
            <a:ext cx="380138" cy="326985"/>
          </a:xfrm>
          <a:prstGeom prst="rect">
            <a:avLst/>
          </a:prstGeom>
        </p:spPr>
      </p:pic>
      <p:sp>
        <p:nvSpPr>
          <p:cNvPr id="23" name="ZoneTexte 22">
            <a:extLst>
              <a:ext uri="{FF2B5EF4-FFF2-40B4-BE49-F238E27FC236}">
                <a16:creationId xmlns:a16="http://schemas.microsoft.com/office/drawing/2014/main" id="{E3AD28CE-679C-4D22-9D5F-FC80831AA44C}"/>
              </a:ext>
            </a:extLst>
          </p:cNvPr>
          <p:cNvSpPr txBox="1"/>
          <p:nvPr/>
        </p:nvSpPr>
        <p:spPr>
          <a:xfrm>
            <a:off x="7955081" y="1705539"/>
            <a:ext cx="1753452" cy="361001"/>
          </a:xfrm>
          <a:prstGeom prst="rect">
            <a:avLst/>
          </a:prstGeom>
        </p:spPr>
        <p:txBody>
          <a:bodyPr wrap="square" lIns="56013" tIns="28006" rIns="56013" bIns="28006" rtlCol="0" anchor="ctr">
            <a:spAutoFit/>
          </a:bodyPr>
          <a:lstStyle/>
          <a:p>
            <a:pPr defTabSz="560027"/>
            <a:r>
              <a:rPr lang="fr-FR" sz="989" b="1" i="1">
                <a:solidFill>
                  <a:srgbClr val="00385F"/>
                </a:solidFill>
                <a:latin typeface="Helvetica" charset="0"/>
                <a:ea typeface="宋体" pitchFamily="2" charset="-122"/>
              </a:rPr>
              <a:t>Analyse documentaire / veille</a:t>
            </a:r>
          </a:p>
        </p:txBody>
      </p:sp>
      <p:pic>
        <p:nvPicPr>
          <p:cNvPr id="24" name="Image 23">
            <a:extLst>
              <a:ext uri="{FF2B5EF4-FFF2-40B4-BE49-F238E27FC236}">
                <a16:creationId xmlns:a16="http://schemas.microsoft.com/office/drawing/2014/main" id="{4567DEB4-FDE2-4BBC-90A3-001072AC0132}"/>
              </a:ext>
            </a:extLst>
          </p:cNvPr>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10203" t="21674" r="12242" b="38775"/>
          <a:stretch/>
        </p:blipFill>
        <p:spPr>
          <a:xfrm>
            <a:off x="7456664" y="2236321"/>
            <a:ext cx="498632" cy="254288"/>
          </a:xfrm>
          <a:prstGeom prst="rect">
            <a:avLst/>
          </a:prstGeom>
        </p:spPr>
      </p:pic>
      <p:sp>
        <p:nvSpPr>
          <p:cNvPr id="25" name="ZoneTexte 24">
            <a:extLst>
              <a:ext uri="{FF2B5EF4-FFF2-40B4-BE49-F238E27FC236}">
                <a16:creationId xmlns:a16="http://schemas.microsoft.com/office/drawing/2014/main" id="{C6385139-4BC1-4B03-B68F-BA3FB66952B8}"/>
              </a:ext>
            </a:extLst>
          </p:cNvPr>
          <p:cNvSpPr txBox="1"/>
          <p:nvPr/>
        </p:nvSpPr>
        <p:spPr>
          <a:xfrm>
            <a:off x="7985546" y="2227420"/>
            <a:ext cx="1920456" cy="361001"/>
          </a:xfrm>
          <a:prstGeom prst="rect">
            <a:avLst/>
          </a:prstGeom>
        </p:spPr>
        <p:txBody>
          <a:bodyPr wrap="square" lIns="56013" tIns="28006" rIns="56013" bIns="28006" rtlCol="0" anchor="ctr">
            <a:spAutoFit/>
          </a:bodyPr>
          <a:lstStyle/>
          <a:p>
            <a:pPr defTabSz="560027"/>
            <a:r>
              <a:rPr lang="fr-FR" sz="989" b="1" i="1">
                <a:solidFill>
                  <a:srgbClr val="00385F"/>
                </a:solidFill>
                <a:latin typeface="Helvetica" charset="0"/>
                <a:ea typeface="宋体" pitchFamily="2" charset="-122"/>
              </a:rPr>
              <a:t>Entretiens avec chaque délégué territorial</a:t>
            </a:r>
          </a:p>
        </p:txBody>
      </p:sp>
      <p:pic>
        <p:nvPicPr>
          <p:cNvPr id="26" name="Image 25">
            <a:extLst>
              <a:ext uri="{FF2B5EF4-FFF2-40B4-BE49-F238E27FC236}">
                <a16:creationId xmlns:a16="http://schemas.microsoft.com/office/drawing/2014/main" id="{D73CCA4A-1706-4408-B4D1-D1F8EE660485}"/>
              </a:ext>
            </a:extLst>
          </p:cNvPr>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10203" t="21674" r="12242" b="38775"/>
          <a:stretch/>
        </p:blipFill>
        <p:spPr>
          <a:xfrm>
            <a:off x="7468113" y="4124670"/>
            <a:ext cx="498632" cy="254288"/>
          </a:xfrm>
          <a:prstGeom prst="rect">
            <a:avLst/>
          </a:prstGeom>
        </p:spPr>
      </p:pic>
      <p:sp>
        <p:nvSpPr>
          <p:cNvPr id="27" name="ZoneTexte 26">
            <a:extLst>
              <a:ext uri="{FF2B5EF4-FFF2-40B4-BE49-F238E27FC236}">
                <a16:creationId xmlns:a16="http://schemas.microsoft.com/office/drawing/2014/main" id="{D1F4C5DF-F682-4587-89D0-CF44D5DA3CF0}"/>
              </a:ext>
            </a:extLst>
          </p:cNvPr>
          <p:cNvSpPr txBox="1"/>
          <p:nvPr/>
        </p:nvSpPr>
        <p:spPr>
          <a:xfrm>
            <a:off x="7986619" y="4094047"/>
            <a:ext cx="1771645" cy="361001"/>
          </a:xfrm>
          <a:prstGeom prst="rect">
            <a:avLst/>
          </a:prstGeom>
        </p:spPr>
        <p:txBody>
          <a:bodyPr wrap="square" lIns="56013" tIns="28006" rIns="56013" bIns="28006" rtlCol="0" anchor="ctr">
            <a:spAutoFit/>
          </a:bodyPr>
          <a:lstStyle/>
          <a:p>
            <a:pPr defTabSz="560027"/>
            <a:r>
              <a:rPr lang="fr-FR" sz="989" b="1" i="1">
                <a:solidFill>
                  <a:srgbClr val="00385F"/>
                </a:solidFill>
                <a:latin typeface="Helvetica" charset="0"/>
                <a:ea typeface="宋体" pitchFamily="2" charset="-122"/>
              </a:rPr>
              <a:t>20 entretiens avec des RH et dirigeants d’entreprises</a:t>
            </a:r>
          </a:p>
        </p:txBody>
      </p:sp>
      <p:pic>
        <p:nvPicPr>
          <p:cNvPr id="28" name="Image 27">
            <a:extLst>
              <a:ext uri="{FF2B5EF4-FFF2-40B4-BE49-F238E27FC236}">
                <a16:creationId xmlns:a16="http://schemas.microsoft.com/office/drawing/2014/main" id="{3857025C-ACFE-4FC7-B31E-BCB0DE7218F5}"/>
              </a:ext>
            </a:extLst>
          </p:cNvPr>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b="17818"/>
          <a:stretch/>
        </p:blipFill>
        <p:spPr>
          <a:xfrm>
            <a:off x="7525879" y="1277547"/>
            <a:ext cx="420112" cy="345256"/>
          </a:xfrm>
          <a:prstGeom prst="rect">
            <a:avLst/>
          </a:prstGeom>
        </p:spPr>
      </p:pic>
      <p:sp>
        <p:nvSpPr>
          <p:cNvPr id="29" name="ZoneTexte 28">
            <a:extLst>
              <a:ext uri="{FF2B5EF4-FFF2-40B4-BE49-F238E27FC236}">
                <a16:creationId xmlns:a16="http://schemas.microsoft.com/office/drawing/2014/main" id="{2A1244E9-88F3-4856-AFC9-AF60A2C4931F}"/>
              </a:ext>
            </a:extLst>
          </p:cNvPr>
          <p:cNvSpPr txBox="1"/>
          <p:nvPr/>
        </p:nvSpPr>
        <p:spPr>
          <a:xfrm>
            <a:off x="7973473" y="1345779"/>
            <a:ext cx="1674323" cy="208780"/>
          </a:xfrm>
          <a:prstGeom prst="rect">
            <a:avLst/>
          </a:prstGeom>
        </p:spPr>
        <p:txBody>
          <a:bodyPr wrap="square" lIns="56013" tIns="28006" rIns="56013" bIns="28006" rtlCol="0" anchor="ctr">
            <a:spAutoFit/>
          </a:bodyPr>
          <a:lstStyle/>
          <a:p>
            <a:pPr defTabSz="560027"/>
            <a:r>
              <a:rPr lang="fr-FR" sz="989" b="1" i="1">
                <a:solidFill>
                  <a:srgbClr val="00385F"/>
                </a:solidFill>
                <a:latin typeface="Helvetica" charset="0"/>
                <a:ea typeface="宋体" pitchFamily="2" charset="-122"/>
              </a:rPr>
              <a:t>Analyse statistique</a:t>
            </a:r>
          </a:p>
        </p:txBody>
      </p:sp>
      <p:sp>
        <p:nvSpPr>
          <p:cNvPr id="30" name="ZoneTexte 29">
            <a:extLst>
              <a:ext uri="{FF2B5EF4-FFF2-40B4-BE49-F238E27FC236}">
                <a16:creationId xmlns:a16="http://schemas.microsoft.com/office/drawing/2014/main" id="{3ABC47B9-7672-454E-8F32-F61EE45E554B}"/>
              </a:ext>
            </a:extLst>
          </p:cNvPr>
          <p:cNvSpPr txBox="1"/>
          <p:nvPr/>
        </p:nvSpPr>
        <p:spPr>
          <a:xfrm>
            <a:off x="7955081" y="3160845"/>
            <a:ext cx="1679387" cy="361001"/>
          </a:xfrm>
          <a:prstGeom prst="rect">
            <a:avLst/>
          </a:prstGeom>
        </p:spPr>
        <p:txBody>
          <a:bodyPr wrap="square" lIns="56013" tIns="28006" rIns="56013" bIns="28006" rtlCol="0" anchor="ctr">
            <a:spAutoFit/>
          </a:bodyPr>
          <a:lstStyle/>
          <a:p>
            <a:pPr defTabSz="462958"/>
            <a:r>
              <a:rPr lang="fr-FR" sz="989" b="1" i="1">
                <a:solidFill>
                  <a:srgbClr val="00385F"/>
                </a:solidFill>
                <a:latin typeface="Helvetica" charset="0"/>
                <a:ea typeface="宋体" pitchFamily="2" charset="-122"/>
              </a:rPr>
              <a:t>Déploiement d’une enquête en ligne</a:t>
            </a:r>
          </a:p>
        </p:txBody>
      </p:sp>
      <p:pic>
        <p:nvPicPr>
          <p:cNvPr id="31" name="Image 30">
            <a:extLst>
              <a:ext uri="{FF2B5EF4-FFF2-40B4-BE49-F238E27FC236}">
                <a16:creationId xmlns:a16="http://schemas.microsoft.com/office/drawing/2014/main" id="{B9CDF554-C1B3-42A3-B507-CE0C17E6E88B}"/>
              </a:ext>
            </a:extLst>
          </p:cNvPr>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b="16225"/>
          <a:stretch/>
        </p:blipFill>
        <p:spPr>
          <a:xfrm>
            <a:off x="7529805" y="3157584"/>
            <a:ext cx="388866" cy="325772"/>
          </a:xfrm>
          <a:prstGeom prst="rect">
            <a:avLst/>
          </a:prstGeom>
        </p:spPr>
      </p:pic>
      <p:sp>
        <p:nvSpPr>
          <p:cNvPr id="38" name="Rectangle à coins arrondis 39">
            <a:extLst>
              <a:ext uri="{FF2B5EF4-FFF2-40B4-BE49-F238E27FC236}">
                <a16:creationId xmlns:a16="http://schemas.microsoft.com/office/drawing/2014/main" id="{31BE1EFD-943D-4D3F-AF52-0FDF6038AA9C}"/>
              </a:ext>
            </a:extLst>
          </p:cNvPr>
          <p:cNvSpPr/>
          <p:nvPr/>
        </p:nvSpPr>
        <p:spPr>
          <a:xfrm>
            <a:off x="4118838" y="1695430"/>
            <a:ext cx="2482574" cy="401602"/>
          </a:xfrm>
          <a:prstGeom prst="roundRect">
            <a:avLst/>
          </a:prstGeom>
          <a:solidFill>
            <a:srgbClr val="005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2291">
              <a:defRPr/>
            </a:pPr>
            <a:r>
              <a:rPr lang="fr-FR" sz="1131" b="1" kern="0">
                <a:solidFill>
                  <a:srgbClr val="FFFFFF"/>
                </a:solidFill>
              </a:rPr>
              <a:t>Evolutions récentes sur les départements</a:t>
            </a:r>
          </a:p>
        </p:txBody>
      </p:sp>
      <p:cxnSp>
        <p:nvCxnSpPr>
          <p:cNvPr id="39" name="Connecteur droit 38">
            <a:extLst>
              <a:ext uri="{FF2B5EF4-FFF2-40B4-BE49-F238E27FC236}">
                <a16:creationId xmlns:a16="http://schemas.microsoft.com/office/drawing/2014/main" id="{27E4F0AA-6F78-4E8E-8DE0-66B6014A3043}"/>
              </a:ext>
            </a:extLst>
          </p:cNvPr>
          <p:cNvCxnSpPr>
            <a:cxnSpLocks/>
          </p:cNvCxnSpPr>
          <p:nvPr/>
        </p:nvCxnSpPr>
        <p:spPr>
          <a:xfrm>
            <a:off x="-350" y="2927732"/>
            <a:ext cx="9924693" cy="0"/>
          </a:xfrm>
          <a:prstGeom prst="line">
            <a:avLst/>
          </a:prstGeom>
          <a:ln w="22225">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341B62D-9EEC-4957-8DF1-5E227B2C4B9C}"/>
              </a:ext>
            </a:extLst>
          </p:cNvPr>
          <p:cNvSpPr/>
          <p:nvPr/>
        </p:nvSpPr>
        <p:spPr>
          <a:xfrm>
            <a:off x="62139" y="1638505"/>
            <a:ext cx="1490282" cy="614399"/>
          </a:xfrm>
          <a:prstGeom prst="rect">
            <a:avLst/>
          </a:prstGeom>
        </p:spPr>
        <p:txBody>
          <a:bodyPr wrap="square">
            <a:spAutoFit/>
          </a:bodyPr>
          <a:lstStyle/>
          <a:p>
            <a:pPr algn="ctr"/>
            <a:r>
              <a:rPr lang="fr-FR" sz="1131">
                <a:solidFill>
                  <a:srgbClr val="00385F"/>
                </a:solidFill>
              </a:rPr>
              <a:t>Phase 1 : Cadrage et actualisation des données</a:t>
            </a:r>
          </a:p>
        </p:txBody>
      </p:sp>
      <p:cxnSp>
        <p:nvCxnSpPr>
          <p:cNvPr id="42" name="Connecteur droit 41">
            <a:extLst>
              <a:ext uri="{FF2B5EF4-FFF2-40B4-BE49-F238E27FC236}">
                <a16:creationId xmlns:a16="http://schemas.microsoft.com/office/drawing/2014/main" id="{7B7F52D9-B3AA-4FA7-A768-A609E1A6391C}"/>
              </a:ext>
            </a:extLst>
          </p:cNvPr>
          <p:cNvCxnSpPr/>
          <p:nvPr/>
        </p:nvCxnSpPr>
        <p:spPr>
          <a:xfrm>
            <a:off x="1628149" y="6753689"/>
            <a:ext cx="912" cy="82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E85A20E9-CD91-4BE6-852C-5F5210355B37}"/>
              </a:ext>
            </a:extLst>
          </p:cNvPr>
          <p:cNvCxnSpPr>
            <a:cxnSpLocks/>
            <a:endCxn id="6" idx="0"/>
          </p:cNvCxnSpPr>
          <p:nvPr/>
        </p:nvCxnSpPr>
        <p:spPr>
          <a:xfrm>
            <a:off x="2814492" y="1468383"/>
            <a:ext cx="0" cy="227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A12A54DE-3C24-4C39-81DD-FC1DC969BBA6}"/>
              </a:ext>
            </a:extLst>
          </p:cNvPr>
          <p:cNvCxnSpPr>
            <a:cxnSpLocks/>
            <a:endCxn id="38" idx="0"/>
          </p:cNvCxnSpPr>
          <p:nvPr/>
        </p:nvCxnSpPr>
        <p:spPr>
          <a:xfrm>
            <a:off x="5360125" y="1439920"/>
            <a:ext cx="0" cy="255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a:extLst>
              <a:ext uri="{FF2B5EF4-FFF2-40B4-BE49-F238E27FC236}">
                <a16:creationId xmlns:a16="http://schemas.microsoft.com/office/drawing/2014/main" id="{FCCC2AF3-513C-47B7-9DE3-29378EF65276}"/>
              </a:ext>
            </a:extLst>
          </p:cNvPr>
          <p:cNvCxnSpPr>
            <a:cxnSpLocks/>
            <a:stCxn id="6" idx="2"/>
            <a:endCxn id="10" idx="0"/>
          </p:cNvCxnSpPr>
          <p:nvPr/>
        </p:nvCxnSpPr>
        <p:spPr>
          <a:xfrm>
            <a:off x="2814492" y="2097032"/>
            <a:ext cx="1304346" cy="109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a:extLst>
              <a:ext uri="{FF2B5EF4-FFF2-40B4-BE49-F238E27FC236}">
                <a16:creationId xmlns:a16="http://schemas.microsoft.com/office/drawing/2014/main" id="{3D105993-6158-4F25-AD40-754F8017C9A1}"/>
              </a:ext>
            </a:extLst>
          </p:cNvPr>
          <p:cNvCxnSpPr>
            <a:cxnSpLocks/>
            <a:stCxn id="38" idx="2"/>
            <a:endCxn id="10" idx="0"/>
          </p:cNvCxnSpPr>
          <p:nvPr/>
        </p:nvCxnSpPr>
        <p:spPr>
          <a:xfrm flipH="1">
            <a:off x="4118838" y="2097032"/>
            <a:ext cx="1241287" cy="109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3EE9F403-4F61-46BE-A7CD-9A0FBA5352E8}"/>
              </a:ext>
            </a:extLst>
          </p:cNvPr>
          <p:cNvSpPr/>
          <p:nvPr/>
        </p:nvSpPr>
        <p:spPr>
          <a:xfrm>
            <a:off x="82923" y="3634204"/>
            <a:ext cx="1490282" cy="614399"/>
          </a:xfrm>
          <a:prstGeom prst="rect">
            <a:avLst/>
          </a:prstGeom>
        </p:spPr>
        <p:txBody>
          <a:bodyPr wrap="square">
            <a:spAutoFit/>
          </a:bodyPr>
          <a:lstStyle/>
          <a:p>
            <a:pPr algn="ctr"/>
            <a:r>
              <a:rPr lang="fr-FR" sz="1131">
                <a:solidFill>
                  <a:srgbClr val="00385F"/>
                </a:solidFill>
              </a:rPr>
              <a:t>Phase 2 : Investigation auprès des entreprises</a:t>
            </a:r>
          </a:p>
        </p:txBody>
      </p:sp>
      <p:sp>
        <p:nvSpPr>
          <p:cNvPr id="60" name="Rectangle à coins arrondis 39">
            <a:extLst>
              <a:ext uri="{FF2B5EF4-FFF2-40B4-BE49-F238E27FC236}">
                <a16:creationId xmlns:a16="http://schemas.microsoft.com/office/drawing/2014/main" id="{37696BC2-C38D-4F62-A449-0E3A9E18CF26}"/>
              </a:ext>
            </a:extLst>
          </p:cNvPr>
          <p:cNvSpPr/>
          <p:nvPr/>
        </p:nvSpPr>
        <p:spPr>
          <a:xfrm>
            <a:off x="1927593" y="3663059"/>
            <a:ext cx="4382489" cy="450964"/>
          </a:xfrm>
          <a:prstGeom prst="roundRect">
            <a:avLst/>
          </a:prstGeom>
          <a:solidFill>
            <a:srgbClr val="005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31" b="1" dirty="0"/>
              <a:t>Scénarios d’évolution et modélisation des effectifs à 3 ans</a:t>
            </a:r>
          </a:p>
        </p:txBody>
      </p:sp>
      <p:sp>
        <p:nvSpPr>
          <p:cNvPr id="61" name="Rectangle à coins arrondis 39">
            <a:extLst>
              <a:ext uri="{FF2B5EF4-FFF2-40B4-BE49-F238E27FC236}">
                <a16:creationId xmlns:a16="http://schemas.microsoft.com/office/drawing/2014/main" id="{E6265479-2458-480A-830E-17212A44A4FF}"/>
              </a:ext>
            </a:extLst>
          </p:cNvPr>
          <p:cNvSpPr/>
          <p:nvPr/>
        </p:nvSpPr>
        <p:spPr>
          <a:xfrm>
            <a:off x="1939256" y="4248823"/>
            <a:ext cx="4382489" cy="450964"/>
          </a:xfrm>
          <a:prstGeom prst="roundRect">
            <a:avLst/>
          </a:prstGeom>
          <a:solidFill>
            <a:srgbClr val="005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31" b="1" dirty="0"/>
              <a:t>Métiers en recul / en développement / en mutation</a:t>
            </a:r>
          </a:p>
        </p:txBody>
      </p:sp>
      <p:pic>
        <p:nvPicPr>
          <p:cNvPr id="63" name="Image 62">
            <a:extLst>
              <a:ext uri="{FF2B5EF4-FFF2-40B4-BE49-F238E27FC236}">
                <a16:creationId xmlns:a16="http://schemas.microsoft.com/office/drawing/2014/main" id="{89352F00-6B8F-4DA4-975C-6552422720F4}"/>
              </a:ext>
            </a:extLst>
          </p:cNvPr>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567021" y="3553998"/>
            <a:ext cx="466205" cy="466205"/>
          </a:xfrm>
          <a:prstGeom prst="rect">
            <a:avLst/>
          </a:prstGeom>
        </p:spPr>
      </p:pic>
      <p:sp>
        <p:nvSpPr>
          <p:cNvPr id="64" name="ZoneTexte 63">
            <a:extLst>
              <a:ext uri="{FF2B5EF4-FFF2-40B4-BE49-F238E27FC236}">
                <a16:creationId xmlns:a16="http://schemas.microsoft.com/office/drawing/2014/main" id="{43BE1080-529D-44C8-BF4E-685B7474DEF0}"/>
              </a:ext>
            </a:extLst>
          </p:cNvPr>
          <p:cNvSpPr txBox="1"/>
          <p:nvPr/>
        </p:nvSpPr>
        <p:spPr>
          <a:xfrm>
            <a:off x="7991957" y="3615182"/>
            <a:ext cx="1679387" cy="361001"/>
          </a:xfrm>
          <a:prstGeom prst="rect">
            <a:avLst/>
          </a:prstGeom>
        </p:spPr>
        <p:txBody>
          <a:bodyPr wrap="square" lIns="56013" tIns="28006" rIns="56013" bIns="28006" rtlCol="0" anchor="ctr">
            <a:spAutoFit/>
          </a:bodyPr>
          <a:lstStyle/>
          <a:p>
            <a:pPr defTabSz="462958"/>
            <a:r>
              <a:rPr lang="fr-FR" sz="989" b="1" i="1">
                <a:solidFill>
                  <a:srgbClr val="00385F"/>
                </a:solidFill>
                <a:latin typeface="Helvetica" charset="0"/>
                <a:ea typeface="宋体" pitchFamily="2" charset="-122"/>
              </a:rPr>
              <a:t>Analyse des offres d’emploi</a:t>
            </a:r>
          </a:p>
        </p:txBody>
      </p:sp>
      <p:cxnSp>
        <p:nvCxnSpPr>
          <p:cNvPr id="65" name="Connecteur droit 64">
            <a:extLst>
              <a:ext uri="{FF2B5EF4-FFF2-40B4-BE49-F238E27FC236}">
                <a16:creationId xmlns:a16="http://schemas.microsoft.com/office/drawing/2014/main" id="{4A0DC455-D11E-4552-AAE5-23BFD7AA5A62}"/>
              </a:ext>
            </a:extLst>
          </p:cNvPr>
          <p:cNvCxnSpPr>
            <a:cxnSpLocks/>
          </p:cNvCxnSpPr>
          <p:nvPr/>
        </p:nvCxnSpPr>
        <p:spPr>
          <a:xfrm>
            <a:off x="0" y="4853936"/>
            <a:ext cx="9924693" cy="0"/>
          </a:xfrm>
          <a:prstGeom prst="line">
            <a:avLst/>
          </a:prstGeom>
          <a:ln w="22225">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67" name="Connecteur droit avec flèche 66">
            <a:extLst>
              <a:ext uri="{FF2B5EF4-FFF2-40B4-BE49-F238E27FC236}">
                <a16:creationId xmlns:a16="http://schemas.microsoft.com/office/drawing/2014/main" id="{A1674211-A667-483F-8163-1653044411B4}"/>
              </a:ext>
            </a:extLst>
          </p:cNvPr>
          <p:cNvCxnSpPr>
            <a:cxnSpLocks/>
            <a:stCxn id="10" idx="2"/>
          </p:cNvCxnSpPr>
          <p:nvPr/>
        </p:nvCxnSpPr>
        <p:spPr>
          <a:xfrm>
            <a:off x="4118838" y="2815762"/>
            <a:ext cx="0" cy="303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necteur droit avec flèche 68">
            <a:extLst>
              <a:ext uri="{FF2B5EF4-FFF2-40B4-BE49-F238E27FC236}">
                <a16:creationId xmlns:a16="http://schemas.microsoft.com/office/drawing/2014/main" id="{78982E0E-E392-405A-A0A0-D9A4A40518F5}"/>
              </a:ext>
            </a:extLst>
          </p:cNvPr>
          <p:cNvCxnSpPr>
            <a:stCxn id="21" idx="2"/>
            <a:endCxn id="60" idx="0"/>
          </p:cNvCxnSpPr>
          <p:nvPr/>
        </p:nvCxnSpPr>
        <p:spPr>
          <a:xfrm>
            <a:off x="4118838" y="3528260"/>
            <a:ext cx="0" cy="134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necteur droit avec flèche 70">
            <a:extLst>
              <a:ext uri="{FF2B5EF4-FFF2-40B4-BE49-F238E27FC236}">
                <a16:creationId xmlns:a16="http://schemas.microsoft.com/office/drawing/2014/main" id="{254B5E23-4891-4C6A-BE3E-3822914864D6}"/>
              </a:ext>
            </a:extLst>
          </p:cNvPr>
          <p:cNvCxnSpPr>
            <a:stCxn id="60" idx="2"/>
            <a:endCxn id="61" idx="0"/>
          </p:cNvCxnSpPr>
          <p:nvPr/>
        </p:nvCxnSpPr>
        <p:spPr>
          <a:xfrm>
            <a:off x="4118838" y="4114023"/>
            <a:ext cx="11663" cy="13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2237D18A-7ADE-4E6D-AC78-405CB6975EB8}"/>
              </a:ext>
            </a:extLst>
          </p:cNvPr>
          <p:cNvSpPr/>
          <p:nvPr/>
        </p:nvSpPr>
        <p:spPr>
          <a:xfrm>
            <a:off x="131759" y="5383148"/>
            <a:ext cx="1490282" cy="440377"/>
          </a:xfrm>
          <a:prstGeom prst="rect">
            <a:avLst/>
          </a:prstGeom>
        </p:spPr>
        <p:txBody>
          <a:bodyPr wrap="square">
            <a:spAutoFit/>
          </a:bodyPr>
          <a:lstStyle/>
          <a:p>
            <a:pPr algn="ctr"/>
            <a:r>
              <a:rPr lang="fr-FR" sz="1131">
                <a:solidFill>
                  <a:srgbClr val="00385F"/>
                </a:solidFill>
              </a:rPr>
              <a:t>Phase 3 : Recommandations</a:t>
            </a:r>
          </a:p>
        </p:txBody>
      </p:sp>
      <p:sp>
        <p:nvSpPr>
          <p:cNvPr id="74" name="Rectangle à coins arrondis 39">
            <a:extLst>
              <a:ext uri="{FF2B5EF4-FFF2-40B4-BE49-F238E27FC236}">
                <a16:creationId xmlns:a16="http://schemas.microsoft.com/office/drawing/2014/main" id="{FB45906C-A13D-4DFE-90B1-BE7E0A616B75}"/>
              </a:ext>
            </a:extLst>
          </p:cNvPr>
          <p:cNvSpPr/>
          <p:nvPr/>
        </p:nvSpPr>
        <p:spPr>
          <a:xfrm>
            <a:off x="1939256" y="4989645"/>
            <a:ext cx="4382489" cy="450964"/>
          </a:xfrm>
          <a:prstGeom prst="roundRect">
            <a:avLst/>
          </a:prstGeom>
          <a:solidFill>
            <a:srgbClr val="005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31" b="1"/>
              <a:t>Mise à jour de la cartographie de l’offre de formation</a:t>
            </a:r>
          </a:p>
        </p:txBody>
      </p:sp>
      <p:sp>
        <p:nvSpPr>
          <p:cNvPr id="75" name="Rectangle à coins arrondis 39">
            <a:extLst>
              <a:ext uri="{FF2B5EF4-FFF2-40B4-BE49-F238E27FC236}">
                <a16:creationId xmlns:a16="http://schemas.microsoft.com/office/drawing/2014/main" id="{9522A10C-086E-45B2-B17A-6EB873957A60}"/>
              </a:ext>
            </a:extLst>
          </p:cNvPr>
          <p:cNvSpPr/>
          <p:nvPr/>
        </p:nvSpPr>
        <p:spPr>
          <a:xfrm>
            <a:off x="1946361" y="5559772"/>
            <a:ext cx="4382489" cy="379830"/>
          </a:xfrm>
          <a:prstGeom prst="roundRect">
            <a:avLst/>
          </a:prstGeom>
          <a:solidFill>
            <a:srgbClr val="005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31" b="1"/>
              <a:t>Bilan d’adéquation</a:t>
            </a:r>
          </a:p>
        </p:txBody>
      </p:sp>
      <p:sp>
        <p:nvSpPr>
          <p:cNvPr id="76" name="Rectangle à coins arrondis 39">
            <a:extLst>
              <a:ext uri="{FF2B5EF4-FFF2-40B4-BE49-F238E27FC236}">
                <a16:creationId xmlns:a16="http://schemas.microsoft.com/office/drawing/2014/main" id="{90831C35-BE77-4126-9390-9B9F570693EA}"/>
              </a:ext>
            </a:extLst>
          </p:cNvPr>
          <p:cNvSpPr/>
          <p:nvPr/>
        </p:nvSpPr>
        <p:spPr>
          <a:xfrm>
            <a:off x="1946361" y="6034751"/>
            <a:ext cx="4382489" cy="379830"/>
          </a:xfrm>
          <a:prstGeom prst="roundRect">
            <a:avLst/>
          </a:prstGeom>
          <a:solidFill>
            <a:srgbClr val="005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31" b="1"/>
              <a:t>Recommandations</a:t>
            </a:r>
          </a:p>
        </p:txBody>
      </p:sp>
      <p:pic>
        <p:nvPicPr>
          <p:cNvPr id="77" name="Espace réservé du contenu 11">
            <a:extLst>
              <a:ext uri="{FF2B5EF4-FFF2-40B4-BE49-F238E27FC236}">
                <a16:creationId xmlns:a16="http://schemas.microsoft.com/office/drawing/2014/main" id="{BE04A1F3-139D-4823-80D9-8E981CDF8A86}"/>
              </a:ext>
            </a:extLst>
          </p:cNvPr>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b="13983"/>
          <a:stretch/>
        </p:blipFill>
        <p:spPr>
          <a:xfrm>
            <a:off x="7553847" y="5223974"/>
            <a:ext cx="380138" cy="326985"/>
          </a:xfrm>
          <a:prstGeom prst="rect">
            <a:avLst/>
          </a:prstGeom>
        </p:spPr>
      </p:pic>
      <p:sp>
        <p:nvSpPr>
          <p:cNvPr id="78" name="ZoneTexte 77">
            <a:extLst>
              <a:ext uri="{FF2B5EF4-FFF2-40B4-BE49-F238E27FC236}">
                <a16:creationId xmlns:a16="http://schemas.microsoft.com/office/drawing/2014/main" id="{413331E4-31A1-42CF-B66B-24069873AF10}"/>
              </a:ext>
            </a:extLst>
          </p:cNvPr>
          <p:cNvSpPr txBox="1"/>
          <p:nvPr/>
        </p:nvSpPr>
        <p:spPr>
          <a:xfrm>
            <a:off x="7943074" y="5213667"/>
            <a:ext cx="1753452" cy="361001"/>
          </a:xfrm>
          <a:prstGeom prst="rect">
            <a:avLst/>
          </a:prstGeom>
        </p:spPr>
        <p:txBody>
          <a:bodyPr wrap="square" lIns="56013" tIns="28006" rIns="56013" bIns="28006" rtlCol="0" anchor="ctr">
            <a:spAutoFit/>
          </a:bodyPr>
          <a:lstStyle/>
          <a:p>
            <a:pPr defTabSz="560027"/>
            <a:r>
              <a:rPr lang="fr-FR" sz="989" b="1" i="1">
                <a:solidFill>
                  <a:srgbClr val="00385F"/>
                </a:solidFill>
                <a:latin typeface="Helvetica" charset="0"/>
                <a:ea typeface="宋体" pitchFamily="2" charset="-122"/>
              </a:rPr>
              <a:t>Recherche et analyse documentaire</a:t>
            </a:r>
          </a:p>
        </p:txBody>
      </p:sp>
      <p:sp>
        <p:nvSpPr>
          <p:cNvPr id="79" name="ZoneTexte 78">
            <a:extLst>
              <a:ext uri="{FF2B5EF4-FFF2-40B4-BE49-F238E27FC236}">
                <a16:creationId xmlns:a16="http://schemas.microsoft.com/office/drawing/2014/main" id="{C1E42F00-7BEB-44D3-A491-1F628AB2C896}"/>
              </a:ext>
            </a:extLst>
          </p:cNvPr>
          <p:cNvSpPr txBox="1"/>
          <p:nvPr/>
        </p:nvSpPr>
        <p:spPr>
          <a:xfrm>
            <a:off x="8023401" y="5814649"/>
            <a:ext cx="1679387" cy="361001"/>
          </a:xfrm>
          <a:prstGeom prst="rect">
            <a:avLst/>
          </a:prstGeom>
        </p:spPr>
        <p:txBody>
          <a:bodyPr wrap="square" lIns="56013" tIns="28006" rIns="56013" bIns="28006" rtlCol="0" anchor="ctr">
            <a:spAutoFit/>
          </a:bodyPr>
          <a:lstStyle/>
          <a:p>
            <a:pPr defTabSz="560027"/>
            <a:r>
              <a:rPr lang="fr-FR" sz="989" b="1" i="1">
                <a:solidFill>
                  <a:srgbClr val="00385F"/>
                </a:solidFill>
                <a:latin typeface="Helvetica" charset="0"/>
                <a:ea typeface="宋体" pitchFamily="2" charset="-122"/>
              </a:rPr>
              <a:t>1-2 réunions de travail</a:t>
            </a:r>
          </a:p>
          <a:p>
            <a:pPr defTabSz="560027"/>
            <a:r>
              <a:rPr lang="fr-FR" sz="989" b="1" i="1">
                <a:solidFill>
                  <a:srgbClr val="00385F"/>
                </a:solidFill>
                <a:latin typeface="Helvetica" charset="0"/>
                <a:ea typeface="宋体" pitchFamily="2" charset="-122"/>
              </a:rPr>
              <a:t>recommandations</a:t>
            </a:r>
          </a:p>
        </p:txBody>
      </p:sp>
      <p:pic>
        <p:nvPicPr>
          <p:cNvPr id="80" name="Image 79">
            <a:extLst>
              <a:ext uri="{FF2B5EF4-FFF2-40B4-BE49-F238E27FC236}">
                <a16:creationId xmlns:a16="http://schemas.microsoft.com/office/drawing/2014/main" id="{906E27B6-C551-4744-B493-179C2C22C28C}"/>
              </a:ext>
            </a:extLst>
          </p:cNvPr>
          <p:cNvPicPr>
            <a:picLocks noChangeAspect="1"/>
          </p:cNvPicPr>
          <p:nvPr/>
        </p:nvPicPr>
        <p:blipFill>
          <a:blip r:embed="rId7" cstate="print">
            <a:duotone>
              <a:srgbClr val="DFDB00">
                <a:shade val="45000"/>
                <a:satMod val="135000"/>
              </a:srgbClr>
              <a:prstClr val="white"/>
            </a:duotone>
            <a:extLst>
              <a:ext uri="{28A0092B-C50C-407E-A947-70E740481C1C}">
                <a14:useLocalDpi xmlns:a14="http://schemas.microsoft.com/office/drawing/2010/main" val="0"/>
              </a:ext>
            </a:extLst>
          </a:blip>
          <a:stretch>
            <a:fillRect/>
          </a:stretch>
        </p:blipFill>
        <p:spPr>
          <a:xfrm>
            <a:off x="7534231" y="5733148"/>
            <a:ext cx="401601" cy="401601"/>
          </a:xfrm>
          <a:prstGeom prst="rect">
            <a:avLst/>
          </a:prstGeom>
        </p:spPr>
      </p:pic>
    </p:spTree>
    <p:extLst>
      <p:ext uri="{BB962C8B-B14F-4D97-AF65-F5344CB8AC3E}">
        <p14:creationId xmlns:p14="http://schemas.microsoft.com/office/powerpoint/2010/main" val="206351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4FAED744-357A-4163-ABCA-081B37CD0339}"/>
              </a:ext>
            </a:extLst>
          </p:cNvPr>
          <p:cNvSpPr>
            <a:spLocks noGrp="1"/>
          </p:cNvSpPr>
          <p:nvPr>
            <p:ph type="body" sz="quarter" idx="11"/>
          </p:nvPr>
        </p:nvSpPr>
        <p:spPr/>
        <p:txBody>
          <a:bodyPr/>
          <a:lstStyle/>
          <a:p>
            <a:r>
              <a:rPr lang="fr-FR"/>
              <a:t>02</a:t>
            </a:r>
          </a:p>
        </p:txBody>
      </p:sp>
      <p:graphicFrame>
        <p:nvGraphicFramePr>
          <p:cNvPr id="12" name="Graphique 11">
            <a:extLst>
              <a:ext uri="{FF2B5EF4-FFF2-40B4-BE49-F238E27FC236}">
                <a16:creationId xmlns:a16="http://schemas.microsoft.com/office/drawing/2014/main" id="{9C622765-7C67-45EC-BB31-7DD758D97C66}"/>
              </a:ext>
            </a:extLst>
          </p:cNvPr>
          <p:cNvGraphicFramePr/>
          <p:nvPr>
            <p:extLst>
              <p:ext uri="{D42A27DB-BD31-4B8C-83A1-F6EECF244321}">
                <p14:modId xmlns:p14="http://schemas.microsoft.com/office/powerpoint/2010/main" val="1992017338"/>
              </p:ext>
            </p:extLst>
          </p:nvPr>
        </p:nvGraphicFramePr>
        <p:xfrm>
          <a:off x="4892885" y="1212117"/>
          <a:ext cx="4864572" cy="4909719"/>
        </p:xfrm>
        <a:graphic>
          <a:graphicData uri="http://schemas.openxmlformats.org/drawingml/2006/chart">
            <c:chart xmlns:c="http://schemas.openxmlformats.org/drawingml/2006/chart" xmlns:r="http://schemas.openxmlformats.org/officeDocument/2006/relationships" r:id="rId2"/>
          </a:graphicData>
        </a:graphic>
      </p:graphicFrame>
      <p:sp>
        <p:nvSpPr>
          <p:cNvPr id="14" name="ZoneTexte 1">
            <a:extLst>
              <a:ext uri="{FF2B5EF4-FFF2-40B4-BE49-F238E27FC236}">
                <a16:creationId xmlns:a16="http://schemas.microsoft.com/office/drawing/2014/main" id="{53315452-9F44-4117-9D39-9FFAB3EE281D}"/>
              </a:ext>
            </a:extLst>
          </p:cNvPr>
          <p:cNvSpPr txBox="1"/>
          <p:nvPr/>
        </p:nvSpPr>
        <p:spPr>
          <a:xfrm>
            <a:off x="8055918" y="1586441"/>
            <a:ext cx="1588191" cy="246221"/>
          </a:xfrm>
          <a:prstGeom prst="rect">
            <a:avLst/>
          </a:prstGeom>
          <a:noFill/>
          <a:ln>
            <a:solidFill>
              <a:srgbClr val="231F2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000" b="1">
                <a:solidFill>
                  <a:srgbClr val="231F20"/>
                </a:solidFill>
              </a:rPr>
              <a:t>150 répondants</a:t>
            </a:r>
          </a:p>
        </p:txBody>
      </p:sp>
      <p:sp>
        <p:nvSpPr>
          <p:cNvPr id="10" name="Titre 1">
            <a:extLst>
              <a:ext uri="{FF2B5EF4-FFF2-40B4-BE49-F238E27FC236}">
                <a16:creationId xmlns:a16="http://schemas.microsoft.com/office/drawing/2014/main" id="{8AA9B5AC-5C08-4E72-B1E0-D691785DAFCF}"/>
              </a:ext>
            </a:extLst>
          </p:cNvPr>
          <p:cNvSpPr>
            <a:spLocks noGrp="1"/>
          </p:cNvSpPr>
          <p:nvPr>
            <p:ph type="title"/>
          </p:nvPr>
        </p:nvSpPr>
        <p:spPr>
          <a:xfrm>
            <a:off x="1415414" y="777561"/>
            <a:ext cx="7781925" cy="393065"/>
          </a:xfrm>
        </p:spPr>
        <p:txBody>
          <a:bodyPr/>
          <a:lstStyle/>
          <a:p>
            <a:r>
              <a:rPr lang="fr-FR" dirty="0"/>
              <a:t>… du fait de secteurs clients ayant des tendances très différentes</a:t>
            </a:r>
          </a:p>
        </p:txBody>
      </p:sp>
      <p:sp>
        <p:nvSpPr>
          <p:cNvPr id="13" name="Espace réservé du contenu 2">
            <a:extLst>
              <a:ext uri="{FF2B5EF4-FFF2-40B4-BE49-F238E27FC236}">
                <a16:creationId xmlns:a16="http://schemas.microsoft.com/office/drawing/2014/main" id="{9FF16679-4CEE-431B-AD29-744D96F18831}"/>
              </a:ext>
            </a:extLst>
          </p:cNvPr>
          <p:cNvSpPr txBox="1">
            <a:spLocks/>
          </p:cNvSpPr>
          <p:nvPr/>
        </p:nvSpPr>
        <p:spPr>
          <a:xfrm>
            <a:off x="385385" y="1337363"/>
            <a:ext cx="4394152" cy="5038037"/>
          </a:xfrm>
          <a:prstGeom prst="rect">
            <a:avLst/>
          </a:prstGeom>
          <a:solidFill>
            <a:schemeClr val="bg1"/>
          </a:solidFill>
        </p:spPr>
        <p:txBody>
          <a:bodyPr vert="horz" lIns="0" tIns="0" rIns="0" bIns="0" rtlCol="0" anchor="t">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sz="1400" dirty="0"/>
              <a:t>Pour deux des secteurs majeurs du territoire, les entreprises s’attendent à une forte baisse de l’activité (et donc du chiffra d’affaire généré avec ces clients); </a:t>
            </a:r>
          </a:p>
          <a:p>
            <a:pPr marL="171450" lvl="1" indent="-171450" algn="just">
              <a:buFontTx/>
              <a:buChar char="-"/>
            </a:pPr>
            <a:r>
              <a:rPr lang="fr-FR" sz="1400" dirty="0">
                <a:ea typeface="+mn-lt"/>
                <a:cs typeface="+mn-lt"/>
              </a:rPr>
              <a:t>l’aéronautique</a:t>
            </a:r>
          </a:p>
          <a:p>
            <a:pPr marL="171450" lvl="1" indent="-171450" algn="just">
              <a:buFontTx/>
              <a:buChar char="-"/>
            </a:pPr>
            <a:r>
              <a:rPr lang="fr-FR" sz="1400" dirty="0">
                <a:ea typeface="+mn-lt"/>
                <a:cs typeface="+mn-lt"/>
              </a:rPr>
              <a:t>L’automobile</a:t>
            </a:r>
          </a:p>
          <a:p>
            <a:pPr lvl="1" algn="just"/>
            <a:endParaRPr lang="fr-FR" sz="1400" dirty="0">
              <a:ea typeface="+mn-lt"/>
              <a:cs typeface="+mn-lt"/>
            </a:endParaRPr>
          </a:p>
          <a:p>
            <a:pPr lvl="1" algn="just"/>
            <a:r>
              <a:rPr lang="fr-FR" sz="1400" dirty="0">
                <a:ea typeface="+mn-lt"/>
                <a:cs typeface="+mn-lt"/>
              </a:rPr>
              <a:t>Au contraire, quelques secteurs apparaissent plus porteurs pour les entreprises de la branche :</a:t>
            </a:r>
          </a:p>
          <a:p>
            <a:pPr marL="171450" lvl="1" indent="-171450" algn="just">
              <a:buFontTx/>
              <a:buChar char="-"/>
            </a:pPr>
            <a:r>
              <a:rPr lang="fr-FR" sz="1400" dirty="0">
                <a:ea typeface="+mn-lt"/>
                <a:cs typeface="+mn-lt"/>
              </a:rPr>
              <a:t>L’industrie agroalimentaire avec le maintien de la chaîne alimentaire voire même un besoin d’automatisation croissante</a:t>
            </a:r>
          </a:p>
          <a:p>
            <a:pPr marL="171450" lvl="1" indent="-171450" algn="just">
              <a:buFontTx/>
              <a:buChar char="-"/>
            </a:pPr>
            <a:r>
              <a:rPr lang="fr-FR" sz="1400" dirty="0">
                <a:ea typeface="+mn-lt"/>
                <a:cs typeface="+mn-lt"/>
              </a:rPr>
              <a:t>L’industrie ferroviaire avec une urgence à renouveler les réseaux ferroviaires existants (obsolescence, transition énergétique….)</a:t>
            </a:r>
          </a:p>
          <a:p>
            <a:pPr marL="171450" lvl="1" indent="-171450" algn="just">
              <a:buFontTx/>
              <a:buChar char="-"/>
            </a:pPr>
            <a:r>
              <a:rPr lang="fr-FR" sz="1400" dirty="0">
                <a:ea typeface="+mn-lt"/>
                <a:cs typeface="+mn-lt"/>
              </a:rPr>
              <a:t>Des investissements internationaux massifs dans le secteur médical, assurant à l’instrumentation médicale et à l’industrie pharmaceutique des perspectives positives : à noter que l’industrie pharmaceutique est plutôt en retard au regard d’autres industries en matière d’automatisation de ses chaines de production.</a:t>
            </a:r>
          </a:p>
          <a:p>
            <a:pPr marL="171450" lvl="1" indent="-171450" algn="just">
              <a:buFontTx/>
              <a:buChar char="-"/>
            </a:pPr>
            <a:r>
              <a:rPr lang="fr-FR" sz="1400" dirty="0">
                <a:ea typeface="+mn-lt"/>
                <a:cs typeface="+mn-lt"/>
              </a:rPr>
              <a:t>La défense, portée par la commande publique et le climat géopolitique </a:t>
            </a:r>
          </a:p>
          <a:p>
            <a:pPr marL="171450" lvl="1" indent="-171450" algn="just">
              <a:buFontTx/>
              <a:buChar char="-"/>
            </a:pPr>
            <a:endParaRPr lang="fr-FR" sz="1400" dirty="0">
              <a:ea typeface="+mn-lt"/>
              <a:cs typeface="+mn-lt"/>
            </a:endParaRPr>
          </a:p>
        </p:txBody>
      </p:sp>
    </p:spTree>
    <p:extLst>
      <p:ext uri="{BB962C8B-B14F-4D97-AF65-F5344CB8AC3E}">
        <p14:creationId xmlns:p14="http://schemas.microsoft.com/office/powerpoint/2010/main" val="334925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B7C784B-739A-4F0B-9023-AD244ED01760}"/>
              </a:ext>
            </a:extLst>
          </p:cNvPr>
          <p:cNvSpPr>
            <a:spLocks noGrp="1"/>
          </p:cNvSpPr>
          <p:nvPr>
            <p:ph type="body" sz="quarter" idx="11"/>
          </p:nvPr>
        </p:nvSpPr>
        <p:spPr/>
        <p:txBody>
          <a:bodyPr/>
          <a:lstStyle/>
          <a:p>
            <a:r>
              <a:rPr lang="fr-FR"/>
              <a:t>02</a:t>
            </a:r>
          </a:p>
        </p:txBody>
      </p:sp>
      <p:graphicFrame>
        <p:nvGraphicFramePr>
          <p:cNvPr id="7" name="Graphique 6">
            <a:extLst>
              <a:ext uri="{FF2B5EF4-FFF2-40B4-BE49-F238E27FC236}">
                <a16:creationId xmlns:a16="http://schemas.microsoft.com/office/drawing/2014/main" id="{AD6697AE-6CC3-4455-A1A0-31AA9398EBE2}"/>
              </a:ext>
            </a:extLst>
          </p:cNvPr>
          <p:cNvGraphicFramePr/>
          <p:nvPr>
            <p:extLst>
              <p:ext uri="{D42A27DB-BD31-4B8C-83A1-F6EECF244321}">
                <p14:modId xmlns:p14="http://schemas.microsoft.com/office/powerpoint/2010/main" val="2024568317"/>
              </p:ext>
            </p:extLst>
          </p:nvPr>
        </p:nvGraphicFramePr>
        <p:xfrm>
          <a:off x="5195454" y="1212117"/>
          <a:ext cx="4293985" cy="5163283"/>
        </p:xfrm>
        <a:graphic>
          <a:graphicData uri="http://schemas.openxmlformats.org/drawingml/2006/chart">
            <c:chart xmlns:c="http://schemas.openxmlformats.org/drawingml/2006/chart" xmlns:r="http://schemas.openxmlformats.org/officeDocument/2006/relationships" r:id="rId2"/>
          </a:graphicData>
        </a:graphic>
      </p:graphicFrame>
      <p:sp>
        <p:nvSpPr>
          <p:cNvPr id="13" name="ZoneTexte 1">
            <a:extLst>
              <a:ext uri="{FF2B5EF4-FFF2-40B4-BE49-F238E27FC236}">
                <a16:creationId xmlns:a16="http://schemas.microsoft.com/office/drawing/2014/main" id="{52A6D476-D78F-4C3F-A138-7DED6C89DB96}"/>
              </a:ext>
            </a:extLst>
          </p:cNvPr>
          <p:cNvSpPr txBox="1"/>
          <p:nvPr/>
        </p:nvSpPr>
        <p:spPr>
          <a:xfrm>
            <a:off x="5196353" y="5715324"/>
            <a:ext cx="1588191" cy="246221"/>
          </a:xfrm>
          <a:prstGeom prst="rect">
            <a:avLst/>
          </a:prstGeom>
          <a:noFill/>
          <a:ln>
            <a:solidFill>
              <a:srgbClr val="231F2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000" b="1">
                <a:solidFill>
                  <a:srgbClr val="231F20"/>
                </a:solidFill>
              </a:rPr>
              <a:t>172 répondants</a:t>
            </a:r>
          </a:p>
        </p:txBody>
      </p:sp>
      <p:sp>
        <p:nvSpPr>
          <p:cNvPr id="12" name="Titre 1">
            <a:extLst>
              <a:ext uri="{FF2B5EF4-FFF2-40B4-BE49-F238E27FC236}">
                <a16:creationId xmlns:a16="http://schemas.microsoft.com/office/drawing/2014/main" id="{FD8FA252-426C-4495-8E67-D7B6B3FF0CBD}"/>
              </a:ext>
            </a:extLst>
          </p:cNvPr>
          <p:cNvSpPr>
            <a:spLocks noGrp="1"/>
          </p:cNvSpPr>
          <p:nvPr>
            <p:ph type="title"/>
          </p:nvPr>
        </p:nvSpPr>
        <p:spPr>
          <a:xfrm>
            <a:off x="1415414" y="748070"/>
            <a:ext cx="7781925" cy="393065"/>
          </a:xfrm>
        </p:spPr>
        <p:txBody>
          <a:bodyPr/>
          <a:lstStyle/>
          <a:p>
            <a:r>
              <a:rPr lang="fr-FR" dirty="0"/>
              <a:t>Les priorités stratégiques à 3 ans : UN PIED SUR LE FREIN, UN PIED SUR L’ACCELERATEUR (1/2)</a:t>
            </a:r>
          </a:p>
        </p:txBody>
      </p:sp>
      <p:sp>
        <p:nvSpPr>
          <p:cNvPr id="14" name="Espace réservé du contenu 2">
            <a:extLst>
              <a:ext uri="{FF2B5EF4-FFF2-40B4-BE49-F238E27FC236}">
                <a16:creationId xmlns:a16="http://schemas.microsoft.com/office/drawing/2014/main" id="{08995FA2-8562-4434-BC11-2ADAA4DC165E}"/>
              </a:ext>
            </a:extLst>
          </p:cNvPr>
          <p:cNvSpPr>
            <a:spLocks noGrp="1"/>
          </p:cNvSpPr>
          <p:nvPr>
            <p:ph idx="1"/>
          </p:nvPr>
        </p:nvSpPr>
        <p:spPr>
          <a:xfrm>
            <a:off x="385387" y="1593117"/>
            <a:ext cx="4304600" cy="4796661"/>
          </a:xfrm>
        </p:spPr>
        <p:txBody>
          <a:bodyPr vert="horz" lIns="0" tIns="0" rIns="0" bIns="0" rtlCol="0" anchor="t">
            <a:noAutofit/>
          </a:bodyPr>
          <a:lstStyle/>
          <a:p>
            <a:pPr lvl="1" algn="just"/>
            <a:r>
              <a:rPr lang="fr-FR" sz="1400" b="1" dirty="0">
                <a:cs typeface="Arial"/>
              </a:rPr>
              <a:t>VEILLER SUR LES CLIENTS FINAUX</a:t>
            </a:r>
          </a:p>
          <a:p>
            <a:pPr lvl="1" algn="just"/>
            <a:r>
              <a:rPr lang="fr-FR" sz="1400" dirty="0">
                <a:cs typeface="Arial"/>
              </a:rPr>
              <a:t>En vue de préparer au mieux les reprises (post-confinement à l’été 2020, premier trimestre 2021 ou ultérieurement), les entreprises veillent à préserver des relations privilégiées auprès des DO et clients majeurs. D’importants investissements sont réalisés pour des actions de communications (publications dans les revues, entretien des réseaux sociaux, mise à jour des sites…), afin de rester visibles, avec un bon référencement.</a:t>
            </a:r>
          </a:p>
          <a:p>
            <a:pPr lvl="1" algn="just"/>
            <a:endParaRPr lang="fr-FR" sz="1400" dirty="0">
              <a:cs typeface="Arial"/>
            </a:endParaRPr>
          </a:p>
          <a:p>
            <a:pPr lvl="1" algn="just"/>
            <a:r>
              <a:rPr lang="fr-FR" sz="1400" b="1" dirty="0">
                <a:cs typeface="Arial"/>
              </a:rPr>
              <a:t>PASSER LE CAP 2020 :  Réduction des coûts</a:t>
            </a:r>
          </a:p>
          <a:p>
            <a:pPr lvl="1" algn="just"/>
            <a:r>
              <a:rPr lang="fr-FR" sz="1400" dirty="0">
                <a:cs typeface="Arial"/>
              </a:rPr>
              <a:t>Certaines entreprises ont initié des baisses d’effectifs (non remplacement de départs, plans sociaux…). L’allègement des effectifs (fonctions-supports, ateliers…) a vocation à permettre de passer la crise  et d’assurer les conditions optimales du redémarrage de l’activité.</a:t>
            </a:r>
          </a:p>
          <a:p>
            <a:pPr lvl="1" algn="just"/>
            <a:endParaRPr lang="fr-FR" sz="1400" dirty="0">
              <a:cs typeface="Arial"/>
            </a:endParaRPr>
          </a:p>
          <a:p>
            <a:pPr lvl="1" algn="just"/>
            <a:endParaRPr lang="fr-FR" sz="1400" dirty="0">
              <a:cs typeface="Arial"/>
            </a:endParaRPr>
          </a:p>
        </p:txBody>
      </p:sp>
    </p:spTree>
    <p:extLst>
      <p:ext uri="{BB962C8B-B14F-4D97-AF65-F5344CB8AC3E}">
        <p14:creationId xmlns:p14="http://schemas.microsoft.com/office/powerpoint/2010/main" val="222940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B7C784B-739A-4F0B-9023-AD244ED01760}"/>
              </a:ext>
            </a:extLst>
          </p:cNvPr>
          <p:cNvSpPr>
            <a:spLocks noGrp="1"/>
          </p:cNvSpPr>
          <p:nvPr>
            <p:ph type="body" sz="quarter" idx="11"/>
          </p:nvPr>
        </p:nvSpPr>
        <p:spPr/>
        <p:txBody>
          <a:bodyPr/>
          <a:lstStyle/>
          <a:p>
            <a:r>
              <a:rPr lang="fr-FR"/>
              <a:t>02</a:t>
            </a:r>
          </a:p>
        </p:txBody>
      </p:sp>
      <p:sp>
        <p:nvSpPr>
          <p:cNvPr id="8" name="Titre 1">
            <a:extLst>
              <a:ext uri="{FF2B5EF4-FFF2-40B4-BE49-F238E27FC236}">
                <a16:creationId xmlns:a16="http://schemas.microsoft.com/office/drawing/2014/main" id="{7E1E69BC-CE98-4CC1-B907-1A6C73C3FB31}"/>
              </a:ext>
            </a:extLst>
          </p:cNvPr>
          <p:cNvSpPr>
            <a:spLocks noGrp="1"/>
          </p:cNvSpPr>
          <p:nvPr>
            <p:ph type="title"/>
          </p:nvPr>
        </p:nvSpPr>
        <p:spPr>
          <a:xfrm>
            <a:off x="1415414" y="777564"/>
            <a:ext cx="7781925" cy="393065"/>
          </a:xfrm>
        </p:spPr>
        <p:txBody>
          <a:bodyPr/>
          <a:lstStyle/>
          <a:p>
            <a:r>
              <a:rPr lang="fr-FR" dirty="0"/>
              <a:t>Les priorités stratégiques à 3 ans : UN PIED SUR LE FREIN, UN PIED SUR L’ACCELERATEUR (2/2)</a:t>
            </a:r>
          </a:p>
        </p:txBody>
      </p:sp>
      <p:sp>
        <p:nvSpPr>
          <p:cNvPr id="12" name="Espace réservé du contenu 2">
            <a:extLst>
              <a:ext uri="{FF2B5EF4-FFF2-40B4-BE49-F238E27FC236}">
                <a16:creationId xmlns:a16="http://schemas.microsoft.com/office/drawing/2014/main" id="{D0B3EB97-5F41-47A9-B210-5954122BCCD4}"/>
              </a:ext>
            </a:extLst>
          </p:cNvPr>
          <p:cNvSpPr>
            <a:spLocks noGrp="1"/>
          </p:cNvSpPr>
          <p:nvPr>
            <p:ph idx="1"/>
          </p:nvPr>
        </p:nvSpPr>
        <p:spPr>
          <a:xfrm>
            <a:off x="385387" y="1593117"/>
            <a:ext cx="9020681" cy="4796661"/>
          </a:xfrm>
        </p:spPr>
        <p:txBody>
          <a:bodyPr vert="horz" lIns="0" tIns="0" rIns="0" bIns="0" rtlCol="0" anchor="t">
            <a:noAutofit/>
          </a:bodyPr>
          <a:lstStyle/>
          <a:p>
            <a:pPr lvl="1" algn="just"/>
            <a:r>
              <a:rPr lang="fr-FR" sz="1400" b="1" dirty="0">
                <a:cs typeface="Arial"/>
              </a:rPr>
              <a:t>PENSER LA REPRISE : investissements dans les outils de production</a:t>
            </a:r>
          </a:p>
          <a:p>
            <a:pPr lvl="1" algn="just"/>
            <a:r>
              <a:rPr lang="fr-FR" sz="1400" dirty="0">
                <a:cs typeface="Arial"/>
              </a:rPr>
              <a:t>La période est mise à profit pour réaliser des investissements dans les lignes de production (automatisation, robotisation, extensions de site…). L’accroissement de la performance est la première priorité des entreprises, accélérant les mutations technologiques engagées. Outre l’appareil productif, les entreprises envisagent et expérimentent le </a:t>
            </a:r>
            <a:r>
              <a:rPr lang="fr-FR" sz="1400" i="1" dirty="0" err="1">
                <a:cs typeface="Arial"/>
              </a:rPr>
              <a:t>lean</a:t>
            </a:r>
            <a:r>
              <a:rPr lang="fr-FR" sz="1400" i="1" dirty="0">
                <a:cs typeface="Arial"/>
              </a:rPr>
              <a:t> management</a:t>
            </a:r>
            <a:r>
              <a:rPr lang="fr-FR" sz="1400" dirty="0">
                <a:cs typeface="Arial"/>
              </a:rPr>
              <a:t>, dans cette dynamique de performance et de réduction des coûts.</a:t>
            </a:r>
          </a:p>
          <a:p>
            <a:pPr lvl="1" algn="just"/>
            <a:endParaRPr lang="fr-FR" sz="1400" dirty="0">
              <a:cs typeface="Arial"/>
            </a:endParaRPr>
          </a:p>
          <a:p>
            <a:pPr lvl="1" algn="just"/>
            <a:r>
              <a:rPr lang="fr-FR" sz="1400" b="1" dirty="0">
                <a:cs typeface="Arial"/>
              </a:rPr>
              <a:t>DIVERSIFIER SES ACTIVITES : prospecter, proposer de nouveaux produits</a:t>
            </a:r>
          </a:p>
          <a:p>
            <a:pPr lvl="1" algn="just"/>
            <a:r>
              <a:rPr lang="fr-FR" sz="1400" dirty="0">
                <a:cs typeface="Arial"/>
              </a:rPr>
              <a:t>Compte tenu de la santé vacillante de certains secteurs-clients et de la fragilité induite par des portefeuille clients restreint, la diversification des activités s’impose comme une priorité forte voir très forte pour 69% des entreprises sondées.</a:t>
            </a:r>
          </a:p>
          <a:p>
            <a:pPr lvl="1" algn="just"/>
            <a:r>
              <a:rPr lang="fr-FR" sz="1400" dirty="0">
                <a:cs typeface="Arial"/>
              </a:rPr>
              <a:t>Ces diversifications sont plurielles : conquête de nouveaux marchés (France &amp; monde), ouverture du portefeuille (secteurs historiques ou non), développement de produits et investissements massifs en R&amp;D, vente multicanale (e-commerce).</a:t>
            </a:r>
          </a:p>
          <a:p>
            <a:pPr lvl="1" algn="just"/>
            <a:endParaRPr lang="fr-FR" sz="1400" dirty="0">
              <a:cs typeface="Arial"/>
            </a:endParaRPr>
          </a:p>
          <a:p>
            <a:pPr lvl="1" algn="just"/>
            <a:r>
              <a:rPr lang="fr-FR" sz="1400" b="1" dirty="0">
                <a:cs typeface="Arial"/>
              </a:rPr>
              <a:t>RESTER OPPORTUNISTE</a:t>
            </a:r>
          </a:p>
          <a:p>
            <a:pPr lvl="1" algn="just"/>
            <a:r>
              <a:rPr lang="fr-FR" sz="1400" dirty="0">
                <a:cs typeface="Arial"/>
              </a:rPr>
              <a:t>Un certain nombre d’entreprises, misant sur leur capacité à exister post-crise, reste en veille sur l’avenir de leur écosystème proche, ce qui se traduit par un certain attentisme sur la formation (investissements minimisés et attente de la main d'œuvre déjà formée issue des PSE) et réflexion ouverte sur des rachat de sociétés / de technologie (palier les carences des sociétés en liquidation).</a:t>
            </a:r>
          </a:p>
        </p:txBody>
      </p:sp>
    </p:spTree>
    <p:extLst>
      <p:ext uri="{BB962C8B-B14F-4D97-AF65-F5344CB8AC3E}">
        <p14:creationId xmlns:p14="http://schemas.microsoft.com/office/powerpoint/2010/main" val="106848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10">
            <a:extLst>
              <a:ext uri="{FF2B5EF4-FFF2-40B4-BE49-F238E27FC236}">
                <a16:creationId xmlns:a16="http://schemas.microsoft.com/office/drawing/2014/main" id="{E966F184-E3B6-45AD-9007-586DF9CC828A}"/>
              </a:ext>
            </a:extLst>
          </p:cNvPr>
          <p:cNvGraphicFramePr>
            <a:graphicFrameLocks/>
          </p:cNvGraphicFramePr>
          <p:nvPr>
            <p:extLst>
              <p:ext uri="{D42A27DB-BD31-4B8C-83A1-F6EECF244321}">
                <p14:modId xmlns:p14="http://schemas.microsoft.com/office/powerpoint/2010/main" val="257987903"/>
              </p:ext>
            </p:extLst>
          </p:nvPr>
        </p:nvGraphicFramePr>
        <p:xfrm>
          <a:off x="5573354" y="1060132"/>
          <a:ext cx="3995399" cy="40034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Espace réservé du contenu 10">
            <a:extLst>
              <a:ext uri="{FF2B5EF4-FFF2-40B4-BE49-F238E27FC236}">
                <a16:creationId xmlns:a16="http://schemas.microsoft.com/office/drawing/2014/main" id="{DC5C52E5-2486-454C-91C9-D374B9B9ADF8}"/>
              </a:ext>
            </a:extLst>
          </p:cNvPr>
          <p:cNvGraphicFramePr>
            <a:graphicFrameLocks/>
          </p:cNvGraphicFramePr>
          <p:nvPr>
            <p:extLst>
              <p:ext uri="{D42A27DB-BD31-4B8C-83A1-F6EECF244321}">
                <p14:modId xmlns:p14="http://schemas.microsoft.com/office/powerpoint/2010/main" val="769855369"/>
              </p:ext>
            </p:extLst>
          </p:nvPr>
        </p:nvGraphicFramePr>
        <p:xfrm>
          <a:off x="355891" y="1132680"/>
          <a:ext cx="5913120" cy="4137410"/>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a:extLst>
              <a:ext uri="{FF2B5EF4-FFF2-40B4-BE49-F238E27FC236}">
                <a16:creationId xmlns:a16="http://schemas.microsoft.com/office/drawing/2014/main" id="{40AEF495-2D32-4D3F-B14C-7D21DDE772FA}"/>
              </a:ext>
            </a:extLst>
          </p:cNvPr>
          <p:cNvSpPr txBox="1"/>
          <p:nvPr/>
        </p:nvSpPr>
        <p:spPr>
          <a:xfrm>
            <a:off x="585548" y="1293993"/>
            <a:ext cx="8611791" cy="769441"/>
          </a:xfrm>
          <a:prstGeom prst="rect">
            <a:avLst/>
          </a:prstGeom>
          <a:noFill/>
        </p:spPr>
        <p:txBody>
          <a:bodyPr wrap="square" rtlCol="0">
            <a:spAutoFit/>
          </a:bodyPr>
          <a:lstStyle/>
          <a:p>
            <a:pPr algn="ctr" rtl="0">
              <a:defRPr sz="1862" b="0" i="0" u="none" strike="noStrike" kern="1200" spc="0" baseline="0">
                <a:solidFill>
                  <a:srgbClr val="4F4F4F">
                    <a:lumMod val="65000"/>
                    <a:lumOff val="35000"/>
                  </a:srgbClr>
                </a:solidFill>
                <a:latin typeface="+mn-lt"/>
                <a:ea typeface="+mn-ea"/>
                <a:cs typeface="+mn-cs"/>
              </a:defRPr>
            </a:pPr>
            <a:r>
              <a:rPr lang="fr-FR" sz="1000" b="1" i="0" kern="1200" dirty="0">
                <a:solidFill>
                  <a:srgbClr val="231F20"/>
                </a:solidFill>
                <a:effectLst/>
                <a:latin typeface="Arial" panose="020B0604020202020204" pitchFamily="34" charset="0"/>
                <a:ea typeface="+mn-ea"/>
                <a:cs typeface="+mn-cs"/>
              </a:rPr>
              <a:t>AU REGARD DE VOTRE ACTIVITÉ ACTUELLE ET DE VOTRE STRATÉGIE, QUEL EST LE NIVEAU D’ENJEU POUR VOUS DES FACTEURS SUIVANTS ET COMMENT LES PRENEZ-VOUS EN COMPTE</a:t>
            </a:r>
            <a:r>
              <a:rPr lang="fr-FR" sz="1000" b="1" i="0" kern="1200" baseline="0" dirty="0">
                <a:solidFill>
                  <a:srgbClr val="231F20"/>
                </a:solidFill>
                <a:effectLst/>
                <a:latin typeface="Arial" panose="020B0604020202020204" pitchFamily="34" charset="0"/>
                <a:ea typeface="+mn-ea"/>
                <a:cs typeface="+mn-cs"/>
              </a:rPr>
              <a:t> </a:t>
            </a:r>
            <a:r>
              <a:rPr lang="fr-FR" sz="1000" b="1" i="0" kern="1200" dirty="0">
                <a:solidFill>
                  <a:srgbClr val="231F20"/>
                </a:solidFill>
                <a:effectLst/>
                <a:latin typeface="Arial" panose="020B0604020202020204" pitchFamily="34" charset="0"/>
                <a:ea typeface="+mn-ea"/>
                <a:cs typeface="+mn-cs"/>
              </a:rPr>
              <a:t>?</a:t>
            </a:r>
          </a:p>
          <a:p>
            <a:pPr algn="ctr" rtl="0">
              <a:defRPr sz="1862" b="0" i="0" u="none" strike="noStrike" kern="1200" spc="0" baseline="0">
                <a:solidFill>
                  <a:srgbClr val="4F4F4F">
                    <a:lumMod val="65000"/>
                    <a:lumOff val="35000"/>
                  </a:srgbClr>
                </a:solidFill>
                <a:latin typeface="+mn-lt"/>
                <a:ea typeface="+mn-ea"/>
                <a:cs typeface="+mn-cs"/>
              </a:defRPr>
            </a:pPr>
            <a:r>
              <a:rPr lang="fr-FR" sz="800" i="1" kern="1200" dirty="0">
                <a:solidFill>
                  <a:srgbClr val="808080"/>
                </a:solidFill>
                <a:effectLst/>
                <a:latin typeface="Arial" panose="020B0604020202020204" pitchFamily="34" charset="0"/>
                <a:ea typeface="+mn-ea"/>
                <a:cs typeface="+mn-cs"/>
              </a:rPr>
              <a:t>Source : Enquête en ligne</a:t>
            </a:r>
            <a:endParaRPr lang="fr-FR" sz="1050" dirty="0">
              <a:effectLst/>
            </a:endParaRPr>
          </a:p>
          <a:p>
            <a:endParaRPr lang="fr-FR" sz="1600" dirty="0"/>
          </a:p>
        </p:txBody>
      </p:sp>
      <p:sp>
        <p:nvSpPr>
          <p:cNvPr id="2" name="Titre 1">
            <a:extLst>
              <a:ext uri="{FF2B5EF4-FFF2-40B4-BE49-F238E27FC236}">
                <a16:creationId xmlns:a16="http://schemas.microsoft.com/office/drawing/2014/main" id="{60FC6CD0-6FDF-490F-AD2B-EA50C77B338C}"/>
              </a:ext>
            </a:extLst>
          </p:cNvPr>
          <p:cNvSpPr>
            <a:spLocks noGrp="1"/>
          </p:cNvSpPr>
          <p:nvPr>
            <p:ph type="title"/>
          </p:nvPr>
        </p:nvSpPr>
        <p:spPr/>
        <p:txBody>
          <a:bodyPr/>
          <a:lstStyle/>
          <a:p>
            <a:r>
              <a:rPr lang="fr-FR" dirty="0"/>
              <a:t>Les principaux facteurs impactant L’activité (2/2)</a:t>
            </a:r>
          </a:p>
        </p:txBody>
      </p:sp>
      <p:sp>
        <p:nvSpPr>
          <p:cNvPr id="4" name="Espace réservé du texte 3">
            <a:extLst>
              <a:ext uri="{FF2B5EF4-FFF2-40B4-BE49-F238E27FC236}">
                <a16:creationId xmlns:a16="http://schemas.microsoft.com/office/drawing/2014/main" id="{A5C41B60-1C11-4CDF-8BD4-1AC5B7F2FDE1}"/>
              </a:ext>
            </a:extLst>
          </p:cNvPr>
          <p:cNvSpPr>
            <a:spLocks noGrp="1"/>
          </p:cNvSpPr>
          <p:nvPr>
            <p:ph type="body" sz="quarter" idx="10"/>
          </p:nvPr>
        </p:nvSpPr>
        <p:spPr/>
        <p:txBody>
          <a:bodyPr/>
          <a:lstStyle/>
          <a:p>
            <a:r>
              <a:rPr lang="fr-FR"/>
              <a:t>Les facteurs identifiés comme les plus impactant</a:t>
            </a:r>
          </a:p>
        </p:txBody>
      </p:sp>
      <p:sp>
        <p:nvSpPr>
          <p:cNvPr id="5" name="Espace réservé du texte 4">
            <a:extLst>
              <a:ext uri="{FF2B5EF4-FFF2-40B4-BE49-F238E27FC236}">
                <a16:creationId xmlns:a16="http://schemas.microsoft.com/office/drawing/2014/main" id="{21D4EE2B-4D3D-43B4-9052-12E677AC2ED5}"/>
              </a:ext>
            </a:extLst>
          </p:cNvPr>
          <p:cNvSpPr>
            <a:spLocks noGrp="1"/>
          </p:cNvSpPr>
          <p:nvPr>
            <p:ph type="body" sz="quarter" idx="11"/>
          </p:nvPr>
        </p:nvSpPr>
        <p:spPr/>
        <p:txBody>
          <a:bodyPr/>
          <a:lstStyle/>
          <a:p>
            <a:r>
              <a:rPr lang="fr-FR"/>
              <a:t>02</a:t>
            </a:r>
          </a:p>
        </p:txBody>
      </p:sp>
      <p:sp>
        <p:nvSpPr>
          <p:cNvPr id="16" name="ZoneTexte 1">
            <a:extLst>
              <a:ext uri="{FF2B5EF4-FFF2-40B4-BE49-F238E27FC236}">
                <a16:creationId xmlns:a16="http://schemas.microsoft.com/office/drawing/2014/main" id="{909EE6BA-77E8-4947-872E-F4C761743FE1}"/>
              </a:ext>
            </a:extLst>
          </p:cNvPr>
          <p:cNvSpPr txBox="1"/>
          <p:nvPr/>
        </p:nvSpPr>
        <p:spPr>
          <a:xfrm>
            <a:off x="7922328" y="1575266"/>
            <a:ext cx="1398124" cy="246221"/>
          </a:xfrm>
          <a:prstGeom prst="rect">
            <a:avLst/>
          </a:prstGeom>
          <a:noFill/>
          <a:ln>
            <a:solidFill>
              <a:srgbClr val="231F2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000" b="1" dirty="0">
                <a:solidFill>
                  <a:srgbClr val="231F20"/>
                </a:solidFill>
              </a:rPr>
              <a:t>134 répondants</a:t>
            </a:r>
          </a:p>
        </p:txBody>
      </p:sp>
      <p:sp>
        <p:nvSpPr>
          <p:cNvPr id="13" name="Espace réservé du contenu 2">
            <a:extLst>
              <a:ext uri="{FF2B5EF4-FFF2-40B4-BE49-F238E27FC236}">
                <a16:creationId xmlns:a16="http://schemas.microsoft.com/office/drawing/2014/main" id="{12334982-80DA-4923-9BDA-9D952E93C20D}"/>
              </a:ext>
            </a:extLst>
          </p:cNvPr>
          <p:cNvSpPr>
            <a:spLocks noGrp="1"/>
          </p:cNvSpPr>
          <p:nvPr>
            <p:ph idx="1"/>
          </p:nvPr>
        </p:nvSpPr>
        <p:spPr>
          <a:xfrm>
            <a:off x="541904" y="5227189"/>
            <a:ext cx="8822193" cy="950541"/>
          </a:xfrm>
        </p:spPr>
        <p:txBody>
          <a:bodyPr vert="horz" lIns="0" tIns="0" rIns="0" bIns="0" rtlCol="0" anchor="t">
            <a:noAutofit/>
          </a:bodyPr>
          <a:lstStyle/>
          <a:p>
            <a:pPr lvl="1" algn="just"/>
            <a:r>
              <a:rPr lang="fr-FR" sz="1400" dirty="0">
                <a:cs typeface="Arial"/>
              </a:rPr>
              <a:t>Compte tenu des priorités exprimées quant aux réductions de coûts, le top 3 des enjeux appréhendés par les entreprises tiennent à des modernisations accélérées de leur parc productif (robotique, nouveaux équipements performants), avec des projets d’investissement dans les 3 ans. Le renouvellement partiel ou intégral des process va induire le besoin de personnels compétents.</a:t>
            </a:r>
          </a:p>
        </p:txBody>
      </p:sp>
    </p:spTree>
    <p:extLst>
      <p:ext uri="{BB962C8B-B14F-4D97-AF65-F5344CB8AC3E}">
        <p14:creationId xmlns:p14="http://schemas.microsoft.com/office/powerpoint/2010/main" val="329396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FC6CD0-6FDF-490F-AD2B-EA50C77B338C}"/>
              </a:ext>
            </a:extLst>
          </p:cNvPr>
          <p:cNvSpPr>
            <a:spLocks noGrp="1"/>
          </p:cNvSpPr>
          <p:nvPr>
            <p:ph type="title"/>
          </p:nvPr>
        </p:nvSpPr>
        <p:spPr/>
        <p:txBody>
          <a:bodyPr/>
          <a:lstStyle/>
          <a:p>
            <a:r>
              <a:rPr lang="fr-FR"/>
              <a:t>Les principaux facteurs impactant L’activité (1/2)</a:t>
            </a:r>
          </a:p>
        </p:txBody>
      </p:sp>
      <p:sp>
        <p:nvSpPr>
          <p:cNvPr id="5" name="Espace réservé du texte 4">
            <a:extLst>
              <a:ext uri="{FF2B5EF4-FFF2-40B4-BE49-F238E27FC236}">
                <a16:creationId xmlns:a16="http://schemas.microsoft.com/office/drawing/2014/main" id="{21D4EE2B-4D3D-43B4-9052-12E677AC2ED5}"/>
              </a:ext>
            </a:extLst>
          </p:cNvPr>
          <p:cNvSpPr>
            <a:spLocks noGrp="1"/>
          </p:cNvSpPr>
          <p:nvPr>
            <p:ph type="body" sz="quarter" idx="11"/>
          </p:nvPr>
        </p:nvSpPr>
        <p:spPr/>
        <p:txBody>
          <a:bodyPr/>
          <a:lstStyle/>
          <a:p>
            <a:r>
              <a:rPr lang="fr-FR"/>
              <a:t>02</a:t>
            </a:r>
          </a:p>
        </p:txBody>
      </p:sp>
      <p:sp>
        <p:nvSpPr>
          <p:cNvPr id="7" name="Espace réservé du texte 3">
            <a:extLst>
              <a:ext uri="{FF2B5EF4-FFF2-40B4-BE49-F238E27FC236}">
                <a16:creationId xmlns:a16="http://schemas.microsoft.com/office/drawing/2014/main" id="{821219D2-1F7E-4C05-A958-E6A579F9F6D6}"/>
              </a:ext>
            </a:extLst>
          </p:cNvPr>
          <p:cNvSpPr>
            <a:spLocks noGrp="1"/>
          </p:cNvSpPr>
          <p:nvPr>
            <p:ph type="body" sz="quarter" idx="10"/>
          </p:nvPr>
        </p:nvSpPr>
        <p:spPr>
          <a:xfrm>
            <a:off x="1415414" y="863600"/>
            <a:ext cx="7781925" cy="393065"/>
          </a:xfrm>
        </p:spPr>
        <p:txBody>
          <a:bodyPr/>
          <a:lstStyle/>
          <a:p>
            <a:r>
              <a:rPr lang="fr-FR"/>
              <a:t>Quelques facteurs plus secondaires</a:t>
            </a:r>
          </a:p>
        </p:txBody>
      </p:sp>
      <p:graphicFrame>
        <p:nvGraphicFramePr>
          <p:cNvPr id="9" name="Espace réservé du contenu 10">
            <a:extLst>
              <a:ext uri="{FF2B5EF4-FFF2-40B4-BE49-F238E27FC236}">
                <a16:creationId xmlns:a16="http://schemas.microsoft.com/office/drawing/2014/main" id="{9211C89D-B686-40F5-A563-FF706693EFF2}"/>
              </a:ext>
            </a:extLst>
          </p:cNvPr>
          <p:cNvGraphicFramePr>
            <a:graphicFrameLocks/>
          </p:cNvGraphicFramePr>
          <p:nvPr>
            <p:extLst>
              <p:ext uri="{D42A27DB-BD31-4B8C-83A1-F6EECF244321}">
                <p14:modId xmlns:p14="http://schemas.microsoft.com/office/powerpoint/2010/main" val="4017239563"/>
              </p:ext>
            </p:extLst>
          </p:nvPr>
        </p:nvGraphicFramePr>
        <p:xfrm>
          <a:off x="26405" y="1245635"/>
          <a:ext cx="6154994" cy="48617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Espace réservé du contenu 10">
            <a:extLst>
              <a:ext uri="{FF2B5EF4-FFF2-40B4-BE49-F238E27FC236}">
                <a16:creationId xmlns:a16="http://schemas.microsoft.com/office/drawing/2014/main" id="{AB256235-F643-4583-BD86-7CC4A803220F}"/>
              </a:ext>
            </a:extLst>
          </p:cNvPr>
          <p:cNvGraphicFramePr>
            <a:graphicFrameLocks/>
          </p:cNvGraphicFramePr>
          <p:nvPr>
            <p:extLst>
              <p:ext uri="{D42A27DB-BD31-4B8C-83A1-F6EECF244321}">
                <p14:modId xmlns:p14="http://schemas.microsoft.com/office/powerpoint/2010/main" val="30270213"/>
              </p:ext>
            </p:extLst>
          </p:nvPr>
        </p:nvGraphicFramePr>
        <p:xfrm>
          <a:off x="5534026" y="1158452"/>
          <a:ext cx="4371974" cy="4650554"/>
        </p:xfrm>
        <a:graphic>
          <a:graphicData uri="http://schemas.openxmlformats.org/drawingml/2006/chart">
            <c:chart xmlns:c="http://schemas.openxmlformats.org/drawingml/2006/chart" xmlns:r="http://schemas.openxmlformats.org/officeDocument/2006/relationships" r:id="rId3"/>
          </a:graphicData>
        </a:graphic>
      </p:graphicFrame>
      <p:sp>
        <p:nvSpPr>
          <p:cNvPr id="13" name="ZoneTexte 12">
            <a:extLst>
              <a:ext uri="{FF2B5EF4-FFF2-40B4-BE49-F238E27FC236}">
                <a16:creationId xmlns:a16="http://schemas.microsoft.com/office/drawing/2014/main" id="{CA9C02EC-3E34-45A9-8FD9-8E4C19B93514}"/>
              </a:ext>
            </a:extLst>
          </p:cNvPr>
          <p:cNvSpPr txBox="1"/>
          <p:nvPr/>
        </p:nvSpPr>
        <p:spPr>
          <a:xfrm>
            <a:off x="647105" y="1313657"/>
            <a:ext cx="8611791" cy="769441"/>
          </a:xfrm>
          <a:prstGeom prst="rect">
            <a:avLst/>
          </a:prstGeom>
          <a:noFill/>
        </p:spPr>
        <p:txBody>
          <a:bodyPr wrap="square" rtlCol="0">
            <a:spAutoFit/>
          </a:bodyPr>
          <a:lstStyle/>
          <a:p>
            <a:pPr algn="ctr" rtl="0">
              <a:defRPr sz="1862" b="0" i="0" u="none" strike="noStrike" kern="1200" spc="0" baseline="0">
                <a:solidFill>
                  <a:srgbClr val="4F4F4F">
                    <a:lumMod val="65000"/>
                    <a:lumOff val="35000"/>
                  </a:srgbClr>
                </a:solidFill>
                <a:latin typeface="+mn-lt"/>
                <a:ea typeface="+mn-ea"/>
                <a:cs typeface="+mn-cs"/>
              </a:defRPr>
            </a:pPr>
            <a:r>
              <a:rPr lang="fr-FR" sz="1000" b="1" i="0" kern="1200" dirty="0">
                <a:solidFill>
                  <a:srgbClr val="231F20"/>
                </a:solidFill>
                <a:effectLst/>
                <a:latin typeface="Arial" panose="020B0604020202020204" pitchFamily="34" charset="0"/>
                <a:ea typeface="+mn-ea"/>
                <a:cs typeface="+mn-cs"/>
              </a:rPr>
              <a:t>AU REGARD DE VOTRE ACTIVITÉ ACTUELLE ET DE VOTRE STRATÉGIE, QUEL EST LE NIVEAU D’ENJEU POUR VOUS DES FACTEURS SUIVANTS ET COMMENT LES PRENEZ-VOUS EN COMPTE</a:t>
            </a:r>
            <a:r>
              <a:rPr lang="fr-FR" sz="1000" b="1" i="0" kern="1200" baseline="0" dirty="0">
                <a:solidFill>
                  <a:srgbClr val="231F20"/>
                </a:solidFill>
                <a:effectLst/>
                <a:latin typeface="Arial" panose="020B0604020202020204" pitchFamily="34" charset="0"/>
                <a:ea typeface="+mn-ea"/>
                <a:cs typeface="+mn-cs"/>
              </a:rPr>
              <a:t> </a:t>
            </a:r>
            <a:r>
              <a:rPr lang="fr-FR" sz="1000" b="1" i="0" kern="1200" dirty="0">
                <a:solidFill>
                  <a:srgbClr val="231F20"/>
                </a:solidFill>
                <a:effectLst/>
                <a:latin typeface="Arial" panose="020B0604020202020204" pitchFamily="34" charset="0"/>
                <a:ea typeface="+mn-ea"/>
                <a:cs typeface="+mn-cs"/>
              </a:rPr>
              <a:t>?</a:t>
            </a:r>
          </a:p>
          <a:p>
            <a:pPr algn="ctr" rtl="0">
              <a:defRPr sz="1862" b="0" i="0" u="none" strike="noStrike" kern="1200" spc="0" baseline="0">
                <a:solidFill>
                  <a:srgbClr val="4F4F4F">
                    <a:lumMod val="65000"/>
                    <a:lumOff val="35000"/>
                  </a:srgbClr>
                </a:solidFill>
                <a:latin typeface="+mn-lt"/>
                <a:ea typeface="+mn-ea"/>
                <a:cs typeface="+mn-cs"/>
              </a:defRPr>
            </a:pPr>
            <a:r>
              <a:rPr lang="fr-FR" sz="800" i="1" kern="1200" dirty="0">
                <a:solidFill>
                  <a:srgbClr val="808080"/>
                </a:solidFill>
                <a:effectLst/>
                <a:latin typeface="Arial" panose="020B0604020202020204" pitchFamily="34" charset="0"/>
                <a:ea typeface="+mn-ea"/>
                <a:cs typeface="+mn-cs"/>
              </a:rPr>
              <a:t>Source : Enquête en ligne</a:t>
            </a:r>
            <a:endParaRPr lang="fr-FR" sz="1050" dirty="0">
              <a:effectLst/>
            </a:endParaRPr>
          </a:p>
          <a:p>
            <a:endParaRPr lang="fr-FR" sz="1600" dirty="0"/>
          </a:p>
        </p:txBody>
      </p:sp>
      <p:sp>
        <p:nvSpPr>
          <p:cNvPr id="14" name="ZoneTexte 1">
            <a:extLst>
              <a:ext uri="{FF2B5EF4-FFF2-40B4-BE49-F238E27FC236}">
                <a16:creationId xmlns:a16="http://schemas.microsoft.com/office/drawing/2014/main" id="{2779FCCF-D234-413A-903D-CE16C9CCC64C}"/>
              </a:ext>
            </a:extLst>
          </p:cNvPr>
          <p:cNvSpPr txBox="1"/>
          <p:nvPr/>
        </p:nvSpPr>
        <p:spPr>
          <a:xfrm>
            <a:off x="8256625" y="1698377"/>
            <a:ext cx="1398124" cy="246221"/>
          </a:xfrm>
          <a:prstGeom prst="rect">
            <a:avLst/>
          </a:prstGeom>
          <a:noFill/>
          <a:ln>
            <a:solidFill>
              <a:srgbClr val="231F2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000" b="1" dirty="0">
                <a:solidFill>
                  <a:srgbClr val="231F20"/>
                </a:solidFill>
              </a:rPr>
              <a:t>134 répondants</a:t>
            </a:r>
          </a:p>
        </p:txBody>
      </p:sp>
    </p:spTree>
    <p:extLst>
      <p:ext uri="{BB962C8B-B14F-4D97-AF65-F5344CB8AC3E}">
        <p14:creationId xmlns:p14="http://schemas.microsoft.com/office/powerpoint/2010/main" val="403824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73BB77-D31F-485F-931F-FF86F7837E35}"/>
              </a:ext>
            </a:extLst>
          </p:cNvPr>
          <p:cNvSpPr>
            <a:spLocks noGrp="1"/>
          </p:cNvSpPr>
          <p:nvPr>
            <p:ph type="title"/>
          </p:nvPr>
        </p:nvSpPr>
        <p:spPr/>
        <p:txBody>
          <a:bodyPr/>
          <a:lstStyle/>
          <a:p>
            <a:r>
              <a:rPr lang="fr-FR"/>
              <a:t>3. BESOINS EN EMPLOIS ET COMPÉTENCES</a:t>
            </a:r>
          </a:p>
        </p:txBody>
      </p:sp>
      <p:sp>
        <p:nvSpPr>
          <p:cNvPr id="3" name="Espace réservé du texte 2">
            <a:extLst>
              <a:ext uri="{FF2B5EF4-FFF2-40B4-BE49-F238E27FC236}">
                <a16:creationId xmlns:a16="http://schemas.microsoft.com/office/drawing/2014/main" id="{17705D64-8153-49E5-8A55-43A75E2D6002}"/>
              </a:ext>
            </a:extLst>
          </p:cNvPr>
          <p:cNvSpPr>
            <a:spLocks noGrp="1"/>
          </p:cNvSpPr>
          <p:nvPr>
            <p:ph type="body" idx="1"/>
          </p:nvPr>
        </p:nvSpPr>
        <p:spPr/>
        <p:txBody>
          <a:bodyPr/>
          <a:lstStyle/>
          <a:p>
            <a:r>
              <a:rPr lang="fr-FR"/>
              <a:t>03</a:t>
            </a:r>
          </a:p>
        </p:txBody>
      </p:sp>
    </p:spTree>
    <p:extLst>
      <p:ext uri="{BB962C8B-B14F-4D97-AF65-F5344CB8AC3E}">
        <p14:creationId xmlns:p14="http://schemas.microsoft.com/office/powerpoint/2010/main" val="299072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EA4F67-32EC-4A75-ABA0-25610329EF60}"/>
              </a:ext>
            </a:extLst>
          </p:cNvPr>
          <p:cNvSpPr>
            <a:spLocks noGrp="1"/>
          </p:cNvSpPr>
          <p:nvPr>
            <p:ph type="title"/>
          </p:nvPr>
        </p:nvSpPr>
        <p:spPr/>
        <p:txBody>
          <a:bodyPr/>
          <a:lstStyle/>
          <a:p>
            <a:r>
              <a:rPr lang="fr-FR"/>
              <a:t>3.1. Les métiers de la branche aujourd’hui</a:t>
            </a:r>
            <a:br>
              <a:rPr lang="fr-FR"/>
            </a:br>
            <a:endParaRPr lang="fr-FR"/>
          </a:p>
        </p:txBody>
      </p:sp>
      <p:sp>
        <p:nvSpPr>
          <p:cNvPr id="3" name="Espace réservé du texte 2">
            <a:extLst>
              <a:ext uri="{FF2B5EF4-FFF2-40B4-BE49-F238E27FC236}">
                <a16:creationId xmlns:a16="http://schemas.microsoft.com/office/drawing/2014/main" id="{0614F165-8ED6-4307-AA20-E5E21F609FC7}"/>
              </a:ext>
            </a:extLst>
          </p:cNvPr>
          <p:cNvSpPr>
            <a:spLocks noGrp="1"/>
          </p:cNvSpPr>
          <p:nvPr>
            <p:ph type="body" idx="1"/>
          </p:nvPr>
        </p:nvSpPr>
        <p:spPr/>
        <p:txBody>
          <a:bodyPr/>
          <a:lstStyle/>
          <a:p>
            <a:r>
              <a:rPr lang="fr-FR"/>
              <a:t>3.1</a:t>
            </a:r>
          </a:p>
        </p:txBody>
      </p:sp>
    </p:spTree>
    <p:extLst>
      <p:ext uri="{BB962C8B-B14F-4D97-AF65-F5344CB8AC3E}">
        <p14:creationId xmlns:p14="http://schemas.microsoft.com/office/powerpoint/2010/main" val="392751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271E09-EF29-40C1-85D6-F3CD365CAE70}"/>
              </a:ext>
            </a:extLst>
          </p:cNvPr>
          <p:cNvSpPr>
            <a:spLocks noGrp="1"/>
          </p:cNvSpPr>
          <p:nvPr>
            <p:ph type="title"/>
          </p:nvPr>
        </p:nvSpPr>
        <p:spPr/>
        <p:txBody>
          <a:bodyPr/>
          <a:lstStyle/>
          <a:p>
            <a:r>
              <a:rPr lang="fr-FR" dirty="0"/>
              <a:t>Répartition des effectifs par famille de métiers</a:t>
            </a:r>
          </a:p>
        </p:txBody>
      </p:sp>
      <p:sp>
        <p:nvSpPr>
          <p:cNvPr id="4" name="Espace réservé du texte 3">
            <a:extLst>
              <a:ext uri="{FF2B5EF4-FFF2-40B4-BE49-F238E27FC236}">
                <a16:creationId xmlns:a16="http://schemas.microsoft.com/office/drawing/2014/main" id="{CED9CD76-092A-4924-9345-A5DB0F3D6D9F}"/>
              </a:ext>
            </a:extLst>
          </p:cNvPr>
          <p:cNvSpPr>
            <a:spLocks noGrp="1"/>
          </p:cNvSpPr>
          <p:nvPr>
            <p:ph type="body" sz="quarter" idx="10"/>
          </p:nvPr>
        </p:nvSpPr>
        <p:spPr/>
        <p:txBody>
          <a:bodyPr/>
          <a:lstStyle/>
          <a:p>
            <a:r>
              <a:rPr lang="fr-FR" dirty="0"/>
              <a:t>Situation actuelle</a:t>
            </a:r>
          </a:p>
        </p:txBody>
      </p:sp>
      <p:sp>
        <p:nvSpPr>
          <p:cNvPr id="5" name="Espace réservé du texte 4">
            <a:extLst>
              <a:ext uri="{FF2B5EF4-FFF2-40B4-BE49-F238E27FC236}">
                <a16:creationId xmlns:a16="http://schemas.microsoft.com/office/drawing/2014/main" id="{A015AF9C-F26A-4061-896F-7CFF106DD315}"/>
              </a:ext>
            </a:extLst>
          </p:cNvPr>
          <p:cNvSpPr>
            <a:spLocks noGrp="1"/>
          </p:cNvSpPr>
          <p:nvPr>
            <p:ph type="body" sz="quarter" idx="11"/>
          </p:nvPr>
        </p:nvSpPr>
        <p:spPr/>
        <p:txBody>
          <a:bodyPr/>
          <a:lstStyle/>
          <a:p>
            <a:r>
              <a:rPr lang="fr-FR"/>
              <a:t>03</a:t>
            </a:r>
          </a:p>
        </p:txBody>
      </p:sp>
      <p:graphicFrame>
        <p:nvGraphicFramePr>
          <p:cNvPr id="19" name="Espace réservé du contenu 10">
            <a:extLst>
              <a:ext uri="{FF2B5EF4-FFF2-40B4-BE49-F238E27FC236}">
                <a16:creationId xmlns:a16="http://schemas.microsoft.com/office/drawing/2014/main" id="{EBEED2BC-7570-4532-B892-A1AE5373A230}"/>
              </a:ext>
            </a:extLst>
          </p:cNvPr>
          <p:cNvGraphicFramePr>
            <a:graphicFrameLocks/>
          </p:cNvGraphicFramePr>
          <p:nvPr>
            <p:extLst>
              <p:ext uri="{D42A27DB-BD31-4B8C-83A1-F6EECF244321}">
                <p14:modId xmlns:p14="http://schemas.microsoft.com/office/powerpoint/2010/main" val="3802663205"/>
              </p:ext>
            </p:extLst>
          </p:nvPr>
        </p:nvGraphicFramePr>
        <p:xfrm>
          <a:off x="3588151" y="1261283"/>
          <a:ext cx="6317849" cy="5114117"/>
        </p:xfrm>
        <a:graphic>
          <a:graphicData uri="http://schemas.openxmlformats.org/drawingml/2006/chart">
            <c:chart xmlns:c="http://schemas.openxmlformats.org/drawingml/2006/chart" xmlns:r="http://schemas.openxmlformats.org/officeDocument/2006/relationships" r:id="rId2"/>
          </a:graphicData>
        </a:graphic>
      </p:graphicFrame>
      <p:sp>
        <p:nvSpPr>
          <p:cNvPr id="21" name="ZoneTexte 20">
            <a:extLst>
              <a:ext uri="{FF2B5EF4-FFF2-40B4-BE49-F238E27FC236}">
                <a16:creationId xmlns:a16="http://schemas.microsoft.com/office/drawing/2014/main" id="{0A6251AB-9C32-4725-AF61-BFD24DEAF648}"/>
              </a:ext>
            </a:extLst>
          </p:cNvPr>
          <p:cNvSpPr txBox="1"/>
          <p:nvPr/>
        </p:nvSpPr>
        <p:spPr>
          <a:xfrm>
            <a:off x="8378190" y="1514554"/>
            <a:ext cx="1234441" cy="246221"/>
          </a:xfrm>
          <a:prstGeom prst="rect">
            <a:avLst/>
          </a:prstGeom>
          <a:noFill/>
          <a:ln>
            <a:solidFill>
              <a:srgbClr val="231F20"/>
            </a:solidFill>
          </a:ln>
        </p:spPr>
        <p:txBody>
          <a:bodyPr wrap="square" rtlCol="0">
            <a:spAutoFit/>
          </a:bodyPr>
          <a:lstStyle/>
          <a:p>
            <a:pPr algn="ctr"/>
            <a:r>
              <a:rPr lang="fr-FR" sz="1000" b="1" dirty="0">
                <a:solidFill>
                  <a:srgbClr val="231F20"/>
                </a:solidFill>
              </a:rPr>
              <a:t>154</a:t>
            </a:r>
            <a:r>
              <a:rPr lang="fr-FR" sz="1000" b="1">
                <a:solidFill>
                  <a:srgbClr val="231F20"/>
                </a:solidFill>
              </a:rPr>
              <a:t> répondants</a:t>
            </a:r>
          </a:p>
        </p:txBody>
      </p:sp>
      <p:sp>
        <p:nvSpPr>
          <p:cNvPr id="9" name="Espace réservé du contenu 5">
            <a:extLst>
              <a:ext uri="{FF2B5EF4-FFF2-40B4-BE49-F238E27FC236}">
                <a16:creationId xmlns:a16="http://schemas.microsoft.com/office/drawing/2014/main" id="{AAC0D635-1021-4112-B29F-00C38FCBD747}"/>
              </a:ext>
            </a:extLst>
          </p:cNvPr>
          <p:cNvSpPr>
            <a:spLocks noGrp="1"/>
          </p:cNvSpPr>
          <p:nvPr>
            <p:ph idx="1"/>
          </p:nvPr>
        </p:nvSpPr>
        <p:spPr>
          <a:xfrm>
            <a:off x="700881" y="1711325"/>
            <a:ext cx="3036729" cy="4283075"/>
          </a:xfrm>
        </p:spPr>
        <p:txBody>
          <a:bodyPr/>
          <a:lstStyle/>
          <a:p>
            <a:pPr lvl="1" algn="just"/>
            <a:r>
              <a:rPr lang="fr-FR" sz="1200" dirty="0"/>
              <a:t>La production est, sans surprise, au cœur de l’activité des entreprises de la branche. </a:t>
            </a:r>
          </a:p>
          <a:p>
            <a:pPr lvl="1" algn="just"/>
            <a:endParaRPr lang="fr-FR" sz="1200" dirty="0"/>
          </a:p>
          <a:p>
            <a:pPr lvl="1" algn="just"/>
            <a:r>
              <a:rPr lang="fr-FR" sz="1200" dirty="0"/>
              <a:t>Les opérateurs qualifiés représentent plus de 50 % des effectifs dans un peu moins d’un tiers des entreprises. </a:t>
            </a:r>
          </a:p>
          <a:p>
            <a:pPr lvl="1" algn="just"/>
            <a:r>
              <a:rPr lang="fr-FR" sz="1200" dirty="0"/>
              <a:t>La forte demande de salariés qualifiés pour la maintenance technique et la production explique les tensions sur le marché de l’emploi. Pour de nombreuses entreprises, il est difficile de combler leur besoin faute de main d’œuvre formée et disponible.</a:t>
            </a:r>
          </a:p>
          <a:p>
            <a:pPr lvl="1" algn="just"/>
            <a:endParaRPr lang="fr-FR" sz="1200" dirty="0"/>
          </a:p>
          <a:p>
            <a:pPr lvl="1" algn="just"/>
            <a:r>
              <a:rPr lang="fr-FR" sz="1200" dirty="0"/>
              <a:t>Par ailleurs, si actuellement les opérateurs non qualifiés représentent plus de 30% des effectifs dans la moitié des entreprises interrogées, cette proportion devrait diminuer dans les années à venir. Les grandes tendances (digitalisation, industrie 4.0, robotisation…) imposent aux salariés de monter en compétence. Désormais, la plupart des postes à pourvoir nécessitent un minium de formation. </a:t>
            </a:r>
          </a:p>
          <a:p>
            <a:pPr lvl="1" algn="just"/>
            <a:endParaRPr lang="fr-FR" sz="1200" dirty="0"/>
          </a:p>
          <a:p>
            <a:pPr lvl="1" algn="just"/>
            <a:r>
              <a:rPr lang="fr-FR" sz="1200" dirty="0"/>
              <a:t> </a:t>
            </a:r>
          </a:p>
          <a:p>
            <a:pPr lvl="1" algn="just"/>
            <a:endParaRPr lang="fr-FR" sz="1200" dirty="0"/>
          </a:p>
          <a:p>
            <a:pPr lvl="1" algn="just"/>
            <a:endParaRPr lang="fr-FR" sz="1200" dirty="0"/>
          </a:p>
        </p:txBody>
      </p:sp>
    </p:spTree>
    <p:extLst>
      <p:ext uri="{BB962C8B-B14F-4D97-AF65-F5344CB8AC3E}">
        <p14:creationId xmlns:p14="http://schemas.microsoft.com/office/powerpoint/2010/main" val="390026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F837F37-7654-40D3-80BA-37EC89FED158}"/>
              </a:ext>
            </a:extLst>
          </p:cNvPr>
          <p:cNvSpPr/>
          <p:nvPr/>
        </p:nvSpPr>
        <p:spPr>
          <a:xfrm>
            <a:off x="4472144" y="4732823"/>
            <a:ext cx="5174773" cy="1825144"/>
          </a:xfrm>
          <a:prstGeom prst="rect">
            <a:avLst/>
          </a:prstGeom>
          <a:solidFill>
            <a:schemeClr val="bg1"/>
          </a:solidFill>
          <a:ln w="25400"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aphicFrame>
        <p:nvGraphicFramePr>
          <p:cNvPr id="20" name="Graphique 19">
            <a:extLst>
              <a:ext uri="{FF2B5EF4-FFF2-40B4-BE49-F238E27FC236}">
                <a16:creationId xmlns:a16="http://schemas.microsoft.com/office/drawing/2014/main" id="{0ED3F762-6B0D-46BC-A589-CD95F210F4D7}"/>
              </a:ext>
            </a:extLst>
          </p:cNvPr>
          <p:cNvGraphicFramePr>
            <a:graphicFrameLocks/>
          </p:cNvGraphicFramePr>
          <p:nvPr/>
        </p:nvGraphicFramePr>
        <p:xfrm>
          <a:off x="4713042" y="1617129"/>
          <a:ext cx="4858922" cy="1763723"/>
        </p:xfrm>
        <a:graphic>
          <a:graphicData uri="http://schemas.openxmlformats.org/drawingml/2006/chart">
            <c:chart xmlns:c="http://schemas.openxmlformats.org/drawingml/2006/chart" xmlns:r="http://schemas.openxmlformats.org/officeDocument/2006/relationships" r:id="rId2"/>
          </a:graphicData>
        </a:graphic>
      </p:graphicFrame>
      <p:sp>
        <p:nvSpPr>
          <p:cNvPr id="6" name="Espace réservé du contenu 5">
            <a:extLst>
              <a:ext uri="{FF2B5EF4-FFF2-40B4-BE49-F238E27FC236}">
                <a16:creationId xmlns:a16="http://schemas.microsoft.com/office/drawing/2014/main" id="{0A93384B-D218-42DE-B649-CE74E9EEAEDF}"/>
              </a:ext>
            </a:extLst>
          </p:cNvPr>
          <p:cNvSpPr>
            <a:spLocks noGrp="1"/>
          </p:cNvSpPr>
          <p:nvPr>
            <p:ph idx="1"/>
          </p:nvPr>
        </p:nvSpPr>
        <p:spPr>
          <a:xfrm>
            <a:off x="700881" y="1711325"/>
            <a:ext cx="3582361" cy="4283075"/>
          </a:xfrm>
        </p:spPr>
        <p:txBody>
          <a:bodyPr/>
          <a:lstStyle/>
          <a:p>
            <a:pPr lvl="1" algn="just"/>
            <a:r>
              <a:rPr lang="fr-FR" sz="1200" dirty="0"/>
              <a:t>Une augmentation du nombre total d’ingénieurs et cadres de la métallurgie (+6,37 %) et de TAM de la métallurgie (+5,27 %) est constatée entre 2010 et 2015.</a:t>
            </a:r>
          </a:p>
          <a:p>
            <a:pPr lvl="1" algn="just"/>
            <a:endParaRPr lang="fr-FR" sz="1200" dirty="0"/>
          </a:p>
          <a:p>
            <a:pPr lvl="1" algn="just"/>
            <a:r>
              <a:rPr lang="fr-FR" sz="1200" dirty="0"/>
              <a:t>A contrario, la baisse du nombre d’ouvriers de la métallurgie entre 2010 et 2015 (-7,22 %) est portée par des baisses considérables chez les soudeurs chaudronniers (-17,82 % soit -1 488 salariés) et chez les câbleurs, bobiniers opérateurs en électricité et électronique            (-22,20 % soit -1 500 salariés), des baisses de plus de   1 000 salariés sont aussi à noter dans les ouvriers transformation des métaux et dans les usineurs.</a:t>
            </a:r>
          </a:p>
          <a:p>
            <a:pPr lvl="1" algn="just"/>
            <a:endParaRPr lang="fr-FR" sz="1200" dirty="0"/>
          </a:p>
          <a:p>
            <a:pPr lvl="1" algn="just"/>
            <a:r>
              <a:rPr lang="fr-FR" sz="1200" dirty="0"/>
              <a:t>La région enregistre une perte de près de 3 000 salariés (-27,32 %), entre 2010 et 2015, pour les ingénieurs et cadres d’étude, R&amp;D, compensée par une hausse de près de 4 200 salariés ingénieurs et cadres de la production et de la maintenance (+50,07 %) .</a:t>
            </a:r>
          </a:p>
          <a:p>
            <a:pPr lvl="1" algn="just"/>
            <a:endParaRPr lang="fr-FR" sz="1200" dirty="0"/>
          </a:p>
          <a:p>
            <a:pPr lvl="1" algn="just"/>
            <a:r>
              <a:rPr lang="fr-FR" sz="1200" dirty="0"/>
              <a:t>Chez les TAM, la hausse est soutenue par les TAM en production, process et maintenance (+5,28 %, soit 1 332 créations de postes).</a:t>
            </a:r>
          </a:p>
          <a:p>
            <a:pPr lvl="1" algn="just"/>
            <a:endParaRPr lang="fr-FR" sz="1200" dirty="0"/>
          </a:p>
        </p:txBody>
      </p:sp>
      <p:sp>
        <p:nvSpPr>
          <p:cNvPr id="2" name="Titre 1">
            <a:extLst>
              <a:ext uri="{FF2B5EF4-FFF2-40B4-BE49-F238E27FC236}">
                <a16:creationId xmlns:a16="http://schemas.microsoft.com/office/drawing/2014/main" id="{BB1ED0EB-C308-49C6-A1BD-76AC3A44A5AF}"/>
              </a:ext>
            </a:extLst>
          </p:cNvPr>
          <p:cNvSpPr>
            <a:spLocks noGrp="1"/>
          </p:cNvSpPr>
          <p:nvPr>
            <p:ph type="title"/>
          </p:nvPr>
        </p:nvSpPr>
        <p:spPr>
          <a:xfrm>
            <a:off x="1415414" y="478054"/>
            <a:ext cx="7781925" cy="393065"/>
          </a:xfrm>
        </p:spPr>
        <p:txBody>
          <a:bodyPr/>
          <a:lstStyle/>
          <a:p>
            <a:r>
              <a:rPr lang="fr-FR" dirty="0"/>
              <a:t>Répartition des effectifs par famille de métiers</a:t>
            </a:r>
          </a:p>
        </p:txBody>
      </p:sp>
      <p:sp>
        <p:nvSpPr>
          <p:cNvPr id="5" name="Espace réservé du texte 4">
            <a:extLst>
              <a:ext uri="{FF2B5EF4-FFF2-40B4-BE49-F238E27FC236}">
                <a16:creationId xmlns:a16="http://schemas.microsoft.com/office/drawing/2014/main" id="{EE601F01-6DF4-403C-B1B6-EB8654F84C8A}"/>
              </a:ext>
            </a:extLst>
          </p:cNvPr>
          <p:cNvSpPr>
            <a:spLocks noGrp="1"/>
          </p:cNvSpPr>
          <p:nvPr>
            <p:ph type="body" sz="quarter" idx="11"/>
          </p:nvPr>
        </p:nvSpPr>
        <p:spPr/>
        <p:txBody>
          <a:bodyPr/>
          <a:lstStyle/>
          <a:p>
            <a:r>
              <a:rPr lang="fr-FR" dirty="0"/>
              <a:t>03</a:t>
            </a:r>
          </a:p>
        </p:txBody>
      </p:sp>
      <p:sp>
        <p:nvSpPr>
          <p:cNvPr id="7" name="ZoneTexte 6">
            <a:extLst>
              <a:ext uri="{FF2B5EF4-FFF2-40B4-BE49-F238E27FC236}">
                <a16:creationId xmlns:a16="http://schemas.microsoft.com/office/drawing/2014/main" id="{ED2DD72E-AD84-4DA6-BBBA-54C4B8ED39AA}"/>
              </a:ext>
            </a:extLst>
          </p:cNvPr>
          <p:cNvSpPr txBox="1"/>
          <p:nvPr/>
        </p:nvSpPr>
        <p:spPr>
          <a:xfrm>
            <a:off x="4465435" y="1153077"/>
            <a:ext cx="5440565" cy="538609"/>
          </a:xfrm>
          <a:prstGeom prst="rect">
            <a:avLst/>
          </a:prstGeom>
          <a:noFill/>
        </p:spPr>
        <p:txBody>
          <a:bodyPr wrap="square" rtlCol="0">
            <a:spAutoFit/>
          </a:bodyPr>
          <a:lstStyle/>
          <a:p>
            <a:pPr algn="ctr"/>
            <a:r>
              <a:rPr lang="fr-FR" sz="1000" b="1"/>
              <a:t>RÉPARTITION DES SALARIÉS DE LA MÉTALLURGIE PAR CSP EN 2010 ET 2015 EN REGION CENTRE-VAL DE LOIRE </a:t>
            </a:r>
          </a:p>
          <a:p>
            <a:pPr algn="ctr"/>
            <a:r>
              <a:rPr lang="fr-FR" sz="900" i="1">
                <a:solidFill>
                  <a:schemeClr val="tx1">
                    <a:lumMod val="60000"/>
                    <a:lumOff val="40000"/>
                  </a:schemeClr>
                </a:solidFill>
              </a:rPr>
              <a:t>Source : INSEE (2010 et 2015); retraitements </a:t>
            </a:r>
            <a:r>
              <a:rPr lang="fr-FR" sz="900" i="1" err="1">
                <a:solidFill>
                  <a:schemeClr val="tx1">
                    <a:lumMod val="60000"/>
                    <a:lumOff val="40000"/>
                  </a:schemeClr>
                </a:solidFill>
              </a:rPr>
              <a:t>Katalyse</a:t>
            </a:r>
          </a:p>
        </p:txBody>
      </p:sp>
      <p:sp>
        <p:nvSpPr>
          <p:cNvPr id="16" name="Espace réservé du texte 3">
            <a:extLst>
              <a:ext uri="{FF2B5EF4-FFF2-40B4-BE49-F238E27FC236}">
                <a16:creationId xmlns:a16="http://schemas.microsoft.com/office/drawing/2014/main" id="{43E8B240-65FC-428C-B70D-4D7E6212494A}"/>
              </a:ext>
            </a:extLst>
          </p:cNvPr>
          <p:cNvSpPr>
            <a:spLocks noGrp="1"/>
          </p:cNvSpPr>
          <p:nvPr>
            <p:ph type="body" sz="quarter" idx="10"/>
          </p:nvPr>
        </p:nvSpPr>
        <p:spPr>
          <a:xfrm>
            <a:off x="1415414" y="863600"/>
            <a:ext cx="7781925" cy="393065"/>
          </a:xfrm>
        </p:spPr>
        <p:txBody>
          <a:bodyPr/>
          <a:lstStyle/>
          <a:p>
            <a:r>
              <a:rPr lang="fr-FR" dirty="0"/>
              <a:t>Evolution passée des emplois de la branche par CSP</a:t>
            </a:r>
          </a:p>
        </p:txBody>
      </p:sp>
      <p:sp>
        <p:nvSpPr>
          <p:cNvPr id="4" name="Rectangle 3">
            <a:extLst>
              <a:ext uri="{FF2B5EF4-FFF2-40B4-BE49-F238E27FC236}">
                <a16:creationId xmlns:a16="http://schemas.microsoft.com/office/drawing/2014/main" id="{6ABDA16B-3D4B-4A59-8EC2-B712DEF3C170}"/>
              </a:ext>
            </a:extLst>
          </p:cNvPr>
          <p:cNvSpPr/>
          <p:nvPr/>
        </p:nvSpPr>
        <p:spPr>
          <a:xfrm>
            <a:off x="4472143" y="3268245"/>
            <a:ext cx="5174775" cy="1388104"/>
          </a:xfrm>
          <a:prstGeom prst="rect">
            <a:avLst/>
          </a:prstGeom>
          <a:noFill/>
          <a:ln w="25400"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1" name="Rectangle 10">
            <a:extLst>
              <a:ext uri="{FF2B5EF4-FFF2-40B4-BE49-F238E27FC236}">
                <a16:creationId xmlns:a16="http://schemas.microsoft.com/office/drawing/2014/main" id="{7F7A411C-A279-47E4-AB1F-2B81385B3CD9}"/>
              </a:ext>
            </a:extLst>
          </p:cNvPr>
          <p:cNvSpPr/>
          <p:nvPr/>
        </p:nvSpPr>
        <p:spPr>
          <a:xfrm>
            <a:off x="4472143" y="1691804"/>
            <a:ext cx="5174776" cy="1522102"/>
          </a:xfrm>
          <a:prstGeom prst="rect">
            <a:avLst/>
          </a:prstGeom>
          <a:noFill/>
          <a:ln w="25400"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8" name="Rectangle 7">
            <a:extLst>
              <a:ext uri="{FF2B5EF4-FFF2-40B4-BE49-F238E27FC236}">
                <a16:creationId xmlns:a16="http://schemas.microsoft.com/office/drawing/2014/main" id="{1589D44B-FE33-4B1D-9E30-0BD1919327A9}"/>
              </a:ext>
            </a:extLst>
          </p:cNvPr>
          <p:cNvSpPr/>
          <p:nvPr/>
        </p:nvSpPr>
        <p:spPr>
          <a:xfrm>
            <a:off x="4477041" y="1737371"/>
            <a:ext cx="2579998" cy="27104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a:solidFill>
                  <a:schemeClr val="tx1"/>
                </a:solidFill>
              </a:rPr>
              <a:t>CADRES</a:t>
            </a:r>
          </a:p>
        </p:txBody>
      </p:sp>
      <p:sp>
        <p:nvSpPr>
          <p:cNvPr id="9" name="Rectangle 8">
            <a:extLst>
              <a:ext uri="{FF2B5EF4-FFF2-40B4-BE49-F238E27FC236}">
                <a16:creationId xmlns:a16="http://schemas.microsoft.com/office/drawing/2014/main" id="{407F0251-5D40-43C2-9B65-63270756B6A1}"/>
              </a:ext>
            </a:extLst>
          </p:cNvPr>
          <p:cNvSpPr/>
          <p:nvPr/>
        </p:nvSpPr>
        <p:spPr>
          <a:xfrm>
            <a:off x="5630007" y="1757080"/>
            <a:ext cx="1457810" cy="231627"/>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srgbClr val="00B0F0"/>
                </a:solidFill>
              </a:rPr>
              <a:t>Total 2010 : 19 212</a:t>
            </a:r>
          </a:p>
        </p:txBody>
      </p:sp>
      <p:sp>
        <p:nvSpPr>
          <p:cNvPr id="14" name="Rectangle 13">
            <a:extLst>
              <a:ext uri="{FF2B5EF4-FFF2-40B4-BE49-F238E27FC236}">
                <a16:creationId xmlns:a16="http://schemas.microsoft.com/office/drawing/2014/main" id="{15264556-CC2B-4C93-A1D0-9D2CC59B43E7}"/>
              </a:ext>
            </a:extLst>
          </p:cNvPr>
          <p:cNvSpPr/>
          <p:nvPr/>
        </p:nvSpPr>
        <p:spPr>
          <a:xfrm>
            <a:off x="7185717" y="1737371"/>
            <a:ext cx="1457810" cy="27104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srgbClr val="E94451"/>
                </a:solidFill>
              </a:rPr>
              <a:t>Total 2015 : 20 436</a:t>
            </a:r>
          </a:p>
        </p:txBody>
      </p:sp>
      <p:graphicFrame>
        <p:nvGraphicFramePr>
          <p:cNvPr id="15" name="Graphique 14">
            <a:extLst>
              <a:ext uri="{FF2B5EF4-FFF2-40B4-BE49-F238E27FC236}">
                <a16:creationId xmlns:a16="http://schemas.microsoft.com/office/drawing/2014/main" id="{B4009857-22B2-4A35-B2F9-7086456B9946}"/>
              </a:ext>
            </a:extLst>
          </p:cNvPr>
          <p:cNvGraphicFramePr>
            <a:graphicFrameLocks/>
          </p:cNvGraphicFramePr>
          <p:nvPr/>
        </p:nvGraphicFramePr>
        <p:xfrm>
          <a:off x="4713042" y="3477149"/>
          <a:ext cx="4858922" cy="1683768"/>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a:extLst>
              <a:ext uri="{FF2B5EF4-FFF2-40B4-BE49-F238E27FC236}">
                <a16:creationId xmlns:a16="http://schemas.microsoft.com/office/drawing/2014/main" id="{40F9B194-067C-4775-8483-059641E3BBAE}"/>
              </a:ext>
            </a:extLst>
          </p:cNvPr>
          <p:cNvSpPr/>
          <p:nvPr/>
        </p:nvSpPr>
        <p:spPr>
          <a:xfrm>
            <a:off x="4477041" y="3320646"/>
            <a:ext cx="2579998" cy="27104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a:solidFill>
                  <a:schemeClr val="tx1"/>
                </a:solidFill>
              </a:rPr>
              <a:t>TAM</a:t>
            </a:r>
          </a:p>
        </p:txBody>
      </p:sp>
      <p:sp>
        <p:nvSpPr>
          <p:cNvPr id="18" name="Rectangle 17">
            <a:extLst>
              <a:ext uri="{FF2B5EF4-FFF2-40B4-BE49-F238E27FC236}">
                <a16:creationId xmlns:a16="http://schemas.microsoft.com/office/drawing/2014/main" id="{0D5155DB-F09E-443F-A564-6A1356132E95}"/>
              </a:ext>
            </a:extLst>
          </p:cNvPr>
          <p:cNvSpPr/>
          <p:nvPr/>
        </p:nvSpPr>
        <p:spPr>
          <a:xfrm>
            <a:off x="5630007" y="3343938"/>
            <a:ext cx="1457810" cy="2244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srgbClr val="00B0F0"/>
                </a:solidFill>
              </a:rPr>
              <a:t>Total 2010 : 33 924</a:t>
            </a:r>
          </a:p>
        </p:txBody>
      </p:sp>
      <p:sp>
        <p:nvSpPr>
          <p:cNvPr id="19" name="Rectangle 18">
            <a:extLst>
              <a:ext uri="{FF2B5EF4-FFF2-40B4-BE49-F238E27FC236}">
                <a16:creationId xmlns:a16="http://schemas.microsoft.com/office/drawing/2014/main" id="{474168F5-4D9E-4581-B8FB-16560300E328}"/>
              </a:ext>
            </a:extLst>
          </p:cNvPr>
          <p:cNvSpPr/>
          <p:nvPr/>
        </p:nvSpPr>
        <p:spPr>
          <a:xfrm>
            <a:off x="7217459" y="3343938"/>
            <a:ext cx="1426067" cy="2244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srgbClr val="E94451"/>
                </a:solidFill>
              </a:rPr>
              <a:t>Total 2015 : 35 712</a:t>
            </a:r>
          </a:p>
        </p:txBody>
      </p:sp>
      <p:graphicFrame>
        <p:nvGraphicFramePr>
          <p:cNvPr id="21" name="Graphique 20">
            <a:extLst>
              <a:ext uri="{FF2B5EF4-FFF2-40B4-BE49-F238E27FC236}">
                <a16:creationId xmlns:a16="http://schemas.microsoft.com/office/drawing/2014/main" id="{D6500423-BF2D-4293-B8B8-83306AC21168}"/>
              </a:ext>
            </a:extLst>
          </p:cNvPr>
          <p:cNvGraphicFramePr>
            <a:graphicFrameLocks/>
          </p:cNvGraphicFramePr>
          <p:nvPr/>
        </p:nvGraphicFramePr>
        <p:xfrm>
          <a:off x="4397190" y="4853950"/>
          <a:ext cx="5174773" cy="1825145"/>
        </p:xfrm>
        <a:graphic>
          <a:graphicData uri="http://schemas.openxmlformats.org/drawingml/2006/chart">
            <c:chart xmlns:c="http://schemas.openxmlformats.org/drawingml/2006/chart" xmlns:r="http://schemas.openxmlformats.org/officeDocument/2006/relationships" r:id="rId4"/>
          </a:graphicData>
        </a:graphic>
      </p:graphicFrame>
      <p:sp>
        <p:nvSpPr>
          <p:cNvPr id="23" name="Rectangle 22">
            <a:extLst>
              <a:ext uri="{FF2B5EF4-FFF2-40B4-BE49-F238E27FC236}">
                <a16:creationId xmlns:a16="http://schemas.microsoft.com/office/drawing/2014/main" id="{C1AD10CE-A218-4C27-8C3D-7CAA0A8D02CD}"/>
              </a:ext>
            </a:extLst>
          </p:cNvPr>
          <p:cNvSpPr/>
          <p:nvPr/>
        </p:nvSpPr>
        <p:spPr>
          <a:xfrm>
            <a:off x="4477041" y="4773144"/>
            <a:ext cx="2579998" cy="27104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a:solidFill>
                  <a:schemeClr val="tx1"/>
                </a:solidFill>
              </a:rPr>
              <a:t>OUVRIERS</a:t>
            </a:r>
          </a:p>
        </p:txBody>
      </p:sp>
      <p:sp>
        <p:nvSpPr>
          <p:cNvPr id="24" name="Rectangle 23">
            <a:extLst>
              <a:ext uri="{FF2B5EF4-FFF2-40B4-BE49-F238E27FC236}">
                <a16:creationId xmlns:a16="http://schemas.microsoft.com/office/drawing/2014/main" id="{89FDD21E-E3F9-420E-B0F2-840D9EB4F25D}"/>
              </a:ext>
            </a:extLst>
          </p:cNvPr>
          <p:cNvSpPr/>
          <p:nvPr/>
        </p:nvSpPr>
        <p:spPr>
          <a:xfrm>
            <a:off x="5705588" y="4796436"/>
            <a:ext cx="1457810" cy="2244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srgbClr val="00B0F0"/>
                </a:solidFill>
              </a:rPr>
              <a:t>Total 2010 : 61 152</a:t>
            </a:r>
          </a:p>
        </p:txBody>
      </p:sp>
      <p:sp>
        <p:nvSpPr>
          <p:cNvPr id="25" name="Rectangle 24">
            <a:extLst>
              <a:ext uri="{FF2B5EF4-FFF2-40B4-BE49-F238E27FC236}">
                <a16:creationId xmlns:a16="http://schemas.microsoft.com/office/drawing/2014/main" id="{A3028CBD-ADFD-44D1-BB5A-0902229038D4}"/>
              </a:ext>
            </a:extLst>
          </p:cNvPr>
          <p:cNvSpPr/>
          <p:nvPr/>
        </p:nvSpPr>
        <p:spPr>
          <a:xfrm>
            <a:off x="7293040" y="4796436"/>
            <a:ext cx="1426067" cy="224461"/>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srgbClr val="E94451"/>
                </a:solidFill>
              </a:rPr>
              <a:t>Total 2015 : 56 736</a:t>
            </a:r>
          </a:p>
        </p:txBody>
      </p:sp>
    </p:spTree>
    <p:extLst>
      <p:ext uri="{BB962C8B-B14F-4D97-AF65-F5344CB8AC3E}">
        <p14:creationId xmlns:p14="http://schemas.microsoft.com/office/powerpoint/2010/main" val="117747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271E09-EF29-40C1-85D6-F3CD365CAE70}"/>
              </a:ext>
            </a:extLst>
          </p:cNvPr>
          <p:cNvSpPr>
            <a:spLocks noGrp="1"/>
          </p:cNvSpPr>
          <p:nvPr>
            <p:ph type="title"/>
          </p:nvPr>
        </p:nvSpPr>
        <p:spPr/>
        <p:txBody>
          <a:bodyPr/>
          <a:lstStyle/>
          <a:p>
            <a:r>
              <a:rPr lang="fr-FR"/>
              <a:t>Age des salariés de la branche</a:t>
            </a:r>
          </a:p>
        </p:txBody>
      </p:sp>
      <p:sp>
        <p:nvSpPr>
          <p:cNvPr id="4" name="Espace réservé du texte 3">
            <a:extLst>
              <a:ext uri="{FF2B5EF4-FFF2-40B4-BE49-F238E27FC236}">
                <a16:creationId xmlns:a16="http://schemas.microsoft.com/office/drawing/2014/main" id="{CED9CD76-092A-4924-9345-A5DB0F3D6D9F}"/>
              </a:ext>
            </a:extLst>
          </p:cNvPr>
          <p:cNvSpPr>
            <a:spLocks noGrp="1"/>
          </p:cNvSpPr>
          <p:nvPr>
            <p:ph type="body" sz="quarter" idx="10"/>
          </p:nvPr>
        </p:nvSpPr>
        <p:spPr/>
        <p:txBody>
          <a:bodyPr/>
          <a:lstStyle/>
          <a:p>
            <a:r>
              <a:rPr lang="fr-FR"/>
              <a:t>Une problématique de renouvellement de main d’œuvre </a:t>
            </a:r>
          </a:p>
          <a:p>
            <a:endParaRPr lang="fr-FR"/>
          </a:p>
        </p:txBody>
      </p:sp>
      <p:sp>
        <p:nvSpPr>
          <p:cNvPr id="5" name="Espace réservé du texte 4">
            <a:extLst>
              <a:ext uri="{FF2B5EF4-FFF2-40B4-BE49-F238E27FC236}">
                <a16:creationId xmlns:a16="http://schemas.microsoft.com/office/drawing/2014/main" id="{A015AF9C-F26A-4061-896F-7CFF106DD315}"/>
              </a:ext>
            </a:extLst>
          </p:cNvPr>
          <p:cNvSpPr>
            <a:spLocks noGrp="1"/>
          </p:cNvSpPr>
          <p:nvPr>
            <p:ph type="body" sz="quarter" idx="11"/>
          </p:nvPr>
        </p:nvSpPr>
        <p:spPr/>
        <p:txBody>
          <a:bodyPr/>
          <a:lstStyle/>
          <a:p>
            <a:r>
              <a:rPr lang="fr-FR"/>
              <a:t>03</a:t>
            </a:r>
          </a:p>
        </p:txBody>
      </p:sp>
      <p:graphicFrame>
        <p:nvGraphicFramePr>
          <p:cNvPr id="3" name="Espace réservé du contenu 10">
            <a:extLst>
              <a:ext uri="{FF2B5EF4-FFF2-40B4-BE49-F238E27FC236}">
                <a16:creationId xmlns:a16="http://schemas.microsoft.com/office/drawing/2014/main" id="{A6B6E66A-BF2E-4E9D-920A-415F121E0DC6}"/>
              </a:ext>
            </a:extLst>
          </p:cNvPr>
          <p:cNvGraphicFramePr>
            <a:graphicFrameLocks/>
          </p:cNvGraphicFramePr>
          <p:nvPr>
            <p:extLst>
              <p:ext uri="{D42A27DB-BD31-4B8C-83A1-F6EECF244321}">
                <p14:modId xmlns:p14="http://schemas.microsoft.com/office/powerpoint/2010/main" val="290962089"/>
              </p:ext>
            </p:extLst>
          </p:nvPr>
        </p:nvGraphicFramePr>
        <p:xfrm>
          <a:off x="5292090" y="1100137"/>
          <a:ext cx="4217670" cy="5114117"/>
        </p:xfrm>
        <a:graphic>
          <a:graphicData uri="http://schemas.openxmlformats.org/drawingml/2006/chart">
            <c:chart xmlns:c="http://schemas.openxmlformats.org/drawingml/2006/chart" xmlns:r="http://schemas.openxmlformats.org/officeDocument/2006/relationships" r:id="rId3"/>
          </a:graphicData>
        </a:graphic>
      </p:graphicFrame>
      <p:sp>
        <p:nvSpPr>
          <p:cNvPr id="6" name="ZoneTexte 5">
            <a:extLst>
              <a:ext uri="{FF2B5EF4-FFF2-40B4-BE49-F238E27FC236}">
                <a16:creationId xmlns:a16="http://schemas.microsoft.com/office/drawing/2014/main" id="{817505AE-4727-4AF6-90AE-37D8BB84626D}"/>
              </a:ext>
            </a:extLst>
          </p:cNvPr>
          <p:cNvSpPr txBox="1"/>
          <p:nvPr/>
        </p:nvSpPr>
        <p:spPr>
          <a:xfrm>
            <a:off x="7975799" y="1522249"/>
            <a:ext cx="1337476" cy="230832"/>
          </a:xfrm>
          <a:prstGeom prst="rect">
            <a:avLst/>
          </a:prstGeom>
          <a:noFill/>
          <a:ln>
            <a:solidFill>
              <a:srgbClr val="231F20"/>
            </a:solidFill>
          </a:ln>
        </p:spPr>
        <p:txBody>
          <a:bodyPr wrap="square" rtlCol="0">
            <a:spAutoFit/>
          </a:bodyPr>
          <a:lstStyle/>
          <a:p>
            <a:pPr algn="ctr"/>
            <a:r>
              <a:rPr lang="fr-FR" sz="900" b="1">
                <a:solidFill>
                  <a:srgbClr val="231F20"/>
                </a:solidFill>
              </a:rPr>
              <a:t>167 répondants</a:t>
            </a:r>
          </a:p>
        </p:txBody>
      </p:sp>
      <p:sp>
        <p:nvSpPr>
          <p:cNvPr id="8" name="Espace réservé du contenu 5">
            <a:extLst>
              <a:ext uri="{FF2B5EF4-FFF2-40B4-BE49-F238E27FC236}">
                <a16:creationId xmlns:a16="http://schemas.microsoft.com/office/drawing/2014/main" id="{6EF19EE4-044B-42CF-B755-66465A82C143}"/>
              </a:ext>
            </a:extLst>
          </p:cNvPr>
          <p:cNvSpPr>
            <a:spLocks noGrp="1"/>
          </p:cNvSpPr>
          <p:nvPr>
            <p:ph idx="1"/>
          </p:nvPr>
        </p:nvSpPr>
        <p:spPr>
          <a:xfrm>
            <a:off x="700881" y="1711325"/>
            <a:ext cx="4591209" cy="4283075"/>
          </a:xfrm>
        </p:spPr>
        <p:txBody>
          <a:bodyPr anchor="ctr"/>
          <a:lstStyle/>
          <a:p>
            <a:pPr lvl="1" algn="just"/>
            <a:r>
              <a:rPr lang="fr-FR" sz="1200" dirty="0"/>
              <a:t>Le vieillissement des salariés inquiète les entreprises, qui s’interrogent sur les moyens à mettre en œuvre pour préserver les compétences. Toutes les fonctions de l’entreprise sont affectées par cette problématique.</a:t>
            </a:r>
          </a:p>
          <a:p>
            <a:pPr lvl="1" algn="just"/>
            <a:endParaRPr lang="fr-FR" sz="1200" dirty="0"/>
          </a:p>
          <a:p>
            <a:pPr lvl="1" algn="just"/>
            <a:r>
              <a:rPr lang="fr-FR" sz="1200" dirty="0"/>
              <a:t>Le sujet est cependant exacerbé pour la production avec le départ imminent de techniciens et opérateurs qualifiés dans les prochaines années.</a:t>
            </a:r>
            <a:r>
              <a:rPr lang="fr-FR" sz="1200" dirty="0">
                <a:solidFill>
                  <a:srgbClr val="FF0000"/>
                </a:solidFill>
              </a:rPr>
              <a:t> </a:t>
            </a:r>
            <a:r>
              <a:rPr lang="fr-FR" sz="1200" dirty="0"/>
              <a:t>La formation est un enjeu crucial, d’où une attention poussée sur les formations internes. Les petites entreprises anticipent à 2 ans le départ des collaborateurs, pour préparer la suite (alternance, recrutements externes).</a:t>
            </a:r>
          </a:p>
          <a:p>
            <a:pPr lvl="1" algn="just"/>
            <a:endParaRPr lang="fr-FR" sz="1200" dirty="0"/>
          </a:p>
          <a:p>
            <a:pPr lvl="1" algn="just"/>
            <a:r>
              <a:rPr lang="fr-FR" sz="1200" dirty="0"/>
              <a:t>Pour d’autres entreprises, ce renouvellement naturel des équipes permet d’intégrer progressivement de nouveaux profils nécessaires à la mutation des appareils de production, sans se séparer brutalement des salariés « historiques ». </a:t>
            </a:r>
          </a:p>
          <a:p>
            <a:pPr lvl="1" algn="just"/>
            <a:r>
              <a:rPr lang="fr-FR" sz="1200" dirty="0"/>
              <a:t>Quand le besoin est trop pressant, des opérations de reclassement et des formations sont mobilisées pour mettre les compétences à niveau.</a:t>
            </a:r>
          </a:p>
          <a:p>
            <a:pPr lvl="1" algn="just"/>
            <a:endParaRPr lang="fr-FR" sz="1200" dirty="0"/>
          </a:p>
          <a:p>
            <a:pPr lvl="1" algn="just"/>
            <a:r>
              <a:rPr lang="fr-FR" sz="1200" dirty="0"/>
              <a:t>Les réponses apportées pour la gestion des départs à la retraite des cadres et les fonctions-supports sont d’une autre nature, tenant davantage à des enjeux d’attractivité du territoire.</a:t>
            </a:r>
          </a:p>
        </p:txBody>
      </p:sp>
    </p:spTree>
    <p:extLst>
      <p:ext uri="{BB962C8B-B14F-4D97-AF65-F5344CB8AC3E}">
        <p14:creationId xmlns:p14="http://schemas.microsoft.com/office/powerpoint/2010/main" val="418653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73BB77-D31F-485F-931F-FF86F7837E35}"/>
              </a:ext>
            </a:extLst>
          </p:cNvPr>
          <p:cNvSpPr>
            <a:spLocks noGrp="1"/>
          </p:cNvSpPr>
          <p:nvPr>
            <p:ph type="title"/>
          </p:nvPr>
        </p:nvSpPr>
        <p:spPr/>
        <p:txBody>
          <a:bodyPr/>
          <a:lstStyle/>
          <a:p>
            <a:r>
              <a:rPr lang="fr-FR" dirty="0"/>
              <a:t>SYNTHESE</a:t>
            </a:r>
          </a:p>
        </p:txBody>
      </p:sp>
    </p:spTree>
    <p:extLst>
      <p:ext uri="{BB962C8B-B14F-4D97-AF65-F5344CB8AC3E}">
        <p14:creationId xmlns:p14="http://schemas.microsoft.com/office/powerpoint/2010/main" val="253359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EA4F67-32EC-4A75-ABA0-25610329EF60}"/>
              </a:ext>
            </a:extLst>
          </p:cNvPr>
          <p:cNvSpPr>
            <a:spLocks noGrp="1"/>
          </p:cNvSpPr>
          <p:nvPr>
            <p:ph type="title"/>
          </p:nvPr>
        </p:nvSpPr>
        <p:spPr/>
        <p:txBody>
          <a:bodyPr/>
          <a:lstStyle/>
          <a:p>
            <a:r>
              <a:rPr lang="fr-FR"/>
              <a:t>3.2. Les problématiques RH à court terme</a:t>
            </a:r>
            <a:br>
              <a:rPr lang="fr-FR"/>
            </a:br>
            <a:br>
              <a:rPr lang="fr-FR"/>
            </a:br>
            <a:endParaRPr lang="fr-FR"/>
          </a:p>
        </p:txBody>
      </p:sp>
      <p:sp>
        <p:nvSpPr>
          <p:cNvPr id="3" name="Espace réservé du texte 2">
            <a:extLst>
              <a:ext uri="{FF2B5EF4-FFF2-40B4-BE49-F238E27FC236}">
                <a16:creationId xmlns:a16="http://schemas.microsoft.com/office/drawing/2014/main" id="{0614F165-8ED6-4307-AA20-E5E21F609FC7}"/>
              </a:ext>
            </a:extLst>
          </p:cNvPr>
          <p:cNvSpPr>
            <a:spLocks noGrp="1"/>
          </p:cNvSpPr>
          <p:nvPr>
            <p:ph type="body" idx="1"/>
          </p:nvPr>
        </p:nvSpPr>
        <p:spPr/>
        <p:txBody>
          <a:bodyPr/>
          <a:lstStyle/>
          <a:p>
            <a:r>
              <a:rPr lang="fr-FR"/>
              <a:t>3.2</a:t>
            </a:r>
          </a:p>
        </p:txBody>
      </p:sp>
    </p:spTree>
    <p:extLst>
      <p:ext uri="{BB962C8B-B14F-4D97-AF65-F5344CB8AC3E}">
        <p14:creationId xmlns:p14="http://schemas.microsoft.com/office/powerpoint/2010/main" val="145321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71674D3-14E1-47D7-9475-D6108B828419}"/>
              </a:ext>
            </a:extLst>
          </p:cNvPr>
          <p:cNvSpPr>
            <a:spLocks noGrp="1"/>
          </p:cNvSpPr>
          <p:nvPr>
            <p:ph type="body" sz="quarter" idx="11"/>
          </p:nvPr>
        </p:nvSpPr>
        <p:spPr/>
        <p:txBody>
          <a:bodyPr/>
          <a:lstStyle/>
          <a:p>
            <a:r>
              <a:rPr lang="fr-FR"/>
              <a:t>03</a:t>
            </a:r>
          </a:p>
        </p:txBody>
      </p:sp>
      <p:sp>
        <p:nvSpPr>
          <p:cNvPr id="32" name="Titre 1">
            <a:extLst>
              <a:ext uri="{FF2B5EF4-FFF2-40B4-BE49-F238E27FC236}">
                <a16:creationId xmlns:a16="http://schemas.microsoft.com/office/drawing/2014/main" id="{67D119FE-EA17-4B62-94EC-08A1243CE976}"/>
              </a:ext>
            </a:extLst>
          </p:cNvPr>
          <p:cNvSpPr>
            <a:spLocks noGrp="1"/>
          </p:cNvSpPr>
          <p:nvPr>
            <p:ph type="title"/>
          </p:nvPr>
        </p:nvSpPr>
        <p:spPr>
          <a:xfrm>
            <a:off x="1415414" y="792312"/>
            <a:ext cx="7781925" cy="393065"/>
          </a:xfrm>
        </p:spPr>
        <p:txBody>
          <a:bodyPr/>
          <a:lstStyle/>
          <a:p>
            <a:r>
              <a:rPr lang="fr-FR" dirty="0"/>
              <a:t>Les métiers identifiés par les entreprises comme cœur et connaissant des tensions</a:t>
            </a:r>
          </a:p>
        </p:txBody>
      </p:sp>
      <p:cxnSp>
        <p:nvCxnSpPr>
          <p:cNvPr id="34" name="Connecteur droit 33">
            <a:extLst>
              <a:ext uri="{FF2B5EF4-FFF2-40B4-BE49-F238E27FC236}">
                <a16:creationId xmlns:a16="http://schemas.microsoft.com/office/drawing/2014/main" id="{A0A739B5-3DAA-4C8A-8263-C6153BB03A4F}"/>
              </a:ext>
            </a:extLst>
          </p:cNvPr>
          <p:cNvCxnSpPr>
            <a:cxnSpLocks/>
          </p:cNvCxnSpPr>
          <p:nvPr/>
        </p:nvCxnSpPr>
        <p:spPr>
          <a:xfrm>
            <a:off x="1193952" y="1700810"/>
            <a:ext cx="7655838" cy="4418012"/>
          </a:xfrm>
          <a:prstGeom prst="line">
            <a:avLst/>
          </a:prstGeom>
          <a:ln>
            <a:solidFill>
              <a:schemeClr val="tx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8A87BF3A-45FB-4F7F-A340-9C1F6582023F}"/>
              </a:ext>
            </a:extLst>
          </p:cNvPr>
          <p:cNvCxnSpPr>
            <a:cxnSpLocks/>
          </p:cNvCxnSpPr>
          <p:nvPr/>
        </p:nvCxnSpPr>
        <p:spPr>
          <a:xfrm flipV="1">
            <a:off x="1193952" y="1700809"/>
            <a:ext cx="7655838" cy="4418014"/>
          </a:xfrm>
          <a:prstGeom prst="line">
            <a:avLst/>
          </a:prstGeom>
          <a:ln>
            <a:solidFill>
              <a:schemeClr val="tx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47C1D5FB-EDD5-4FDC-A95B-15EF8C5655EB}"/>
              </a:ext>
            </a:extLst>
          </p:cNvPr>
          <p:cNvCxnSpPr>
            <a:cxnSpLocks/>
          </p:cNvCxnSpPr>
          <p:nvPr/>
        </p:nvCxnSpPr>
        <p:spPr>
          <a:xfrm flipV="1">
            <a:off x="5029407" y="1700811"/>
            <a:ext cx="0" cy="4418012"/>
          </a:xfrm>
          <a:prstGeom prst="line">
            <a:avLst/>
          </a:prstGeom>
          <a:ln>
            <a:solidFill>
              <a:schemeClr val="tx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0" name="Image 39">
            <a:extLst>
              <a:ext uri="{FF2B5EF4-FFF2-40B4-BE49-F238E27FC236}">
                <a16:creationId xmlns:a16="http://schemas.microsoft.com/office/drawing/2014/main" id="{571896F3-4C53-4517-B642-CE8261F53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3528" y="2201544"/>
            <a:ext cx="3408218" cy="3393236"/>
          </a:xfrm>
          <a:prstGeom prst="rect">
            <a:avLst/>
          </a:prstGeom>
        </p:spPr>
      </p:pic>
      <p:sp>
        <p:nvSpPr>
          <p:cNvPr id="42" name="ZoneTexte 41">
            <a:extLst>
              <a:ext uri="{FF2B5EF4-FFF2-40B4-BE49-F238E27FC236}">
                <a16:creationId xmlns:a16="http://schemas.microsoft.com/office/drawing/2014/main" id="{71337FCB-C782-49CD-85A0-2D5E6FBF4482}"/>
              </a:ext>
            </a:extLst>
          </p:cNvPr>
          <p:cNvSpPr txBox="1"/>
          <p:nvPr/>
        </p:nvSpPr>
        <p:spPr>
          <a:xfrm>
            <a:off x="109662" y="2405461"/>
            <a:ext cx="2076451" cy="276999"/>
          </a:xfrm>
          <a:prstGeom prst="rect">
            <a:avLst/>
          </a:prstGeom>
          <a:noFill/>
        </p:spPr>
        <p:txBody>
          <a:bodyPr wrap="square" rtlCol="0">
            <a:spAutoFit/>
          </a:bodyPr>
          <a:lstStyle/>
          <a:p>
            <a:r>
              <a:rPr lang="fr-FR" sz="1200" dirty="0"/>
              <a:t>Technico-commerciaux</a:t>
            </a:r>
          </a:p>
        </p:txBody>
      </p:sp>
      <p:sp>
        <p:nvSpPr>
          <p:cNvPr id="44" name="ZoneTexte 43">
            <a:extLst>
              <a:ext uri="{FF2B5EF4-FFF2-40B4-BE49-F238E27FC236}">
                <a16:creationId xmlns:a16="http://schemas.microsoft.com/office/drawing/2014/main" id="{D7886422-370F-4F9A-B0AA-65591B4A96CD}"/>
              </a:ext>
            </a:extLst>
          </p:cNvPr>
          <p:cNvSpPr txBox="1"/>
          <p:nvPr/>
        </p:nvSpPr>
        <p:spPr>
          <a:xfrm>
            <a:off x="2935292" y="5504517"/>
            <a:ext cx="1739955" cy="276999"/>
          </a:xfrm>
          <a:prstGeom prst="rect">
            <a:avLst/>
          </a:prstGeom>
          <a:noFill/>
        </p:spPr>
        <p:txBody>
          <a:bodyPr wrap="square" rtlCol="0">
            <a:spAutoFit/>
          </a:bodyPr>
          <a:lstStyle/>
          <a:p>
            <a:pPr algn="ctr"/>
            <a:r>
              <a:rPr lang="fr-FR" sz="1200" dirty="0"/>
              <a:t>Fonctions support</a:t>
            </a:r>
          </a:p>
        </p:txBody>
      </p:sp>
      <p:sp>
        <p:nvSpPr>
          <p:cNvPr id="46" name="ZoneTexte 45">
            <a:extLst>
              <a:ext uri="{FF2B5EF4-FFF2-40B4-BE49-F238E27FC236}">
                <a16:creationId xmlns:a16="http://schemas.microsoft.com/office/drawing/2014/main" id="{0F28B1E7-05EF-4056-8890-C67524D17E48}"/>
              </a:ext>
            </a:extLst>
          </p:cNvPr>
          <p:cNvSpPr txBox="1"/>
          <p:nvPr/>
        </p:nvSpPr>
        <p:spPr>
          <a:xfrm>
            <a:off x="5077122" y="5345844"/>
            <a:ext cx="2784105" cy="276999"/>
          </a:xfrm>
          <a:prstGeom prst="rect">
            <a:avLst/>
          </a:prstGeom>
          <a:noFill/>
        </p:spPr>
        <p:txBody>
          <a:bodyPr wrap="square" rtlCol="0">
            <a:spAutoFit/>
          </a:bodyPr>
          <a:lstStyle/>
          <a:p>
            <a:r>
              <a:rPr lang="fr-FR" sz="1200" dirty="0"/>
              <a:t>Techniciens de maintenance</a:t>
            </a:r>
          </a:p>
        </p:txBody>
      </p:sp>
      <p:sp>
        <p:nvSpPr>
          <p:cNvPr id="47" name="ZoneTexte 46">
            <a:extLst>
              <a:ext uri="{FF2B5EF4-FFF2-40B4-BE49-F238E27FC236}">
                <a16:creationId xmlns:a16="http://schemas.microsoft.com/office/drawing/2014/main" id="{DFCE121C-69C1-47C0-AD22-89B619C2AFA3}"/>
              </a:ext>
            </a:extLst>
          </p:cNvPr>
          <p:cNvSpPr txBox="1"/>
          <p:nvPr/>
        </p:nvSpPr>
        <p:spPr>
          <a:xfrm>
            <a:off x="5074449" y="5593489"/>
            <a:ext cx="2784105" cy="276999"/>
          </a:xfrm>
          <a:prstGeom prst="rect">
            <a:avLst/>
          </a:prstGeom>
          <a:noFill/>
        </p:spPr>
        <p:txBody>
          <a:bodyPr wrap="square" rtlCol="0">
            <a:spAutoFit/>
          </a:bodyPr>
          <a:lstStyle/>
          <a:p>
            <a:r>
              <a:rPr lang="fr-FR" sz="1200" dirty="0"/>
              <a:t>Agents de maintenance</a:t>
            </a:r>
          </a:p>
        </p:txBody>
      </p:sp>
      <p:sp>
        <p:nvSpPr>
          <p:cNvPr id="48" name="ZoneTexte 47">
            <a:extLst>
              <a:ext uri="{FF2B5EF4-FFF2-40B4-BE49-F238E27FC236}">
                <a16:creationId xmlns:a16="http://schemas.microsoft.com/office/drawing/2014/main" id="{193893E8-8AA5-4B5F-9CBD-4D79C153354D}"/>
              </a:ext>
            </a:extLst>
          </p:cNvPr>
          <p:cNvSpPr txBox="1"/>
          <p:nvPr/>
        </p:nvSpPr>
        <p:spPr>
          <a:xfrm>
            <a:off x="7802132" y="3582827"/>
            <a:ext cx="1351263" cy="276999"/>
          </a:xfrm>
          <a:prstGeom prst="rect">
            <a:avLst/>
          </a:prstGeom>
          <a:noFill/>
        </p:spPr>
        <p:txBody>
          <a:bodyPr wrap="square" rtlCol="0">
            <a:spAutoFit/>
          </a:bodyPr>
          <a:lstStyle/>
          <a:p>
            <a:r>
              <a:rPr lang="fr-FR" sz="1200" dirty="0"/>
              <a:t>Chaudronniers</a:t>
            </a:r>
          </a:p>
        </p:txBody>
      </p:sp>
      <p:sp>
        <p:nvSpPr>
          <p:cNvPr id="49" name="ZoneTexte 48">
            <a:extLst>
              <a:ext uri="{FF2B5EF4-FFF2-40B4-BE49-F238E27FC236}">
                <a16:creationId xmlns:a16="http://schemas.microsoft.com/office/drawing/2014/main" id="{5FC0DF2D-0C0C-4E66-ACF3-156CC7D5B4B3}"/>
              </a:ext>
            </a:extLst>
          </p:cNvPr>
          <p:cNvSpPr txBox="1"/>
          <p:nvPr/>
        </p:nvSpPr>
        <p:spPr>
          <a:xfrm>
            <a:off x="7791961" y="2852384"/>
            <a:ext cx="1133675" cy="276999"/>
          </a:xfrm>
          <a:prstGeom prst="rect">
            <a:avLst/>
          </a:prstGeom>
          <a:noFill/>
        </p:spPr>
        <p:txBody>
          <a:bodyPr wrap="square" rtlCol="0">
            <a:spAutoFit/>
          </a:bodyPr>
          <a:lstStyle/>
          <a:p>
            <a:r>
              <a:rPr lang="fr-FR" sz="1200" dirty="0"/>
              <a:t>Soudeurs</a:t>
            </a:r>
          </a:p>
        </p:txBody>
      </p:sp>
      <p:sp>
        <p:nvSpPr>
          <p:cNvPr id="50" name="ZoneTexte 49">
            <a:extLst>
              <a:ext uri="{FF2B5EF4-FFF2-40B4-BE49-F238E27FC236}">
                <a16:creationId xmlns:a16="http://schemas.microsoft.com/office/drawing/2014/main" id="{D6CBCA01-C19A-4A17-9D3E-9F82208AD497}"/>
              </a:ext>
            </a:extLst>
          </p:cNvPr>
          <p:cNvSpPr txBox="1"/>
          <p:nvPr/>
        </p:nvSpPr>
        <p:spPr>
          <a:xfrm>
            <a:off x="7771377" y="2622754"/>
            <a:ext cx="2784105" cy="276999"/>
          </a:xfrm>
          <a:prstGeom prst="rect">
            <a:avLst/>
          </a:prstGeom>
          <a:noFill/>
        </p:spPr>
        <p:txBody>
          <a:bodyPr wrap="square" rtlCol="0">
            <a:spAutoFit/>
          </a:bodyPr>
          <a:lstStyle/>
          <a:p>
            <a:r>
              <a:rPr lang="fr-FR" sz="1200" dirty="0"/>
              <a:t>Techniciens d’usinage</a:t>
            </a:r>
          </a:p>
        </p:txBody>
      </p:sp>
      <p:sp>
        <p:nvSpPr>
          <p:cNvPr id="51" name="ZoneTexte 50">
            <a:extLst>
              <a:ext uri="{FF2B5EF4-FFF2-40B4-BE49-F238E27FC236}">
                <a16:creationId xmlns:a16="http://schemas.microsoft.com/office/drawing/2014/main" id="{64A2D85B-D808-407B-AB77-62BB8F9DA735}"/>
              </a:ext>
            </a:extLst>
          </p:cNvPr>
          <p:cNvSpPr txBox="1"/>
          <p:nvPr/>
        </p:nvSpPr>
        <p:spPr>
          <a:xfrm>
            <a:off x="82260" y="2666883"/>
            <a:ext cx="2076451" cy="276999"/>
          </a:xfrm>
          <a:prstGeom prst="rect">
            <a:avLst/>
          </a:prstGeom>
          <a:noFill/>
        </p:spPr>
        <p:txBody>
          <a:bodyPr wrap="square" rtlCol="0">
            <a:spAutoFit/>
          </a:bodyPr>
          <a:lstStyle/>
          <a:p>
            <a:r>
              <a:rPr lang="fr-FR" sz="1200" dirty="0"/>
              <a:t>Chargés d’affaires</a:t>
            </a:r>
          </a:p>
        </p:txBody>
      </p:sp>
      <p:sp>
        <p:nvSpPr>
          <p:cNvPr id="52" name="ZoneTexte 51">
            <a:extLst>
              <a:ext uri="{FF2B5EF4-FFF2-40B4-BE49-F238E27FC236}">
                <a16:creationId xmlns:a16="http://schemas.microsoft.com/office/drawing/2014/main" id="{B8E21AFD-326E-4750-A57D-740324402096}"/>
              </a:ext>
            </a:extLst>
          </p:cNvPr>
          <p:cNvSpPr txBox="1"/>
          <p:nvPr/>
        </p:nvSpPr>
        <p:spPr>
          <a:xfrm>
            <a:off x="7789161" y="3079197"/>
            <a:ext cx="2784105" cy="276999"/>
          </a:xfrm>
          <a:prstGeom prst="rect">
            <a:avLst/>
          </a:prstGeom>
          <a:noFill/>
        </p:spPr>
        <p:txBody>
          <a:bodyPr wrap="square" rtlCol="0">
            <a:spAutoFit/>
          </a:bodyPr>
          <a:lstStyle/>
          <a:p>
            <a:r>
              <a:rPr lang="fr-FR" sz="1200" dirty="0"/>
              <a:t>Techniciens en fonderie</a:t>
            </a:r>
          </a:p>
        </p:txBody>
      </p:sp>
      <p:sp>
        <p:nvSpPr>
          <p:cNvPr id="53" name="ZoneTexte 52">
            <a:extLst>
              <a:ext uri="{FF2B5EF4-FFF2-40B4-BE49-F238E27FC236}">
                <a16:creationId xmlns:a16="http://schemas.microsoft.com/office/drawing/2014/main" id="{3E35FF1F-12A2-4611-BDF7-BB8F5EC165A5}"/>
              </a:ext>
            </a:extLst>
          </p:cNvPr>
          <p:cNvSpPr txBox="1"/>
          <p:nvPr/>
        </p:nvSpPr>
        <p:spPr>
          <a:xfrm>
            <a:off x="2722597" y="5250137"/>
            <a:ext cx="1288943" cy="276999"/>
          </a:xfrm>
          <a:prstGeom prst="rect">
            <a:avLst/>
          </a:prstGeom>
          <a:noFill/>
        </p:spPr>
        <p:txBody>
          <a:bodyPr wrap="square" rtlCol="0">
            <a:spAutoFit/>
          </a:bodyPr>
          <a:lstStyle/>
          <a:p>
            <a:pPr algn="ctr"/>
            <a:r>
              <a:rPr lang="fr-FR" sz="1200" dirty="0"/>
              <a:t>Cadres</a:t>
            </a:r>
          </a:p>
        </p:txBody>
      </p:sp>
      <p:sp>
        <p:nvSpPr>
          <p:cNvPr id="54" name="ZoneTexte 53">
            <a:extLst>
              <a:ext uri="{FF2B5EF4-FFF2-40B4-BE49-F238E27FC236}">
                <a16:creationId xmlns:a16="http://schemas.microsoft.com/office/drawing/2014/main" id="{879EEBB6-12EA-40C0-AE9D-7C2ABFBC552B}"/>
              </a:ext>
            </a:extLst>
          </p:cNvPr>
          <p:cNvSpPr txBox="1"/>
          <p:nvPr/>
        </p:nvSpPr>
        <p:spPr>
          <a:xfrm>
            <a:off x="2461567" y="2233826"/>
            <a:ext cx="2076445" cy="276999"/>
          </a:xfrm>
          <a:prstGeom prst="rect">
            <a:avLst/>
          </a:prstGeom>
          <a:noFill/>
        </p:spPr>
        <p:txBody>
          <a:bodyPr wrap="square" rtlCol="0">
            <a:spAutoFit/>
          </a:bodyPr>
          <a:lstStyle/>
          <a:p>
            <a:pPr algn="ctr"/>
            <a:r>
              <a:rPr lang="fr-FR" sz="1200" dirty="0"/>
              <a:t>Ingénieurs automaticien</a:t>
            </a:r>
          </a:p>
        </p:txBody>
      </p:sp>
      <p:sp>
        <p:nvSpPr>
          <p:cNvPr id="55" name="Rectangle 54">
            <a:extLst>
              <a:ext uri="{FF2B5EF4-FFF2-40B4-BE49-F238E27FC236}">
                <a16:creationId xmlns:a16="http://schemas.microsoft.com/office/drawing/2014/main" id="{13485C3B-EDD0-43FD-95AC-A173D9DEE098}"/>
              </a:ext>
            </a:extLst>
          </p:cNvPr>
          <p:cNvSpPr/>
          <p:nvPr/>
        </p:nvSpPr>
        <p:spPr>
          <a:xfrm>
            <a:off x="7789161" y="3305862"/>
            <a:ext cx="1943769" cy="276999"/>
          </a:xfrm>
          <a:prstGeom prst="rect">
            <a:avLst/>
          </a:prstGeom>
        </p:spPr>
        <p:txBody>
          <a:bodyPr wrap="square">
            <a:spAutoFit/>
          </a:bodyPr>
          <a:lstStyle/>
          <a:p>
            <a:r>
              <a:rPr lang="fr-FR" sz="1200" dirty="0"/>
              <a:t>Outilleurs moulistes</a:t>
            </a:r>
          </a:p>
        </p:txBody>
      </p:sp>
      <p:sp>
        <p:nvSpPr>
          <p:cNvPr id="56" name="Rectangle 55">
            <a:extLst>
              <a:ext uri="{FF2B5EF4-FFF2-40B4-BE49-F238E27FC236}">
                <a16:creationId xmlns:a16="http://schemas.microsoft.com/office/drawing/2014/main" id="{14E5A9BC-6C0E-4CED-A02E-891E38CAB763}"/>
              </a:ext>
            </a:extLst>
          </p:cNvPr>
          <p:cNvSpPr/>
          <p:nvPr/>
        </p:nvSpPr>
        <p:spPr>
          <a:xfrm>
            <a:off x="7760677" y="2229550"/>
            <a:ext cx="2026944" cy="461665"/>
          </a:xfrm>
          <a:prstGeom prst="rect">
            <a:avLst/>
          </a:prstGeom>
        </p:spPr>
        <p:txBody>
          <a:bodyPr wrap="square">
            <a:spAutoFit/>
          </a:bodyPr>
          <a:lstStyle/>
          <a:p>
            <a:r>
              <a:rPr lang="fr-FR" sz="1200" dirty="0"/>
              <a:t>Conducteurs de ligne de production </a:t>
            </a:r>
          </a:p>
        </p:txBody>
      </p:sp>
      <p:sp>
        <p:nvSpPr>
          <p:cNvPr id="57" name="ZoneTexte 56">
            <a:extLst>
              <a:ext uri="{FF2B5EF4-FFF2-40B4-BE49-F238E27FC236}">
                <a16:creationId xmlns:a16="http://schemas.microsoft.com/office/drawing/2014/main" id="{67ADC122-2EB8-4A7A-935E-D5443069F52C}"/>
              </a:ext>
            </a:extLst>
          </p:cNvPr>
          <p:cNvSpPr txBox="1"/>
          <p:nvPr/>
        </p:nvSpPr>
        <p:spPr>
          <a:xfrm>
            <a:off x="6875540" y="3909816"/>
            <a:ext cx="3099067" cy="1384995"/>
          </a:xfrm>
          <a:prstGeom prst="rect">
            <a:avLst/>
          </a:prstGeom>
          <a:noFill/>
        </p:spPr>
        <p:txBody>
          <a:bodyPr wrap="square" rtlCol="0">
            <a:spAutoFit/>
          </a:bodyPr>
          <a:lstStyle/>
          <a:p>
            <a:r>
              <a:rPr lang="fr-FR" sz="1200" i="1" dirty="0">
                <a:solidFill>
                  <a:schemeClr val="accent6">
                    <a:lumMod val="50000"/>
                  </a:schemeClr>
                </a:solidFill>
              </a:rPr>
              <a:t>Les métiers « cœurs » de la métallurgie, qui connaissent des tensions depuis plusieurs années ; des métiers pour lesquels l’expérience acquise dans l’entreprise est essentielle </a:t>
            </a:r>
            <a:r>
              <a:rPr lang="fr-FR" sz="1200" i="1" dirty="0">
                <a:solidFill>
                  <a:schemeClr val="accent6">
                    <a:lumMod val="50000"/>
                  </a:schemeClr>
                </a:solidFill>
                <a:sym typeface="Wingdings" panose="05000000000000000000" pitchFamily="2" charset="2"/>
              </a:rPr>
              <a:t> de fait des entreprises qui chercher à préserver des métiers</a:t>
            </a:r>
            <a:endParaRPr lang="fr-FR" sz="1200" i="1" dirty="0">
              <a:solidFill>
                <a:schemeClr val="accent6">
                  <a:lumMod val="50000"/>
                </a:schemeClr>
              </a:solidFill>
            </a:endParaRPr>
          </a:p>
        </p:txBody>
      </p:sp>
      <p:sp>
        <p:nvSpPr>
          <p:cNvPr id="58" name="ZoneTexte 57">
            <a:extLst>
              <a:ext uri="{FF2B5EF4-FFF2-40B4-BE49-F238E27FC236}">
                <a16:creationId xmlns:a16="http://schemas.microsoft.com/office/drawing/2014/main" id="{3B4D28DB-2A8B-4C77-AAE3-B11E583A754D}"/>
              </a:ext>
            </a:extLst>
          </p:cNvPr>
          <p:cNvSpPr txBox="1"/>
          <p:nvPr/>
        </p:nvSpPr>
        <p:spPr>
          <a:xfrm>
            <a:off x="1939274" y="1214244"/>
            <a:ext cx="3099067" cy="1015663"/>
          </a:xfrm>
          <a:prstGeom prst="rect">
            <a:avLst/>
          </a:prstGeom>
          <a:noFill/>
        </p:spPr>
        <p:txBody>
          <a:bodyPr wrap="square" rtlCol="0">
            <a:spAutoFit/>
          </a:bodyPr>
          <a:lstStyle/>
          <a:p>
            <a:r>
              <a:rPr lang="fr-FR" sz="1200" i="1" dirty="0">
                <a:solidFill>
                  <a:schemeClr val="accent6">
                    <a:lumMod val="50000"/>
                  </a:schemeClr>
                </a:solidFill>
              </a:rPr>
              <a:t>Un métier en développement dans tous les segments de l’industrie, de fait une tension forte ; de plus une compétence stratégique pour répondre aux enjeux de modernisation de l’outil de production</a:t>
            </a:r>
          </a:p>
        </p:txBody>
      </p:sp>
      <p:sp>
        <p:nvSpPr>
          <p:cNvPr id="59" name="ZoneTexte 58">
            <a:extLst>
              <a:ext uri="{FF2B5EF4-FFF2-40B4-BE49-F238E27FC236}">
                <a16:creationId xmlns:a16="http://schemas.microsoft.com/office/drawing/2014/main" id="{141767C4-03A7-48B0-9178-5A34E735D682}"/>
              </a:ext>
            </a:extLst>
          </p:cNvPr>
          <p:cNvSpPr txBox="1"/>
          <p:nvPr/>
        </p:nvSpPr>
        <p:spPr>
          <a:xfrm>
            <a:off x="173070" y="3234221"/>
            <a:ext cx="3099067" cy="461665"/>
          </a:xfrm>
          <a:prstGeom prst="rect">
            <a:avLst/>
          </a:prstGeom>
          <a:noFill/>
        </p:spPr>
        <p:txBody>
          <a:bodyPr wrap="square" rtlCol="0">
            <a:spAutoFit/>
          </a:bodyPr>
          <a:lstStyle/>
          <a:p>
            <a:r>
              <a:rPr lang="fr-FR" sz="1200" i="1" dirty="0">
                <a:solidFill>
                  <a:schemeClr val="accent6">
                    <a:lumMod val="50000"/>
                  </a:schemeClr>
                </a:solidFill>
              </a:rPr>
              <a:t>Des métiers à préserver dans un contexte de recherche de nouveaux clients </a:t>
            </a:r>
          </a:p>
        </p:txBody>
      </p:sp>
      <p:sp>
        <p:nvSpPr>
          <p:cNvPr id="60" name="ZoneTexte 59">
            <a:extLst>
              <a:ext uri="{FF2B5EF4-FFF2-40B4-BE49-F238E27FC236}">
                <a16:creationId xmlns:a16="http://schemas.microsoft.com/office/drawing/2014/main" id="{01DE61D6-CCFC-4FDD-ABFB-352455574352}"/>
              </a:ext>
            </a:extLst>
          </p:cNvPr>
          <p:cNvSpPr txBox="1"/>
          <p:nvPr/>
        </p:nvSpPr>
        <p:spPr>
          <a:xfrm>
            <a:off x="5142212" y="5861322"/>
            <a:ext cx="3099067" cy="461665"/>
          </a:xfrm>
          <a:prstGeom prst="rect">
            <a:avLst/>
          </a:prstGeom>
          <a:noFill/>
        </p:spPr>
        <p:txBody>
          <a:bodyPr wrap="square" rtlCol="0">
            <a:spAutoFit/>
          </a:bodyPr>
          <a:lstStyle/>
          <a:p>
            <a:r>
              <a:rPr lang="fr-FR" sz="1200" i="1" dirty="0">
                <a:solidFill>
                  <a:schemeClr val="accent6">
                    <a:lumMod val="50000"/>
                  </a:schemeClr>
                </a:solidFill>
              </a:rPr>
              <a:t>Des métiers en tension et recherchés dans différents secteurs industriels et logistiques</a:t>
            </a:r>
          </a:p>
        </p:txBody>
      </p:sp>
      <p:sp>
        <p:nvSpPr>
          <p:cNvPr id="61" name="ZoneTexte 60">
            <a:extLst>
              <a:ext uri="{FF2B5EF4-FFF2-40B4-BE49-F238E27FC236}">
                <a16:creationId xmlns:a16="http://schemas.microsoft.com/office/drawing/2014/main" id="{6B203ACF-5A5A-4C16-A270-92B7A61FDB1F}"/>
              </a:ext>
            </a:extLst>
          </p:cNvPr>
          <p:cNvSpPr txBox="1"/>
          <p:nvPr/>
        </p:nvSpPr>
        <p:spPr>
          <a:xfrm>
            <a:off x="1733994" y="5870488"/>
            <a:ext cx="3099067" cy="646331"/>
          </a:xfrm>
          <a:prstGeom prst="rect">
            <a:avLst/>
          </a:prstGeom>
          <a:noFill/>
        </p:spPr>
        <p:txBody>
          <a:bodyPr wrap="square" rtlCol="0">
            <a:spAutoFit/>
          </a:bodyPr>
          <a:lstStyle/>
          <a:p>
            <a:r>
              <a:rPr lang="fr-FR" sz="1200" i="1" dirty="0">
                <a:solidFill>
                  <a:schemeClr val="accent6">
                    <a:lumMod val="50000"/>
                  </a:schemeClr>
                </a:solidFill>
              </a:rPr>
              <a:t>Quelques fonctions clefs et une difficulté d’attractivité de la région pour un public cadre</a:t>
            </a:r>
          </a:p>
        </p:txBody>
      </p:sp>
    </p:spTree>
    <p:extLst>
      <p:ext uri="{BB962C8B-B14F-4D97-AF65-F5344CB8AC3E}">
        <p14:creationId xmlns:p14="http://schemas.microsoft.com/office/powerpoint/2010/main" val="247371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02A728-8AE1-4A98-9316-92B3552CDAD0}"/>
              </a:ext>
            </a:extLst>
          </p:cNvPr>
          <p:cNvSpPr>
            <a:spLocks noGrp="1"/>
          </p:cNvSpPr>
          <p:nvPr>
            <p:ph type="title"/>
          </p:nvPr>
        </p:nvSpPr>
        <p:spPr/>
        <p:txBody>
          <a:bodyPr/>
          <a:lstStyle/>
          <a:p>
            <a:r>
              <a:rPr lang="fr-FR"/>
              <a:t>Les PRINCIPAUX METIERS EN TENSION</a:t>
            </a:r>
          </a:p>
        </p:txBody>
      </p:sp>
      <p:sp>
        <p:nvSpPr>
          <p:cNvPr id="4" name="Espace réservé du texte 3">
            <a:extLst>
              <a:ext uri="{FF2B5EF4-FFF2-40B4-BE49-F238E27FC236}">
                <a16:creationId xmlns:a16="http://schemas.microsoft.com/office/drawing/2014/main" id="{1DE1AF06-8F1F-4C46-B5C9-10AB9ED8D9D7}"/>
              </a:ext>
            </a:extLst>
          </p:cNvPr>
          <p:cNvSpPr>
            <a:spLocks noGrp="1"/>
          </p:cNvSpPr>
          <p:nvPr>
            <p:ph type="body" sz="quarter" idx="10"/>
          </p:nvPr>
        </p:nvSpPr>
        <p:spPr/>
        <p:txBody>
          <a:bodyPr/>
          <a:lstStyle/>
          <a:p>
            <a:r>
              <a:rPr lang="fr-FR"/>
              <a:t>Les principaux motifs de tension </a:t>
            </a:r>
          </a:p>
        </p:txBody>
      </p:sp>
      <p:sp>
        <p:nvSpPr>
          <p:cNvPr id="5" name="Espace réservé du texte 4">
            <a:extLst>
              <a:ext uri="{FF2B5EF4-FFF2-40B4-BE49-F238E27FC236}">
                <a16:creationId xmlns:a16="http://schemas.microsoft.com/office/drawing/2014/main" id="{71705FED-868D-4708-8812-6FADA59DBB82}"/>
              </a:ext>
            </a:extLst>
          </p:cNvPr>
          <p:cNvSpPr>
            <a:spLocks noGrp="1"/>
          </p:cNvSpPr>
          <p:nvPr>
            <p:ph type="body" sz="quarter" idx="11"/>
          </p:nvPr>
        </p:nvSpPr>
        <p:spPr/>
        <p:txBody>
          <a:bodyPr/>
          <a:lstStyle/>
          <a:p>
            <a:r>
              <a:rPr lang="fr-FR"/>
              <a:t>03</a:t>
            </a:r>
          </a:p>
        </p:txBody>
      </p:sp>
      <p:graphicFrame>
        <p:nvGraphicFramePr>
          <p:cNvPr id="7" name="Tableau 6">
            <a:extLst>
              <a:ext uri="{FF2B5EF4-FFF2-40B4-BE49-F238E27FC236}">
                <a16:creationId xmlns:a16="http://schemas.microsoft.com/office/drawing/2014/main" id="{A2A116AE-4CE6-4A77-8D66-CFC84F83B227}"/>
              </a:ext>
            </a:extLst>
          </p:cNvPr>
          <p:cNvGraphicFramePr>
            <a:graphicFrameLocks noGrp="1"/>
          </p:cNvGraphicFramePr>
          <p:nvPr>
            <p:extLst>
              <p:ext uri="{D42A27DB-BD31-4B8C-83A1-F6EECF244321}">
                <p14:modId xmlns:p14="http://schemas.microsoft.com/office/powerpoint/2010/main" val="952988637"/>
              </p:ext>
            </p:extLst>
          </p:nvPr>
        </p:nvGraphicFramePr>
        <p:xfrm>
          <a:off x="226777" y="1463040"/>
          <a:ext cx="9452445" cy="3474720"/>
        </p:xfrm>
        <a:graphic>
          <a:graphicData uri="http://schemas.openxmlformats.org/drawingml/2006/table">
            <a:tbl>
              <a:tblPr firstRow="1" bandRow="1">
                <a:tableStyleId>{5C22544A-7EE6-4342-B048-85BDC9FD1C3A}</a:tableStyleId>
              </a:tblPr>
              <a:tblGrid>
                <a:gridCol w="2121651">
                  <a:extLst>
                    <a:ext uri="{9D8B030D-6E8A-4147-A177-3AD203B41FA5}">
                      <a16:colId xmlns:a16="http://schemas.microsoft.com/office/drawing/2014/main" val="1479343161"/>
                    </a:ext>
                  </a:extLst>
                </a:gridCol>
                <a:gridCol w="2902535">
                  <a:extLst>
                    <a:ext uri="{9D8B030D-6E8A-4147-A177-3AD203B41FA5}">
                      <a16:colId xmlns:a16="http://schemas.microsoft.com/office/drawing/2014/main" val="2919005704"/>
                    </a:ext>
                  </a:extLst>
                </a:gridCol>
                <a:gridCol w="4428259">
                  <a:extLst>
                    <a:ext uri="{9D8B030D-6E8A-4147-A177-3AD203B41FA5}">
                      <a16:colId xmlns:a16="http://schemas.microsoft.com/office/drawing/2014/main" val="701221437"/>
                    </a:ext>
                  </a:extLst>
                </a:gridCol>
              </a:tblGrid>
              <a:tr h="0">
                <a:tc>
                  <a:txBody>
                    <a:bodyPr/>
                    <a:lstStyle/>
                    <a:p>
                      <a:pPr algn="ctr"/>
                      <a:r>
                        <a:rPr lang="fr-FR" sz="1200"/>
                        <a:t>Métiers</a:t>
                      </a:r>
                    </a:p>
                  </a:txBody>
                  <a:tcPr/>
                </a:tc>
                <a:tc>
                  <a:txBody>
                    <a:bodyPr/>
                    <a:lstStyle/>
                    <a:p>
                      <a:pPr algn="ctr"/>
                      <a:r>
                        <a:rPr lang="fr-FR" sz="1200"/>
                        <a:t>Secteurs</a:t>
                      </a:r>
                    </a:p>
                  </a:txBody>
                  <a:tcPr/>
                </a:tc>
                <a:tc>
                  <a:txBody>
                    <a:bodyPr/>
                    <a:lstStyle/>
                    <a:p>
                      <a:pPr algn="ctr"/>
                      <a:r>
                        <a:rPr lang="fr-FR" sz="1200"/>
                        <a:t>Motifs</a:t>
                      </a:r>
                    </a:p>
                  </a:txBody>
                  <a:tcPr/>
                </a:tc>
                <a:extLst>
                  <a:ext uri="{0D108BD9-81ED-4DB2-BD59-A6C34878D82A}">
                    <a16:rowId xmlns:a16="http://schemas.microsoft.com/office/drawing/2014/main" val="2707868937"/>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Ingénieur automaticien</a:t>
                      </a:r>
                    </a:p>
                  </a:txBody>
                  <a:tcPr anchor="ctr">
                    <a:solidFill>
                      <a:schemeClr val="accent1">
                        <a:lumMod val="20000"/>
                        <a:lumOff val="80000"/>
                      </a:schemeClr>
                    </a:solidFill>
                  </a:tcPr>
                </a:tc>
                <a:tc>
                  <a:txBody>
                    <a:bodyPr/>
                    <a:lstStyle/>
                    <a:p>
                      <a:r>
                        <a:rPr lang="fr-FR" sz="1200"/>
                        <a:t>Industrie, Agroalimentaire, Transport</a:t>
                      </a:r>
                    </a:p>
                  </a:txBody>
                  <a:tcPr anchor="ctr">
                    <a:solidFill>
                      <a:schemeClr val="accent1">
                        <a:lumMod val="20000"/>
                        <a:lumOff val="80000"/>
                      </a:schemeClr>
                    </a:solidFill>
                  </a:tcPr>
                </a:tc>
                <a:tc>
                  <a:txBody>
                    <a:bodyPr/>
                    <a:lstStyle/>
                    <a:p>
                      <a:r>
                        <a:rPr lang="fr-FR" sz="1200" dirty="0"/>
                        <a:t>Forte demande de la part de différents secteurs industriels, </a:t>
                      </a:r>
                      <a:r>
                        <a:rPr lang="fr-FR" sz="1200" kern="1200" dirty="0">
                          <a:solidFill>
                            <a:schemeClr val="dk1"/>
                          </a:solidFill>
                          <a:latin typeface="+mn-lt"/>
                          <a:ea typeface="+mn-ea"/>
                          <a:cs typeface="+mn-cs"/>
                        </a:rPr>
                        <a:t>problème d’attractivité de la région</a:t>
                      </a:r>
                      <a:endParaRPr lang="fr-FR" sz="1200" dirty="0"/>
                    </a:p>
                  </a:txBody>
                  <a:tcPr anchor="ctr">
                    <a:solidFill>
                      <a:schemeClr val="accent1">
                        <a:lumMod val="20000"/>
                        <a:lumOff val="80000"/>
                      </a:schemeClr>
                    </a:solidFill>
                  </a:tcPr>
                </a:tc>
                <a:extLst>
                  <a:ext uri="{0D108BD9-81ED-4DB2-BD59-A6C34878D82A}">
                    <a16:rowId xmlns:a16="http://schemas.microsoft.com/office/drawing/2014/main" val="3024465827"/>
                  </a:ext>
                </a:extLst>
              </a:tr>
              <a:tr h="457200">
                <a:tc>
                  <a:txBody>
                    <a:bodyPr/>
                    <a:lstStyle/>
                    <a:p>
                      <a:r>
                        <a:rPr lang="fr-FR" sz="1200"/>
                        <a:t>Chaudronnier/ Soudeur</a:t>
                      </a:r>
                    </a:p>
                  </a:txBody>
                  <a:tcPr anchor="ctr">
                    <a:solidFill>
                      <a:schemeClr val="accent1">
                        <a:lumMod val="20000"/>
                        <a:lumOff val="80000"/>
                      </a:schemeClr>
                    </a:solidFill>
                  </a:tcPr>
                </a:tc>
                <a:tc>
                  <a:txBody>
                    <a:bodyPr/>
                    <a:lstStyle/>
                    <a:p>
                      <a:r>
                        <a:rPr lang="fr-FR" sz="1200"/>
                        <a:t>Industrie, BTP, Transport</a:t>
                      </a:r>
                    </a:p>
                  </a:txBody>
                  <a:tcPr anchor="ctr">
                    <a:solidFill>
                      <a:schemeClr val="accent1">
                        <a:lumMod val="20000"/>
                        <a:lumOff val="80000"/>
                      </a:schemeClr>
                    </a:solidFill>
                  </a:tcPr>
                </a:tc>
                <a:tc>
                  <a:txBody>
                    <a:bodyPr/>
                    <a:lstStyle/>
                    <a:p>
                      <a:r>
                        <a:rPr lang="fr-FR" sz="1200" dirty="0"/>
                        <a:t>Métier peu attractif, volume de formation limité</a:t>
                      </a:r>
                    </a:p>
                  </a:txBody>
                  <a:tcPr anchor="ctr">
                    <a:solidFill>
                      <a:schemeClr val="accent1">
                        <a:lumMod val="20000"/>
                        <a:lumOff val="80000"/>
                      </a:schemeClr>
                    </a:solidFill>
                  </a:tcPr>
                </a:tc>
                <a:extLst>
                  <a:ext uri="{0D108BD9-81ED-4DB2-BD59-A6C34878D82A}">
                    <a16:rowId xmlns:a16="http://schemas.microsoft.com/office/drawing/2014/main" val="1526080544"/>
                  </a:ext>
                </a:extLst>
              </a:tr>
              <a:tr h="457200">
                <a:tc>
                  <a:txBody>
                    <a:bodyPr/>
                    <a:lstStyle/>
                    <a:p>
                      <a:r>
                        <a:rPr lang="fr-FR" sz="1200" dirty="0"/>
                        <a:t>Technicien en fonderie</a:t>
                      </a:r>
                    </a:p>
                  </a:txBody>
                  <a:tcPr anchor="ctr">
                    <a:solidFill>
                      <a:schemeClr val="accent1">
                        <a:lumMod val="20000"/>
                        <a:lumOff val="80000"/>
                      </a:schemeClr>
                    </a:solidFill>
                  </a:tcPr>
                </a:tc>
                <a:tc>
                  <a:txBody>
                    <a:bodyPr/>
                    <a:lstStyle/>
                    <a:p>
                      <a:r>
                        <a:rPr lang="fr-FR" sz="1200"/>
                        <a:t>Industrie</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Métier peu attractif, volume de formation limité</a:t>
                      </a:r>
                      <a:endParaRPr lang="fr-FR" sz="1200" kern="1200" dirty="0">
                        <a:solidFill>
                          <a:schemeClr val="dk1"/>
                        </a:solidFill>
                        <a:latin typeface="+mn-lt"/>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1817509581"/>
                  </a:ext>
                </a:extLst>
              </a:tr>
              <a:tr h="457200">
                <a:tc>
                  <a:txBody>
                    <a:bodyPr/>
                    <a:lstStyle/>
                    <a:p>
                      <a:r>
                        <a:rPr lang="fr-FR" sz="1200"/>
                        <a:t>Ingénieur spécialisé </a:t>
                      </a:r>
                    </a:p>
                  </a:txBody>
                  <a:tcPr anchor="ctr">
                    <a:solidFill>
                      <a:schemeClr val="accent1">
                        <a:lumMod val="20000"/>
                        <a:lumOff val="80000"/>
                      </a:schemeClr>
                    </a:solidFill>
                  </a:tcPr>
                </a:tc>
                <a:tc>
                  <a:txBody>
                    <a:bodyPr/>
                    <a:lstStyle/>
                    <a:p>
                      <a:r>
                        <a:rPr lang="fr-FR" sz="1200"/>
                        <a:t>Tous les secteurs</a:t>
                      </a:r>
                    </a:p>
                  </a:txBody>
                  <a:tcPr anchor="ctr">
                    <a:solidFill>
                      <a:schemeClr val="accent1">
                        <a:lumMod val="20000"/>
                        <a:lumOff val="80000"/>
                      </a:schemeClr>
                    </a:solidFill>
                  </a:tcPr>
                </a:tc>
                <a:tc>
                  <a:txBody>
                    <a:bodyPr/>
                    <a:lstStyle/>
                    <a:p>
                      <a:r>
                        <a:rPr lang="fr-FR" sz="1200" kern="1200" dirty="0">
                          <a:solidFill>
                            <a:schemeClr val="dk1"/>
                          </a:solidFill>
                          <a:latin typeface="+mn-lt"/>
                          <a:ea typeface="+mn-ea"/>
                          <a:cs typeface="+mn-cs"/>
                        </a:rPr>
                        <a:t>Manque d’attractivité de l’industrie, manque d’attractivité de la région, difficulté pour le conjoint de trouver un emploi </a:t>
                      </a:r>
                    </a:p>
                  </a:txBody>
                  <a:tcPr anchor="ctr">
                    <a:solidFill>
                      <a:schemeClr val="accent1">
                        <a:lumMod val="20000"/>
                        <a:lumOff val="80000"/>
                      </a:schemeClr>
                    </a:solidFill>
                  </a:tcPr>
                </a:tc>
                <a:extLst>
                  <a:ext uri="{0D108BD9-81ED-4DB2-BD59-A6C34878D82A}">
                    <a16:rowId xmlns:a16="http://schemas.microsoft.com/office/drawing/2014/main" val="354820524"/>
                  </a:ext>
                </a:extLst>
              </a:tr>
              <a:tr h="457200">
                <a:tc>
                  <a:txBody>
                    <a:bodyPr/>
                    <a:lstStyle/>
                    <a:p>
                      <a:r>
                        <a:rPr lang="fr-FR" sz="1200" dirty="0"/>
                        <a:t>Conducteurs de ligne de production </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a:solidFill>
                            <a:schemeClr val="dk1"/>
                          </a:solidFill>
                          <a:latin typeface="+mn-lt"/>
                          <a:ea typeface="+mn-ea"/>
                          <a:cs typeface="+mn-cs"/>
                        </a:rPr>
                        <a:t>Tous les secteurs</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Métier peu attractif</a:t>
                      </a:r>
                    </a:p>
                  </a:txBody>
                  <a:tcPr anchor="ctr">
                    <a:solidFill>
                      <a:schemeClr val="accent1">
                        <a:lumMod val="20000"/>
                        <a:lumOff val="80000"/>
                      </a:schemeClr>
                    </a:solidFill>
                  </a:tcPr>
                </a:tc>
                <a:extLst>
                  <a:ext uri="{0D108BD9-81ED-4DB2-BD59-A6C34878D82A}">
                    <a16:rowId xmlns:a16="http://schemas.microsoft.com/office/drawing/2014/main" val="3611892467"/>
                  </a:ext>
                </a:extLst>
              </a:tr>
              <a:tr h="457200">
                <a:tc>
                  <a:txBody>
                    <a:bodyPr/>
                    <a:lstStyle/>
                    <a:p>
                      <a:r>
                        <a:rPr lang="fr-FR" sz="1200" dirty="0"/>
                        <a:t>Technicien de maintenance</a:t>
                      </a:r>
                    </a:p>
                  </a:txBody>
                  <a:tcPr anchor="ctr">
                    <a:solidFill>
                      <a:schemeClr val="accent1">
                        <a:lumMod val="20000"/>
                        <a:lumOff val="80000"/>
                      </a:schemeClr>
                    </a:solidFill>
                  </a:tcPr>
                </a:tc>
                <a:tc>
                  <a:txBody>
                    <a:bodyPr/>
                    <a:lstStyle/>
                    <a:p>
                      <a:r>
                        <a:rPr lang="fr-FR" sz="1200" kern="1200">
                          <a:solidFill>
                            <a:schemeClr val="dk1"/>
                          </a:solidFill>
                          <a:latin typeface="+mn-lt"/>
                          <a:ea typeface="+mn-ea"/>
                          <a:cs typeface="+mn-cs"/>
                        </a:rPr>
                        <a:t>Industrie, Transport, Agroalimentaire…</a:t>
                      </a:r>
                    </a:p>
                  </a:txBody>
                  <a:tcPr anchor="ctr">
                    <a:solidFill>
                      <a:schemeClr val="accent1">
                        <a:lumMod val="20000"/>
                        <a:lumOff val="80000"/>
                      </a:schemeClr>
                    </a:solidFill>
                  </a:tcPr>
                </a:tc>
                <a:tc>
                  <a:txBody>
                    <a:bodyPr/>
                    <a:lstStyle/>
                    <a:p>
                      <a:pPr marL="0" indent="0" algn="l" defTabSz="914400" rtl="0" eaLnBrk="1" latinLnBrk="0" hangingPunct="1">
                        <a:buFontTx/>
                        <a:buNone/>
                      </a:pPr>
                      <a:r>
                        <a:rPr lang="fr-FR" sz="1200" kern="1200" dirty="0">
                          <a:solidFill>
                            <a:schemeClr val="dk1"/>
                          </a:solidFill>
                          <a:latin typeface="+mn-lt"/>
                          <a:ea typeface="+mn-ea"/>
                          <a:cs typeface="+mn-cs"/>
                        </a:rPr>
                        <a:t>Manque de formation, problème d’attractivité de la région</a:t>
                      </a:r>
                    </a:p>
                  </a:txBody>
                  <a:tcPr anchor="ctr">
                    <a:solidFill>
                      <a:schemeClr val="accent1">
                        <a:lumMod val="20000"/>
                        <a:lumOff val="80000"/>
                      </a:schemeClr>
                    </a:solidFill>
                  </a:tcPr>
                </a:tc>
                <a:extLst>
                  <a:ext uri="{0D108BD9-81ED-4DB2-BD59-A6C34878D82A}">
                    <a16:rowId xmlns:a16="http://schemas.microsoft.com/office/drawing/2014/main" val="1363230482"/>
                  </a:ext>
                </a:extLst>
              </a:tr>
              <a:tr h="457200">
                <a:tc>
                  <a:txBody>
                    <a:bodyPr/>
                    <a:lstStyle/>
                    <a:p>
                      <a:r>
                        <a:rPr lang="fr-FR" sz="1200" dirty="0"/>
                        <a:t>Technicien d’usinage</a:t>
                      </a:r>
                    </a:p>
                  </a:txBody>
                  <a:tcPr anchor="ctr">
                    <a:solidFill>
                      <a:schemeClr val="accent1">
                        <a:lumMod val="20000"/>
                        <a:lumOff val="80000"/>
                      </a:schemeClr>
                    </a:solidFill>
                  </a:tcPr>
                </a:tc>
                <a:tc>
                  <a:txBody>
                    <a:bodyPr/>
                    <a:lstStyle/>
                    <a:p>
                      <a:r>
                        <a:rPr lang="fr-FR" sz="1200" kern="1200">
                          <a:solidFill>
                            <a:schemeClr val="dk1"/>
                          </a:solidFill>
                          <a:latin typeface="+mn-lt"/>
                          <a:ea typeface="+mn-ea"/>
                          <a:cs typeface="+mn-cs"/>
                        </a:rPr>
                        <a:t>Industrie</a:t>
                      </a:r>
                    </a:p>
                  </a:txBody>
                  <a:tcPr anchor="ctr">
                    <a:solidFill>
                      <a:schemeClr val="accent1">
                        <a:lumMod val="20000"/>
                        <a:lumOff val="80000"/>
                      </a:schemeClr>
                    </a:solidFill>
                  </a:tcPr>
                </a:tc>
                <a:tc>
                  <a:txBody>
                    <a:bodyPr/>
                    <a:lstStyle/>
                    <a:p>
                      <a:pPr marL="0" indent="0" algn="l" defTabSz="914400" rtl="0" eaLnBrk="1" latinLnBrk="0" hangingPunct="1">
                        <a:buFontTx/>
                        <a:buNone/>
                      </a:pPr>
                      <a:r>
                        <a:rPr lang="fr-FR" sz="1200" kern="1200" dirty="0">
                          <a:solidFill>
                            <a:schemeClr val="dk1"/>
                          </a:solidFill>
                          <a:latin typeface="+mn-lt"/>
                          <a:ea typeface="+mn-ea"/>
                          <a:cs typeface="+mn-cs"/>
                        </a:rPr>
                        <a:t>Manque de formation</a:t>
                      </a:r>
                    </a:p>
                  </a:txBody>
                  <a:tcPr anchor="ctr">
                    <a:solidFill>
                      <a:schemeClr val="accent1">
                        <a:lumMod val="20000"/>
                        <a:lumOff val="80000"/>
                      </a:schemeClr>
                    </a:solidFill>
                  </a:tcPr>
                </a:tc>
                <a:extLst>
                  <a:ext uri="{0D108BD9-81ED-4DB2-BD59-A6C34878D82A}">
                    <a16:rowId xmlns:a16="http://schemas.microsoft.com/office/drawing/2014/main" val="1153900997"/>
                  </a:ext>
                </a:extLst>
              </a:tr>
            </a:tbl>
          </a:graphicData>
        </a:graphic>
      </p:graphicFrame>
    </p:spTree>
    <p:extLst>
      <p:ext uri="{BB962C8B-B14F-4D97-AF65-F5344CB8AC3E}">
        <p14:creationId xmlns:p14="http://schemas.microsoft.com/office/powerpoint/2010/main" val="264605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AB678AAF-C0CC-4126-95CE-D5810EB178AD}"/>
              </a:ext>
            </a:extLst>
          </p:cNvPr>
          <p:cNvSpPr>
            <a:spLocks noGrp="1"/>
          </p:cNvSpPr>
          <p:nvPr>
            <p:ph type="body" sz="quarter" idx="11"/>
          </p:nvPr>
        </p:nvSpPr>
        <p:spPr/>
        <p:txBody>
          <a:bodyPr/>
          <a:lstStyle/>
          <a:p>
            <a:r>
              <a:rPr lang="fr-FR"/>
              <a:t>03</a:t>
            </a:r>
          </a:p>
        </p:txBody>
      </p:sp>
      <p:graphicFrame>
        <p:nvGraphicFramePr>
          <p:cNvPr id="6" name="Espace réservé du contenu 10">
            <a:extLst>
              <a:ext uri="{FF2B5EF4-FFF2-40B4-BE49-F238E27FC236}">
                <a16:creationId xmlns:a16="http://schemas.microsoft.com/office/drawing/2014/main" id="{DF21AAA5-4EE2-4CC6-AF62-275E0F5BDE0C}"/>
              </a:ext>
            </a:extLst>
          </p:cNvPr>
          <p:cNvGraphicFramePr>
            <a:graphicFrameLocks/>
          </p:cNvGraphicFramePr>
          <p:nvPr>
            <p:extLst>
              <p:ext uri="{D42A27DB-BD31-4B8C-83A1-F6EECF244321}">
                <p14:modId xmlns:p14="http://schemas.microsoft.com/office/powerpoint/2010/main" val="4267820900"/>
              </p:ext>
            </p:extLst>
          </p:nvPr>
        </p:nvGraphicFramePr>
        <p:xfrm>
          <a:off x="4296696" y="1248698"/>
          <a:ext cx="5456903" cy="5264398"/>
        </p:xfrm>
        <a:graphic>
          <a:graphicData uri="http://schemas.openxmlformats.org/drawingml/2006/chart">
            <c:chart xmlns:c="http://schemas.openxmlformats.org/drawingml/2006/chart" xmlns:r="http://schemas.openxmlformats.org/officeDocument/2006/relationships" r:id="rId2"/>
          </a:graphicData>
        </a:graphic>
      </p:graphicFrame>
      <p:sp>
        <p:nvSpPr>
          <p:cNvPr id="10" name="ZoneTexte 9">
            <a:extLst>
              <a:ext uri="{FF2B5EF4-FFF2-40B4-BE49-F238E27FC236}">
                <a16:creationId xmlns:a16="http://schemas.microsoft.com/office/drawing/2014/main" id="{A171A81B-C01E-4155-8823-EAE6F5F8AD66}"/>
              </a:ext>
            </a:extLst>
          </p:cNvPr>
          <p:cNvSpPr txBox="1"/>
          <p:nvPr/>
        </p:nvSpPr>
        <p:spPr>
          <a:xfrm>
            <a:off x="8111482" y="1924521"/>
            <a:ext cx="1642117" cy="246221"/>
          </a:xfrm>
          <a:prstGeom prst="rect">
            <a:avLst/>
          </a:prstGeom>
          <a:noFill/>
          <a:ln>
            <a:solidFill>
              <a:srgbClr val="231F20"/>
            </a:solidFill>
          </a:ln>
        </p:spPr>
        <p:txBody>
          <a:bodyPr wrap="square" rtlCol="0">
            <a:spAutoFit/>
          </a:bodyPr>
          <a:lstStyle/>
          <a:p>
            <a:pPr algn="ctr"/>
            <a:r>
              <a:rPr lang="fr-FR" sz="1000" b="1">
                <a:solidFill>
                  <a:srgbClr val="231F20"/>
                </a:solidFill>
              </a:rPr>
              <a:t>167 répondants</a:t>
            </a:r>
          </a:p>
        </p:txBody>
      </p:sp>
      <p:sp>
        <p:nvSpPr>
          <p:cNvPr id="11" name="Titre 1">
            <a:extLst>
              <a:ext uri="{FF2B5EF4-FFF2-40B4-BE49-F238E27FC236}">
                <a16:creationId xmlns:a16="http://schemas.microsoft.com/office/drawing/2014/main" id="{64BCFA1A-53A9-463F-B1A3-484644893CE8}"/>
              </a:ext>
            </a:extLst>
          </p:cNvPr>
          <p:cNvSpPr>
            <a:spLocks noGrp="1"/>
          </p:cNvSpPr>
          <p:nvPr>
            <p:ph type="title"/>
          </p:nvPr>
        </p:nvSpPr>
        <p:spPr>
          <a:xfrm>
            <a:off x="1415414" y="718572"/>
            <a:ext cx="7781925" cy="393065"/>
          </a:xfrm>
        </p:spPr>
        <p:txBody>
          <a:bodyPr/>
          <a:lstStyle/>
          <a:p>
            <a:r>
              <a:rPr lang="fr-FR" dirty="0"/>
              <a:t>Un enjeu majeur pour les entreprises : la préservation des métiers critiques</a:t>
            </a:r>
          </a:p>
        </p:txBody>
      </p:sp>
      <p:sp>
        <p:nvSpPr>
          <p:cNvPr id="13" name="Espace réservé du contenu 5">
            <a:extLst>
              <a:ext uri="{FF2B5EF4-FFF2-40B4-BE49-F238E27FC236}">
                <a16:creationId xmlns:a16="http://schemas.microsoft.com/office/drawing/2014/main" id="{0A46EC35-778D-49A7-95F1-8F2E9D71E6C6}"/>
              </a:ext>
            </a:extLst>
          </p:cNvPr>
          <p:cNvSpPr>
            <a:spLocks noGrp="1"/>
          </p:cNvSpPr>
          <p:nvPr>
            <p:ph idx="1"/>
          </p:nvPr>
        </p:nvSpPr>
        <p:spPr>
          <a:xfrm>
            <a:off x="700882" y="1431109"/>
            <a:ext cx="3384421" cy="4453497"/>
          </a:xfrm>
        </p:spPr>
        <p:txBody>
          <a:bodyPr/>
          <a:lstStyle/>
          <a:p>
            <a:pPr lvl="1" algn="just"/>
            <a:r>
              <a:rPr lang="fr-FR" sz="1400" dirty="0"/>
              <a:t>Préserver ces métiers critiques constitue un enjeu majeur pour les entreprises ;</a:t>
            </a:r>
          </a:p>
          <a:p>
            <a:pPr lvl="1" algn="just"/>
            <a:endParaRPr lang="fr-FR" sz="1400" dirty="0"/>
          </a:p>
          <a:p>
            <a:pPr lvl="1" algn="just"/>
            <a:r>
              <a:rPr lang="fr-FR" sz="1400" dirty="0"/>
              <a:t>Pour cela différentes actions sont mises en œuvre par les entreprises :</a:t>
            </a:r>
          </a:p>
          <a:p>
            <a:pPr marL="285750" lvl="1" indent="-285750" algn="just">
              <a:buFontTx/>
              <a:buChar char="-"/>
            </a:pPr>
            <a:r>
              <a:rPr lang="fr-FR" sz="1400" dirty="0"/>
              <a:t>Des actions de formation qui se confortent avec la baisse d’activité (« nous profitons d’avoir un peu plus de temps pour former nos salariés »)</a:t>
            </a:r>
          </a:p>
          <a:p>
            <a:pPr marL="285750" lvl="1" indent="-285750" algn="just">
              <a:buFontTx/>
              <a:buChar char="-"/>
            </a:pPr>
            <a:r>
              <a:rPr lang="fr-FR" sz="1400" dirty="0"/>
              <a:t>10% des entreprises interrogées ont recours au chômage partiel longue durée (à noter que cette part pourrait s’accroitre, toutes les entreprises n’avaient pas encore la réponse au moment du questionnaire)</a:t>
            </a:r>
          </a:p>
          <a:p>
            <a:pPr marL="285750" lvl="1" indent="-285750" algn="just">
              <a:buFontTx/>
              <a:buChar char="-"/>
            </a:pPr>
            <a:r>
              <a:rPr lang="fr-FR" sz="1400" dirty="0"/>
              <a:t>7% envisage le prêt de main d’œuvre</a:t>
            </a:r>
          </a:p>
          <a:p>
            <a:pPr marL="285750" lvl="1" indent="-285750" algn="just">
              <a:buFontTx/>
              <a:buChar char="-"/>
            </a:pPr>
            <a:r>
              <a:rPr lang="fr-FR" sz="1400" dirty="0"/>
              <a:t>15% n’ont pas de solution et risquent de devoir se séparer de salariés, facteur qui pourrait freiner leur reprise par la suite.</a:t>
            </a:r>
          </a:p>
        </p:txBody>
      </p:sp>
    </p:spTree>
    <p:extLst>
      <p:ext uri="{BB962C8B-B14F-4D97-AF65-F5344CB8AC3E}">
        <p14:creationId xmlns:p14="http://schemas.microsoft.com/office/powerpoint/2010/main" val="298471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EA4F67-32EC-4A75-ABA0-25610329EF60}"/>
              </a:ext>
            </a:extLst>
          </p:cNvPr>
          <p:cNvSpPr>
            <a:spLocks noGrp="1"/>
          </p:cNvSpPr>
          <p:nvPr>
            <p:ph type="title"/>
          </p:nvPr>
        </p:nvSpPr>
        <p:spPr/>
        <p:txBody>
          <a:bodyPr/>
          <a:lstStyle/>
          <a:p>
            <a:r>
              <a:rPr lang="fr-FR"/>
              <a:t>3.3. Les besoins en emplois et compétences de la branche à 3 ans</a:t>
            </a:r>
            <a:br>
              <a:rPr lang="fr-FR"/>
            </a:br>
            <a:br>
              <a:rPr lang="fr-FR"/>
            </a:br>
            <a:br>
              <a:rPr lang="fr-FR"/>
            </a:br>
            <a:endParaRPr lang="fr-FR"/>
          </a:p>
        </p:txBody>
      </p:sp>
      <p:sp>
        <p:nvSpPr>
          <p:cNvPr id="3" name="Espace réservé du texte 2">
            <a:extLst>
              <a:ext uri="{FF2B5EF4-FFF2-40B4-BE49-F238E27FC236}">
                <a16:creationId xmlns:a16="http://schemas.microsoft.com/office/drawing/2014/main" id="{0614F165-8ED6-4307-AA20-E5E21F609FC7}"/>
              </a:ext>
            </a:extLst>
          </p:cNvPr>
          <p:cNvSpPr>
            <a:spLocks noGrp="1"/>
          </p:cNvSpPr>
          <p:nvPr>
            <p:ph type="body" idx="1"/>
          </p:nvPr>
        </p:nvSpPr>
        <p:spPr/>
        <p:txBody>
          <a:bodyPr/>
          <a:lstStyle/>
          <a:p>
            <a:r>
              <a:rPr lang="fr-FR"/>
              <a:t>3.3</a:t>
            </a:r>
          </a:p>
        </p:txBody>
      </p:sp>
    </p:spTree>
    <p:extLst>
      <p:ext uri="{BB962C8B-B14F-4D97-AF65-F5344CB8AC3E}">
        <p14:creationId xmlns:p14="http://schemas.microsoft.com/office/powerpoint/2010/main" val="343188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8853CF97-7360-422D-8620-1EBAB5A19C9D}"/>
              </a:ext>
            </a:extLst>
          </p:cNvPr>
          <p:cNvSpPr>
            <a:spLocks noGrp="1"/>
          </p:cNvSpPr>
          <p:nvPr>
            <p:ph type="body" sz="quarter" idx="11"/>
          </p:nvPr>
        </p:nvSpPr>
        <p:spPr/>
        <p:txBody>
          <a:bodyPr/>
          <a:lstStyle/>
          <a:p>
            <a:r>
              <a:rPr lang="fr-FR"/>
              <a:t>03</a:t>
            </a:r>
          </a:p>
        </p:txBody>
      </p:sp>
      <p:graphicFrame>
        <p:nvGraphicFramePr>
          <p:cNvPr id="7" name="Espace réservé du contenu 10">
            <a:extLst>
              <a:ext uri="{FF2B5EF4-FFF2-40B4-BE49-F238E27FC236}">
                <a16:creationId xmlns:a16="http://schemas.microsoft.com/office/drawing/2014/main" id="{59D15C47-C723-4026-9109-A71DCE640B42}"/>
              </a:ext>
            </a:extLst>
          </p:cNvPr>
          <p:cNvGraphicFramePr>
            <a:graphicFrameLocks/>
          </p:cNvGraphicFramePr>
          <p:nvPr>
            <p:extLst>
              <p:ext uri="{D42A27DB-BD31-4B8C-83A1-F6EECF244321}">
                <p14:modId xmlns:p14="http://schemas.microsoft.com/office/powerpoint/2010/main" val="3947054995"/>
              </p:ext>
            </p:extLst>
          </p:nvPr>
        </p:nvGraphicFramePr>
        <p:xfrm>
          <a:off x="8104351" y="5364974"/>
          <a:ext cx="3731750" cy="25230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aphique 11">
            <a:extLst>
              <a:ext uri="{FF2B5EF4-FFF2-40B4-BE49-F238E27FC236}">
                <a16:creationId xmlns:a16="http://schemas.microsoft.com/office/drawing/2014/main" id="{99256A24-80F5-4C10-BF99-13196ACB729D}"/>
              </a:ext>
            </a:extLst>
          </p:cNvPr>
          <p:cNvGraphicFramePr/>
          <p:nvPr>
            <p:extLst>
              <p:ext uri="{D42A27DB-BD31-4B8C-83A1-F6EECF244321}">
                <p14:modId xmlns:p14="http://schemas.microsoft.com/office/powerpoint/2010/main" val="2302821830"/>
              </p:ext>
            </p:extLst>
          </p:nvPr>
        </p:nvGraphicFramePr>
        <p:xfrm>
          <a:off x="5465589" y="1465681"/>
          <a:ext cx="3731750" cy="4909719"/>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Connecteur droit avec flèche 9">
            <a:extLst>
              <a:ext uri="{FF2B5EF4-FFF2-40B4-BE49-F238E27FC236}">
                <a16:creationId xmlns:a16="http://schemas.microsoft.com/office/drawing/2014/main" id="{EFE1F849-0179-4B15-9534-8812965E3C0A}"/>
              </a:ext>
            </a:extLst>
          </p:cNvPr>
          <p:cNvCxnSpPr/>
          <p:nvPr/>
        </p:nvCxnSpPr>
        <p:spPr>
          <a:xfrm>
            <a:off x="9000686" y="5198139"/>
            <a:ext cx="123677" cy="291402"/>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CF3BF20E-E6C7-481C-95DC-472236B878FE}"/>
              </a:ext>
            </a:extLst>
          </p:cNvPr>
          <p:cNvCxnSpPr>
            <a:cxnSpLocks/>
          </p:cNvCxnSpPr>
          <p:nvPr/>
        </p:nvCxnSpPr>
        <p:spPr>
          <a:xfrm flipV="1">
            <a:off x="9051390" y="3119166"/>
            <a:ext cx="145949" cy="2716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0C905FA5-A142-44F7-97F9-1D54FE794088}"/>
              </a:ext>
            </a:extLst>
          </p:cNvPr>
          <p:cNvCxnSpPr/>
          <p:nvPr/>
        </p:nvCxnSpPr>
        <p:spPr>
          <a:xfrm>
            <a:off x="9000686" y="4655633"/>
            <a:ext cx="123677" cy="291402"/>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618C5446-332E-4B1D-8C7F-BDB60BBC543D}"/>
              </a:ext>
            </a:extLst>
          </p:cNvPr>
          <p:cNvCxnSpPr/>
          <p:nvPr/>
        </p:nvCxnSpPr>
        <p:spPr>
          <a:xfrm>
            <a:off x="9003322" y="4155215"/>
            <a:ext cx="123677" cy="291402"/>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16CC79F1-7425-4FDA-BF59-602C8695DC09}"/>
              </a:ext>
            </a:extLst>
          </p:cNvPr>
          <p:cNvCxnSpPr>
            <a:cxnSpLocks/>
          </p:cNvCxnSpPr>
          <p:nvPr/>
        </p:nvCxnSpPr>
        <p:spPr>
          <a:xfrm flipV="1">
            <a:off x="9053766" y="2638532"/>
            <a:ext cx="145949" cy="2716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D33666B9-70D0-490E-BFEF-88343EC9712E}"/>
              </a:ext>
            </a:extLst>
          </p:cNvPr>
          <p:cNvCxnSpPr>
            <a:cxnSpLocks/>
          </p:cNvCxnSpPr>
          <p:nvPr/>
        </p:nvCxnSpPr>
        <p:spPr>
          <a:xfrm flipV="1">
            <a:off x="9000687" y="2251666"/>
            <a:ext cx="258490" cy="3844"/>
          </a:xfrm>
          <a:prstGeom prst="straightConnector1">
            <a:avLst/>
          </a:prstGeom>
          <a:ln>
            <a:solidFill>
              <a:srgbClr val="41C1EE"/>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D9388C35-75B4-4B42-B834-289090EFCDA1}"/>
              </a:ext>
            </a:extLst>
          </p:cNvPr>
          <p:cNvCxnSpPr>
            <a:cxnSpLocks/>
          </p:cNvCxnSpPr>
          <p:nvPr/>
        </p:nvCxnSpPr>
        <p:spPr>
          <a:xfrm flipV="1">
            <a:off x="9000687" y="3565594"/>
            <a:ext cx="145949" cy="2716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25B71129-C85F-41E7-AA02-635E92CF74A2}"/>
              </a:ext>
            </a:extLst>
          </p:cNvPr>
          <p:cNvCxnSpPr/>
          <p:nvPr/>
        </p:nvCxnSpPr>
        <p:spPr>
          <a:xfrm flipV="1">
            <a:off x="6238476" y="5834247"/>
            <a:ext cx="241160" cy="251104"/>
          </a:xfrm>
          <a:prstGeom prst="straightConnector1">
            <a:avLst/>
          </a:prstGeom>
          <a:ln>
            <a:solidFill>
              <a:srgbClr val="231F20"/>
            </a:solidFill>
            <a:tailEnd type="triangle"/>
          </a:ln>
        </p:spPr>
        <p:style>
          <a:lnRef idx="1">
            <a:schemeClr val="accent1"/>
          </a:lnRef>
          <a:fillRef idx="0">
            <a:schemeClr val="accent1"/>
          </a:fillRef>
          <a:effectRef idx="0">
            <a:schemeClr val="accent1"/>
          </a:effectRef>
          <a:fontRef idx="minor">
            <a:schemeClr val="tx1"/>
          </a:fontRef>
        </p:style>
      </p:cxnSp>
      <p:sp>
        <p:nvSpPr>
          <p:cNvPr id="23" name="Espace réservé du contenu 12">
            <a:extLst>
              <a:ext uri="{FF2B5EF4-FFF2-40B4-BE49-F238E27FC236}">
                <a16:creationId xmlns:a16="http://schemas.microsoft.com/office/drawing/2014/main" id="{C1D99DED-7177-4BA8-A3FB-4AD41BBC4338}"/>
              </a:ext>
            </a:extLst>
          </p:cNvPr>
          <p:cNvSpPr txBox="1">
            <a:spLocks/>
          </p:cNvSpPr>
          <p:nvPr/>
        </p:nvSpPr>
        <p:spPr>
          <a:xfrm>
            <a:off x="6490772" y="5903449"/>
            <a:ext cx="2530010" cy="181902"/>
          </a:xfrm>
          <a:prstGeom prst="rect">
            <a:avLst/>
          </a:prstGeom>
          <a:ln>
            <a:solidFill>
              <a:srgbClr val="767676"/>
            </a:solidFill>
            <a:prstDash val="sysDot"/>
          </a:ln>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sz="900" dirty="0"/>
              <a:t>Evolution des effectifs de la zone (valeur totale)</a:t>
            </a:r>
            <a:endParaRPr lang="fr-FR" sz="1000" dirty="0"/>
          </a:p>
        </p:txBody>
      </p:sp>
      <p:sp>
        <p:nvSpPr>
          <p:cNvPr id="24" name="Titre 1">
            <a:extLst>
              <a:ext uri="{FF2B5EF4-FFF2-40B4-BE49-F238E27FC236}">
                <a16:creationId xmlns:a16="http://schemas.microsoft.com/office/drawing/2014/main" id="{EF7F78A9-00C2-413C-B44D-E445A4A595C0}"/>
              </a:ext>
            </a:extLst>
          </p:cNvPr>
          <p:cNvSpPr>
            <a:spLocks noGrp="1"/>
          </p:cNvSpPr>
          <p:nvPr>
            <p:ph type="title"/>
          </p:nvPr>
        </p:nvSpPr>
        <p:spPr>
          <a:xfrm>
            <a:off x="1415414" y="777065"/>
            <a:ext cx="7781925" cy="393065"/>
          </a:xfrm>
        </p:spPr>
        <p:txBody>
          <a:bodyPr/>
          <a:lstStyle/>
          <a:p>
            <a:r>
              <a:rPr lang="fr-FR" dirty="0"/>
              <a:t>Evolution des effectifs 2020-2021 : une relative stabilité souhaitée</a:t>
            </a:r>
          </a:p>
        </p:txBody>
      </p:sp>
      <p:sp>
        <p:nvSpPr>
          <p:cNvPr id="25" name="Espace réservé du contenu 12">
            <a:extLst>
              <a:ext uri="{FF2B5EF4-FFF2-40B4-BE49-F238E27FC236}">
                <a16:creationId xmlns:a16="http://schemas.microsoft.com/office/drawing/2014/main" id="{66E8B99C-0174-4390-B43F-1724BFA8932E}"/>
              </a:ext>
            </a:extLst>
          </p:cNvPr>
          <p:cNvSpPr>
            <a:spLocks noGrp="1"/>
          </p:cNvSpPr>
          <p:nvPr>
            <p:ph idx="1"/>
          </p:nvPr>
        </p:nvSpPr>
        <p:spPr>
          <a:xfrm>
            <a:off x="700883" y="2706505"/>
            <a:ext cx="4588150" cy="3196822"/>
          </a:xfrm>
        </p:spPr>
        <p:txBody>
          <a:bodyPr/>
          <a:lstStyle/>
          <a:p>
            <a:pPr lvl="1" algn="just"/>
            <a:r>
              <a:rPr lang="fr-FR" dirty="0"/>
              <a:t>Selon les retours des entreprises, les effectifs de la branche en Centre Val de Loire devraient rester stable entre 2020 et 2021, avec des différences marquées :</a:t>
            </a:r>
          </a:p>
          <a:p>
            <a:pPr marL="171450" lvl="1" indent="-171450" algn="just">
              <a:buFont typeface="Arial" panose="020B0604020202020204" pitchFamily="34" charset="0"/>
              <a:buChar char="•"/>
            </a:pPr>
            <a:r>
              <a:rPr lang="fr-FR" dirty="0"/>
              <a:t>45</a:t>
            </a:r>
            <a:r>
              <a:rPr lang="fr-FR" sz="1400" dirty="0"/>
              <a:t>% des entreprises interrogées estiment que leurs effectifs devraient augmenter entre 2020 et 2021. Néanmoins, cette hausse est à relativiser car il s’agit avant tout d’un retour partiel à la situation avant la COVID. </a:t>
            </a:r>
          </a:p>
          <a:p>
            <a:pPr marL="171450" lvl="1" indent="-171450" algn="just">
              <a:buFont typeface="Arial" panose="020B0604020202020204" pitchFamily="34" charset="0"/>
              <a:buChar char="•"/>
            </a:pPr>
            <a:r>
              <a:rPr lang="fr-FR" sz="1400" dirty="0"/>
              <a:t>24% des entreprises tablent sur une baisse de leurs effectifs pour 2021, en particulier dans l’Indre, mais également le Loiret et le Cher</a:t>
            </a:r>
            <a:endParaRPr lang="fr-FR" sz="1800" dirty="0"/>
          </a:p>
        </p:txBody>
      </p:sp>
      <p:pic>
        <p:nvPicPr>
          <p:cNvPr id="26" name="Image 25">
            <a:extLst>
              <a:ext uri="{FF2B5EF4-FFF2-40B4-BE49-F238E27FC236}">
                <a16:creationId xmlns:a16="http://schemas.microsoft.com/office/drawing/2014/main" id="{1F38FCE2-CACC-4709-81B2-3B8ECD63E9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5232" y="1462804"/>
            <a:ext cx="757253" cy="757253"/>
          </a:xfrm>
          <a:prstGeom prst="rect">
            <a:avLst/>
          </a:prstGeom>
        </p:spPr>
      </p:pic>
      <p:pic>
        <p:nvPicPr>
          <p:cNvPr id="27" name="Image 26">
            <a:extLst>
              <a:ext uri="{FF2B5EF4-FFF2-40B4-BE49-F238E27FC236}">
                <a16:creationId xmlns:a16="http://schemas.microsoft.com/office/drawing/2014/main" id="{57DB4892-15E8-45F6-AFA0-B93ABAA6D4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2915" y="1462803"/>
            <a:ext cx="757253" cy="757253"/>
          </a:xfrm>
          <a:prstGeom prst="rect">
            <a:avLst/>
          </a:prstGeom>
        </p:spPr>
      </p:pic>
      <p:sp>
        <p:nvSpPr>
          <p:cNvPr id="28" name="ZoneTexte 27">
            <a:extLst>
              <a:ext uri="{FF2B5EF4-FFF2-40B4-BE49-F238E27FC236}">
                <a16:creationId xmlns:a16="http://schemas.microsoft.com/office/drawing/2014/main" id="{66141E27-A229-4575-936E-7A6BA5F21953}"/>
              </a:ext>
            </a:extLst>
          </p:cNvPr>
          <p:cNvSpPr txBox="1"/>
          <p:nvPr/>
        </p:nvSpPr>
        <p:spPr>
          <a:xfrm>
            <a:off x="890507" y="2072400"/>
            <a:ext cx="1558226" cy="338554"/>
          </a:xfrm>
          <a:prstGeom prst="rect">
            <a:avLst/>
          </a:prstGeom>
          <a:noFill/>
        </p:spPr>
        <p:txBody>
          <a:bodyPr wrap="square" rtlCol="0">
            <a:spAutoFit/>
          </a:bodyPr>
          <a:lstStyle/>
          <a:p>
            <a:pPr algn="ctr"/>
            <a:r>
              <a:rPr lang="fr-FR" sz="1600" dirty="0"/>
              <a:t>Effectif 2020</a:t>
            </a:r>
          </a:p>
        </p:txBody>
      </p:sp>
      <p:sp>
        <p:nvSpPr>
          <p:cNvPr id="29" name="ZoneTexte 28">
            <a:extLst>
              <a:ext uri="{FF2B5EF4-FFF2-40B4-BE49-F238E27FC236}">
                <a16:creationId xmlns:a16="http://schemas.microsoft.com/office/drawing/2014/main" id="{6EDEC499-98A1-4D11-B97F-C8CB221FB5DC}"/>
              </a:ext>
            </a:extLst>
          </p:cNvPr>
          <p:cNvSpPr txBox="1"/>
          <p:nvPr/>
        </p:nvSpPr>
        <p:spPr>
          <a:xfrm>
            <a:off x="3235006" y="2098998"/>
            <a:ext cx="1558226" cy="584775"/>
          </a:xfrm>
          <a:prstGeom prst="rect">
            <a:avLst/>
          </a:prstGeom>
          <a:noFill/>
        </p:spPr>
        <p:txBody>
          <a:bodyPr wrap="square" rtlCol="0">
            <a:spAutoFit/>
          </a:bodyPr>
          <a:lstStyle/>
          <a:p>
            <a:pPr algn="ctr"/>
            <a:r>
              <a:rPr lang="fr-FR" sz="1600" dirty="0"/>
              <a:t>Effectif 2021 estimé</a:t>
            </a:r>
          </a:p>
        </p:txBody>
      </p:sp>
      <p:sp>
        <p:nvSpPr>
          <p:cNvPr id="30" name="ZoneTexte 29">
            <a:extLst>
              <a:ext uri="{FF2B5EF4-FFF2-40B4-BE49-F238E27FC236}">
                <a16:creationId xmlns:a16="http://schemas.microsoft.com/office/drawing/2014/main" id="{A462285C-0411-478B-B27D-155EE19C3E94}"/>
              </a:ext>
            </a:extLst>
          </p:cNvPr>
          <p:cNvSpPr txBox="1"/>
          <p:nvPr/>
        </p:nvSpPr>
        <p:spPr>
          <a:xfrm>
            <a:off x="2448733" y="1301858"/>
            <a:ext cx="1052344" cy="338554"/>
          </a:xfrm>
          <a:prstGeom prst="rect">
            <a:avLst/>
          </a:prstGeom>
          <a:noFill/>
        </p:spPr>
        <p:txBody>
          <a:bodyPr wrap="square" rtlCol="0">
            <a:spAutoFit/>
          </a:bodyPr>
          <a:lstStyle/>
          <a:p>
            <a:r>
              <a:rPr lang="fr-FR" sz="1600" dirty="0"/>
              <a:t>- 0,2%</a:t>
            </a:r>
          </a:p>
        </p:txBody>
      </p:sp>
    </p:spTree>
    <p:extLst>
      <p:ext uri="{BB962C8B-B14F-4D97-AF65-F5344CB8AC3E}">
        <p14:creationId xmlns:p14="http://schemas.microsoft.com/office/powerpoint/2010/main" val="44352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BD99C1-98B1-4F1A-A0E7-210C89F1C749}"/>
              </a:ext>
            </a:extLst>
          </p:cNvPr>
          <p:cNvSpPr>
            <a:spLocks noGrp="1"/>
          </p:cNvSpPr>
          <p:nvPr>
            <p:ph type="title"/>
          </p:nvPr>
        </p:nvSpPr>
        <p:spPr>
          <a:xfrm>
            <a:off x="1482090" y="496399"/>
            <a:ext cx="7781925" cy="393065"/>
          </a:xfrm>
        </p:spPr>
        <p:txBody>
          <a:bodyPr/>
          <a:lstStyle/>
          <a:p>
            <a:r>
              <a:rPr lang="fr-FR" dirty="0"/>
              <a:t>Evolution des effectifs par famille de métiers</a:t>
            </a:r>
          </a:p>
        </p:txBody>
      </p:sp>
      <p:sp>
        <p:nvSpPr>
          <p:cNvPr id="4" name="Espace réservé du texte 3">
            <a:extLst>
              <a:ext uri="{FF2B5EF4-FFF2-40B4-BE49-F238E27FC236}">
                <a16:creationId xmlns:a16="http://schemas.microsoft.com/office/drawing/2014/main" id="{7674CD98-E39D-4170-BEE1-A8495EF7ED2D}"/>
              </a:ext>
            </a:extLst>
          </p:cNvPr>
          <p:cNvSpPr>
            <a:spLocks noGrp="1"/>
          </p:cNvSpPr>
          <p:nvPr>
            <p:ph type="body" sz="quarter" idx="10"/>
          </p:nvPr>
        </p:nvSpPr>
        <p:spPr>
          <a:xfrm>
            <a:off x="1415414" y="851418"/>
            <a:ext cx="7781925" cy="393065"/>
          </a:xfrm>
        </p:spPr>
        <p:txBody>
          <a:bodyPr/>
          <a:lstStyle/>
          <a:p>
            <a:r>
              <a:rPr lang="fr-FR" dirty="0"/>
              <a:t>Une tendance qui se confirme à la hausse des qualifications</a:t>
            </a:r>
          </a:p>
        </p:txBody>
      </p:sp>
      <p:sp>
        <p:nvSpPr>
          <p:cNvPr id="5" name="Espace réservé du texte 4">
            <a:extLst>
              <a:ext uri="{FF2B5EF4-FFF2-40B4-BE49-F238E27FC236}">
                <a16:creationId xmlns:a16="http://schemas.microsoft.com/office/drawing/2014/main" id="{413794D7-BF3E-4F1B-8BEA-24C07C0D30C1}"/>
              </a:ext>
            </a:extLst>
          </p:cNvPr>
          <p:cNvSpPr>
            <a:spLocks noGrp="1"/>
          </p:cNvSpPr>
          <p:nvPr>
            <p:ph type="body" sz="quarter" idx="11"/>
          </p:nvPr>
        </p:nvSpPr>
        <p:spPr/>
        <p:txBody>
          <a:bodyPr/>
          <a:lstStyle/>
          <a:p>
            <a:r>
              <a:rPr lang="fr-FR" dirty="0"/>
              <a:t>03</a:t>
            </a:r>
          </a:p>
        </p:txBody>
      </p:sp>
      <p:graphicFrame>
        <p:nvGraphicFramePr>
          <p:cNvPr id="13" name="Espace réservé du contenu 10">
            <a:extLst>
              <a:ext uri="{FF2B5EF4-FFF2-40B4-BE49-F238E27FC236}">
                <a16:creationId xmlns:a16="http://schemas.microsoft.com/office/drawing/2014/main" id="{519FA7A4-34A2-499E-9A1B-56D0B9B6CD48}"/>
              </a:ext>
            </a:extLst>
          </p:cNvPr>
          <p:cNvGraphicFramePr>
            <a:graphicFrameLocks/>
          </p:cNvGraphicFramePr>
          <p:nvPr/>
        </p:nvGraphicFramePr>
        <p:xfrm>
          <a:off x="4275524" y="1434983"/>
          <a:ext cx="5473151" cy="4926618"/>
        </p:xfrm>
        <a:graphic>
          <a:graphicData uri="http://schemas.openxmlformats.org/drawingml/2006/chart">
            <c:chart xmlns:c="http://schemas.openxmlformats.org/drawingml/2006/chart" xmlns:r="http://schemas.openxmlformats.org/officeDocument/2006/relationships" r:id="rId2"/>
          </a:graphicData>
        </a:graphic>
      </p:graphicFrame>
      <p:sp>
        <p:nvSpPr>
          <p:cNvPr id="15" name="ZoneTexte 1">
            <a:extLst>
              <a:ext uri="{FF2B5EF4-FFF2-40B4-BE49-F238E27FC236}">
                <a16:creationId xmlns:a16="http://schemas.microsoft.com/office/drawing/2014/main" id="{7750BC03-D9B8-4A62-B4C9-238DB57960F7}"/>
              </a:ext>
            </a:extLst>
          </p:cNvPr>
          <p:cNvSpPr txBox="1"/>
          <p:nvPr/>
        </p:nvSpPr>
        <p:spPr>
          <a:xfrm>
            <a:off x="8562405" y="1667369"/>
            <a:ext cx="1186270" cy="246221"/>
          </a:xfrm>
          <a:prstGeom prst="rect">
            <a:avLst/>
          </a:prstGeom>
          <a:noFill/>
          <a:ln>
            <a:solidFill>
              <a:srgbClr val="231F2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000" b="1">
                <a:solidFill>
                  <a:srgbClr val="231F20"/>
                </a:solidFill>
              </a:rPr>
              <a:t>148 répondants</a:t>
            </a:r>
          </a:p>
        </p:txBody>
      </p:sp>
      <p:sp>
        <p:nvSpPr>
          <p:cNvPr id="10" name="Espace réservé du contenu 2">
            <a:extLst>
              <a:ext uri="{FF2B5EF4-FFF2-40B4-BE49-F238E27FC236}">
                <a16:creationId xmlns:a16="http://schemas.microsoft.com/office/drawing/2014/main" id="{814C6657-1A7C-4569-B2C6-F8C0BF8E2F3A}"/>
              </a:ext>
            </a:extLst>
          </p:cNvPr>
          <p:cNvSpPr>
            <a:spLocks noGrp="1"/>
          </p:cNvSpPr>
          <p:nvPr>
            <p:ph idx="1"/>
          </p:nvPr>
        </p:nvSpPr>
        <p:spPr>
          <a:xfrm>
            <a:off x="385387" y="1481137"/>
            <a:ext cx="4047462" cy="4894263"/>
          </a:xfrm>
        </p:spPr>
        <p:txBody>
          <a:bodyPr vert="horz" lIns="0" tIns="0" rIns="0" bIns="0" rtlCol="0" anchor="t">
            <a:noAutofit/>
          </a:bodyPr>
          <a:lstStyle/>
          <a:p>
            <a:pPr lvl="1" algn="just"/>
            <a:r>
              <a:rPr lang="fr-FR" sz="1200" dirty="0"/>
              <a:t>Les évolutions d’effectifs par famille de métiers ne sont pas homogènes selon les secteurs d’activité et les secteurs clients, toutefois des grandes tendances se </a:t>
            </a:r>
            <a:r>
              <a:rPr lang="fr-FR" sz="1200" dirty="0">
                <a:solidFill>
                  <a:srgbClr val="231F20"/>
                </a:solidFill>
              </a:rPr>
              <a:t>dessinent :</a:t>
            </a:r>
          </a:p>
          <a:p>
            <a:pPr lvl="1" algn="just"/>
            <a:endParaRPr lang="fr-FR" sz="1200" dirty="0">
              <a:solidFill>
                <a:srgbClr val="231F20"/>
              </a:solidFill>
            </a:endParaRPr>
          </a:p>
          <a:p>
            <a:pPr marL="171450" lvl="1" indent="-171450" algn="just">
              <a:buFont typeface="Arial" panose="020B0604020202020204" pitchFamily="34" charset="0"/>
              <a:buChar char="•"/>
            </a:pPr>
            <a:r>
              <a:rPr lang="fr-FR" sz="1200" dirty="0">
                <a:solidFill>
                  <a:srgbClr val="231F20"/>
                </a:solidFill>
              </a:rPr>
              <a:t>Les fonctions de production sont les plus impactées par les baisses d’effectifs, en particulier pour les opérateurs non qualifiés (23% des entreprises estiment qu’elles vont baisser leur effectif en 2021). Ces baisses s’expliquent en grande partie par les réductions d’activité des entreprises.</a:t>
            </a:r>
          </a:p>
          <a:p>
            <a:pPr marL="171450" lvl="1" indent="-171450" algn="just">
              <a:buFont typeface="Arial" panose="020B0604020202020204" pitchFamily="34" charset="0"/>
              <a:buChar char="•"/>
            </a:pPr>
            <a:r>
              <a:rPr lang="fr-FR" sz="1200" dirty="0">
                <a:solidFill>
                  <a:srgbClr val="231F20"/>
                </a:solidFill>
              </a:rPr>
              <a:t>Les fonctions supports seront également impactés, avec 14% des entreprises qui envisagent une baisse.</a:t>
            </a:r>
          </a:p>
          <a:p>
            <a:pPr marL="171450" lvl="1" indent="-171450" algn="just">
              <a:buFont typeface="Arial" panose="020B0604020202020204" pitchFamily="34" charset="0"/>
              <a:buChar char="•"/>
            </a:pPr>
            <a:r>
              <a:rPr lang="fr-FR" sz="1200" dirty="0">
                <a:solidFill>
                  <a:srgbClr val="231F20"/>
                </a:solidFill>
              </a:rPr>
              <a:t>Par contre les métiers de la conception, de l’ingénierie se maintiennent bien avec plus d’entreprises qui envisagent accroitre leurs effectifs que de les baisser. Cela fait échos à la volonté des entreprises de préparer leur rebond par de nouveaux produits, ou de nouvelles clientèles. Ainsi une des entreprises interrogée travaillant largement pour le secteur aéronautique investit en R&amp;D et en formation de ses salariés pour proposer de nouveaux produits auprès de nouvelles cibles à court terme et à moyen terme pour proposer une offre renouvelée au secteur aéronautique.</a:t>
            </a:r>
          </a:p>
          <a:p>
            <a:pPr marL="171450" lvl="1" indent="-171450" algn="just">
              <a:buFont typeface="Arial" panose="020B0604020202020204" pitchFamily="34" charset="0"/>
              <a:buChar char="•"/>
            </a:pPr>
            <a:r>
              <a:rPr lang="fr-FR" sz="1200" dirty="0">
                <a:solidFill>
                  <a:srgbClr val="231F20"/>
                </a:solidFill>
              </a:rPr>
              <a:t>Le métier de technicien de maintenance reste recherché avec très peu d’entreprises envisageant de diminuer les effectifs.</a:t>
            </a:r>
          </a:p>
        </p:txBody>
      </p:sp>
    </p:spTree>
    <p:extLst>
      <p:ext uri="{BB962C8B-B14F-4D97-AF65-F5344CB8AC3E}">
        <p14:creationId xmlns:p14="http://schemas.microsoft.com/office/powerpoint/2010/main" val="170708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524AB25-F17C-43D7-B6FB-82EA55C0A0BB}"/>
              </a:ext>
            </a:extLst>
          </p:cNvPr>
          <p:cNvSpPr/>
          <p:nvPr/>
        </p:nvSpPr>
        <p:spPr>
          <a:xfrm>
            <a:off x="276808" y="4553339"/>
            <a:ext cx="4383833" cy="1654581"/>
          </a:xfrm>
          <a:prstGeom prst="rect">
            <a:avLst/>
          </a:prstGeom>
          <a:solidFill>
            <a:schemeClr val="accent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 name="Titre 1">
            <a:extLst>
              <a:ext uri="{FF2B5EF4-FFF2-40B4-BE49-F238E27FC236}">
                <a16:creationId xmlns:a16="http://schemas.microsoft.com/office/drawing/2014/main" id="{7E89E178-C6FF-4F4F-B7CA-0ED0464BD111}"/>
              </a:ext>
            </a:extLst>
          </p:cNvPr>
          <p:cNvSpPr>
            <a:spLocks noGrp="1"/>
          </p:cNvSpPr>
          <p:nvPr>
            <p:ph type="title"/>
          </p:nvPr>
        </p:nvSpPr>
        <p:spPr/>
        <p:txBody>
          <a:bodyPr/>
          <a:lstStyle/>
          <a:p>
            <a:r>
              <a:rPr lang="fr-FR" dirty="0"/>
              <a:t>Estimation des effectifs à 3 ans</a:t>
            </a:r>
          </a:p>
        </p:txBody>
      </p:sp>
      <p:sp>
        <p:nvSpPr>
          <p:cNvPr id="3" name="Espace réservé du contenu 2">
            <a:extLst>
              <a:ext uri="{FF2B5EF4-FFF2-40B4-BE49-F238E27FC236}">
                <a16:creationId xmlns:a16="http://schemas.microsoft.com/office/drawing/2014/main" id="{44052BB5-9A24-47B8-9113-25AFDCCF3972}"/>
              </a:ext>
            </a:extLst>
          </p:cNvPr>
          <p:cNvSpPr>
            <a:spLocks noGrp="1"/>
          </p:cNvSpPr>
          <p:nvPr>
            <p:ph idx="1"/>
          </p:nvPr>
        </p:nvSpPr>
        <p:spPr>
          <a:xfrm>
            <a:off x="700881" y="1375424"/>
            <a:ext cx="3959760" cy="2758038"/>
          </a:xfrm>
        </p:spPr>
        <p:txBody>
          <a:bodyPr/>
          <a:lstStyle/>
          <a:p>
            <a:pPr lvl="1" algn="just"/>
            <a:r>
              <a:rPr lang="fr-FR" sz="1200" b="1" dirty="0"/>
              <a:t>Le nombre d’emplois dans la branche devrait diminuer de 4% entre 2019 et 2023 pour passer à un peu moins de 58 000 emplois ;</a:t>
            </a:r>
          </a:p>
          <a:p>
            <a:pPr lvl="1" algn="just"/>
            <a:endParaRPr lang="fr-FR" sz="1200" dirty="0"/>
          </a:p>
          <a:p>
            <a:pPr lvl="1" algn="just"/>
            <a:r>
              <a:rPr lang="fr-FR" sz="1200" dirty="0"/>
              <a:t>Cette baisse est particulièrement marquée dans la métallurgie et la fabrication de produits métalliques ainsi que dans l’industrie automobile. L’industrie aéronautique et spatiale, après une forte baisse de son activité devrait voir ses effectifs diminuer d’environ 4% entre 2019 et 2023.</a:t>
            </a:r>
          </a:p>
          <a:p>
            <a:pPr lvl="1" algn="just"/>
            <a:endParaRPr lang="fr-FR" sz="1200" dirty="0"/>
          </a:p>
          <a:p>
            <a:pPr lvl="1" algn="just"/>
            <a:r>
              <a:rPr lang="fr-FR" sz="1200" dirty="0"/>
              <a:t>Cette baisse modérée entre 2019 et 2023 masque toutefois une évolution non linéaire de l’activité et donc de l’emploi dans les 3 prochaines années (voir pages suivantes)</a:t>
            </a:r>
          </a:p>
        </p:txBody>
      </p:sp>
      <p:sp>
        <p:nvSpPr>
          <p:cNvPr id="4" name="Espace réservé du texte 3">
            <a:extLst>
              <a:ext uri="{FF2B5EF4-FFF2-40B4-BE49-F238E27FC236}">
                <a16:creationId xmlns:a16="http://schemas.microsoft.com/office/drawing/2014/main" id="{FBB81154-2533-47A1-859A-ADF47B7E9DEA}"/>
              </a:ext>
            </a:extLst>
          </p:cNvPr>
          <p:cNvSpPr>
            <a:spLocks noGrp="1"/>
          </p:cNvSpPr>
          <p:nvPr>
            <p:ph type="body" sz="quarter" idx="10"/>
          </p:nvPr>
        </p:nvSpPr>
        <p:spPr/>
        <p:txBody>
          <a:bodyPr/>
          <a:lstStyle/>
          <a:p>
            <a:r>
              <a:rPr lang="fr-FR" dirty="0"/>
              <a:t>Estimation des emplois dans la branche en 2023</a:t>
            </a:r>
          </a:p>
        </p:txBody>
      </p:sp>
      <p:sp>
        <p:nvSpPr>
          <p:cNvPr id="5" name="Espace réservé du texte 4">
            <a:extLst>
              <a:ext uri="{FF2B5EF4-FFF2-40B4-BE49-F238E27FC236}">
                <a16:creationId xmlns:a16="http://schemas.microsoft.com/office/drawing/2014/main" id="{B1BA59E1-8DA6-4973-AC63-1DBB8112C9C3}"/>
              </a:ext>
            </a:extLst>
          </p:cNvPr>
          <p:cNvSpPr>
            <a:spLocks noGrp="1"/>
          </p:cNvSpPr>
          <p:nvPr>
            <p:ph type="body" sz="quarter" idx="11"/>
          </p:nvPr>
        </p:nvSpPr>
        <p:spPr/>
        <p:txBody>
          <a:bodyPr/>
          <a:lstStyle/>
          <a:p>
            <a:r>
              <a:rPr lang="fr-FR" dirty="0"/>
              <a:t>03</a:t>
            </a:r>
          </a:p>
        </p:txBody>
      </p:sp>
      <p:graphicFrame>
        <p:nvGraphicFramePr>
          <p:cNvPr id="6" name="Graphique 5">
            <a:extLst>
              <a:ext uri="{FF2B5EF4-FFF2-40B4-BE49-F238E27FC236}">
                <a16:creationId xmlns:a16="http://schemas.microsoft.com/office/drawing/2014/main" id="{2A2E8E6B-5D56-4AF9-BF77-EA45A0645314}"/>
              </a:ext>
            </a:extLst>
          </p:cNvPr>
          <p:cNvGraphicFramePr>
            <a:graphicFrameLocks/>
          </p:cNvGraphicFramePr>
          <p:nvPr>
            <p:extLst>
              <p:ext uri="{D42A27DB-BD31-4B8C-83A1-F6EECF244321}">
                <p14:modId xmlns:p14="http://schemas.microsoft.com/office/powerpoint/2010/main" val="792814048"/>
              </p:ext>
            </p:extLst>
          </p:nvPr>
        </p:nvGraphicFramePr>
        <p:xfrm>
          <a:off x="5057192" y="1791102"/>
          <a:ext cx="4572000" cy="4584298"/>
        </p:xfrm>
        <a:graphic>
          <a:graphicData uri="http://schemas.openxmlformats.org/drawingml/2006/chart">
            <c:chart xmlns:c="http://schemas.openxmlformats.org/drawingml/2006/chart" xmlns:r="http://schemas.openxmlformats.org/officeDocument/2006/relationships" r:id="rId2"/>
          </a:graphicData>
        </a:graphic>
      </p:graphicFrame>
      <p:sp>
        <p:nvSpPr>
          <p:cNvPr id="8" name="ZoneTexte 7">
            <a:extLst>
              <a:ext uri="{FF2B5EF4-FFF2-40B4-BE49-F238E27FC236}">
                <a16:creationId xmlns:a16="http://schemas.microsoft.com/office/drawing/2014/main" id="{8AB420BD-2926-4051-9E2F-3E3DA0152F2D}"/>
              </a:ext>
            </a:extLst>
          </p:cNvPr>
          <p:cNvSpPr txBox="1"/>
          <p:nvPr/>
        </p:nvSpPr>
        <p:spPr>
          <a:xfrm>
            <a:off x="4791270" y="1342785"/>
            <a:ext cx="4954554" cy="430887"/>
          </a:xfrm>
          <a:prstGeom prst="rect">
            <a:avLst/>
          </a:prstGeom>
          <a:noFill/>
        </p:spPr>
        <p:txBody>
          <a:bodyPr wrap="square">
            <a:spAutoFit/>
          </a:bodyPr>
          <a:lstStyle/>
          <a:p>
            <a:pPr algn="ctr" rtl="0">
              <a:defRPr sz="1862" b="0" i="0" u="none" strike="noStrike" kern="1200" spc="0" baseline="0">
                <a:solidFill>
                  <a:srgbClr val="4F4F4F">
                    <a:lumMod val="65000"/>
                    <a:lumOff val="35000"/>
                  </a:srgbClr>
                </a:solidFill>
                <a:latin typeface="+mn-lt"/>
                <a:ea typeface="+mn-ea"/>
                <a:cs typeface="+mn-cs"/>
              </a:defRPr>
            </a:pPr>
            <a:r>
              <a:rPr lang="fr-FR" sz="1100" b="1" i="0" baseline="0" dirty="0">
                <a:solidFill>
                  <a:srgbClr val="231F20"/>
                </a:solidFill>
                <a:effectLst/>
              </a:rPr>
              <a:t>ESTIMATION DES EFFECTIFS DE LA BRANCHE 2019-2023</a:t>
            </a:r>
          </a:p>
          <a:p>
            <a:pPr algn="ctr" rtl="0">
              <a:defRPr sz="1862" b="0" i="0" u="none" strike="noStrike" kern="1200" spc="0" baseline="0">
                <a:solidFill>
                  <a:srgbClr val="4F4F4F">
                    <a:lumMod val="65000"/>
                    <a:lumOff val="35000"/>
                  </a:srgbClr>
                </a:solidFill>
                <a:latin typeface="+mn-lt"/>
                <a:ea typeface="+mn-ea"/>
                <a:cs typeface="+mn-cs"/>
              </a:defRPr>
            </a:pPr>
            <a:r>
              <a:rPr lang="fr-FR" sz="1100" b="0" i="1" baseline="0" dirty="0">
                <a:effectLst/>
              </a:rPr>
              <a:t>Source : ACOSS ; Oxford </a:t>
            </a:r>
            <a:r>
              <a:rPr lang="fr-FR" sz="1100" b="0" i="1" baseline="0" dirty="0" err="1">
                <a:effectLst/>
              </a:rPr>
              <a:t>economics</a:t>
            </a:r>
            <a:r>
              <a:rPr lang="fr-FR" sz="1100" b="0" i="1" baseline="0" dirty="0">
                <a:effectLst/>
              </a:rPr>
              <a:t> – retraitement Katalyse</a:t>
            </a:r>
            <a:endParaRPr lang="fr-FR" sz="1100" dirty="0"/>
          </a:p>
        </p:txBody>
      </p:sp>
      <p:sp>
        <p:nvSpPr>
          <p:cNvPr id="9" name="ZoneTexte 8">
            <a:extLst>
              <a:ext uri="{FF2B5EF4-FFF2-40B4-BE49-F238E27FC236}">
                <a16:creationId xmlns:a16="http://schemas.microsoft.com/office/drawing/2014/main" id="{1F300D81-A73F-4213-90CD-F63D601AFF52}"/>
              </a:ext>
            </a:extLst>
          </p:cNvPr>
          <p:cNvSpPr txBox="1"/>
          <p:nvPr/>
        </p:nvSpPr>
        <p:spPr>
          <a:xfrm>
            <a:off x="5784980" y="2240792"/>
            <a:ext cx="718457" cy="261610"/>
          </a:xfrm>
          <a:prstGeom prst="rect">
            <a:avLst/>
          </a:prstGeom>
          <a:noFill/>
        </p:spPr>
        <p:txBody>
          <a:bodyPr wrap="square" rtlCol="0">
            <a:spAutoFit/>
          </a:bodyPr>
          <a:lstStyle/>
          <a:p>
            <a:pPr algn="ctr"/>
            <a:r>
              <a:rPr lang="fr-FR" sz="1100" dirty="0"/>
              <a:t>60 300</a:t>
            </a:r>
          </a:p>
        </p:txBody>
      </p:sp>
      <p:sp>
        <p:nvSpPr>
          <p:cNvPr id="10" name="ZoneTexte 9">
            <a:extLst>
              <a:ext uri="{FF2B5EF4-FFF2-40B4-BE49-F238E27FC236}">
                <a16:creationId xmlns:a16="http://schemas.microsoft.com/office/drawing/2014/main" id="{F51D9205-3417-4281-A636-9DCB1E6A29F2}"/>
              </a:ext>
            </a:extLst>
          </p:cNvPr>
          <p:cNvSpPr txBox="1"/>
          <p:nvPr/>
        </p:nvSpPr>
        <p:spPr>
          <a:xfrm>
            <a:off x="6899988" y="2371597"/>
            <a:ext cx="718457" cy="261610"/>
          </a:xfrm>
          <a:prstGeom prst="rect">
            <a:avLst/>
          </a:prstGeom>
          <a:noFill/>
        </p:spPr>
        <p:txBody>
          <a:bodyPr wrap="square" rtlCol="0">
            <a:spAutoFit/>
          </a:bodyPr>
          <a:lstStyle/>
          <a:p>
            <a:pPr algn="ctr"/>
            <a:r>
              <a:rPr lang="fr-FR" sz="1100" dirty="0"/>
              <a:t>57 900</a:t>
            </a:r>
          </a:p>
        </p:txBody>
      </p:sp>
      <p:sp>
        <p:nvSpPr>
          <p:cNvPr id="11" name="ZoneTexte 10">
            <a:extLst>
              <a:ext uri="{FF2B5EF4-FFF2-40B4-BE49-F238E27FC236}">
                <a16:creationId xmlns:a16="http://schemas.microsoft.com/office/drawing/2014/main" id="{7457795E-741C-4991-856B-938687610E0F}"/>
              </a:ext>
            </a:extLst>
          </p:cNvPr>
          <p:cNvSpPr txBox="1"/>
          <p:nvPr/>
        </p:nvSpPr>
        <p:spPr>
          <a:xfrm>
            <a:off x="383640" y="4633221"/>
            <a:ext cx="4207021" cy="1446550"/>
          </a:xfrm>
          <a:prstGeom prst="rect">
            <a:avLst/>
          </a:prstGeom>
          <a:noFill/>
        </p:spPr>
        <p:txBody>
          <a:bodyPr wrap="square" rtlCol="0">
            <a:spAutoFit/>
          </a:bodyPr>
          <a:lstStyle/>
          <a:p>
            <a:pPr algn="just"/>
            <a:r>
              <a:rPr lang="fr-FR" sz="1100" b="1" dirty="0"/>
              <a:t>Zoom méthodologique :</a:t>
            </a:r>
          </a:p>
          <a:p>
            <a:pPr algn="just"/>
            <a:r>
              <a:rPr lang="fr-FR" sz="1100" dirty="0"/>
              <a:t>Pour estimer l’évolution des emplois dans la branche entre 2019 et 2023, nous avons utilisé les estimations d’évolution d’activité par secteur d’activité en France d’Oxford </a:t>
            </a:r>
            <a:r>
              <a:rPr lang="fr-FR" sz="1100" dirty="0" err="1"/>
              <a:t>Economics</a:t>
            </a:r>
            <a:r>
              <a:rPr lang="fr-FR" sz="1100" dirty="0"/>
              <a:t> que nous avons appliqué à chaque département en fonction de sa structure d’emplois par secteur. Puis nous avons appliqué un coefficient de gain de productivité (estimé à 1,2% par an – source INSEE)</a:t>
            </a:r>
          </a:p>
        </p:txBody>
      </p:sp>
    </p:spTree>
    <p:extLst>
      <p:ext uri="{BB962C8B-B14F-4D97-AF65-F5344CB8AC3E}">
        <p14:creationId xmlns:p14="http://schemas.microsoft.com/office/powerpoint/2010/main" val="151124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A3910-2734-436F-A8C4-A65CB1418BB6}"/>
              </a:ext>
            </a:extLst>
          </p:cNvPr>
          <p:cNvSpPr>
            <a:spLocks noGrp="1"/>
          </p:cNvSpPr>
          <p:nvPr>
            <p:ph type="title"/>
          </p:nvPr>
        </p:nvSpPr>
        <p:spPr/>
        <p:txBody>
          <a:bodyPr/>
          <a:lstStyle/>
          <a:p>
            <a:r>
              <a:rPr lang="fr-FR" dirty="0"/>
              <a:t>Estimation des effectifs à 3 ans</a:t>
            </a:r>
          </a:p>
        </p:txBody>
      </p:sp>
      <p:sp>
        <p:nvSpPr>
          <p:cNvPr id="3" name="Espace réservé du contenu 2">
            <a:extLst>
              <a:ext uri="{FF2B5EF4-FFF2-40B4-BE49-F238E27FC236}">
                <a16:creationId xmlns:a16="http://schemas.microsoft.com/office/drawing/2014/main" id="{404DEAA5-8A6F-40EE-82C7-C120FD84ED8E}"/>
              </a:ext>
            </a:extLst>
          </p:cNvPr>
          <p:cNvSpPr>
            <a:spLocks noGrp="1"/>
          </p:cNvSpPr>
          <p:nvPr>
            <p:ph idx="1"/>
          </p:nvPr>
        </p:nvSpPr>
        <p:spPr>
          <a:xfrm>
            <a:off x="700881" y="1711325"/>
            <a:ext cx="8496449" cy="3965575"/>
          </a:xfrm>
        </p:spPr>
        <p:txBody>
          <a:bodyPr/>
          <a:lstStyle/>
          <a:p>
            <a:r>
              <a:rPr lang="fr-FR" sz="1600" b="1" dirty="0"/>
              <a:t> Approche macroéconomique :</a:t>
            </a:r>
          </a:p>
          <a:p>
            <a:pPr lvl="1"/>
            <a:r>
              <a:rPr lang="fr-FR" sz="1400" b="1" dirty="0"/>
              <a:t>Plusieurs scenarii macroéconomiques théoriques sont envisagés pour la reprise économique post Covid-19. Pour chacun d’eux est proposée une probabilité de réalisation</a:t>
            </a:r>
          </a:p>
          <a:p>
            <a:endParaRPr lang="fr-FR" sz="1600" dirty="0"/>
          </a:p>
        </p:txBody>
      </p:sp>
      <p:sp>
        <p:nvSpPr>
          <p:cNvPr id="4" name="Espace réservé du texte 3">
            <a:extLst>
              <a:ext uri="{FF2B5EF4-FFF2-40B4-BE49-F238E27FC236}">
                <a16:creationId xmlns:a16="http://schemas.microsoft.com/office/drawing/2014/main" id="{4A1A18DE-3531-46A1-A6D8-D0ADE4F783BC}"/>
              </a:ext>
            </a:extLst>
          </p:cNvPr>
          <p:cNvSpPr>
            <a:spLocks noGrp="1"/>
          </p:cNvSpPr>
          <p:nvPr>
            <p:ph type="body" sz="quarter" idx="10"/>
          </p:nvPr>
        </p:nvSpPr>
        <p:spPr/>
        <p:txBody>
          <a:bodyPr/>
          <a:lstStyle/>
          <a:p>
            <a:r>
              <a:rPr lang="fr-FR" dirty="0"/>
              <a:t>Une évolution non linéaire : données de cadrage</a:t>
            </a:r>
          </a:p>
        </p:txBody>
      </p:sp>
      <p:sp>
        <p:nvSpPr>
          <p:cNvPr id="5" name="Espace réservé du texte 4">
            <a:extLst>
              <a:ext uri="{FF2B5EF4-FFF2-40B4-BE49-F238E27FC236}">
                <a16:creationId xmlns:a16="http://schemas.microsoft.com/office/drawing/2014/main" id="{8853CF97-7360-422D-8620-1EBAB5A19C9D}"/>
              </a:ext>
            </a:extLst>
          </p:cNvPr>
          <p:cNvSpPr>
            <a:spLocks noGrp="1"/>
          </p:cNvSpPr>
          <p:nvPr>
            <p:ph type="body" sz="quarter" idx="11"/>
          </p:nvPr>
        </p:nvSpPr>
        <p:spPr/>
        <p:txBody>
          <a:bodyPr/>
          <a:lstStyle/>
          <a:p>
            <a:r>
              <a:rPr lang="fr-FR"/>
              <a:t>03</a:t>
            </a:r>
          </a:p>
        </p:txBody>
      </p:sp>
      <p:sp>
        <p:nvSpPr>
          <p:cNvPr id="9" name="Rectangle 8">
            <a:extLst>
              <a:ext uri="{FF2B5EF4-FFF2-40B4-BE49-F238E27FC236}">
                <a16:creationId xmlns:a16="http://schemas.microsoft.com/office/drawing/2014/main" id="{E64F18FD-064D-49F5-A8F6-FC62284A06F4}"/>
              </a:ext>
            </a:extLst>
          </p:cNvPr>
          <p:cNvSpPr/>
          <p:nvPr/>
        </p:nvSpPr>
        <p:spPr>
          <a:xfrm>
            <a:off x="596295" y="2685508"/>
            <a:ext cx="3744416" cy="1177245"/>
          </a:xfrm>
          <a:prstGeom prst="rect">
            <a:avLst/>
          </a:prstGeom>
        </p:spPr>
        <p:txBody>
          <a:bodyPr wrap="square">
            <a:spAutoFit/>
          </a:bodyPr>
          <a:lstStyle/>
          <a:p>
            <a:pPr lvl="1" algn="l"/>
            <a:r>
              <a:rPr lang="fr-FR" sz="1050" b="1" dirty="0"/>
              <a:t>Le scénario en L : « Catastrophe »</a:t>
            </a:r>
          </a:p>
          <a:p>
            <a:pPr lvl="1" algn="l"/>
            <a:r>
              <a:rPr lang="fr-FR" sz="1000" b="1" dirty="0"/>
              <a:t>Scénario le plus pessimiste, </a:t>
            </a:r>
            <a:r>
              <a:rPr lang="fr-FR" sz="1000" dirty="0"/>
              <a:t>qui se traduirait par une chute brutale de l’économie, alors en </a:t>
            </a:r>
            <a:r>
              <a:rPr lang="fr-FR" sz="1000" b="1" dirty="0"/>
              <a:t>dépression</a:t>
            </a:r>
            <a:r>
              <a:rPr lang="fr-FR" sz="1000" dirty="0"/>
              <a:t>, suivie d’une stagnation longue sans reprise à court-moyen termes. Ce scénario n’est </a:t>
            </a:r>
            <a:r>
              <a:rPr lang="fr-FR" sz="1000" b="1" dirty="0"/>
              <a:t>pas le plus probable, mais il n’est pas encore totalement exclu.</a:t>
            </a:r>
          </a:p>
        </p:txBody>
      </p:sp>
      <p:grpSp>
        <p:nvGrpSpPr>
          <p:cNvPr id="10" name="Groupe 9">
            <a:extLst>
              <a:ext uri="{FF2B5EF4-FFF2-40B4-BE49-F238E27FC236}">
                <a16:creationId xmlns:a16="http://schemas.microsoft.com/office/drawing/2014/main" id="{123CAA4B-BD37-4740-8312-00DCEE94F078}"/>
              </a:ext>
            </a:extLst>
          </p:cNvPr>
          <p:cNvGrpSpPr/>
          <p:nvPr/>
        </p:nvGrpSpPr>
        <p:grpSpPr>
          <a:xfrm>
            <a:off x="596295" y="2740860"/>
            <a:ext cx="503119" cy="451262"/>
            <a:chOff x="4963319" y="2148455"/>
            <a:chExt cx="503119" cy="451262"/>
          </a:xfrm>
        </p:grpSpPr>
        <p:cxnSp>
          <p:nvCxnSpPr>
            <p:cNvPr id="11" name="Connecteur droit avec flèche 10">
              <a:extLst>
                <a:ext uri="{FF2B5EF4-FFF2-40B4-BE49-F238E27FC236}">
                  <a16:creationId xmlns:a16="http://schemas.microsoft.com/office/drawing/2014/main" id="{425AEABB-6BC0-4427-8BBB-547F1C3CFB65}"/>
                </a:ext>
              </a:extLst>
            </p:cNvPr>
            <p:cNvCxnSpPr>
              <a:cxnSpLocks/>
            </p:cNvCxnSpPr>
            <p:nvPr/>
          </p:nvCxnSpPr>
          <p:spPr bwMode="auto">
            <a:xfrm flipV="1">
              <a:off x="4963319" y="2148455"/>
              <a:ext cx="0" cy="45126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2" name="Connecteur droit avec flèche 11">
              <a:extLst>
                <a:ext uri="{FF2B5EF4-FFF2-40B4-BE49-F238E27FC236}">
                  <a16:creationId xmlns:a16="http://schemas.microsoft.com/office/drawing/2014/main" id="{8D274740-A3E6-4CCB-8FE2-9FE3F9BEE556}"/>
                </a:ext>
              </a:extLst>
            </p:cNvPr>
            <p:cNvCxnSpPr>
              <a:cxnSpLocks/>
            </p:cNvCxnSpPr>
            <p:nvPr/>
          </p:nvCxnSpPr>
          <p:spPr bwMode="auto">
            <a:xfrm>
              <a:off x="4963319" y="2599716"/>
              <a:ext cx="503119" cy="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3" name="Forme libre : forme 12">
              <a:extLst>
                <a:ext uri="{FF2B5EF4-FFF2-40B4-BE49-F238E27FC236}">
                  <a16:creationId xmlns:a16="http://schemas.microsoft.com/office/drawing/2014/main" id="{94CBC0A2-BAD3-4ED6-983F-654F4BD7F550}"/>
                </a:ext>
              </a:extLst>
            </p:cNvPr>
            <p:cNvSpPr/>
            <p:nvPr/>
          </p:nvSpPr>
          <p:spPr bwMode="auto">
            <a:xfrm>
              <a:off x="5067551" y="2227404"/>
              <a:ext cx="254511" cy="294163"/>
            </a:xfrm>
            <a:custGeom>
              <a:avLst/>
              <a:gdLst>
                <a:gd name="connsiteX0" fmla="*/ 84270 w 1375188"/>
                <a:gd name="connsiteY0" fmla="*/ 0 h 1118623"/>
                <a:gd name="connsiteX1" fmla="*/ 138058 w 1375188"/>
                <a:gd name="connsiteY1" fmla="*/ 1039906 h 1118623"/>
                <a:gd name="connsiteX2" fmla="*/ 1375188 w 1375188"/>
                <a:gd name="connsiteY2" fmla="*/ 1039906 h 1118623"/>
              </a:gdLst>
              <a:ahLst/>
              <a:cxnLst>
                <a:cxn ang="0">
                  <a:pos x="connsiteX0" y="connsiteY0"/>
                </a:cxn>
                <a:cxn ang="0">
                  <a:pos x="connsiteX1" y="connsiteY1"/>
                </a:cxn>
                <a:cxn ang="0">
                  <a:pos x="connsiteX2" y="connsiteY2"/>
                </a:cxn>
              </a:cxnLst>
              <a:rect l="l" t="t" r="r" b="b"/>
              <a:pathLst>
                <a:path w="1375188" h="1118623">
                  <a:moveTo>
                    <a:pt x="84270" y="0"/>
                  </a:moveTo>
                  <a:cubicBezTo>
                    <a:pt x="3587" y="433294"/>
                    <a:pt x="-77095" y="866588"/>
                    <a:pt x="138058" y="1039906"/>
                  </a:cubicBezTo>
                  <a:cubicBezTo>
                    <a:pt x="353211" y="1213224"/>
                    <a:pt x="1058435" y="1047377"/>
                    <a:pt x="1375188" y="1039906"/>
                  </a:cubicBezTo>
                </a:path>
              </a:pathLst>
            </a:custGeom>
            <a:noFill/>
            <a:ln w="28575" cap="flat" cmpd="sng" algn="ctr">
              <a:solidFill>
                <a:schemeClr val="tx1">
                  <a:lumMod val="85000"/>
                  <a:lumOff val="15000"/>
                </a:schemeClr>
              </a:solid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Verdana" charset="0"/>
                <a:ea typeface="Geneva" charset="0"/>
                <a:cs typeface="Arial" charset="0"/>
              </a:endParaRPr>
            </a:p>
          </p:txBody>
        </p:sp>
      </p:grpSp>
      <p:grpSp>
        <p:nvGrpSpPr>
          <p:cNvPr id="14" name="Groupe 13">
            <a:extLst>
              <a:ext uri="{FF2B5EF4-FFF2-40B4-BE49-F238E27FC236}">
                <a16:creationId xmlns:a16="http://schemas.microsoft.com/office/drawing/2014/main" id="{E34B5663-C92D-4A04-BBD8-C6DCA8199AD0}"/>
              </a:ext>
            </a:extLst>
          </p:cNvPr>
          <p:cNvGrpSpPr/>
          <p:nvPr/>
        </p:nvGrpSpPr>
        <p:grpSpPr>
          <a:xfrm>
            <a:off x="596294" y="4065924"/>
            <a:ext cx="503119" cy="451262"/>
            <a:chOff x="4963319" y="3594818"/>
            <a:chExt cx="503119" cy="451262"/>
          </a:xfrm>
        </p:grpSpPr>
        <p:sp>
          <p:nvSpPr>
            <p:cNvPr id="15" name="Forme libre : forme 14">
              <a:extLst>
                <a:ext uri="{FF2B5EF4-FFF2-40B4-BE49-F238E27FC236}">
                  <a16:creationId xmlns:a16="http://schemas.microsoft.com/office/drawing/2014/main" id="{C3FAA33B-3627-4C09-86BF-C3E851826A46}"/>
                </a:ext>
              </a:extLst>
            </p:cNvPr>
            <p:cNvSpPr/>
            <p:nvPr/>
          </p:nvSpPr>
          <p:spPr bwMode="auto">
            <a:xfrm>
              <a:off x="5067551" y="3725245"/>
              <a:ext cx="255921" cy="230832"/>
            </a:xfrm>
            <a:custGeom>
              <a:avLst/>
              <a:gdLst>
                <a:gd name="connsiteX0" fmla="*/ 0 w 1470211"/>
                <a:gd name="connsiteY0" fmla="*/ 0 h 1199901"/>
                <a:gd name="connsiteX1" fmla="*/ 233082 w 1470211"/>
                <a:gd name="connsiteY1" fmla="*/ 1075765 h 1199901"/>
                <a:gd name="connsiteX2" fmla="*/ 1281952 w 1470211"/>
                <a:gd name="connsiteY2" fmla="*/ 1057835 h 1199901"/>
                <a:gd name="connsiteX3" fmla="*/ 1470211 w 1470211"/>
                <a:gd name="connsiteY3" fmla="*/ 8965 h 1199901"/>
              </a:gdLst>
              <a:ahLst/>
              <a:cxnLst>
                <a:cxn ang="0">
                  <a:pos x="connsiteX0" y="connsiteY0"/>
                </a:cxn>
                <a:cxn ang="0">
                  <a:pos x="connsiteX1" y="connsiteY1"/>
                </a:cxn>
                <a:cxn ang="0">
                  <a:pos x="connsiteX2" y="connsiteY2"/>
                </a:cxn>
                <a:cxn ang="0">
                  <a:pos x="connsiteX3" y="connsiteY3"/>
                </a:cxn>
              </a:cxnLst>
              <a:rect l="l" t="t" r="r" b="b"/>
              <a:pathLst>
                <a:path w="1470211" h="1199901">
                  <a:moveTo>
                    <a:pt x="0" y="0"/>
                  </a:moveTo>
                  <a:cubicBezTo>
                    <a:pt x="9711" y="449729"/>
                    <a:pt x="19423" y="899459"/>
                    <a:pt x="233082" y="1075765"/>
                  </a:cubicBezTo>
                  <a:cubicBezTo>
                    <a:pt x="446741" y="1252071"/>
                    <a:pt x="1075764" y="1235635"/>
                    <a:pt x="1281952" y="1057835"/>
                  </a:cubicBezTo>
                  <a:cubicBezTo>
                    <a:pt x="1488140" y="880035"/>
                    <a:pt x="1449293" y="209177"/>
                    <a:pt x="1470211" y="8965"/>
                  </a:cubicBezTo>
                </a:path>
              </a:pathLst>
            </a:custGeom>
            <a:noFill/>
            <a:ln w="2857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Verdana" charset="0"/>
                <a:ea typeface="Geneva" charset="0"/>
                <a:cs typeface="Arial" charset="0"/>
              </a:endParaRPr>
            </a:p>
          </p:txBody>
        </p:sp>
        <p:cxnSp>
          <p:nvCxnSpPr>
            <p:cNvPr id="16" name="Connecteur droit avec flèche 15">
              <a:extLst>
                <a:ext uri="{FF2B5EF4-FFF2-40B4-BE49-F238E27FC236}">
                  <a16:creationId xmlns:a16="http://schemas.microsoft.com/office/drawing/2014/main" id="{972795CC-F2A9-45D0-A119-D2843FA79927}"/>
                </a:ext>
              </a:extLst>
            </p:cNvPr>
            <p:cNvCxnSpPr>
              <a:cxnSpLocks/>
            </p:cNvCxnSpPr>
            <p:nvPr/>
          </p:nvCxnSpPr>
          <p:spPr bwMode="auto">
            <a:xfrm flipV="1">
              <a:off x="4963319" y="3594818"/>
              <a:ext cx="0" cy="45126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7" name="Connecteur droit avec flèche 16">
              <a:extLst>
                <a:ext uri="{FF2B5EF4-FFF2-40B4-BE49-F238E27FC236}">
                  <a16:creationId xmlns:a16="http://schemas.microsoft.com/office/drawing/2014/main" id="{92D5DFA3-9066-4764-9C8D-593FCB2BF56D}"/>
                </a:ext>
              </a:extLst>
            </p:cNvPr>
            <p:cNvCxnSpPr>
              <a:cxnSpLocks/>
            </p:cNvCxnSpPr>
            <p:nvPr/>
          </p:nvCxnSpPr>
          <p:spPr bwMode="auto">
            <a:xfrm>
              <a:off x="4963319" y="4046079"/>
              <a:ext cx="503119" cy="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grpSp>
        <p:nvGrpSpPr>
          <p:cNvPr id="18" name="Groupe 17">
            <a:extLst>
              <a:ext uri="{FF2B5EF4-FFF2-40B4-BE49-F238E27FC236}">
                <a16:creationId xmlns:a16="http://schemas.microsoft.com/office/drawing/2014/main" id="{70EDBABA-C28A-4BA6-8331-AB77FA3AD822}"/>
              </a:ext>
            </a:extLst>
          </p:cNvPr>
          <p:cNvGrpSpPr/>
          <p:nvPr/>
        </p:nvGrpSpPr>
        <p:grpSpPr>
          <a:xfrm>
            <a:off x="5085744" y="2743434"/>
            <a:ext cx="503119" cy="451262"/>
            <a:chOff x="4966003" y="4418311"/>
            <a:chExt cx="503119" cy="451262"/>
          </a:xfrm>
        </p:grpSpPr>
        <p:sp>
          <p:nvSpPr>
            <p:cNvPr id="19" name="Forme libre : forme 18">
              <a:extLst>
                <a:ext uri="{FF2B5EF4-FFF2-40B4-BE49-F238E27FC236}">
                  <a16:creationId xmlns:a16="http://schemas.microsoft.com/office/drawing/2014/main" id="{88D6B7A3-9F1D-4292-983F-FEE2E5D13049}"/>
                </a:ext>
              </a:extLst>
            </p:cNvPr>
            <p:cNvSpPr/>
            <p:nvPr/>
          </p:nvSpPr>
          <p:spPr bwMode="auto">
            <a:xfrm>
              <a:off x="5057845" y="4517648"/>
              <a:ext cx="343437" cy="294081"/>
            </a:xfrm>
            <a:custGeom>
              <a:avLst/>
              <a:gdLst>
                <a:gd name="connsiteX0" fmla="*/ 0 w 1927412"/>
                <a:gd name="connsiteY0" fmla="*/ 26894 h 1425410"/>
                <a:gd name="connsiteX1" fmla="*/ 977153 w 1927412"/>
                <a:gd name="connsiteY1" fmla="*/ 1425389 h 1425410"/>
                <a:gd name="connsiteX2" fmla="*/ 1927412 w 1927412"/>
                <a:gd name="connsiteY2" fmla="*/ 0 h 1425410"/>
                <a:gd name="connsiteX0" fmla="*/ 0 w 2079812"/>
                <a:gd name="connsiteY0" fmla="*/ 295835 h 1425423"/>
                <a:gd name="connsiteX1" fmla="*/ 1129553 w 2079812"/>
                <a:gd name="connsiteY1" fmla="*/ 1425389 h 1425423"/>
                <a:gd name="connsiteX2" fmla="*/ 2079812 w 2079812"/>
                <a:gd name="connsiteY2" fmla="*/ 0 h 1425423"/>
                <a:gd name="connsiteX0" fmla="*/ 0 w 2277036"/>
                <a:gd name="connsiteY0" fmla="*/ 215152 h 1344740"/>
                <a:gd name="connsiteX1" fmla="*/ 1129553 w 2277036"/>
                <a:gd name="connsiteY1" fmla="*/ 1344706 h 1344740"/>
                <a:gd name="connsiteX2" fmla="*/ 2277036 w 2277036"/>
                <a:gd name="connsiteY2" fmla="*/ 0 h 1344740"/>
                <a:gd name="connsiteX0" fmla="*/ 0 w 2248684"/>
                <a:gd name="connsiteY0" fmla="*/ 273060 h 1344745"/>
                <a:gd name="connsiteX1" fmla="*/ 1101201 w 2248684"/>
                <a:gd name="connsiteY1" fmla="*/ 1344706 h 1344745"/>
                <a:gd name="connsiteX2" fmla="*/ 2248684 w 2248684"/>
                <a:gd name="connsiteY2" fmla="*/ 0 h 1344745"/>
                <a:gd name="connsiteX0" fmla="*/ 0 w 2277038"/>
                <a:gd name="connsiteY0" fmla="*/ 2826 h 1074511"/>
                <a:gd name="connsiteX1" fmla="*/ 1101201 w 2277038"/>
                <a:gd name="connsiteY1" fmla="*/ 1074472 h 1074511"/>
                <a:gd name="connsiteX2" fmla="*/ 2277038 w 2277038"/>
                <a:gd name="connsiteY2" fmla="*/ 0 h 1074511"/>
              </a:gdLst>
              <a:ahLst/>
              <a:cxnLst>
                <a:cxn ang="0">
                  <a:pos x="connsiteX0" y="connsiteY0"/>
                </a:cxn>
                <a:cxn ang="0">
                  <a:pos x="connsiteX1" y="connsiteY1"/>
                </a:cxn>
                <a:cxn ang="0">
                  <a:pos x="connsiteX2" y="connsiteY2"/>
                </a:cxn>
              </a:cxnLst>
              <a:rect l="l" t="t" r="r" b="b"/>
              <a:pathLst>
                <a:path w="2277038" h="1074511">
                  <a:moveTo>
                    <a:pt x="0" y="2826"/>
                  </a:moveTo>
                  <a:cubicBezTo>
                    <a:pt x="327959" y="704314"/>
                    <a:pt x="779966" y="1078954"/>
                    <a:pt x="1101201" y="1074472"/>
                  </a:cubicBezTo>
                  <a:cubicBezTo>
                    <a:pt x="1422436" y="1069990"/>
                    <a:pt x="2087285" y="177800"/>
                    <a:pt x="2277038" y="0"/>
                  </a:cubicBezTo>
                </a:path>
              </a:pathLst>
            </a:custGeom>
            <a:ln>
              <a:headEnd type="none" w="med" len="med"/>
              <a:tailEnd type="none" w="med" len="med"/>
            </a:ln>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Verdana" charset="0"/>
                <a:ea typeface="Geneva" charset="0"/>
                <a:cs typeface="Arial" charset="0"/>
              </a:endParaRPr>
            </a:p>
          </p:txBody>
        </p:sp>
        <p:cxnSp>
          <p:nvCxnSpPr>
            <p:cNvPr id="20" name="Connecteur droit avec flèche 19">
              <a:extLst>
                <a:ext uri="{FF2B5EF4-FFF2-40B4-BE49-F238E27FC236}">
                  <a16:creationId xmlns:a16="http://schemas.microsoft.com/office/drawing/2014/main" id="{776AF354-CB2D-4AC3-B1E7-C3EE54DC3D16}"/>
                </a:ext>
              </a:extLst>
            </p:cNvPr>
            <p:cNvCxnSpPr>
              <a:cxnSpLocks/>
            </p:cNvCxnSpPr>
            <p:nvPr/>
          </p:nvCxnSpPr>
          <p:spPr bwMode="auto">
            <a:xfrm flipV="1">
              <a:off x="4966003" y="4418311"/>
              <a:ext cx="0" cy="45126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1" name="Connecteur droit avec flèche 20">
              <a:extLst>
                <a:ext uri="{FF2B5EF4-FFF2-40B4-BE49-F238E27FC236}">
                  <a16:creationId xmlns:a16="http://schemas.microsoft.com/office/drawing/2014/main" id="{FDAF4008-3272-434C-BE3D-455487E8D007}"/>
                </a:ext>
              </a:extLst>
            </p:cNvPr>
            <p:cNvCxnSpPr>
              <a:cxnSpLocks/>
            </p:cNvCxnSpPr>
            <p:nvPr/>
          </p:nvCxnSpPr>
          <p:spPr bwMode="auto">
            <a:xfrm>
              <a:off x="4966003" y="4869572"/>
              <a:ext cx="503119" cy="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grpSp>
        <p:nvGrpSpPr>
          <p:cNvPr id="22" name="Groupe 21">
            <a:extLst>
              <a:ext uri="{FF2B5EF4-FFF2-40B4-BE49-F238E27FC236}">
                <a16:creationId xmlns:a16="http://schemas.microsoft.com/office/drawing/2014/main" id="{1EFAED95-0DCB-48A6-9178-3938CDAFF520}"/>
              </a:ext>
            </a:extLst>
          </p:cNvPr>
          <p:cNvGrpSpPr/>
          <p:nvPr/>
        </p:nvGrpSpPr>
        <p:grpSpPr>
          <a:xfrm>
            <a:off x="5097744" y="4054423"/>
            <a:ext cx="503119" cy="451262"/>
            <a:chOff x="4963319" y="5891787"/>
            <a:chExt cx="503119" cy="451262"/>
          </a:xfrm>
        </p:grpSpPr>
        <p:sp>
          <p:nvSpPr>
            <p:cNvPr id="23" name="Forme libre : forme 22">
              <a:extLst>
                <a:ext uri="{FF2B5EF4-FFF2-40B4-BE49-F238E27FC236}">
                  <a16:creationId xmlns:a16="http://schemas.microsoft.com/office/drawing/2014/main" id="{387D843A-B7FA-407D-B0C0-A3C18EFC0DD2}"/>
                </a:ext>
              </a:extLst>
            </p:cNvPr>
            <p:cNvSpPr/>
            <p:nvPr/>
          </p:nvSpPr>
          <p:spPr bwMode="auto">
            <a:xfrm>
              <a:off x="5046467" y="5949280"/>
              <a:ext cx="419969" cy="329174"/>
            </a:xfrm>
            <a:custGeom>
              <a:avLst/>
              <a:gdLst>
                <a:gd name="connsiteX0" fmla="*/ 0 w 1595717"/>
                <a:gd name="connsiteY0" fmla="*/ 0 h 995088"/>
                <a:gd name="connsiteX1" fmla="*/ 367553 w 1595717"/>
                <a:gd name="connsiteY1" fmla="*/ 995082 h 995088"/>
                <a:gd name="connsiteX2" fmla="*/ 770964 w 1595717"/>
                <a:gd name="connsiteY2" fmla="*/ 17929 h 995088"/>
                <a:gd name="connsiteX3" fmla="*/ 1183341 w 1595717"/>
                <a:gd name="connsiteY3" fmla="*/ 968188 h 995088"/>
                <a:gd name="connsiteX4" fmla="*/ 1595717 w 1595717"/>
                <a:gd name="connsiteY4" fmla="*/ 53788 h 995088"/>
                <a:gd name="connsiteX0" fmla="*/ 0 w 1631576"/>
                <a:gd name="connsiteY0" fmla="*/ 62753 h 1057841"/>
                <a:gd name="connsiteX1" fmla="*/ 367553 w 1631576"/>
                <a:gd name="connsiteY1" fmla="*/ 1057835 h 1057841"/>
                <a:gd name="connsiteX2" fmla="*/ 770964 w 1631576"/>
                <a:gd name="connsiteY2" fmla="*/ 80682 h 1057841"/>
                <a:gd name="connsiteX3" fmla="*/ 1183341 w 1631576"/>
                <a:gd name="connsiteY3" fmla="*/ 1030941 h 1057841"/>
                <a:gd name="connsiteX4" fmla="*/ 1631576 w 1631576"/>
                <a:gd name="connsiteY4" fmla="*/ 0 h 105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1576" h="1057841">
                  <a:moveTo>
                    <a:pt x="0" y="62753"/>
                  </a:moveTo>
                  <a:cubicBezTo>
                    <a:pt x="119529" y="558800"/>
                    <a:pt x="239059" y="1054847"/>
                    <a:pt x="367553" y="1057835"/>
                  </a:cubicBezTo>
                  <a:cubicBezTo>
                    <a:pt x="496047" y="1060823"/>
                    <a:pt x="634999" y="85164"/>
                    <a:pt x="770964" y="80682"/>
                  </a:cubicBezTo>
                  <a:cubicBezTo>
                    <a:pt x="906929" y="76200"/>
                    <a:pt x="1045882" y="1024964"/>
                    <a:pt x="1183341" y="1030941"/>
                  </a:cubicBezTo>
                  <a:cubicBezTo>
                    <a:pt x="1320800" y="1036918"/>
                    <a:pt x="1628588" y="259976"/>
                    <a:pt x="1631576" y="0"/>
                  </a:cubicBezTo>
                </a:path>
              </a:pathLst>
            </a:custGeom>
            <a:ln>
              <a:headEnd type="none" w="med" len="med"/>
              <a:tailEnd type="none" w="med" len="med"/>
            </a:ln>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Verdana" charset="0"/>
                <a:ea typeface="Geneva" charset="0"/>
                <a:cs typeface="Arial" charset="0"/>
              </a:endParaRPr>
            </a:p>
          </p:txBody>
        </p:sp>
        <p:cxnSp>
          <p:nvCxnSpPr>
            <p:cNvPr id="24" name="Connecteur droit avec flèche 23">
              <a:extLst>
                <a:ext uri="{FF2B5EF4-FFF2-40B4-BE49-F238E27FC236}">
                  <a16:creationId xmlns:a16="http://schemas.microsoft.com/office/drawing/2014/main" id="{52C254FD-3D3A-4036-A97E-CE7654A30996}"/>
                </a:ext>
              </a:extLst>
            </p:cNvPr>
            <p:cNvCxnSpPr>
              <a:cxnSpLocks/>
            </p:cNvCxnSpPr>
            <p:nvPr/>
          </p:nvCxnSpPr>
          <p:spPr bwMode="auto">
            <a:xfrm flipV="1">
              <a:off x="4963319" y="5891787"/>
              <a:ext cx="0" cy="45126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5" name="Connecteur droit avec flèche 24">
              <a:extLst>
                <a:ext uri="{FF2B5EF4-FFF2-40B4-BE49-F238E27FC236}">
                  <a16:creationId xmlns:a16="http://schemas.microsoft.com/office/drawing/2014/main" id="{EAABBC5F-F18A-4BD3-8150-DE8BED3EE76A}"/>
                </a:ext>
              </a:extLst>
            </p:cNvPr>
            <p:cNvCxnSpPr>
              <a:cxnSpLocks/>
            </p:cNvCxnSpPr>
            <p:nvPr/>
          </p:nvCxnSpPr>
          <p:spPr bwMode="auto">
            <a:xfrm>
              <a:off x="4963319" y="6343048"/>
              <a:ext cx="503119" cy="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sp>
        <p:nvSpPr>
          <p:cNvPr id="26" name="Ellipse 25">
            <a:extLst>
              <a:ext uri="{FF2B5EF4-FFF2-40B4-BE49-F238E27FC236}">
                <a16:creationId xmlns:a16="http://schemas.microsoft.com/office/drawing/2014/main" id="{E2A9A01E-32AA-4C75-BB62-FC8B8B10D890}"/>
              </a:ext>
            </a:extLst>
          </p:cNvPr>
          <p:cNvSpPr/>
          <p:nvPr/>
        </p:nvSpPr>
        <p:spPr bwMode="auto">
          <a:xfrm>
            <a:off x="4239884" y="2784376"/>
            <a:ext cx="576064" cy="451261"/>
          </a:xfrm>
          <a:prstGeom prst="ellipse">
            <a:avLst/>
          </a:prstGeom>
          <a:solidFill>
            <a:schemeClr val="tx2">
              <a:lumMod val="20000"/>
              <a:lumOff val="80000"/>
            </a:schemeClr>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Verdana" charset="0"/>
                <a:ea typeface="Geneva" charset="0"/>
                <a:cs typeface="Arial" charset="0"/>
              </a:rPr>
              <a:t>10%</a:t>
            </a:r>
          </a:p>
        </p:txBody>
      </p:sp>
      <p:sp>
        <p:nvSpPr>
          <p:cNvPr id="27" name="Rectangle 26">
            <a:extLst>
              <a:ext uri="{FF2B5EF4-FFF2-40B4-BE49-F238E27FC236}">
                <a16:creationId xmlns:a16="http://schemas.microsoft.com/office/drawing/2014/main" id="{79D75EB3-94DD-4BC2-9435-018B3085F057}"/>
              </a:ext>
            </a:extLst>
          </p:cNvPr>
          <p:cNvSpPr/>
          <p:nvPr/>
        </p:nvSpPr>
        <p:spPr>
          <a:xfrm>
            <a:off x="596295" y="4055568"/>
            <a:ext cx="3744416" cy="869469"/>
          </a:xfrm>
          <a:prstGeom prst="rect">
            <a:avLst/>
          </a:prstGeom>
        </p:spPr>
        <p:txBody>
          <a:bodyPr wrap="square">
            <a:spAutoFit/>
          </a:bodyPr>
          <a:lstStyle/>
          <a:p>
            <a:pPr lvl="1" algn="l"/>
            <a:r>
              <a:rPr lang="fr-FR" sz="1050" b="1" dirty="0"/>
              <a:t>Le scénario en U : « Stagnation»</a:t>
            </a:r>
          </a:p>
          <a:p>
            <a:pPr lvl="1" algn="l"/>
            <a:r>
              <a:rPr lang="fr-FR" sz="1000" dirty="0"/>
              <a:t>Scénario le plus crédible, qui correspondrait à une chute brutale de l’économie puis d’une stagnation de l’économie à court terme. La période atone précèderait une reprise vigoureuse à moyen terme.</a:t>
            </a:r>
          </a:p>
        </p:txBody>
      </p:sp>
      <p:sp>
        <p:nvSpPr>
          <p:cNvPr id="28" name="Ellipse 27">
            <a:extLst>
              <a:ext uri="{FF2B5EF4-FFF2-40B4-BE49-F238E27FC236}">
                <a16:creationId xmlns:a16="http://schemas.microsoft.com/office/drawing/2014/main" id="{7B32DF0B-93CE-446E-B8B1-F2ED00D1FC89}"/>
              </a:ext>
            </a:extLst>
          </p:cNvPr>
          <p:cNvSpPr/>
          <p:nvPr/>
        </p:nvSpPr>
        <p:spPr bwMode="auto">
          <a:xfrm>
            <a:off x="4239884" y="4154436"/>
            <a:ext cx="576064" cy="451261"/>
          </a:xfrm>
          <a:prstGeom prst="ellipse">
            <a:avLst/>
          </a:prstGeom>
          <a:solidFill>
            <a:schemeClr val="tx2">
              <a:lumMod val="20000"/>
              <a:lumOff val="80000"/>
            </a:schemeClr>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1200" b="1" dirty="0">
                <a:latin typeface="Verdana" charset="0"/>
                <a:ea typeface="Geneva" charset="0"/>
                <a:cs typeface="Arial" charset="0"/>
              </a:rPr>
              <a:t>5</a:t>
            </a:r>
            <a:r>
              <a:rPr kumimoji="0" lang="fr-FR" sz="1200" b="1" i="0" u="none" strike="noStrike" cap="none" normalizeH="0" baseline="0" dirty="0">
                <a:ln>
                  <a:noFill/>
                </a:ln>
                <a:solidFill>
                  <a:schemeClr val="tx1"/>
                </a:solidFill>
                <a:effectLst/>
                <a:latin typeface="Verdana" charset="0"/>
                <a:ea typeface="Geneva" charset="0"/>
                <a:cs typeface="Arial" charset="0"/>
              </a:rPr>
              <a:t>0%</a:t>
            </a:r>
          </a:p>
        </p:txBody>
      </p:sp>
      <p:sp>
        <p:nvSpPr>
          <p:cNvPr id="29" name="Rectangle 28">
            <a:extLst>
              <a:ext uri="{FF2B5EF4-FFF2-40B4-BE49-F238E27FC236}">
                <a16:creationId xmlns:a16="http://schemas.microsoft.com/office/drawing/2014/main" id="{104ED394-1B1B-4FD4-B0D5-A81E1882AD1D}"/>
              </a:ext>
            </a:extLst>
          </p:cNvPr>
          <p:cNvSpPr/>
          <p:nvPr/>
        </p:nvSpPr>
        <p:spPr>
          <a:xfrm>
            <a:off x="5089485" y="2685508"/>
            <a:ext cx="3543707" cy="1177245"/>
          </a:xfrm>
          <a:prstGeom prst="rect">
            <a:avLst/>
          </a:prstGeom>
        </p:spPr>
        <p:txBody>
          <a:bodyPr wrap="square">
            <a:spAutoFit/>
          </a:bodyPr>
          <a:lstStyle/>
          <a:p>
            <a:pPr lvl="1" algn="l"/>
            <a:r>
              <a:rPr lang="fr-FR" sz="1050" b="1" dirty="0"/>
              <a:t>Le scénario en V : « Reprise rapide»</a:t>
            </a:r>
          </a:p>
          <a:p>
            <a:pPr lvl="1" algn="l"/>
            <a:r>
              <a:rPr lang="fr-FR" sz="1000" dirty="0"/>
              <a:t>Scénario idéal, qui sévère peu crédible au vu de l’ampleur de la crise. Celui-ci nécessiterait des plans de relance massifs, avec une reprise rapide de l’activité chinoise, 2</a:t>
            </a:r>
            <a:r>
              <a:rPr lang="fr-FR" sz="1000" baseline="30000" dirty="0"/>
              <a:t>e</a:t>
            </a:r>
            <a:r>
              <a:rPr lang="fr-FR" sz="1000" dirty="0"/>
              <a:t> économie mondiale. Cette hypothèse équivaudrait à une sortie de crise sanitaire rapide évitant les licenciements massifs.</a:t>
            </a:r>
          </a:p>
        </p:txBody>
      </p:sp>
      <p:sp>
        <p:nvSpPr>
          <p:cNvPr id="30" name="Ellipse 29">
            <a:extLst>
              <a:ext uri="{FF2B5EF4-FFF2-40B4-BE49-F238E27FC236}">
                <a16:creationId xmlns:a16="http://schemas.microsoft.com/office/drawing/2014/main" id="{AB87A3AA-15BD-402D-88D2-14A311F9C8EA}"/>
              </a:ext>
            </a:extLst>
          </p:cNvPr>
          <p:cNvSpPr/>
          <p:nvPr/>
        </p:nvSpPr>
        <p:spPr bwMode="auto">
          <a:xfrm>
            <a:off x="8733074" y="2784376"/>
            <a:ext cx="576064" cy="451261"/>
          </a:xfrm>
          <a:prstGeom prst="ellipse">
            <a:avLst/>
          </a:prstGeom>
          <a:solidFill>
            <a:schemeClr val="tx2">
              <a:lumMod val="20000"/>
              <a:lumOff val="80000"/>
            </a:schemeClr>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Verdana" charset="0"/>
                <a:ea typeface="Geneva" charset="0"/>
                <a:cs typeface="Arial" charset="0"/>
              </a:rPr>
              <a:t>10%</a:t>
            </a:r>
          </a:p>
        </p:txBody>
      </p:sp>
      <p:sp>
        <p:nvSpPr>
          <p:cNvPr id="31" name="Rectangle 30">
            <a:extLst>
              <a:ext uri="{FF2B5EF4-FFF2-40B4-BE49-F238E27FC236}">
                <a16:creationId xmlns:a16="http://schemas.microsoft.com/office/drawing/2014/main" id="{9686059C-6BEA-4FF5-A1F3-3E01DCC30D0C}"/>
              </a:ext>
            </a:extLst>
          </p:cNvPr>
          <p:cNvSpPr/>
          <p:nvPr/>
        </p:nvSpPr>
        <p:spPr>
          <a:xfrm>
            <a:off x="5089485" y="3971087"/>
            <a:ext cx="3643585" cy="869469"/>
          </a:xfrm>
          <a:prstGeom prst="rect">
            <a:avLst/>
          </a:prstGeom>
        </p:spPr>
        <p:txBody>
          <a:bodyPr wrap="square">
            <a:spAutoFit/>
          </a:bodyPr>
          <a:lstStyle/>
          <a:p>
            <a:pPr lvl="1" algn="l"/>
            <a:r>
              <a:rPr lang="fr-FR" sz="1050" b="1" dirty="0"/>
              <a:t>Le scénario en W : « Rechute » </a:t>
            </a:r>
          </a:p>
          <a:p>
            <a:pPr lvl="1" algn="l"/>
            <a:r>
              <a:rPr lang="fr-FR" sz="1000" dirty="0"/>
              <a:t>Scénario d’une fausse première reprise, qui est également envisageable, compte tenu des risques de résurgence du coronavirus (</a:t>
            </a:r>
            <a:r>
              <a:rPr lang="fr-FR" sz="1000" dirty="0" err="1"/>
              <a:t>reconfinement</a:t>
            </a:r>
            <a:r>
              <a:rPr lang="fr-FR" sz="1000" dirty="0"/>
              <a:t> à court/moyen termes)</a:t>
            </a:r>
          </a:p>
        </p:txBody>
      </p:sp>
      <p:sp>
        <p:nvSpPr>
          <p:cNvPr id="32" name="Ellipse 31">
            <a:extLst>
              <a:ext uri="{FF2B5EF4-FFF2-40B4-BE49-F238E27FC236}">
                <a16:creationId xmlns:a16="http://schemas.microsoft.com/office/drawing/2014/main" id="{26D035CE-0DBB-4360-9F75-D622782493BC}"/>
              </a:ext>
            </a:extLst>
          </p:cNvPr>
          <p:cNvSpPr/>
          <p:nvPr/>
        </p:nvSpPr>
        <p:spPr bwMode="auto">
          <a:xfrm>
            <a:off x="8733074" y="4069955"/>
            <a:ext cx="576064" cy="451261"/>
          </a:xfrm>
          <a:prstGeom prst="ellipse">
            <a:avLst/>
          </a:prstGeom>
          <a:solidFill>
            <a:schemeClr val="tx2">
              <a:lumMod val="20000"/>
              <a:lumOff val="80000"/>
            </a:schemeClr>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Verdana" charset="0"/>
                <a:ea typeface="Geneva" charset="0"/>
                <a:cs typeface="Arial" charset="0"/>
              </a:rPr>
              <a:t>30%</a:t>
            </a:r>
          </a:p>
        </p:txBody>
      </p:sp>
      <p:sp>
        <p:nvSpPr>
          <p:cNvPr id="7" name="Rectangle 6">
            <a:extLst>
              <a:ext uri="{FF2B5EF4-FFF2-40B4-BE49-F238E27FC236}">
                <a16:creationId xmlns:a16="http://schemas.microsoft.com/office/drawing/2014/main" id="{3E88653F-F434-4746-AF01-18A923BE95CB}"/>
              </a:ext>
            </a:extLst>
          </p:cNvPr>
          <p:cNvSpPr/>
          <p:nvPr/>
        </p:nvSpPr>
        <p:spPr>
          <a:xfrm>
            <a:off x="429208" y="3949632"/>
            <a:ext cx="4585371" cy="1116887"/>
          </a:xfrm>
          <a:prstGeom prst="rect">
            <a:avLst/>
          </a:prstGeom>
          <a:noFill/>
          <a:ln w="25400" cap="flat" cmpd="sng" algn="ctr">
            <a:solidFill>
              <a:srgbClr val="41C1EE"/>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35" name="ZoneTexte 34">
            <a:extLst>
              <a:ext uri="{FF2B5EF4-FFF2-40B4-BE49-F238E27FC236}">
                <a16:creationId xmlns:a16="http://schemas.microsoft.com/office/drawing/2014/main" id="{D7DE11E2-76AA-4CE2-BBEC-010AB821174B}"/>
              </a:ext>
            </a:extLst>
          </p:cNvPr>
          <p:cNvSpPr txBox="1"/>
          <p:nvPr/>
        </p:nvSpPr>
        <p:spPr>
          <a:xfrm>
            <a:off x="700526" y="5197671"/>
            <a:ext cx="8594666" cy="276999"/>
          </a:xfrm>
          <a:prstGeom prst="rect">
            <a:avLst/>
          </a:prstGeom>
          <a:noFill/>
        </p:spPr>
        <p:txBody>
          <a:bodyPr wrap="square" rtlCol="0">
            <a:spAutoFit/>
          </a:bodyPr>
          <a:lstStyle/>
          <a:p>
            <a:r>
              <a:rPr lang="fr-FR" sz="1200" dirty="0">
                <a:solidFill>
                  <a:srgbClr val="41C1EE"/>
                </a:solidFill>
              </a:rPr>
              <a:t>Scénario retenu dans nos prévisions  </a:t>
            </a:r>
          </a:p>
        </p:txBody>
      </p:sp>
    </p:spTree>
    <p:extLst>
      <p:ext uri="{BB962C8B-B14F-4D97-AF65-F5344CB8AC3E}">
        <p14:creationId xmlns:p14="http://schemas.microsoft.com/office/powerpoint/2010/main" val="339346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608E0A-BEA0-4DD9-9798-D9FB10722DFA}"/>
              </a:ext>
            </a:extLst>
          </p:cNvPr>
          <p:cNvSpPr>
            <a:spLocks noGrp="1"/>
          </p:cNvSpPr>
          <p:nvPr>
            <p:ph type="title"/>
          </p:nvPr>
        </p:nvSpPr>
        <p:spPr/>
        <p:txBody>
          <a:bodyPr/>
          <a:lstStyle/>
          <a:p>
            <a:r>
              <a:rPr lang="fr-FR" dirty="0"/>
              <a:t>Estimation des effectifs à 3 ans</a:t>
            </a:r>
          </a:p>
        </p:txBody>
      </p:sp>
      <p:sp>
        <p:nvSpPr>
          <p:cNvPr id="3" name="Espace réservé du contenu 2">
            <a:extLst>
              <a:ext uri="{FF2B5EF4-FFF2-40B4-BE49-F238E27FC236}">
                <a16:creationId xmlns:a16="http://schemas.microsoft.com/office/drawing/2014/main" id="{4DDFC997-0F18-4F6C-B60F-14947E40BB23}"/>
              </a:ext>
            </a:extLst>
          </p:cNvPr>
          <p:cNvSpPr>
            <a:spLocks noGrp="1"/>
          </p:cNvSpPr>
          <p:nvPr>
            <p:ph idx="1"/>
          </p:nvPr>
        </p:nvSpPr>
        <p:spPr>
          <a:xfrm>
            <a:off x="700882" y="1481137"/>
            <a:ext cx="3715476" cy="4629121"/>
          </a:xfrm>
        </p:spPr>
        <p:txBody>
          <a:bodyPr/>
          <a:lstStyle/>
          <a:p>
            <a:pPr lvl="1" algn="just"/>
            <a:r>
              <a:rPr lang="fr-FR" sz="1200" dirty="0"/>
              <a:t>Malgré la baisse d’activité déjà fortement ressentie par les entreprises de la branche en 2020, les dispositifs d’amortissement de la crise ont permis de préserver l’emploi avec une baisse des effectifs modérée en 2020, la baisse des effectifs étant décorrélée de la baisse d’activité.</a:t>
            </a:r>
          </a:p>
          <a:p>
            <a:pPr lvl="1" algn="just"/>
            <a:endParaRPr lang="fr-FR" sz="1200" dirty="0"/>
          </a:p>
          <a:p>
            <a:pPr lvl="1" algn="just"/>
            <a:r>
              <a:rPr lang="fr-FR" sz="1200" dirty="0"/>
              <a:t>En retenant l’hypothèse d’une reprise progressive à partir de 2021 et non homogène par secteur, l’activité globale de la branche retrouverait selon niveau d’avant crise en 2023. </a:t>
            </a:r>
          </a:p>
          <a:p>
            <a:pPr lvl="1" algn="just"/>
            <a:endParaRPr lang="fr-FR" sz="1200" dirty="0"/>
          </a:p>
          <a:p>
            <a:pPr lvl="1" algn="just"/>
            <a:r>
              <a:rPr lang="fr-FR" sz="1200" dirty="0"/>
              <a:t>La question se pose de l’évolution de l’emploi au regard de ces évolutions d’activité :</a:t>
            </a:r>
          </a:p>
          <a:p>
            <a:pPr marL="171450" lvl="1" indent="-171450" algn="just">
              <a:buFontTx/>
              <a:buChar char="-"/>
            </a:pPr>
            <a:r>
              <a:rPr lang="fr-FR" sz="1200" dirty="0"/>
              <a:t>Une hypothèse pessimiste serait que l’emploi suive l’évolution de l’activité avec un effet retard du fait des dispositifs en place : point bas de l’emploi en 2021 voire 2022 (non remplacement des départs, licenciements) puis remonte</a:t>
            </a:r>
          </a:p>
          <a:p>
            <a:pPr marL="171450" lvl="1" indent="-171450" algn="just">
              <a:buFontTx/>
              <a:buChar char="-"/>
            </a:pPr>
            <a:r>
              <a:rPr lang="fr-FR" sz="1200" dirty="0"/>
              <a:t>Une hypothèse optimiste serait une relatif lissage de la baisse des emplois </a:t>
            </a:r>
          </a:p>
          <a:p>
            <a:pPr lvl="1" algn="just"/>
            <a:endParaRPr lang="fr-FR" sz="1200" dirty="0"/>
          </a:p>
          <a:p>
            <a:pPr lvl="1" algn="just"/>
            <a:r>
              <a:rPr lang="fr-FR" sz="1200" dirty="0"/>
              <a:t>La vérité se situe certainement entre ces deux hypothèses et dépend en partie des dispositifs publics (de type chômage de longue durée)</a:t>
            </a:r>
          </a:p>
          <a:p>
            <a:pPr lvl="1" algn="just"/>
            <a:endParaRPr lang="fr-FR" sz="1200" dirty="0"/>
          </a:p>
          <a:p>
            <a:pPr lvl="1" algn="just"/>
            <a:endParaRPr lang="fr-FR" sz="1200" dirty="0"/>
          </a:p>
          <a:p>
            <a:pPr lvl="1" algn="just"/>
            <a:endParaRPr lang="fr-FR" sz="1200" dirty="0"/>
          </a:p>
          <a:p>
            <a:pPr lvl="1" algn="just"/>
            <a:endParaRPr lang="fr-FR" sz="1200" dirty="0"/>
          </a:p>
        </p:txBody>
      </p:sp>
      <p:sp>
        <p:nvSpPr>
          <p:cNvPr id="4" name="Espace réservé du texte 3">
            <a:extLst>
              <a:ext uri="{FF2B5EF4-FFF2-40B4-BE49-F238E27FC236}">
                <a16:creationId xmlns:a16="http://schemas.microsoft.com/office/drawing/2014/main" id="{E023E177-2B8C-4C8F-88F3-1447E10BEDE3}"/>
              </a:ext>
            </a:extLst>
          </p:cNvPr>
          <p:cNvSpPr>
            <a:spLocks noGrp="1"/>
          </p:cNvSpPr>
          <p:nvPr>
            <p:ph type="body" sz="quarter" idx="10"/>
          </p:nvPr>
        </p:nvSpPr>
        <p:spPr/>
        <p:txBody>
          <a:bodyPr/>
          <a:lstStyle/>
          <a:p>
            <a:r>
              <a:rPr lang="fr-FR" dirty="0"/>
              <a:t>Une évolution non linéaire : hypothèse d’évolution des effectifs</a:t>
            </a:r>
          </a:p>
        </p:txBody>
      </p:sp>
      <p:sp>
        <p:nvSpPr>
          <p:cNvPr id="5" name="Espace réservé du texte 4">
            <a:extLst>
              <a:ext uri="{FF2B5EF4-FFF2-40B4-BE49-F238E27FC236}">
                <a16:creationId xmlns:a16="http://schemas.microsoft.com/office/drawing/2014/main" id="{33AA8E8F-0B28-431E-AB97-96B67C735C7F}"/>
              </a:ext>
            </a:extLst>
          </p:cNvPr>
          <p:cNvSpPr>
            <a:spLocks noGrp="1"/>
          </p:cNvSpPr>
          <p:nvPr>
            <p:ph type="body" sz="quarter" idx="11"/>
          </p:nvPr>
        </p:nvSpPr>
        <p:spPr/>
        <p:txBody>
          <a:bodyPr/>
          <a:lstStyle/>
          <a:p>
            <a:r>
              <a:rPr lang="fr-FR" dirty="0"/>
              <a:t>03</a:t>
            </a:r>
          </a:p>
        </p:txBody>
      </p:sp>
      <p:sp>
        <p:nvSpPr>
          <p:cNvPr id="8" name="ZoneTexte 7">
            <a:extLst>
              <a:ext uri="{FF2B5EF4-FFF2-40B4-BE49-F238E27FC236}">
                <a16:creationId xmlns:a16="http://schemas.microsoft.com/office/drawing/2014/main" id="{E7AB4F92-9416-4AA2-9BE0-6D8E4A781B6F}"/>
              </a:ext>
            </a:extLst>
          </p:cNvPr>
          <p:cNvSpPr txBox="1"/>
          <p:nvPr/>
        </p:nvSpPr>
        <p:spPr>
          <a:xfrm>
            <a:off x="4953000" y="2531235"/>
            <a:ext cx="718457" cy="430887"/>
          </a:xfrm>
          <a:prstGeom prst="rect">
            <a:avLst/>
          </a:prstGeom>
          <a:noFill/>
        </p:spPr>
        <p:txBody>
          <a:bodyPr wrap="square" rtlCol="0">
            <a:spAutoFit/>
          </a:bodyPr>
          <a:lstStyle/>
          <a:p>
            <a:pPr algn="ctr"/>
            <a:r>
              <a:rPr lang="fr-FR" sz="1100" dirty="0">
                <a:solidFill>
                  <a:srgbClr val="41C1EE"/>
                </a:solidFill>
              </a:rPr>
              <a:t>60 300 emplois </a:t>
            </a:r>
          </a:p>
        </p:txBody>
      </p:sp>
      <p:sp>
        <p:nvSpPr>
          <p:cNvPr id="9" name="ZoneTexte 8">
            <a:extLst>
              <a:ext uri="{FF2B5EF4-FFF2-40B4-BE49-F238E27FC236}">
                <a16:creationId xmlns:a16="http://schemas.microsoft.com/office/drawing/2014/main" id="{00369BC0-5274-4327-8E51-E344BF7A2648}"/>
              </a:ext>
            </a:extLst>
          </p:cNvPr>
          <p:cNvSpPr txBox="1"/>
          <p:nvPr/>
        </p:nvSpPr>
        <p:spPr>
          <a:xfrm>
            <a:off x="8607357" y="2673908"/>
            <a:ext cx="718457" cy="430887"/>
          </a:xfrm>
          <a:prstGeom prst="rect">
            <a:avLst/>
          </a:prstGeom>
          <a:noFill/>
        </p:spPr>
        <p:txBody>
          <a:bodyPr wrap="square" rtlCol="0">
            <a:spAutoFit/>
          </a:bodyPr>
          <a:lstStyle/>
          <a:p>
            <a:pPr algn="ctr"/>
            <a:r>
              <a:rPr lang="fr-FR" sz="1100" dirty="0">
                <a:solidFill>
                  <a:srgbClr val="41C1EE"/>
                </a:solidFill>
              </a:rPr>
              <a:t>57 900 emplois </a:t>
            </a:r>
          </a:p>
        </p:txBody>
      </p:sp>
      <p:sp>
        <p:nvSpPr>
          <p:cNvPr id="10" name="ZoneTexte 9">
            <a:extLst>
              <a:ext uri="{FF2B5EF4-FFF2-40B4-BE49-F238E27FC236}">
                <a16:creationId xmlns:a16="http://schemas.microsoft.com/office/drawing/2014/main" id="{5C8BD8A7-705D-4FA6-8C98-BCC6BBA420BE}"/>
              </a:ext>
            </a:extLst>
          </p:cNvPr>
          <p:cNvSpPr txBox="1"/>
          <p:nvPr/>
        </p:nvSpPr>
        <p:spPr>
          <a:xfrm>
            <a:off x="6775095" y="3429000"/>
            <a:ext cx="718457" cy="430887"/>
          </a:xfrm>
          <a:prstGeom prst="rect">
            <a:avLst/>
          </a:prstGeom>
          <a:noFill/>
        </p:spPr>
        <p:txBody>
          <a:bodyPr wrap="square" rtlCol="0">
            <a:spAutoFit/>
          </a:bodyPr>
          <a:lstStyle/>
          <a:p>
            <a:pPr algn="ctr"/>
            <a:r>
              <a:rPr lang="fr-FR" sz="1100" dirty="0">
                <a:solidFill>
                  <a:srgbClr val="41C1EE"/>
                </a:solidFill>
              </a:rPr>
              <a:t>54 000 emplois </a:t>
            </a:r>
          </a:p>
        </p:txBody>
      </p:sp>
      <p:graphicFrame>
        <p:nvGraphicFramePr>
          <p:cNvPr id="11" name="Graphique 10">
            <a:extLst>
              <a:ext uri="{FF2B5EF4-FFF2-40B4-BE49-F238E27FC236}">
                <a16:creationId xmlns:a16="http://schemas.microsoft.com/office/drawing/2014/main" id="{CDEF6DC3-0BDE-4C3D-BFC2-8483964C5EF7}"/>
              </a:ext>
            </a:extLst>
          </p:cNvPr>
          <p:cNvGraphicFramePr>
            <a:graphicFrameLocks/>
          </p:cNvGraphicFramePr>
          <p:nvPr>
            <p:extLst>
              <p:ext uri="{D42A27DB-BD31-4B8C-83A1-F6EECF244321}">
                <p14:modId xmlns:p14="http://schemas.microsoft.com/office/powerpoint/2010/main" val="1045838569"/>
              </p:ext>
            </p:extLst>
          </p:nvPr>
        </p:nvGraphicFramePr>
        <p:xfrm>
          <a:off x="4576862" y="2359150"/>
          <a:ext cx="5114925" cy="3143250"/>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Connecteur droit 12">
            <a:extLst>
              <a:ext uri="{FF2B5EF4-FFF2-40B4-BE49-F238E27FC236}">
                <a16:creationId xmlns:a16="http://schemas.microsoft.com/office/drawing/2014/main" id="{258CC3AA-277D-45AD-B3DB-B48FF99696A2}"/>
              </a:ext>
            </a:extLst>
          </p:cNvPr>
          <p:cNvCxnSpPr>
            <a:cxnSpLocks/>
          </p:cNvCxnSpPr>
          <p:nvPr/>
        </p:nvCxnSpPr>
        <p:spPr>
          <a:xfrm flipV="1">
            <a:off x="6264613" y="3104795"/>
            <a:ext cx="2701972" cy="85877"/>
          </a:xfrm>
          <a:prstGeom prst="line">
            <a:avLst/>
          </a:prstGeom>
          <a:ln w="22225">
            <a:prstDash val="sysDash"/>
          </a:ln>
        </p:spPr>
        <p:style>
          <a:lnRef idx="1">
            <a:schemeClr val="accent2"/>
          </a:lnRef>
          <a:fillRef idx="0">
            <a:schemeClr val="accent2"/>
          </a:fillRef>
          <a:effectRef idx="0">
            <a:schemeClr val="accent2"/>
          </a:effectRef>
          <a:fontRef idx="minor">
            <a:schemeClr val="tx1"/>
          </a:fontRef>
        </p:style>
      </p:cxnSp>
      <p:sp>
        <p:nvSpPr>
          <p:cNvPr id="17" name="ZoneTexte 16">
            <a:extLst>
              <a:ext uri="{FF2B5EF4-FFF2-40B4-BE49-F238E27FC236}">
                <a16:creationId xmlns:a16="http://schemas.microsoft.com/office/drawing/2014/main" id="{C953A0C6-51EB-4690-AAEB-0F939AC1815F}"/>
              </a:ext>
            </a:extLst>
          </p:cNvPr>
          <p:cNvSpPr txBox="1"/>
          <p:nvPr/>
        </p:nvSpPr>
        <p:spPr>
          <a:xfrm>
            <a:off x="4984138" y="5748621"/>
            <a:ext cx="4341676" cy="230832"/>
          </a:xfrm>
          <a:prstGeom prst="rect">
            <a:avLst/>
          </a:prstGeom>
          <a:noFill/>
        </p:spPr>
        <p:txBody>
          <a:bodyPr wrap="square" rtlCol="0">
            <a:spAutoFit/>
          </a:bodyPr>
          <a:lstStyle/>
          <a:p>
            <a:r>
              <a:rPr lang="fr-FR" sz="900" dirty="0">
                <a:solidFill>
                  <a:srgbClr val="41C1EE"/>
                </a:solidFill>
              </a:rPr>
              <a:t>Evolution de l’emploi dans la branche hypothèse pessimiste</a:t>
            </a:r>
          </a:p>
        </p:txBody>
      </p:sp>
      <p:sp>
        <p:nvSpPr>
          <p:cNvPr id="20" name="ZoneTexte 19">
            <a:extLst>
              <a:ext uri="{FF2B5EF4-FFF2-40B4-BE49-F238E27FC236}">
                <a16:creationId xmlns:a16="http://schemas.microsoft.com/office/drawing/2014/main" id="{AFC5A95C-CFC7-432F-96DC-A52AFA73FF33}"/>
              </a:ext>
            </a:extLst>
          </p:cNvPr>
          <p:cNvSpPr txBox="1"/>
          <p:nvPr/>
        </p:nvSpPr>
        <p:spPr>
          <a:xfrm>
            <a:off x="4984138" y="5994842"/>
            <a:ext cx="3982447" cy="230832"/>
          </a:xfrm>
          <a:prstGeom prst="rect">
            <a:avLst/>
          </a:prstGeom>
          <a:noFill/>
        </p:spPr>
        <p:txBody>
          <a:bodyPr wrap="square" rtlCol="0">
            <a:spAutoFit/>
          </a:bodyPr>
          <a:lstStyle/>
          <a:p>
            <a:r>
              <a:rPr lang="fr-FR" sz="900" dirty="0">
                <a:solidFill>
                  <a:srgbClr val="41C1EE"/>
                </a:solidFill>
              </a:rPr>
              <a:t>Evolution de l’emploi dans la branche hypothèse optimiste</a:t>
            </a:r>
          </a:p>
        </p:txBody>
      </p:sp>
      <p:sp>
        <p:nvSpPr>
          <p:cNvPr id="21" name="ZoneTexte 20">
            <a:extLst>
              <a:ext uri="{FF2B5EF4-FFF2-40B4-BE49-F238E27FC236}">
                <a16:creationId xmlns:a16="http://schemas.microsoft.com/office/drawing/2014/main" id="{9C64B829-5294-4EBB-8122-34A0B578E8FE}"/>
              </a:ext>
            </a:extLst>
          </p:cNvPr>
          <p:cNvSpPr txBox="1"/>
          <p:nvPr/>
        </p:nvSpPr>
        <p:spPr>
          <a:xfrm>
            <a:off x="4984138" y="6225391"/>
            <a:ext cx="3011997" cy="230832"/>
          </a:xfrm>
          <a:prstGeom prst="rect">
            <a:avLst/>
          </a:prstGeom>
          <a:noFill/>
        </p:spPr>
        <p:txBody>
          <a:bodyPr wrap="square" rtlCol="0">
            <a:spAutoFit/>
          </a:bodyPr>
          <a:lstStyle/>
          <a:p>
            <a:r>
              <a:rPr lang="fr-FR" sz="900" dirty="0">
                <a:solidFill>
                  <a:srgbClr val="EA4D59"/>
                </a:solidFill>
              </a:rPr>
              <a:t>Evolution de l’activité de la branche</a:t>
            </a:r>
          </a:p>
        </p:txBody>
      </p:sp>
      <p:cxnSp>
        <p:nvCxnSpPr>
          <p:cNvPr id="23" name="Connecteur droit 22">
            <a:extLst>
              <a:ext uri="{FF2B5EF4-FFF2-40B4-BE49-F238E27FC236}">
                <a16:creationId xmlns:a16="http://schemas.microsoft.com/office/drawing/2014/main" id="{8501E9EC-5804-4C4C-A149-1E76646344B3}"/>
              </a:ext>
            </a:extLst>
          </p:cNvPr>
          <p:cNvCxnSpPr>
            <a:cxnSpLocks/>
            <a:endCxn id="21" idx="1"/>
          </p:cNvCxnSpPr>
          <p:nvPr/>
        </p:nvCxnSpPr>
        <p:spPr>
          <a:xfrm>
            <a:off x="4688732" y="6340807"/>
            <a:ext cx="29540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48BEC0CA-2233-4999-A8AB-9982D8CF6539}"/>
              </a:ext>
            </a:extLst>
          </p:cNvPr>
          <p:cNvCxnSpPr>
            <a:cxnSpLocks/>
          </p:cNvCxnSpPr>
          <p:nvPr/>
        </p:nvCxnSpPr>
        <p:spPr>
          <a:xfrm>
            <a:off x="4688732" y="6110258"/>
            <a:ext cx="295406" cy="0"/>
          </a:xfrm>
          <a:prstGeom prst="line">
            <a:avLst/>
          </a:prstGeom>
          <a:ln w="19050">
            <a:solidFill>
              <a:srgbClr val="41C1EE"/>
            </a:solidFill>
            <a:prstDash val="sysDash"/>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F0C7FF6D-42F4-48C0-8239-1D550B095823}"/>
              </a:ext>
            </a:extLst>
          </p:cNvPr>
          <p:cNvCxnSpPr>
            <a:cxnSpLocks/>
          </p:cNvCxnSpPr>
          <p:nvPr/>
        </p:nvCxnSpPr>
        <p:spPr>
          <a:xfrm>
            <a:off x="4706733" y="5864037"/>
            <a:ext cx="295406" cy="0"/>
          </a:xfrm>
          <a:prstGeom prst="line">
            <a:avLst/>
          </a:prstGeom>
          <a:ln w="19050">
            <a:solidFill>
              <a:srgbClr val="41C1EE"/>
            </a:solidFill>
            <a:prstDash val="solid"/>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240FB172-29F2-4872-971E-C0DE3EEBD1E1}"/>
              </a:ext>
            </a:extLst>
          </p:cNvPr>
          <p:cNvSpPr txBox="1"/>
          <p:nvPr/>
        </p:nvSpPr>
        <p:spPr>
          <a:xfrm>
            <a:off x="4706733" y="4168608"/>
            <a:ext cx="964724" cy="861774"/>
          </a:xfrm>
          <a:prstGeom prst="rect">
            <a:avLst/>
          </a:prstGeom>
          <a:noFill/>
        </p:spPr>
        <p:txBody>
          <a:bodyPr wrap="square" rtlCol="0">
            <a:spAutoFit/>
          </a:bodyPr>
          <a:lstStyle/>
          <a:p>
            <a:r>
              <a:rPr lang="fr-FR" sz="1000" dirty="0">
                <a:solidFill>
                  <a:srgbClr val="EA4D59"/>
                </a:solidFill>
              </a:rPr>
              <a:t>Courbe prévisionnelle évolution activité – base 100</a:t>
            </a:r>
          </a:p>
        </p:txBody>
      </p:sp>
    </p:spTree>
    <p:extLst>
      <p:ext uri="{BB962C8B-B14F-4D97-AF65-F5344CB8AC3E}">
        <p14:creationId xmlns:p14="http://schemas.microsoft.com/office/powerpoint/2010/main" val="426415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EC9850-5669-4BEF-8519-EF3EC2B67D06}"/>
              </a:ext>
            </a:extLst>
          </p:cNvPr>
          <p:cNvSpPr>
            <a:spLocks noGrp="1"/>
          </p:cNvSpPr>
          <p:nvPr>
            <p:ph type="title"/>
          </p:nvPr>
        </p:nvSpPr>
        <p:spPr>
          <a:xfrm>
            <a:off x="1415414" y="700968"/>
            <a:ext cx="7781925" cy="393065"/>
          </a:xfrm>
        </p:spPr>
        <p:txBody>
          <a:bodyPr/>
          <a:lstStyle/>
          <a:p>
            <a:r>
              <a:rPr lang="fr-FR" dirty="0"/>
              <a:t>Etat des lieux de la branche métallurgie en centre-val-de-</a:t>
            </a:r>
            <a:r>
              <a:rPr lang="fr-FR" dirty="0" err="1"/>
              <a:t>loire</a:t>
            </a:r>
            <a:r>
              <a:rPr lang="fr-FR" dirty="0"/>
              <a:t> en 2019</a:t>
            </a:r>
          </a:p>
        </p:txBody>
      </p:sp>
      <p:sp>
        <p:nvSpPr>
          <p:cNvPr id="3" name="Espace réservé du contenu 2">
            <a:extLst>
              <a:ext uri="{FF2B5EF4-FFF2-40B4-BE49-F238E27FC236}">
                <a16:creationId xmlns:a16="http://schemas.microsoft.com/office/drawing/2014/main" id="{2AFE63A9-117D-4832-A5CE-33E9163CDAE2}"/>
              </a:ext>
            </a:extLst>
          </p:cNvPr>
          <p:cNvSpPr>
            <a:spLocks noGrp="1"/>
          </p:cNvSpPr>
          <p:nvPr>
            <p:ph idx="1"/>
          </p:nvPr>
        </p:nvSpPr>
        <p:spPr>
          <a:xfrm>
            <a:off x="700882" y="1315536"/>
            <a:ext cx="5370072" cy="5044321"/>
          </a:xfrm>
        </p:spPr>
        <p:txBody>
          <a:bodyPr/>
          <a:lstStyle/>
          <a:p>
            <a:pPr lvl="1" algn="just"/>
            <a:r>
              <a:rPr lang="fr-FR" sz="1400" dirty="0">
                <a:solidFill>
                  <a:schemeClr val="accent4">
                    <a:lumMod val="75000"/>
                  </a:schemeClr>
                </a:solidFill>
              </a:rPr>
              <a:t>60 300 emplois en 2019, soit 10% de l’emploi régional</a:t>
            </a:r>
          </a:p>
          <a:p>
            <a:pPr lvl="1" algn="just"/>
            <a:r>
              <a:rPr lang="fr-FR" sz="1100" dirty="0"/>
              <a:t>La branche métallurgie en Centre-Val-de-Loire compte 60 300 emplois salariés au 31 décembre 2019, soit environ 10% de l’emploi régional. Après une baisse régulière et entre 2008 et 2018, la branche avait renoué avec la hausse de ses effectifs en 2019.</a:t>
            </a:r>
          </a:p>
          <a:p>
            <a:pPr lvl="1" algn="just"/>
            <a:r>
              <a:rPr lang="fr-FR" sz="1100" dirty="0"/>
              <a:t>Les zones d’emplois de Tours et Bourges concentrent 35% des effectifs de la branche. Toutefois des zones d’emplois plus petites en nombre d’emplois sont fortement dépendantes de la métallurgie, les emplois dans la branche représentant plus de 20% des emplois sur les zones d’emploi de Nogent-le-Rotrou et Vendôme et près de 15% pour Gien, Vierzon, Romorantin-Lanthenay et Bourges.</a:t>
            </a:r>
          </a:p>
          <a:p>
            <a:pPr lvl="1" algn="just"/>
            <a:endParaRPr lang="fr-FR" sz="1100" dirty="0"/>
          </a:p>
          <a:p>
            <a:pPr lvl="1" algn="just"/>
            <a:r>
              <a:rPr lang="fr-FR" sz="1400" dirty="0">
                <a:solidFill>
                  <a:schemeClr val="accent4">
                    <a:lumMod val="75000"/>
                  </a:schemeClr>
                </a:solidFill>
              </a:rPr>
              <a:t>Des spécificités régionales fortes</a:t>
            </a:r>
          </a:p>
          <a:p>
            <a:pPr lvl="1" algn="just"/>
            <a:r>
              <a:rPr lang="fr-FR" sz="1100" dirty="0"/>
              <a:t>La branche dispose d’un tissu diversifié et composé essentiellement de sous-traitants. Quelques secteurs d’activité sont plus représentés comme l’industrie aéronautique, l’industrie automobile, la fabrication d’armes et de munition.</a:t>
            </a:r>
          </a:p>
          <a:p>
            <a:pPr lvl="1" algn="just"/>
            <a:r>
              <a:rPr lang="fr-FR" sz="1100" dirty="0"/>
              <a:t>Ces activités ne sont pas réparties uniformément sur le territoire ; ainsi par exemple l’industrie aéronautique se concentre dans les départements du Cher (près de 20 % des emplois du département) et de l’Indre (28 % des emplois du département), l’industrie automobile dans les départements du Loir-et-Cher (14 % des emplois du département) et du Loiret (18 % des emplois du département).</a:t>
            </a:r>
          </a:p>
          <a:p>
            <a:pPr lvl="1" algn="just"/>
            <a:endParaRPr lang="fr-FR" sz="1100" dirty="0"/>
          </a:p>
          <a:p>
            <a:pPr lvl="1" algn="just"/>
            <a:r>
              <a:rPr lang="fr-FR" sz="1400" dirty="0">
                <a:solidFill>
                  <a:schemeClr val="accent4">
                    <a:lumMod val="75000"/>
                  </a:schemeClr>
                </a:solidFill>
              </a:rPr>
              <a:t>Des métiers métallurgiques mobilisés dans d’autres secteurs d’activités en Région</a:t>
            </a:r>
          </a:p>
          <a:p>
            <a:pPr lvl="1" algn="just"/>
            <a:r>
              <a:rPr lang="fr-FR" sz="1100" dirty="0"/>
              <a:t>Le territoire compte près de 104 000 salariés dans un métier de la métallurgie, dont 40% travaillent hors de la branche métallurgie ; il s’agit notamment de salariés dans des métiers de process ou de la maintenance Cet élément est important car l’offre de formation aux métiers de la métallurgie alimente ainsi également d’autres secteurs industriels du territoire</a:t>
            </a:r>
          </a:p>
        </p:txBody>
      </p:sp>
      <p:sp>
        <p:nvSpPr>
          <p:cNvPr id="5" name="Espace réservé du texte 4">
            <a:extLst>
              <a:ext uri="{FF2B5EF4-FFF2-40B4-BE49-F238E27FC236}">
                <a16:creationId xmlns:a16="http://schemas.microsoft.com/office/drawing/2014/main" id="{E9D064CB-CDB4-4D26-AD45-1396FD3FFD04}"/>
              </a:ext>
            </a:extLst>
          </p:cNvPr>
          <p:cNvSpPr>
            <a:spLocks noGrp="1"/>
          </p:cNvSpPr>
          <p:nvPr>
            <p:ph type="body" sz="quarter" idx="11"/>
          </p:nvPr>
        </p:nvSpPr>
        <p:spPr/>
        <p:txBody>
          <a:bodyPr/>
          <a:lstStyle/>
          <a:p>
            <a:endParaRPr lang="fr-FR" dirty="0"/>
          </a:p>
        </p:txBody>
      </p:sp>
      <p:sp>
        <p:nvSpPr>
          <p:cNvPr id="7" name="ZoneTexte 6">
            <a:extLst>
              <a:ext uri="{FF2B5EF4-FFF2-40B4-BE49-F238E27FC236}">
                <a16:creationId xmlns:a16="http://schemas.microsoft.com/office/drawing/2014/main" id="{5652282E-9707-49EA-8E8E-E1F6CDDE25DB}"/>
              </a:ext>
            </a:extLst>
          </p:cNvPr>
          <p:cNvSpPr txBox="1"/>
          <p:nvPr/>
        </p:nvSpPr>
        <p:spPr>
          <a:xfrm>
            <a:off x="6222400" y="1642310"/>
            <a:ext cx="3539053" cy="615553"/>
          </a:xfrm>
          <a:prstGeom prst="rect">
            <a:avLst/>
          </a:prstGeom>
          <a:noFill/>
        </p:spPr>
        <p:txBody>
          <a:bodyPr wrap="square" rtlCol="0">
            <a:spAutoFit/>
          </a:bodyPr>
          <a:lstStyle/>
          <a:p>
            <a:pPr algn="ctr"/>
            <a:r>
              <a:rPr lang="fr-FR" sz="900" b="1" dirty="0"/>
              <a:t>NOMBRE D’EMPLOIS DANS LA BRANCHE MÉTALLURGIE </a:t>
            </a:r>
          </a:p>
          <a:p>
            <a:pPr algn="ctr"/>
            <a:r>
              <a:rPr lang="fr-FR" sz="900" b="1" dirty="0"/>
              <a:t>PAR ZONE D’EMPLOI EN 2019</a:t>
            </a:r>
          </a:p>
          <a:p>
            <a:pPr algn="ctr"/>
            <a:r>
              <a:rPr lang="fr-FR" sz="800" i="1" dirty="0">
                <a:solidFill>
                  <a:schemeClr val="tx1">
                    <a:lumMod val="60000"/>
                    <a:lumOff val="40000"/>
                  </a:schemeClr>
                </a:solidFill>
              </a:rPr>
              <a:t>Source: Données de l’Observatoire, ACOSS (2020); retraitements Katalyse</a:t>
            </a:r>
          </a:p>
        </p:txBody>
      </p:sp>
      <p:sp>
        <p:nvSpPr>
          <p:cNvPr id="8" name="Rectangle 7">
            <a:extLst>
              <a:ext uri="{FF2B5EF4-FFF2-40B4-BE49-F238E27FC236}">
                <a16:creationId xmlns:a16="http://schemas.microsoft.com/office/drawing/2014/main" id="{FC6D5FE5-98DD-45E1-A887-7343871537AD}"/>
              </a:ext>
            </a:extLst>
          </p:cNvPr>
          <p:cNvSpPr/>
          <p:nvPr/>
        </p:nvSpPr>
        <p:spPr>
          <a:xfrm>
            <a:off x="6633740" y="2370341"/>
            <a:ext cx="1469620" cy="230832"/>
          </a:xfrm>
          <a:prstGeom prst="rect">
            <a:avLst/>
          </a:prstGeom>
          <a:ln>
            <a:noFill/>
          </a:ln>
        </p:spPr>
        <p:txBody>
          <a:bodyPr wrap="square">
            <a:spAutoFit/>
          </a:bodyPr>
          <a:lstStyle/>
          <a:p>
            <a:r>
              <a:rPr lang="fr-FR" sz="900" b="1" dirty="0">
                <a:latin typeface="Calibri" panose="020F0502020204030204" pitchFamily="34" charset="0"/>
              </a:rPr>
              <a:t> Région : 60 300 emplois </a:t>
            </a:r>
            <a:endParaRPr lang="fr-FR" sz="900" b="1" dirty="0"/>
          </a:p>
        </p:txBody>
      </p:sp>
      <p:grpSp>
        <p:nvGrpSpPr>
          <p:cNvPr id="26" name="Groupe 25">
            <a:extLst>
              <a:ext uri="{FF2B5EF4-FFF2-40B4-BE49-F238E27FC236}">
                <a16:creationId xmlns:a16="http://schemas.microsoft.com/office/drawing/2014/main" id="{3A6ACAF1-6F70-49EE-B9B9-75DD71A332BB}"/>
              </a:ext>
            </a:extLst>
          </p:cNvPr>
          <p:cNvGrpSpPr>
            <a:grpSpLocks noChangeAspect="1"/>
          </p:cNvGrpSpPr>
          <p:nvPr/>
        </p:nvGrpSpPr>
        <p:grpSpPr>
          <a:xfrm>
            <a:off x="6419680" y="2505295"/>
            <a:ext cx="2744005" cy="2689313"/>
            <a:chOff x="3139440" y="919425"/>
            <a:chExt cx="5086869" cy="5165145"/>
          </a:xfrm>
        </p:grpSpPr>
        <p:sp>
          <p:nvSpPr>
            <p:cNvPr id="45" name="Forme libre : forme 44">
              <a:extLst>
                <a:ext uri="{FF2B5EF4-FFF2-40B4-BE49-F238E27FC236}">
                  <a16:creationId xmlns:a16="http://schemas.microsoft.com/office/drawing/2014/main" id="{7C6FA6EA-9C77-43B5-924F-1E23D8AED87F}"/>
                </a:ext>
              </a:extLst>
            </p:cNvPr>
            <p:cNvSpPr/>
            <p:nvPr/>
          </p:nvSpPr>
          <p:spPr>
            <a:xfrm>
              <a:off x="4255477" y="919425"/>
              <a:ext cx="1105319" cy="741126"/>
            </a:xfrm>
            <a:custGeom>
              <a:avLst/>
              <a:gdLst>
                <a:gd name="connsiteX0" fmla="*/ 60290 w 1105319"/>
                <a:gd name="connsiteY0" fmla="*/ 472273 h 718457"/>
                <a:gd name="connsiteX1" fmla="*/ 60290 w 1105319"/>
                <a:gd name="connsiteY1" fmla="*/ 472273 h 718457"/>
                <a:gd name="connsiteX2" fmla="*/ 75363 w 1105319"/>
                <a:gd name="connsiteY2" fmla="*/ 432079 h 718457"/>
                <a:gd name="connsiteX3" fmla="*/ 85411 w 1105319"/>
                <a:gd name="connsiteY3" fmla="*/ 417007 h 718457"/>
                <a:gd name="connsiteX4" fmla="*/ 95459 w 1105319"/>
                <a:gd name="connsiteY4" fmla="*/ 422031 h 718457"/>
                <a:gd name="connsiteX5" fmla="*/ 120580 w 1105319"/>
                <a:gd name="connsiteY5" fmla="*/ 442128 h 718457"/>
                <a:gd name="connsiteX6" fmla="*/ 155749 w 1105319"/>
                <a:gd name="connsiteY6" fmla="*/ 452176 h 718457"/>
                <a:gd name="connsiteX7" fmla="*/ 200967 w 1105319"/>
                <a:gd name="connsiteY7" fmla="*/ 417007 h 718457"/>
                <a:gd name="connsiteX8" fmla="*/ 281354 w 1105319"/>
                <a:gd name="connsiteY8" fmla="*/ 401934 h 718457"/>
                <a:gd name="connsiteX9" fmla="*/ 351692 w 1105319"/>
                <a:gd name="connsiteY9" fmla="*/ 351692 h 718457"/>
                <a:gd name="connsiteX10" fmla="*/ 391886 w 1105319"/>
                <a:gd name="connsiteY10" fmla="*/ 386862 h 718457"/>
                <a:gd name="connsiteX11" fmla="*/ 422031 w 1105319"/>
                <a:gd name="connsiteY11" fmla="*/ 286378 h 718457"/>
                <a:gd name="connsiteX12" fmla="*/ 457200 w 1105319"/>
                <a:gd name="connsiteY12" fmla="*/ 286378 h 718457"/>
                <a:gd name="connsiteX13" fmla="*/ 462224 w 1105319"/>
                <a:gd name="connsiteY13" fmla="*/ 336620 h 718457"/>
                <a:gd name="connsiteX14" fmla="*/ 462224 w 1105319"/>
                <a:gd name="connsiteY14" fmla="*/ 336620 h 718457"/>
                <a:gd name="connsiteX15" fmla="*/ 547635 w 1105319"/>
                <a:gd name="connsiteY15" fmla="*/ 351692 h 718457"/>
                <a:gd name="connsiteX16" fmla="*/ 577780 w 1105319"/>
                <a:gd name="connsiteY16" fmla="*/ 316523 h 718457"/>
                <a:gd name="connsiteX17" fmla="*/ 617974 w 1105319"/>
                <a:gd name="connsiteY17" fmla="*/ 361741 h 718457"/>
                <a:gd name="connsiteX18" fmla="*/ 663191 w 1105319"/>
                <a:gd name="connsiteY18" fmla="*/ 351692 h 718457"/>
                <a:gd name="connsiteX19" fmla="*/ 703385 w 1105319"/>
                <a:gd name="connsiteY19" fmla="*/ 341644 h 718457"/>
                <a:gd name="connsiteX20" fmla="*/ 748602 w 1105319"/>
                <a:gd name="connsiteY20" fmla="*/ 306475 h 718457"/>
                <a:gd name="connsiteX21" fmla="*/ 748602 w 1105319"/>
                <a:gd name="connsiteY21" fmla="*/ 256233 h 718457"/>
                <a:gd name="connsiteX22" fmla="*/ 728505 w 1105319"/>
                <a:gd name="connsiteY22" fmla="*/ 246185 h 718457"/>
                <a:gd name="connsiteX23" fmla="*/ 803868 w 1105319"/>
                <a:gd name="connsiteY23" fmla="*/ 155750 h 718457"/>
                <a:gd name="connsiteX24" fmla="*/ 859134 w 1105319"/>
                <a:gd name="connsiteY24" fmla="*/ 145701 h 718457"/>
                <a:gd name="connsiteX25" fmla="*/ 874207 w 1105319"/>
                <a:gd name="connsiteY25" fmla="*/ 85411 h 718457"/>
                <a:gd name="connsiteX26" fmla="*/ 859134 w 1105319"/>
                <a:gd name="connsiteY26" fmla="*/ 40194 h 718457"/>
                <a:gd name="connsiteX27" fmla="*/ 869182 w 1105319"/>
                <a:gd name="connsiteY27" fmla="*/ 5024 h 718457"/>
                <a:gd name="connsiteX28" fmla="*/ 894303 w 1105319"/>
                <a:gd name="connsiteY28" fmla="*/ 0 h 718457"/>
                <a:gd name="connsiteX29" fmla="*/ 944545 w 1105319"/>
                <a:gd name="connsiteY29" fmla="*/ 25121 h 718457"/>
                <a:gd name="connsiteX30" fmla="*/ 984738 w 1105319"/>
                <a:gd name="connsiteY30" fmla="*/ 65314 h 718457"/>
                <a:gd name="connsiteX31" fmla="*/ 984738 w 1105319"/>
                <a:gd name="connsiteY31" fmla="*/ 65314 h 718457"/>
                <a:gd name="connsiteX32" fmla="*/ 994787 w 1105319"/>
                <a:gd name="connsiteY32" fmla="*/ 125605 h 718457"/>
                <a:gd name="connsiteX33" fmla="*/ 1029956 w 1105319"/>
                <a:gd name="connsiteY33" fmla="*/ 170822 h 718457"/>
                <a:gd name="connsiteX34" fmla="*/ 1024932 w 1105319"/>
                <a:gd name="connsiteY34" fmla="*/ 205991 h 718457"/>
                <a:gd name="connsiteX35" fmla="*/ 1050053 w 1105319"/>
                <a:gd name="connsiteY35" fmla="*/ 211016 h 718457"/>
                <a:gd name="connsiteX36" fmla="*/ 1024932 w 1105319"/>
                <a:gd name="connsiteY36" fmla="*/ 246185 h 718457"/>
                <a:gd name="connsiteX37" fmla="*/ 1009859 w 1105319"/>
                <a:gd name="connsiteY37" fmla="*/ 281354 h 718457"/>
                <a:gd name="connsiteX38" fmla="*/ 1019908 w 1105319"/>
                <a:gd name="connsiteY38" fmla="*/ 331596 h 718457"/>
                <a:gd name="connsiteX39" fmla="*/ 1075174 w 1105319"/>
                <a:gd name="connsiteY39" fmla="*/ 381838 h 718457"/>
                <a:gd name="connsiteX40" fmla="*/ 1019908 w 1105319"/>
                <a:gd name="connsiteY40" fmla="*/ 477297 h 718457"/>
                <a:gd name="connsiteX41" fmla="*/ 1055077 w 1105319"/>
                <a:gd name="connsiteY41" fmla="*/ 547635 h 718457"/>
                <a:gd name="connsiteX42" fmla="*/ 1060101 w 1105319"/>
                <a:gd name="connsiteY42" fmla="*/ 587829 h 718457"/>
                <a:gd name="connsiteX43" fmla="*/ 1105319 w 1105319"/>
                <a:gd name="connsiteY43" fmla="*/ 628022 h 718457"/>
                <a:gd name="connsiteX44" fmla="*/ 1090246 w 1105319"/>
                <a:gd name="connsiteY44" fmla="*/ 643095 h 718457"/>
                <a:gd name="connsiteX45" fmla="*/ 1045028 w 1105319"/>
                <a:gd name="connsiteY45" fmla="*/ 622998 h 718457"/>
                <a:gd name="connsiteX46" fmla="*/ 1009859 w 1105319"/>
                <a:gd name="connsiteY46" fmla="*/ 648119 h 718457"/>
                <a:gd name="connsiteX47" fmla="*/ 1034980 w 1105319"/>
                <a:gd name="connsiteY47" fmla="*/ 673240 h 718457"/>
                <a:gd name="connsiteX48" fmla="*/ 989763 w 1105319"/>
                <a:gd name="connsiteY48" fmla="*/ 663191 h 718457"/>
                <a:gd name="connsiteX49" fmla="*/ 954593 w 1105319"/>
                <a:gd name="connsiteY49" fmla="*/ 688312 h 718457"/>
                <a:gd name="connsiteX50" fmla="*/ 959618 w 1105319"/>
                <a:gd name="connsiteY50" fmla="*/ 718457 h 718457"/>
                <a:gd name="connsiteX51" fmla="*/ 854110 w 1105319"/>
                <a:gd name="connsiteY51" fmla="*/ 713433 h 718457"/>
                <a:gd name="connsiteX52" fmla="*/ 874207 w 1105319"/>
                <a:gd name="connsiteY52" fmla="*/ 663191 h 718457"/>
                <a:gd name="connsiteX53" fmla="*/ 854110 w 1105319"/>
                <a:gd name="connsiteY53" fmla="*/ 638071 h 718457"/>
                <a:gd name="connsiteX54" fmla="*/ 808892 w 1105319"/>
                <a:gd name="connsiteY54" fmla="*/ 658167 h 718457"/>
                <a:gd name="connsiteX55" fmla="*/ 788796 w 1105319"/>
                <a:gd name="connsiteY55" fmla="*/ 612950 h 718457"/>
                <a:gd name="connsiteX56" fmla="*/ 743578 w 1105319"/>
                <a:gd name="connsiteY56" fmla="*/ 617974 h 718457"/>
                <a:gd name="connsiteX57" fmla="*/ 708409 w 1105319"/>
                <a:gd name="connsiteY57" fmla="*/ 658167 h 718457"/>
                <a:gd name="connsiteX58" fmla="*/ 708409 w 1105319"/>
                <a:gd name="connsiteY58" fmla="*/ 658167 h 718457"/>
                <a:gd name="connsiteX59" fmla="*/ 683288 w 1105319"/>
                <a:gd name="connsiteY59" fmla="*/ 718457 h 718457"/>
                <a:gd name="connsiteX60" fmla="*/ 683288 w 1105319"/>
                <a:gd name="connsiteY60" fmla="*/ 718457 h 718457"/>
                <a:gd name="connsiteX61" fmla="*/ 633046 w 1105319"/>
                <a:gd name="connsiteY61" fmla="*/ 693336 h 718457"/>
                <a:gd name="connsiteX62" fmla="*/ 592853 w 1105319"/>
                <a:gd name="connsiteY62" fmla="*/ 703385 h 718457"/>
                <a:gd name="connsiteX63" fmla="*/ 557683 w 1105319"/>
                <a:gd name="connsiteY63" fmla="*/ 643095 h 718457"/>
                <a:gd name="connsiteX64" fmla="*/ 497393 w 1105319"/>
                <a:gd name="connsiteY64" fmla="*/ 617974 h 718457"/>
                <a:gd name="connsiteX65" fmla="*/ 477297 w 1105319"/>
                <a:gd name="connsiteY65" fmla="*/ 638071 h 718457"/>
                <a:gd name="connsiteX66" fmla="*/ 432079 w 1105319"/>
                <a:gd name="connsiteY66" fmla="*/ 673240 h 718457"/>
                <a:gd name="connsiteX67" fmla="*/ 366765 w 1105319"/>
                <a:gd name="connsiteY67" fmla="*/ 653143 h 718457"/>
                <a:gd name="connsiteX68" fmla="*/ 311499 w 1105319"/>
                <a:gd name="connsiteY68" fmla="*/ 678264 h 718457"/>
                <a:gd name="connsiteX69" fmla="*/ 311499 w 1105319"/>
                <a:gd name="connsiteY69" fmla="*/ 678264 h 718457"/>
                <a:gd name="connsiteX70" fmla="*/ 200967 w 1105319"/>
                <a:gd name="connsiteY70" fmla="*/ 597877 h 718457"/>
                <a:gd name="connsiteX71" fmla="*/ 175846 w 1105319"/>
                <a:gd name="connsiteY71" fmla="*/ 607925 h 718457"/>
                <a:gd name="connsiteX72" fmla="*/ 125604 w 1105319"/>
                <a:gd name="connsiteY72" fmla="*/ 577780 h 718457"/>
                <a:gd name="connsiteX73" fmla="*/ 125604 w 1105319"/>
                <a:gd name="connsiteY73" fmla="*/ 577780 h 718457"/>
                <a:gd name="connsiteX74" fmla="*/ 105508 w 1105319"/>
                <a:gd name="connsiteY74" fmla="*/ 532563 h 718457"/>
                <a:gd name="connsiteX75" fmla="*/ 65314 w 1105319"/>
                <a:gd name="connsiteY75" fmla="*/ 527539 h 718457"/>
                <a:gd name="connsiteX76" fmla="*/ 50242 w 1105319"/>
                <a:gd name="connsiteY76" fmla="*/ 547635 h 718457"/>
                <a:gd name="connsiteX77" fmla="*/ 25121 w 1105319"/>
                <a:gd name="connsiteY77" fmla="*/ 557684 h 718457"/>
                <a:gd name="connsiteX78" fmla="*/ 0 w 1105319"/>
                <a:gd name="connsiteY78" fmla="*/ 527539 h 718457"/>
                <a:gd name="connsiteX79" fmla="*/ 60290 w 1105319"/>
                <a:gd name="connsiteY79" fmla="*/ 472273 h 718457"/>
                <a:gd name="connsiteX0" fmla="*/ 60290 w 1105319"/>
                <a:gd name="connsiteY0" fmla="*/ 472273 h 718457"/>
                <a:gd name="connsiteX1" fmla="*/ 60290 w 1105319"/>
                <a:gd name="connsiteY1" fmla="*/ 472273 h 718457"/>
                <a:gd name="connsiteX2" fmla="*/ 75363 w 1105319"/>
                <a:gd name="connsiteY2" fmla="*/ 432079 h 718457"/>
                <a:gd name="connsiteX3" fmla="*/ 85411 w 1105319"/>
                <a:gd name="connsiteY3" fmla="*/ 417007 h 718457"/>
                <a:gd name="connsiteX4" fmla="*/ 95459 w 1105319"/>
                <a:gd name="connsiteY4" fmla="*/ 422031 h 718457"/>
                <a:gd name="connsiteX5" fmla="*/ 120580 w 1105319"/>
                <a:gd name="connsiteY5" fmla="*/ 442128 h 718457"/>
                <a:gd name="connsiteX6" fmla="*/ 155749 w 1105319"/>
                <a:gd name="connsiteY6" fmla="*/ 452176 h 718457"/>
                <a:gd name="connsiteX7" fmla="*/ 200967 w 1105319"/>
                <a:gd name="connsiteY7" fmla="*/ 417007 h 718457"/>
                <a:gd name="connsiteX8" fmla="*/ 281354 w 1105319"/>
                <a:gd name="connsiteY8" fmla="*/ 401934 h 718457"/>
                <a:gd name="connsiteX9" fmla="*/ 351692 w 1105319"/>
                <a:gd name="connsiteY9" fmla="*/ 351692 h 718457"/>
                <a:gd name="connsiteX10" fmla="*/ 391886 w 1105319"/>
                <a:gd name="connsiteY10" fmla="*/ 386862 h 718457"/>
                <a:gd name="connsiteX11" fmla="*/ 422031 w 1105319"/>
                <a:gd name="connsiteY11" fmla="*/ 286378 h 718457"/>
                <a:gd name="connsiteX12" fmla="*/ 457200 w 1105319"/>
                <a:gd name="connsiteY12" fmla="*/ 286378 h 718457"/>
                <a:gd name="connsiteX13" fmla="*/ 462224 w 1105319"/>
                <a:gd name="connsiteY13" fmla="*/ 336620 h 718457"/>
                <a:gd name="connsiteX14" fmla="*/ 462224 w 1105319"/>
                <a:gd name="connsiteY14" fmla="*/ 336620 h 718457"/>
                <a:gd name="connsiteX15" fmla="*/ 500673 w 1105319"/>
                <a:gd name="connsiteY15" fmla="*/ 322001 h 718457"/>
                <a:gd name="connsiteX16" fmla="*/ 547635 w 1105319"/>
                <a:gd name="connsiteY16" fmla="*/ 351692 h 718457"/>
                <a:gd name="connsiteX17" fmla="*/ 577780 w 1105319"/>
                <a:gd name="connsiteY17" fmla="*/ 316523 h 718457"/>
                <a:gd name="connsiteX18" fmla="*/ 617974 w 1105319"/>
                <a:gd name="connsiteY18" fmla="*/ 361741 h 718457"/>
                <a:gd name="connsiteX19" fmla="*/ 663191 w 1105319"/>
                <a:gd name="connsiteY19" fmla="*/ 351692 h 718457"/>
                <a:gd name="connsiteX20" fmla="*/ 703385 w 1105319"/>
                <a:gd name="connsiteY20" fmla="*/ 341644 h 718457"/>
                <a:gd name="connsiteX21" fmla="*/ 748602 w 1105319"/>
                <a:gd name="connsiteY21" fmla="*/ 306475 h 718457"/>
                <a:gd name="connsiteX22" fmla="*/ 748602 w 1105319"/>
                <a:gd name="connsiteY22" fmla="*/ 256233 h 718457"/>
                <a:gd name="connsiteX23" fmla="*/ 728505 w 1105319"/>
                <a:gd name="connsiteY23" fmla="*/ 246185 h 718457"/>
                <a:gd name="connsiteX24" fmla="*/ 803868 w 1105319"/>
                <a:gd name="connsiteY24" fmla="*/ 155750 h 718457"/>
                <a:gd name="connsiteX25" fmla="*/ 859134 w 1105319"/>
                <a:gd name="connsiteY25" fmla="*/ 145701 h 718457"/>
                <a:gd name="connsiteX26" fmla="*/ 874207 w 1105319"/>
                <a:gd name="connsiteY26" fmla="*/ 85411 h 718457"/>
                <a:gd name="connsiteX27" fmla="*/ 859134 w 1105319"/>
                <a:gd name="connsiteY27" fmla="*/ 40194 h 718457"/>
                <a:gd name="connsiteX28" fmla="*/ 869182 w 1105319"/>
                <a:gd name="connsiteY28" fmla="*/ 5024 h 718457"/>
                <a:gd name="connsiteX29" fmla="*/ 894303 w 1105319"/>
                <a:gd name="connsiteY29" fmla="*/ 0 h 718457"/>
                <a:gd name="connsiteX30" fmla="*/ 944545 w 1105319"/>
                <a:gd name="connsiteY30" fmla="*/ 25121 h 718457"/>
                <a:gd name="connsiteX31" fmla="*/ 984738 w 1105319"/>
                <a:gd name="connsiteY31" fmla="*/ 65314 h 718457"/>
                <a:gd name="connsiteX32" fmla="*/ 984738 w 1105319"/>
                <a:gd name="connsiteY32" fmla="*/ 65314 h 718457"/>
                <a:gd name="connsiteX33" fmla="*/ 994787 w 1105319"/>
                <a:gd name="connsiteY33" fmla="*/ 125605 h 718457"/>
                <a:gd name="connsiteX34" fmla="*/ 1029956 w 1105319"/>
                <a:gd name="connsiteY34" fmla="*/ 170822 h 718457"/>
                <a:gd name="connsiteX35" fmla="*/ 1024932 w 1105319"/>
                <a:gd name="connsiteY35" fmla="*/ 205991 h 718457"/>
                <a:gd name="connsiteX36" fmla="*/ 1050053 w 1105319"/>
                <a:gd name="connsiteY36" fmla="*/ 211016 h 718457"/>
                <a:gd name="connsiteX37" fmla="*/ 1024932 w 1105319"/>
                <a:gd name="connsiteY37" fmla="*/ 246185 h 718457"/>
                <a:gd name="connsiteX38" fmla="*/ 1009859 w 1105319"/>
                <a:gd name="connsiteY38" fmla="*/ 281354 h 718457"/>
                <a:gd name="connsiteX39" fmla="*/ 1019908 w 1105319"/>
                <a:gd name="connsiteY39" fmla="*/ 331596 h 718457"/>
                <a:gd name="connsiteX40" fmla="*/ 1075174 w 1105319"/>
                <a:gd name="connsiteY40" fmla="*/ 381838 h 718457"/>
                <a:gd name="connsiteX41" fmla="*/ 1019908 w 1105319"/>
                <a:gd name="connsiteY41" fmla="*/ 477297 h 718457"/>
                <a:gd name="connsiteX42" fmla="*/ 1055077 w 1105319"/>
                <a:gd name="connsiteY42" fmla="*/ 547635 h 718457"/>
                <a:gd name="connsiteX43" fmla="*/ 1060101 w 1105319"/>
                <a:gd name="connsiteY43" fmla="*/ 587829 h 718457"/>
                <a:gd name="connsiteX44" fmla="*/ 1105319 w 1105319"/>
                <a:gd name="connsiteY44" fmla="*/ 628022 h 718457"/>
                <a:gd name="connsiteX45" fmla="*/ 1090246 w 1105319"/>
                <a:gd name="connsiteY45" fmla="*/ 643095 h 718457"/>
                <a:gd name="connsiteX46" fmla="*/ 1045028 w 1105319"/>
                <a:gd name="connsiteY46" fmla="*/ 622998 h 718457"/>
                <a:gd name="connsiteX47" fmla="*/ 1009859 w 1105319"/>
                <a:gd name="connsiteY47" fmla="*/ 648119 h 718457"/>
                <a:gd name="connsiteX48" fmla="*/ 1034980 w 1105319"/>
                <a:gd name="connsiteY48" fmla="*/ 673240 h 718457"/>
                <a:gd name="connsiteX49" fmla="*/ 989763 w 1105319"/>
                <a:gd name="connsiteY49" fmla="*/ 663191 h 718457"/>
                <a:gd name="connsiteX50" fmla="*/ 954593 w 1105319"/>
                <a:gd name="connsiteY50" fmla="*/ 688312 h 718457"/>
                <a:gd name="connsiteX51" fmla="*/ 959618 w 1105319"/>
                <a:gd name="connsiteY51" fmla="*/ 718457 h 718457"/>
                <a:gd name="connsiteX52" fmla="*/ 854110 w 1105319"/>
                <a:gd name="connsiteY52" fmla="*/ 713433 h 718457"/>
                <a:gd name="connsiteX53" fmla="*/ 874207 w 1105319"/>
                <a:gd name="connsiteY53" fmla="*/ 663191 h 718457"/>
                <a:gd name="connsiteX54" fmla="*/ 854110 w 1105319"/>
                <a:gd name="connsiteY54" fmla="*/ 638071 h 718457"/>
                <a:gd name="connsiteX55" fmla="*/ 808892 w 1105319"/>
                <a:gd name="connsiteY55" fmla="*/ 658167 h 718457"/>
                <a:gd name="connsiteX56" fmla="*/ 788796 w 1105319"/>
                <a:gd name="connsiteY56" fmla="*/ 612950 h 718457"/>
                <a:gd name="connsiteX57" fmla="*/ 743578 w 1105319"/>
                <a:gd name="connsiteY57" fmla="*/ 617974 h 718457"/>
                <a:gd name="connsiteX58" fmla="*/ 708409 w 1105319"/>
                <a:gd name="connsiteY58" fmla="*/ 658167 h 718457"/>
                <a:gd name="connsiteX59" fmla="*/ 708409 w 1105319"/>
                <a:gd name="connsiteY59" fmla="*/ 658167 h 718457"/>
                <a:gd name="connsiteX60" fmla="*/ 683288 w 1105319"/>
                <a:gd name="connsiteY60" fmla="*/ 718457 h 718457"/>
                <a:gd name="connsiteX61" fmla="*/ 683288 w 1105319"/>
                <a:gd name="connsiteY61" fmla="*/ 718457 h 718457"/>
                <a:gd name="connsiteX62" fmla="*/ 633046 w 1105319"/>
                <a:gd name="connsiteY62" fmla="*/ 693336 h 718457"/>
                <a:gd name="connsiteX63" fmla="*/ 592853 w 1105319"/>
                <a:gd name="connsiteY63" fmla="*/ 703385 h 718457"/>
                <a:gd name="connsiteX64" fmla="*/ 557683 w 1105319"/>
                <a:gd name="connsiteY64" fmla="*/ 643095 h 718457"/>
                <a:gd name="connsiteX65" fmla="*/ 497393 w 1105319"/>
                <a:gd name="connsiteY65" fmla="*/ 617974 h 718457"/>
                <a:gd name="connsiteX66" fmla="*/ 477297 w 1105319"/>
                <a:gd name="connsiteY66" fmla="*/ 638071 h 718457"/>
                <a:gd name="connsiteX67" fmla="*/ 432079 w 1105319"/>
                <a:gd name="connsiteY67" fmla="*/ 673240 h 718457"/>
                <a:gd name="connsiteX68" fmla="*/ 366765 w 1105319"/>
                <a:gd name="connsiteY68" fmla="*/ 653143 h 718457"/>
                <a:gd name="connsiteX69" fmla="*/ 311499 w 1105319"/>
                <a:gd name="connsiteY69" fmla="*/ 678264 h 718457"/>
                <a:gd name="connsiteX70" fmla="*/ 311499 w 1105319"/>
                <a:gd name="connsiteY70" fmla="*/ 678264 h 718457"/>
                <a:gd name="connsiteX71" fmla="*/ 200967 w 1105319"/>
                <a:gd name="connsiteY71" fmla="*/ 597877 h 718457"/>
                <a:gd name="connsiteX72" fmla="*/ 175846 w 1105319"/>
                <a:gd name="connsiteY72" fmla="*/ 607925 h 718457"/>
                <a:gd name="connsiteX73" fmla="*/ 125604 w 1105319"/>
                <a:gd name="connsiteY73" fmla="*/ 577780 h 718457"/>
                <a:gd name="connsiteX74" fmla="*/ 125604 w 1105319"/>
                <a:gd name="connsiteY74" fmla="*/ 577780 h 718457"/>
                <a:gd name="connsiteX75" fmla="*/ 105508 w 1105319"/>
                <a:gd name="connsiteY75" fmla="*/ 532563 h 718457"/>
                <a:gd name="connsiteX76" fmla="*/ 65314 w 1105319"/>
                <a:gd name="connsiteY76" fmla="*/ 527539 h 718457"/>
                <a:gd name="connsiteX77" fmla="*/ 50242 w 1105319"/>
                <a:gd name="connsiteY77" fmla="*/ 547635 h 718457"/>
                <a:gd name="connsiteX78" fmla="*/ 25121 w 1105319"/>
                <a:gd name="connsiteY78" fmla="*/ 557684 h 718457"/>
                <a:gd name="connsiteX79" fmla="*/ 0 w 1105319"/>
                <a:gd name="connsiteY79" fmla="*/ 527539 h 718457"/>
                <a:gd name="connsiteX80" fmla="*/ 60290 w 1105319"/>
                <a:gd name="connsiteY80" fmla="*/ 472273 h 718457"/>
                <a:gd name="connsiteX0" fmla="*/ 60290 w 1105319"/>
                <a:gd name="connsiteY0" fmla="*/ 472273 h 718457"/>
                <a:gd name="connsiteX1" fmla="*/ 60290 w 1105319"/>
                <a:gd name="connsiteY1" fmla="*/ 472273 h 718457"/>
                <a:gd name="connsiteX2" fmla="*/ 75363 w 1105319"/>
                <a:gd name="connsiteY2" fmla="*/ 432079 h 718457"/>
                <a:gd name="connsiteX3" fmla="*/ 85411 w 1105319"/>
                <a:gd name="connsiteY3" fmla="*/ 417007 h 718457"/>
                <a:gd name="connsiteX4" fmla="*/ 95459 w 1105319"/>
                <a:gd name="connsiteY4" fmla="*/ 422031 h 718457"/>
                <a:gd name="connsiteX5" fmla="*/ 120580 w 1105319"/>
                <a:gd name="connsiteY5" fmla="*/ 442128 h 718457"/>
                <a:gd name="connsiteX6" fmla="*/ 155749 w 1105319"/>
                <a:gd name="connsiteY6" fmla="*/ 452176 h 718457"/>
                <a:gd name="connsiteX7" fmla="*/ 200967 w 1105319"/>
                <a:gd name="connsiteY7" fmla="*/ 417007 h 718457"/>
                <a:gd name="connsiteX8" fmla="*/ 281354 w 1105319"/>
                <a:gd name="connsiteY8" fmla="*/ 401934 h 718457"/>
                <a:gd name="connsiteX9" fmla="*/ 351692 w 1105319"/>
                <a:gd name="connsiteY9" fmla="*/ 351692 h 718457"/>
                <a:gd name="connsiteX10" fmla="*/ 391886 w 1105319"/>
                <a:gd name="connsiteY10" fmla="*/ 386862 h 718457"/>
                <a:gd name="connsiteX11" fmla="*/ 422031 w 1105319"/>
                <a:gd name="connsiteY11" fmla="*/ 286378 h 718457"/>
                <a:gd name="connsiteX12" fmla="*/ 457200 w 1105319"/>
                <a:gd name="connsiteY12" fmla="*/ 286378 h 718457"/>
                <a:gd name="connsiteX13" fmla="*/ 462224 w 1105319"/>
                <a:gd name="connsiteY13" fmla="*/ 336620 h 718457"/>
                <a:gd name="connsiteX14" fmla="*/ 462224 w 1105319"/>
                <a:gd name="connsiteY14" fmla="*/ 336620 h 718457"/>
                <a:gd name="connsiteX15" fmla="*/ 500673 w 1105319"/>
                <a:gd name="connsiteY15" fmla="*/ 322001 h 718457"/>
                <a:gd name="connsiteX16" fmla="*/ 547635 w 1105319"/>
                <a:gd name="connsiteY16" fmla="*/ 351692 h 718457"/>
                <a:gd name="connsiteX17" fmla="*/ 577780 w 1105319"/>
                <a:gd name="connsiteY17" fmla="*/ 316523 h 718457"/>
                <a:gd name="connsiteX18" fmla="*/ 617974 w 1105319"/>
                <a:gd name="connsiteY18" fmla="*/ 361741 h 718457"/>
                <a:gd name="connsiteX19" fmla="*/ 663191 w 1105319"/>
                <a:gd name="connsiteY19" fmla="*/ 351692 h 718457"/>
                <a:gd name="connsiteX20" fmla="*/ 703385 w 1105319"/>
                <a:gd name="connsiteY20" fmla="*/ 341644 h 718457"/>
                <a:gd name="connsiteX21" fmla="*/ 748602 w 1105319"/>
                <a:gd name="connsiteY21" fmla="*/ 306475 h 718457"/>
                <a:gd name="connsiteX22" fmla="*/ 748602 w 1105319"/>
                <a:gd name="connsiteY22" fmla="*/ 256233 h 718457"/>
                <a:gd name="connsiteX23" fmla="*/ 728505 w 1105319"/>
                <a:gd name="connsiteY23" fmla="*/ 246185 h 718457"/>
                <a:gd name="connsiteX24" fmla="*/ 803868 w 1105319"/>
                <a:gd name="connsiteY24" fmla="*/ 155750 h 718457"/>
                <a:gd name="connsiteX25" fmla="*/ 859134 w 1105319"/>
                <a:gd name="connsiteY25" fmla="*/ 145701 h 718457"/>
                <a:gd name="connsiteX26" fmla="*/ 874207 w 1105319"/>
                <a:gd name="connsiteY26" fmla="*/ 85411 h 718457"/>
                <a:gd name="connsiteX27" fmla="*/ 859134 w 1105319"/>
                <a:gd name="connsiteY27" fmla="*/ 40194 h 718457"/>
                <a:gd name="connsiteX28" fmla="*/ 869182 w 1105319"/>
                <a:gd name="connsiteY28" fmla="*/ 5024 h 718457"/>
                <a:gd name="connsiteX29" fmla="*/ 894303 w 1105319"/>
                <a:gd name="connsiteY29" fmla="*/ 0 h 718457"/>
                <a:gd name="connsiteX30" fmla="*/ 944545 w 1105319"/>
                <a:gd name="connsiteY30" fmla="*/ 25121 h 718457"/>
                <a:gd name="connsiteX31" fmla="*/ 984738 w 1105319"/>
                <a:gd name="connsiteY31" fmla="*/ 65314 h 718457"/>
                <a:gd name="connsiteX32" fmla="*/ 984738 w 1105319"/>
                <a:gd name="connsiteY32" fmla="*/ 65314 h 718457"/>
                <a:gd name="connsiteX33" fmla="*/ 994787 w 1105319"/>
                <a:gd name="connsiteY33" fmla="*/ 125605 h 718457"/>
                <a:gd name="connsiteX34" fmla="*/ 1029956 w 1105319"/>
                <a:gd name="connsiteY34" fmla="*/ 170822 h 718457"/>
                <a:gd name="connsiteX35" fmla="*/ 1024932 w 1105319"/>
                <a:gd name="connsiteY35" fmla="*/ 205991 h 718457"/>
                <a:gd name="connsiteX36" fmla="*/ 1050053 w 1105319"/>
                <a:gd name="connsiteY36" fmla="*/ 211016 h 718457"/>
                <a:gd name="connsiteX37" fmla="*/ 1024932 w 1105319"/>
                <a:gd name="connsiteY37" fmla="*/ 246185 h 718457"/>
                <a:gd name="connsiteX38" fmla="*/ 1009859 w 1105319"/>
                <a:gd name="connsiteY38" fmla="*/ 281354 h 718457"/>
                <a:gd name="connsiteX39" fmla="*/ 1019908 w 1105319"/>
                <a:gd name="connsiteY39" fmla="*/ 331596 h 718457"/>
                <a:gd name="connsiteX40" fmla="*/ 1075174 w 1105319"/>
                <a:gd name="connsiteY40" fmla="*/ 381838 h 718457"/>
                <a:gd name="connsiteX41" fmla="*/ 1019908 w 1105319"/>
                <a:gd name="connsiteY41" fmla="*/ 477297 h 718457"/>
                <a:gd name="connsiteX42" fmla="*/ 1055077 w 1105319"/>
                <a:gd name="connsiteY42" fmla="*/ 547635 h 718457"/>
                <a:gd name="connsiteX43" fmla="*/ 1060101 w 1105319"/>
                <a:gd name="connsiteY43" fmla="*/ 587829 h 718457"/>
                <a:gd name="connsiteX44" fmla="*/ 1105319 w 1105319"/>
                <a:gd name="connsiteY44" fmla="*/ 628022 h 718457"/>
                <a:gd name="connsiteX45" fmla="*/ 1090246 w 1105319"/>
                <a:gd name="connsiteY45" fmla="*/ 643095 h 718457"/>
                <a:gd name="connsiteX46" fmla="*/ 1045028 w 1105319"/>
                <a:gd name="connsiteY46" fmla="*/ 622998 h 718457"/>
                <a:gd name="connsiteX47" fmla="*/ 1009859 w 1105319"/>
                <a:gd name="connsiteY47" fmla="*/ 648119 h 718457"/>
                <a:gd name="connsiteX48" fmla="*/ 1034980 w 1105319"/>
                <a:gd name="connsiteY48" fmla="*/ 673240 h 718457"/>
                <a:gd name="connsiteX49" fmla="*/ 989763 w 1105319"/>
                <a:gd name="connsiteY49" fmla="*/ 663191 h 718457"/>
                <a:gd name="connsiteX50" fmla="*/ 954593 w 1105319"/>
                <a:gd name="connsiteY50" fmla="*/ 688312 h 718457"/>
                <a:gd name="connsiteX51" fmla="*/ 959618 w 1105319"/>
                <a:gd name="connsiteY51" fmla="*/ 718457 h 718457"/>
                <a:gd name="connsiteX52" fmla="*/ 854110 w 1105319"/>
                <a:gd name="connsiteY52" fmla="*/ 713433 h 718457"/>
                <a:gd name="connsiteX53" fmla="*/ 874207 w 1105319"/>
                <a:gd name="connsiteY53" fmla="*/ 663191 h 718457"/>
                <a:gd name="connsiteX54" fmla="*/ 854110 w 1105319"/>
                <a:gd name="connsiteY54" fmla="*/ 638071 h 718457"/>
                <a:gd name="connsiteX55" fmla="*/ 808892 w 1105319"/>
                <a:gd name="connsiteY55" fmla="*/ 658167 h 718457"/>
                <a:gd name="connsiteX56" fmla="*/ 788796 w 1105319"/>
                <a:gd name="connsiteY56" fmla="*/ 612950 h 718457"/>
                <a:gd name="connsiteX57" fmla="*/ 743578 w 1105319"/>
                <a:gd name="connsiteY57" fmla="*/ 617974 h 718457"/>
                <a:gd name="connsiteX58" fmla="*/ 708409 w 1105319"/>
                <a:gd name="connsiteY58" fmla="*/ 658167 h 718457"/>
                <a:gd name="connsiteX59" fmla="*/ 708409 w 1105319"/>
                <a:gd name="connsiteY59" fmla="*/ 658167 h 718457"/>
                <a:gd name="connsiteX60" fmla="*/ 683288 w 1105319"/>
                <a:gd name="connsiteY60" fmla="*/ 718457 h 718457"/>
                <a:gd name="connsiteX61" fmla="*/ 683288 w 1105319"/>
                <a:gd name="connsiteY61" fmla="*/ 718457 h 718457"/>
                <a:gd name="connsiteX62" fmla="*/ 633046 w 1105319"/>
                <a:gd name="connsiteY62" fmla="*/ 693336 h 718457"/>
                <a:gd name="connsiteX63" fmla="*/ 592853 w 1105319"/>
                <a:gd name="connsiteY63" fmla="*/ 703385 h 718457"/>
                <a:gd name="connsiteX64" fmla="*/ 557683 w 1105319"/>
                <a:gd name="connsiteY64" fmla="*/ 643095 h 718457"/>
                <a:gd name="connsiteX65" fmla="*/ 497393 w 1105319"/>
                <a:gd name="connsiteY65" fmla="*/ 617974 h 718457"/>
                <a:gd name="connsiteX66" fmla="*/ 477297 w 1105319"/>
                <a:gd name="connsiteY66" fmla="*/ 638071 h 718457"/>
                <a:gd name="connsiteX67" fmla="*/ 432079 w 1105319"/>
                <a:gd name="connsiteY67" fmla="*/ 673240 h 718457"/>
                <a:gd name="connsiteX68" fmla="*/ 366765 w 1105319"/>
                <a:gd name="connsiteY68" fmla="*/ 653143 h 718457"/>
                <a:gd name="connsiteX69" fmla="*/ 311499 w 1105319"/>
                <a:gd name="connsiteY69" fmla="*/ 678264 h 718457"/>
                <a:gd name="connsiteX70" fmla="*/ 311499 w 1105319"/>
                <a:gd name="connsiteY70" fmla="*/ 678264 h 718457"/>
                <a:gd name="connsiteX71" fmla="*/ 200967 w 1105319"/>
                <a:gd name="connsiteY71" fmla="*/ 597877 h 718457"/>
                <a:gd name="connsiteX72" fmla="*/ 175846 w 1105319"/>
                <a:gd name="connsiteY72" fmla="*/ 607925 h 718457"/>
                <a:gd name="connsiteX73" fmla="*/ 125604 w 1105319"/>
                <a:gd name="connsiteY73" fmla="*/ 577780 h 718457"/>
                <a:gd name="connsiteX74" fmla="*/ 125604 w 1105319"/>
                <a:gd name="connsiteY74" fmla="*/ 577780 h 718457"/>
                <a:gd name="connsiteX75" fmla="*/ 105508 w 1105319"/>
                <a:gd name="connsiteY75" fmla="*/ 532563 h 718457"/>
                <a:gd name="connsiteX76" fmla="*/ 65314 w 1105319"/>
                <a:gd name="connsiteY76" fmla="*/ 527539 h 718457"/>
                <a:gd name="connsiteX77" fmla="*/ 50242 w 1105319"/>
                <a:gd name="connsiteY77" fmla="*/ 547635 h 718457"/>
                <a:gd name="connsiteX78" fmla="*/ 25121 w 1105319"/>
                <a:gd name="connsiteY78" fmla="*/ 557684 h 718457"/>
                <a:gd name="connsiteX79" fmla="*/ 0 w 1105319"/>
                <a:gd name="connsiteY79" fmla="*/ 527539 h 718457"/>
                <a:gd name="connsiteX80" fmla="*/ 8548 w 1105319"/>
                <a:gd name="connsiteY80" fmla="*/ 490276 h 718457"/>
                <a:gd name="connsiteX81" fmla="*/ 60290 w 1105319"/>
                <a:gd name="connsiteY81" fmla="*/ 472273 h 718457"/>
                <a:gd name="connsiteX0" fmla="*/ 60290 w 1105319"/>
                <a:gd name="connsiteY0" fmla="*/ 472273 h 718457"/>
                <a:gd name="connsiteX1" fmla="*/ 60290 w 1105319"/>
                <a:gd name="connsiteY1" fmla="*/ 472273 h 718457"/>
                <a:gd name="connsiteX2" fmla="*/ 75363 w 1105319"/>
                <a:gd name="connsiteY2" fmla="*/ 432079 h 718457"/>
                <a:gd name="connsiteX3" fmla="*/ 85411 w 1105319"/>
                <a:gd name="connsiteY3" fmla="*/ 417007 h 718457"/>
                <a:gd name="connsiteX4" fmla="*/ 95459 w 1105319"/>
                <a:gd name="connsiteY4" fmla="*/ 422031 h 718457"/>
                <a:gd name="connsiteX5" fmla="*/ 120580 w 1105319"/>
                <a:gd name="connsiteY5" fmla="*/ 442128 h 718457"/>
                <a:gd name="connsiteX6" fmla="*/ 155749 w 1105319"/>
                <a:gd name="connsiteY6" fmla="*/ 452176 h 718457"/>
                <a:gd name="connsiteX7" fmla="*/ 200967 w 1105319"/>
                <a:gd name="connsiteY7" fmla="*/ 417007 h 718457"/>
                <a:gd name="connsiteX8" fmla="*/ 281354 w 1105319"/>
                <a:gd name="connsiteY8" fmla="*/ 401934 h 718457"/>
                <a:gd name="connsiteX9" fmla="*/ 351692 w 1105319"/>
                <a:gd name="connsiteY9" fmla="*/ 351692 h 718457"/>
                <a:gd name="connsiteX10" fmla="*/ 391886 w 1105319"/>
                <a:gd name="connsiteY10" fmla="*/ 386862 h 718457"/>
                <a:gd name="connsiteX11" fmla="*/ 422031 w 1105319"/>
                <a:gd name="connsiteY11" fmla="*/ 286378 h 718457"/>
                <a:gd name="connsiteX12" fmla="*/ 457200 w 1105319"/>
                <a:gd name="connsiteY12" fmla="*/ 286378 h 718457"/>
                <a:gd name="connsiteX13" fmla="*/ 462224 w 1105319"/>
                <a:gd name="connsiteY13" fmla="*/ 336620 h 718457"/>
                <a:gd name="connsiteX14" fmla="*/ 462224 w 1105319"/>
                <a:gd name="connsiteY14" fmla="*/ 336620 h 718457"/>
                <a:gd name="connsiteX15" fmla="*/ 500673 w 1105319"/>
                <a:gd name="connsiteY15" fmla="*/ 322001 h 718457"/>
                <a:gd name="connsiteX16" fmla="*/ 547635 w 1105319"/>
                <a:gd name="connsiteY16" fmla="*/ 351692 h 718457"/>
                <a:gd name="connsiteX17" fmla="*/ 577780 w 1105319"/>
                <a:gd name="connsiteY17" fmla="*/ 316523 h 718457"/>
                <a:gd name="connsiteX18" fmla="*/ 627499 w 1105319"/>
                <a:gd name="connsiteY18" fmla="*/ 345866 h 718457"/>
                <a:gd name="connsiteX19" fmla="*/ 663191 w 1105319"/>
                <a:gd name="connsiteY19" fmla="*/ 351692 h 718457"/>
                <a:gd name="connsiteX20" fmla="*/ 703385 w 1105319"/>
                <a:gd name="connsiteY20" fmla="*/ 341644 h 718457"/>
                <a:gd name="connsiteX21" fmla="*/ 748602 w 1105319"/>
                <a:gd name="connsiteY21" fmla="*/ 306475 h 718457"/>
                <a:gd name="connsiteX22" fmla="*/ 748602 w 1105319"/>
                <a:gd name="connsiteY22" fmla="*/ 256233 h 718457"/>
                <a:gd name="connsiteX23" fmla="*/ 728505 w 1105319"/>
                <a:gd name="connsiteY23" fmla="*/ 246185 h 718457"/>
                <a:gd name="connsiteX24" fmla="*/ 803868 w 1105319"/>
                <a:gd name="connsiteY24" fmla="*/ 155750 h 718457"/>
                <a:gd name="connsiteX25" fmla="*/ 859134 w 1105319"/>
                <a:gd name="connsiteY25" fmla="*/ 145701 h 718457"/>
                <a:gd name="connsiteX26" fmla="*/ 874207 w 1105319"/>
                <a:gd name="connsiteY26" fmla="*/ 85411 h 718457"/>
                <a:gd name="connsiteX27" fmla="*/ 859134 w 1105319"/>
                <a:gd name="connsiteY27" fmla="*/ 40194 h 718457"/>
                <a:gd name="connsiteX28" fmla="*/ 869182 w 1105319"/>
                <a:gd name="connsiteY28" fmla="*/ 5024 h 718457"/>
                <a:gd name="connsiteX29" fmla="*/ 894303 w 1105319"/>
                <a:gd name="connsiteY29" fmla="*/ 0 h 718457"/>
                <a:gd name="connsiteX30" fmla="*/ 944545 w 1105319"/>
                <a:gd name="connsiteY30" fmla="*/ 25121 h 718457"/>
                <a:gd name="connsiteX31" fmla="*/ 984738 w 1105319"/>
                <a:gd name="connsiteY31" fmla="*/ 65314 h 718457"/>
                <a:gd name="connsiteX32" fmla="*/ 984738 w 1105319"/>
                <a:gd name="connsiteY32" fmla="*/ 65314 h 718457"/>
                <a:gd name="connsiteX33" fmla="*/ 994787 w 1105319"/>
                <a:gd name="connsiteY33" fmla="*/ 125605 h 718457"/>
                <a:gd name="connsiteX34" fmla="*/ 1029956 w 1105319"/>
                <a:gd name="connsiteY34" fmla="*/ 170822 h 718457"/>
                <a:gd name="connsiteX35" fmla="*/ 1024932 w 1105319"/>
                <a:gd name="connsiteY35" fmla="*/ 205991 h 718457"/>
                <a:gd name="connsiteX36" fmla="*/ 1050053 w 1105319"/>
                <a:gd name="connsiteY36" fmla="*/ 211016 h 718457"/>
                <a:gd name="connsiteX37" fmla="*/ 1024932 w 1105319"/>
                <a:gd name="connsiteY37" fmla="*/ 246185 h 718457"/>
                <a:gd name="connsiteX38" fmla="*/ 1009859 w 1105319"/>
                <a:gd name="connsiteY38" fmla="*/ 281354 h 718457"/>
                <a:gd name="connsiteX39" fmla="*/ 1019908 w 1105319"/>
                <a:gd name="connsiteY39" fmla="*/ 331596 h 718457"/>
                <a:gd name="connsiteX40" fmla="*/ 1075174 w 1105319"/>
                <a:gd name="connsiteY40" fmla="*/ 381838 h 718457"/>
                <a:gd name="connsiteX41" fmla="*/ 1019908 w 1105319"/>
                <a:gd name="connsiteY41" fmla="*/ 477297 h 718457"/>
                <a:gd name="connsiteX42" fmla="*/ 1055077 w 1105319"/>
                <a:gd name="connsiteY42" fmla="*/ 547635 h 718457"/>
                <a:gd name="connsiteX43" fmla="*/ 1060101 w 1105319"/>
                <a:gd name="connsiteY43" fmla="*/ 587829 h 718457"/>
                <a:gd name="connsiteX44" fmla="*/ 1105319 w 1105319"/>
                <a:gd name="connsiteY44" fmla="*/ 628022 h 718457"/>
                <a:gd name="connsiteX45" fmla="*/ 1090246 w 1105319"/>
                <a:gd name="connsiteY45" fmla="*/ 643095 h 718457"/>
                <a:gd name="connsiteX46" fmla="*/ 1045028 w 1105319"/>
                <a:gd name="connsiteY46" fmla="*/ 622998 h 718457"/>
                <a:gd name="connsiteX47" fmla="*/ 1009859 w 1105319"/>
                <a:gd name="connsiteY47" fmla="*/ 648119 h 718457"/>
                <a:gd name="connsiteX48" fmla="*/ 1034980 w 1105319"/>
                <a:gd name="connsiteY48" fmla="*/ 673240 h 718457"/>
                <a:gd name="connsiteX49" fmla="*/ 989763 w 1105319"/>
                <a:gd name="connsiteY49" fmla="*/ 663191 h 718457"/>
                <a:gd name="connsiteX50" fmla="*/ 954593 w 1105319"/>
                <a:gd name="connsiteY50" fmla="*/ 688312 h 718457"/>
                <a:gd name="connsiteX51" fmla="*/ 959618 w 1105319"/>
                <a:gd name="connsiteY51" fmla="*/ 718457 h 718457"/>
                <a:gd name="connsiteX52" fmla="*/ 854110 w 1105319"/>
                <a:gd name="connsiteY52" fmla="*/ 713433 h 718457"/>
                <a:gd name="connsiteX53" fmla="*/ 874207 w 1105319"/>
                <a:gd name="connsiteY53" fmla="*/ 663191 h 718457"/>
                <a:gd name="connsiteX54" fmla="*/ 854110 w 1105319"/>
                <a:gd name="connsiteY54" fmla="*/ 638071 h 718457"/>
                <a:gd name="connsiteX55" fmla="*/ 808892 w 1105319"/>
                <a:gd name="connsiteY55" fmla="*/ 658167 h 718457"/>
                <a:gd name="connsiteX56" fmla="*/ 788796 w 1105319"/>
                <a:gd name="connsiteY56" fmla="*/ 612950 h 718457"/>
                <a:gd name="connsiteX57" fmla="*/ 743578 w 1105319"/>
                <a:gd name="connsiteY57" fmla="*/ 617974 h 718457"/>
                <a:gd name="connsiteX58" fmla="*/ 708409 w 1105319"/>
                <a:gd name="connsiteY58" fmla="*/ 658167 h 718457"/>
                <a:gd name="connsiteX59" fmla="*/ 708409 w 1105319"/>
                <a:gd name="connsiteY59" fmla="*/ 658167 h 718457"/>
                <a:gd name="connsiteX60" fmla="*/ 683288 w 1105319"/>
                <a:gd name="connsiteY60" fmla="*/ 718457 h 718457"/>
                <a:gd name="connsiteX61" fmla="*/ 683288 w 1105319"/>
                <a:gd name="connsiteY61" fmla="*/ 718457 h 718457"/>
                <a:gd name="connsiteX62" fmla="*/ 633046 w 1105319"/>
                <a:gd name="connsiteY62" fmla="*/ 693336 h 718457"/>
                <a:gd name="connsiteX63" fmla="*/ 592853 w 1105319"/>
                <a:gd name="connsiteY63" fmla="*/ 703385 h 718457"/>
                <a:gd name="connsiteX64" fmla="*/ 557683 w 1105319"/>
                <a:gd name="connsiteY64" fmla="*/ 643095 h 718457"/>
                <a:gd name="connsiteX65" fmla="*/ 497393 w 1105319"/>
                <a:gd name="connsiteY65" fmla="*/ 617974 h 718457"/>
                <a:gd name="connsiteX66" fmla="*/ 477297 w 1105319"/>
                <a:gd name="connsiteY66" fmla="*/ 638071 h 718457"/>
                <a:gd name="connsiteX67" fmla="*/ 432079 w 1105319"/>
                <a:gd name="connsiteY67" fmla="*/ 673240 h 718457"/>
                <a:gd name="connsiteX68" fmla="*/ 366765 w 1105319"/>
                <a:gd name="connsiteY68" fmla="*/ 653143 h 718457"/>
                <a:gd name="connsiteX69" fmla="*/ 311499 w 1105319"/>
                <a:gd name="connsiteY69" fmla="*/ 678264 h 718457"/>
                <a:gd name="connsiteX70" fmla="*/ 311499 w 1105319"/>
                <a:gd name="connsiteY70" fmla="*/ 678264 h 718457"/>
                <a:gd name="connsiteX71" fmla="*/ 200967 w 1105319"/>
                <a:gd name="connsiteY71" fmla="*/ 597877 h 718457"/>
                <a:gd name="connsiteX72" fmla="*/ 175846 w 1105319"/>
                <a:gd name="connsiteY72" fmla="*/ 607925 h 718457"/>
                <a:gd name="connsiteX73" fmla="*/ 125604 w 1105319"/>
                <a:gd name="connsiteY73" fmla="*/ 577780 h 718457"/>
                <a:gd name="connsiteX74" fmla="*/ 125604 w 1105319"/>
                <a:gd name="connsiteY74" fmla="*/ 577780 h 718457"/>
                <a:gd name="connsiteX75" fmla="*/ 105508 w 1105319"/>
                <a:gd name="connsiteY75" fmla="*/ 532563 h 718457"/>
                <a:gd name="connsiteX76" fmla="*/ 65314 w 1105319"/>
                <a:gd name="connsiteY76" fmla="*/ 527539 h 718457"/>
                <a:gd name="connsiteX77" fmla="*/ 50242 w 1105319"/>
                <a:gd name="connsiteY77" fmla="*/ 547635 h 718457"/>
                <a:gd name="connsiteX78" fmla="*/ 25121 w 1105319"/>
                <a:gd name="connsiteY78" fmla="*/ 557684 h 718457"/>
                <a:gd name="connsiteX79" fmla="*/ 0 w 1105319"/>
                <a:gd name="connsiteY79" fmla="*/ 527539 h 718457"/>
                <a:gd name="connsiteX80" fmla="*/ 8548 w 1105319"/>
                <a:gd name="connsiteY80" fmla="*/ 490276 h 718457"/>
                <a:gd name="connsiteX81" fmla="*/ 60290 w 1105319"/>
                <a:gd name="connsiteY81" fmla="*/ 472273 h 718457"/>
                <a:gd name="connsiteX0" fmla="*/ 60290 w 1105319"/>
                <a:gd name="connsiteY0" fmla="*/ 472273 h 718457"/>
                <a:gd name="connsiteX1" fmla="*/ 60290 w 1105319"/>
                <a:gd name="connsiteY1" fmla="*/ 472273 h 718457"/>
                <a:gd name="connsiteX2" fmla="*/ 75363 w 1105319"/>
                <a:gd name="connsiteY2" fmla="*/ 432079 h 718457"/>
                <a:gd name="connsiteX3" fmla="*/ 85411 w 1105319"/>
                <a:gd name="connsiteY3" fmla="*/ 417007 h 718457"/>
                <a:gd name="connsiteX4" fmla="*/ 95459 w 1105319"/>
                <a:gd name="connsiteY4" fmla="*/ 422031 h 718457"/>
                <a:gd name="connsiteX5" fmla="*/ 120580 w 1105319"/>
                <a:gd name="connsiteY5" fmla="*/ 442128 h 718457"/>
                <a:gd name="connsiteX6" fmla="*/ 155749 w 1105319"/>
                <a:gd name="connsiteY6" fmla="*/ 452176 h 718457"/>
                <a:gd name="connsiteX7" fmla="*/ 200967 w 1105319"/>
                <a:gd name="connsiteY7" fmla="*/ 417007 h 718457"/>
                <a:gd name="connsiteX8" fmla="*/ 281354 w 1105319"/>
                <a:gd name="connsiteY8" fmla="*/ 401934 h 718457"/>
                <a:gd name="connsiteX9" fmla="*/ 351692 w 1105319"/>
                <a:gd name="connsiteY9" fmla="*/ 351692 h 718457"/>
                <a:gd name="connsiteX10" fmla="*/ 391886 w 1105319"/>
                <a:gd name="connsiteY10" fmla="*/ 386862 h 718457"/>
                <a:gd name="connsiteX11" fmla="*/ 422031 w 1105319"/>
                <a:gd name="connsiteY11" fmla="*/ 286378 h 718457"/>
                <a:gd name="connsiteX12" fmla="*/ 457200 w 1105319"/>
                <a:gd name="connsiteY12" fmla="*/ 286378 h 718457"/>
                <a:gd name="connsiteX13" fmla="*/ 462224 w 1105319"/>
                <a:gd name="connsiteY13" fmla="*/ 336620 h 718457"/>
                <a:gd name="connsiteX14" fmla="*/ 462224 w 1105319"/>
                <a:gd name="connsiteY14" fmla="*/ 336620 h 718457"/>
                <a:gd name="connsiteX15" fmla="*/ 500673 w 1105319"/>
                <a:gd name="connsiteY15" fmla="*/ 322001 h 718457"/>
                <a:gd name="connsiteX16" fmla="*/ 547635 w 1105319"/>
                <a:gd name="connsiteY16" fmla="*/ 351692 h 718457"/>
                <a:gd name="connsiteX17" fmla="*/ 577780 w 1105319"/>
                <a:gd name="connsiteY17" fmla="*/ 316523 h 718457"/>
                <a:gd name="connsiteX18" fmla="*/ 627499 w 1105319"/>
                <a:gd name="connsiteY18" fmla="*/ 345866 h 718457"/>
                <a:gd name="connsiteX19" fmla="*/ 663191 w 1105319"/>
                <a:gd name="connsiteY19" fmla="*/ 351692 h 718457"/>
                <a:gd name="connsiteX20" fmla="*/ 703385 w 1105319"/>
                <a:gd name="connsiteY20" fmla="*/ 341644 h 718457"/>
                <a:gd name="connsiteX21" fmla="*/ 748602 w 1105319"/>
                <a:gd name="connsiteY21" fmla="*/ 306475 h 718457"/>
                <a:gd name="connsiteX22" fmla="*/ 748602 w 1105319"/>
                <a:gd name="connsiteY22" fmla="*/ 256233 h 718457"/>
                <a:gd name="connsiteX23" fmla="*/ 728505 w 1105319"/>
                <a:gd name="connsiteY23" fmla="*/ 246185 h 718457"/>
                <a:gd name="connsiteX24" fmla="*/ 803868 w 1105319"/>
                <a:gd name="connsiteY24" fmla="*/ 155750 h 718457"/>
                <a:gd name="connsiteX25" fmla="*/ 859134 w 1105319"/>
                <a:gd name="connsiteY25" fmla="*/ 145701 h 718457"/>
                <a:gd name="connsiteX26" fmla="*/ 874207 w 1105319"/>
                <a:gd name="connsiteY26" fmla="*/ 85411 h 718457"/>
                <a:gd name="connsiteX27" fmla="*/ 859134 w 1105319"/>
                <a:gd name="connsiteY27" fmla="*/ 40194 h 718457"/>
                <a:gd name="connsiteX28" fmla="*/ 869182 w 1105319"/>
                <a:gd name="connsiteY28" fmla="*/ 5024 h 718457"/>
                <a:gd name="connsiteX29" fmla="*/ 894303 w 1105319"/>
                <a:gd name="connsiteY29" fmla="*/ 0 h 718457"/>
                <a:gd name="connsiteX30" fmla="*/ 944545 w 1105319"/>
                <a:gd name="connsiteY30" fmla="*/ 25121 h 718457"/>
                <a:gd name="connsiteX31" fmla="*/ 984738 w 1105319"/>
                <a:gd name="connsiteY31" fmla="*/ 65314 h 718457"/>
                <a:gd name="connsiteX32" fmla="*/ 984738 w 1105319"/>
                <a:gd name="connsiteY32" fmla="*/ 65314 h 718457"/>
                <a:gd name="connsiteX33" fmla="*/ 994787 w 1105319"/>
                <a:gd name="connsiteY33" fmla="*/ 125605 h 718457"/>
                <a:gd name="connsiteX34" fmla="*/ 1029956 w 1105319"/>
                <a:gd name="connsiteY34" fmla="*/ 170822 h 718457"/>
                <a:gd name="connsiteX35" fmla="*/ 1024932 w 1105319"/>
                <a:gd name="connsiteY35" fmla="*/ 205991 h 718457"/>
                <a:gd name="connsiteX36" fmla="*/ 1050053 w 1105319"/>
                <a:gd name="connsiteY36" fmla="*/ 211016 h 718457"/>
                <a:gd name="connsiteX37" fmla="*/ 1024932 w 1105319"/>
                <a:gd name="connsiteY37" fmla="*/ 246185 h 718457"/>
                <a:gd name="connsiteX38" fmla="*/ 1009859 w 1105319"/>
                <a:gd name="connsiteY38" fmla="*/ 281354 h 718457"/>
                <a:gd name="connsiteX39" fmla="*/ 1019908 w 1105319"/>
                <a:gd name="connsiteY39" fmla="*/ 331596 h 718457"/>
                <a:gd name="connsiteX40" fmla="*/ 1075174 w 1105319"/>
                <a:gd name="connsiteY40" fmla="*/ 381838 h 718457"/>
                <a:gd name="connsiteX41" fmla="*/ 1019908 w 1105319"/>
                <a:gd name="connsiteY41" fmla="*/ 477297 h 718457"/>
                <a:gd name="connsiteX42" fmla="*/ 1055077 w 1105319"/>
                <a:gd name="connsiteY42" fmla="*/ 547635 h 718457"/>
                <a:gd name="connsiteX43" fmla="*/ 1101376 w 1105319"/>
                <a:gd name="connsiteY43" fmla="*/ 575129 h 718457"/>
                <a:gd name="connsiteX44" fmla="*/ 1105319 w 1105319"/>
                <a:gd name="connsiteY44" fmla="*/ 628022 h 718457"/>
                <a:gd name="connsiteX45" fmla="*/ 1090246 w 1105319"/>
                <a:gd name="connsiteY45" fmla="*/ 643095 h 718457"/>
                <a:gd name="connsiteX46" fmla="*/ 1045028 w 1105319"/>
                <a:gd name="connsiteY46" fmla="*/ 622998 h 718457"/>
                <a:gd name="connsiteX47" fmla="*/ 1009859 w 1105319"/>
                <a:gd name="connsiteY47" fmla="*/ 648119 h 718457"/>
                <a:gd name="connsiteX48" fmla="*/ 1034980 w 1105319"/>
                <a:gd name="connsiteY48" fmla="*/ 673240 h 718457"/>
                <a:gd name="connsiteX49" fmla="*/ 989763 w 1105319"/>
                <a:gd name="connsiteY49" fmla="*/ 663191 h 718457"/>
                <a:gd name="connsiteX50" fmla="*/ 954593 w 1105319"/>
                <a:gd name="connsiteY50" fmla="*/ 688312 h 718457"/>
                <a:gd name="connsiteX51" fmla="*/ 959618 w 1105319"/>
                <a:gd name="connsiteY51" fmla="*/ 718457 h 718457"/>
                <a:gd name="connsiteX52" fmla="*/ 854110 w 1105319"/>
                <a:gd name="connsiteY52" fmla="*/ 713433 h 718457"/>
                <a:gd name="connsiteX53" fmla="*/ 874207 w 1105319"/>
                <a:gd name="connsiteY53" fmla="*/ 663191 h 718457"/>
                <a:gd name="connsiteX54" fmla="*/ 854110 w 1105319"/>
                <a:gd name="connsiteY54" fmla="*/ 638071 h 718457"/>
                <a:gd name="connsiteX55" fmla="*/ 808892 w 1105319"/>
                <a:gd name="connsiteY55" fmla="*/ 658167 h 718457"/>
                <a:gd name="connsiteX56" fmla="*/ 788796 w 1105319"/>
                <a:gd name="connsiteY56" fmla="*/ 612950 h 718457"/>
                <a:gd name="connsiteX57" fmla="*/ 743578 w 1105319"/>
                <a:gd name="connsiteY57" fmla="*/ 617974 h 718457"/>
                <a:gd name="connsiteX58" fmla="*/ 708409 w 1105319"/>
                <a:gd name="connsiteY58" fmla="*/ 658167 h 718457"/>
                <a:gd name="connsiteX59" fmla="*/ 708409 w 1105319"/>
                <a:gd name="connsiteY59" fmla="*/ 658167 h 718457"/>
                <a:gd name="connsiteX60" fmla="*/ 683288 w 1105319"/>
                <a:gd name="connsiteY60" fmla="*/ 718457 h 718457"/>
                <a:gd name="connsiteX61" fmla="*/ 683288 w 1105319"/>
                <a:gd name="connsiteY61" fmla="*/ 718457 h 718457"/>
                <a:gd name="connsiteX62" fmla="*/ 633046 w 1105319"/>
                <a:gd name="connsiteY62" fmla="*/ 693336 h 718457"/>
                <a:gd name="connsiteX63" fmla="*/ 592853 w 1105319"/>
                <a:gd name="connsiteY63" fmla="*/ 703385 h 718457"/>
                <a:gd name="connsiteX64" fmla="*/ 557683 w 1105319"/>
                <a:gd name="connsiteY64" fmla="*/ 643095 h 718457"/>
                <a:gd name="connsiteX65" fmla="*/ 497393 w 1105319"/>
                <a:gd name="connsiteY65" fmla="*/ 617974 h 718457"/>
                <a:gd name="connsiteX66" fmla="*/ 477297 w 1105319"/>
                <a:gd name="connsiteY66" fmla="*/ 638071 h 718457"/>
                <a:gd name="connsiteX67" fmla="*/ 432079 w 1105319"/>
                <a:gd name="connsiteY67" fmla="*/ 673240 h 718457"/>
                <a:gd name="connsiteX68" fmla="*/ 366765 w 1105319"/>
                <a:gd name="connsiteY68" fmla="*/ 653143 h 718457"/>
                <a:gd name="connsiteX69" fmla="*/ 311499 w 1105319"/>
                <a:gd name="connsiteY69" fmla="*/ 678264 h 718457"/>
                <a:gd name="connsiteX70" fmla="*/ 311499 w 1105319"/>
                <a:gd name="connsiteY70" fmla="*/ 678264 h 718457"/>
                <a:gd name="connsiteX71" fmla="*/ 200967 w 1105319"/>
                <a:gd name="connsiteY71" fmla="*/ 597877 h 718457"/>
                <a:gd name="connsiteX72" fmla="*/ 175846 w 1105319"/>
                <a:gd name="connsiteY72" fmla="*/ 607925 h 718457"/>
                <a:gd name="connsiteX73" fmla="*/ 125604 w 1105319"/>
                <a:gd name="connsiteY73" fmla="*/ 577780 h 718457"/>
                <a:gd name="connsiteX74" fmla="*/ 125604 w 1105319"/>
                <a:gd name="connsiteY74" fmla="*/ 577780 h 718457"/>
                <a:gd name="connsiteX75" fmla="*/ 105508 w 1105319"/>
                <a:gd name="connsiteY75" fmla="*/ 532563 h 718457"/>
                <a:gd name="connsiteX76" fmla="*/ 65314 w 1105319"/>
                <a:gd name="connsiteY76" fmla="*/ 527539 h 718457"/>
                <a:gd name="connsiteX77" fmla="*/ 50242 w 1105319"/>
                <a:gd name="connsiteY77" fmla="*/ 547635 h 718457"/>
                <a:gd name="connsiteX78" fmla="*/ 25121 w 1105319"/>
                <a:gd name="connsiteY78" fmla="*/ 557684 h 718457"/>
                <a:gd name="connsiteX79" fmla="*/ 0 w 1105319"/>
                <a:gd name="connsiteY79" fmla="*/ 527539 h 718457"/>
                <a:gd name="connsiteX80" fmla="*/ 8548 w 1105319"/>
                <a:gd name="connsiteY80" fmla="*/ 490276 h 718457"/>
                <a:gd name="connsiteX81" fmla="*/ 60290 w 1105319"/>
                <a:gd name="connsiteY81" fmla="*/ 472273 h 718457"/>
                <a:gd name="connsiteX0" fmla="*/ 60290 w 1105319"/>
                <a:gd name="connsiteY0" fmla="*/ 472273 h 741126"/>
                <a:gd name="connsiteX1" fmla="*/ 60290 w 1105319"/>
                <a:gd name="connsiteY1" fmla="*/ 472273 h 741126"/>
                <a:gd name="connsiteX2" fmla="*/ 75363 w 1105319"/>
                <a:gd name="connsiteY2" fmla="*/ 432079 h 741126"/>
                <a:gd name="connsiteX3" fmla="*/ 85411 w 1105319"/>
                <a:gd name="connsiteY3" fmla="*/ 417007 h 741126"/>
                <a:gd name="connsiteX4" fmla="*/ 95459 w 1105319"/>
                <a:gd name="connsiteY4" fmla="*/ 422031 h 741126"/>
                <a:gd name="connsiteX5" fmla="*/ 120580 w 1105319"/>
                <a:gd name="connsiteY5" fmla="*/ 442128 h 741126"/>
                <a:gd name="connsiteX6" fmla="*/ 155749 w 1105319"/>
                <a:gd name="connsiteY6" fmla="*/ 452176 h 741126"/>
                <a:gd name="connsiteX7" fmla="*/ 200967 w 1105319"/>
                <a:gd name="connsiteY7" fmla="*/ 417007 h 741126"/>
                <a:gd name="connsiteX8" fmla="*/ 281354 w 1105319"/>
                <a:gd name="connsiteY8" fmla="*/ 401934 h 741126"/>
                <a:gd name="connsiteX9" fmla="*/ 351692 w 1105319"/>
                <a:gd name="connsiteY9" fmla="*/ 351692 h 741126"/>
                <a:gd name="connsiteX10" fmla="*/ 391886 w 1105319"/>
                <a:gd name="connsiteY10" fmla="*/ 386862 h 741126"/>
                <a:gd name="connsiteX11" fmla="*/ 422031 w 1105319"/>
                <a:gd name="connsiteY11" fmla="*/ 286378 h 741126"/>
                <a:gd name="connsiteX12" fmla="*/ 457200 w 1105319"/>
                <a:gd name="connsiteY12" fmla="*/ 286378 h 741126"/>
                <a:gd name="connsiteX13" fmla="*/ 462224 w 1105319"/>
                <a:gd name="connsiteY13" fmla="*/ 336620 h 741126"/>
                <a:gd name="connsiteX14" fmla="*/ 462224 w 1105319"/>
                <a:gd name="connsiteY14" fmla="*/ 336620 h 741126"/>
                <a:gd name="connsiteX15" fmla="*/ 500673 w 1105319"/>
                <a:gd name="connsiteY15" fmla="*/ 322001 h 741126"/>
                <a:gd name="connsiteX16" fmla="*/ 547635 w 1105319"/>
                <a:gd name="connsiteY16" fmla="*/ 351692 h 741126"/>
                <a:gd name="connsiteX17" fmla="*/ 577780 w 1105319"/>
                <a:gd name="connsiteY17" fmla="*/ 316523 h 741126"/>
                <a:gd name="connsiteX18" fmla="*/ 627499 w 1105319"/>
                <a:gd name="connsiteY18" fmla="*/ 345866 h 741126"/>
                <a:gd name="connsiteX19" fmla="*/ 663191 w 1105319"/>
                <a:gd name="connsiteY19" fmla="*/ 351692 h 741126"/>
                <a:gd name="connsiteX20" fmla="*/ 703385 w 1105319"/>
                <a:gd name="connsiteY20" fmla="*/ 341644 h 741126"/>
                <a:gd name="connsiteX21" fmla="*/ 748602 w 1105319"/>
                <a:gd name="connsiteY21" fmla="*/ 306475 h 741126"/>
                <a:gd name="connsiteX22" fmla="*/ 748602 w 1105319"/>
                <a:gd name="connsiteY22" fmla="*/ 256233 h 741126"/>
                <a:gd name="connsiteX23" fmla="*/ 728505 w 1105319"/>
                <a:gd name="connsiteY23" fmla="*/ 246185 h 741126"/>
                <a:gd name="connsiteX24" fmla="*/ 803868 w 1105319"/>
                <a:gd name="connsiteY24" fmla="*/ 155750 h 741126"/>
                <a:gd name="connsiteX25" fmla="*/ 859134 w 1105319"/>
                <a:gd name="connsiteY25" fmla="*/ 145701 h 741126"/>
                <a:gd name="connsiteX26" fmla="*/ 874207 w 1105319"/>
                <a:gd name="connsiteY26" fmla="*/ 85411 h 741126"/>
                <a:gd name="connsiteX27" fmla="*/ 859134 w 1105319"/>
                <a:gd name="connsiteY27" fmla="*/ 40194 h 741126"/>
                <a:gd name="connsiteX28" fmla="*/ 869182 w 1105319"/>
                <a:gd name="connsiteY28" fmla="*/ 5024 h 741126"/>
                <a:gd name="connsiteX29" fmla="*/ 894303 w 1105319"/>
                <a:gd name="connsiteY29" fmla="*/ 0 h 741126"/>
                <a:gd name="connsiteX30" fmla="*/ 944545 w 1105319"/>
                <a:gd name="connsiteY30" fmla="*/ 25121 h 741126"/>
                <a:gd name="connsiteX31" fmla="*/ 984738 w 1105319"/>
                <a:gd name="connsiteY31" fmla="*/ 65314 h 741126"/>
                <a:gd name="connsiteX32" fmla="*/ 984738 w 1105319"/>
                <a:gd name="connsiteY32" fmla="*/ 65314 h 741126"/>
                <a:gd name="connsiteX33" fmla="*/ 994787 w 1105319"/>
                <a:gd name="connsiteY33" fmla="*/ 125605 h 741126"/>
                <a:gd name="connsiteX34" fmla="*/ 1029956 w 1105319"/>
                <a:gd name="connsiteY34" fmla="*/ 170822 h 741126"/>
                <a:gd name="connsiteX35" fmla="*/ 1024932 w 1105319"/>
                <a:gd name="connsiteY35" fmla="*/ 205991 h 741126"/>
                <a:gd name="connsiteX36" fmla="*/ 1050053 w 1105319"/>
                <a:gd name="connsiteY36" fmla="*/ 211016 h 741126"/>
                <a:gd name="connsiteX37" fmla="*/ 1024932 w 1105319"/>
                <a:gd name="connsiteY37" fmla="*/ 246185 h 741126"/>
                <a:gd name="connsiteX38" fmla="*/ 1009859 w 1105319"/>
                <a:gd name="connsiteY38" fmla="*/ 281354 h 741126"/>
                <a:gd name="connsiteX39" fmla="*/ 1019908 w 1105319"/>
                <a:gd name="connsiteY39" fmla="*/ 331596 h 741126"/>
                <a:gd name="connsiteX40" fmla="*/ 1075174 w 1105319"/>
                <a:gd name="connsiteY40" fmla="*/ 381838 h 741126"/>
                <a:gd name="connsiteX41" fmla="*/ 1019908 w 1105319"/>
                <a:gd name="connsiteY41" fmla="*/ 477297 h 741126"/>
                <a:gd name="connsiteX42" fmla="*/ 1055077 w 1105319"/>
                <a:gd name="connsiteY42" fmla="*/ 547635 h 741126"/>
                <a:gd name="connsiteX43" fmla="*/ 1101376 w 1105319"/>
                <a:gd name="connsiteY43" fmla="*/ 575129 h 741126"/>
                <a:gd name="connsiteX44" fmla="*/ 1105319 w 1105319"/>
                <a:gd name="connsiteY44" fmla="*/ 628022 h 741126"/>
                <a:gd name="connsiteX45" fmla="*/ 1090246 w 1105319"/>
                <a:gd name="connsiteY45" fmla="*/ 643095 h 741126"/>
                <a:gd name="connsiteX46" fmla="*/ 1045028 w 1105319"/>
                <a:gd name="connsiteY46" fmla="*/ 622998 h 741126"/>
                <a:gd name="connsiteX47" fmla="*/ 1009859 w 1105319"/>
                <a:gd name="connsiteY47" fmla="*/ 648119 h 741126"/>
                <a:gd name="connsiteX48" fmla="*/ 1034980 w 1105319"/>
                <a:gd name="connsiteY48" fmla="*/ 673240 h 741126"/>
                <a:gd name="connsiteX49" fmla="*/ 989763 w 1105319"/>
                <a:gd name="connsiteY49" fmla="*/ 663191 h 741126"/>
                <a:gd name="connsiteX50" fmla="*/ 954593 w 1105319"/>
                <a:gd name="connsiteY50" fmla="*/ 688312 h 741126"/>
                <a:gd name="connsiteX51" fmla="*/ 959618 w 1105319"/>
                <a:gd name="connsiteY51" fmla="*/ 718457 h 741126"/>
                <a:gd name="connsiteX52" fmla="*/ 903898 w 1105319"/>
                <a:gd name="connsiteY52" fmla="*/ 741101 h 741126"/>
                <a:gd name="connsiteX53" fmla="*/ 854110 w 1105319"/>
                <a:gd name="connsiteY53" fmla="*/ 713433 h 741126"/>
                <a:gd name="connsiteX54" fmla="*/ 874207 w 1105319"/>
                <a:gd name="connsiteY54" fmla="*/ 663191 h 741126"/>
                <a:gd name="connsiteX55" fmla="*/ 854110 w 1105319"/>
                <a:gd name="connsiteY55" fmla="*/ 638071 h 741126"/>
                <a:gd name="connsiteX56" fmla="*/ 808892 w 1105319"/>
                <a:gd name="connsiteY56" fmla="*/ 658167 h 741126"/>
                <a:gd name="connsiteX57" fmla="*/ 788796 w 1105319"/>
                <a:gd name="connsiteY57" fmla="*/ 612950 h 741126"/>
                <a:gd name="connsiteX58" fmla="*/ 743578 w 1105319"/>
                <a:gd name="connsiteY58" fmla="*/ 617974 h 741126"/>
                <a:gd name="connsiteX59" fmla="*/ 708409 w 1105319"/>
                <a:gd name="connsiteY59" fmla="*/ 658167 h 741126"/>
                <a:gd name="connsiteX60" fmla="*/ 708409 w 1105319"/>
                <a:gd name="connsiteY60" fmla="*/ 658167 h 741126"/>
                <a:gd name="connsiteX61" fmla="*/ 683288 w 1105319"/>
                <a:gd name="connsiteY61" fmla="*/ 718457 h 741126"/>
                <a:gd name="connsiteX62" fmla="*/ 683288 w 1105319"/>
                <a:gd name="connsiteY62" fmla="*/ 718457 h 741126"/>
                <a:gd name="connsiteX63" fmla="*/ 633046 w 1105319"/>
                <a:gd name="connsiteY63" fmla="*/ 693336 h 741126"/>
                <a:gd name="connsiteX64" fmla="*/ 592853 w 1105319"/>
                <a:gd name="connsiteY64" fmla="*/ 703385 h 741126"/>
                <a:gd name="connsiteX65" fmla="*/ 557683 w 1105319"/>
                <a:gd name="connsiteY65" fmla="*/ 643095 h 741126"/>
                <a:gd name="connsiteX66" fmla="*/ 497393 w 1105319"/>
                <a:gd name="connsiteY66" fmla="*/ 617974 h 741126"/>
                <a:gd name="connsiteX67" fmla="*/ 477297 w 1105319"/>
                <a:gd name="connsiteY67" fmla="*/ 638071 h 741126"/>
                <a:gd name="connsiteX68" fmla="*/ 432079 w 1105319"/>
                <a:gd name="connsiteY68" fmla="*/ 673240 h 741126"/>
                <a:gd name="connsiteX69" fmla="*/ 366765 w 1105319"/>
                <a:gd name="connsiteY69" fmla="*/ 653143 h 741126"/>
                <a:gd name="connsiteX70" fmla="*/ 311499 w 1105319"/>
                <a:gd name="connsiteY70" fmla="*/ 678264 h 741126"/>
                <a:gd name="connsiteX71" fmla="*/ 311499 w 1105319"/>
                <a:gd name="connsiteY71" fmla="*/ 678264 h 741126"/>
                <a:gd name="connsiteX72" fmla="*/ 200967 w 1105319"/>
                <a:gd name="connsiteY72" fmla="*/ 597877 h 741126"/>
                <a:gd name="connsiteX73" fmla="*/ 175846 w 1105319"/>
                <a:gd name="connsiteY73" fmla="*/ 607925 h 741126"/>
                <a:gd name="connsiteX74" fmla="*/ 125604 w 1105319"/>
                <a:gd name="connsiteY74" fmla="*/ 577780 h 741126"/>
                <a:gd name="connsiteX75" fmla="*/ 125604 w 1105319"/>
                <a:gd name="connsiteY75" fmla="*/ 577780 h 741126"/>
                <a:gd name="connsiteX76" fmla="*/ 105508 w 1105319"/>
                <a:gd name="connsiteY76" fmla="*/ 532563 h 741126"/>
                <a:gd name="connsiteX77" fmla="*/ 65314 w 1105319"/>
                <a:gd name="connsiteY77" fmla="*/ 527539 h 741126"/>
                <a:gd name="connsiteX78" fmla="*/ 50242 w 1105319"/>
                <a:gd name="connsiteY78" fmla="*/ 547635 h 741126"/>
                <a:gd name="connsiteX79" fmla="*/ 25121 w 1105319"/>
                <a:gd name="connsiteY79" fmla="*/ 557684 h 741126"/>
                <a:gd name="connsiteX80" fmla="*/ 0 w 1105319"/>
                <a:gd name="connsiteY80" fmla="*/ 527539 h 741126"/>
                <a:gd name="connsiteX81" fmla="*/ 8548 w 1105319"/>
                <a:gd name="connsiteY81" fmla="*/ 490276 h 741126"/>
                <a:gd name="connsiteX82" fmla="*/ 60290 w 1105319"/>
                <a:gd name="connsiteY82" fmla="*/ 472273 h 74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105319" h="741126">
                  <a:moveTo>
                    <a:pt x="60290" y="472273"/>
                  </a:moveTo>
                  <a:lnTo>
                    <a:pt x="60290" y="472273"/>
                  </a:lnTo>
                  <a:cubicBezTo>
                    <a:pt x="65314" y="458875"/>
                    <a:pt x="69442" y="445106"/>
                    <a:pt x="75363" y="432079"/>
                  </a:cubicBezTo>
                  <a:cubicBezTo>
                    <a:pt x="77862" y="426582"/>
                    <a:pt x="80010" y="419707"/>
                    <a:pt x="85411" y="417007"/>
                  </a:cubicBezTo>
                  <a:lnTo>
                    <a:pt x="95459" y="422031"/>
                  </a:lnTo>
                  <a:lnTo>
                    <a:pt x="120580" y="442128"/>
                  </a:lnTo>
                  <a:lnTo>
                    <a:pt x="155749" y="452176"/>
                  </a:lnTo>
                  <a:lnTo>
                    <a:pt x="200967" y="417007"/>
                  </a:lnTo>
                  <a:lnTo>
                    <a:pt x="281354" y="401934"/>
                  </a:lnTo>
                  <a:lnTo>
                    <a:pt x="351692" y="351692"/>
                  </a:lnTo>
                  <a:lnTo>
                    <a:pt x="391886" y="386862"/>
                  </a:lnTo>
                  <a:lnTo>
                    <a:pt x="422031" y="286378"/>
                  </a:lnTo>
                  <a:lnTo>
                    <a:pt x="457200" y="286378"/>
                  </a:lnTo>
                  <a:lnTo>
                    <a:pt x="462224" y="336620"/>
                  </a:lnTo>
                  <a:lnTo>
                    <a:pt x="462224" y="336620"/>
                  </a:lnTo>
                  <a:cubicBezTo>
                    <a:pt x="472924" y="338097"/>
                    <a:pt x="489973" y="320524"/>
                    <a:pt x="500673" y="322001"/>
                  </a:cubicBezTo>
                  <a:lnTo>
                    <a:pt x="547635" y="351692"/>
                  </a:lnTo>
                  <a:lnTo>
                    <a:pt x="577780" y="316523"/>
                  </a:lnTo>
                  <a:lnTo>
                    <a:pt x="627499" y="345866"/>
                  </a:lnTo>
                  <a:lnTo>
                    <a:pt x="663191" y="351692"/>
                  </a:lnTo>
                  <a:lnTo>
                    <a:pt x="703385" y="341644"/>
                  </a:lnTo>
                  <a:lnTo>
                    <a:pt x="748602" y="306475"/>
                  </a:lnTo>
                  <a:lnTo>
                    <a:pt x="748602" y="256233"/>
                  </a:lnTo>
                  <a:lnTo>
                    <a:pt x="728505" y="246185"/>
                  </a:lnTo>
                  <a:lnTo>
                    <a:pt x="803868" y="155750"/>
                  </a:lnTo>
                  <a:lnTo>
                    <a:pt x="859134" y="145701"/>
                  </a:lnTo>
                  <a:lnTo>
                    <a:pt x="874207" y="85411"/>
                  </a:lnTo>
                  <a:lnTo>
                    <a:pt x="859134" y="40194"/>
                  </a:lnTo>
                  <a:lnTo>
                    <a:pt x="869182" y="5024"/>
                  </a:lnTo>
                  <a:lnTo>
                    <a:pt x="894303" y="0"/>
                  </a:lnTo>
                  <a:lnTo>
                    <a:pt x="944545" y="25121"/>
                  </a:lnTo>
                  <a:lnTo>
                    <a:pt x="984738" y="65314"/>
                  </a:lnTo>
                  <a:lnTo>
                    <a:pt x="984738" y="65314"/>
                  </a:lnTo>
                  <a:lnTo>
                    <a:pt x="994787" y="125605"/>
                  </a:lnTo>
                  <a:lnTo>
                    <a:pt x="1029956" y="170822"/>
                  </a:lnTo>
                  <a:lnTo>
                    <a:pt x="1024932" y="205991"/>
                  </a:lnTo>
                  <a:lnTo>
                    <a:pt x="1050053" y="211016"/>
                  </a:lnTo>
                  <a:lnTo>
                    <a:pt x="1024932" y="246185"/>
                  </a:lnTo>
                  <a:lnTo>
                    <a:pt x="1009859" y="281354"/>
                  </a:lnTo>
                  <a:lnTo>
                    <a:pt x="1019908" y="331596"/>
                  </a:lnTo>
                  <a:lnTo>
                    <a:pt x="1075174" y="381838"/>
                  </a:lnTo>
                  <a:lnTo>
                    <a:pt x="1019908" y="477297"/>
                  </a:lnTo>
                  <a:lnTo>
                    <a:pt x="1055077" y="547635"/>
                  </a:lnTo>
                  <a:lnTo>
                    <a:pt x="1101376" y="575129"/>
                  </a:lnTo>
                  <a:lnTo>
                    <a:pt x="1105319" y="628022"/>
                  </a:lnTo>
                  <a:lnTo>
                    <a:pt x="1090246" y="643095"/>
                  </a:lnTo>
                  <a:lnTo>
                    <a:pt x="1045028" y="622998"/>
                  </a:lnTo>
                  <a:lnTo>
                    <a:pt x="1009859" y="648119"/>
                  </a:lnTo>
                  <a:lnTo>
                    <a:pt x="1034980" y="673240"/>
                  </a:lnTo>
                  <a:lnTo>
                    <a:pt x="989763" y="663191"/>
                  </a:lnTo>
                  <a:lnTo>
                    <a:pt x="954593" y="688312"/>
                  </a:lnTo>
                  <a:lnTo>
                    <a:pt x="959618" y="718457"/>
                  </a:lnTo>
                  <a:cubicBezTo>
                    <a:pt x="939986" y="717538"/>
                    <a:pt x="923530" y="742020"/>
                    <a:pt x="903898" y="741101"/>
                  </a:cubicBezTo>
                  <a:lnTo>
                    <a:pt x="854110" y="713433"/>
                  </a:lnTo>
                  <a:lnTo>
                    <a:pt x="874207" y="663191"/>
                  </a:lnTo>
                  <a:lnTo>
                    <a:pt x="854110" y="638071"/>
                  </a:lnTo>
                  <a:lnTo>
                    <a:pt x="808892" y="658167"/>
                  </a:lnTo>
                  <a:lnTo>
                    <a:pt x="788796" y="612950"/>
                  </a:lnTo>
                  <a:lnTo>
                    <a:pt x="743578" y="617974"/>
                  </a:lnTo>
                  <a:lnTo>
                    <a:pt x="708409" y="658167"/>
                  </a:lnTo>
                  <a:lnTo>
                    <a:pt x="708409" y="658167"/>
                  </a:lnTo>
                  <a:lnTo>
                    <a:pt x="683288" y="718457"/>
                  </a:lnTo>
                  <a:lnTo>
                    <a:pt x="683288" y="718457"/>
                  </a:lnTo>
                  <a:lnTo>
                    <a:pt x="633046" y="693336"/>
                  </a:lnTo>
                  <a:lnTo>
                    <a:pt x="592853" y="703385"/>
                  </a:lnTo>
                  <a:lnTo>
                    <a:pt x="557683" y="643095"/>
                  </a:lnTo>
                  <a:lnTo>
                    <a:pt x="497393" y="617974"/>
                  </a:lnTo>
                  <a:lnTo>
                    <a:pt x="477297" y="638071"/>
                  </a:lnTo>
                  <a:lnTo>
                    <a:pt x="432079" y="673240"/>
                  </a:lnTo>
                  <a:lnTo>
                    <a:pt x="366765" y="653143"/>
                  </a:lnTo>
                  <a:lnTo>
                    <a:pt x="311499" y="678264"/>
                  </a:lnTo>
                  <a:lnTo>
                    <a:pt x="311499" y="678264"/>
                  </a:lnTo>
                  <a:lnTo>
                    <a:pt x="200967" y="597877"/>
                  </a:lnTo>
                  <a:lnTo>
                    <a:pt x="175846" y="607925"/>
                  </a:lnTo>
                  <a:lnTo>
                    <a:pt x="125604" y="577780"/>
                  </a:lnTo>
                  <a:lnTo>
                    <a:pt x="125604" y="577780"/>
                  </a:lnTo>
                  <a:lnTo>
                    <a:pt x="105508" y="532563"/>
                  </a:lnTo>
                  <a:lnTo>
                    <a:pt x="65314" y="527539"/>
                  </a:lnTo>
                  <a:lnTo>
                    <a:pt x="50242" y="547635"/>
                  </a:lnTo>
                  <a:lnTo>
                    <a:pt x="25121" y="557684"/>
                  </a:lnTo>
                  <a:lnTo>
                    <a:pt x="0" y="527539"/>
                  </a:lnTo>
                  <a:cubicBezTo>
                    <a:pt x="8141" y="518293"/>
                    <a:pt x="407" y="499522"/>
                    <a:pt x="8548" y="490276"/>
                  </a:cubicBezTo>
                  <a:lnTo>
                    <a:pt x="60290" y="472273"/>
                  </a:lnTo>
                  <a:close/>
                </a:path>
              </a:pathLst>
            </a:custGeom>
            <a:solidFill>
              <a:schemeClr val="accent2">
                <a:lumMod val="60000"/>
                <a:lumOff val="4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46" name="Forme libre : forme 45">
              <a:extLst>
                <a:ext uri="{FF2B5EF4-FFF2-40B4-BE49-F238E27FC236}">
                  <a16:creationId xmlns:a16="http://schemas.microsoft.com/office/drawing/2014/main" id="{EE332AA0-EBAC-4DF3-BC16-8341E234075D}"/>
                </a:ext>
              </a:extLst>
            </p:cNvPr>
            <p:cNvSpPr/>
            <p:nvPr/>
          </p:nvSpPr>
          <p:spPr>
            <a:xfrm>
              <a:off x="4248150" y="1447800"/>
              <a:ext cx="1549400" cy="1098549"/>
            </a:xfrm>
            <a:custGeom>
              <a:avLst/>
              <a:gdLst>
                <a:gd name="connsiteX0" fmla="*/ 15875 w 1549400"/>
                <a:gd name="connsiteY0" fmla="*/ 19050 h 1098550"/>
                <a:gd name="connsiteX1" fmla="*/ 0 w 1549400"/>
                <a:gd name="connsiteY1" fmla="*/ 92075 h 1098550"/>
                <a:gd name="connsiteX2" fmla="*/ 25400 w 1549400"/>
                <a:gd name="connsiteY2" fmla="*/ 117475 h 1098550"/>
                <a:gd name="connsiteX3" fmla="*/ 66675 w 1549400"/>
                <a:gd name="connsiteY3" fmla="*/ 111125 h 1098550"/>
                <a:gd name="connsiteX4" fmla="*/ 60325 w 1549400"/>
                <a:gd name="connsiteY4" fmla="*/ 168275 h 1098550"/>
                <a:gd name="connsiteX5" fmla="*/ 107950 w 1549400"/>
                <a:gd name="connsiteY5" fmla="*/ 193675 h 1098550"/>
                <a:gd name="connsiteX6" fmla="*/ 139700 w 1549400"/>
                <a:gd name="connsiteY6" fmla="*/ 187325 h 1098550"/>
                <a:gd name="connsiteX7" fmla="*/ 180975 w 1549400"/>
                <a:gd name="connsiteY7" fmla="*/ 238125 h 1098550"/>
                <a:gd name="connsiteX8" fmla="*/ 155575 w 1549400"/>
                <a:gd name="connsiteY8" fmla="*/ 254000 h 1098550"/>
                <a:gd name="connsiteX9" fmla="*/ 206375 w 1549400"/>
                <a:gd name="connsiteY9" fmla="*/ 304800 h 1098550"/>
                <a:gd name="connsiteX10" fmla="*/ 174625 w 1549400"/>
                <a:gd name="connsiteY10" fmla="*/ 342900 h 1098550"/>
                <a:gd name="connsiteX11" fmla="*/ 184150 w 1549400"/>
                <a:gd name="connsiteY11" fmla="*/ 365125 h 1098550"/>
                <a:gd name="connsiteX12" fmla="*/ 158750 w 1549400"/>
                <a:gd name="connsiteY12" fmla="*/ 390525 h 1098550"/>
                <a:gd name="connsiteX13" fmla="*/ 174625 w 1549400"/>
                <a:gd name="connsiteY13" fmla="*/ 450850 h 1098550"/>
                <a:gd name="connsiteX14" fmla="*/ 196850 w 1549400"/>
                <a:gd name="connsiteY14" fmla="*/ 463550 h 1098550"/>
                <a:gd name="connsiteX15" fmla="*/ 165100 w 1549400"/>
                <a:gd name="connsiteY15" fmla="*/ 495300 h 1098550"/>
                <a:gd name="connsiteX16" fmla="*/ 171450 w 1549400"/>
                <a:gd name="connsiteY16" fmla="*/ 542925 h 1098550"/>
                <a:gd name="connsiteX17" fmla="*/ 136525 w 1549400"/>
                <a:gd name="connsiteY17" fmla="*/ 568325 h 1098550"/>
                <a:gd name="connsiteX18" fmla="*/ 177800 w 1549400"/>
                <a:gd name="connsiteY18" fmla="*/ 574675 h 1098550"/>
                <a:gd name="connsiteX19" fmla="*/ 206375 w 1549400"/>
                <a:gd name="connsiteY19" fmla="*/ 622300 h 1098550"/>
                <a:gd name="connsiteX20" fmla="*/ 225425 w 1549400"/>
                <a:gd name="connsiteY20" fmla="*/ 615950 h 1098550"/>
                <a:gd name="connsiteX21" fmla="*/ 295275 w 1549400"/>
                <a:gd name="connsiteY21" fmla="*/ 682625 h 1098550"/>
                <a:gd name="connsiteX22" fmla="*/ 282575 w 1549400"/>
                <a:gd name="connsiteY22" fmla="*/ 704850 h 1098550"/>
                <a:gd name="connsiteX23" fmla="*/ 323850 w 1549400"/>
                <a:gd name="connsiteY23" fmla="*/ 736600 h 1098550"/>
                <a:gd name="connsiteX24" fmla="*/ 301625 w 1549400"/>
                <a:gd name="connsiteY24" fmla="*/ 752475 h 1098550"/>
                <a:gd name="connsiteX25" fmla="*/ 355600 w 1549400"/>
                <a:gd name="connsiteY25" fmla="*/ 771525 h 1098550"/>
                <a:gd name="connsiteX26" fmla="*/ 352425 w 1549400"/>
                <a:gd name="connsiteY26" fmla="*/ 812800 h 1098550"/>
                <a:gd name="connsiteX27" fmla="*/ 269875 w 1549400"/>
                <a:gd name="connsiteY27" fmla="*/ 800100 h 1098550"/>
                <a:gd name="connsiteX28" fmla="*/ 298450 w 1549400"/>
                <a:gd name="connsiteY28" fmla="*/ 835025 h 1098550"/>
                <a:gd name="connsiteX29" fmla="*/ 301625 w 1549400"/>
                <a:gd name="connsiteY29" fmla="*/ 879475 h 1098550"/>
                <a:gd name="connsiteX30" fmla="*/ 314325 w 1549400"/>
                <a:gd name="connsiteY30" fmla="*/ 908050 h 1098550"/>
                <a:gd name="connsiteX31" fmla="*/ 161925 w 1549400"/>
                <a:gd name="connsiteY31" fmla="*/ 904875 h 1098550"/>
                <a:gd name="connsiteX32" fmla="*/ 155575 w 1549400"/>
                <a:gd name="connsiteY32" fmla="*/ 917575 h 1098550"/>
                <a:gd name="connsiteX33" fmla="*/ 200025 w 1549400"/>
                <a:gd name="connsiteY33" fmla="*/ 923925 h 1098550"/>
                <a:gd name="connsiteX34" fmla="*/ 184150 w 1549400"/>
                <a:gd name="connsiteY34" fmla="*/ 949325 h 1098550"/>
                <a:gd name="connsiteX35" fmla="*/ 209550 w 1549400"/>
                <a:gd name="connsiteY35" fmla="*/ 965200 h 1098550"/>
                <a:gd name="connsiteX36" fmla="*/ 266700 w 1549400"/>
                <a:gd name="connsiteY36" fmla="*/ 965200 h 1098550"/>
                <a:gd name="connsiteX37" fmla="*/ 263525 w 1549400"/>
                <a:gd name="connsiteY37" fmla="*/ 981075 h 1098550"/>
                <a:gd name="connsiteX38" fmla="*/ 250825 w 1549400"/>
                <a:gd name="connsiteY38" fmla="*/ 1016000 h 1098550"/>
                <a:gd name="connsiteX39" fmla="*/ 307975 w 1549400"/>
                <a:gd name="connsiteY39" fmla="*/ 1006475 h 1098550"/>
                <a:gd name="connsiteX40" fmla="*/ 346075 w 1549400"/>
                <a:gd name="connsiteY40" fmla="*/ 1035050 h 1098550"/>
                <a:gd name="connsiteX41" fmla="*/ 368300 w 1549400"/>
                <a:gd name="connsiteY41" fmla="*/ 1028700 h 1098550"/>
                <a:gd name="connsiteX42" fmla="*/ 393700 w 1549400"/>
                <a:gd name="connsiteY42" fmla="*/ 1047750 h 1098550"/>
                <a:gd name="connsiteX43" fmla="*/ 415925 w 1549400"/>
                <a:gd name="connsiteY43" fmla="*/ 1047750 h 1098550"/>
                <a:gd name="connsiteX44" fmla="*/ 425450 w 1549400"/>
                <a:gd name="connsiteY44" fmla="*/ 1028700 h 1098550"/>
                <a:gd name="connsiteX45" fmla="*/ 488950 w 1549400"/>
                <a:gd name="connsiteY45" fmla="*/ 1031875 h 1098550"/>
                <a:gd name="connsiteX46" fmla="*/ 504825 w 1549400"/>
                <a:gd name="connsiteY46" fmla="*/ 987425 h 1098550"/>
                <a:gd name="connsiteX47" fmla="*/ 536575 w 1549400"/>
                <a:gd name="connsiteY47" fmla="*/ 981075 h 1098550"/>
                <a:gd name="connsiteX48" fmla="*/ 571500 w 1549400"/>
                <a:gd name="connsiteY48" fmla="*/ 1003300 h 1098550"/>
                <a:gd name="connsiteX49" fmla="*/ 593725 w 1549400"/>
                <a:gd name="connsiteY49" fmla="*/ 1003300 h 1098550"/>
                <a:gd name="connsiteX50" fmla="*/ 628650 w 1549400"/>
                <a:gd name="connsiteY50" fmla="*/ 1038225 h 1098550"/>
                <a:gd name="connsiteX51" fmla="*/ 644525 w 1549400"/>
                <a:gd name="connsiteY51" fmla="*/ 1006475 h 1098550"/>
                <a:gd name="connsiteX52" fmla="*/ 698500 w 1549400"/>
                <a:gd name="connsiteY52" fmla="*/ 1003300 h 1098550"/>
                <a:gd name="connsiteX53" fmla="*/ 695325 w 1549400"/>
                <a:gd name="connsiteY53" fmla="*/ 1041400 h 1098550"/>
                <a:gd name="connsiteX54" fmla="*/ 727075 w 1549400"/>
                <a:gd name="connsiteY54" fmla="*/ 1047750 h 1098550"/>
                <a:gd name="connsiteX55" fmla="*/ 784225 w 1549400"/>
                <a:gd name="connsiteY55" fmla="*/ 1098550 h 1098550"/>
                <a:gd name="connsiteX56" fmla="*/ 812800 w 1549400"/>
                <a:gd name="connsiteY56" fmla="*/ 1076325 h 1098550"/>
                <a:gd name="connsiteX57" fmla="*/ 844550 w 1549400"/>
                <a:gd name="connsiteY57" fmla="*/ 1076325 h 1098550"/>
                <a:gd name="connsiteX58" fmla="*/ 885825 w 1549400"/>
                <a:gd name="connsiteY58" fmla="*/ 1028700 h 1098550"/>
                <a:gd name="connsiteX59" fmla="*/ 889000 w 1549400"/>
                <a:gd name="connsiteY59" fmla="*/ 971550 h 1098550"/>
                <a:gd name="connsiteX60" fmla="*/ 930275 w 1549400"/>
                <a:gd name="connsiteY60" fmla="*/ 971550 h 1098550"/>
                <a:gd name="connsiteX61" fmla="*/ 930275 w 1549400"/>
                <a:gd name="connsiteY61" fmla="*/ 1006475 h 1098550"/>
                <a:gd name="connsiteX62" fmla="*/ 930275 w 1549400"/>
                <a:gd name="connsiteY62" fmla="*/ 1006475 h 1098550"/>
                <a:gd name="connsiteX63" fmla="*/ 942975 w 1549400"/>
                <a:gd name="connsiteY63" fmla="*/ 1031875 h 1098550"/>
                <a:gd name="connsiteX64" fmla="*/ 958850 w 1549400"/>
                <a:gd name="connsiteY64" fmla="*/ 1050925 h 1098550"/>
                <a:gd name="connsiteX65" fmla="*/ 1016000 w 1549400"/>
                <a:gd name="connsiteY65" fmla="*/ 1009650 h 1098550"/>
                <a:gd name="connsiteX66" fmla="*/ 1082675 w 1549400"/>
                <a:gd name="connsiteY66" fmla="*/ 1025525 h 1098550"/>
                <a:gd name="connsiteX67" fmla="*/ 1111250 w 1549400"/>
                <a:gd name="connsiteY67" fmla="*/ 996950 h 1098550"/>
                <a:gd name="connsiteX68" fmla="*/ 1139825 w 1549400"/>
                <a:gd name="connsiteY68" fmla="*/ 1006475 h 1098550"/>
                <a:gd name="connsiteX69" fmla="*/ 1155700 w 1549400"/>
                <a:gd name="connsiteY69" fmla="*/ 993775 h 1098550"/>
                <a:gd name="connsiteX70" fmla="*/ 1212850 w 1549400"/>
                <a:gd name="connsiteY70" fmla="*/ 1028700 h 1098550"/>
                <a:gd name="connsiteX71" fmla="*/ 1222375 w 1549400"/>
                <a:gd name="connsiteY71" fmla="*/ 993775 h 1098550"/>
                <a:gd name="connsiteX72" fmla="*/ 1285875 w 1549400"/>
                <a:gd name="connsiteY72" fmla="*/ 984250 h 1098550"/>
                <a:gd name="connsiteX73" fmla="*/ 1260475 w 1549400"/>
                <a:gd name="connsiteY73" fmla="*/ 939800 h 1098550"/>
                <a:gd name="connsiteX74" fmla="*/ 1247775 w 1549400"/>
                <a:gd name="connsiteY74" fmla="*/ 917575 h 1098550"/>
                <a:gd name="connsiteX75" fmla="*/ 1247775 w 1549400"/>
                <a:gd name="connsiteY75" fmla="*/ 917575 h 1098550"/>
                <a:gd name="connsiteX76" fmla="*/ 1247775 w 1549400"/>
                <a:gd name="connsiteY76" fmla="*/ 879475 h 1098550"/>
                <a:gd name="connsiteX77" fmla="*/ 1270000 w 1549400"/>
                <a:gd name="connsiteY77" fmla="*/ 844550 h 1098550"/>
                <a:gd name="connsiteX78" fmla="*/ 1266825 w 1549400"/>
                <a:gd name="connsiteY78" fmla="*/ 815975 h 1098550"/>
                <a:gd name="connsiteX79" fmla="*/ 1292225 w 1549400"/>
                <a:gd name="connsiteY79" fmla="*/ 793750 h 1098550"/>
                <a:gd name="connsiteX80" fmla="*/ 1314450 w 1549400"/>
                <a:gd name="connsiteY80" fmla="*/ 793750 h 1098550"/>
                <a:gd name="connsiteX81" fmla="*/ 1308100 w 1549400"/>
                <a:gd name="connsiteY81" fmla="*/ 771525 h 1098550"/>
                <a:gd name="connsiteX82" fmla="*/ 1336675 w 1549400"/>
                <a:gd name="connsiteY82" fmla="*/ 733425 h 1098550"/>
                <a:gd name="connsiteX83" fmla="*/ 1349375 w 1549400"/>
                <a:gd name="connsiteY83" fmla="*/ 704850 h 1098550"/>
                <a:gd name="connsiteX84" fmla="*/ 1403350 w 1549400"/>
                <a:gd name="connsiteY84" fmla="*/ 749300 h 1098550"/>
                <a:gd name="connsiteX85" fmla="*/ 1460500 w 1549400"/>
                <a:gd name="connsiteY85" fmla="*/ 708025 h 1098550"/>
                <a:gd name="connsiteX86" fmla="*/ 1444625 w 1549400"/>
                <a:gd name="connsiteY86" fmla="*/ 685800 h 1098550"/>
                <a:gd name="connsiteX87" fmla="*/ 1482725 w 1549400"/>
                <a:gd name="connsiteY87" fmla="*/ 635000 h 1098550"/>
                <a:gd name="connsiteX88" fmla="*/ 1504950 w 1549400"/>
                <a:gd name="connsiteY88" fmla="*/ 609600 h 1098550"/>
                <a:gd name="connsiteX89" fmla="*/ 1543050 w 1549400"/>
                <a:gd name="connsiteY89" fmla="*/ 590550 h 1098550"/>
                <a:gd name="connsiteX90" fmla="*/ 1549400 w 1549400"/>
                <a:gd name="connsiteY90" fmla="*/ 546100 h 1098550"/>
                <a:gd name="connsiteX91" fmla="*/ 1476375 w 1549400"/>
                <a:gd name="connsiteY91" fmla="*/ 549275 h 1098550"/>
                <a:gd name="connsiteX92" fmla="*/ 1495425 w 1549400"/>
                <a:gd name="connsiteY92" fmla="*/ 523875 h 1098550"/>
                <a:gd name="connsiteX93" fmla="*/ 1495425 w 1549400"/>
                <a:gd name="connsiteY93" fmla="*/ 476250 h 1098550"/>
                <a:gd name="connsiteX94" fmla="*/ 1365250 w 1549400"/>
                <a:gd name="connsiteY94" fmla="*/ 473075 h 1098550"/>
                <a:gd name="connsiteX95" fmla="*/ 1358900 w 1549400"/>
                <a:gd name="connsiteY95" fmla="*/ 441325 h 1098550"/>
                <a:gd name="connsiteX96" fmla="*/ 1314450 w 1549400"/>
                <a:gd name="connsiteY96" fmla="*/ 422275 h 1098550"/>
                <a:gd name="connsiteX97" fmla="*/ 1279525 w 1549400"/>
                <a:gd name="connsiteY97" fmla="*/ 317500 h 1098550"/>
                <a:gd name="connsiteX98" fmla="*/ 1292225 w 1549400"/>
                <a:gd name="connsiteY98" fmla="*/ 273050 h 1098550"/>
                <a:gd name="connsiteX99" fmla="*/ 1263650 w 1549400"/>
                <a:gd name="connsiteY99" fmla="*/ 219075 h 1098550"/>
                <a:gd name="connsiteX100" fmla="*/ 1184275 w 1549400"/>
                <a:gd name="connsiteY100" fmla="*/ 209550 h 1098550"/>
                <a:gd name="connsiteX101" fmla="*/ 1196975 w 1549400"/>
                <a:gd name="connsiteY101" fmla="*/ 149225 h 1098550"/>
                <a:gd name="connsiteX102" fmla="*/ 1203325 w 1549400"/>
                <a:gd name="connsiteY102" fmla="*/ 130175 h 1098550"/>
                <a:gd name="connsiteX103" fmla="*/ 1139825 w 1549400"/>
                <a:gd name="connsiteY103" fmla="*/ 120650 h 1098550"/>
                <a:gd name="connsiteX104" fmla="*/ 1095375 w 1549400"/>
                <a:gd name="connsiteY104" fmla="*/ 114300 h 1098550"/>
                <a:gd name="connsiteX105" fmla="*/ 1057275 w 1549400"/>
                <a:gd name="connsiteY105" fmla="*/ 98425 h 1098550"/>
                <a:gd name="connsiteX106" fmla="*/ 1022350 w 1549400"/>
                <a:gd name="connsiteY106" fmla="*/ 114300 h 1098550"/>
                <a:gd name="connsiteX107" fmla="*/ 1038225 w 1549400"/>
                <a:gd name="connsiteY107" fmla="*/ 149225 h 1098550"/>
                <a:gd name="connsiteX108" fmla="*/ 977900 w 1549400"/>
                <a:gd name="connsiteY108" fmla="*/ 142875 h 1098550"/>
                <a:gd name="connsiteX109" fmla="*/ 962025 w 1549400"/>
                <a:gd name="connsiteY109" fmla="*/ 161925 h 1098550"/>
                <a:gd name="connsiteX110" fmla="*/ 962025 w 1549400"/>
                <a:gd name="connsiteY110" fmla="*/ 190500 h 1098550"/>
                <a:gd name="connsiteX111" fmla="*/ 923925 w 1549400"/>
                <a:gd name="connsiteY111" fmla="*/ 209550 h 1098550"/>
                <a:gd name="connsiteX112" fmla="*/ 860425 w 1549400"/>
                <a:gd name="connsiteY112" fmla="*/ 180975 h 1098550"/>
                <a:gd name="connsiteX113" fmla="*/ 876300 w 1549400"/>
                <a:gd name="connsiteY113" fmla="*/ 139700 h 1098550"/>
                <a:gd name="connsiteX114" fmla="*/ 860425 w 1549400"/>
                <a:gd name="connsiteY114" fmla="*/ 111125 h 1098550"/>
                <a:gd name="connsiteX115" fmla="*/ 812800 w 1549400"/>
                <a:gd name="connsiteY115" fmla="*/ 123825 h 1098550"/>
                <a:gd name="connsiteX116" fmla="*/ 803275 w 1549400"/>
                <a:gd name="connsiteY116" fmla="*/ 88900 h 1098550"/>
                <a:gd name="connsiteX117" fmla="*/ 749300 w 1549400"/>
                <a:gd name="connsiteY117" fmla="*/ 95250 h 1098550"/>
                <a:gd name="connsiteX118" fmla="*/ 704850 w 1549400"/>
                <a:gd name="connsiteY118" fmla="*/ 133350 h 1098550"/>
                <a:gd name="connsiteX119" fmla="*/ 695325 w 1549400"/>
                <a:gd name="connsiteY119" fmla="*/ 193675 h 1098550"/>
                <a:gd name="connsiteX120" fmla="*/ 635000 w 1549400"/>
                <a:gd name="connsiteY120" fmla="*/ 168275 h 1098550"/>
                <a:gd name="connsiteX121" fmla="*/ 593725 w 1549400"/>
                <a:gd name="connsiteY121" fmla="*/ 177800 h 1098550"/>
                <a:gd name="connsiteX122" fmla="*/ 561975 w 1549400"/>
                <a:gd name="connsiteY122" fmla="*/ 107950 h 1098550"/>
                <a:gd name="connsiteX123" fmla="*/ 495300 w 1549400"/>
                <a:gd name="connsiteY123" fmla="*/ 92075 h 1098550"/>
                <a:gd name="connsiteX124" fmla="*/ 415925 w 1549400"/>
                <a:gd name="connsiteY124" fmla="*/ 142875 h 1098550"/>
                <a:gd name="connsiteX125" fmla="*/ 374650 w 1549400"/>
                <a:gd name="connsiteY125" fmla="*/ 133350 h 1098550"/>
                <a:gd name="connsiteX126" fmla="*/ 314325 w 1549400"/>
                <a:gd name="connsiteY126" fmla="*/ 149225 h 1098550"/>
                <a:gd name="connsiteX127" fmla="*/ 212725 w 1549400"/>
                <a:gd name="connsiteY127" fmla="*/ 66675 h 1098550"/>
                <a:gd name="connsiteX128" fmla="*/ 180975 w 1549400"/>
                <a:gd name="connsiteY128" fmla="*/ 82550 h 1098550"/>
                <a:gd name="connsiteX129" fmla="*/ 123825 w 1549400"/>
                <a:gd name="connsiteY129" fmla="*/ 25400 h 1098550"/>
                <a:gd name="connsiteX130" fmla="*/ 114300 w 1549400"/>
                <a:gd name="connsiteY130" fmla="*/ 6350 h 1098550"/>
                <a:gd name="connsiteX131" fmla="*/ 82550 w 1549400"/>
                <a:gd name="connsiteY131" fmla="*/ 0 h 1098550"/>
                <a:gd name="connsiteX132" fmla="*/ 63500 w 1549400"/>
                <a:gd name="connsiteY132" fmla="*/ 3175 h 1098550"/>
                <a:gd name="connsiteX133" fmla="*/ 15875 w 1549400"/>
                <a:gd name="connsiteY133" fmla="*/ 19050 h 109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549400" h="1098550">
                  <a:moveTo>
                    <a:pt x="15875" y="19050"/>
                  </a:moveTo>
                  <a:lnTo>
                    <a:pt x="0" y="92075"/>
                  </a:lnTo>
                  <a:lnTo>
                    <a:pt x="25400" y="117475"/>
                  </a:lnTo>
                  <a:lnTo>
                    <a:pt x="66675" y="111125"/>
                  </a:lnTo>
                  <a:lnTo>
                    <a:pt x="60325" y="168275"/>
                  </a:lnTo>
                  <a:lnTo>
                    <a:pt x="107950" y="193675"/>
                  </a:lnTo>
                  <a:lnTo>
                    <a:pt x="139700" y="187325"/>
                  </a:lnTo>
                  <a:lnTo>
                    <a:pt x="180975" y="238125"/>
                  </a:lnTo>
                  <a:lnTo>
                    <a:pt x="155575" y="254000"/>
                  </a:lnTo>
                  <a:lnTo>
                    <a:pt x="206375" y="304800"/>
                  </a:lnTo>
                  <a:lnTo>
                    <a:pt x="174625" y="342900"/>
                  </a:lnTo>
                  <a:lnTo>
                    <a:pt x="184150" y="365125"/>
                  </a:lnTo>
                  <a:lnTo>
                    <a:pt x="158750" y="390525"/>
                  </a:lnTo>
                  <a:lnTo>
                    <a:pt x="174625" y="450850"/>
                  </a:lnTo>
                  <a:lnTo>
                    <a:pt x="196850" y="463550"/>
                  </a:lnTo>
                  <a:lnTo>
                    <a:pt x="165100" y="495300"/>
                  </a:lnTo>
                  <a:lnTo>
                    <a:pt x="171450" y="542925"/>
                  </a:lnTo>
                  <a:lnTo>
                    <a:pt x="136525" y="568325"/>
                  </a:lnTo>
                  <a:lnTo>
                    <a:pt x="177800" y="574675"/>
                  </a:lnTo>
                  <a:lnTo>
                    <a:pt x="206375" y="622300"/>
                  </a:lnTo>
                  <a:lnTo>
                    <a:pt x="225425" y="615950"/>
                  </a:lnTo>
                  <a:lnTo>
                    <a:pt x="295275" y="682625"/>
                  </a:lnTo>
                  <a:lnTo>
                    <a:pt x="282575" y="704850"/>
                  </a:lnTo>
                  <a:lnTo>
                    <a:pt x="323850" y="736600"/>
                  </a:lnTo>
                  <a:lnTo>
                    <a:pt x="301625" y="752475"/>
                  </a:lnTo>
                  <a:lnTo>
                    <a:pt x="355600" y="771525"/>
                  </a:lnTo>
                  <a:lnTo>
                    <a:pt x="352425" y="812800"/>
                  </a:lnTo>
                  <a:lnTo>
                    <a:pt x="269875" y="800100"/>
                  </a:lnTo>
                  <a:lnTo>
                    <a:pt x="298450" y="835025"/>
                  </a:lnTo>
                  <a:lnTo>
                    <a:pt x="301625" y="879475"/>
                  </a:lnTo>
                  <a:lnTo>
                    <a:pt x="314325" y="908050"/>
                  </a:lnTo>
                  <a:lnTo>
                    <a:pt x="161925" y="904875"/>
                  </a:lnTo>
                  <a:lnTo>
                    <a:pt x="155575" y="917575"/>
                  </a:lnTo>
                  <a:lnTo>
                    <a:pt x="200025" y="923925"/>
                  </a:lnTo>
                  <a:lnTo>
                    <a:pt x="184150" y="949325"/>
                  </a:lnTo>
                  <a:lnTo>
                    <a:pt x="209550" y="965200"/>
                  </a:lnTo>
                  <a:lnTo>
                    <a:pt x="266700" y="965200"/>
                  </a:lnTo>
                  <a:lnTo>
                    <a:pt x="263525" y="981075"/>
                  </a:lnTo>
                  <a:lnTo>
                    <a:pt x="250825" y="1016000"/>
                  </a:lnTo>
                  <a:lnTo>
                    <a:pt x="307975" y="1006475"/>
                  </a:lnTo>
                  <a:lnTo>
                    <a:pt x="346075" y="1035050"/>
                  </a:lnTo>
                  <a:lnTo>
                    <a:pt x="368300" y="1028700"/>
                  </a:lnTo>
                  <a:lnTo>
                    <a:pt x="393700" y="1047750"/>
                  </a:lnTo>
                  <a:lnTo>
                    <a:pt x="415925" y="1047750"/>
                  </a:lnTo>
                  <a:lnTo>
                    <a:pt x="425450" y="1028700"/>
                  </a:lnTo>
                  <a:lnTo>
                    <a:pt x="488950" y="1031875"/>
                  </a:lnTo>
                  <a:lnTo>
                    <a:pt x="504825" y="987425"/>
                  </a:lnTo>
                  <a:lnTo>
                    <a:pt x="536575" y="981075"/>
                  </a:lnTo>
                  <a:lnTo>
                    <a:pt x="571500" y="1003300"/>
                  </a:lnTo>
                  <a:lnTo>
                    <a:pt x="593725" y="1003300"/>
                  </a:lnTo>
                  <a:lnTo>
                    <a:pt x="628650" y="1038225"/>
                  </a:lnTo>
                  <a:lnTo>
                    <a:pt x="644525" y="1006475"/>
                  </a:lnTo>
                  <a:lnTo>
                    <a:pt x="698500" y="1003300"/>
                  </a:lnTo>
                  <a:lnTo>
                    <a:pt x="695325" y="1041400"/>
                  </a:lnTo>
                  <a:lnTo>
                    <a:pt x="727075" y="1047750"/>
                  </a:lnTo>
                  <a:lnTo>
                    <a:pt x="784225" y="1098550"/>
                  </a:lnTo>
                  <a:lnTo>
                    <a:pt x="812800" y="1076325"/>
                  </a:lnTo>
                  <a:lnTo>
                    <a:pt x="844550" y="1076325"/>
                  </a:lnTo>
                  <a:lnTo>
                    <a:pt x="885825" y="1028700"/>
                  </a:lnTo>
                  <a:lnTo>
                    <a:pt x="889000" y="971550"/>
                  </a:lnTo>
                  <a:lnTo>
                    <a:pt x="930275" y="971550"/>
                  </a:lnTo>
                  <a:lnTo>
                    <a:pt x="930275" y="1006475"/>
                  </a:lnTo>
                  <a:lnTo>
                    <a:pt x="930275" y="1006475"/>
                  </a:lnTo>
                  <a:lnTo>
                    <a:pt x="942975" y="1031875"/>
                  </a:lnTo>
                  <a:lnTo>
                    <a:pt x="958850" y="1050925"/>
                  </a:lnTo>
                  <a:lnTo>
                    <a:pt x="1016000" y="1009650"/>
                  </a:lnTo>
                  <a:lnTo>
                    <a:pt x="1082675" y="1025525"/>
                  </a:lnTo>
                  <a:lnTo>
                    <a:pt x="1111250" y="996950"/>
                  </a:lnTo>
                  <a:lnTo>
                    <a:pt x="1139825" y="1006475"/>
                  </a:lnTo>
                  <a:lnTo>
                    <a:pt x="1155700" y="993775"/>
                  </a:lnTo>
                  <a:lnTo>
                    <a:pt x="1212850" y="1028700"/>
                  </a:lnTo>
                  <a:lnTo>
                    <a:pt x="1222375" y="993775"/>
                  </a:lnTo>
                  <a:lnTo>
                    <a:pt x="1285875" y="984250"/>
                  </a:lnTo>
                  <a:lnTo>
                    <a:pt x="1260475" y="939800"/>
                  </a:lnTo>
                  <a:lnTo>
                    <a:pt x="1247775" y="917575"/>
                  </a:lnTo>
                  <a:lnTo>
                    <a:pt x="1247775" y="917575"/>
                  </a:lnTo>
                  <a:lnTo>
                    <a:pt x="1247775" y="879475"/>
                  </a:lnTo>
                  <a:lnTo>
                    <a:pt x="1270000" y="844550"/>
                  </a:lnTo>
                  <a:lnTo>
                    <a:pt x="1266825" y="815975"/>
                  </a:lnTo>
                  <a:lnTo>
                    <a:pt x="1292225" y="793750"/>
                  </a:lnTo>
                  <a:lnTo>
                    <a:pt x="1314450" y="793750"/>
                  </a:lnTo>
                  <a:lnTo>
                    <a:pt x="1308100" y="771525"/>
                  </a:lnTo>
                  <a:lnTo>
                    <a:pt x="1336675" y="733425"/>
                  </a:lnTo>
                  <a:lnTo>
                    <a:pt x="1349375" y="704850"/>
                  </a:lnTo>
                  <a:lnTo>
                    <a:pt x="1403350" y="749300"/>
                  </a:lnTo>
                  <a:lnTo>
                    <a:pt x="1460500" y="708025"/>
                  </a:lnTo>
                  <a:lnTo>
                    <a:pt x="1444625" y="685800"/>
                  </a:lnTo>
                  <a:lnTo>
                    <a:pt x="1482725" y="635000"/>
                  </a:lnTo>
                  <a:lnTo>
                    <a:pt x="1504950" y="609600"/>
                  </a:lnTo>
                  <a:lnTo>
                    <a:pt x="1543050" y="590550"/>
                  </a:lnTo>
                  <a:lnTo>
                    <a:pt x="1549400" y="546100"/>
                  </a:lnTo>
                  <a:lnTo>
                    <a:pt x="1476375" y="549275"/>
                  </a:lnTo>
                  <a:lnTo>
                    <a:pt x="1495425" y="523875"/>
                  </a:lnTo>
                  <a:lnTo>
                    <a:pt x="1495425" y="476250"/>
                  </a:lnTo>
                  <a:lnTo>
                    <a:pt x="1365250" y="473075"/>
                  </a:lnTo>
                  <a:lnTo>
                    <a:pt x="1358900" y="441325"/>
                  </a:lnTo>
                  <a:lnTo>
                    <a:pt x="1314450" y="422275"/>
                  </a:lnTo>
                  <a:lnTo>
                    <a:pt x="1279525" y="317500"/>
                  </a:lnTo>
                  <a:lnTo>
                    <a:pt x="1292225" y="273050"/>
                  </a:lnTo>
                  <a:lnTo>
                    <a:pt x="1263650" y="219075"/>
                  </a:lnTo>
                  <a:lnTo>
                    <a:pt x="1184275" y="209550"/>
                  </a:lnTo>
                  <a:lnTo>
                    <a:pt x="1196975" y="149225"/>
                  </a:lnTo>
                  <a:lnTo>
                    <a:pt x="1203325" y="130175"/>
                  </a:lnTo>
                  <a:lnTo>
                    <a:pt x="1139825" y="120650"/>
                  </a:lnTo>
                  <a:lnTo>
                    <a:pt x="1095375" y="114300"/>
                  </a:lnTo>
                  <a:lnTo>
                    <a:pt x="1057275" y="98425"/>
                  </a:lnTo>
                  <a:lnTo>
                    <a:pt x="1022350" y="114300"/>
                  </a:lnTo>
                  <a:lnTo>
                    <a:pt x="1038225" y="149225"/>
                  </a:lnTo>
                  <a:lnTo>
                    <a:pt x="977900" y="142875"/>
                  </a:lnTo>
                  <a:lnTo>
                    <a:pt x="962025" y="161925"/>
                  </a:lnTo>
                  <a:lnTo>
                    <a:pt x="962025" y="190500"/>
                  </a:lnTo>
                  <a:lnTo>
                    <a:pt x="923925" y="209550"/>
                  </a:lnTo>
                  <a:lnTo>
                    <a:pt x="860425" y="180975"/>
                  </a:lnTo>
                  <a:lnTo>
                    <a:pt x="876300" y="139700"/>
                  </a:lnTo>
                  <a:lnTo>
                    <a:pt x="860425" y="111125"/>
                  </a:lnTo>
                  <a:lnTo>
                    <a:pt x="812800" y="123825"/>
                  </a:lnTo>
                  <a:lnTo>
                    <a:pt x="803275" y="88900"/>
                  </a:lnTo>
                  <a:lnTo>
                    <a:pt x="749300" y="95250"/>
                  </a:lnTo>
                  <a:lnTo>
                    <a:pt x="704850" y="133350"/>
                  </a:lnTo>
                  <a:lnTo>
                    <a:pt x="695325" y="193675"/>
                  </a:lnTo>
                  <a:lnTo>
                    <a:pt x="635000" y="168275"/>
                  </a:lnTo>
                  <a:lnTo>
                    <a:pt x="593725" y="177800"/>
                  </a:lnTo>
                  <a:lnTo>
                    <a:pt x="561975" y="107950"/>
                  </a:lnTo>
                  <a:lnTo>
                    <a:pt x="495300" y="92075"/>
                  </a:lnTo>
                  <a:lnTo>
                    <a:pt x="415925" y="142875"/>
                  </a:lnTo>
                  <a:lnTo>
                    <a:pt x="374650" y="133350"/>
                  </a:lnTo>
                  <a:lnTo>
                    <a:pt x="314325" y="149225"/>
                  </a:lnTo>
                  <a:lnTo>
                    <a:pt x="212725" y="66675"/>
                  </a:lnTo>
                  <a:lnTo>
                    <a:pt x="180975" y="82550"/>
                  </a:lnTo>
                  <a:lnTo>
                    <a:pt x="123825" y="25400"/>
                  </a:lnTo>
                  <a:lnTo>
                    <a:pt x="114300" y="6350"/>
                  </a:lnTo>
                  <a:lnTo>
                    <a:pt x="82550" y="0"/>
                  </a:lnTo>
                  <a:lnTo>
                    <a:pt x="63500" y="3175"/>
                  </a:lnTo>
                  <a:lnTo>
                    <a:pt x="15875" y="19050"/>
                  </a:lnTo>
                  <a:close/>
                </a:path>
              </a:pathLst>
            </a:custGeom>
            <a:solidFill>
              <a:schemeClr val="accent2">
                <a:lumMod val="75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47" name="Forme libre : forme 46">
              <a:extLst>
                <a:ext uri="{FF2B5EF4-FFF2-40B4-BE49-F238E27FC236}">
                  <a16:creationId xmlns:a16="http://schemas.microsoft.com/office/drawing/2014/main" id="{C4D805A5-ECA3-4655-A281-1694676B4AC5}"/>
                </a:ext>
              </a:extLst>
            </p:cNvPr>
            <p:cNvSpPr/>
            <p:nvPr/>
          </p:nvSpPr>
          <p:spPr>
            <a:xfrm>
              <a:off x="4949190" y="2049780"/>
              <a:ext cx="1508760" cy="2045970"/>
            </a:xfrm>
            <a:custGeom>
              <a:avLst/>
              <a:gdLst>
                <a:gd name="connsiteX0" fmla="*/ 750570 w 1508760"/>
                <a:gd name="connsiteY0" fmla="*/ 68580 h 2045970"/>
                <a:gd name="connsiteX1" fmla="*/ 842010 w 1508760"/>
                <a:gd name="connsiteY1" fmla="*/ 0 h 2045970"/>
                <a:gd name="connsiteX2" fmla="*/ 853440 w 1508760"/>
                <a:gd name="connsiteY2" fmla="*/ 34290 h 2045970"/>
                <a:gd name="connsiteX3" fmla="*/ 834390 w 1508760"/>
                <a:gd name="connsiteY3" fmla="*/ 57150 h 2045970"/>
                <a:gd name="connsiteX4" fmla="*/ 849630 w 1508760"/>
                <a:gd name="connsiteY4" fmla="*/ 99060 h 2045970"/>
                <a:gd name="connsiteX5" fmla="*/ 849630 w 1508760"/>
                <a:gd name="connsiteY5" fmla="*/ 133350 h 2045970"/>
                <a:gd name="connsiteX6" fmla="*/ 815340 w 1508760"/>
                <a:gd name="connsiteY6" fmla="*/ 163830 h 2045970"/>
                <a:gd name="connsiteX7" fmla="*/ 842010 w 1508760"/>
                <a:gd name="connsiteY7" fmla="*/ 190500 h 2045970"/>
                <a:gd name="connsiteX8" fmla="*/ 941070 w 1508760"/>
                <a:gd name="connsiteY8" fmla="*/ 179070 h 2045970"/>
                <a:gd name="connsiteX9" fmla="*/ 941070 w 1508760"/>
                <a:gd name="connsiteY9" fmla="*/ 220980 h 2045970"/>
                <a:gd name="connsiteX10" fmla="*/ 922020 w 1508760"/>
                <a:gd name="connsiteY10" fmla="*/ 243840 h 2045970"/>
                <a:gd name="connsiteX11" fmla="*/ 986790 w 1508760"/>
                <a:gd name="connsiteY11" fmla="*/ 262890 h 2045970"/>
                <a:gd name="connsiteX12" fmla="*/ 979170 w 1508760"/>
                <a:gd name="connsiteY12" fmla="*/ 312420 h 2045970"/>
                <a:gd name="connsiteX13" fmla="*/ 967740 w 1508760"/>
                <a:gd name="connsiteY13" fmla="*/ 323850 h 2045970"/>
                <a:gd name="connsiteX14" fmla="*/ 998220 w 1508760"/>
                <a:gd name="connsiteY14" fmla="*/ 346710 h 2045970"/>
                <a:gd name="connsiteX15" fmla="*/ 975360 w 1508760"/>
                <a:gd name="connsiteY15" fmla="*/ 388620 h 2045970"/>
                <a:gd name="connsiteX16" fmla="*/ 979170 w 1508760"/>
                <a:gd name="connsiteY16" fmla="*/ 426720 h 2045970"/>
                <a:gd name="connsiteX17" fmla="*/ 1005840 w 1508760"/>
                <a:gd name="connsiteY17" fmla="*/ 457200 h 2045970"/>
                <a:gd name="connsiteX18" fmla="*/ 1043940 w 1508760"/>
                <a:gd name="connsiteY18" fmla="*/ 453390 h 2045970"/>
                <a:gd name="connsiteX19" fmla="*/ 1002030 w 1508760"/>
                <a:gd name="connsiteY19" fmla="*/ 480060 h 2045970"/>
                <a:gd name="connsiteX20" fmla="*/ 1028700 w 1508760"/>
                <a:gd name="connsiteY20" fmla="*/ 510540 h 2045970"/>
                <a:gd name="connsiteX21" fmla="*/ 1066800 w 1508760"/>
                <a:gd name="connsiteY21" fmla="*/ 499110 h 2045970"/>
                <a:gd name="connsiteX22" fmla="*/ 1066800 w 1508760"/>
                <a:gd name="connsiteY22" fmla="*/ 483870 h 2045970"/>
                <a:gd name="connsiteX23" fmla="*/ 1112520 w 1508760"/>
                <a:gd name="connsiteY23" fmla="*/ 521970 h 2045970"/>
                <a:gd name="connsiteX24" fmla="*/ 1101090 w 1508760"/>
                <a:gd name="connsiteY24" fmla="*/ 537210 h 2045970"/>
                <a:gd name="connsiteX25" fmla="*/ 1112520 w 1508760"/>
                <a:gd name="connsiteY25" fmla="*/ 636270 h 2045970"/>
                <a:gd name="connsiteX26" fmla="*/ 1154430 w 1508760"/>
                <a:gd name="connsiteY26" fmla="*/ 601980 h 2045970"/>
                <a:gd name="connsiteX27" fmla="*/ 1196340 w 1508760"/>
                <a:gd name="connsiteY27" fmla="*/ 613410 h 2045970"/>
                <a:gd name="connsiteX28" fmla="*/ 1188720 w 1508760"/>
                <a:gd name="connsiteY28" fmla="*/ 697230 h 2045970"/>
                <a:gd name="connsiteX29" fmla="*/ 1223010 w 1508760"/>
                <a:gd name="connsiteY29" fmla="*/ 727710 h 2045970"/>
                <a:gd name="connsiteX30" fmla="*/ 1299210 w 1508760"/>
                <a:gd name="connsiteY30" fmla="*/ 693420 h 2045970"/>
                <a:gd name="connsiteX31" fmla="*/ 1348740 w 1508760"/>
                <a:gd name="connsiteY31" fmla="*/ 701040 h 2045970"/>
                <a:gd name="connsiteX32" fmla="*/ 1333500 w 1508760"/>
                <a:gd name="connsiteY32" fmla="*/ 746760 h 2045970"/>
                <a:gd name="connsiteX33" fmla="*/ 1371600 w 1508760"/>
                <a:gd name="connsiteY33" fmla="*/ 758190 h 2045970"/>
                <a:gd name="connsiteX34" fmla="*/ 1402080 w 1508760"/>
                <a:gd name="connsiteY34" fmla="*/ 769620 h 2045970"/>
                <a:gd name="connsiteX35" fmla="*/ 1363980 w 1508760"/>
                <a:gd name="connsiteY35" fmla="*/ 800100 h 2045970"/>
                <a:gd name="connsiteX36" fmla="*/ 1363980 w 1508760"/>
                <a:gd name="connsiteY36" fmla="*/ 800100 h 2045970"/>
                <a:gd name="connsiteX37" fmla="*/ 1413510 w 1508760"/>
                <a:gd name="connsiteY37" fmla="*/ 826770 h 2045970"/>
                <a:gd name="connsiteX38" fmla="*/ 1428750 w 1508760"/>
                <a:gd name="connsiteY38" fmla="*/ 876300 h 2045970"/>
                <a:gd name="connsiteX39" fmla="*/ 1436370 w 1508760"/>
                <a:gd name="connsiteY39" fmla="*/ 918210 h 2045970"/>
                <a:gd name="connsiteX40" fmla="*/ 1508760 w 1508760"/>
                <a:gd name="connsiteY40" fmla="*/ 902970 h 2045970"/>
                <a:gd name="connsiteX41" fmla="*/ 1451610 w 1508760"/>
                <a:gd name="connsiteY41" fmla="*/ 952500 h 2045970"/>
                <a:gd name="connsiteX42" fmla="*/ 1485900 w 1508760"/>
                <a:gd name="connsiteY42" fmla="*/ 982980 h 2045970"/>
                <a:gd name="connsiteX43" fmla="*/ 1485900 w 1508760"/>
                <a:gd name="connsiteY43" fmla="*/ 1021080 h 2045970"/>
                <a:gd name="connsiteX44" fmla="*/ 1455420 w 1508760"/>
                <a:gd name="connsiteY44" fmla="*/ 1055370 h 2045970"/>
                <a:gd name="connsiteX45" fmla="*/ 1455420 w 1508760"/>
                <a:gd name="connsiteY45" fmla="*/ 1085850 h 2045970"/>
                <a:gd name="connsiteX46" fmla="*/ 1383030 w 1508760"/>
                <a:gd name="connsiteY46" fmla="*/ 1135380 h 2045970"/>
                <a:gd name="connsiteX47" fmla="*/ 1394460 w 1508760"/>
                <a:gd name="connsiteY47" fmla="*/ 1154430 h 2045970"/>
                <a:gd name="connsiteX48" fmla="*/ 1318260 w 1508760"/>
                <a:gd name="connsiteY48" fmla="*/ 1143000 h 2045970"/>
                <a:gd name="connsiteX49" fmla="*/ 1329690 w 1508760"/>
                <a:gd name="connsiteY49" fmla="*/ 1173480 h 2045970"/>
                <a:gd name="connsiteX50" fmla="*/ 1310640 w 1508760"/>
                <a:gd name="connsiteY50" fmla="*/ 1200150 h 2045970"/>
                <a:gd name="connsiteX51" fmla="*/ 1261110 w 1508760"/>
                <a:gd name="connsiteY51" fmla="*/ 1177290 h 2045970"/>
                <a:gd name="connsiteX52" fmla="*/ 1234440 w 1508760"/>
                <a:gd name="connsiteY52" fmla="*/ 1196340 h 2045970"/>
                <a:gd name="connsiteX53" fmla="*/ 1188720 w 1508760"/>
                <a:gd name="connsiteY53" fmla="*/ 1287780 h 2045970"/>
                <a:gd name="connsiteX54" fmla="*/ 1211580 w 1508760"/>
                <a:gd name="connsiteY54" fmla="*/ 1356360 h 2045970"/>
                <a:gd name="connsiteX55" fmla="*/ 1234440 w 1508760"/>
                <a:gd name="connsiteY55" fmla="*/ 1363980 h 2045970"/>
                <a:gd name="connsiteX56" fmla="*/ 1272540 w 1508760"/>
                <a:gd name="connsiteY56" fmla="*/ 1421130 h 2045970"/>
                <a:gd name="connsiteX57" fmla="*/ 1264920 w 1508760"/>
                <a:gd name="connsiteY57" fmla="*/ 1482090 h 2045970"/>
                <a:gd name="connsiteX58" fmla="*/ 1264920 w 1508760"/>
                <a:gd name="connsiteY58" fmla="*/ 1512570 h 2045970"/>
                <a:gd name="connsiteX59" fmla="*/ 1253490 w 1508760"/>
                <a:gd name="connsiteY59" fmla="*/ 1581150 h 2045970"/>
                <a:gd name="connsiteX60" fmla="*/ 1234440 w 1508760"/>
                <a:gd name="connsiteY60" fmla="*/ 1619250 h 2045970"/>
                <a:gd name="connsiteX61" fmla="*/ 1245870 w 1508760"/>
                <a:gd name="connsiteY61" fmla="*/ 1687830 h 2045970"/>
                <a:gd name="connsiteX62" fmla="*/ 1238250 w 1508760"/>
                <a:gd name="connsiteY62" fmla="*/ 1733550 h 2045970"/>
                <a:gd name="connsiteX63" fmla="*/ 1181100 w 1508760"/>
                <a:gd name="connsiteY63" fmla="*/ 1741170 h 2045970"/>
                <a:gd name="connsiteX64" fmla="*/ 1169670 w 1508760"/>
                <a:gd name="connsiteY64" fmla="*/ 1863090 h 2045970"/>
                <a:gd name="connsiteX65" fmla="*/ 1203960 w 1508760"/>
                <a:gd name="connsiteY65" fmla="*/ 1901190 h 2045970"/>
                <a:gd name="connsiteX66" fmla="*/ 1162050 w 1508760"/>
                <a:gd name="connsiteY66" fmla="*/ 1962150 h 2045970"/>
                <a:gd name="connsiteX67" fmla="*/ 1123950 w 1508760"/>
                <a:gd name="connsiteY67" fmla="*/ 1950720 h 2045970"/>
                <a:gd name="connsiteX68" fmla="*/ 1108710 w 1508760"/>
                <a:gd name="connsiteY68" fmla="*/ 1889760 h 2045970"/>
                <a:gd name="connsiteX69" fmla="*/ 1028700 w 1508760"/>
                <a:gd name="connsiteY69" fmla="*/ 1946910 h 2045970"/>
                <a:gd name="connsiteX70" fmla="*/ 994410 w 1508760"/>
                <a:gd name="connsiteY70" fmla="*/ 1927860 h 2045970"/>
                <a:gd name="connsiteX71" fmla="*/ 975360 w 1508760"/>
                <a:gd name="connsiteY71" fmla="*/ 2023110 h 2045970"/>
                <a:gd name="connsiteX72" fmla="*/ 899160 w 1508760"/>
                <a:gd name="connsiteY72" fmla="*/ 2045970 h 2045970"/>
                <a:gd name="connsiteX73" fmla="*/ 834390 w 1508760"/>
                <a:gd name="connsiteY73" fmla="*/ 2030730 h 2045970"/>
                <a:gd name="connsiteX74" fmla="*/ 822960 w 1508760"/>
                <a:gd name="connsiteY74" fmla="*/ 1996440 h 2045970"/>
                <a:gd name="connsiteX75" fmla="*/ 834390 w 1508760"/>
                <a:gd name="connsiteY75" fmla="*/ 1946910 h 2045970"/>
                <a:gd name="connsiteX76" fmla="*/ 815340 w 1508760"/>
                <a:gd name="connsiteY76" fmla="*/ 1931670 h 2045970"/>
                <a:gd name="connsiteX77" fmla="*/ 853440 w 1508760"/>
                <a:gd name="connsiteY77" fmla="*/ 1874520 h 2045970"/>
                <a:gd name="connsiteX78" fmla="*/ 762000 w 1508760"/>
                <a:gd name="connsiteY78" fmla="*/ 1813560 h 2045970"/>
                <a:gd name="connsiteX79" fmla="*/ 647700 w 1508760"/>
                <a:gd name="connsiteY79" fmla="*/ 1737360 h 2045970"/>
                <a:gd name="connsiteX80" fmla="*/ 579120 w 1508760"/>
                <a:gd name="connsiteY80" fmla="*/ 1752600 h 2045970"/>
                <a:gd name="connsiteX81" fmla="*/ 514350 w 1508760"/>
                <a:gd name="connsiteY81" fmla="*/ 1764030 h 2045970"/>
                <a:gd name="connsiteX82" fmla="*/ 476250 w 1508760"/>
                <a:gd name="connsiteY82" fmla="*/ 1725930 h 2045970"/>
                <a:gd name="connsiteX83" fmla="*/ 449580 w 1508760"/>
                <a:gd name="connsiteY83" fmla="*/ 1680210 h 2045970"/>
                <a:gd name="connsiteX84" fmla="*/ 403860 w 1508760"/>
                <a:gd name="connsiteY84" fmla="*/ 1703070 h 2045970"/>
                <a:gd name="connsiteX85" fmla="*/ 354330 w 1508760"/>
                <a:gd name="connsiteY85" fmla="*/ 1607820 h 2045970"/>
                <a:gd name="connsiteX86" fmla="*/ 358140 w 1508760"/>
                <a:gd name="connsiteY86" fmla="*/ 1558290 h 2045970"/>
                <a:gd name="connsiteX87" fmla="*/ 365760 w 1508760"/>
                <a:gd name="connsiteY87" fmla="*/ 1497330 h 2045970"/>
                <a:gd name="connsiteX88" fmla="*/ 350520 w 1508760"/>
                <a:gd name="connsiteY88" fmla="*/ 1474470 h 2045970"/>
                <a:gd name="connsiteX89" fmla="*/ 304800 w 1508760"/>
                <a:gd name="connsiteY89" fmla="*/ 1466850 h 2045970"/>
                <a:gd name="connsiteX90" fmla="*/ 270510 w 1508760"/>
                <a:gd name="connsiteY90" fmla="*/ 1421130 h 2045970"/>
                <a:gd name="connsiteX91" fmla="*/ 224790 w 1508760"/>
                <a:gd name="connsiteY91" fmla="*/ 1394460 h 2045970"/>
                <a:gd name="connsiteX92" fmla="*/ 240030 w 1508760"/>
                <a:gd name="connsiteY92" fmla="*/ 1363980 h 2045970"/>
                <a:gd name="connsiteX93" fmla="*/ 232410 w 1508760"/>
                <a:gd name="connsiteY93" fmla="*/ 1287780 h 2045970"/>
                <a:gd name="connsiteX94" fmla="*/ 198120 w 1508760"/>
                <a:gd name="connsiteY94" fmla="*/ 1249680 h 2045970"/>
                <a:gd name="connsiteX95" fmla="*/ 160020 w 1508760"/>
                <a:gd name="connsiteY95" fmla="*/ 1257300 h 2045970"/>
                <a:gd name="connsiteX96" fmla="*/ 137160 w 1508760"/>
                <a:gd name="connsiteY96" fmla="*/ 1192530 h 2045970"/>
                <a:gd name="connsiteX97" fmla="*/ 91440 w 1508760"/>
                <a:gd name="connsiteY97" fmla="*/ 1162050 h 2045970"/>
                <a:gd name="connsiteX98" fmla="*/ 144780 w 1508760"/>
                <a:gd name="connsiteY98" fmla="*/ 1089660 h 2045970"/>
                <a:gd name="connsiteX99" fmla="*/ 53340 w 1508760"/>
                <a:gd name="connsiteY99" fmla="*/ 1013460 h 2045970"/>
                <a:gd name="connsiteX100" fmla="*/ 57150 w 1508760"/>
                <a:gd name="connsiteY100" fmla="*/ 914400 h 2045970"/>
                <a:gd name="connsiteX101" fmla="*/ 7620 w 1508760"/>
                <a:gd name="connsiteY101" fmla="*/ 891540 h 2045970"/>
                <a:gd name="connsiteX102" fmla="*/ 30480 w 1508760"/>
                <a:gd name="connsiteY102" fmla="*/ 861060 h 2045970"/>
                <a:gd name="connsiteX103" fmla="*/ 0 w 1508760"/>
                <a:gd name="connsiteY103" fmla="*/ 819150 h 2045970"/>
                <a:gd name="connsiteX104" fmla="*/ 49530 w 1508760"/>
                <a:gd name="connsiteY104" fmla="*/ 788670 h 2045970"/>
                <a:gd name="connsiteX105" fmla="*/ 91440 w 1508760"/>
                <a:gd name="connsiteY105" fmla="*/ 807720 h 2045970"/>
                <a:gd name="connsiteX106" fmla="*/ 110490 w 1508760"/>
                <a:gd name="connsiteY106" fmla="*/ 788670 h 2045970"/>
                <a:gd name="connsiteX107" fmla="*/ 133350 w 1508760"/>
                <a:gd name="connsiteY107" fmla="*/ 819150 h 2045970"/>
                <a:gd name="connsiteX108" fmla="*/ 190500 w 1508760"/>
                <a:gd name="connsiteY108" fmla="*/ 822960 h 2045970"/>
                <a:gd name="connsiteX109" fmla="*/ 201930 w 1508760"/>
                <a:gd name="connsiteY109" fmla="*/ 773430 h 2045970"/>
                <a:gd name="connsiteX110" fmla="*/ 232410 w 1508760"/>
                <a:gd name="connsiteY110" fmla="*/ 788670 h 2045970"/>
                <a:gd name="connsiteX111" fmla="*/ 232410 w 1508760"/>
                <a:gd name="connsiteY111" fmla="*/ 731520 h 2045970"/>
                <a:gd name="connsiteX112" fmla="*/ 186690 w 1508760"/>
                <a:gd name="connsiteY112" fmla="*/ 716280 h 2045970"/>
                <a:gd name="connsiteX113" fmla="*/ 167640 w 1508760"/>
                <a:gd name="connsiteY113" fmla="*/ 670560 h 2045970"/>
                <a:gd name="connsiteX114" fmla="*/ 194310 w 1508760"/>
                <a:gd name="connsiteY114" fmla="*/ 605790 h 2045970"/>
                <a:gd name="connsiteX115" fmla="*/ 217170 w 1508760"/>
                <a:gd name="connsiteY115" fmla="*/ 632460 h 2045970"/>
                <a:gd name="connsiteX116" fmla="*/ 285750 w 1508760"/>
                <a:gd name="connsiteY116" fmla="*/ 560070 h 2045970"/>
                <a:gd name="connsiteX117" fmla="*/ 255270 w 1508760"/>
                <a:gd name="connsiteY117" fmla="*/ 533400 h 2045970"/>
                <a:gd name="connsiteX118" fmla="*/ 281940 w 1508760"/>
                <a:gd name="connsiteY118" fmla="*/ 495300 h 2045970"/>
                <a:gd name="connsiteX119" fmla="*/ 259080 w 1508760"/>
                <a:gd name="connsiteY119" fmla="*/ 453390 h 2045970"/>
                <a:gd name="connsiteX120" fmla="*/ 327660 w 1508760"/>
                <a:gd name="connsiteY120" fmla="*/ 411480 h 2045970"/>
                <a:gd name="connsiteX121" fmla="*/ 373380 w 1508760"/>
                <a:gd name="connsiteY121" fmla="*/ 430530 h 2045970"/>
                <a:gd name="connsiteX122" fmla="*/ 426720 w 1508760"/>
                <a:gd name="connsiteY122" fmla="*/ 396240 h 2045970"/>
                <a:gd name="connsiteX123" fmla="*/ 441960 w 1508760"/>
                <a:gd name="connsiteY123" fmla="*/ 407670 h 2045970"/>
                <a:gd name="connsiteX124" fmla="*/ 461010 w 1508760"/>
                <a:gd name="connsiteY124" fmla="*/ 400050 h 2045970"/>
                <a:gd name="connsiteX125" fmla="*/ 514350 w 1508760"/>
                <a:gd name="connsiteY125" fmla="*/ 430530 h 2045970"/>
                <a:gd name="connsiteX126" fmla="*/ 525780 w 1508760"/>
                <a:gd name="connsiteY126" fmla="*/ 388620 h 2045970"/>
                <a:gd name="connsiteX127" fmla="*/ 586740 w 1508760"/>
                <a:gd name="connsiteY127" fmla="*/ 388620 h 2045970"/>
                <a:gd name="connsiteX128" fmla="*/ 556260 w 1508760"/>
                <a:gd name="connsiteY128" fmla="*/ 304800 h 2045970"/>
                <a:gd name="connsiteX129" fmla="*/ 575310 w 1508760"/>
                <a:gd name="connsiteY129" fmla="*/ 236220 h 2045970"/>
                <a:gd name="connsiteX130" fmla="*/ 579120 w 1508760"/>
                <a:gd name="connsiteY130" fmla="*/ 201930 h 2045970"/>
                <a:gd name="connsiteX131" fmla="*/ 617220 w 1508760"/>
                <a:gd name="connsiteY131" fmla="*/ 190500 h 2045970"/>
                <a:gd name="connsiteX132" fmla="*/ 647700 w 1508760"/>
                <a:gd name="connsiteY132" fmla="*/ 102870 h 2045970"/>
                <a:gd name="connsiteX133" fmla="*/ 701040 w 1508760"/>
                <a:gd name="connsiteY133" fmla="*/ 148590 h 2045970"/>
                <a:gd name="connsiteX134" fmla="*/ 750570 w 1508760"/>
                <a:gd name="connsiteY134" fmla="*/ 68580 h 204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508760" h="2045970">
                  <a:moveTo>
                    <a:pt x="750570" y="68580"/>
                  </a:moveTo>
                  <a:lnTo>
                    <a:pt x="842010" y="0"/>
                  </a:lnTo>
                  <a:lnTo>
                    <a:pt x="853440" y="34290"/>
                  </a:lnTo>
                  <a:lnTo>
                    <a:pt x="834390" y="57150"/>
                  </a:lnTo>
                  <a:lnTo>
                    <a:pt x="849630" y="99060"/>
                  </a:lnTo>
                  <a:lnTo>
                    <a:pt x="849630" y="133350"/>
                  </a:lnTo>
                  <a:lnTo>
                    <a:pt x="815340" y="163830"/>
                  </a:lnTo>
                  <a:lnTo>
                    <a:pt x="842010" y="190500"/>
                  </a:lnTo>
                  <a:lnTo>
                    <a:pt x="941070" y="179070"/>
                  </a:lnTo>
                  <a:lnTo>
                    <a:pt x="941070" y="220980"/>
                  </a:lnTo>
                  <a:lnTo>
                    <a:pt x="922020" y="243840"/>
                  </a:lnTo>
                  <a:lnTo>
                    <a:pt x="986790" y="262890"/>
                  </a:lnTo>
                  <a:lnTo>
                    <a:pt x="979170" y="312420"/>
                  </a:lnTo>
                  <a:lnTo>
                    <a:pt x="967740" y="323850"/>
                  </a:lnTo>
                  <a:lnTo>
                    <a:pt x="998220" y="346710"/>
                  </a:lnTo>
                  <a:lnTo>
                    <a:pt x="975360" y="388620"/>
                  </a:lnTo>
                  <a:lnTo>
                    <a:pt x="979170" y="426720"/>
                  </a:lnTo>
                  <a:lnTo>
                    <a:pt x="1005840" y="457200"/>
                  </a:lnTo>
                  <a:lnTo>
                    <a:pt x="1043940" y="453390"/>
                  </a:lnTo>
                  <a:lnTo>
                    <a:pt x="1002030" y="480060"/>
                  </a:lnTo>
                  <a:lnTo>
                    <a:pt x="1028700" y="510540"/>
                  </a:lnTo>
                  <a:lnTo>
                    <a:pt x="1066800" y="499110"/>
                  </a:lnTo>
                  <a:lnTo>
                    <a:pt x="1066800" y="483870"/>
                  </a:lnTo>
                  <a:lnTo>
                    <a:pt x="1112520" y="521970"/>
                  </a:lnTo>
                  <a:lnTo>
                    <a:pt x="1101090" y="537210"/>
                  </a:lnTo>
                  <a:lnTo>
                    <a:pt x="1112520" y="636270"/>
                  </a:lnTo>
                  <a:lnTo>
                    <a:pt x="1154430" y="601980"/>
                  </a:lnTo>
                  <a:lnTo>
                    <a:pt x="1196340" y="613410"/>
                  </a:lnTo>
                  <a:lnTo>
                    <a:pt x="1188720" y="697230"/>
                  </a:lnTo>
                  <a:lnTo>
                    <a:pt x="1223010" y="727710"/>
                  </a:lnTo>
                  <a:lnTo>
                    <a:pt x="1299210" y="693420"/>
                  </a:lnTo>
                  <a:lnTo>
                    <a:pt x="1348740" y="701040"/>
                  </a:lnTo>
                  <a:lnTo>
                    <a:pt x="1333500" y="746760"/>
                  </a:lnTo>
                  <a:lnTo>
                    <a:pt x="1371600" y="758190"/>
                  </a:lnTo>
                  <a:lnTo>
                    <a:pt x="1402080" y="769620"/>
                  </a:lnTo>
                  <a:lnTo>
                    <a:pt x="1363980" y="800100"/>
                  </a:lnTo>
                  <a:lnTo>
                    <a:pt x="1363980" y="800100"/>
                  </a:lnTo>
                  <a:lnTo>
                    <a:pt x="1413510" y="826770"/>
                  </a:lnTo>
                  <a:lnTo>
                    <a:pt x="1428750" y="876300"/>
                  </a:lnTo>
                  <a:lnTo>
                    <a:pt x="1436370" y="918210"/>
                  </a:lnTo>
                  <a:lnTo>
                    <a:pt x="1508760" y="902970"/>
                  </a:lnTo>
                  <a:lnTo>
                    <a:pt x="1451610" y="952500"/>
                  </a:lnTo>
                  <a:lnTo>
                    <a:pt x="1485900" y="982980"/>
                  </a:lnTo>
                  <a:lnTo>
                    <a:pt x="1485900" y="1021080"/>
                  </a:lnTo>
                  <a:lnTo>
                    <a:pt x="1455420" y="1055370"/>
                  </a:lnTo>
                  <a:lnTo>
                    <a:pt x="1455420" y="1085850"/>
                  </a:lnTo>
                  <a:lnTo>
                    <a:pt x="1383030" y="1135380"/>
                  </a:lnTo>
                  <a:lnTo>
                    <a:pt x="1394460" y="1154430"/>
                  </a:lnTo>
                  <a:lnTo>
                    <a:pt x="1318260" y="1143000"/>
                  </a:lnTo>
                  <a:lnTo>
                    <a:pt x="1329690" y="1173480"/>
                  </a:lnTo>
                  <a:lnTo>
                    <a:pt x="1310640" y="1200150"/>
                  </a:lnTo>
                  <a:lnTo>
                    <a:pt x="1261110" y="1177290"/>
                  </a:lnTo>
                  <a:lnTo>
                    <a:pt x="1234440" y="1196340"/>
                  </a:lnTo>
                  <a:lnTo>
                    <a:pt x="1188720" y="1287780"/>
                  </a:lnTo>
                  <a:lnTo>
                    <a:pt x="1211580" y="1356360"/>
                  </a:lnTo>
                  <a:lnTo>
                    <a:pt x="1234440" y="1363980"/>
                  </a:lnTo>
                  <a:lnTo>
                    <a:pt x="1272540" y="1421130"/>
                  </a:lnTo>
                  <a:lnTo>
                    <a:pt x="1264920" y="1482090"/>
                  </a:lnTo>
                  <a:lnTo>
                    <a:pt x="1264920" y="1512570"/>
                  </a:lnTo>
                  <a:lnTo>
                    <a:pt x="1253490" y="1581150"/>
                  </a:lnTo>
                  <a:lnTo>
                    <a:pt x="1234440" y="1619250"/>
                  </a:lnTo>
                  <a:lnTo>
                    <a:pt x="1245870" y="1687830"/>
                  </a:lnTo>
                  <a:lnTo>
                    <a:pt x="1238250" y="1733550"/>
                  </a:lnTo>
                  <a:lnTo>
                    <a:pt x="1181100" y="1741170"/>
                  </a:lnTo>
                  <a:lnTo>
                    <a:pt x="1169670" y="1863090"/>
                  </a:lnTo>
                  <a:lnTo>
                    <a:pt x="1203960" y="1901190"/>
                  </a:lnTo>
                  <a:lnTo>
                    <a:pt x="1162050" y="1962150"/>
                  </a:lnTo>
                  <a:lnTo>
                    <a:pt x="1123950" y="1950720"/>
                  </a:lnTo>
                  <a:lnTo>
                    <a:pt x="1108710" y="1889760"/>
                  </a:lnTo>
                  <a:lnTo>
                    <a:pt x="1028700" y="1946910"/>
                  </a:lnTo>
                  <a:lnTo>
                    <a:pt x="994410" y="1927860"/>
                  </a:lnTo>
                  <a:lnTo>
                    <a:pt x="975360" y="2023110"/>
                  </a:lnTo>
                  <a:lnTo>
                    <a:pt x="899160" y="2045970"/>
                  </a:lnTo>
                  <a:lnTo>
                    <a:pt x="834390" y="2030730"/>
                  </a:lnTo>
                  <a:lnTo>
                    <a:pt x="822960" y="1996440"/>
                  </a:lnTo>
                  <a:lnTo>
                    <a:pt x="834390" y="1946910"/>
                  </a:lnTo>
                  <a:lnTo>
                    <a:pt x="815340" y="1931670"/>
                  </a:lnTo>
                  <a:lnTo>
                    <a:pt x="853440" y="1874520"/>
                  </a:lnTo>
                  <a:lnTo>
                    <a:pt x="762000" y="1813560"/>
                  </a:lnTo>
                  <a:lnTo>
                    <a:pt x="647700" y="1737360"/>
                  </a:lnTo>
                  <a:lnTo>
                    <a:pt x="579120" y="1752600"/>
                  </a:lnTo>
                  <a:lnTo>
                    <a:pt x="514350" y="1764030"/>
                  </a:lnTo>
                  <a:lnTo>
                    <a:pt x="476250" y="1725930"/>
                  </a:lnTo>
                  <a:lnTo>
                    <a:pt x="449580" y="1680210"/>
                  </a:lnTo>
                  <a:lnTo>
                    <a:pt x="403860" y="1703070"/>
                  </a:lnTo>
                  <a:lnTo>
                    <a:pt x="354330" y="1607820"/>
                  </a:lnTo>
                  <a:lnTo>
                    <a:pt x="358140" y="1558290"/>
                  </a:lnTo>
                  <a:lnTo>
                    <a:pt x="365760" y="1497330"/>
                  </a:lnTo>
                  <a:lnTo>
                    <a:pt x="350520" y="1474470"/>
                  </a:lnTo>
                  <a:lnTo>
                    <a:pt x="304800" y="1466850"/>
                  </a:lnTo>
                  <a:lnTo>
                    <a:pt x="270510" y="1421130"/>
                  </a:lnTo>
                  <a:lnTo>
                    <a:pt x="224790" y="1394460"/>
                  </a:lnTo>
                  <a:lnTo>
                    <a:pt x="240030" y="1363980"/>
                  </a:lnTo>
                  <a:lnTo>
                    <a:pt x="232410" y="1287780"/>
                  </a:lnTo>
                  <a:lnTo>
                    <a:pt x="198120" y="1249680"/>
                  </a:lnTo>
                  <a:lnTo>
                    <a:pt x="160020" y="1257300"/>
                  </a:lnTo>
                  <a:lnTo>
                    <a:pt x="137160" y="1192530"/>
                  </a:lnTo>
                  <a:lnTo>
                    <a:pt x="91440" y="1162050"/>
                  </a:lnTo>
                  <a:lnTo>
                    <a:pt x="144780" y="1089660"/>
                  </a:lnTo>
                  <a:lnTo>
                    <a:pt x="53340" y="1013460"/>
                  </a:lnTo>
                  <a:lnTo>
                    <a:pt x="57150" y="914400"/>
                  </a:lnTo>
                  <a:lnTo>
                    <a:pt x="7620" y="891540"/>
                  </a:lnTo>
                  <a:lnTo>
                    <a:pt x="30480" y="861060"/>
                  </a:lnTo>
                  <a:lnTo>
                    <a:pt x="0" y="819150"/>
                  </a:lnTo>
                  <a:lnTo>
                    <a:pt x="49530" y="788670"/>
                  </a:lnTo>
                  <a:lnTo>
                    <a:pt x="91440" y="807720"/>
                  </a:lnTo>
                  <a:lnTo>
                    <a:pt x="110490" y="788670"/>
                  </a:lnTo>
                  <a:lnTo>
                    <a:pt x="133350" y="819150"/>
                  </a:lnTo>
                  <a:lnTo>
                    <a:pt x="190500" y="822960"/>
                  </a:lnTo>
                  <a:lnTo>
                    <a:pt x="201930" y="773430"/>
                  </a:lnTo>
                  <a:lnTo>
                    <a:pt x="232410" y="788670"/>
                  </a:lnTo>
                  <a:lnTo>
                    <a:pt x="232410" y="731520"/>
                  </a:lnTo>
                  <a:lnTo>
                    <a:pt x="186690" y="716280"/>
                  </a:lnTo>
                  <a:lnTo>
                    <a:pt x="167640" y="670560"/>
                  </a:lnTo>
                  <a:lnTo>
                    <a:pt x="194310" y="605790"/>
                  </a:lnTo>
                  <a:lnTo>
                    <a:pt x="217170" y="632460"/>
                  </a:lnTo>
                  <a:lnTo>
                    <a:pt x="285750" y="560070"/>
                  </a:lnTo>
                  <a:lnTo>
                    <a:pt x="255270" y="533400"/>
                  </a:lnTo>
                  <a:lnTo>
                    <a:pt x="281940" y="495300"/>
                  </a:lnTo>
                  <a:lnTo>
                    <a:pt x="259080" y="453390"/>
                  </a:lnTo>
                  <a:lnTo>
                    <a:pt x="327660" y="411480"/>
                  </a:lnTo>
                  <a:lnTo>
                    <a:pt x="373380" y="430530"/>
                  </a:lnTo>
                  <a:lnTo>
                    <a:pt x="426720" y="396240"/>
                  </a:lnTo>
                  <a:lnTo>
                    <a:pt x="441960" y="407670"/>
                  </a:lnTo>
                  <a:lnTo>
                    <a:pt x="461010" y="400050"/>
                  </a:lnTo>
                  <a:lnTo>
                    <a:pt x="514350" y="430530"/>
                  </a:lnTo>
                  <a:lnTo>
                    <a:pt x="525780" y="388620"/>
                  </a:lnTo>
                  <a:lnTo>
                    <a:pt x="586740" y="388620"/>
                  </a:lnTo>
                  <a:lnTo>
                    <a:pt x="556260" y="304800"/>
                  </a:lnTo>
                  <a:lnTo>
                    <a:pt x="575310" y="236220"/>
                  </a:lnTo>
                  <a:lnTo>
                    <a:pt x="579120" y="201930"/>
                  </a:lnTo>
                  <a:lnTo>
                    <a:pt x="617220" y="190500"/>
                  </a:lnTo>
                  <a:lnTo>
                    <a:pt x="647700" y="102870"/>
                  </a:lnTo>
                  <a:lnTo>
                    <a:pt x="701040" y="148590"/>
                  </a:lnTo>
                  <a:lnTo>
                    <a:pt x="750570" y="68580"/>
                  </a:lnTo>
                  <a:close/>
                </a:path>
              </a:pathLst>
            </a:custGeom>
            <a:solidFill>
              <a:schemeClr val="accent2">
                <a:lumMod val="5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48" name="Forme libre : forme 47">
              <a:extLst>
                <a:ext uri="{FF2B5EF4-FFF2-40B4-BE49-F238E27FC236}">
                  <a16:creationId xmlns:a16="http://schemas.microsoft.com/office/drawing/2014/main" id="{9762BE5C-6DAE-4733-B465-6028C3DB0CDC}"/>
                </a:ext>
              </a:extLst>
            </p:cNvPr>
            <p:cNvSpPr/>
            <p:nvPr/>
          </p:nvSpPr>
          <p:spPr>
            <a:xfrm>
              <a:off x="5882640" y="2122170"/>
              <a:ext cx="701040" cy="693420"/>
            </a:xfrm>
            <a:custGeom>
              <a:avLst/>
              <a:gdLst>
                <a:gd name="connsiteX0" fmla="*/ 7620 w 701040"/>
                <a:gd name="connsiteY0" fmla="*/ 95250 h 693420"/>
                <a:gd name="connsiteX1" fmla="*/ 60960 w 701040"/>
                <a:gd name="connsiteY1" fmla="*/ 95250 h 693420"/>
                <a:gd name="connsiteX2" fmla="*/ 91440 w 701040"/>
                <a:gd name="connsiteY2" fmla="*/ 60960 h 693420"/>
                <a:gd name="connsiteX3" fmla="*/ 102870 w 701040"/>
                <a:gd name="connsiteY3" fmla="*/ 102870 h 693420"/>
                <a:gd name="connsiteX4" fmla="*/ 160020 w 701040"/>
                <a:gd name="connsiteY4" fmla="*/ 95250 h 693420"/>
                <a:gd name="connsiteX5" fmla="*/ 137160 w 701040"/>
                <a:gd name="connsiteY5" fmla="*/ 68580 h 693420"/>
                <a:gd name="connsiteX6" fmla="*/ 171450 w 701040"/>
                <a:gd name="connsiteY6" fmla="*/ 57150 h 693420"/>
                <a:gd name="connsiteX7" fmla="*/ 198120 w 701040"/>
                <a:gd name="connsiteY7" fmla="*/ 0 h 693420"/>
                <a:gd name="connsiteX8" fmla="*/ 243840 w 701040"/>
                <a:gd name="connsiteY8" fmla="*/ 34290 h 693420"/>
                <a:gd name="connsiteX9" fmla="*/ 266700 w 701040"/>
                <a:gd name="connsiteY9" fmla="*/ 30480 h 693420"/>
                <a:gd name="connsiteX10" fmla="*/ 266700 w 701040"/>
                <a:gd name="connsiteY10" fmla="*/ 30480 h 693420"/>
                <a:gd name="connsiteX11" fmla="*/ 255270 w 701040"/>
                <a:gd name="connsiteY11" fmla="*/ 87630 h 693420"/>
                <a:gd name="connsiteX12" fmla="*/ 259080 w 701040"/>
                <a:gd name="connsiteY12" fmla="*/ 99060 h 693420"/>
                <a:gd name="connsiteX13" fmla="*/ 297180 w 701040"/>
                <a:gd name="connsiteY13" fmla="*/ 64770 h 693420"/>
                <a:gd name="connsiteX14" fmla="*/ 339090 w 701040"/>
                <a:gd name="connsiteY14" fmla="*/ 72390 h 693420"/>
                <a:gd name="connsiteX15" fmla="*/ 361950 w 701040"/>
                <a:gd name="connsiteY15" fmla="*/ 34290 h 693420"/>
                <a:gd name="connsiteX16" fmla="*/ 381000 w 701040"/>
                <a:gd name="connsiteY16" fmla="*/ 38100 h 693420"/>
                <a:gd name="connsiteX17" fmla="*/ 388620 w 701040"/>
                <a:gd name="connsiteY17" fmla="*/ 64770 h 693420"/>
                <a:gd name="connsiteX18" fmla="*/ 445770 w 701040"/>
                <a:gd name="connsiteY18" fmla="*/ 80010 h 693420"/>
                <a:gd name="connsiteX19" fmla="*/ 476250 w 701040"/>
                <a:gd name="connsiteY19" fmla="*/ 64770 h 693420"/>
                <a:gd name="connsiteX20" fmla="*/ 480060 w 701040"/>
                <a:gd name="connsiteY20" fmla="*/ 45720 h 693420"/>
                <a:gd name="connsiteX21" fmla="*/ 510540 w 701040"/>
                <a:gd name="connsiteY21" fmla="*/ 87630 h 693420"/>
                <a:gd name="connsiteX22" fmla="*/ 521970 w 701040"/>
                <a:gd name="connsiteY22" fmla="*/ 175260 h 693420"/>
                <a:gd name="connsiteX23" fmla="*/ 552450 w 701040"/>
                <a:gd name="connsiteY23" fmla="*/ 213360 h 693420"/>
                <a:gd name="connsiteX24" fmla="*/ 586740 w 701040"/>
                <a:gd name="connsiteY24" fmla="*/ 198120 h 693420"/>
                <a:gd name="connsiteX25" fmla="*/ 586740 w 701040"/>
                <a:gd name="connsiteY25" fmla="*/ 198120 h 693420"/>
                <a:gd name="connsiteX26" fmla="*/ 621030 w 701040"/>
                <a:gd name="connsiteY26" fmla="*/ 224790 h 693420"/>
                <a:gd name="connsiteX27" fmla="*/ 621030 w 701040"/>
                <a:gd name="connsiteY27" fmla="*/ 262890 h 693420"/>
                <a:gd name="connsiteX28" fmla="*/ 636270 w 701040"/>
                <a:gd name="connsiteY28" fmla="*/ 285750 h 693420"/>
                <a:gd name="connsiteX29" fmla="*/ 624840 w 701040"/>
                <a:gd name="connsiteY29" fmla="*/ 316230 h 693420"/>
                <a:gd name="connsiteX30" fmla="*/ 613410 w 701040"/>
                <a:gd name="connsiteY30" fmla="*/ 373380 h 693420"/>
                <a:gd name="connsiteX31" fmla="*/ 571500 w 701040"/>
                <a:gd name="connsiteY31" fmla="*/ 388620 h 693420"/>
                <a:gd name="connsiteX32" fmla="*/ 521970 w 701040"/>
                <a:gd name="connsiteY32" fmla="*/ 438150 h 693420"/>
                <a:gd name="connsiteX33" fmla="*/ 533400 w 701040"/>
                <a:gd name="connsiteY33" fmla="*/ 449580 h 693420"/>
                <a:gd name="connsiteX34" fmla="*/ 567690 w 701040"/>
                <a:gd name="connsiteY34" fmla="*/ 434340 h 693420"/>
                <a:gd name="connsiteX35" fmla="*/ 643890 w 701040"/>
                <a:gd name="connsiteY35" fmla="*/ 434340 h 693420"/>
                <a:gd name="connsiteX36" fmla="*/ 662940 w 701040"/>
                <a:gd name="connsiteY36" fmla="*/ 476250 h 693420"/>
                <a:gd name="connsiteX37" fmla="*/ 701040 w 701040"/>
                <a:gd name="connsiteY37" fmla="*/ 487680 h 693420"/>
                <a:gd name="connsiteX38" fmla="*/ 693420 w 701040"/>
                <a:gd name="connsiteY38" fmla="*/ 502920 h 693420"/>
                <a:gd name="connsiteX39" fmla="*/ 617220 w 701040"/>
                <a:gd name="connsiteY39" fmla="*/ 514350 h 693420"/>
                <a:gd name="connsiteX40" fmla="*/ 621030 w 701040"/>
                <a:gd name="connsiteY40" fmla="*/ 541020 h 693420"/>
                <a:gd name="connsiteX41" fmla="*/ 613410 w 701040"/>
                <a:gd name="connsiteY41" fmla="*/ 560070 h 693420"/>
                <a:gd name="connsiteX42" fmla="*/ 628650 w 701040"/>
                <a:gd name="connsiteY42" fmla="*/ 590550 h 693420"/>
                <a:gd name="connsiteX43" fmla="*/ 613410 w 701040"/>
                <a:gd name="connsiteY43" fmla="*/ 632460 h 693420"/>
                <a:gd name="connsiteX44" fmla="*/ 544830 w 701040"/>
                <a:gd name="connsiteY44" fmla="*/ 601980 h 693420"/>
                <a:gd name="connsiteX45" fmla="*/ 544830 w 701040"/>
                <a:gd name="connsiteY45" fmla="*/ 621030 h 693420"/>
                <a:gd name="connsiteX46" fmla="*/ 579120 w 701040"/>
                <a:gd name="connsiteY46" fmla="*/ 643890 h 693420"/>
                <a:gd name="connsiteX47" fmla="*/ 579120 w 701040"/>
                <a:gd name="connsiteY47" fmla="*/ 643890 h 693420"/>
                <a:gd name="connsiteX48" fmla="*/ 556260 w 701040"/>
                <a:gd name="connsiteY48" fmla="*/ 689610 h 693420"/>
                <a:gd name="connsiteX49" fmla="*/ 514350 w 701040"/>
                <a:gd name="connsiteY49" fmla="*/ 674370 h 693420"/>
                <a:gd name="connsiteX50" fmla="*/ 461010 w 701040"/>
                <a:gd name="connsiteY50" fmla="*/ 693420 h 693420"/>
                <a:gd name="connsiteX51" fmla="*/ 396240 w 701040"/>
                <a:gd name="connsiteY51" fmla="*/ 670560 h 693420"/>
                <a:gd name="connsiteX52" fmla="*/ 422910 w 701040"/>
                <a:gd name="connsiteY52" fmla="*/ 632460 h 693420"/>
                <a:gd name="connsiteX53" fmla="*/ 369570 w 701040"/>
                <a:gd name="connsiteY53" fmla="*/ 628650 h 693420"/>
                <a:gd name="connsiteX54" fmla="*/ 293370 w 701040"/>
                <a:gd name="connsiteY54" fmla="*/ 651510 h 693420"/>
                <a:gd name="connsiteX55" fmla="*/ 255270 w 701040"/>
                <a:gd name="connsiteY55" fmla="*/ 624840 h 693420"/>
                <a:gd name="connsiteX56" fmla="*/ 266700 w 701040"/>
                <a:gd name="connsiteY56" fmla="*/ 533400 h 693420"/>
                <a:gd name="connsiteX57" fmla="*/ 232410 w 701040"/>
                <a:gd name="connsiteY57" fmla="*/ 521970 h 693420"/>
                <a:gd name="connsiteX58" fmla="*/ 182880 w 701040"/>
                <a:gd name="connsiteY58" fmla="*/ 556260 h 693420"/>
                <a:gd name="connsiteX59" fmla="*/ 171450 w 701040"/>
                <a:gd name="connsiteY59" fmla="*/ 445770 h 693420"/>
                <a:gd name="connsiteX60" fmla="*/ 137160 w 701040"/>
                <a:gd name="connsiteY60" fmla="*/ 422910 h 693420"/>
                <a:gd name="connsiteX61" fmla="*/ 91440 w 701040"/>
                <a:gd name="connsiteY61" fmla="*/ 434340 h 693420"/>
                <a:gd name="connsiteX62" fmla="*/ 76200 w 701040"/>
                <a:gd name="connsiteY62" fmla="*/ 411480 h 693420"/>
                <a:gd name="connsiteX63" fmla="*/ 106680 w 701040"/>
                <a:gd name="connsiteY63" fmla="*/ 384810 h 693420"/>
                <a:gd name="connsiteX64" fmla="*/ 72390 w 701040"/>
                <a:gd name="connsiteY64" fmla="*/ 381000 h 693420"/>
                <a:gd name="connsiteX65" fmla="*/ 41910 w 701040"/>
                <a:gd name="connsiteY65" fmla="*/ 323850 h 693420"/>
                <a:gd name="connsiteX66" fmla="*/ 64770 w 701040"/>
                <a:gd name="connsiteY66" fmla="*/ 274320 h 693420"/>
                <a:gd name="connsiteX67" fmla="*/ 38100 w 701040"/>
                <a:gd name="connsiteY67" fmla="*/ 247650 h 693420"/>
                <a:gd name="connsiteX68" fmla="*/ 57150 w 701040"/>
                <a:gd name="connsiteY68" fmla="*/ 182880 h 693420"/>
                <a:gd name="connsiteX69" fmla="*/ 0 w 701040"/>
                <a:gd name="connsiteY69" fmla="*/ 167640 h 693420"/>
                <a:gd name="connsiteX70" fmla="*/ 7620 w 701040"/>
                <a:gd name="connsiteY70" fmla="*/ 95250 h 69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01040" h="693420">
                  <a:moveTo>
                    <a:pt x="7620" y="95250"/>
                  </a:moveTo>
                  <a:lnTo>
                    <a:pt x="60960" y="95250"/>
                  </a:lnTo>
                  <a:lnTo>
                    <a:pt x="91440" y="60960"/>
                  </a:lnTo>
                  <a:lnTo>
                    <a:pt x="102870" y="102870"/>
                  </a:lnTo>
                  <a:lnTo>
                    <a:pt x="160020" y="95250"/>
                  </a:lnTo>
                  <a:lnTo>
                    <a:pt x="137160" y="68580"/>
                  </a:lnTo>
                  <a:lnTo>
                    <a:pt x="171450" y="57150"/>
                  </a:lnTo>
                  <a:lnTo>
                    <a:pt x="198120" y="0"/>
                  </a:lnTo>
                  <a:lnTo>
                    <a:pt x="243840" y="34290"/>
                  </a:lnTo>
                  <a:lnTo>
                    <a:pt x="266700" y="30480"/>
                  </a:lnTo>
                  <a:lnTo>
                    <a:pt x="266700" y="30480"/>
                  </a:lnTo>
                  <a:lnTo>
                    <a:pt x="255270" y="87630"/>
                  </a:lnTo>
                  <a:lnTo>
                    <a:pt x="259080" y="99060"/>
                  </a:lnTo>
                  <a:lnTo>
                    <a:pt x="297180" y="64770"/>
                  </a:lnTo>
                  <a:lnTo>
                    <a:pt x="339090" y="72390"/>
                  </a:lnTo>
                  <a:lnTo>
                    <a:pt x="361950" y="34290"/>
                  </a:lnTo>
                  <a:lnTo>
                    <a:pt x="381000" y="38100"/>
                  </a:lnTo>
                  <a:lnTo>
                    <a:pt x="388620" y="64770"/>
                  </a:lnTo>
                  <a:lnTo>
                    <a:pt x="445770" y="80010"/>
                  </a:lnTo>
                  <a:lnTo>
                    <a:pt x="476250" y="64770"/>
                  </a:lnTo>
                  <a:lnTo>
                    <a:pt x="480060" y="45720"/>
                  </a:lnTo>
                  <a:lnTo>
                    <a:pt x="510540" y="87630"/>
                  </a:lnTo>
                  <a:lnTo>
                    <a:pt x="521970" y="175260"/>
                  </a:lnTo>
                  <a:lnTo>
                    <a:pt x="552450" y="213360"/>
                  </a:lnTo>
                  <a:lnTo>
                    <a:pt x="586740" y="198120"/>
                  </a:lnTo>
                  <a:lnTo>
                    <a:pt x="586740" y="198120"/>
                  </a:lnTo>
                  <a:lnTo>
                    <a:pt x="621030" y="224790"/>
                  </a:lnTo>
                  <a:lnTo>
                    <a:pt x="621030" y="262890"/>
                  </a:lnTo>
                  <a:lnTo>
                    <a:pt x="636270" y="285750"/>
                  </a:lnTo>
                  <a:lnTo>
                    <a:pt x="624840" y="316230"/>
                  </a:lnTo>
                  <a:lnTo>
                    <a:pt x="613410" y="373380"/>
                  </a:lnTo>
                  <a:lnTo>
                    <a:pt x="571500" y="388620"/>
                  </a:lnTo>
                  <a:lnTo>
                    <a:pt x="521970" y="438150"/>
                  </a:lnTo>
                  <a:lnTo>
                    <a:pt x="533400" y="449580"/>
                  </a:lnTo>
                  <a:lnTo>
                    <a:pt x="567690" y="434340"/>
                  </a:lnTo>
                  <a:lnTo>
                    <a:pt x="643890" y="434340"/>
                  </a:lnTo>
                  <a:lnTo>
                    <a:pt x="662940" y="476250"/>
                  </a:lnTo>
                  <a:lnTo>
                    <a:pt x="701040" y="487680"/>
                  </a:lnTo>
                  <a:lnTo>
                    <a:pt x="693420" y="502920"/>
                  </a:lnTo>
                  <a:lnTo>
                    <a:pt x="617220" y="514350"/>
                  </a:lnTo>
                  <a:lnTo>
                    <a:pt x="621030" y="541020"/>
                  </a:lnTo>
                  <a:lnTo>
                    <a:pt x="613410" y="560070"/>
                  </a:lnTo>
                  <a:lnTo>
                    <a:pt x="628650" y="590550"/>
                  </a:lnTo>
                  <a:lnTo>
                    <a:pt x="613410" y="632460"/>
                  </a:lnTo>
                  <a:lnTo>
                    <a:pt x="544830" y="601980"/>
                  </a:lnTo>
                  <a:lnTo>
                    <a:pt x="544830" y="621030"/>
                  </a:lnTo>
                  <a:lnTo>
                    <a:pt x="579120" y="643890"/>
                  </a:lnTo>
                  <a:lnTo>
                    <a:pt x="579120" y="643890"/>
                  </a:lnTo>
                  <a:lnTo>
                    <a:pt x="556260" y="689610"/>
                  </a:lnTo>
                  <a:lnTo>
                    <a:pt x="514350" y="674370"/>
                  </a:lnTo>
                  <a:lnTo>
                    <a:pt x="461010" y="693420"/>
                  </a:lnTo>
                  <a:lnTo>
                    <a:pt x="396240" y="670560"/>
                  </a:lnTo>
                  <a:lnTo>
                    <a:pt x="422910" y="632460"/>
                  </a:lnTo>
                  <a:lnTo>
                    <a:pt x="369570" y="628650"/>
                  </a:lnTo>
                  <a:lnTo>
                    <a:pt x="293370" y="651510"/>
                  </a:lnTo>
                  <a:lnTo>
                    <a:pt x="255270" y="624840"/>
                  </a:lnTo>
                  <a:lnTo>
                    <a:pt x="266700" y="533400"/>
                  </a:lnTo>
                  <a:lnTo>
                    <a:pt x="232410" y="521970"/>
                  </a:lnTo>
                  <a:lnTo>
                    <a:pt x="182880" y="556260"/>
                  </a:lnTo>
                  <a:lnTo>
                    <a:pt x="171450" y="445770"/>
                  </a:lnTo>
                  <a:lnTo>
                    <a:pt x="137160" y="422910"/>
                  </a:lnTo>
                  <a:lnTo>
                    <a:pt x="91440" y="434340"/>
                  </a:lnTo>
                  <a:lnTo>
                    <a:pt x="76200" y="411480"/>
                  </a:lnTo>
                  <a:lnTo>
                    <a:pt x="106680" y="384810"/>
                  </a:lnTo>
                  <a:lnTo>
                    <a:pt x="72390" y="381000"/>
                  </a:lnTo>
                  <a:lnTo>
                    <a:pt x="41910" y="323850"/>
                  </a:lnTo>
                  <a:lnTo>
                    <a:pt x="64770" y="274320"/>
                  </a:lnTo>
                  <a:lnTo>
                    <a:pt x="38100" y="247650"/>
                  </a:lnTo>
                  <a:lnTo>
                    <a:pt x="57150" y="182880"/>
                  </a:lnTo>
                  <a:lnTo>
                    <a:pt x="0" y="167640"/>
                  </a:lnTo>
                  <a:lnTo>
                    <a:pt x="7620" y="95250"/>
                  </a:lnTo>
                  <a:close/>
                </a:path>
              </a:pathLst>
            </a:custGeom>
            <a:solidFill>
              <a:schemeClr val="accent2">
                <a:lumMod val="60000"/>
                <a:lumOff val="4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49" name="Forme libre : forme 48">
              <a:extLst>
                <a:ext uri="{FF2B5EF4-FFF2-40B4-BE49-F238E27FC236}">
                  <a16:creationId xmlns:a16="http://schemas.microsoft.com/office/drawing/2014/main" id="{DC2FFD6A-130A-4478-BB1D-E51952A81461}"/>
                </a:ext>
              </a:extLst>
            </p:cNvPr>
            <p:cNvSpPr/>
            <p:nvPr/>
          </p:nvSpPr>
          <p:spPr>
            <a:xfrm>
              <a:off x="3657600" y="1725930"/>
              <a:ext cx="941070" cy="857250"/>
            </a:xfrm>
            <a:custGeom>
              <a:avLst/>
              <a:gdLst>
                <a:gd name="connsiteX0" fmla="*/ 0 w 941070"/>
                <a:gd name="connsiteY0" fmla="*/ 171450 h 857250"/>
                <a:gd name="connsiteX1" fmla="*/ 76200 w 941070"/>
                <a:gd name="connsiteY1" fmla="*/ 209550 h 857250"/>
                <a:gd name="connsiteX2" fmla="*/ 102870 w 941070"/>
                <a:gd name="connsiteY2" fmla="*/ 167640 h 857250"/>
                <a:gd name="connsiteX3" fmla="*/ 121920 w 941070"/>
                <a:gd name="connsiteY3" fmla="*/ 194310 h 857250"/>
                <a:gd name="connsiteX4" fmla="*/ 121920 w 941070"/>
                <a:gd name="connsiteY4" fmla="*/ 232410 h 857250"/>
                <a:gd name="connsiteX5" fmla="*/ 182880 w 941070"/>
                <a:gd name="connsiteY5" fmla="*/ 243840 h 857250"/>
                <a:gd name="connsiteX6" fmla="*/ 209550 w 941070"/>
                <a:gd name="connsiteY6" fmla="*/ 198120 h 857250"/>
                <a:gd name="connsiteX7" fmla="*/ 266700 w 941070"/>
                <a:gd name="connsiteY7" fmla="*/ 156210 h 857250"/>
                <a:gd name="connsiteX8" fmla="*/ 274320 w 941070"/>
                <a:gd name="connsiteY8" fmla="*/ 179070 h 857250"/>
                <a:gd name="connsiteX9" fmla="*/ 251460 w 941070"/>
                <a:gd name="connsiteY9" fmla="*/ 224790 h 857250"/>
                <a:gd name="connsiteX10" fmla="*/ 278130 w 941070"/>
                <a:gd name="connsiteY10" fmla="*/ 251460 h 857250"/>
                <a:gd name="connsiteX11" fmla="*/ 358140 w 941070"/>
                <a:gd name="connsiteY11" fmla="*/ 217170 h 857250"/>
                <a:gd name="connsiteX12" fmla="*/ 464820 w 941070"/>
                <a:gd name="connsiteY12" fmla="*/ 163830 h 857250"/>
                <a:gd name="connsiteX13" fmla="*/ 438150 w 941070"/>
                <a:gd name="connsiteY13" fmla="*/ 99060 h 857250"/>
                <a:gd name="connsiteX14" fmla="*/ 472440 w 941070"/>
                <a:gd name="connsiteY14" fmla="*/ 45720 h 857250"/>
                <a:gd name="connsiteX15" fmla="*/ 495300 w 941070"/>
                <a:gd name="connsiteY15" fmla="*/ 91440 h 857250"/>
                <a:gd name="connsiteX16" fmla="*/ 495300 w 941070"/>
                <a:gd name="connsiteY16" fmla="*/ 91440 h 857250"/>
                <a:gd name="connsiteX17" fmla="*/ 533400 w 941070"/>
                <a:gd name="connsiteY17" fmla="*/ 95250 h 857250"/>
                <a:gd name="connsiteX18" fmla="*/ 586740 w 941070"/>
                <a:gd name="connsiteY18" fmla="*/ 102870 h 857250"/>
                <a:gd name="connsiteX19" fmla="*/ 579120 w 941070"/>
                <a:gd name="connsiteY19" fmla="*/ 129540 h 857250"/>
                <a:gd name="connsiteX20" fmla="*/ 605790 w 941070"/>
                <a:gd name="connsiteY20" fmla="*/ 129540 h 857250"/>
                <a:gd name="connsiteX21" fmla="*/ 601980 w 941070"/>
                <a:gd name="connsiteY21" fmla="*/ 53340 h 857250"/>
                <a:gd name="connsiteX22" fmla="*/ 689610 w 941070"/>
                <a:gd name="connsiteY22" fmla="*/ 0 h 857250"/>
                <a:gd name="connsiteX23" fmla="*/ 739140 w 941070"/>
                <a:gd name="connsiteY23" fmla="*/ 83820 h 857250"/>
                <a:gd name="connsiteX24" fmla="*/ 746760 w 941070"/>
                <a:gd name="connsiteY24" fmla="*/ 110490 h 857250"/>
                <a:gd name="connsiteX25" fmla="*/ 781050 w 941070"/>
                <a:gd name="connsiteY25" fmla="*/ 179070 h 857250"/>
                <a:gd name="connsiteX26" fmla="*/ 754380 w 941070"/>
                <a:gd name="connsiteY26" fmla="*/ 220980 h 857250"/>
                <a:gd name="connsiteX27" fmla="*/ 765810 w 941070"/>
                <a:gd name="connsiteY27" fmla="*/ 255270 h 857250"/>
                <a:gd name="connsiteX28" fmla="*/ 731520 w 941070"/>
                <a:gd name="connsiteY28" fmla="*/ 293370 h 857250"/>
                <a:gd name="connsiteX29" fmla="*/ 765810 w 941070"/>
                <a:gd name="connsiteY29" fmla="*/ 297180 h 857250"/>
                <a:gd name="connsiteX30" fmla="*/ 800100 w 941070"/>
                <a:gd name="connsiteY30" fmla="*/ 358140 h 857250"/>
                <a:gd name="connsiteX31" fmla="*/ 800100 w 941070"/>
                <a:gd name="connsiteY31" fmla="*/ 358140 h 857250"/>
                <a:gd name="connsiteX32" fmla="*/ 822960 w 941070"/>
                <a:gd name="connsiteY32" fmla="*/ 346710 h 857250"/>
                <a:gd name="connsiteX33" fmla="*/ 883920 w 941070"/>
                <a:gd name="connsiteY33" fmla="*/ 400050 h 857250"/>
                <a:gd name="connsiteX34" fmla="*/ 872490 w 941070"/>
                <a:gd name="connsiteY34" fmla="*/ 422910 h 857250"/>
                <a:gd name="connsiteX35" fmla="*/ 906780 w 941070"/>
                <a:gd name="connsiteY35" fmla="*/ 457200 h 857250"/>
                <a:gd name="connsiteX36" fmla="*/ 887730 w 941070"/>
                <a:gd name="connsiteY36" fmla="*/ 472440 h 857250"/>
                <a:gd name="connsiteX37" fmla="*/ 941070 w 941070"/>
                <a:gd name="connsiteY37" fmla="*/ 495300 h 857250"/>
                <a:gd name="connsiteX38" fmla="*/ 941070 w 941070"/>
                <a:gd name="connsiteY38" fmla="*/ 541020 h 857250"/>
                <a:gd name="connsiteX39" fmla="*/ 868680 w 941070"/>
                <a:gd name="connsiteY39" fmla="*/ 518160 h 857250"/>
                <a:gd name="connsiteX40" fmla="*/ 880110 w 941070"/>
                <a:gd name="connsiteY40" fmla="*/ 552450 h 857250"/>
                <a:gd name="connsiteX41" fmla="*/ 895350 w 941070"/>
                <a:gd name="connsiteY41" fmla="*/ 621030 h 857250"/>
                <a:gd name="connsiteX42" fmla="*/ 762000 w 941070"/>
                <a:gd name="connsiteY42" fmla="*/ 624840 h 857250"/>
                <a:gd name="connsiteX43" fmla="*/ 769620 w 941070"/>
                <a:gd name="connsiteY43" fmla="*/ 643890 h 857250"/>
                <a:gd name="connsiteX44" fmla="*/ 792480 w 941070"/>
                <a:gd name="connsiteY44" fmla="*/ 666750 h 857250"/>
                <a:gd name="connsiteX45" fmla="*/ 853440 w 941070"/>
                <a:gd name="connsiteY45" fmla="*/ 689610 h 857250"/>
                <a:gd name="connsiteX46" fmla="*/ 845820 w 941070"/>
                <a:gd name="connsiteY46" fmla="*/ 742950 h 857250"/>
                <a:gd name="connsiteX47" fmla="*/ 838200 w 941070"/>
                <a:gd name="connsiteY47" fmla="*/ 773430 h 857250"/>
                <a:gd name="connsiteX48" fmla="*/ 872490 w 941070"/>
                <a:gd name="connsiteY48" fmla="*/ 784860 h 857250"/>
                <a:gd name="connsiteX49" fmla="*/ 807720 w 941070"/>
                <a:gd name="connsiteY49" fmla="*/ 800100 h 857250"/>
                <a:gd name="connsiteX50" fmla="*/ 750570 w 941070"/>
                <a:gd name="connsiteY50" fmla="*/ 849630 h 857250"/>
                <a:gd name="connsiteX51" fmla="*/ 731520 w 941070"/>
                <a:gd name="connsiteY51" fmla="*/ 838200 h 857250"/>
                <a:gd name="connsiteX52" fmla="*/ 689610 w 941070"/>
                <a:gd name="connsiteY52" fmla="*/ 857250 h 857250"/>
                <a:gd name="connsiteX53" fmla="*/ 651510 w 941070"/>
                <a:gd name="connsiteY53" fmla="*/ 838200 h 857250"/>
                <a:gd name="connsiteX54" fmla="*/ 605790 w 941070"/>
                <a:gd name="connsiteY54" fmla="*/ 849630 h 857250"/>
                <a:gd name="connsiteX55" fmla="*/ 621030 w 941070"/>
                <a:gd name="connsiteY55" fmla="*/ 784860 h 857250"/>
                <a:gd name="connsiteX56" fmla="*/ 720090 w 941070"/>
                <a:gd name="connsiteY56" fmla="*/ 784860 h 857250"/>
                <a:gd name="connsiteX57" fmla="*/ 697230 w 941070"/>
                <a:gd name="connsiteY57" fmla="*/ 742950 h 857250"/>
                <a:gd name="connsiteX58" fmla="*/ 605790 w 941070"/>
                <a:gd name="connsiteY58" fmla="*/ 712470 h 857250"/>
                <a:gd name="connsiteX59" fmla="*/ 582930 w 941070"/>
                <a:gd name="connsiteY59" fmla="*/ 674370 h 857250"/>
                <a:gd name="connsiteX60" fmla="*/ 560070 w 941070"/>
                <a:gd name="connsiteY60" fmla="*/ 670560 h 857250"/>
                <a:gd name="connsiteX61" fmla="*/ 487680 w 941070"/>
                <a:gd name="connsiteY61" fmla="*/ 681990 h 857250"/>
                <a:gd name="connsiteX62" fmla="*/ 388620 w 941070"/>
                <a:gd name="connsiteY62" fmla="*/ 567690 h 857250"/>
                <a:gd name="connsiteX63" fmla="*/ 396240 w 941070"/>
                <a:gd name="connsiteY63" fmla="*/ 548640 h 857250"/>
                <a:gd name="connsiteX64" fmla="*/ 350520 w 941070"/>
                <a:gd name="connsiteY64" fmla="*/ 533400 h 857250"/>
                <a:gd name="connsiteX65" fmla="*/ 331470 w 941070"/>
                <a:gd name="connsiteY65" fmla="*/ 548640 h 857250"/>
                <a:gd name="connsiteX66" fmla="*/ 240030 w 941070"/>
                <a:gd name="connsiteY66" fmla="*/ 548640 h 857250"/>
                <a:gd name="connsiteX67" fmla="*/ 213360 w 941070"/>
                <a:gd name="connsiteY67" fmla="*/ 533400 h 857250"/>
                <a:gd name="connsiteX68" fmla="*/ 209550 w 941070"/>
                <a:gd name="connsiteY68" fmla="*/ 506730 h 857250"/>
                <a:gd name="connsiteX69" fmla="*/ 160020 w 941070"/>
                <a:gd name="connsiteY69" fmla="*/ 499110 h 857250"/>
                <a:gd name="connsiteX70" fmla="*/ 160020 w 941070"/>
                <a:gd name="connsiteY70" fmla="*/ 461010 h 857250"/>
                <a:gd name="connsiteX71" fmla="*/ 171450 w 941070"/>
                <a:gd name="connsiteY71" fmla="*/ 441960 h 857250"/>
                <a:gd name="connsiteX72" fmla="*/ 152400 w 941070"/>
                <a:gd name="connsiteY72" fmla="*/ 415290 h 857250"/>
                <a:gd name="connsiteX73" fmla="*/ 125730 w 941070"/>
                <a:gd name="connsiteY73" fmla="*/ 438150 h 857250"/>
                <a:gd name="connsiteX74" fmla="*/ 83820 w 941070"/>
                <a:gd name="connsiteY74" fmla="*/ 422910 h 857250"/>
                <a:gd name="connsiteX75" fmla="*/ 76200 w 941070"/>
                <a:gd name="connsiteY75" fmla="*/ 392430 h 857250"/>
                <a:gd name="connsiteX76" fmla="*/ 45720 w 941070"/>
                <a:gd name="connsiteY76" fmla="*/ 400050 h 857250"/>
                <a:gd name="connsiteX77" fmla="*/ 15240 w 941070"/>
                <a:gd name="connsiteY77" fmla="*/ 369570 h 857250"/>
                <a:gd name="connsiteX78" fmla="*/ 0 w 941070"/>
                <a:gd name="connsiteY78" fmla="*/ 17145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941070" h="857250">
                  <a:moveTo>
                    <a:pt x="0" y="171450"/>
                  </a:moveTo>
                  <a:lnTo>
                    <a:pt x="76200" y="209550"/>
                  </a:lnTo>
                  <a:lnTo>
                    <a:pt x="102870" y="167640"/>
                  </a:lnTo>
                  <a:lnTo>
                    <a:pt x="121920" y="194310"/>
                  </a:lnTo>
                  <a:lnTo>
                    <a:pt x="121920" y="232410"/>
                  </a:lnTo>
                  <a:lnTo>
                    <a:pt x="182880" y="243840"/>
                  </a:lnTo>
                  <a:lnTo>
                    <a:pt x="209550" y="198120"/>
                  </a:lnTo>
                  <a:lnTo>
                    <a:pt x="266700" y="156210"/>
                  </a:lnTo>
                  <a:lnTo>
                    <a:pt x="274320" y="179070"/>
                  </a:lnTo>
                  <a:lnTo>
                    <a:pt x="251460" y="224790"/>
                  </a:lnTo>
                  <a:lnTo>
                    <a:pt x="278130" y="251460"/>
                  </a:lnTo>
                  <a:lnTo>
                    <a:pt x="358140" y="217170"/>
                  </a:lnTo>
                  <a:lnTo>
                    <a:pt x="464820" y="163830"/>
                  </a:lnTo>
                  <a:lnTo>
                    <a:pt x="438150" y="99060"/>
                  </a:lnTo>
                  <a:lnTo>
                    <a:pt x="472440" y="45720"/>
                  </a:lnTo>
                  <a:lnTo>
                    <a:pt x="495300" y="91440"/>
                  </a:lnTo>
                  <a:lnTo>
                    <a:pt x="495300" y="91440"/>
                  </a:lnTo>
                  <a:lnTo>
                    <a:pt x="533400" y="95250"/>
                  </a:lnTo>
                  <a:lnTo>
                    <a:pt x="586740" y="102870"/>
                  </a:lnTo>
                  <a:lnTo>
                    <a:pt x="579120" y="129540"/>
                  </a:lnTo>
                  <a:lnTo>
                    <a:pt x="605790" y="129540"/>
                  </a:lnTo>
                  <a:lnTo>
                    <a:pt x="601980" y="53340"/>
                  </a:lnTo>
                  <a:lnTo>
                    <a:pt x="689610" y="0"/>
                  </a:lnTo>
                  <a:lnTo>
                    <a:pt x="739140" y="83820"/>
                  </a:lnTo>
                  <a:lnTo>
                    <a:pt x="746760" y="110490"/>
                  </a:lnTo>
                  <a:lnTo>
                    <a:pt x="781050" y="179070"/>
                  </a:lnTo>
                  <a:lnTo>
                    <a:pt x="754380" y="220980"/>
                  </a:lnTo>
                  <a:lnTo>
                    <a:pt x="765810" y="255270"/>
                  </a:lnTo>
                  <a:lnTo>
                    <a:pt x="731520" y="293370"/>
                  </a:lnTo>
                  <a:lnTo>
                    <a:pt x="765810" y="297180"/>
                  </a:lnTo>
                  <a:lnTo>
                    <a:pt x="800100" y="358140"/>
                  </a:lnTo>
                  <a:lnTo>
                    <a:pt x="800100" y="358140"/>
                  </a:lnTo>
                  <a:lnTo>
                    <a:pt x="822960" y="346710"/>
                  </a:lnTo>
                  <a:lnTo>
                    <a:pt x="883920" y="400050"/>
                  </a:lnTo>
                  <a:lnTo>
                    <a:pt x="872490" y="422910"/>
                  </a:lnTo>
                  <a:lnTo>
                    <a:pt x="906780" y="457200"/>
                  </a:lnTo>
                  <a:lnTo>
                    <a:pt x="887730" y="472440"/>
                  </a:lnTo>
                  <a:lnTo>
                    <a:pt x="941070" y="495300"/>
                  </a:lnTo>
                  <a:lnTo>
                    <a:pt x="941070" y="541020"/>
                  </a:lnTo>
                  <a:lnTo>
                    <a:pt x="868680" y="518160"/>
                  </a:lnTo>
                  <a:lnTo>
                    <a:pt x="880110" y="552450"/>
                  </a:lnTo>
                  <a:lnTo>
                    <a:pt x="895350" y="621030"/>
                  </a:lnTo>
                  <a:lnTo>
                    <a:pt x="762000" y="624840"/>
                  </a:lnTo>
                  <a:lnTo>
                    <a:pt x="769620" y="643890"/>
                  </a:lnTo>
                  <a:lnTo>
                    <a:pt x="792480" y="666750"/>
                  </a:lnTo>
                  <a:lnTo>
                    <a:pt x="853440" y="689610"/>
                  </a:lnTo>
                  <a:lnTo>
                    <a:pt x="845820" y="742950"/>
                  </a:lnTo>
                  <a:lnTo>
                    <a:pt x="838200" y="773430"/>
                  </a:lnTo>
                  <a:lnTo>
                    <a:pt x="872490" y="784860"/>
                  </a:lnTo>
                  <a:lnTo>
                    <a:pt x="807720" y="800100"/>
                  </a:lnTo>
                  <a:lnTo>
                    <a:pt x="750570" y="849630"/>
                  </a:lnTo>
                  <a:lnTo>
                    <a:pt x="731520" y="838200"/>
                  </a:lnTo>
                  <a:lnTo>
                    <a:pt x="689610" y="857250"/>
                  </a:lnTo>
                  <a:lnTo>
                    <a:pt x="651510" y="838200"/>
                  </a:lnTo>
                  <a:lnTo>
                    <a:pt x="605790" y="849630"/>
                  </a:lnTo>
                  <a:lnTo>
                    <a:pt x="621030" y="784860"/>
                  </a:lnTo>
                  <a:lnTo>
                    <a:pt x="720090" y="784860"/>
                  </a:lnTo>
                  <a:lnTo>
                    <a:pt x="697230" y="742950"/>
                  </a:lnTo>
                  <a:lnTo>
                    <a:pt x="605790" y="712470"/>
                  </a:lnTo>
                  <a:lnTo>
                    <a:pt x="582930" y="674370"/>
                  </a:lnTo>
                  <a:lnTo>
                    <a:pt x="560070" y="670560"/>
                  </a:lnTo>
                  <a:lnTo>
                    <a:pt x="487680" y="681990"/>
                  </a:lnTo>
                  <a:lnTo>
                    <a:pt x="388620" y="567690"/>
                  </a:lnTo>
                  <a:lnTo>
                    <a:pt x="396240" y="548640"/>
                  </a:lnTo>
                  <a:lnTo>
                    <a:pt x="350520" y="533400"/>
                  </a:lnTo>
                  <a:lnTo>
                    <a:pt x="331470" y="548640"/>
                  </a:lnTo>
                  <a:lnTo>
                    <a:pt x="240030" y="548640"/>
                  </a:lnTo>
                  <a:lnTo>
                    <a:pt x="213360" y="533400"/>
                  </a:lnTo>
                  <a:lnTo>
                    <a:pt x="209550" y="506730"/>
                  </a:lnTo>
                  <a:lnTo>
                    <a:pt x="160020" y="499110"/>
                  </a:lnTo>
                  <a:lnTo>
                    <a:pt x="160020" y="461010"/>
                  </a:lnTo>
                  <a:lnTo>
                    <a:pt x="171450" y="441960"/>
                  </a:lnTo>
                  <a:lnTo>
                    <a:pt x="152400" y="415290"/>
                  </a:lnTo>
                  <a:lnTo>
                    <a:pt x="125730" y="438150"/>
                  </a:lnTo>
                  <a:lnTo>
                    <a:pt x="83820" y="422910"/>
                  </a:lnTo>
                  <a:lnTo>
                    <a:pt x="76200" y="392430"/>
                  </a:lnTo>
                  <a:lnTo>
                    <a:pt x="45720" y="400050"/>
                  </a:lnTo>
                  <a:lnTo>
                    <a:pt x="15240" y="369570"/>
                  </a:lnTo>
                  <a:lnTo>
                    <a:pt x="0" y="171450"/>
                  </a:lnTo>
                  <a:close/>
                </a:path>
              </a:pathLst>
            </a:custGeom>
            <a:solidFill>
              <a:schemeClr val="accent2">
                <a:lumMod val="60000"/>
                <a:lumOff val="4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50" name="Forme libre : forme 49">
              <a:extLst>
                <a:ext uri="{FF2B5EF4-FFF2-40B4-BE49-F238E27FC236}">
                  <a16:creationId xmlns:a16="http://schemas.microsoft.com/office/drawing/2014/main" id="{3DCF9990-B322-4D3F-9128-E870126D7DAC}"/>
                </a:ext>
              </a:extLst>
            </p:cNvPr>
            <p:cNvSpPr/>
            <p:nvPr/>
          </p:nvSpPr>
          <p:spPr>
            <a:xfrm>
              <a:off x="4434840" y="2419350"/>
              <a:ext cx="796290" cy="586740"/>
            </a:xfrm>
            <a:custGeom>
              <a:avLst/>
              <a:gdLst>
                <a:gd name="connsiteX0" fmla="*/ 30480 w 796290"/>
                <a:gd name="connsiteY0" fmla="*/ 167640 h 586740"/>
                <a:gd name="connsiteX1" fmla="*/ 102870 w 796290"/>
                <a:gd name="connsiteY1" fmla="*/ 125730 h 586740"/>
                <a:gd name="connsiteX2" fmla="*/ 106680 w 796290"/>
                <a:gd name="connsiteY2" fmla="*/ 83820 h 586740"/>
                <a:gd name="connsiteX3" fmla="*/ 87630 w 796290"/>
                <a:gd name="connsiteY3" fmla="*/ 60960 h 586740"/>
                <a:gd name="connsiteX4" fmla="*/ 110490 w 796290"/>
                <a:gd name="connsiteY4" fmla="*/ 38100 h 586740"/>
                <a:gd name="connsiteX5" fmla="*/ 160020 w 796290"/>
                <a:gd name="connsiteY5" fmla="*/ 76200 h 586740"/>
                <a:gd name="connsiteX6" fmla="*/ 179070 w 796290"/>
                <a:gd name="connsiteY6" fmla="*/ 60960 h 586740"/>
                <a:gd name="connsiteX7" fmla="*/ 220980 w 796290"/>
                <a:gd name="connsiteY7" fmla="*/ 99060 h 586740"/>
                <a:gd name="connsiteX8" fmla="*/ 247650 w 796290"/>
                <a:gd name="connsiteY8" fmla="*/ 57150 h 586740"/>
                <a:gd name="connsiteX9" fmla="*/ 300990 w 796290"/>
                <a:gd name="connsiteY9" fmla="*/ 68580 h 586740"/>
                <a:gd name="connsiteX10" fmla="*/ 335280 w 796290"/>
                <a:gd name="connsiteY10" fmla="*/ 7620 h 586740"/>
                <a:gd name="connsiteX11" fmla="*/ 384810 w 796290"/>
                <a:gd name="connsiteY11" fmla="*/ 34290 h 586740"/>
                <a:gd name="connsiteX12" fmla="*/ 400050 w 796290"/>
                <a:gd name="connsiteY12" fmla="*/ 34290 h 586740"/>
                <a:gd name="connsiteX13" fmla="*/ 445770 w 796290"/>
                <a:gd name="connsiteY13" fmla="*/ 76200 h 586740"/>
                <a:gd name="connsiteX14" fmla="*/ 461010 w 796290"/>
                <a:gd name="connsiteY14" fmla="*/ 26670 h 586740"/>
                <a:gd name="connsiteX15" fmla="*/ 514350 w 796290"/>
                <a:gd name="connsiteY15" fmla="*/ 26670 h 586740"/>
                <a:gd name="connsiteX16" fmla="*/ 510540 w 796290"/>
                <a:gd name="connsiteY16" fmla="*/ 64770 h 586740"/>
                <a:gd name="connsiteX17" fmla="*/ 541020 w 796290"/>
                <a:gd name="connsiteY17" fmla="*/ 76200 h 586740"/>
                <a:gd name="connsiteX18" fmla="*/ 598170 w 796290"/>
                <a:gd name="connsiteY18" fmla="*/ 133350 h 586740"/>
                <a:gd name="connsiteX19" fmla="*/ 624840 w 796290"/>
                <a:gd name="connsiteY19" fmla="*/ 99060 h 586740"/>
                <a:gd name="connsiteX20" fmla="*/ 651510 w 796290"/>
                <a:gd name="connsiteY20" fmla="*/ 102870 h 586740"/>
                <a:gd name="connsiteX21" fmla="*/ 701040 w 796290"/>
                <a:gd name="connsiteY21" fmla="*/ 49530 h 586740"/>
                <a:gd name="connsiteX22" fmla="*/ 708660 w 796290"/>
                <a:gd name="connsiteY22" fmla="*/ 0 h 586740"/>
                <a:gd name="connsiteX23" fmla="*/ 750570 w 796290"/>
                <a:gd name="connsiteY23" fmla="*/ 7620 h 586740"/>
                <a:gd name="connsiteX24" fmla="*/ 762000 w 796290"/>
                <a:gd name="connsiteY24" fmla="*/ 83820 h 586740"/>
                <a:gd name="connsiteX25" fmla="*/ 796290 w 796290"/>
                <a:gd name="connsiteY25" fmla="*/ 148590 h 586740"/>
                <a:gd name="connsiteX26" fmla="*/ 796290 w 796290"/>
                <a:gd name="connsiteY26" fmla="*/ 148590 h 586740"/>
                <a:gd name="connsiteX27" fmla="*/ 792480 w 796290"/>
                <a:gd name="connsiteY27" fmla="*/ 213360 h 586740"/>
                <a:gd name="connsiteX28" fmla="*/ 731520 w 796290"/>
                <a:gd name="connsiteY28" fmla="*/ 255270 h 586740"/>
                <a:gd name="connsiteX29" fmla="*/ 712470 w 796290"/>
                <a:gd name="connsiteY29" fmla="*/ 236220 h 586740"/>
                <a:gd name="connsiteX30" fmla="*/ 693420 w 796290"/>
                <a:gd name="connsiteY30" fmla="*/ 281940 h 586740"/>
                <a:gd name="connsiteX31" fmla="*/ 708660 w 796290"/>
                <a:gd name="connsiteY31" fmla="*/ 350520 h 586740"/>
                <a:gd name="connsiteX32" fmla="*/ 742950 w 796290"/>
                <a:gd name="connsiteY32" fmla="*/ 377190 h 586740"/>
                <a:gd name="connsiteX33" fmla="*/ 746760 w 796290"/>
                <a:gd name="connsiteY33" fmla="*/ 422910 h 586740"/>
                <a:gd name="connsiteX34" fmla="*/ 720090 w 796290"/>
                <a:gd name="connsiteY34" fmla="*/ 403860 h 586740"/>
                <a:gd name="connsiteX35" fmla="*/ 708660 w 796290"/>
                <a:gd name="connsiteY35" fmla="*/ 457200 h 586740"/>
                <a:gd name="connsiteX36" fmla="*/ 636270 w 796290"/>
                <a:gd name="connsiteY36" fmla="*/ 445770 h 586740"/>
                <a:gd name="connsiteX37" fmla="*/ 613410 w 796290"/>
                <a:gd name="connsiteY37" fmla="*/ 430530 h 586740"/>
                <a:gd name="connsiteX38" fmla="*/ 537210 w 796290"/>
                <a:gd name="connsiteY38" fmla="*/ 430530 h 586740"/>
                <a:gd name="connsiteX39" fmla="*/ 533400 w 796290"/>
                <a:gd name="connsiteY39" fmla="*/ 461010 h 586740"/>
                <a:gd name="connsiteX40" fmla="*/ 544830 w 796290"/>
                <a:gd name="connsiteY40" fmla="*/ 514350 h 586740"/>
                <a:gd name="connsiteX41" fmla="*/ 544830 w 796290"/>
                <a:gd name="connsiteY41" fmla="*/ 514350 h 586740"/>
                <a:gd name="connsiteX42" fmla="*/ 502920 w 796290"/>
                <a:gd name="connsiteY42" fmla="*/ 552450 h 586740"/>
                <a:gd name="connsiteX43" fmla="*/ 464820 w 796290"/>
                <a:gd name="connsiteY43" fmla="*/ 586740 h 586740"/>
                <a:gd name="connsiteX44" fmla="*/ 426720 w 796290"/>
                <a:gd name="connsiteY44" fmla="*/ 560070 h 586740"/>
                <a:gd name="connsiteX45" fmla="*/ 407670 w 796290"/>
                <a:gd name="connsiteY45" fmla="*/ 514350 h 586740"/>
                <a:gd name="connsiteX46" fmla="*/ 308610 w 796290"/>
                <a:gd name="connsiteY46" fmla="*/ 480060 h 586740"/>
                <a:gd name="connsiteX47" fmla="*/ 266700 w 796290"/>
                <a:gd name="connsiteY47" fmla="*/ 487680 h 586740"/>
                <a:gd name="connsiteX48" fmla="*/ 217170 w 796290"/>
                <a:gd name="connsiteY48" fmla="*/ 487680 h 586740"/>
                <a:gd name="connsiteX49" fmla="*/ 198120 w 796290"/>
                <a:gd name="connsiteY49" fmla="*/ 430530 h 586740"/>
                <a:gd name="connsiteX50" fmla="*/ 148590 w 796290"/>
                <a:gd name="connsiteY50" fmla="*/ 419100 h 586740"/>
                <a:gd name="connsiteX51" fmla="*/ 148590 w 796290"/>
                <a:gd name="connsiteY51" fmla="*/ 396240 h 586740"/>
                <a:gd name="connsiteX52" fmla="*/ 171450 w 796290"/>
                <a:gd name="connsiteY52" fmla="*/ 373380 h 586740"/>
                <a:gd name="connsiteX53" fmla="*/ 152400 w 796290"/>
                <a:gd name="connsiteY53" fmla="*/ 346710 h 586740"/>
                <a:gd name="connsiteX54" fmla="*/ 64770 w 796290"/>
                <a:gd name="connsiteY54" fmla="*/ 361950 h 586740"/>
                <a:gd name="connsiteX55" fmla="*/ 76200 w 796290"/>
                <a:gd name="connsiteY55" fmla="*/ 316230 h 586740"/>
                <a:gd name="connsiteX56" fmla="*/ 0 w 796290"/>
                <a:gd name="connsiteY56" fmla="*/ 259080 h 586740"/>
                <a:gd name="connsiteX57" fmla="*/ 22860 w 796290"/>
                <a:gd name="connsiteY57" fmla="*/ 232410 h 586740"/>
                <a:gd name="connsiteX58" fmla="*/ 76200 w 796290"/>
                <a:gd name="connsiteY58" fmla="*/ 247650 h 586740"/>
                <a:gd name="connsiteX59" fmla="*/ 91440 w 796290"/>
                <a:gd name="connsiteY59" fmla="*/ 190500 h 586740"/>
                <a:gd name="connsiteX60" fmla="*/ 30480 w 796290"/>
                <a:gd name="connsiteY60" fmla="*/ 167640 h 58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96290" h="586740">
                  <a:moveTo>
                    <a:pt x="30480" y="167640"/>
                  </a:moveTo>
                  <a:lnTo>
                    <a:pt x="102870" y="125730"/>
                  </a:lnTo>
                  <a:lnTo>
                    <a:pt x="106680" y="83820"/>
                  </a:lnTo>
                  <a:lnTo>
                    <a:pt x="87630" y="60960"/>
                  </a:lnTo>
                  <a:lnTo>
                    <a:pt x="110490" y="38100"/>
                  </a:lnTo>
                  <a:lnTo>
                    <a:pt x="160020" y="76200"/>
                  </a:lnTo>
                  <a:lnTo>
                    <a:pt x="179070" y="60960"/>
                  </a:lnTo>
                  <a:lnTo>
                    <a:pt x="220980" y="99060"/>
                  </a:lnTo>
                  <a:lnTo>
                    <a:pt x="247650" y="57150"/>
                  </a:lnTo>
                  <a:lnTo>
                    <a:pt x="300990" y="68580"/>
                  </a:lnTo>
                  <a:lnTo>
                    <a:pt x="335280" y="7620"/>
                  </a:lnTo>
                  <a:lnTo>
                    <a:pt x="384810" y="34290"/>
                  </a:lnTo>
                  <a:lnTo>
                    <a:pt x="400050" y="34290"/>
                  </a:lnTo>
                  <a:lnTo>
                    <a:pt x="445770" y="76200"/>
                  </a:lnTo>
                  <a:lnTo>
                    <a:pt x="461010" y="26670"/>
                  </a:lnTo>
                  <a:lnTo>
                    <a:pt x="514350" y="26670"/>
                  </a:lnTo>
                  <a:lnTo>
                    <a:pt x="510540" y="64770"/>
                  </a:lnTo>
                  <a:lnTo>
                    <a:pt x="541020" y="76200"/>
                  </a:lnTo>
                  <a:lnTo>
                    <a:pt x="598170" y="133350"/>
                  </a:lnTo>
                  <a:lnTo>
                    <a:pt x="624840" y="99060"/>
                  </a:lnTo>
                  <a:lnTo>
                    <a:pt x="651510" y="102870"/>
                  </a:lnTo>
                  <a:lnTo>
                    <a:pt x="701040" y="49530"/>
                  </a:lnTo>
                  <a:lnTo>
                    <a:pt x="708660" y="0"/>
                  </a:lnTo>
                  <a:lnTo>
                    <a:pt x="750570" y="7620"/>
                  </a:lnTo>
                  <a:lnTo>
                    <a:pt x="762000" y="83820"/>
                  </a:lnTo>
                  <a:lnTo>
                    <a:pt x="796290" y="148590"/>
                  </a:lnTo>
                  <a:lnTo>
                    <a:pt x="796290" y="148590"/>
                  </a:lnTo>
                  <a:lnTo>
                    <a:pt x="792480" y="213360"/>
                  </a:lnTo>
                  <a:lnTo>
                    <a:pt x="731520" y="255270"/>
                  </a:lnTo>
                  <a:lnTo>
                    <a:pt x="712470" y="236220"/>
                  </a:lnTo>
                  <a:lnTo>
                    <a:pt x="693420" y="281940"/>
                  </a:lnTo>
                  <a:lnTo>
                    <a:pt x="708660" y="350520"/>
                  </a:lnTo>
                  <a:lnTo>
                    <a:pt x="742950" y="377190"/>
                  </a:lnTo>
                  <a:lnTo>
                    <a:pt x="746760" y="422910"/>
                  </a:lnTo>
                  <a:lnTo>
                    <a:pt x="720090" y="403860"/>
                  </a:lnTo>
                  <a:lnTo>
                    <a:pt x="708660" y="457200"/>
                  </a:lnTo>
                  <a:lnTo>
                    <a:pt x="636270" y="445770"/>
                  </a:lnTo>
                  <a:lnTo>
                    <a:pt x="613410" y="430530"/>
                  </a:lnTo>
                  <a:lnTo>
                    <a:pt x="537210" y="430530"/>
                  </a:lnTo>
                  <a:lnTo>
                    <a:pt x="533400" y="461010"/>
                  </a:lnTo>
                  <a:lnTo>
                    <a:pt x="544830" y="514350"/>
                  </a:lnTo>
                  <a:lnTo>
                    <a:pt x="544830" y="514350"/>
                  </a:lnTo>
                  <a:lnTo>
                    <a:pt x="502920" y="552450"/>
                  </a:lnTo>
                  <a:lnTo>
                    <a:pt x="464820" y="586740"/>
                  </a:lnTo>
                  <a:lnTo>
                    <a:pt x="426720" y="560070"/>
                  </a:lnTo>
                  <a:lnTo>
                    <a:pt x="407670" y="514350"/>
                  </a:lnTo>
                  <a:lnTo>
                    <a:pt x="308610" y="480060"/>
                  </a:lnTo>
                  <a:lnTo>
                    <a:pt x="266700" y="487680"/>
                  </a:lnTo>
                  <a:lnTo>
                    <a:pt x="217170" y="487680"/>
                  </a:lnTo>
                  <a:lnTo>
                    <a:pt x="198120" y="430530"/>
                  </a:lnTo>
                  <a:lnTo>
                    <a:pt x="148590" y="419100"/>
                  </a:lnTo>
                  <a:lnTo>
                    <a:pt x="148590" y="396240"/>
                  </a:lnTo>
                  <a:lnTo>
                    <a:pt x="171450" y="373380"/>
                  </a:lnTo>
                  <a:lnTo>
                    <a:pt x="152400" y="346710"/>
                  </a:lnTo>
                  <a:lnTo>
                    <a:pt x="64770" y="361950"/>
                  </a:lnTo>
                  <a:lnTo>
                    <a:pt x="76200" y="316230"/>
                  </a:lnTo>
                  <a:lnTo>
                    <a:pt x="0" y="259080"/>
                  </a:lnTo>
                  <a:lnTo>
                    <a:pt x="22860" y="232410"/>
                  </a:lnTo>
                  <a:lnTo>
                    <a:pt x="76200" y="247650"/>
                  </a:lnTo>
                  <a:lnTo>
                    <a:pt x="91440" y="190500"/>
                  </a:lnTo>
                  <a:lnTo>
                    <a:pt x="30480" y="167640"/>
                  </a:lnTo>
                  <a:close/>
                </a:path>
              </a:pathLst>
            </a:custGeom>
            <a:solidFill>
              <a:schemeClr val="accent2">
                <a:lumMod val="60000"/>
                <a:lumOff val="4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51" name="Forme libre : forme 50">
              <a:extLst>
                <a:ext uri="{FF2B5EF4-FFF2-40B4-BE49-F238E27FC236}">
                  <a16:creationId xmlns:a16="http://schemas.microsoft.com/office/drawing/2014/main" id="{0F97E8D4-E24E-47E6-8E6A-34A44E657701}"/>
                </a:ext>
              </a:extLst>
            </p:cNvPr>
            <p:cNvSpPr/>
            <p:nvPr/>
          </p:nvSpPr>
          <p:spPr>
            <a:xfrm>
              <a:off x="6320790" y="2480310"/>
              <a:ext cx="1009650" cy="826770"/>
            </a:xfrm>
            <a:custGeom>
              <a:avLst/>
              <a:gdLst>
                <a:gd name="connsiteX0" fmla="*/ 213360 w 1009650"/>
                <a:gd name="connsiteY0" fmla="*/ 60960 h 826770"/>
                <a:gd name="connsiteX1" fmla="*/ 266700 w 1009650"/>
                <a:gd name="connsiteY1" fmla="*/ 57150 h 826770"/>
                <a:gd name="connsiteX2" fmla="*/ 278130 w 1009650"/>
                <a:gd name="connsiteY2" fmla="*/ 83820 h 826770"/>
                <a:gd name="connsiteX3" fmla="*/ 350520 w 1009650"/>
                <a:gd name="connsiteY3" fmla="*/ 60960 h 826770"/>
                <a:gd name="connsiteX4" fmla="*/ 388620 w 1009650"/>
                <a:gd name="connsiteY4" fmla="*/ 95250 h 826770"/>
                <a:gd name="connsiteX5" fmla="*/ 396240 w 1009650"/>
                <a:gd name="connsiteY5" fmla="*/ 80010 h 826770"/>
                <a:gd name="connsiteX6" fmla="*/ 430530 w 1009650"/>
                <a:gd name="connsiteY6" fmla="*/ 102870 h 826770"/>
                <a:gd name="connsiteX7" fmla="*/ 457200 w 1009650"/>
                <a:gd name="connsiteY7" fmla="*/ 53340 h 826770"/>
                <a:gd name="connsiteX8" fmla="*/ 502920 w 1009650"/>
                <a:gd name="connsiteY8" fmla="*/ 30480 h 826770"/>
                <a:gd name="connsiteX9" fmla="*/ 476250 w 1009650"/>
                <a:gd name="connsiteY9" fmla="*/ 0 h 826770"/>
                <a:gd name="connsiteX10" fmla="*/ 586740 w 1009650"/>
                <a:gd name="connsiteY10" fmla="*/ 3810 h 826770"/>
                <a:gd name="connsiteX11" fmla="*/ 575310 w 1009650"/>
                <a:gd name="connsiteY11" fmla="*/ 57150 h 826770"/>
                <a:gd name="connsiteX12" fmla="*/ 586740 w 1009650"/>
                <a:gd name="connsiteY12" fmla="*/ 80010 h 826770"/>
                <a:gd name="connsiteX13" fmla="*/ 678180 w 1009650"/>
                <a:gd name="connsiteY13" fmla="*/ 19050 h 826770"/>
                <a:gd name="connsiteX14" fmla="*/ 792480 w 1009650"/>
                <a:gd name="connsiteY14" fmla="*/ 19050 h 826770"/>
                <a:gd name="connsiteX15" fmla="*/ 853440 w 1009650"/>
                <a:gd name="connsiteY15" fmla="*/ 45720 h 826770"/>
                <a:gd name="connsiteX16" fmla="*/ 853440 w 1009650"/>
                <a:gd name="connsiteY16" fmla="*/ 110490 h 826770"/>
                <a:gd name="connsiteX17" fmla="*/ 853440 w 1009650"/>
                <a:gd name="connsiteY17" fmla="*/ 110490 h 826770"/>
                <a:gd name="connsiteX18" fmla="*/ 910590 w 1009650"/>
                <a:gd name="connsiteY18" fmla="*/ 175260 h 826770"/>
                <a:gd name="connsiteX19" fmla="*/ 914400 w 1009650"/>
                <a:gd name="connsiteY19" fmla="*/ 205740 h 826770"/>
                <a:gd name="connsiteX20" fmla="*/ 948690 w 1009650"/>
                <a:gd name="connsiteY20" fmla="*/ 217170 h 826770"/>
                <a:gd name="connsiteX21" fmla="*/ 1005840 w 1009650"/>
                <a:gd name="connsiteY21" fmla="*/ 281940 h 826770"/>
                <a:gd name="connsiteX22" fmla="*/ 982980 w 1009650"/>
                <a:gd name="connsiteY22" fmla="*/ 289560 h 826770"/>
                <a:gd name="connsiteX23" fmla="*/ 1009650 w 1009650"/>
                <a:gd name="connsiteY23" fmla="*/ 335280 h 826770"/>
                <a:gd name="connsiteX24" fmla="*/ 986790 w 1009650"/>
                <a:gd name="connsiteY24" fmla="*/ 396240 h 826770"/>
                <a:gd name="connsiteX25" fmla="*/ 986790 w 1009650"/>
                <a:gd name="connsiteY25" fmla="*/ 434340 h 826770"/>
                <a:gd name="connsiteX26" fmla="*/ 895350 w 1009650"/>
                <a:gd name="connsiteY26" fmla="*/ 502920 h 826770"/>
                <a:gd name="connsiteX27" fmla="*/ 899160 w 1009650"/>
                <a:gd name="connsiteY27" fmla="*/ 544830 h 826770"/>
                <a:gd name="connsiteX28" fmla="*/ 861060 w 1009650"/>
                <a:gd name="connsiteY28" fmla="*/ 525780 h 826770"/>
                <a:gd name="connsiteX29" fmla="*/ 853440 w 1009650"/>
                <a:gd name="connsiteY29" fmla="*/ 590550 h 826770"/>
                <a:gd name="connsiteX30" fmla="*/ 868680 w 1009650"/>
                <a:gd name="connsiteY30" fmla="*/ 632460 h 826770"/>
                <a:gd name="connsiteX31" fmla="*/ 864870 w 1009650"/>
                <a:gd name="connsiteY31" fmla="*/ 678180 h 826770"/>
                <a:gd name="connsiteX32" fmla="*/ 849630 w 1009650"/>
                <a:gd name="connsiteY32" fmla="*/ 693420 h 826770"/>
                <a:gd name="connsiteX33" fmla="*/ 872490 w 1009650"/>
                <a:gd name="connsiteY33" fmla="*/ 769620 h 826770"/>
                <a:gd name="connsiteX34" fmla="*/ 815340 w 1009650"/>
                <a:gd name="connsiteY34" fmla="*/ 769620 h 826770"/>
                <a:gd name="connsiteX35" fmla="*/ 746760 w 1009650"/>
                <a:gd name="connsiteY35" fmla="*/ 826770 h 826770"/>
                <a:gd name="connsiteX36" fmla="*/ 716280 w 1009650"/>
                <a:gd name="connsiteY36" fmla="*/ 800100 h 826770"/>
                <a:gd name="connsiteX37" fmla="*/ 624840 w 1009650"/>
                <a:gd name="connsiteY37" fmla="*/ 819150 h 826770"/>
                <a:gd name="connsiteX38" fmla="*/ 575310 w 1009650"/>
                <a:gd name="connsiteY38" fmla="*/ 754380 h 826770"/>
                <a:gd name="connsiteX39" fmla="*/ 525780 w 1009650"/>
                <a:gd name="connsiteY39" fmla="*/ 781050 h 826770"/>
                <a:gd name="connsiteX40" fmla="*/ 476250 w 1009650"/>
                <a:gd name="connsiteY40" fmla="*/ 750570 h 826770"/>
                <a:gd name="connsiteX41" fmla="*/ 487680 w 1009650"/>
                <a:gd name="connsiteY41" fmla="*/ 716280 h 826770"/>
                <a:gd name="connsiteX42" fmla="*/ 453390 w 1009650"/>
                <a:gd name="connsiteY42" fmla="*/ 723900 h 826770"/>
                <a:gd name="connsiteX43" fmla="*/ 388620 w 1009650"/>
                <a:gd name="connsiteY43" fmla="*/ 689610 h 826770"/>
                <a:gd name="connsiteX44" fmla="*/ 339090 w 1009650"/>
                <a:gd name="connsiteY44" fmla="*/ 727710 h 826770"/>
                <a:gd name="connsiteX45" fmla="*/ 278130 w 1009650"/>
                <a:gd name="connsiteY45" fmla="*/ 765810 h 826770"/>
                <a:gd name="connsiteX46" fmla="*/ 247650 w 1009650"/>
                <a:gd name="connsiteY46" fmla="*/ 750570 h 826770"/>
                <a:gd name="connsiteX47" fmla="*/ 194310 w 1009650"/>
                <a:gd name="connsiteY47" fmla="*/ 746760 h 826770"/>
                <a:gd name="connsiteX48" fmla="*/ 91440 w 1009650"/>
                <a:gd name="connsiteY48" fmla="*/ 666750 h 826770"/>
                <a:gd name="connsiteX49" fmla="*/ 87630 w 1009650"/>
                <a:gd name="connsiteY49" fmla="*/ 613410 h 826770"/>
                <a:gd name="connsiteX50" fmla="*/ 114300 w 1009650"/>
                <a:gd name="connsiteY50" fmla="*/ 579120 h 826770"/>
                <a:gd name="connsiteX51" fmla="*/ 99060 w 1009650"/>
                <a:gd name="connsiteY51" fmla="*/ 544830 h 826770"/>
                <a:gd name="connsiteX52" fmla="*/ 83820 w 1009650"/>
                <a:gd name="connsiteY52" fmla="*/ 518160 h 826770"/>
                <a:gd name="connsiteX53" fmla="*/ 140970 w 1009650"/>
                <a:gd name="connsiteY53" fmla="*/ 468630 h 826770"/>
                <a:gd name="connsiteX54" fmla="*/ 60960 w 1009650"/>
                <a:gd name="connsiteY54" fmla="*/ 480060 h 826770"/>
                <a:gd name="connsiteX55" fmla="*/ 41910 w 1009650"/>
                <a:gd name="connsiteY55" fmla="*/ 396240 h 826770"/>
                <a:gd name="connsiteX56" fmla="*/ 0 w 1009650"/>
                <a:gd name="connsiteY56" fmla="*/ 369570 h 826770"/>
                <a:gd name="connsiteX57" fmla="*/ 38100 w 1009650"/>
                <a:gd name="connsiteY57" fmla="*/ 323850 h 826770"/>
                <a:gd name="connsiteX58" fmla="*/ 91440 w 1009650"/>
                <a:gd name="connsiteY58" fmla="*/ 320040 h 826770"/>
                <a:gd name="connsiteX59" fmla="*/ 137160 w 1009650"/>
                <a:gd name="connsiteY59" fmla="*/ 327660 h 826770"/>
                <a:gd name="connsiteX60" fmla="*/ 144780 w 1009650"/>
                <a:gd name="connsiteY60" fmla="*/ 266700 h 826770"/>
                <a:gd name="connsiteX61" fmla="*/ 110490 w 1009650"/>
                <a:gd name="connsiteY61" fmla="*/ 251460 h 826770"/>
                <a:gd name="connsiteX62" fmla="*/ 179070 w 1009650"/>
                <a:gd name="connsiteY62" fmla="*/ 262890 h 826770"/>
                <a:gd name="connsiteX63" fmla="*/ 190500 w 1009650"/>
                <a:gd name="connsiteY63" fmla="*/ 232410 h 826770"/>
                <a:gd name="connsiteX64" fmla="*/ 179070 w 1009650"/>
                <a:gd name="connsiteY64" fmla="*/ 194310 h 826770"/>
                <a:gd name="connsiteX65" fmla="*/ 186690 w 1009650"/>
                <a:gd name="connsiteY65" fmla="*/ 148590 h 826770"/>
                <a:gd name="connsiteX66" fmla="*/ 259080 w 1009650"/>
                <a:gd name="connsiteY66" fmla="*/ 133350 h 826770"/>
                <a:gd name="connsiteX67" fmla="*/ 213360 w 1009650"/>
                <a:gd name="connsiteY67" fmla="*/ 60960 h 82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009650" h="826770">
                  <a:moveTo>
                    <a:pt x="213360" y="60960"/>
                  </a:moveTo>
                  <a:lnTo>
                    <a:pt x="266700" y="57150"/>
                  </a:lnTo>
                  <a:lnTo>
                    <a:pt x="278130" y="83820"/>
                  </a:lnTo>
                  <a:lnTo>
                    <a:pt x="350520" y="60960"/>
                  </a:lnTo>
                  <a:lnTo>
                    <a:pt x="388620" y="95250"/>
                  </a:lnTo>
                  <a:lnTo>
                    <a:pt x="396240" y="80010"/>
                  </a:lnTo>
                  <a:lnTo>
                    <a:pt x="430530" y="102870"/>
                  </a:lnTo>
                  <a:lnTo>
                    <a:pt x="457200" y="53340"/>
                  </a:lnTo>
                  <a:lnTo>
                    <a:pt x="502920" y="30480"/>
                  </a:lnTo>
                  <a:lnTo>
                    <a:pt x="476250" y="0"/>
                  </a:lnTo>
                  <a:lnTo>
                    <a:pt x="586740" y="3810"/>
                  </a:lnTo>
                  <a:lnTo>
                    <a:pt x="575310" y="57150"/>
                  </a:lnTo>
                  <a:lnTo>
                    <a:pt x="586740" y="80010"/>
                  </a:lnTo>
                  <a:lnTo>
                    <a:pt x="678180" y="19050"/>
                  </a:lnTo>
                  <a:lnTo>
                    <a:pt x="792480" y="19050"/>
                  </a:lnTo>
                  <a:lnTo>
                    <a:pt x="853440" y="45720"/>
                  </a:lnTo>
                  <a:lnTo>
                    <a:pt x="853440" y="110490"/>
                  </a:lnTo>
                  <a:lnTo>
                    <a:pt x="853440" y="110490"/>
                  </a:lnTo>
                  <a:lnTo>
                    <a:pt x="910590" y="175260"/>
                  </a:lnTo>
                  <a:lnTo>
                    <a:pt x="914400" y="205740"/>
                  </a:lnTo>
                  <a:lnTo>
                    <a:pt x="948690" y="217170"/>
                  </a:lnTo>
                  <a:lnTo>
                    <a:pt x="1005840" y="281940"/>
                  </a:lnTo>
                  <a:lnTo>
                    <a:pt x="982980" y="289560"/>
                  </a:lnTo>
                  <a:lnTo>
                    <a:pt x="1009650" y="335280"/>
                  </a:lnTo>
                  <a:lnTo>
                    <a:pt x="986790" y="396240"/>
                  </a:lnTo>
                  <a:lnTo>
                    <a:pt x="986790" y="434340"/>
                  </a:lnTo>
                  <a:lnTo>
                    <a:pt x="895350" y="502920"/>
                  </a:lnTo>
                  <a:lnTo>
                    <a:pt x="899160" y="544830"/>
                  </a:lnTo>
                  <a:lnTo>
                    <a:pt x="861060" y="525780"/>
                  </a:lnTo>
                  <a:lnTo>
                    <a:pt x="853440" y="590550"/>
                  </a:lnTo>
                  <a:lnTo>
                    <a:pt x="868680" y="632460"/>
                  </a:lnTo>
                  <a:lnTo>
                    <a:pt x="864870" y="678180"/>
                  </a:lnTo>
                  <a:lnTo>
                    <a:pt x="849630" y="693420"/>
                  </a:lnTo>
                  <a:lnTo>
                    <a:pt x="872490" y="769620"/>
                  </a:lnTo>
                  <a:lnTo>
                    <a:pt x="815340" y="769620"/>
                  </a:lnTo>
                  <a:lnTo>
                    <a:pt x="746760" y="826770"/>
                  </a:lnTo>
                  <a:lnTo>
                    <a:pt x="716280" y="800100"/>
                  </a:lnTo>
                  <a:lnTo>
                    <a:pt x="624840" y="819150"/>
                  </a:lnTo>
                  <a:lnTo>
                    <a:pt x="575310" y="754380"/>
                  </a:lnTo>
                  <a:lnTo>
                    <a:pt x="525780" y="781050"/>
                  </a:lnTo>
                  <a:lnTo>
                    <a:pt x="476250" y="750570"/>
                  </a:lnTo>
                  <a:lnTo>
                    <a:pt x="487680" y="716280"/>
                  </a:lnTo>
                  <a:lnTo>
                    <a:pt x="453390" y="723900"/>
                  </a:lnTo>
                  <a:lnTo>
                    <a:pt x="388620" y="689610"/>
                  </a:lnTo>
                  <a:lnTo>
                    <a:pt x="339090" y="727710"/>
                  </a:lnTo>
                  <a:lnTo>
                    <a:pt x="278130" y="765810"/>
                  </a:lnTo>
                  <a:lnTo>
                    <a:pt x="247650" y="750570"/>
                  </a:lnTo>
                  <a:lnTo>
                    <a:pt x="194310" y="746760"/>
                  </a:lnTo>
                  <a:lnTo>
                    <a:pt x="91440" y="666750"/>
                  </a:lnTo>
                  <a:lnTo>
                    <a:pt x="87630" y="613410"/>
                  </a:lnTo>
                  <a:lnTo>
                    <a:pt x="114300" y="579120"/>
                  </a:lnTo>
                  <a:lnTo>
                    <a:pt x="99060" y="544830"/>
                  </a:lnTo>
                  <a:lnTo>
                    <a:pt x="83820" y="518160"/>
                  </a:lnTo>
                  <a:lnTo>
                    <a:pt x="140970" y="468630"/>
                  </a:lnTo>
                  <a:lnTo>
                    <a:pt x="60960" y="480060"/>
                  </a:lnTo>
                  <a:lnTo>
                    <a:pt x="41910" y="396240"/>
                  </a:lnTo>
                  <a:lnTo>
                    <a:pt x="0" y="369570"/>
                  </a:lnTo>
                  <a:lnTo>
                    <a:pt x="38100" y="323850"/>
                  </a:lnTo>
                  <a:lnTo>
                    <a:pt x="91440" y="320040"/>
                  </a:lnTo>
                  <a:lnTo>
                    <a:pt x="137160" y="327660"/>
                  </a:lnTo>
                  <a:lnTo>
                    <a:pt x="144780" y="266700"/>
                  </a:lnTo>
                  <a:lnTo>
                    <a:pt x="110490" y="251460"/>
                  </a:lnTo>
                  <a:lnTo>
                    <a:pt x="179070" y="262890"/>
                  </a:lnTo>
                  <a:lnTo>
                    <a:pt x="190500" y="232410"/>
                  </a:lnTo>
                  <a:lnTo>
                    <a:pt x="179070" y="194310"/>
                  </a:lnTo>
                  <a:lnTo>
                    <a:pt x="186690" y="148590"/>
                  </a:lnTo>
                  <a:lnTo>
                    <a:pt x="259080" y="133350"/>
                  </a:lnTo>
                  <a:lnTo>
                    <a:pt x="213360" y="60960"/>
                  </a:lnTo>
                  <a:close/>
                </a:path>
              </a:pathLst>
            </a:custGeom>
            <a:solidFill>
              <a:schemeClr val="accent2">
                <a:lumMod val="60000"/>
                <a:lumOff val="4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52" name="Forme libre : forme 51">
              <a:extLst>
                <a:ext uri="{FF2B5EF4-FFF2-40B4-BE49-F238E27FC236}">
                  <a16:creationId xmlns:a16="http://schemas.microsoft.com/office/drawing/2014/main" id="{DC36F2E0-32BB-4287-B5C3-4B05A916228E}"/>
                </a:ext>
              </a:extLst>
            </p:cNvPr>
            <p:cNvSpPr/>
            <p:nvPr/>
          </p:nvSpPr>
          <p:spPr>
            <a:xfrm>
              <a:off x="6118860" y="3147060"/>
              <a:ext cx="1017270" cy="960120"/>
            </a:xfrm>
            <a:custGeom>
              <a:avLst/>
              <a:gdLst>
                <a:gd name="connsiteX0" fmla="*/ 3810 w 1017270"/>
                <a:gd name="connsiteY0" fmla="*/ 876300 h 960120"/>
                <a:gd name="connsiteX1" fmla="*/ 45720 w 1017270"/>
                <a:gd name="connsiteY1" fmla="*/ 929640 h 960120"/>
                <a:gd name="connsiteX2" fmla="*/ 95250 w 1017270"/>
                <a:gd name="connsiteY2" fmla="*/ 941070 h 960120"/>
                <a:gd name="connsiteX3" fmla="*/ 175260 w 1017270"/>
                <a:gd name="connsiteY3" fmla="*/ 960120 h 960120"/>
                <a:gd name="connsiteX4" fmla="*/ 220980 w 1017270"/>
                <a:gd name="connsiteY4" fmla="*/ 956310 h 960120"/>
                <a:gd name="connsiteX5" fmla="*/ 316230 w 1017270"/>
                <a:gd name="connsiteY5" fmla="*/ 849630 h 960120"/>
                <a:gd name="connsiteX6" fmla="*/ 361950 w 1017270"/>
                <a:gd name="connsiteY6" fmla="*/ 872490 h 960120"/>
                <a:gd name="connsiteX7" fmla="*/ 335280 w 1017270"/>
                <a:gd name="connsiteY7" fmla="*/ 830580 h 960120"/>
                <a:gd name="connsiteX8" fmla="*/ 354330 w 1017270"/>
                <a:gd name="connsiteY8" fmla="*/ 815340 h 960120"/>
                <a:gd name="connsiteX9" fmla="*/ 392430 w 1017270"/>
                <a:gd name="connsiteY9" fmla="*/ 861060 h 960120"/>
                <a:gd name="connsiteX10" fmla="*/ 392430 w 1017270"/>
                <a:gd name="connsiteY10" fmla="*/ 861060 h 960120"/>
                <a:gd name="connsiteX11" fmla="*/ 449580 w 1017270"/>
                <a:gd name="connsiteY11" fmla="*/ 864870 h 960120"/>
                <a:gd name="connsiteX12" fmla="*/ 499110 w 1017270"/>
                <a:gd name="connsiteY12" fmla="*/ 895350 h 960120"/>
                <a:gd name="connsiteX13" fmla="*/ 525780 w 1017270"/>
                <a:gd name="connsiteY13" fmla="*/ 842010 h 960120"/>
                <a:gd name="connsiteX14" fmla="*/ 560070 w 1017270"/>
                <a:gd name="connsiteY14" fmla="*/ 838200 h 960120"/>
                <a:gd name="connsiteX15" fmla="*/ 590550 w 1017270"/>
                <a:gd name="connsiteY15" fmla="*/ 849630 h 960120"/>
                <a:gd name="connsiteX16" fmla="*/ 643890 w 1017270"/>
                <a:gd name="connsiteY16" fmla="*/ 819150 h 960120"/>
                <a:gd name="connsiteX17" fmla="*/ 685800 w 1017270"/>
                <a:gd name="connsiteY17" fmla="*/ 792480 h 960120"/>
                <a:gd name="connsiteX18" fmla="*/ 704850 w 1017270"/>
                <a:gd name="connsiteY18" fmla="*/ 720090 h 960120"/>
                <a:gd name="connsiteX19" fmla="*/ 887730 w 1017270"/>
                <a:gd name="connsiteY19" fmla="*/ 647700 h 960120"/>
                <a:gd name="connsiteX20" fmla="*/ 880110 w 1017270"/>
                <a:gd name="connsiteY20" fmla="*/ 624840 h 960120"/>
                <a:gd name="connsiteX21" fmla="*/ 819150 w 1017270"/>
                <a:gd name="connsiteY21" fmla="*/ 590550 h 960120"/>
                <a:gd name="connsiteX22" fmla="*/ 834390 w 1017270"/>
                <a:gd name="connsiteY22" fmla="*/ 575310 h 960120"/>
                <a:gd name="connsiteX23" fmla="*/ 891540 w 1017270"/>
                <a:gd name="connsiteY23" fmla="*/ 552450 h 960120"/>
                <a:gd name="connsiteX24" fmla="*/ 967740 w 1017270"/>
                <a:gd name="connsiteY24" fmla="*/ 548640 h 960120"/>
                <a:gd name="connsiteX25" fmla="*/ 1005840 w 1017270"/>
                <a:gd name="connsiteY25" fmla="*/ 533400 h 960120"/>
                <a:gd name="connsiteX26" fmla="*/ 1017270 w 1017270"/>
                <a:gd name="connsiteY26" fmla="*/ 518160 h 960120"/>
                <a:gd name="connsiteX27" fmla="*/ 979170 w 1017270"/>
                <a:gd name="connsiteY27" fmla="*/ 491490 h 960120"/>
                <a:gd name="connsiteX28" fmla="*/ 944880 w 1017270"/>
                <a:gd name="connsiteY28" fmla="*/ 487680 h 960120"/>
                <a:gd name="connsiteX29" fmla="*/ 941070 w 1017270"/>
                <a:gd name="connsiteY29" fmla="*/ 407670 h 960120"/>
                <a:gd name="connsiteX30" fmla="*/ 971550 w 1017270"/>
                <a:gd name="connsiteY30" fmla="*/ 373380 h 960120"/>
                <a:gd name="connsiteX31" fmla="*/ 910590 w 1017270"/>
                <a:gd name="connsiteY31" fmla="*/ 331470 h 960120"/>
                <a:gd name="connsiteX32" fmla="*/ 941070 w 1017270"/>
                <a:gd name="connsiteY32" fmla="*/ 320040 h 960120"/>
                <a:gd name="connsiteX33" fmla="*/ 880110 w 1017270"/>
                <a:gd name="connsiteY33" fmla="*/ 278130 h 960120"/>
                <a:gd name="connsiteX34" fmla="*/ 872490 w 1017270"/>
                <a:gd name="connsiteY34" fmla="*/ 228600 h 960120"/>
                <a:gd name="connsiteX35" fmla="*/ 872490 w 1017270"/>
                <a:gd name="connsiteY35" fmla="*/ 228600 h 960120"/>
                <a:gd name="connsiteX36" fmla="*/ 822960 w 1017270"/>
                <a:gd name="connsiteY36" fmla="*/ 224790 h 960120"/>
                <a:gd name="connsiteX37" fmla="*/ 845820 w 1017270"/>
                <a:gd name="connsiteY37" fmla="*/ 160020 h 960120"/>
                <a:gd name="connsiteX38" fmla="*/ 781050 w 1017270"/>
                <a:gd name="connsiteY38" fmla="*/ 95250 h 960120"/>
                <a:gd name="connsiteX39" fmla="*/ 739140 w 1017270"/>
                <a:gd name="connsiteY39" fmla="*/ 102870 h 960120"/>
                <a:gd name="connsiteX40" fmla="*/ 689610 w 1017270"/>
                <a:gd name="connsiteY40" fmla="*/ 83820 h 960120"/>
                <a:gd name="connsiteX41" fmla="*/ 689610 w 1017270"/>
                <a:gd name="connsiteY41" fmla="*/ 53340 h 960120"/>
                <a:gd name="connsiteX42" fmla="*/ 601980 w 1017270"/>
                <a:gd name="connsiteY42" fmla="*/ 22860 h 960120"/>
                <a:gd name="connsiteX43" fmla="*/ 480060 w 1017270"/>
                <a:gd name="connsiteY43" fmla="*/ 95250 h 960120"/>
                <a:gd name="connsiteX44" fmla="*/ 445770 w 1017270"/>
                <a:gd name="connsiteY44" fmla="*/ 72390 h 960120"/>
                <a:gd name="connsiteX45" fmla="*/ 415290 w 1017270"/>
                <a:gd name="connsiteY45" fmla="*/ 91440 h 960120"/>
                <a:gd name="connsiteX46" fmla="*/ 285750 w 1017270"/>
                <a:gd name="connsiteY46" fmla="*/ 0 h 960120"/>
                <a:gd name="connsiteX47" fmla="*/ 217170 w 1017270"/>
                <a:gd name="connsiteY47" fmla="*/ 22860 h 960120"/>
                <a:gd name="connsiteX48" fmla="*/ 220980 w 1017270"/>
                <a:gd name="connsiteY48" fmla="*/ 64770 h 960120"/>
                <a:gd name="connsiteX49" fmla="*/ 160020 w 1017270"/>
                <a:gd name="connsiteY49" fmla="*/ 49530 h 960120"/>
                <a:gd name="connsiteX50" fmla="*/ 148590 w 1017270"/>
                <a:gd name="connsiteY50" fmla="*/ 83820 h 960120"/>
                <a:gd name="connsiteX51" fmla="*/ 133350 w 1017270"/>
                <a:gd name="connsiteY51" fmla="*/ 106680 h 960120"/>
                <a:gd name="connsiteX52" fmla="*/ 102870 w 1017270"/>
                <a:gd name="connsiteY52" fmla="*/ 83820 h 960120"/>
                <a:gd name="connsiteX53" fmla="*/ 19050 w 1017270"/>
                <a:gd name="connsiteY53" fmla="*/ 171450 h 960120"/>
                <a:gd name="connsiteX54" fmla="*/ 30480 w 1017270"/>
                <a:gd name="connsiteY54" fmla="*/ 281940 h 960120"/>
                <a:gd name="connsiteX55" fmla="*/ 114300 w 1017270"/>
                <a:gd name="connsiteY55" fmla="*/ 327660 h 960120"/>
                <a:gd name="connsiteX56" fmla="*/ 99060 w 1017270"/>
                <a:gd name="connsiteY56" fmla="*/ 445770 h 960120"/>
                <a:gd name="connsiteX57" fmla="*/ 76200 w 1017270"/>
                <a:gd name="connsiteY57" fmla="*/ 525780 h 960120"/>
                <a:gd name="connsiteX58" fmla="*/ 76200 w 1017270"/>
                <a:gd name="connsiteY58" fmla="*/ 624840 h 960120"/>
                <a:gd name="connsiteX59" fmla="*/ 11430 w 1017270"/>
                <a:gd name="connsiteY59" fmla="*/ 640080 h 960120"/>
                <a:gd name="connsiteX60" fmla="*/ 0 w 1017270"/>
                <a:gd name="connsiteY60" fmla="*/ 773430 h 960120"/>
                <a:gd name="connsiteX61" fmla="*/ 34290 w 1017270"/>
                <a:gd name="connsiteY61" fmla="*/ 826770 h 960120"/>
                <a:gd name="connsiteX62" fmla="*/ 3810 w 1017270"/>
                <a:gd name="connsiteY62" fmla="*/ 876300 h 960120"/>
                <a:gd name="connsiteX0" fmla="*/ 3810 w 1017270"/>
                <a:gd name="connsiteY0" fmla="*/ 876300 h 960120"/>
                <a:gd name="connsiteX1" fmla="*/ 45720 w 1017270"/>
                <a:gd name="connsiteY1" fmla="*/ 929640 h 960120"/>
                <a:gd name="connsiteX2" fmla="*/ 95250 w 1017270"/>
                <a:gd name="connsiteY2" fmla="*/ 941070 h 960120"/>
                <a:gd name="connsiteX3" fmla="*/ 175260 w 1017270"/>
                <a:gd name="connsiteY3" fmla="*/ 960120 h 960120"/>
                <a:gd name="connsiteX4" fmla="*/ 220980 w 1017270"/>
                <a:gd name="connsiteY4" fmla="*/ 956310 h 960120"/>
                <a:gd name="connsiteX5" fmla="*/ 316230 w 1017270"/>
                <a:gd name="connsiteY5" fmla="*/ 849630 h 960120"/>
                <a:gd name="connsiteX6" fmla="*/ 361950 w 1017270"/>
                <a:gd name="connsiteY6" fmla="*/ 872490 h 960120"/>
                <a:gd name="connsiteX7" fmla="*/ 335280 w 1017270"/>
                <a:gd name="connsiteY7" fmla="*/ 830580 h 960120"/>
                <a:gd name="connsiteX8" fmla="*/ 354330 w 1017270"/>
                <a:gd name="connsiteY8" fmla="*/ 815340 h 960120"/>
                <a:gd name="connsiteX9" fmla="*/ 392430 w 1017270"/>
                <a:gd name="connsiteY9" fmla="*/ 861060 h 960120"/>
                <a:gd name="connsiteX10" fmla="*/ 392430 w 1017270"/>
                <a:gd name="connsiteY10" fmla="*/ 861060 h 960120"/>
                <a:gd name="connsiteX11" fmla="*/ 449580 w 1017270"/>
                <a:gd name="connsiteY11" fmla="*/ 864870 h 960120"/>
                <a:gd name="connsiteX12" fmla="*/ 499110 w 1017270"/>
                <a:gd name="connsiteY12" fmla="*/ 895350 h 960120"/>
                <a:gd name="connsiteX13" fmla="*/ 525780 w 1017270"/>
                <a:gd name="connsiteY13" fmla="*/ 842010 h 960120"/>
                <a:gd name="connsiteX14" fmla="*/ 560070 w 1017270"/>
                <a:gd name="connsiteY14" fmla="*/ 838200 h 960120"/>
                <a:gd name="connsiteX15" fmla="*/ 590550 w 1017270"/>
                <a:gd name="connsiteY15" fmla="*/ 849630 h 960120"/>
                <a:gd name="connsiteX16" fmla="*/ 643890 w 1017270"/>
                <a:gd name="connsiteY16" fmla="*/ 819150 h 960120"/>
                <a:gd name="connsiteX17" fmla="*/ 685800 w 1017270"/>
                <a:gd name="connsiteY17" fmla="*/ 792480 h 960120"/>
                <a:gd name="connsiteX18" fmla="*/ 704850 w 1017270"/>
                <a:gd name="connsiteY18" fmla="*/ 720090 h 960120"/>
                <a:gd name="connsiteX19" fmla="*/ 887730 w 1017270"/>
                <a:gd name="connsiteY19" fmla="*/ 647700 h 960120"/>
                <a:gd name="connsiteX20" fmla="*/ 880110 w 1017270"/>
                <a:gd name="connsiteY20" fmla="*/ 624840 h 960120"/>
                <a:gd name="connsiteX21" fmla="*/ 819150 w 1017270"/>
                <a:gd name="connsiteY21" fmla="*/ 590550 h 960120"/>
                <a:gd name="connsiteX22" fmla="*/ 834390 w 1017270"/>
                <a:gd name="connsiteY22" fmla="*/ 575310 h 960120"/>
                <a:gd name="connsiteX23" fmla="*/ 891540 w 1017270"/>
                <a:gd name="connsiteY23" fmla="*/ 552450 h 960120"/>
                <a:gd name="connsiteX24" fmla="*/ 967740 w 1017270"/>
                <a:gd name="connsiteY24" fmla="*/ 548640 h 960120"/>
                <a:gd name="connsiteX25" fmla="*/ 1005840 w 1017270"/>
                <a:gd name="connsiteY25" fmla="*/ 533400 h 960120"/>
                <a:gd name="connsiteX26" fmla="*/ 1017270 w 1017270"/>
                <a:gd name="connsiteY26" fmla="*/ 518160 h 960120"/>
                <a:gd name="connsiteX27" fmla="*/ 979170 w 1017270"/>
                <a:gd name="connsiteY27" fmla="*/ 491490 h 960120"/>
                <a:gd name="connsiteX28" fmla="*/ 944880 w 1017270"/>
                <a:gd name="connsiteY28" fmla="*/ 487680 h 960120"/>
                <a:gd name="connsiteX29" fmla="*/ 941070 w 1017270"/>
                <a:gd name="connsiteY29" fmla="*/ 407670 h 960120"/>
                <a:gd name="connsiteX30" fmla="*/ 971550 w 1017270"/>
                <a:gd name="connsiteY30" fmla="*/ 373380 h 960120"/>
                <a:gd name="connsiteX31" fmla="*/ 910590 w 1017270"/>
                <a:gd name="connsiteY31" fmla="*/ 331470 h 960120"/>
                <a:gd name="connsiteX32" fmla="*/ 941070 w 1017270"/>
                <a:gd name="connsiteY32" fmla="*/ 320040 h 960120"/>
                <a:gd name="connsiteX33" fmla="*/ 880110 w 1017270"/>
                <a:gd name="connsiteY33" fmla="*/ 278130 h 960120"/>
                <a:gd name="connsiteX34" fmla="*/ 872490 w 1017270"/>
                <a:gd name="connsiteY34" fmla="*/ 228600 h 960120"/>
                <a:gd name="connsiteX35" fmla="*/ 872490 w 1017270"/>
                <a:gd name="connsiteY35" fmla="*/ 228600 h 960120"/>
                <a:gd name="connsiteX36" fmla="*/ 822960 w 1017270"/>
                <a:gd name="connsiteY36" fmla="*/ 224790 h 960120"/>
                <a:gd name="connsiteX37" fmla="*/ 845820 w 1017270"/>
                <a:gd name="connsiteY37" fmla="*/ 160020 h 960120"/>
                <a:gd name="connsiteX38" fmla="*/ 781050 w 1017270"/>
                <a:gd name="connsiteY38" fmla="*/ 95250 h 960120"/>
                <a:gd name="connsiteX39" fmla="*/ 739140 w 1017270"/>
                <a:gd name="connsiteY39" fmla="*/ 102870 h 960120"/>
                <a:gd name="connsiteX40" fmla="*/ 689610 w 1017270"/>
                <a:gd name="connsiteY40" fmla="*/ 83820 h 960120"/>
                <a:gd name="connsiteX41" fmla="*/ 689610 w 1017270"/>
                <a:gd name="connsiteY41" fmla="*/ 53340 h 960120"/>
                <a:gd name="connsiteX42" fmla="*/ 601980 w 1017270"/>
                <a:gd name="connsiteY42" fmla="*/ 22860 h 960120"/>
                <a:gd name="connsiteX43" fmla="*/ 480060 w 1017270"/>
                <a:gd name="connsiteY43" fmla="*/ 95250 h 960120"/>
                <a:gd name="connsiteX44" fmla="*/ 445770 w 1017270"/>
                <a:gd name="connsiteY44" fmla="*/ 72390 h 960120"/>
                <a:gd name="connsiteX45" fmla="*/ 415290 w 1017270"/>
                <a:gd name="connsiteY45" fmla="*/ 91440 h 960120"/>
                <a:gd name="connsiteX46" fmla="*/ 285750 w 1017270"/>
                <a:gd name="connsiteY46" fmla="*/ 0 h 960120"/>
                <a:gd name="connsiteX47" fmla="*/ 217170 w 1017270"/>
                <a:gd name="connsiteY47" fmla="*/ 22860 h 960120"/>
                <a:gd name="connsiteX48" fmla="*/ 220980 w 1017270"/>
                <a:gd name="connsiteY48" fmla="*/ 64770 h 960120"/>
                <a:gd name="connsiteX49" fmla="*/ 160020 w 1017270"/>
                <a:gd name="connsiteY49" fmla="*/ 49530 h 960120"/>
                <a:gd name="connsiteX50" fmla="*/ 148590 w 1017270"/>
                <a:gd name="connsiteY50" fmla="*/ 83820 h 960120"/>
                <a:gd name="connsiteX51" fmla="*/ 133350 w 1017270"/>
                <a:gd name="connsiteY51" fmla="*/ 106680 h 960120"/>
                <a:gd name="connsiteX52" fmla="*/ 102870 w 1017270"/>
                <a:gd name="connsiteY52" fmla="*/ 83820 h 960120"/>
                <a:gd name="connsiteX53" fmla="*/ 19050 w 1017270"/>
                <a:gd name="connsiteY53" fmla="*/ 171450 h 960120"/>
                <a:gd name="connsiteX54" fmla="*/ 45720 w 1017270"/>
                <a:gd name="connsiteY54" fmla="*/ 281940 h 960120"/>
                <a:gd name="connsiteX55" fmla="*/ 114300 w 1017270"/>
                <a:gd name="connsiteY55" fmla="*/ 327660 h 960120"/>
                <a:gd name="connsiteX56" fmla="*/ 99060 w 1017270"/>
                <a:gd name="connsiteY56" fmla="*/ 445770 h 960120"/>
                <a:gd name="connsiteX57" fmla="*/ 76200 w 1017270"/>
                <a:gd name="connsiteY57" fmla="*/ 525780 h 960120"/>
                <a:gd name="connsiteX58" fmla="*/ 76200 w 1017270"/>
                <a:gd name="connsiteY58" fmla="*/ 624840 h 960120"/>
                <a:gd name="connsiteX59" fmla="*/ 11430 w 1017270"/>
                <a:gd name="connsiteY59" fmla="*/ 640080 h 960120"/>
                <a:gd name="connsiteX60" fmla="*/ 0 w 1017270"/>
                <a:gd name="connsiteY60" fmla="*/ 773430 h 960120"/>
                <a:gd name="connsiteX61" fmla="*/ 34290 w 1017270"/>
                <a:gd name="connsiteY61" fmla="*/ 826770 h 960120"/>
                <a:gd name="connsiteX62" fmla="*/ 3810 w 1017270"/>
                <a:gd name="connsiteY62" fmla="*/ 876300 h 960120"/>
                <a:gd name="connsiteX0" fmla="*/ 3810 w 1017270"/>
                <a:gd name="connsiteY0" fmla="*/ 876300 h 960120"/>
                <a:gd name="connsiteX1" fmla="*/ 45720 w 1017270"/>
                <a:gd name="connsiteY1" fmla="*/ 929640 h 960120"/>
                <a:gd name="connsiteX2" fmla="*/ 95250 w 1017270"/>
                <a:gd name="connsiteY2" fmla="*/ 941070 h 960120"/>
                <a:gd name="connsiteX3" fmla="*/ 175260 w 1017270"/>
                <a:gd name="connsiteY3" fmla="*/ 960120 h 960120"/>
                <a:gd name="connsiteX4" fmla="*/ 220980 w 1017270"/>
                <a:gd name="connsiteY4" fmla="*/ 956310 h 960120"/>
                <a:gd name="connsiteX5" fmla="*/ 316230 w 1017270"/>
                <a:gd name="connsiteY5" fmla="*/ 849630 h 960120"/>
                <a:gd name="connsiteX6" fmla="*/ 361950 w 1017270"/>
                <a:gd name="connsiteY6" fmla="*/ 872490 h 960120"/>
                <a:gd name="connsiteX7" fmla="*/ 335280 w 1017270"/>
                <a:gd name="connsiteY7" fmla="*/ 830580 h 960120"/>
                <a:gd name="connsiteX8" fmla="*/ 354330 w 1017270"/>
                <a:gd name="connsiteY8" fmla="*/ 815340 h 960120"/>
                <a:gd name="connsiteX9" fmla="*/ 392430 w 1017270"/>
                <a:gd name="connsiteY9" fmla="*/ 861060 h 960120"/>
                <a:gd name="connsiteX10" fmla="*/ 392430 w 1017270"/>
                <a:gd name="connsiteY10" fmla="*/ 861060 h 960120"/>
                <a:gd name="connsiteX11" fmla="*/ 449580 w 1017270"/>
                <a:gd name="connsiteY11" fmla="*/ 864870 h 960120"/>
                <a:gd name="connsiteX12" fmla="*/ 499110 w 1017270"/>
                <a:gd name="connsiteY12" fmla="*/ 895350 h 960120"/>
                <a:gd name="connsiteX13" fmla="*/ 525780 w 1017270"/>
                <a:gd name="connsiteY13" fmla="*/ 842010 h 960120"/>
                <a:gd name="connsiteX14" fmla="*/ 560070 w 1017270"/>
                <a:gd name="connsiteY14" fmla="*/ 838200 h 960120"/>
                <a:gd name="connsiteX15" fmla="*/ 590550 w 1017270"/>
                <a:gd name="connsiteY15" fmla="*/ 849630 h 960120"/>
                <a:gd name="connsiteX16" fmla="*/ 643890 w 1017270"/>
                <a:gd name="connsiteY16" fmla="*/ 819150 h 960120"/>
                <a:gd name="connsiteX17" fmla="*/ 685800 w 1017270"/>
                <a:gd name="connsiteY17" fmla="*/ 792480 h 960120"/>
                <a:gd name="connsiteX18" fmla="*/ 704850 w 1017270"/>
                <a:gd name="connsiteY18" fmla="*/ 720090 h 960120"/>
                <a:gd name="connsiteX19" fmla="*/ 887730 w 1017270"/>
                <a:gd name="connsiteY19" fmla="*/ 647700 h 960120"/>
                <a:gd name="connsiteX20" fmla="*/ 880110 w 1017270"/>
                <a:gd name="connsiteY20" fmla="*/ 624840 h 960120"/>
                <a:gd name="connsiteX21" fmla="*/ 819150 w 1017270"/>
                <a:gd name="connsiteY21" fmla="*/ 590550 h 960120"/>
                <a:gd name="connsiteX22" fmla="*/ 834390 w 1017270"/>
                <a:gd name="connsiteY22" fmla="*/ 575310 h 960120"/>
                <a:gd name="connsiteX23" fmla="*/ 891540 w 1017270"/>
                <a:gd name="connsiteY23" fmla="*/ 552450 h 960120"/>
                <a:gd name="connsiteX24" fmla="*/ 967740 w 1017270"/>
                <a:gd name="connsiteY24" fmla="*/ 548640 h 960120"/>
                <a:gd name="connsiteX25" fmla="*/ 1005840 w 1017270"/>
                <a:gd name="connsiteY25" fmla="*/ 533400 h 960120"/>
                <a:gd name="connsiteX26" fmla="*/ 1017270 w 1017270"/>
                <a:gd name="connsiteY26" fmla="*/ 518160 h 960120"/>
                <a:gd name="connsiteX27" fmla="*/ 979170 w 1017270"/>
                <a:gd name="connsiteY27" fmla="*/ 491490 h 960120"/>
                <a:gd name="connsiteX28" fmla="*/ 944880 w 1017270"/>
                <a:gd name="connsiteY28" fmla="*/ 487680 h 960120"/>
                <a:gd name="connsiteX29" fmla="*/ 941070 w 1017270"/>
                <a:gd name="connsiteY29" fmla="*/ 407670 h 960120"/>
                <a:gd name="connsiteX30" fmla="*/ 971550 w 1017270"/>
                <a:gd name="connsiteY30" fmla="*/ 373380 h 960120"/>
                <a:gd name="connsiteX31" fmla="*/ 910590 w 1017270"/>
                <a:gd name="connsiteY31" fmla="*/ 331470 h 960120"/>
                <a:gd name="connsiteX32" fmla="*/ 941070 w 1017270"/>
                <a:gd name="connsiteY32" fmla="*/ 320040 h 960120"/>
                <a:gd name="connsiteX33" fmla="*/ 880110 w 1017270"/>
                <a:gd name="connsiteY33" fmla="*/ 278130 h 960120"/>
                <a:gd name="connsiteX34" fmla="*/ 872490 w 1017270"/>
                <a:gd name="connsiteY34" fmla="*/ 228600 h 960120"/>
                <a:gd name="connsiteX35" fmla="*/ 872490 w 1017270"/>
                <a:gd name="connsiteY35" fmla="*/ 228600 h 960120"/>
                <a:gd name="connsiteX36" fmla="*/ 822960 w 1017270"/>
                <a:gd name="connsiteY36" fmla="*/ 224790 h 960120"/>
                <a:gd name="connsiteX37" fmla="*/ 845820 w 1017270"/>
                <a:gd name="connsiteY37" fmla="*/ 160020 h 960120"/>
                <a:gd name="connsiteX38" fmla="*/ 781050 w 1017270"/>
                <a:gd name="connsiteY38" fmla="*/ 95250 h 960120"/>
                <a:gd name="connsiteX39" fmla="*/ 739140 w 1017270"/>
                <a:gd name="connsiteY39" fmla="*/ 102870 h 960120"/>
                <a:gd name="connsiteX40" fmla="*/ 689610 w 1017270"/>
                <a:gd name="connsiteY40" fmla="*/ 83820 h 960120"/>
                <a:gd name="connsiteX41" fmla="*/ 689610 w 1017270"/>
                <a:gd name="connsiteY41" fmla="*/ 53340 h 960120"/>
                <a:gd name="connsiteX42" fmla="*/ 601980 w 1017270"/>
                <a:gd name="connsiteY42" fmla="*/ 22860 h 960120"/>
                <a:gd name="connsiteX43" fmla="*/ 480060 w 1017270"/>
                <a:gd name="connsiteY43" fmla="*/ 95250 h 960120"/>
                <a:gd name="connsiteX44" fmla="*/ 445770 w 1017270"/>
                <a:gd name="connsiteY44" fmla="*/ 72390 h 960120"/>
                <a:gd name="connsiteX45" fmla="*/ 415290 w 1017270"/>
                <a:gd name="connsiteY45" fmla="*/ 91440 h 960120"/>
                <a:gd name="connsiteX46" fmla="*/ 285750 w 1017270"/>
                <a:gd name="connsiteY46" fmla="*/ 0 h 960120"/>
                <a:gd name="connsiteX47" fmla="*/ 217170 w 1017270"/>
                <a:gd name="connsiteY47" fmla="*/ 22860 h 960120"/>
                <a:gd name="connsiteX48" fmla="*/ 220980 w 1017270"/>
                <a:gd name="connsiteY48" fmla="*/ 64770 h 960120"/>
                <a:gd name="connsiteX49" fmla="*/ 160020 w 1017270"/>
                <a:gd name="connsiteY49" fmla="*/ 49530 h 960120"/>
                <a:gd name="connsiteX50" fmla="*/ 148590 w 1017270"/>
                <a:gd name="connsiteY50" fmla="*/ 83820 h 960120"/>
                <a:gd name="connsiteX51" fmla="*/ 133350 w 1017270"/>
                <a:gd name="connsiteY51" fmla="*/ 106680 h 960120"/>
                <a:gd name="connsiteX52" fmla="*/ 102870 w 1017270"/>
                <a:gd name="connsiteY52" fmla="*/ 83820 h 960120"/>
                <a:gd name="connsiteX53" fmla="*/ 19050 w 1017270"/>
                <a:gd name="connsiteY53" fmla="*/ 171450 h 960120"/>
                <a:gd name="connsiteX54" fmla="*/ 60960 w 1017270"/>
                <a:gd name="connsiteY54" fmla="*/ 281940 h 960120"/>
                <a:gd name="connsiteX55" fmla="*/ 114300 w 1017270"/>
                <a:gd name="connsiteY55" fmla="*/ 327660 h 960120"/>
                <a:gd name="connsiteX56" fmla="*/ 99060 w 1017270"/>
                <a:gd name="connsiteY56" fmla="*/ 445770 h 960120"/>
                <a:gd name="connsiteX57" fmla="*/ 76200 w 1017270"/>
                <a:gd name="connsiteY57" fmla="*/ 525780 h 960120"/>
                <a:gd name="connsiteX58" fmla="*/ 76200 w 1017270"/>
                <a:gd name="connsiteY58" fmla="*/ 624840 h 960120"/>
                <a:gd name="connsiteX59" fmla="*/ 11430 w 1017270"/>
                <a:gd name="connsiteY59" fmla="*/ 640080 h 960120"/>
                <a:gd name="connsiteX60" fmla="*/ 0 w 1017270"/>
                <a:gd name="connsiteY60" fmla="*/ 773430 h 960120"/>
                <a:gd name="connsiteX61" fmla="*/ 34290 w 1017270"/>
                <a:gd name="connsiteY61" fmla="*/ 826770 h 960120"/>
                <a:gd name="connsiteX62" fmla="*/ 3810 w 1017270"/>
                <a:gd name="connsiteY62" fmla="*/ 876300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017270" h="960120">
                  <a:moveTo>
                    <a:pt x="3810" y="876300"/>
                  </a:moveTo>
                  <a:lnTo>
                    <a:pt x="45720" y="929640"/>
                  </a:lnTo>
                  <a:lnTo>
                    <a:pt x="95250" y="941070"/>
                  </a:lnTo>
                  <a:lnTo>
                    <a:pt x="175260" y="960120"/>
                  </a:lnTo>
                  <a:lnTo>
                    <a:pt x="220980" y="956310"/>
                  </a:lnTo>
                  <a:lnTo>
                    <a:pt x="316230" y="849630"/>
                  </a:lnTo>
                  <a:lnTo>
                    <a:pt x="361950" y="872490"/>
                  </a:lnTo>
                  <a:lnTo>
                    <a:pt x="335280" y="830580"/>
                  </a:lnTo>
                  <a:lnTo>
                    <a:pt x="354330" y="815340"/>
                  </a:lnTo>
                  <a:lnTo>
                    <a:pt x="392430" y="861060"/>
                  </a:lnTo>
                  <a:lnTo>
                    <a:pt x="392430" y="861060"/>
                  </a:lnTo>
                  <a:lnTo>
                    <a:pt x="449580" y="864870"/>
                  </a:lnTo>
                  <a:lnTo>
                    <a:pt x="499110" y="895350"/>
                  </a:lnTo>
                  <a:lnTo>
                    <a:pt x="525780" y="842010"/>
                  </a:lnTo>
                  <a:lnTo>
                    <a:pt x="560070" y="838200"/>
                  </a:lnTo>
                  <a:lnTo>
                    <a:pt x="590550" y="849630"/>
                  </a:lnTo>
                  <a:lnTo>
                    <a:pt x="643890" y="819150"/>
                  </a:lnTo>
                  <a:lnTo>
                    <a:pt x="685800" y="792480"/>
                  </a:lnTo>
                  <a:lnTo>
                    <a:pt x="704850" y="720090"/>
                  </a:lnTo>
                  <a:lnTo>
                    <a:pt x="887730" y="647700"/>
                  </a:lnTo>
                  <a:lnTo>
                    <a:pt x="880110" y="624840"/>
                  </a:lnTo>
                  <a:lnTo>
                    <a:pt x="819150" y="590550"/>
                  </a:lnTo>
                  <a:lnTo>
                    <a:pt x="834390" y="575310"/>
                  </a:lnTo>
                  <a:lnTo>
                    <a:pt x="891540" y="552450"/>
                  </a:lnTo>
                  <a:lnTo>
                    <a:pt x="967740" y="548640"/>
                  </a:lnTo>
                  <a:lnTo>
                    <a:pt x="1005840" y="533400"/>
                  </a:lnTo>
                  <a:lnTo>
                    <a:pt x="1017270" y="518160"/>
                  </a:lnTo>
                  <a:lnTo>
                    <a:pt x="979170" y="491490"/>
                  </a:lnTo>
                  <a:lnTo>
                    <a:pt x="944880" y="487680"/>
                  </a:lnTo>
                  <a:lnTo>
                    <a:pt x="941070" y="407670"/>
                  </a:lnTo>
                  <a:lnTo>
                    <a:pt x="971550" y="373380"/>
                  </a:lnTo>
                  <a:lnTo>
                    <a:pt x="910590" y="331470"/>
                  </a:lnTo>
                  <a:lnTo>
                    <a:pt x="941070" y="320040"/>
                  </a:lnTo>
                  <a:lnTo>
                    <a:pt x="880110" y="278130"/>
                  </a:lnTo>
                  <a:lnTo>
                    <a:pt x="872490" y="228600"/>
                  </a:lnTo>
                  <a:lnTo>
                    <a:pt x="872490" y="228600"/>
                  </a:lnTo>
                  <a:lnTo>
                    <a:pt x="822960" y="224790"/>
                  </a:lnTo>
                  <a:lnTo>
                    <a:pt x="845820" y="160020"/>
                  </a:lnTo>
                  <a:lnTo>
                    <a:pt x="781050" y="95250"/>
                  </a:lnTo>
                  <a:lnTo>
                    <a:pt x="739140" y="102870"/>
                  </a:lnTo>
                  <a:lnTo>
                    <a:pt x="689610" y="83820"/>
                  </a:lnTo>
                  <a:lnTo>
                    <a:pt x="689610" y="53340"/>
                  </a:lnTo>
                  <a:lnTo>
                    <a:pt x="601980" y="22860"/>
                  </a:lnTo>
                  <a:lnTo>
                    <a:pt x="480060" y="95250"/>
                  </a:lnTo>
                  <a:lnTo>
                    <a:pt x="445770" y="72390"/>
                  </a:lnTo>
                  <a:lnTo>
                    <a:pt x="415290" y="91440"/>
                  </a:lnTo>
                  <a:lnTo>
                    <a:pt x="285750" y="0"/>
                  </a:lnTo>
                  <a:lnTo>
                    <a:pt x="217170" y="22860"/>
                  </a:lnTo>
                  <a:lnTo>
                    <a:pt x="220980" y="64770"/>
                  </a:lnTo>
                  <a:lnTo>
                    <a:pt x="160020" y="49530"/>
                  </a:lnTo>
                  <a:lnTo>
                    <a:pt x="148590" y="83820"/>
                  </a:lnTo>
                  <a:lnTo>
                    <a:pt x="133350" y="106680"/>
                  </a:lnTo>
                  <a:lnTo>
                    <a:pt x="102870" y="83820"/>
                  </a:lnTo>
                  <a:lnTo>
                    <a:pt x="19050" y="171450"/>
                  </a:lnTo>
                  <a:lnTo>
                    <a:pt x="60960" y="281940"/>
                  </a:lnTo>
                  <a:lnTo>
                    <a:pt x="114300" y="327660"/>
                  </a:lnTo>
                  <a:lnTo>
                    <a:pt x="99060" y="445770"/>
                  </a:lnTo>
                  <a:lnTo>
                    <a:pt x="76200" y="525780"/>
                  </a:lnTo>
                  <a:lnTo>
                    <a:pt x="76200" y="624840"/>
                  </a:lnTo>
                  <a:lnTo>
                    <a:pt x="11430" y="640080"/>
                  </a:lnTo>
                  <a:lnTo>
                    <a:pt x="0" y="773430"/>
                  </a:lnTo>
                  <a:lnTo>
                    <a:pt x="34290" y="826770"/>
                  </a:lnTo>
                  <a:lnTo>
                    <a:pt x="3810" y="876300"/>
                  </a:lnTo>
                  <a:close/>
                </a:path>
              </a:pathLst>
            </a:custGeom>
            <a:solidFill>
              <a:schemeClr val="accent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53" name="Forme libre : forme 52">
              <a:extLst>
                <a:ext uri="{FF2B5EF4-FFF2-40B4-BE49-F238E27FC236}">
                  <a16:creationId xmlns:a16="http://schemas.microsoft.com/office/drawing/2014/main" id="{2BD132A9-C40E-42EC-88AD-FBA3EC8F0D74}"/>
                </a:ext>
              </a:extLst>
            </p:cNvPr>
            <p:cNvSpPr/>
            <p:nvPr/>
          </p:nvSpPr>
          <p:spPr>
            <a:xfrm>
              <a:off x="4480560" y="2956560"/>
              <a:ext cx="975360" cy="1451610"/>
            </a:xfrm>
            <a:custGeom>
              <a:avLst/>
              <a:gdLst>
                <a:gd name="connsiteX0" fmla="*/ 26670 w 975360"/>
                <a:gd name="connsiteY0" fmla="*/ 609600 h 1451610"/>
                <a:gd name="connsiteX1" fmla="*/ 64770 w 975360"/>
                <a:gd name="connsiteY1" fmla="*/ 571500 h 1451610"/>
                <a:gd name="connsiteX2" fmla="*/ 34290 w 975360"/>
                <a:gd name="connsiteY2" fmla="*/ 548640 h 1451610"/>
                <a:gd name="connsiteX3" fmla="*/ 22860 w 975360"/>
                <a:gd name="connsiteY3" fmla="*/ 495300 h 1451610"/>
                <a:gd name="connsiteX4" fmla="*/ 83820 w 975360"/>
                <a:gd name="connsiteY4" fmla="*/ 483870 h 1451610"/>
                <a:gd name="connsiteX5" fmla="*/ 118110 w 975360"/>
                <a:gd name="connsiteY5" fmla="*/ 441960 h 1451610"/>
                <a:gd name="connsiteX6" fmla="*/ 133350 w 975360"/>
                <a:gd name="connsiteY6" fmla="*/ 407670 h 1451610"/>
                <a:gd name="connsiteX7" fmla="*/ 167640 w 975360"/>
                <a:gd name="connsiteY7" fmla="*/ 438150 h 1451610"/>
                <a:gd name="connsiteX8" fmla="*/ 213360 w 975360"/>
                <a:gd name="connsiteY8" fmla="*/ 411480 h 1451610"/>
                <a:gd name="connsiteX9" fmla="*/ 201930 w 975360"/>
                <a:gd name="connsiteY9" fmla="*/ 320040 h 1451610"/>
                <a:gd name="connsiteX10" fmla="*/ 266700 w 975360"/>
                <a:gd name="connsiteY10" fmla="*/ 335280 h 1451610"/>
                <a:gd name="connsiteX11" fmla="*/ 266700 w 975360"/>
                <a:gd name="connsiteY11" fmla="*/ 365760 h 1451610"/>
                <a:gd name="connsiteX12" fmla="*/ 335280 w 975360"/>
                <a:gd name="connsiteY12" fmla="*/ 278130 h 1451610"/>
                <a:gd name="connsiteX13" fmla="*/ 270510 w 975360"/>
                <a:gd name="connsiteY13" fmla="*/ 217170 h 1451610"/>
                <a:gd name="connsiteX14" fmla="*/ 297180 w 975360"/>
                <a:gd name="connsiteY14" fmla="*/ 179070 h 1451610"/>
                <a:gd name="connsiteX15" fmla="*/ 354330 w 975360"/>
                <a:gd name="connsiteY15" fmla="*/ 171450 h 1451610"/>
                <a:gd name="connsiteX16" fmla="*/ 358140 w 975360"/>
                <a:gd name="connsiteY16" fmla="*/ 140970 h 1451610"/>
                <a:gd name="connsiteX17" fmla="*/ 312420 w 975360"/>
                <a:gd name="connsiteY17" fmla="*/ 137160 h 1451610"/>
                <a:gd name="connsiteX18" fmla="*/ 297180 w 975360"/>
                <a:gd name="connsiteY18" fmla="*/ 110490 h 1451610"/>
                <a:gd name="connsiteX19" fmla="*/ 323850 w 975360"/>
                <a:gd name="connsiteY19" fmla="*/ 49530 h 1451610"/>
                <a:gd name="connsiteX20" fmla="*/ 377190 w 975360"/>
                <a:gd name="connsiteY20" fmla="*/ 26670 h 1451610"/>
                <a:gd name="connsiteX21" fmla="*/ 422910 w 975360"/>
                <a:gd name="connsiteY21" fmla="*/ 45720 h 1451610"/>
                <a:gd name="connsiteX22" fmla="*/ 491490 w 975360"/>
                <a:gd name="connsiteY22" fmla="*/ 0 h 1451610"/>
                <a:gd name="connsiteX23" fmla="*/ 529590 w 975360"/>
                <a:gd name="connsiteY23" fmla="*/ 22860 h 1451610"/>
                <a:gd name="connsiteX24" fmla="*/ 525780 w 975360"/>
                <a:gd name="connsiteY24" fmla="*/ 106680 h 1451610"/>
                <a:gd name="connsiteX25" fmla="*/ 609600 w 975360"/>
                <a:gd name="connsiteY25" fmla="*/ 179070 h 1451610"/>
                <a:gd name="connsiteX26" fmla="*/ 560070 w 975360"/>
                <a:gd name="connsiteY26" fmla="*/ 240030 h 1451610"/>
                <a:gd name="connsiteX27" fmla="*/ 601980 w 975360"/>
                <a:gd name="connsiteY27" fmla="*/ 289560 h 1451610"/>
                <a:gd name="connsiteX28" fmla="*/ 632460 w 975360"/>
                <a:gd name="connsiteY28" fmla="*/ 354330 h 1451610"/>
                <a:gd name="connsiteX29" fmla="*/ 666750 w 975360"/>
                <a:gd name="connsiteY29" fmla="*/ 350520 h 1451610"/>
                <a:gd name="connsiteX30" fmla="*/ 708660 w 975360"/>
                <a:gd name="connsiteY30" fmla="*/ 388620 h 1451610"/>
                <a:gd name="connsiteX31" fmla="*/ 720090 w 975360"/>
                <a:gd name="connsiteY31" fmla="*/ 449580 h 1451610"/>
                <a:gd name="connsiteX32" fmla="*/ 693420 w 975360"/>
                <a:gd name="connsiteY32" fmla="*/ 476250 h 1451610"/>
                <a:gd name="connsiteX33" fmla="*/ 750570 w 975360"/>
                <a:gd name="connsiteY33" fmla="*/ 529590 h 1451610"/>
                <a:gd name="connsiteX34" fmla="*/ 788670 w 975360"/>
                <a:gd name="connsiteY34" fmla="*/ 571500 h 1451610"/>
                <a:gd name="connsiteX35" fmla="*/ 826770 w 975360"/>
                <a:gd name="connsiteY35" fmla="*/ 571500 h 1451610"/>
                <a:gd name="connsiteX36" fmla="*/ 826770 w 975360"/>
                <a:gd name="connsiteY36" fmla="*/ 571500 h 1451610"/>
                <a:gd name="connsiteX37" fmla="*/ 826770 w 975360"/>
                <a:gd name="connsiteY37" fmla="*/ 704850 h 1451610"/>
                <a:gd name="connsiteX38" fmla="*/ 891540 w 975360"/>
                <a:gd name="connsiteY38" fmla="*/ 800100 h 1451610"/>
                <a:gd name="connsiteX39" fmla="*/ 914400 w 975360"/>
                <a:gd name="connsiteY39" fmla="*/ 788670 h 1451610"/>
                <a:gd name="connsiteX40" fmla="*/ 975360 w 975360"/>
                <a:gd name="connsiteY40" fmla="*/ 868680 h 1451610"/>
                <a:gd name="connsiteX41" fmla="*/ 956310 w 975360"/>
                <a:gd name="connsiteY41" fmla="*/ 914400 h 1451610"/>
                <a:gd name="connsiteX42" fmla="*/ 914400 w 975360"/>
                <a:gd name="connsiteY42" fmla="*/ 910590 h 1451610"/>
                <a:gd name="connsiteX43" fmla="*/ 853440 w 975360"/>
                <a:gd name="connsiteY43" fmla="*/ 933450 h 1451610"/>
                <a:gd name="connsiteX44" fmla="*/ 842010 w 975360"/>
                <a:gd name="connsiteY44" fmla="*/ 963930 h 1451610"/>
                <a:gd name="connsiteX45" fmla="*/ 849630 w 975360"/>
                <a:gd name="connsiteY45" fmla="*/ 1089660 h 1451610"/>
                <a:gd name="connsiteX46" fmla="*/ 830580 w 975360"/>
                <a:gd name="connsiteY46" fmla="*/ 1066800 h 1451610"/>
                <a:gd name="connsiteX47" fmla="*/ 769620 w 975360"/>
                <a:gd name="connsiteY47" fmla="*/ 1074420 h 1451610"/>
                <a:gd name="connsiteX48" fmla="*/ 742950 w 975360"/>
                <a:gd name="connsiteY48" fmla="*/ 1066800 h 1451610"/>
                <a:gd name="connsiteX49" fmla="*/ 727710 w 975360"/>
                <a:gd name="connsiteY49" fmla="*/ 1131570 h 1451610"/>
                <a:gd name="connsiteX50" fmla="*/ 674370 w 975360"/>
                <a:gd name="connsiteY50" fmla="*/ 1173480 h 1451610"/>
                <a:gd name="connsiteX51" fmla="*/ 594360 w 975360"/>
                <a:gd name="connsiteY51" fmla="*/ 1219200 h 1451610"/>
                <a:gd name="connsiteX52" fmla="*/ 537210 w 975360"/>
                <a:gd name="connsiteY52" fmla="*/ 1226820 h 1451610"/>
                <a:gd name="connsiteX53" fmla="*/ 533400 w 975360"/>
                <a:gd name="connsiteY53" fmla="*/ 1253490 h 1451610"/>
                <a:gd name="connsiteX54" fmla="*/ 567690 w 975360"/>
                <a:gd name="connsiteY54" fmla="*/ 1257300 h 1451610"/>
                <a:gd name="connsiteX55" fmla="*/ 575310 w 975360"/>
                <a:gd name="connsiteY55" fmla="*/ 1303020 h 1451610"/>
                <a:gd name="connsiteX56" fmla="*/ 617220 w 975360"/>
                <a:gd name="connsiteY56" fmla="*/ 1337310 h 1451610"/>
                <a:gd name="connsiteX57" fmla="*/ 403860 w 975360"/>
                <a:gd name="connsiteY57" fmla="*/ 1451610 h 1451610"/>
                <a:gd name="connsiteX58" fmla="*/ 403860 w 975360"/>
                <a:gd name="connsiteY58" fmla="*/ 1451610 h 1451610"/>
                <a:gd name="connsiteX59" fmla="*/ 339090 w 975360"/>
                <a:gd name="connsiteY59" fmla="*/ 1329690 h 1451610"/>
                <a:gd name="connsiteX60" fmla="*/ 281940 w 975360"/>
                <a:gd name="connsiteY60" fmla="*/ 1299210 h 1451610"/>
                <a:gd name="connsiteX61" fmla="*/ 281940 w 975360"/>
                <a:gd name="connsiteY61" fmla="*/ 1249680 h 1451610"/>
                <a:gd name="connsiteX62" fmla="*/ 281940 w 975360"/>
                <a:gd name="connsiteY62" fmla="*/ 1249680 h 1451610"/>
                <a:gd name="connsiteX63" fmla="*/ 205740 w 975360"/>
                <a:gd name="connsiteY63" fmla="*/ 1257300 h 1451610"/>
                <a:gd name="connsiteX64" fmla="*/ 160020 w 975360"/>
                <a:gd name="connsiteY64" fmla="*/ 1272540 h 1451610"/>
                <a:gd name="connsiteX65" fmla="*/ 125730 w 975360"/>
                <a:gd name="connsiteY65" fmla="*/ 1238250 h 1451610"/>
                <a:gd name="connsiteX66" fmla="*/ 95250 w 975360"/>
                <a:gd name="connsiteY66" fmla="*/ 1257300 h 1451610"/>
                <a:gd name="connsiteX67" fmla="*/ 80010 w 975360"/>
                <a:gd name="connsiteY67" fmla="*/ 1165860 h 1451610"/>
                <a:gd name="connsiteX68" fmla="*/ 114300 w 975360"/>
                <a:gd name="connsiteY68" fmla="*/ 1112520 h 1451610"/>
                <a:gd name="connsiteX69" fmla="*/ 106680 w 975360"/>
                <a:gd name="connsiteY69" fmla="*/ 1085850 h 1451610"/>
                <a:gd name="connsiteX70" fmla="*/ 114300 w 975360"/>
                <a:gd name="connsiteY70" fmla="*/ 1055370 h 1451610"/>
                <a:gd name="connsiteX71" fmla="*/ 118110 w 975360"/>
                <a:gd name="connsiteY71" fmla="*/ 1009650 h 1451610"/>
                <a:gd name="connsiteX72" fmla="*/ 72390 w 975360"/>
                <a:gd name="connsiteY72" fmla="*/ 960120 h 1451610"/>
                <a:gd name="connsiteX73" fmla="*/ 118110 w 975360"/>
                <a:gd name="connsiteY73" fmla="*/ 967740 h 1451610"/>
                <a:gd name="connsiteX74" fmla="*/ 160020 w 975360"/>
                <a:gd name="connsiteY74" fmla="*/ 925830 h 1451610"/>
                <a:gd name="connsiteX75" fmla="*/ 121920 w 975360"/>
                <a:gd name="connsiteY75" fmla="*/ 880110 h 1451610"/>
                <a:gd name="connsiteX76" fmla="*/ 76200 w 975360"/>
                <a:gd name="connsiteY76" fmla="*/ 895350 h 1451610"/>
                <a:gd name="connsiteX77" fmla="*/ 80010 w 975360"/>
                <a:gd name="connsiteY77" fmla="*/ 864870 h 1451610"/>
                <a:gd name="connsiteX78" fmla="*/ 45720 w 975360"/>
                <a:gd name="connsiteY78" fmla="*/ 792480 h 1451610"/>
                <a:gd name="connsiteX79" fmla="*/ 0 w 975360"/>
                <a:gd name="connsiteY79" fmla="*/ 765810 h 1451610"/>
                <a:gd name="connsiteX80" fmla="*/ 68580 w 975360"/>
                <a:gd name="connsiteY80" fmla="*/ 704850 h 1451610"/>
                <a:gd name="connsiteX81" fmla="*/ 60960 w 975360"/>
                <a:gd name="connsiteY81" fmla="*/ 678180 h 1451610"/>
                <a:gd name="connsiteX82" fmla="*/ 26670 w 975360"/>
                <a:gd name="connsiteY82" fmla="*/ 609600 h 14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975360" h="1451610">
                  <a:moveTo>
                    <a:pt x="26670" y="609600"/>
                  </a:moveTo>
                  <a:lnTo>
                    <a:pt x="64770" y="571500"/>
                  </a:lnTo>
                  <a:lnTo>
                    <a:pt x="34290" y="548640"/>
                  </a:lnTo>
                  <a:lnTo>
                    <a:pt x="22860" y="495300"/>
                  </a:lnTo>
                  <a:lnTo>
                    <a:pt x="83820" y="483870"/>
                  </a:lnTo>
                  <a:lnTo>
                    <a:pt x="118110" y="441960"/>
                  </a:lnTo>
                  <a:lnTo>
                    <a:pt x="133350" y="407670"/>
                  </a:lnTo>
                  <a:lnTo>
                    <a:pt x="167640" y="438150"/>
                  </a:lnTo>
                  <a:lnTo>
                    <a:pt x="213360" y="411480"/>
                  </a:lnTo>
                  <a:lnTo>
                    <a:pt x="201930" y="320040"/>
                  </a:lnTo>
                  <a:lnTo>
                    <a:pt x="266700" y="335280"/>
                  </a:lnTo>
                  <a:lnTo>
                    <a:pt x="266700" y="365760"/>
                  </a:lnTo>
                  <a:lnTo>
                    <a:pt x="335280" y="278130"/>
                  </a:lnTo>
                  <a:lnTo>
                    <a:pt x="270510" y="217170"/>
                  </a:lnTo>
                  <a:lnTo>
                    <a:pt x="297180" y="179070"/>
                  </a:lnTo>
                  <a:lnTo>
                    <a:pt x="354330" y="171450"/>
                  </a:lnTo>
                  <a:lnTo>
                    <a:pt x="358140" y="140970"/>
                  </a:lnTo>
                  <a:lnTo>
                    <a:pt x="312420" y="137160"/>
                  </a:lnTo>
                  <a:lnTo>
                    <a:pt x="297180" y="110490"/>
                  </a:lnTo>
                  <a:lnTo>
                    <a:pt x="323850" y="49530"/>
                  </a:lnTo>
                  <a:lnTo>
                    <a:pt x="377190" y="26670"/>
                  </a:lnTo>
                  <a:lnTo>
                    <a:pt x="422910" y="45720"/>
                  </a:lnTo>
                  <a:lnTo>
                    <a:pt x="491490" y="0"/>
                  </a:lnTo>
                  <a:lnTo>
                    <a:pt x="529590" y="22860"/>
                  </a:lnTo>
                  <a:lnTo>
                    <a:pt x="525780" y="106680"/>
                  </a:lnTo>
                  <a:lnTo>
                    <a:pt x="609600" y="179070"/>
                  </a:lnTo>
                  <a:lnTo>
                    <a:pt x="560070" y="240030"/>
                  </a:lnTo>
                  <a:lnTo>
                    <a:pt x="601980" y="289560"/>
                  </a:lnTo>
                  <a:lnTo>
                    <a:pt x="632460" y="354330"/>
                  </a:lnTo>
                  <a:lnTo>
                    <a:pt x="666750" y="350520"/>
                  </a:lnTo>
                  <a:lnTo>
                    <a:pt x="708660" y="388620"/>
                  </a:lnTo>
                  <a:lnTo>
                    <a:pt x="720090" y="449580"/>
                  </a:lnTo>
                  <a:lnTo>
                    <a:pt x="693420" y="476250"/>
                  </a:lnTo>
                  <a:lnTo>
                    <a:pt x="750570" y="529590"/>
                  </a:lnTo>
                  <a:lnTo>
                    <a:pt x="788670" y="571500"/>
                  </a:lnTo>
                  <a:lnTo>
                    <a:pt x="826770" y="571500"/>
                  </a:lnTo>
                  <a:lnTo>
                    <a:pt x="826770" y="571500"/>
                  </a:lnTo>
                  <a:lnTo>
                    <a:pt x="826770" y="704850"/>
                  </a:lnTo>
                  <a:lnTo>
                    <a:pt x="891540" y="800100"/>
                  </a:lnTo>
                  <a:lnTo>
                    <a:pt x="914400" y="788670"/>
                  </a:lnTo>
                  <a:lnTo>
                    <a:pt x="975360" y="868680"/>
                  </a:lnTo>
                  <a:lnTo>
                    <a:pt x="956310" y="914400"/>
                  </a:lnTo>
                  <a:lnTo>
                    <a:pt x="914400" y="910590"/>
                  </a:lnTo>
                  <a:lnTo>
                    <a:pt x="853440" y="933450"/>
                  </a:lnTo>
                  <a:lnTo>
                    <a:pt x="842010" y="963930"/>
                  </a:lnTo>
                  <a:lnTo>
                    <a:pt x="849630" y="1089660"/>
                  </a:lnTo>
                  <a:lnTo>
                    <a:pt x="830580" y="1066800"/>
                  </a:lnTo>
                  <a:lnTo>
                    <a:pt x="769620" y="1074420"/>
                  </a:lnTo>
                  <a:lnTo>
                    <a:pt x="742950" y="1066800"/>
                  </a:lnTo>
                  <a:lnTo>
                    <a:pt x="727710" y="1131570"/>
                  </a:lnTo>
                  <a:lnTo>
                    <a:pt x="674370" y="1173480"/>
                  </a:lnTo>
                  <a:lnTo>
                    <a:pt x="594360" y="1219200"/>
                  </a:lnTo>
                  <a:lnTo>
                    <a:pt x="537210" y="1226820"/>
                  </a:lnTo>
                  <a:lnTo>
                    <a:pt x="533400" y="1253490"/>
                  </a:lnTo>
                  <a:lnTo>
                    <a:pt x="567690" y="1257300"/>
                  </a:lnTo>
                  <a:lnTo>
                    <a:pt x="575310" y="1303020"/>
                  </a:lnTo>
                  <a:lnTo>
                    <a:pt x="617220" y="1337310"/>
                  </a:lnTo>
                  <a:lnTo>
                    <a:pt x="403860" y="1451610"/>
                  </a:lnTo>
                  <a:lnTo>
                    <a:pt x="403860" y="1451610"/>
                  </a:lnTo>
                  <a:lnTo>
                    <a:pt x="339090" y="1329690"/>
                  </a:lnTo>
                  <a:lnTo>
                    <a:pt x="281940" y="1299210"/>
                  </a:lnTo>
                  <a:lnTo>
                    <a:pt x="281940" y="1249680"/>
                  </a:lnTo>
                  <a:lnTo>
                    <a:pt x="281940" y="1249680"/>
                  </a:lnTo>
                  <a:lnTo>
                    <a:pt x="205740" y="1257300"/>
                  </a:lnTo>
                  <a:lnTo>
                    <a:pt x="160020" y="1272540"/>
                  </a:lnTo>
                  <a:lnTo>
                    <a:pt x="125730" y="1238250"/>
                  </a:lnTo>
                  <a:lnTo>
                    <a:pt x="95250" y="1257300"/>
                  </a:lnTo>
                  <a:lnTo>
                    <a:pt x="80010" y="1165860"/>
                  </a:lnTo>
                  <a:lnTo>
                    <a:pt x="114300" y="1112520"/>
                  </a:lnTo>
                  <a:lnTo>
                    <a:pt x="106680" y="1085850"/>
                  </a:lnTo>
                  <a:lnTo>
                    <a:pt x="114300" y="1055370"/>
                  </a:lnTo>
                  <a:lnTo>
                    <a:pt x="118110" y="1009650"/>
                  </a:lnTo>
                  <a:lnTo>
                    <a:pt x="72390" y="960120"/>
                  </a:lnTo>
                  <a:lnTo>
                    <a:pt x="118110" y="967740"/>
                  </a:lnTo>
                  <a:lnTo>
                    <a:pt x="160020" y="925830"/>
                  </a:lnTo>
                  <a:lnTo>
                    <a:pt x="121920" y="880110"/>
                  </a:lnTo>
                  <a:lnTo>
                    <a:pt x="76200" y="895350"/>
                  </a:lnTo>
                  <a:lnTo>
                    <a:pt x="80010" y="864870"/>
                  </a:lnTo>
                  <a:lnTo>
                    <a:pt x="45720" y="792480"/>
                  </a:lnTo>
                  <a:lnTo>
                    <a:pt x="0" y="765810"/>
                  </a:lnTo>
                  <a:lnTo>
                    <a:pt x="68580" y="704850"/>
                  </a:lnTo>
                  <a:lnTo>
                    <a:pt x="60960" y="678180"/>
                  </a:lnTo>
                  <a:lnTo>
                    <a:pt x="26670" y="609600"/>
                  </a:lnTo>
                  <a:close/>
                </a:path>
              </a:pathLst>
            </a:custGeom>
            <a:solidFill>
              <a:schemeClr val="accent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54" name="Forme libre : forme 53">
              <a:extLst>
                <a:ext uri="{FF2B5EF4-FFF2-40B4-BE49-F238E27FC236}">
                  <a16:creationId xmlns:a16="http://schemas.microsoft.com/office/drawing/2014/main" id="{4CA26089-AB4B-4650-88A4-1F30AE1716FD}"/>
                </a:ext>
              </a:extLst>
            </p:cNvPr>
            <p:cNvSpPr/>
            <p:nvPr/>
          </p:nvSpPr>
          <p:spPr>
            <a:xfrm>
              <a:off x="3897630" y="2510790"/>
              <a:ext cx="971550" cy="1104900"/>
            </a:xfrm>
            <a:custGeom>
              <a:avLst/>
              <a:gdLst>
                <a:gd name="connsiteX0" fmla="*/ 0 w 971550"/>
                <a:gd name="connsiteY0" fmla="*/ 822960 h 1104900"/>
                <a:gd name="connsiteX1" fmla="*/ 53340 w 971550"/>
                <a:gd name="connsiteY1" fmla="*/ 777240 h 1104900"/>
                <a:gd name="connsiteX2" fmla="*/ 57150 w 971550"/>
                <a:gd name="connsiteY2" fmla="*/ 750570 h 1104900"/>
                <a:gd name="connsiteX3" fmla="*/ 106680 w 971550"/>
                <a:gd name="connsiteY3" fmla="*/ 746760 h 1104900"/>
                <a:gd name="connsiteX4" fmla="*/ 121920 w 971550"/>
                <a:gd name="connsiteY4" fmla="*/ 723900 h 1104900"/>
                <a:gd name="connsiteX5" fmla="*/ 160020 w 971550"/>
                <a:gd name="connsiteY5" fmla="*/ 750570 h 1104900"/>
                <a:gd name="connsiteX6" fmla="*/ 171450 w 971550"/>
                <a:gd name="connsiteY6" fmla="*/ 708660 h 1104900"/>
                <a:gd name="connsiteX7" fmla="*/ 148590 w 971550"/>
                <a:gd name="connsiteY7" fmla="*/ 689610 h 1104900"/>
                <a:gd name="connsiteX8" fmla="*/ 198120 w 971550"/>
                <a:gd name="connsiteY8" fmla="*/ 670560 h 1104900"/>
                <a:gd name="connsiteX9" fmla="*/ 255270 w 971550"/>
                <a:gd name="connsiteY9" fmla="*/ 598170 h 1104900"/>
                <a:gd name="connsiteX10" fmla="*/ 243840 w 971550"/>
                <a:gd name="connsiteY10" fmla="*/ 472440 h 1104900"/>
                <a:gd name="connsiteX11" fmla="*/ 285750 w 971550"/>
                <a:gd name="connsiteY11" fmla="*/ 445770 h 1104900"/>
                <a:gd name="connsiteX12" fmla="*/ 297180 w 971550"/>
                <a:gd name="connsiteY12" fmla="*/ 487680 h 1104900"/>
                <a:gd name="connsiteX13" fmla="*/ 323850 w 971550"/>
                <a:gd name="connsiteY13" fmla="*/ 499110 h 1104900"/>
                <a:gd name="connsiteX14" fmla="*/ 323850 w 971550"/>
                <a:gd name="connsiteY14" fmla="*/ 461010 h 1104900"/>
                <a:gd name="connsiteX15" fmla="*/ 312420 w 971550"/>
                <a:gd name="connsiteY15" fmla="*/ 445770 h 1104900"/>
                <a:gd name="connsiteX16" fmla="*/ 331470 w 971550"/>
                <a:gd name="connsiteY16" fmla="*/ 392430 h 1104900"/>
                <a:gd name="connsiteX17" fmla="*/ 373380 w 971550"/>
                <a:gd name="connsiteY17" fmla="*/ 388620 h 1104900"/>
                <a:gd name="connsiteX18" fmla="*/ 335280 w 971550"/>
                <a:gd name="connsiteY18" fmla="*/ 285750 h 1104900"/>
                <a:gd name="connsiteX19" fmla="*/ 354330 w 971550"/>
                <a:gd name="connsiteY19" fmla="*/ 236220 h 1104900"/>
                <a:gd name="connsiteX20" fmla="*/ 358140 w 971550"/>
                <a:gd name="connsiteY20" fmla="*/ 186690 h 1104900"/>
                <a:gd name="connsiteX21" fmla="*/ 300990 w 971550"/>
                <a:gd name="connsiteY21" fmla="*/ 186690 h 1104900"/>
                <a:gd name="connsiteX22" fmla="*/ 316230 w 971550"/>
                <a:gd name="connsiteY22" fmla="*/ 125730 h 1104900"/>
                <a:gd name="connsiteX23" fmla="*/ 384810 w 971550"/>
                <a:gd name="connsiteY23" fmla="*/ 129540 h 1104900"/>
                <a:gd name="connsiteX24" fmla="*/ 388620 w 971550"/>
                <a:gd name="connsiteY24" fmla="*/ 72390 h 1104900"/>
                <a:gd name="connsiteX25" fmla="*/ 422910 w 971550"/>
                <a:gd name="connsiteY25" fmla="*/ 60960 h 1104900"/>
                <a:gd name="connsiteX26" fmla="*/ 453390 w 971550"/>
                <a:gd name="connsiteY26" fmla="*/ 80010 h 1104900"/>
                <a:gd name="connsiteX27" fmla="*/ 483870 w 971550"/>
                <a:gd name="connsiteY27" fmla="*/ 57150 h 1104900"/>
                <a:gd name="connsiteX28" fmla="*/ 525780 w 971550"/>
                <a:gd name="connsiteY28" fmla="*/ 80010 h 1104900"/>
                <a:gd name="connsiteX29" fmla="*/ 632460 w 971550"/>
                <a:gd name="connsiteY29" fmla="*/ 0 h 1104900"/>
                <a:gd name="connsiteX30" fmla="*/ 640080 w 971550"/>
                <a:gd name="connsiteY30" fmla="*/ 15240 h 1104900"/>
                <a:gd name="connsiteX31" fmla="*/ 575310 w 971550"/>
                <a:gd name="connsiteY31" fmla="*/ 72390 h 1104900"/>
                <a:gd name="connsiteX32" fmla="*/ 628650 w 971550"/>
                <a:gd name="connsiteY32" fmla="*/ 106680 h 1104900"/>
                <a:gd name="connsiteX33" fmla="*/ 617220 w 971550"/>
                <a:gd name="connsiteY33" fmla="*/ 152400 h 1104900"/>
                <a:gd name="connsiteX34" fmla="*/ 563880 w 971550"/>
                <a:gd name="connsiteY34" fmla="*/ 137160 h 1104900"/>
                <a:gd name="connsiteX35" fmla="*/ 544830 w 971550"/>
                <a:gd name="connsiteY35" fmla="*/ 163830 h 1104900"/>
                <a:gd name="connsiteX36" fmla="*/ 609600 w 971550"/>
                <a:gd name="connsiteY36" fmla="*/ 205740 h 1104900"/>
                <a:gd name="connsiteX37" fmla="*/ 613410 w 971550"/>
                <a:gd name="connsiteY37" fmla="*/ 274320 h 1104900"/>
                <a:gd name="connsiteX38" fmla="*/ 689610 w 971550"/>
                <a:gd name="connsiteY38" fmla="*/ 259080 h 1104900"/>
                <a:gd name="connsiteX39" fmla="*/ 720090 w 971550"/>
                <a:gd name="connsiteY39" fmla="*/ 281940 h 1104900"/>
                <a:gd name="connsiteX40" fmla="*/ 697230 w 971550"/>
                <a:gd name="connsiteY40" fmla="*/ 304800 h 1104900"/>
                <a:gd name="connsiteX41" fmla="*/ 701040 w 971550"/>
                <a:gd name="connsiteY41" fmla="*/ 335280 h 1104900"/>
                <a:gd name="connsiteX42" fmla="*/ 739140 w 971550"/>
                <a:gd name="connsiteY42" fmla="*/ 335280 h 1104900"/>
                <a:gd name="connsiteX43" fmla="*/ 762000 w 971550"/>
                <a:gd name="connsiteY43" fmla="*/ 411480 h 1104900"/>
                <a:gd name="connsiteX44" fmla="*/ 861060 w 971550"/>
                <a:gd name="connsiteY44" fmla="*/ 392430 h 1104900"/>
                <a:gd name="connsiteX45" fmla="*/ 952500 w 971550"/>
                <a:gd name="connsiteY45" fmla="*/ 426720 h 1104900"/>
                <a:gd name="connsiteX46" fmla="*/ 971550 w 971550"/>
                <a:gd name="connsiteY46" fmla="*/ 476250 h 1104900"/>
                <a:gd name="connsiteX47" fmla="*/ 902970 w 971550"/>
                <a:gd name="connsiteY47" fmla="*/ 487680 h 1104900"/>
                <a:gd name="connsiteX48" fmla="*/ 880110 w 971550"/>
                <a:gd name="connsiteY48" fmla="*/ 560070 h 1104900"/>
                <a:gd name="connsiteX49" fmla="*/ 895350 w 971550"/>
                <a:gd name="connsiteY49" fmla="*/ 594360 h 1104900"/>
                <a:gd name="connsiteX50" fmla="*/ 937260 w 971550"/>
                <a:gd name="connsiteY50" fmla="*/ 594360 h 1104900"/>
                <a:gd name="connsiteX51" fmla="*/ 941070 w 971550"/>
                <a:gd name="connsiteY51" fmla="*/ 621030 h 1104900"/>
                <a:gd name="connsiteX52" fmla="*/ 891540 w 971550"/>
                <a:gd name="connsiteY52" fmla="*/ 621030 h 1104900"/>
                <a:gd name="connsiteX53" fmla="*/ 868680 w 971550"/>
                <a:gd name="connsiteY53" fmla="*/ 659130 h 1104900"/>
                <a:gd name="connsiteX54" fmla="*/ 906780 w 971550"/>
                <a:gd name="connsiteY54" fmla="*/ 731520 h 1104900"/>
                <a:gd name="connsiteX55" fmla="*/ 853440 w 971550"/>
                <a:gd name="connsiteY55" fmla="*/ 807720 h 1104900"/>
                <a:gd name="connsiteX56" fmla="*/ 842010 w 971550"/>
                <a:gd name="connsiteY56" fmla="*/ 777240 h 1104900"/>
                <a:gd name="connsiteX57" fmla="*/ 784860 w 971550"/>
                <a:gd name="connsiteY57" fmla="*/ 773430 h 1104900"/>
                <a:gd name="connsiteX58" fmla="*/ 796290 w 971550"/>
                <a:gd name="connsiteY58" fmla="*/ 857250 h 1104900"/>
                <a:gd name="connsiteX59" fmla="*/ 742950 w 971550"/>
                <a:gd name="connsiteY59" fmla="*/ 887730 h 1104900"/>
                <a:gd name="connsiteX60" fmla="*/ 720090 w 971550"/>
                <a:gd name="connsiteY60" fmla="*/ 853440 h 1104900"/>
                <a:gd name="connsiteX61" fmla="*/ 674370 w 971550"/>
                <a:gd name="connsiteY61" fmla="*/ 925830 h 1104900"/>
                <a:gd name="connsiteX62" fmla="*/ 605790 w 971550"/>
                <a:gd name="connsiteY62" fmla="*/ 948690 h 1104900"/>
                <a:gd name="connsiteX63" fmla="*/ 624840 w 971550"/>
                <a:gd name="connsiteY63" fmla="*/ 1005840 h 1104900"/>
                <a:gd name="connsiteX64" fmla="*/ 624840 w 971550"/>
                <a:gd name="connsiteY64" fmla="*/ 1005840 h 1104900"/>
                <a:gd name="connsiteX65" fmla="*/ 609600 w 971550"/>
                <a:gd name="connsiteY65" fmla="*/ 1059180 h 1104900"/>
                <a:gd name="connsiteX66" fmla="*/ 567690 w 971550"/>
                <a:gd name="connsiteY66" fmla="*/ 1062990 h 1104900"/>
                <a:gd name="connsiteX67" fmla="*/ 541020 w 971550"/>
                <a:gd name="connsiteY67" fmla="*/ 1104900 h 1104900"/>
                <a:gd name="connsiteX68" fmla="*/ 521970 w 971550"/>
                <a:gd name="connsiteY68" fmla="*/ 1017270 h 1104900"/>
                <a:gd name="connsiteX69" fmla="*/ 422910 w 971550"/>
                <a:gd name="connsiteY69" fmla="*/ 1002030 h 1104900"/>
                <a:gd name="connsiteX70" fmla="*/ 381000 w 971550"/>
                <a:gd name="connsiteY70" fmla="*/ 1062990 h 1104900"/>
                <a:gd name="connsiteX71" fmla="*/ 339090 w 971550"/>
                <a:gd name="connsiteY71" fmla="*/ 1021080 h 1104900"/>
                <a:gd name="connsiteX72" fmla="*/ 369570 w 971550"/>
                <a:gd name="connsiteY72" fmla="*/ 1005840 h 1104900"/>
                <a:gd name="connsiteX73" fmla="*/ 350520 w 971550"/>
                <a:gd name="connsiteY73" fmla="*/ 971550 h 1104900"/>
                <a:gd name="connsiteX74" fmla="*/ 377190 w 971550"/>
                <a:gd name="connsiteY74" fmla="*/ 883920 h 1104900"/>
                <a:gd name="connsiteX75" fmla="*/ 361950 w 971550"/>
                <a:gd name="connsiteY75" fmla="*/ 876300 h 1104900"/>
                <a:gd name="connsiteX76" fmla="*/ 312420 w 971550"/>
                <a:gd name="connsiteY76" fmla="*/ 914400 h 1104900"/>
                <a:gd name="connsiteX77" fmla="*/ 300990 w 971550"/>
                <a:gd name="connsiteY77" fmla="*/ 899160 h 1104900"/>
                <a:gd name="connsiteX78" fmla="*/ 198120 w 971550"/>
                <a:gd name="connsiteY78" fmla="*/ 857250 h 1104900"/>
                <a:gd name="connsiteX79" fmla="*/ 175260 w 971550"/>
                <a:gd name="connsiteY79" fmla="*/ 887730 h 1104900"/>
                <a:gd name="connsiteX80" fmla="*/ 125730 w 971550"/>
                <a:gd name="connsiteY80" fmla="*/ 883920 h 1104900"/>
                <a:gd name="connsiteX81" fmla="*/ 91440 w 971550"/>
                <a:gd name="connsiteY81" fmla="*/ 845820 h 1104900"/>
                <a:gd name="connsiteX82" fmla="*/ 0 w 971550"/>
                <a:gd name="connsiteY82" fmla="*/ 82296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971550" h="1104900">
                  <a:moveTo>
                    <a:pt x="0" y="822960"/>
                  </a:moveTo>
                  <a:lnTo>
                    <a:pt x="53340" y="777240"/>
                  </a:lnTo>
                  <a:lnTo>
                    <a:pt x="57150" y="750570"/>
                  </a:lnTo>
                  <a:lnTo>
                    <a:pt x="106680" y="746760"/>
                  </a:lnTo>
                  <a:lnTo>
                    <a:pt x="121920" y="723900"/>
                  </a:lnTo>
                  <a:lnTo>
                    <a:pt x="160020" y="750570"/>
                  </a:lnTo>
                  <a:lnTo>
                    <a:pt x="171450" y="708660"/>
                  </a:lnTo>
                  <a:lnTo>
                    <a:pt x="148590" y="689610"/>
                  </a:lnTo>
                  <a:lnTo>
                    <a:pt x="198120" y="670560"/>
                  </a:lnTo>
                  <a:lnTo>
                    <a:pt x="255270" y="598170"/>
                  </a:lnTo>
                  <a:lnTo>
                    <a:pt x="243840" y="472440"/>
                  </a:lnTo>
                  <a:lnTo>
                    <a:pt x="285750" y="445770"/>
                  </a:lnTo>
                  <a:lnTo>
                    <a:pt x="297180" y="487680"/>
                  </a:lnTo>
                  <a:lnTo>
                    <a:pt x="323850" y="499110"/>
                  </a:lnTo>
                  <a:lnTo>
                    <a:pt x="323850" y="461010"/>
                  </a:lnTo>
                  <a:lnTo>
                    <a:pt x="312420" y="445770"/>
                  </a:lnTo>
                  <a:lnTo>
                    <a:pt x="331470" y="392430"/>
                  </a:lnTo>
                  <a:lnTo>
                    <a:pt x="373380" y="388620"/>
                  </a:lnTo>
                  <a:lnTo>
                    <a:pt x="335280" y="285750"/>
                  </a:lnTo>
                  <a:lnTo>
                    <a:pt x="354330" y="236220"/>
                  </a:lnTo>
                  <a:lnTo>
                    <a:pt x="358140" y="186690"/>
                  </a:lnTo>
                  <a:lnTo>
                    <a:pt x="300990" y="186690"/>
                  </a:lnTo>
                  <a:lnTo>
                    <a:pt x="316230" y="125730"/>
                  </a:lnTo>
                  <a:lnTo>
                    <a:pt x="384810" y="129540"/>
                  </a:lnTo>
                  <a:lnTo>
                    <a:pt x="388620" y="72390"/>
                  </a:lnTo>
                  <a:lnTo>
                    <a:pt x="422910" y="60960"/>
                  </a:lnTo>
                  <a:lnTo>
                    <a:pt x="453390" y="80010"/>
                  </a:lnTo>
                  <a:lnTo>
                    <a:pt x="483870" y="57150"/>
                  </a:lnTo>
                  <a:lnTo>
                    <a:pt x="525780" y="80010"/>
                  </a:lnTo>
                  <a:lnTo>
                    <a:pt x="632460" y="0"/>
                  </a:lnTo>
                  <a:lnTo>
                    <a:pt x="640080" y="15240"/>
                  </a:lnTo>
                  <a:lnTo>
                    <a:pt x="575310" y="72390"/>
                  </a:lnTo>
                  <a:lnTo>
                    <a:pt x="628650" y="106680"/>
                  </a:lnTo>
                  <a:lnTo>
                    <a:pt x="617220" y="152400"/>
                  </a:lnTo>
                  <a:lnTo>
                    <a:pt x="563880" y="137160"/>
                  </a:lnTo>
                  <a:lnTo>
                    <a:pt x="544830" y="163830"/>
                  </a:lnTo>
                  <a:lnTo>
                    <a:pt x="609600" y="205740"/>
                  </a:lnTo>
                  <a:lnTo>
                    <a:pt x="613410" y="274320"/>
                  </a:lnTo>
                  <a:lnTo>
                    <a:pt x="689610" y="259080"/>
                  </a:lnTo>
                  <a:lnTo>
                    <a:pt x="720090" y="281940"/>
                  </a:lnTo>
                  <a:lnTo>
                    <a:pt x="697230" y="304800"/>
                  </a:lnTo>
                  <a:lnTo>
                    <a:pt x="701040" y="335280"/>
                  </a:lnTo>
                  <a:lnTo>
                    <a:pt x="739140" y="335280"/>
                  </a:lnTo>
                  <a:lnTo>
                    <a:pt x="762000" y="411480"/>
                  </a:lnTo>
                  <a:lnTo>
                    <a:pt x="861060" y="392430"/>
                  </a:lnTo>
                  <a:lnTo>
                    <a:pt x="952500" y="426720"/>
                  </a:lnTo>
                  <a:lnTo>
                    <a:pt x="971550" y="476250"/>
                  </a:lnTo>
                  <a:lnTo>
                    <a:pt x="902970" y="487680"/>
                  </a:lnTo>
                  <a:lnTo>
                    <a:pt x="880110" y="560070"/>
                  </a:lnTo>
                  <a:lnTo>
                    <a:pt x="895350" y="594360"/>
                  </a:lnTo>
                  <a:lnTo>
                    <a:pt x="937260" y="594360"/>
                  </a:lnTo>
                  <a:lnTo>
                    <a:pt x="941070" y="621030"/>
                  </a:lnTo>
                  <a:lnTo>
                    <a:pt x="891540" y="621030"/>
                  </a:lnTo>
                  <a:lnTo>
                    <a:pt x="868680" y="659130"/>
                  </a:lnTo>
                  <a:lnTo>
                    <a:pt x="906780" y="731520"/>
                  </a:lnTo>
                  <a:lnTo>
                    <a:pt x="853440" y="807720"/>
                  </a:lnTo>
                  <a:lnTo>
                    <a:pt x="842010" y="777240"/>
                  </a:lnTo>
                  <a:lnTo>
                    <a:pt x="784860" y="773430"/>
                  </a:lnTo>
                  <a:lnTo>
                    <a:pt x="796290" y="857250"/>
                  </a:lnTo>
                  <a:lnTo>
                    <a:pt x="742950" y="887730"/>
                  </a:lnTo>
                  <a:lnTo>
                    <a:pt x="720090" y="853440"/>
                  </a:lnTo>
                  <a:lnTo>
                    <a:pt x="674370" y="925830"/>
                  </a:lnTo>
                  <a:lnTo>
                    <a:pt x="605790" y="948690"/>
                  </a:lnTo>
                  <a:lnTo>
                    <a:pt x="624840" y="1005840"/>
                  </a:lnTo>
                  <a:lnTo>
                    <a:pt x="624840" y="1005840"/>
                  </a:lnTo>
                  <a:lnTo>
                    <a:pt x="609600" y="1059180"/>
                  </a:lnTo>
                  <a:lnTo>
                    <a:pt x="567690" y="1062990"/>
                  </a:lnTo>
                  <a:lnTo>
                    <a:pt x="541020" y="1104900"/>
                  </a:lnTo>
                  <a:lnTo>
                    <a:pt x="521970" y="1017270"/>
                  </a:lnTo>
                  <a:lnTo>
                    <a:pt x="422910" y="1002030"/>
                  </a:lnTo>
                  <a:lnTo>
                    <a:pt x="381000" y="1062990"/>
                  </a:lnTo>
                  <a:lnTo>
                    <a:pt x="339090" y="1021080"/>
                  </a:lnTo>
                  <a:lnTo>
                    <a:pt x="369570" y="1005840"/>
                  </a:lnTo>
                  <a:lnTo>
                    <a:pt x="350520" y="971550"/>
                  </a:lnTo>
                  <a:lnTo>
                    <a:pt x="377190" y="883920"/>
                  </a:lnTo>
                  <a:lnTo>
                    <a:pt x="361950" y="876300"/>
                  </a:lnTo>
                  <a:lnTo>
                    <a:pt x="312420" y="914400"/>
                  </a:lnTo>
                  <a:lnTo>
                    <a:pt x="300990" y="899160"/>
                  </a:lnTo>
                  <a:lnTo>
                    <a:pt x="198120" y="857250"/>
                  </a:lnTo>
                  <a:lnTo>
                    <a:pt x="175260" y="887730"/>
                  </a:lnTo>
                  <a:lnTo>
                    <a:pt x="125730" y="883920"/>
                  </a:lnTo>
                  <a:lnTo>
                    <a:pt x="91440" y="845820"/>
                  </a:lnTo>
                  <a:lnTo>
                    <a:pt x="0" y="822960"/>
                  </a:lnTo>
                  <a:close/>
                </a:path>
              </a:pathLst>
            </a:custGeom>
            <a:solidFill>
              <a:schemeClr val="accent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55" name="Forme libre : forme 54">
              <a:extLst>
                <a:ext uri="{FF2B5EF4-FFF2-40B4-BE49-F238E27FC236}">
                  <a16:creationId xmlns:a16="http://schemas.microsoft.com/office/drawing/2014/main" id="{83CE00F3-1C89-4A26-BC1F-5456C1584C1D}"/>
                </a:ext>
              </a:extLst>
            </p:cNvPr>
            <p:cNvSpPr/>
            <p:nvPr/>
          </p:nvSpPr>
          <p:spPr>
            <a:xfrm>
              <a:off x="3295650" y="3352800"/>
              <a:ext cx="1348740" cy="1722120"/>
            </a:xfrm>
            <a:custGeom>
              <a:avLst/>
              <a:gdLst>
                <a:gd name="connsiteX0" fmla="*/ 110490 w 1348740"/>
                <a:gd name="connsiteY0" fmla="*/ 175260 h 1722120"/>
                <a:gd name="connsiteX1" fmla="*/ 171450 w 1348740"/>
                <a:gd name="connsiteY1" fmla="*/ 220980 h 1722120"/>
                <a:gd name="connsiteX2" fmla="*/ 243840 w 1348740"/>
                <a:gd name="connsiteY2" fmla="*/ 198120 h 1722120"/>
                <a:gd name="connsiteX3" fmla="*/ 320040 w 1348740"/>
                <a:gd name="connsiteY3" fmla="*/ 289560 h 1722120"/>
                <a:gd name="connsiteX4" fmla="*/ 369570 w 1348740"/>
                <a:gd name="connsiteY4" fmla="*/ 259080 h 1722120"/>
                <a:gd name="connsiteX5" fmla="*/ 331470 w 1348740"/>
                <a:gd name="connsiteY5" fmla="*/ 171450 h 1722120"/>
                <a:gd name="connsiteX6" fmla="*/ 304800 w 1348740"/>
                <a:gd name="connsiteY6" fmla="*/ 160020 h 1722120"/>
                <a:gd name="connsiteX7" fmla="*/ 331470 w 1348740"/>
                <a:gd name="connsiteY7" fmla="*/ 129540 h 1722120"/>
                <a:gd name="connsiteX8" fmla="*/ 381000 w 1348740"/>
                <a:gd name="connsiteY8" fmla="*/ 179070 h 1722120"/>
                <a:gd name="connsiteX9" fmla="*/ 422910 w 1348740"/>
                <a:gd name="connsiteY9" fmla="*/ 190500 h 1722120"/>
                <a:gd name="connsiteX10" fmla="*/ 441960 w 1348740"/>
                <a:gd name="connsiteY10" fmla="*/ 121920 h 1722120"/>
                <a:gd name="connsiteX11" fmla="*/ 502920 w 1348740"/>
                <a:gd name="connsiteY11" fmla="*/ 129540 h 1722120"/>
                <a:gd name="connsiteX12" fmla="*/ 518160 w 1348740"/>
                <a:gd name="connsiteY12" fmla="*/ 114300 h 1722120"/>
                <a:gd name="connsiteX13" fmla="*/ 571500 w 1348740"/>
                <a:gd name="connsiteY13" fmla="*/ 83820 h 1722120"/>
                <a:gd name="connsiteX14" fmla="*/ 609600 w 1348740"/>
                <a:gd name="connsiteY14" fmla="*/ 68580 h 1722120"/>
                <a:gd name="connsiteX15" fmla="*/ 636270 w 1348740"/>
                <a:gd name="connsiteY15" fmla="*/ 57150 h 1722120"/>
                <a:gd name="connsiteX16" fmla="*/ 628650 w 1348740"/>
                <a:gd name="connsiteY16" fmla="*/ 0 h 1722120"/>
                <a:gd name="connsiteX17" fmla="*/ 685800 w 1348740"/>
                <a:gd name="connsiteY17" fmla="*/ 0 h 1722120"/>
                <a:gd name="connsiteX18" fmla="*/ 735330 w 1348740"/>
                <a:gd name="connsiteY18" fmla="*/ 49530 h 1722120"/>
                <a:gd name="connsiteX19" fmla="*/ 777240 w 1348740"/>
                <a:gd name="connsiteY19" fmla="*/ 45720 h 1722120"/>
                <a:gd name="connsiteX20" fmla="*/ 811530 w 1348740"/>
                <a:gd name="connsiteY20" fmla="*/ 19050 h 1722120"/>
                <a:gd name="connsiteX21" fmla="*/ 914400 w 1348740"/>
                <a:gd name="connsiteY21" fmla="*/ 76200 h 1722120"/>
                <a:gd name="connsiteX22" fmla="*/ 967740 w 1348740"/>
                <a:gd name="connsiteY22" fmla="*/ 34290 h 1722120"/>
                <a:gd name="connsiteX23" fmla="*/ 952500 w 1348740"/>
                <a:gd name="connsiteY23" fmla="*/ 114300 h 1722120"/>
                <a:gd name="connsiteX24" fmla="*/ 967740 w 1348740"/>
                <a:gd name="connsiteY24" fmla="*/ 167640 h 1722120"/>
                <a:gd name="connsiteX25" fmla="*/ 944880 w 1348740"/>
                <a:gd name="connsiteY25" fmla="*/ 179070 h 1722120"/>
                <a:gd name="connsiteX26" fmla="*/ 982980 w 1348740"/>
                <a:gd name="connsiteY26" fmla="*/ 232410 h 1722120"/>
                <a:gd name="connsiteX27" fmla="*/ 1024890 w 1348740"/>
                <a:gd name="connsiteY27" fmla="*/ 171450 h 1722120"/>
                <a:gd name="connsiteX28" fmla="*/ 1123950 w 1348740"/>
                <a:gd name="connsiteY28" fmla="*/ 175260 h 1722120"/>
                <a:gd name="connsiteX29" fmla="*/ 1139190 w 1348740"/>
                <a:gd name="connsiteY29" fmla="*/ 262890 h 1722120"/>
                <a:gd name="connsiteX30" fmla="*/ 1165860 w 1348740"/>
                <a:gd name="connsiteY30" fmla="*/ 228600 h 1722120"/>
                <a:gd name="connsiteX31" fmla="*/ 1215390 w 1348740"/>
                <a:gd name="connsiteY31" fmla="*/ 220980 h 1722120"/>
                <a:gd name="connsiteX32" fmla="*/ 1253490 w 1348740"/>
                <a:gd name="connsiteY32" fmla="*/ 316230 h 1722120"/>
                <a:gd name="connsiteX33" fmla="*/ 1192530 w 1348740"/>
                <a:gd name="connsiteY33" fmla="*/ 369570 h 1722120"/>
                <a:gd name="connsiteX34" fmla="*/ 1219200 w 1348740"/>
                <a:gd name="connsiteY34" fmla="*/ 400050 h 1722120"/>
                <a:gd name="connsiteX35" fmla="*/ 1276350 w 1348740"/>
                <a:gd name="connsiteY35" fmla="*/ 499110 h 1722120"/>
                <a:gd name="connsiteX36" fmla="*/ 1322070 w 1348740"/>
                <a:gd name="connsiteY36" fmla="*/ 491490 h 1722120"/>
                <a:gd name="connsiteX37" fmla="*/ 1341120 w 1348740"/>
                <a:gd name="connsiteY37" fmla="*/ 541020 h 1722120"/>
                <a:gd name="connsiteX38" fmla="*/ 1299210 w 1348740"/>
                <a:gd name="connsiteY38" fmla="*/ 571500 h 1722120"/>
                <a:gd name="connsiteX39" fmla="*/ 1299210 w 1348740"/>
                <a:gd name="connsiteY39" fmla="*/ 571500 h 1722120"/>
                <a:gd name="connsiteX40" fmla="*/ 1295400 w 1348740"/>
                <a:gd name="connsiteY40" fmla="*/ 632460 h 1722120"/>
                <a:gd name="connsiteX41" fmla="*/ 1295400 w 1348740"/>
                <a:gd name="connsiteY41" fmla="*/ 704850 h 1722120"/>
                <a:gd name="connsiteX42" fmla="*/ 1299210 w 1348740"/>
                <a:gd name="connsiteY42" fmla="*/ 735330 h 1722120"/>
                <a:gd name="connsiteX43" fmla="*/ 1268730 w 1348740"/>
                <a:gd name="connsiteY43" fmla="*/ 773430 h 1722120"/>
                <a:gd name="connsiteX44" fmla="*/ 1280160 w 1348740"/>
                <a:gd name="connsiteY44" fmla="*/ 872490 h 1722120"/>
                <a:gd name="connsiteX45" fmla="*/ 1299210 w 1348740"/>
                <a:gd name="connsiteY45" fmla="*/ 853440 h 1722120"/>
                <a:gd name="connsiteX46" fmla="*/ 1348740 w 1348740"/>
                <a:gd name="connsiteY46" fmla="*/ 876300 h 1722120"/>
                <a:gd name="connsiteX47" fmla="*/ 1341120 w 1348740"/>
                <a:gd name="connsiteY47" fmla="*/ 910590 h 1722120"/>
                <a:gd name="connsiteX48" fmla="*/ 1283970 w 1348740"/>
                <a:gd name="connsiteY48" fmla="*/ 922020 h 1722120"/>
                <a:gd name="connsiteX49" fmla="*/ 1333500 w 1348740"/>
                <a:gd name="connsiteY49" fmla="*/ 1005840 h 1722120"/>
                <a:gd name="connsiteX50" fmla="*/ 1329690 w 1348740"/>
                <a:gd name="connsiteY50" fmla="*/ 1024890 h 1722120"/>
                <a:gd name="connsiteX51" fmla="*/ 1280160 w 1348740"/>
                <a:gd name="connsiteY51" fmla="*/ 1002030 h 1722120"/>
                <a:gd name="connsiteX52" fmla="*/ 1223010 w 1348740"/>
                <a:gd name="connsiteY52" fmla="*/ 967740 h 1722120"/>
                <a:gd name="connsiteX53" fmla="*/ 1234440 w 1348740"/>
                <a:gd name="connsiteY53" fmla="*/ 1028700 h 1722120"/>
                <a:gd name="connsiteX54" fmla="*/ 1211580 w 1348740"/>
                <a:gd name="connsiteY54" fmla="*/ 1040130 h 1722120"/>
                <a:gd name="connsiteX55" fmla="*/ 1207770 w 1348740"/>
                <a:gd name="connsiteY55" fmla="*/ 1089660 h 1722120"/>
                <a:gd name="connsiteX56" fmla="*/ 1085850 w 1348740"/>
                <a:gd name="connsiteY56" fmla="*/ 1032510 h 1722120"/>
                <a:gd name="connsiteX57" fmla="*/ 1085850 w 1348740"/>
                <a:gd name="connsiteY57" fmla="*/ 1032510 h 1722120"/>
                <a:gd name="connsiteX58" fmla="*/ 1013460 w 1348740"/>
                <a:gd name="connsiteY58" fmla="*/ 1047750 h 1722120"/>
                <a:gd name="connsiteX59" fmla="*/ 1036320 w 1348740"/>
                <a:gd name="connsiteY59" fmla="*/ 1108710 h 1722120"/>
                <a:gd name="connsiteX60" fmla="*/ 952500 w 1348740"/>
                <a:gd name="connsiteY60" fmla="*/ 1177290 h 1722120"/>
                <a:gd name="connsiteX61" fmla="*/ 956310 w 1348740"/>
                <a:gd name="connsiteY61" fmla="*/ 1272540 h 1722120"/>
                <a:gd name="connsiteX62" fmla="*/ 929640 w 1348740"/>
                <a:gd name="connsiteY62" fmla="*/ 1318260 h 1722120"/>
                <a:gd name="connsiteX63" fmla="*/ 929640 w 1348740"/>
                <a:gd name="connsiteY63" fmla="*/ 1363980 h 1722120"/>
                <a:gd name="connsiteX64" fmla="*/ 918210 w 1348740"/>
                <a:gd name="connsiteY64" fmla="*/ 1417320 h 1722120"/>
                <a:gd name="connsiteX65" fmla="*/ 922020 w 1348740"/>
                <a:gd name="connsiteY65" fmla="*/ 1485900 h 1722120"/>
                <a:gd name="connsiteX66" fmla="*/ 956310 w 1348740"/>
                <a:gd name="connsiteY66" fmla="*/ 1489710 h 1722120"/>
                <a:gd name="connsiteX67" fmla="*/ 1070610 w 1348740"/>
                <a:gd name="connsiteY67" fmla="*/ 1482090 h 1722120"/>
                <a:gd name="connsiteX68" fmla="*/ 1104900 w 1348740"/>
                <a:gd name="connsiteY68" fmla="*/ 1527810 h 1722120"/>
                <a:gd name="connsiteX69" fmla="*/ 1188720 w 1348740"/>
                <a:gd name="connsiteY69" fmla="*/ 1562100 h 1722120"/>
                <a:gd name="connsiteX70" fmla="*/ 1150620 w 1348740"/>
                <a:gd name="connsiteY70" fmla="*/ 1672590 h 1722120"/>
                <a:gd name="connsiteX71" fmla="*/ 1078230 w 1348740"/>
                <a:gd name="connsiteY71" fmla="*/ 1672590 h 1722120"/>
                <a:gd name="connsiteX72" fmla="*/ 975360 w 1348740"/>
                <a:gd name="connsiteY72" fmla="*/ 1668780 h 1722120"/>
                <a:gd name="connsiteX73" fmla="*/ 929640 w 1348740"/>
                <a:gd name="connsiteY73" fmla="*/ 1661160 h 1722120"/>
                <a:gd name="connsiteX74" fmla="*/ 933450 w 1348740"/>
                <a:gd name="connsiteY74" fmla="*/ 1623060 h 1722120"/>
                <a:gd name="connsiteX75" fmla="*/ 864870 w 1348740"/>
                <a:gd name="connsiteY75" fmla="*/ 1634490 h 1722120"/>
                <a:gd name="connsiteX76" fmla="*/ 883920 w 1348740"/>
                <a:gd name="connsiteY76" fmla="*/ 1699260 h 1722120"/>
                <a:gd name="connsiteX77" fmla="*/ 853440 w 1348740"/>
                <a:gd name="connsiteY77" fmla="*/ 1722120 h 1722120"/>
                <a:gd name="connsiteX78" fmla="*/ 712470 w 1348740"/>
                <a:gd name="connsiteY78" fmla="*/ 1638300 h 1722120"/>
                <a:gd name="connsiteX79" fmla="*/ 720090 w 1348740"/>
                <a:gd name="connsiteY79" fmla="*/ 1459230 h 1722120"/>
                <a:gd name="connsiteX80" fmla="*/ 624840 w 1348740"/>
                <a:gd name="connsiteY80" fmla="*/ 1440180 h 1722120"/>
                <a:gd name="connsiteX81" fmla="*/ 598170 w 1348740"/>
                <a:gd name="connsiteY81" fmla="*/ 1386840 h 1722120"/>
                <a:gd name="connsiteX82" fmla="*/ 537210 w 1348740"/>
                <a:gd name="connsiteY82" fmla="*/ 1398270 h 1722120"/>
                <a:gd name="connsiteX83" fmla="*/ 541020 w 1348740"/>
                <a:gd name="connsiteY83" fmla="*/ 1447800 h 1722120"/>
                <a:gd name="connsiteX84" fmla="*/ 579120 w 1348740"/>
                <a:gd name="connsiteY84" fmla="*/ 1493520 h 1722120"/>
                <a:gd name="connsiteX85" fmla="*/ 457200 w 1348740"/>
                <a:gd name="connsiteY85" fmla="*/ 1501140 h 1722120"/>
                <a:gd name="connsiteX86" fmla="*/ 350520 w 1348740"/>
                <a:gd name="connsiteY86" fmla="*/ 1535430 h 1722120"/>
                <a:gd name="connsiteX87" fmla="*/ 270510 w 1348740"/>
                <a:gd name="connsiteY87" fmla="*/ 1501140 h 1722120"/>
                <a:gd name="connsiteX88" fmla="*/ 213360 w 1348740"/>
                <a:gd name="connsiteY88" fmla="*/ 1527810 h 1722120"/>
                <a:gd name="connsiteX89" fmla="*/ 171450 w 1348740"/>
                <a:gd name="connsiteY89" fmla="*/ 1520190 h 1722120"/>
                <a:gd name="connsiteX90" fmla="*/ 179070 w 1348740"/>
                <a:gd name="connsiteY90" fmla="*/ 1348740 h 1722120"/>
                <a:gd name="connsiteX91" fmla="*/ 232410 w 1348740"/>
                <a:gd name="connsiteY91" fmla="*/ 1329690 h 1722120"/>
                <a:gd name="connsiteX92" fmla="*/ 285750 w 1348740"/>
                <a:gd name="connsiteY92" fmla="*/ 1242060 h 1722120"/>
                <a:gd name="connsiteX93" fmla="*/ 240030 w 1348740"/>
                <a:gd name="connsiteY93" fmla="*/ 1238250 h 1722120"/>
                <a:gd name="connsiteX94" fmla="*/ 247650 w 1348740"/>
                <a:gd name="connsiteY94" fmla="*/ 1162050 h 1722120"/>
                <a:gd name="connsiteX95" fmla="*/ 293370 w 1348740"/>
                <a:gd name="connsiteY95" fmla="*/ 1158240 h 1722120"/>
                <a:gd name="connsiteX96" fmla="*/ 270510 w 1348740"/>
                <a:gd name="connsiteY96" fmla="*/ 937260 h 1722120"/>
                <a:gd name="connsiteX97" fmla="*/ 232410 w 1348740"/>
                <a:gd name="connsiteY97" fmla="*/ 925830 h 1722120"/>
                <a:gd name="connsiteX98" fmla="*/ 175260 w 1348740"/>
                <a:gd name="connsiteY98" fmla="*/ 952500 h 1722120"/>
                <a:gd name="connsiteX99" fmla="*/ 152400 w 1348740"/>
                <a:gd name="connsiteY99" fmla="*/ 876300 h 1722120"/>
                <a:gd name="connsiteX100" fmla="*/ 125730 w 1348740"/>
                <a:gd name="connsiteY100" fmla="*/ 822960 h 1722120"/>
                <a:gd name="connsiteX101" fmla="*/ 167640 w 1348740"/>
                <a:gd name="connsiteY101" fmla="*/ 750570 h 1722120"/>
                <a:gd name="connsiteX102" fmla="*/ 83820 w 1348740"/>
                <a:gd name="connsiteY102" fmla="*/ 723900 h 1722120"/>
                <a:gd name="connsiteX103" fmla="*/ 11430 w 1348740"/>
                <a:gd name="connsiteY103" fmla="*/ 655320 h 1722120"/>
                <a:gd name="connsiteX104" fmla="*/ 38100 w 1348740"/>
                <a:gd name="connsiteY104" fmla="*/ 640080 h 1722120"/>
                <a:gd name="connsiteX105" fmla="*/ 0 w 1348740"/>
                <a:gd name="connsiteY105" fmla="*/ 613410 h 1722120"/>
                <a:gd name="connsiteX106" fmla="*/ 3810 w 1348740"/>
                <a:gd name="connsiteY106" fmla="*/ 598170 h 1722120"/>
                <a:gd name="connsiteX107" fmla="*/ 49530 w 1348740"/>
                <a:gd name="connsiteY107" fmla="*/ 544830 h 1722120"/>
                <a:gd name="connsiteX108" fmla="*/ 38100 w 1348740"/>
                <a:gd name="connsiteY108" fmla="*/ 464820 h 1722120"/>
                <a:gd name="connsiteX109" fmla="*/ 110490 w 1348740"/>
                <a:gd name="connsiteY109" fmla="*/ 346710 h 1722120"/>
                <a:gd name="connsiteX110" fmla="*/ 68580 w 1348740"/>
                <a:gd name="connsiteY110" fmla="*/ 320040 h 1722120"/>
                <a:gd name="connsiteX111" fmla="*/ 110490 w 1348740"/>
                <a:gd name="connsiteY111" fmla="*/ 175260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348740" h="1722120">
                  <a:moveTo>
                    <a:pt x="110490" y="175260"/>
                  </a:moveTo>
                  <a:lnTo>
                    <a:pt x="171450" y="220980"/>
                  </a:lnTo>
                  <a:lnTo>
                    <a:pt x="243840" y="198120"/>
                  </a:lnTo>
                  <a:lnTo>
                    <a:pt x="320040" y="289560"/>
                  </a:lnTo>
                  <a:lnTo>
                    <a:pt x="369570" y="259080"/>
                  </a:lnTo>
                  <a:lnTo>
                    <a:pt x="331470" y="171450"/>
                  </a:lnTo>
                  <a:lnTo>
                    <a:pt x="304800" y="160020"/>
                  </a:lnTo>
                  <a:lnTo>
                    <a:pt x="331470" y="129540"/>
                  </a:lnTo>
                  <a:lnTo>
                    <a:pt x="381000" y="179070"/>
                  </a:lnTo>
                  <a:lnTo>
                    <a:pt x="422910" y="190500"/>
                  </a:lnTo>
                  <a:lnTo>
                    <a:pt x="441960" y="121920"/>
                  </a:lnTo>
                  <a:lnTo>
                    <a:pt x="502920" y="129540"/>
                  </a:lnTo>
                  <a:lnTo>
                    <a:pt x="518160" y="114300"/>
                  </a:lnTo>
                  <a:lnTo>
                    <a:pt x="571500" y="83820"/>
                  </a:lnTo>
                  <a:lnTo>
                    <a:pt x="609600" y="68580"/>
                  </a:lnTo>
                  <a:lnTo>
                    <a:pt x="636270" y="57150"/>
                  </a:lnTo>
                  <a:lnTo>
                    <a:pt x="628650" y="0"/>
                  </a:lnTo>
                  <a:lnTo>
                    <a:pt x="685800" y="0"/>
                  </a:lnTo>
                  <a:lnTo>
                    <a:pt x="735330" y="49530"/>
                  </a:lnTo>
                  <a:lnTo>
                    <a:pt x="777240" y="45720"/>
                  </a:lnTo>
                  <a:lnTo>
                    <a:pt x="811530" y="19050"/>
                  </a:lnTo>
                  <a:lnTo>
                    <a:pt x="914400" y="76200"/>
                  </a:lnTo>
                  <a:lnTo>
                    <a:pt x="967740" y="34290"/>
                  </a:lnTo>
                  <a:lnTo>
                    <a:pt x="952500" y="114300"/>
                  </a:lnTo>
                  <a:lnTo>
                    <a:pt x="967740" y="167640"/>
                  </a:lnTo>
                  <a:lnTo>
                    <a:pt x="944880" y="179070"/>
                  </a:lnTo>
                  <a:lnTo>
                    <a:pt x="982980" y="232410"/>
                  </a:lnTo>
                  <a:lnTo>
                    <a:pt x="1024890" y="171450"/>
                  </a:lnTo>
                  <a:lnTo>
                    <a:pt x="1123950" y="175260"/>
                  </a:lnTo>
                  <a:lnTo>
                    <a:pt x="1139190" y="262890"/>
                  </a:lnTo>
                  <a:lnTo>
                    <a:pt x="1165860" y="228600"/>
                  </a:lnTo>
                  <a:lnTo>
                    <a:pt x="1215390" y="220980"/>
                  </a:lnTo>
                  <a:lnTo>
                    <a:pt x="1253490" y="316230"/>
                  </a:lnTo>
                  <a:lnTo>
                    <a:pt x="1192530" y="369570"/>
                  </a:lnTo>
                  <a:lnTo>
                    <a:pt x="1219200" y="400050"/>
                  </a:lnTo>
                  <a:lnTo>
                    <a:pt x="1276350" y="499110"/>
                  </a:lnTo>
                  <a:lnTo>
                    <a:pt x="1322070" y="491490"/>
                  </a:lnTo>
                  <a:lnTo>
                    <a:pt x="1341120" y="541020"/>
                  </a:lnTo>
                  <a:lnTo>
                    <a:pt x="1299210" y="571500"/>
                  </a:lnTo>
                  <a:lnTo>
                    <a:pt x="1299210" y="571500"/>
                  </a:lnTo>
                  <a:lnTo>
                    <a:pt x="1295400" y="632460"/>
                  </a:lnTo>
                  <a:lnTo>
                    <a:pt x="1295400" y="704850"/>
                  </a:lnTo>
                  <a:lnTo>
                    <a:pt x="1299210" y="735330"/>
                  </a:lnTo>
                  <a:lnTo>
                    <a:pt x="1268730" y="773430"/>
                  </a:lnTo>
                  <a:lnTo>
                    <a:pt x="1280160" y="872490"/>
                  </a:lnTo>
                  <a:lnTo>
                    <a:pt x="1299210" y="853440"/>
                  </a:lnTo>
                  <a:lnTo>
                    <a:pt x="1348740" y="876300"/>
                  </a:lnTo>
                  <a:lnTo>
                    <a:pt x="1341120" y="910590"/>
                  </a:lnTo>
                  <a:lnTo>
                    <a:pt x="1283970" y="922020"/>
                  </a:lnTo>
                  <a:lnTo>
                    <a:pt x="1333500" y="1005840"/>
                  </a:lnTo>
                  <a:lnTo>
                    <a:pt x="1329690" y="1024890"/>
                  </a:lnTo>
                  <a:lnTo>
                    <a:pt x="1280160" y="1002030"/>
                  </a:lnTo>
                  <a:lnTo>
                    <a:pt x="1223010" y="967740"/>
                  </a:lnTo>
                  <a:lnTo>
                    <a:pt x="1234440" y="1028700"/>
                  </a:lnTo>
                  <a:lnTo>
                    <a:pt x="1211580" y="1040130"/>
                  </a:lnTo>
                  <a:lnTo>
                    <a:pt x="1207770" y="1089660"/>
                  </a:lnTo>
                  <a:lnTo>
                    <a:pt x="1085850" y="1032510"/>
                  </a:lnTo>
                  <a:lnTo>
                    <a:pt x="1085850" y="1032510"/>
                  </a:lnTo>
                  <a:lnTo>
                    <a:pt x="1013460" y="1047750"/>
                  </a:lnTo>
                  <a:lnTo>
                    <a:pt x="1036320" y="1108710"/>
                  </a:lnTo>
                  <a:lnTo>
                    <a:pt x="952500" y="1177290"/>
                  </a:lnTo>
                  <a:lnTo>
                    <a:pt x="956310" y="1272540"/>
                  </a:lnTo>
                  <a:lnTo>
                    <a:pt x="929640" y="1318260"/>
                  </a:lnTo>
                  <a:lnTo>
                    <a:pt x="929640" y="1363980"/>
                  </a:lnTo>
                  <a:lnTo>
                    <a:pt x="918210" y="1417320"/>
                  </a:lnTo>
                  <a:lnTo>
                    <a:pt x="922020" y="1485900"/>
                  </a:lnTo>
                  <a:lnTo>
                    <a:pt x="956310" y="1489710"/>
                  </a:lnTo>
                  <a:lnTo>
                    <a:pt x="1070610" y="1482090"/>
                  </a:lnTo>
                  <a:lnTo>
                    <a:pt x="1104900" y="1527810"/>
                  </a:lnTo>
                  <a:lnTo>
                    <a:pt x="1188720" y="1562100"/>
                  </a:lnTo>
                  <a:lnTo>
                    <a:pt x="1150620" y="1672590"/>
                  </a:lnTo>
                  <a:lnTo>
                    <a:pt x="1078230" y="1672590"/>
                  </a:lnTo>
                  <a:lnTo>
                    <a:pt x="975360" y="1668780"/>
                  </a:lnTo>
                  <a:lnTo>
                    <a:pt x="929640" y="1661160"/>
                  </a:lnTo>
                  <a:lnTo>
                    <a:pt x="933450" y="1623060"/>
                  </a:lnTo>
                  <a:lnTo>
                    <a:pt x="864870" y="1634490"/>
                  </a:lnTo>
                  <a:lnTo>
                    <a:pt x="883920" y="1699260"/>
                  </a:lnTo>
                  <a:lnTo>
                    <a:pt x="853440" y="1722120"/>
                  </a:lnTo>
                  <a:lnTo>
                    <a:pt x="712470" y="1638300"/>
                  </a:lnTo>
                  <a:lnTo>
                    <a:pt x="720090" y="1459230"/>
                  </a:lnTo>
                  <a:lnTo>
                    <a:pt x="624840" y="1440180"/>
                  </a:lnTo>
                  <a:lnTo>
                    <a:pt x="598170" y="1386840"/>
                  </a:lnTo>
                  <a:lnTo>
                    <a:pt x="537210" y="1398270"/>
                  </a:lnTo>
                  <a:lnTo>
                    <a:pt x="541020" y="1447800"/>
                  </a:lnTo>
                  <a:lnTo>
                    <a:pt x="579120" y="1493520"/>
                  </a:lnTo>
                  <a:lnTo>
                    <a:pt x="457200" y="1501140"/>
                  </a:lnTo>
                  <a:lnTo>
                    <a:pt x="350520" y="1535430"/>
                  </a:lnTo>
                  <a:lnTo>
                    <a:pt x="270510" y="1501140"/>
                  </a:lnTo>
                  <a:lnTo>
                    <a:pt x="213360" y="1527810"/>
                  </a:lnTo>
                  <a:lnTo>
                    <a:pt x="171450" y="1520190"/>
                  </a:lnTo>
                  <a:lnTo>
                    <a:pt x="179070" y="1348740"/>
                  </a:lnTo>
                  <a:lnTo>
                    <a:pt x="232410" y="1329690"/>
                  </a:lnTo>
                  <a:lnTo>
                    <a:pt x="285750" y="1242060"/>
                  </a:lnTo>
                  <a:lnTo>
                    <a:pt x="240030" y="1238250"/>
                  </a:lnTo>
                  <a:lnTo>
                    <a:pt x="247650" y="1162050"/>
                  </a:lnTo>
                  <a:lnTo>
                    <a:pt x="293370" y="1158240"/>
                  </a:lnTo>
                  <a:lnTo>
                    <a:pt x="270510" y="937260"/>
                  </a:lnTo>
                  <a:lnTo>
                    <a:pt x="232410" y="925830"/>
                  </a:lnTo>
                  <a:lnTo>
                    <a:pt x="175260" y="952500"/>
                  </a:lnTo>
                  <a:lnTo>
                    <a:pt x="152400" y="876300"/>
                  </a:lnTo>
                  <a:lnTo>
                    <a:pt x="125730" y="822960"/>
                  </a:lnTo>
                  <a:lnTo>
                    <a:pt x="167640" y="750570"/>
                  </a:lnTo>
                  <a:lnTo>
                    <a:pt x="83820" y="723900"/>
                  </a:lnTo>
                  <a:lnTo>
                    <a:pt x="11430" y="655320"/>
                  </a:lnTo>
                  <a:lnTo>
                    <a:pt x="38100" y="640080"/>
                  </a:lnTo>
                  <a:lnTo>
                    <a:pt x="0" y="613410"/>
                  </a:lnTo>
                  <a:lnTo>
                    <a:pt x="3810" y="598170"/>
                  </a:lnTo>
                  <a:lnTo>
                    <a:pt x="49530" y="544830"/>
                  </a:lnTo>
                  <a:lnTo>
                    <a:pt x="38100" y="464820"/>
                  </a:lnTo>
                  <a:lnTo>
                    <a:pt x="110490" y="346710"/>
                  </a:lnTo>
                  <a:lnTo>
                    <a:pt x="68580" y="320040"/>
                  </a:lnTo>
                  <a:lnTo>
                    <a:pt x="110490" y="175260"/>
                  </a:lnTo>
                  <a:close/>
                </a:path>
              </a:pathLst>
            </a:custGeom>
            <a:solidFill>
              <a:schemeClr val="accent2">
                <a:lumMod val="5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56" name="Forme libre : forme 55">
              <a:extLst>
                <a:ext uri="{FF2B5EF4-FFF2-40B4-BE49-F238E27FC236}">
                  <a16:creationId xmlns:a16="http://schemas.microsoft.com/office/drawing/2014/main" id="{D6C111AA-CE9D-45CC-8C4C-24FEA7ACDCC7}"/>
                </a:ext>
              </a:extLst>
            </p:cNvPr>
            <p:cNvSpPr/>
            <p:nvPr/>
          </p:nvSpPr>
          <p:spPr>
            <a:xfrm>
              <a:off x="3139440" y="4019550"/>
              <a:ext cx="449580" cy="670560"/>
            </a:xfrm>
            <a:custGeom>
              <a:avLst/>
              <a:gdLst>
                <a:gd name="connsiteX0" fmla="*/ 34290 w 449580"/>
                <a:gd name="connsiteY0" fmla="*/ 369570 h 670560"/>
                <a:gd name="connsiteX1" fmla="*/ 0 w 449580"/>
                <a:gd name="connsiteY1" fmla="*/ 320040 h 670560"/>
                <a:gd name="connsiteX2" fmla="*/ 34290 w 449580"/>
                <a:gd name="connsiteY2" fmla="*/ 293370 h 670560"/>
                <a:gd name="connsiteX3" fmla="*/ 41910 w 449580"/>
                <a:gd name="connsiteY3" fmla="*/ 220980 h 670560"/>
                <a:gd name="connsiteX4" fmla="*/ 68580 w 449580"/>
                <a:gd name="connsiteY4" fmla="*/ 186690 h 670560"/>
                <a:gd name="connsiteX5" fmla="*/ 64770 w 449580"/>
                <a:gd name="connsiteY5" fmla="*/ 137160 h 670560"/>
                <a:gd name="connsiteX6" fmla="*/ 114300 w 449580"/>
                <a:gd name="connsiteY6" fmla="*/ 72390 h 670560"/>
                <a:gd name="connsiteX7" fmla="*/ 148590 w 449580"/>
                <a:gd name="connsiteY7" fmla="*/ 64770 h 670560"/>
                <a:gd name="connsiteX8" fmla="*/ 137160 w 449580"/>
                <a:gd name="connsiteY8" fmla="*/ 0 h 670560"/>
                <a:gd name="connsiteX9" fmla="*/ 182880 w 449580"/>
                <a:gd name="connsiteY9" fmla="*/ 0 h 670560"/>
                <a:gd name="connsiteX10" fmla="*/ 232410 w 449580"/>
                <a:gd name="connsiteY10" fmla="*/ 60960 h 670560"/>
                <a:gd name="connsiteX11" fmla="*/ 323850 w 449580"/>
                <a:gd name="connsiteY11" fmla="*/ 87630 h 670560"/>
                <a:gd name="connsiteX12" fmla="*/ 281940 w 449580"/>
                <a:gd name="connsiteY12" fmla="*/ 160020 h 670560"/>
                <a:gd name="connsiteX13" fmla="*/ 308610 w 449580"/>
                <a:gd name="connsiteY13" fmla="*/ 232410 h 670560"/>
                <a:gd name="connsiteX14" fmla="*/ 335280 w 449580"/>
                <a:gd name="connsiteY14" fmla="*/ 293370 h 670560"/>
                <a:gd name="connsiteX15" fmla="*/ 384810 w 449580"/>
                <a:gd name="connsiteY15" fmla="*/ 262890 h 670560"/>
                <a:gd name="connsiteX16" fmla="*/ 422910 w 449580"/>
                <a:gd name="connsiteY16" fmla="*/ 281940 h 670560"/>
                <a:gd name="connsiteX17" fmla="*/ 449580 w 449580"/>
                <a:gd name="connsiteY17" fmla="*/ 499110 h 670560"/>
                <a:gd name="connsiteX18" fmla="*/ 400050 w 449580"/>
                <a:gd name="connsiteY18" fmla="*/ 491490 h 670560"/>
                <a:gd name="connsiteX19" fmla="*/ 396240 w 449580"/>
                <a:gd name="connsiteY19" fmla="*/ 567690 h 670560"/>
                <a:gd name="connsiteX20" fmla="*/ 438150 w 449580"/>
                <a:gd name="connsiteY20" fmla="*/ 605790 h 670560"/>
                <a:gd name="connsiteX21" fmla="*/ 384810 w 449580"/>
                <a:gd name="connsiteY21" fmla="*/ 670560 h 670560"/>
                <a:gd name="connsiteX22" fmla="*/ 342900 w 449580"/>
                <a:gd name="connsiteY22" fmla="*/ 670560 h 670560"/>
                <a:gd name="connsiteX23" fmla="*/ 342900 w 449580"/>
                <a:gd name="connsiteY23" fmla="*/ 621030 h 670560"/>
                <a:gd name="connsiteX24" fmla="*/ 304800 w 449580"/>
                <a:gd name="connsiteY24" fmla="*/ 632460 h 670560"/>
                <a:gd name="connsiteX25" fmla="*/ 289560 w 449580"/>
                <a:gd name="connsiteY25" fmla="*/ 621030 h 670560"/>
                <a:gd name="connsiteX26" fmla="*/ 289560 w 449580"/>
                <a:gd name="connsiteY26" fmla="*/ 590550 h 670560"/>
                <a:gd name="connsiteX27" fmla="*/ 289560 w 449580"/>
                <a:gd name="connsiteY27" fmla="*/ 590550 h 670560"/>
                <a:gd name="connsiteX28" fmla="*/ 194310 w 449580"/>
                <a:gd name="connsiteY28" fmla="*/ 628650 h 670560"/>
                <a:gd name="connsiteX29" fmla="*/ 171450 w 449580"/>
                <a:gd name="connsiteY29" fmla="*/ 601980 h 670560"/>
                <a:gd name="connsiteX30" fmla="*/ 209550 w 449580"/>
                <a:gd name="connsiteY30" fmla="*/ 537210 h 670560"/>
                <a:gd name="connsiteX31" fmla="*/ 179070 w 449580"/>
                <a:gd name="connsiteY31" fmla="*/ 495300 h 670560"/>
                <a:gd name="connsiteX32" fmla="*/ 140970 w 449580"/>
                <a:gd name="connsiteY32" fmla="*/ 537210 h 670560"/>
                <a:gd name="connsiteX33" fmla="*/ 110490 w 449580"/>
                <a:gd name="connsiteY33" fmla="*/ 502920 h 670560"/>
                <a:gd name="connsiteX34" fmla="*/ 99060 w 449580"/>
                <a:gd name="connsiteY34" fmla="*/ 472440 h 670560"/>
                <a:gd name="connsiteX35" fmla="*/ 41910 w 449580"/>
                <a:gd name="connsiteY35" fmla="*/ 476250 h 670560"/>
                <a:gd name="connsiteX36" fmla="*/ 45720 w 449580"/>
                <a:gd name="connsiteY36" fmla="*/ 426720 h 670560"/>
                <a:gd name="connsiteX37" fmla="*/ 34290 w 449580"/>
                <a:gd name="connsiteY37" fmla="*/ 36957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9580" h="670560">
                  <a:moveTo>
                    <a:pt x="34290" y="369570"/>
                  </a:moveTo>
                  <a:lnTo>
                    <a:pt x="0" y="320040"/>
                  </a:lnTo>
                  <a:lnTo>
                    <a:pt x="34290" y="293370"/>
                  </a:lnTo>
                  <a:lnTo>
                    <a:pt x="41910" y="220980"/>
                  </a:lnTo>
                  <a:lnTo>
                    <a:pt x="68580" y="186690"/>
                  </a:lnTo>
                  <a:lnTo>
                    <a:pt x="64770" y="137160"/>
                  </a:lnTo>
                  <a:lnTo>
                    <a:pt x="114300" y="72390"/>
                  </a:lnTo>
                  <a:lnTo>
                    <a:pt x="148590" y="64770"/>
                  </a:lnTo>
                  <a:lnTo>
                    <a:pt x="137160" y="0"/>
                  </a:lnTo>
                  <a:lnTo>
                    <a:pt x="182880" y="0"/>
                  </a:lnTo>
                  <a:lnTo>
                    <a:pt x="232410" y="60960"/>
                  </a:lnTo>
                  <a:lnTo>
                    <a:pt x="323850" y="87630"/>
                  </a:lnTo>
                  <a:lnTo>
                    <a:pt x="281940" y="160020"/>
                  </a:lnTo>
                  <a:lnTo>
                    <a:pt x="308610" y="232410"/>
                  </a:lnTo>
                  <a:lnTo>
                    <a:pt x="335280" y="293370"/>
                  </a:lnTo>
                  <a:lnTo>
                    <a:pt x="384810" y="262890"/>
                  </a:lnTo>
                  <a:lnTo>
                    <a:pt x="422910" y="281940"/>
                  </a:lnTo>
                  <a:lnTo>
                    <a:pt x="449580" y="499110"/>
                  </a:lnTo>
                  <a:lnTo>
                    <a:pt x="400050" y="491490"/>
                  </a:lnTo>
                  <a:lnTo>
                    <a:pt x="396240" y="567690"/>
                  </a:lnTo>
                  <a:lnTo>
                    <a:pt x="438150" y="605790"/>
                  </a:lnTo>
                  <a:lnTo>
                    <a:pt x="384810" y="670560"/>
                  </a:lnTo>
                  <a:lnTo>
                    <a:pt x="342900" y="670560"/>
                  </a:lnTo>
                  <a:lnTo>
                    <a:pt x="342900" y="621030"/>
                  </a:lnTo>
                  <a:lnTo>
                    <a:pt x="304800" y="632460"/>
                  </a:lnTo>
                  <a:lnTo>
                    <a:pt x="289560" y="621030"/>
                  </a:lnTo>
                  <a:lnTo>
                    <a:pt x="289560" y="590550"/>
                  </a:lnTo>
                  <a:lnTo>
                    <a:pt x="289560" y="590550"/>
                  </a:lnTo>
                  <a:lnTo>
                    <a:pt x="194310" y="628650"/>
                  </a:lnTo>
                  <a:lnTo>
                    <a:pt x="171450" y="601980"/>
                  </a:lnTo>
                  <a:lnTo>
                    <a:pt x="209550" y="537210"/>
                  </a:lnTo>
                  <a:lnTo>
                    <a:pt x="179070" y="495300"/>
                  </a:lnTo>
                  <a:lnTo>
                    <a:pt x="140970" y="537210"/>
                  </a:lnTo>
                  <a:lnTo>
                    <a:pt x="110490" y="502920"/>
                  </a:lnTo>
                  <a:lnTo>
                    <a:pt x="99060" y="472440"/>
                  </a:lnTo>
                  <a:lnTo>
                    <a:pt x="41910" y="476250"/>
                  </a:lnTo>
                  <a:lnTo>
                    <a:pt x="45720" y="426720"/>
                  </a:lnTo>
                  <a:lnTo>
                    <a:pt x="34290" y="369570"/>
                  </a:lnTo>
                  <a:close/>
                </a:path>
              </a:pathLst>
            </a:custGeom>
            <a:solidFill>
              <a:srgbClr val="D0F1F9"/>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57" name="Forme libre : forme 56">
              <a:extLst>
                <a:ext uri="{FF2B5EF4-FFF2-40B4-BE49-F238E27FC236}">
                  <a16:creationId xmlns:a16="http://schemas.microsoft.com/office/drawing/2014/main" id="{F7A00F76-8603-4940-AAC9-186CFC6FBB84}"/>
                </a:ext>
              </a:extLst>
            </p:cNvPr>
            <p:cNvSpPr/>
            <p:nvPr/>
          </p:nvSpPr>
          <p:spPr>
            <a:xfrm>
              <a:off x="4118610" y="4983480"/>
              <a:ext cx="666750" cy="822960"/>
            </a:xfrm>
            <a:custGeom>
              <a:avLst/>
              <a:gdLst>
                <a:gd name="connsiteX0" fmla="*/ 0 w 666750"/>
                <a:gd name="connsiteY0" fmla="*/ 106680 h 822960"/>
                <a:gd name="connsiteX1" fmla="*/ 34290 w 666750"/>
                <a:gd name="connsiteY1" fmla="*/ 171450 h 822960"/>
                <a:gd name="connsiteX2" fmla="*/ 53340 w 666750"/>
                <a:gd name="connsiteY2" fmla="*/ 236220 h 822960"/>
                <a:gd name="connsiteX3" fmla="*/ 106680 w 666750"/>
                <a:gd name="connsiteY3" fmla="*/ 293370 h 822960"/>
                <a:gd name="connsiteX4" fmla="*/ 163830 w 666750"/>
                <a:gd name="connsiteY4" fmla="*/ 342900 h 822960"/>
                <a:gd name="connsiteX5" fmla="*/ 182880 w 666750"/>
                <a:gd name="connsiteY5" fmla="*/ 381000 h 822960"/>
                <a:gd name="connsiteX6" fmla="*/ 186690 w 666750"/>
                <a:gd name="connsiteY6" fmla="*/ 415290 h 822960"/>
                <a:gd name="connsiteX7" fmla="*/ 152400 w 666750"/>
                <a:gd name="connsiteY7" fmla="*/ 434340 h 822960"/>
                <a:gd name="connsiteX8" fmla="*/ 163830 w 666750"/>
                <a:gd name="connsiteY8" fmla="*/ 495300 h 822960"/>
                <a:gd name="connsiteX9" fmla="*/ 133350 w 666750"/>
                <a:gd name="connsiteY9" fmla="*/ 525780 h 822960"/>
                <a:gd name="connsiteX10" fmla="*/ 163830 w 666750"/>
                <a:gd name="connsiteY10" fmla="*/ 598170 h 822960"/>
                <a:gd name="connsiteX11" fmla="*/ 255270 w 666750"/>
                <a:gd name="connsiteY11" fmla="*/ 659130 h 822960"/>
                <a:gd name="connsiteX12" fmla="*/ 274320 w 666750"/>
                <a:gd name="connsiteY12" fmla="*/ 674370 h 822960"/>
                <a:gd name="connsiteX13" fmla="*/ 297180 w 666750"/>
                <a:gd name="connsiteY13" fmla="*/ 655320 h 822960"/>
                <a:gd name="connsiteX14" fmla="*/ 323850 w 666750"/>
                <a:gd name="connsiteY14" fmla="*/ 697230 h 822960"/>
                <a:gd name="connsiteX15" fmla="*/ 312420 w 666750"/>
                <a:gd name="connsiteY15" fmla="*/ 720090 h 822960"/>
                <a:gd name="connsiteX16" fmla="*/ 419100 w 666750"/>
                <a:gd name="connsiteY16" fmla="*/ 735330 h 822960"/>
                <a:gd name="connsiteX17" fmla="*/ 480060 w 666750"/>
                <a:gd name="connsiteY17" fmla="*/ 800100 h 822960"/>
                <a:gd name="connsiteX18" fmla="*/ 541020 w 666750"/>
                <a:gd name="connsiteY18" fmla="*/ 773430 h 822960"/>
                <a:gd name="connsiteX19" fmla="*/ 582930 w 666750"/>
                <a:gd name="connsiteY19" fmla="*/ 796290 h 822960"/>
                <a:gd name="connsiteX20" fmla="*/ 613410 w 666750"/>
                <a:gd name="connsiteY20" fmla="*/ 822960 h 822960"/>
                <a:gd name="connsiteX21" fmla="*/ 636270 w 666750"/>
                <a:gd name="connsiteY21" fmla="*/ 796290 h 822960"/>
                <a:gd name="connsiteX22" fmla="*/ 621030 w 666750"/>
                <a:gd name="connsiteY22" fmla="*/ 765810 h 822960"/>
                <a:gd name="connsiteX23" fmla="*/ 666750 w 666750"/>
                <a:gd name="connsiteY23" fmla="*/ 670560 h 822960"/>
                <a:gd name="connsiteX24" fmla="*/ 628650 w 666750"/>
                <a:gd name="connsiteY24" fmla="*/ 662940 h 822960"/>
                <a:gd name="connsiteX25" fmla="*/ 605790 w 666750"/>
                <a:gd name="connsiteY25" fmla="*/ 601980 h 822960"/>
                <a:gd name="connsiteX26" fmla="*/ 563880 w 666750"/>
                <a:gd name="connsiteY26" fmla="*/ 567690 h 822960"/>
                <a:gd name="connsiteX27" fmla="*/ 579120 w 666750"/>
                <a:gd name="connsiteY27" fmla="*/ 499110 h 822960"/>
                <a:gd name="connsiteX28" fmla="*/ 636270 w 666750"/>
                <a:gd name="connsiteY28" fmla="*/ 449580 h 822960"/>
                <a:gd name="connsiteX29" fmla="*/ 666750 w 666750"/>
                <a:gd name="connsiteY29" fmla="*/ 419100 h 822960"/>
                <a:gd name="connsiteX30" fmla="*/ 621030 w 666750"/>
                <a:gd name="connsiteY30" fmla="*/ 308610 h 822960"/>
                <a:gd name="connsiteX31" fmla="*/ 544830 w 666750"/>
                <a:gd name="connsiteY31" fmla="*/ 270510 h 822960"/>
                <a:gd name="connsiteX32" fmla="*/ 472440 w 666750"/>
                <a:gd name="connsiteY32" fmla="*/ 251460 h 822960"/>
                <a:gd name="connsiteX33" fmla="*/ 419100 w 666750"/>
                <a:gd name="connsiteY33" fmla="*/ 224790 h 822960"/>
                <a:gd name="connsiteX34" fmla="*/ 434340 w 666750"/>
                <a:gd name="connsiteY34" fmla="*/ 194310 h 822960"/>
                <a:gd name="connsiteX35" fmla="*/ 472440 w 666750"/>
                <a:gd name="connsiteY35" fmla="*/ 194310 h 822960"/>
                <a:gd name="connsiteX36" fmla="*/ 506730 w 666750"/>
                <a:gd name="connsiteY36" fmla="*/ 148590 h 822960"/>
                <a:gd name="connsiteX37" fmla="*/ 449580 w 666750"/>
                <a:gd name="connsiteY37" fmla="*/ 72390 h 822960"/>
                <a:gd name="connsiteX38" fmla="*/ 449580 w 666750"/>
                <a:gd name="connsiteY38" fmla="*/ 19050 h 822960"/>
                <a:gd name="connsiteX39" fmla="*/ 388620 w 666750"/>
                <a:gd name="connsiteY39" fmla="*/ 38100 h 822960"/>
                <a:gd name="connsiteX40" fmla="*/ 293370 w 666750"/>
                <a:gd name="connsiteY40" fmla="*/ 45720 h 822960"/>
                <a:gd name="connsiteX41" fmla="*/ 99060 w 666750"/>
                <a:gd name="connsiteY41" fmla="*/ 26670 h 822960"/>
                <a:gd name="connsiteX42" fmla="*/ 106680 w 666750"/>
                <a:gd name="connsiteY42" fmla="*/ 0 h 822960"/>
                <a:gd name="connsiteX43" fmla="*/ 38100 w 666750"/>
                <a:gd name="connsiteY43" fmla="*/ 7620 h 822960"/>
                <a:gd name="connsiteX44" fmla="*/ 53340 w 666750"/>
                <a:gd name="connsiteY44" fmla="*/ 80010 h 822960"/>
                <a:gd name="connsiteX45" fmla="*/ 0 w 666750"/>
                <a:gd name="connsiteY45" fmla="*/ 10668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66750" h="822960">
                  <a:moveTo>
                    <a:pt x="0" y="106680"/>
                  </a:moveTo>
                  <a:lnTo>
                    <a:pt x="34290" y="171450"/>
                  </a:lnTo>
                  <a:lnTo>
                    <a:pt x="53340" y="236220"/>
                  </a:lnTo>
                  <a:lnTo>
                    <a:pt x="106680" y="293370"/>
                  </a:lnTo>
                  <a:lnTo>
                    <a:pt x="163830" y="342900"/>
                  </a:lnTo>
                  <a:lnTo>
                    <a:pt x="182880" y="381000"/>
                  </a:lnTo>
                  <a:lnTo>
                    <a:pt x="186690" y="415290"/>
                  </a:lnTo>
                  <a:lnTo>
                    <a:pt x="152400" y="434340"/>
                  </a:lnTo>
                  <a:lnTo>
                    <a:pt x="163830" y="495300"/>
                  </a:lnTo>
                  <a:lnTo>
                    <a:pt x="133350" y="525780"/>
                  </a:lnTo>
                  <a:lnTo>
                    <a:pt x="163830" y="598170"/>
                  </a:lnTo>
                  <a:lnTo>
                    <a:pt x="255270" y="659130"/>
                  </a:lnTo>
                  <a:lnTo>
                    <a:pt x="274320" y="674370"/>
                  </a:lnTo>
                  <a:lnTo>
                    <a:pt x="297180" y="655320"/>
                  </a:lnTo>
                  <a:lnTo>
                    <a:pt x="323850" y="697230"/>
                  </a:lnTo>
                  <a:lnTo>
                    <a:pt x="312420" y="720090"/>
                  </a:lnTo>
                  <a:lnTo>
                    <a:pt x="419100" y="735330"/>
                  </a:lnTo>
                  <a:lnTo>
                    <a:pt x="480060" y="800100"/>
                  </a:lnTo>
                  <a:lnTo>
                    <a:pt x="541020" y="773430"/>
                  </a:lnTo>
                  <a:lnTo>
                    <a:pt x="582930" y="796290"/>
                  </a:lnTo>
                  <a:lnTo>
                    <a:pt x="613410" y="822960"/>
                  </a:lnTo>
                  <a:lnTo>
                    <a:pt x="636270" y="796290"/>
                  </a:lnTo>
                  <a:lnTo>
                    <a:pt x="621030" y="765810"/>
                  </a:lnTo>
                  <a:lnTo>
                    <a:pt x="666750" y="670560"/>
                  </a:lnTo>
                  <a:lnTo>
                    <a:pt x="628650" y="662940"/>
                  </a:lnTo>
                  <a:lnTo>
                    <a:pt x="605790" y="601980"/>
                  </a:lnTo>
                  <a:lnTo>
                    <a:pt x="563880" y="567690"/>
                  </a:lnTo>
                  <a:lnTo>
                    <a:pt x="579120" y="499110"/>
                  </a:lnTo>
                  <a:lnTo>
                    <a:pt x="636270" y="449580"/>
                  </a:lnTo>
                  <a:lnTo>
                    <a:pt x="666750" y="419100"/>
                  </a:lnTo>
                  <a:lnTo>
                    <a:pt x="621030" y="308610"/>
                  </a:lnTo>
                  <a:lnTo>
                    <a:pt x="544830" y="270510"/>
                  </a:lnTo>
                  <a:lnTo>
                    <a:pt x="472440" y="251460"/>
                  </a:lnTo>
                  <a:lnTo>
                    <a:pt x="419100" y="224790"/>
                  </a:lnTo>
                  <a:lnTo>
                    <a:pt x="434340" y="194310"/>
                  </a:lnTo>
                  <a:lnTo>
                    <a:pt x="472440" y="194310"/>
                  </a:lnTo>
                  <a:lnTo>
                    <a:pt x="506730" y="148590"/>
                  </a:lnTo>
                  <a:lnTo>
                    <a:pt x="449580" y="72390"/>
                  </a:lnTo>
                  <a:lnTo>
                    <a:pt x="449580" y="19050"/>
                  </a:lnTo>
                  <a:lnTo>
                    <a:pt x="388620" y="38100"/>
                  </a:lnTo>
                  <a:lnTo>
                    <a:pt x="293370" y="45720"/>
                  </a:lnTo>
                  <a:lnTo>
                    <a:pt x="99060" y="26670"/>
                  </a:lnTo>
                  <a:lnTo>
                    <a:pt x="106680" y="0"/>
                  </a:lnTo>
                  <a:lnTo>
                    <a:pt x="38100" y="7620"/>
                  </a:lnTo>
                  <a:lnTo>
                    <a:pt x="53340" y="80010"/>
                  </a:lnTo>
                  <a:lnTo>
                    <a:pt x="0" y="106680"/>
                  </a:lnTo>
                  <a:close/>
                </a:path>
              </a:pathLst>
            </a:custGeom>
            <a:solidFill>
              <a:schemeClr val="accent2">
                <a:lumMod val="20000"/>
                <a:lumOff val="8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58" name="Forme libre : forme 57">
              <a:extLst>
                <a:ext uri="{FF2B5EF4-FFF2-40B4-BE49-F238E27FC236}">
                  <a16:creationId xmlns:a16="http://schemas.microsoft.com/office/drawing/2014/main" id="{1197D10A-1E8F-4B3F-88E1-B1D372C67D4A}"/>
                </a:ext>
              </a:extLst>
            </p:cNvPr>
            <p:cNvSpPr/>
            <p:nvPr/>
          </p:nvSpPr>
          <p:spPr>
            <a:xfrm>
              <a:off x="4206240" y="4206240"/>
              <a:ext cx="720090" cy="689610"/>
            </a:xfrm>
            <a:custGeom>
              <a:avLst/>
              <a:gdLst>
                <a:gd name="connsiteX0" fmla="*/ 266700 w 720090"/>
                <a:gd name="connsiteY0" fmla="*/ 689610 h 689610"/>
                <a:gd name="connsiteX1" fmla="*/ 316230 w 720090"/>
                <a:gd name="connsiteY1" fmla="*/ 651510 h 689610"/>
                <a:gd name="connsiteX2" fmla="*/ 285750 w 720090"/>
                <a:gd name="connsiteY2" fmla="*/ 609600 h 689610"/>
                <a:gd name="connsiteX3" fmla="*/ 369570 w 720090"/>
                <a:gd name="connsiteY3" fmla="*/ 525780 h 689610"/>
                <a:gd name="connsiteX4" fmla="*/ 388620 w 720090"/>
                <a:gd name="connsiteY4" fmla="*/ 525780 h 689610"/>
                <a:gd name="connsiteX5" fmla="*/ 457200 w 720090"/>
                <a:gd name="connsiteY5" fmla="*/ 499110 h 689610"/>
                <a:gd name="connsiteX6" fmla="*/ 487680 w 720090"/>
                <a:gd name="connsiteY6" fmla="*/ 521970 h 689610"/>
                <a:gd name="connsiteX7" fmla="*/ 529590 w 720090"/>
                <a:gd name="connsiteY7" fmla="*/ 525780 h 689610"/>
                <a:gd name="connsiteX8" fmla="*/ 579120 w 720090"/>
                <a:gd name="connsiteY8" fmla="*/ 556260 h 689610"/>
                <a:gd name="connsiteX9" fmla="*/ 647700 w 720090"/>
                <a:gd name="connsiteY9" fmla="*/ 419100 h 689610"/>
                <a:gd name="connsiteX10" fmla="*/ 643890 w 720090"/>
                <a:gd name="connsiteY10" fmla="*/ 384810 h 689610"/>
                <a:gd name="connsiteX11" fmla="*/ 712470 w 720090"/>
                <a:gd name="connsiteY11" fmla="*/ 369570 h 689610"/>
                <a:gd name="connsiteX12" fmla="*/ 720090 w 720090"/>
                <a:gd name="connsiteY12" fmla="*/ 308610 h 689610"/>
                <a:gd name="connsiteX13" fmla="*/ 685800 w 720090"/>
                <a:gd name="connsiteY13" fmla="*/ 201930 h 689610"/>
                <a:gd name="connsiteX14" fmla="*/ 617220 w 720090"/>
                <a:gd name="connsiteY14" fmla="*/ 76200 h 689610"/>
                <a:gd name="connsiteX15" fmla="*/ 560070 w 720090"/>
                <a:gd name="connsiteY15" fmla="*/ 41910 h 689610"/>
                <a:gd name="connsiteX16" fmla="*/ 560070 w 720090"/>
                <a:gd name="connsiteY16" fmla="*/ 0 h 689610"/>
                <a:gd name="connsiteX17" fmla="*/ 453390 w 720090"/>
                <a:gd name="connsiteY17" fmla="*/ 7620 h 689610"/>
                <a:gd name="connsiteX18" fmla="*/ 438150 w 720090"/>
                <a:gd name="connsiteY18" fmla="*/ 49530 h 689610"/>
                <a:gd name="connsiteX19" fmla="*/ 388620 w 720090"/>
                <a:gd name="connsiteY19" fmla="*/ 60960 h 689610"/>
                <a:gd name="connsiteX20" fmla="*/ 415290 w 720090"/>
                <a:gd name="connsiteY20" fmla="*/ 171450 h 689610"/>
                <a:gd name="connsiteX21" fmla="*/ 312420 w 720090"/>
                <a:gd name="connsiteY21" fmla="*/ 125730 h 689610"/>
                <a:gd name="connsiteX22" fmla="*/ 320040 w 720090"/>
                <a:gd name="connsiteY22" fmla="*/ 160020 h 689610"/>
                <a:gd name="connsiteX23" fmla="*/ 297180 w 720090"/>
                <a:gd name="connsiteY23" fmla="*/ 182880 h 689610"/>
                <a:gd name="connsiteX24" fmla="*/ 285750 w 720090"/>
                <a:gd name="connsiteY24" fmla="*/ 232410 h 689610"/>
                <a:gd name="connsiteX25" fmla="*/ 175260 w 720090"/>
                <a:gd name="connsiteY25" fmla="*/ 175260 h 689610"/>
                <a:gd name="connsiteX26" fmla="*/ 83820 w 720090"/>
                <a:gd name="connsiteY26" fmla="*/ 194310 h 689610"/>
                <a:gd name="connsiteX27" fmla="*/ 125730 w 720090"/>
                <a:gd name="connsiteY27" fmla="*/ 251460 h 689610"/>
                <a:gd name="connsiteX28" fmla="*/ 34290 w 720090"/>
                <a:gd name="connsiteY28" fmla="*/ 331470 h 689610"/>
                <a:gd name="connsiteX29" fmla="*/ 45720 w 720090"/>
                <a:gd name="connsiteY29" fmla="*/ 419100 h 689610"/>
                <a:gd name="connsiteX30" fmla="*/ 19050 w 720090"/>
                <a:gd name="connsiteY30" fmla="*/ 468630 h 689610"/>
                <a:gd name="connsiteX31" fmla="*/ 0 w 720090"/>
                <a:gd name="connsiteY31" fmla="*/ 636270 h 689610"/>
                <a:gd name="connsiteX32" fmla="*/ 11430 w 720090"/>
                <a:gd name="connsiteY32" fmla="*/ 643890 h 689610"/>
                <a:gd name="connsiteX33" fmla="*/ 179070 w 720090"/>
                <a:gd name="connsiteY33" fmla="*/ 636270 h 689610"/>
                <a:gd name="connsiteX34" fmla="*/ 266700 w 720090"/>
                <a:gd name="connsiteY34" fmla="*/ 689610 h 68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20090" h="689610">
                  <a:moveTo>
                    <a:pt x="266700" y="689610"/>
                  </a:moveTo>
                  <a:lnTo>
                    <a:pt x="316230" y="651510"/>
                  </a:lnTo>
                  <a:lnTo>
                    <a:pt x="285750" y="609600"/>
                  </a:lnTo>
                  <a:lnTo>
                    <a:pt x="369570" y="525780"/>
                  </a:lnTo>
                  <a:lnTo>
                    <a:pt x="388620" y="525780"/>
                  </a:lnTo>
                  <a:lnTo>
                    <a:pt x="457200" y="499110"/>
                  </a:lnTo>
                  <a:lnTo>
                    <a:pt x="487680" y="521970"/>
                  </a:lnTo>
                  <a:lnTo>
                    <a:pt x="529590" y="525780"/>
                  </a:lnTo>
                  <a:lnTo>
                    <a:pt x="579120" y="556260"/>
                  </a:lnTo>
                  <a:lnTo>
                    <a:pt x="647700" y="419100"/>
                  </a:lnTo>
                  <a:lnTo>
                    <a:pt x="643890" y="384810"/>
                  </a:lnTo>
                  <a:lnTo>
                    <a:pt x="712470" y="369570"/>
                  </a:lnTo>
                  <a:lnTo>
                    <a:pt x="720090" y="308610"/>
                  </a:lnTo>
                  <a:lnTo>
                    <a:pt x="685800" y="201930"/>
                  </a:lnTo>
                  <a:lnTo>
                    <a:pt x="617220" y="76200"/>
                  </a:lnTo>
                  <a:lnTo>
                    <a:pt x="560070" y="41910"/>
                  </a:lnTo>
                  <a:lnTo>
                    <a:pt x="560070" y="0"/>
                  </a:lnTo>
                  <a:lnTo>
                    <a:pt x="453390" y="7620"/>
                  </a:lnTo>
                  <a:lnTo>
                    <a:pt x="438150" y="49530"/>
                  </a:lnTo>
                  <a:lnTo>
                    <a:pt x="388620" y="60960"/>
                  </a:lnTo>
                  <a:lnTo>
                    <a:pt x="415290" y="171450"/>
                  </a:lnTo>
                  <a:lnTo>
                    <a:pt x="312420" y="125730"/>
                  </a:lnTo>
                  <a:lnTo>
                    <a:pt x="320040" y="160020"/>
                  </a:lnTo>
                  <a:lnTo>
                    <a:pt x="297180" y="182880"/>
                  </a:lnTo>
                  <a:lnTo>
                    <a:pt x="285750" y="232410"/>
                  </a:lnTo>
                  <a:lnTo>
                    <a:pt x="175260" y="175260"/>
                  </a:lnTo>
                  <a:lnTo>
                    <a:pt x="83820" y="194310"/>
                  </a:lnTo>
                  <a:lnTo>
                    <a:pt x="125730" y="251460"/>
                  </a:lnTo>
                  <a:lnTo>
                    <a:pt x="34290" y="331470"/>
                  </a:lnTo>
                  <a:lnTo>
                    <a:pt x="45720" y="419100"/>
                  </a:lnTo>
                  <a:lnTo>
                    <a:pt x="19050" y="468630"/>
                  </a:lnTo>
                  <a:lnTo>
                    <a:pt x="0" y="636270"/>
                  </a:lnTo>
                  <a:lnTo>
                    <a:pt x="11430" y="643890"/>
                  </a:lnTo>
                  <a:lnTo>
                    <a:pt x="179070" y="636270"/>
                  </a:lnTo>
                  <a:lnTo>
                    <a:pt x="266700" y="689610"/>
                  </a:lnTo>
                  <a:close/>
                </a:path>
              </a:pathLst>
            </a:custGeom>
            <a:solidFill>
              <a:schemeClr val="accent2">
                <a:lumMod val="20000"/>
                <a:lumOff val="8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59" name="Forme libre : forme 58">
              <a:extLst>
                <a:ext uri="{FF2B5EF4-FFF2-40B4-BE49-F238E27FC236}">
                  <a16:creationId xmlns:a16="http://schemas.microsoft.com/office/drawing/2014/main" id="{F486F108-0F3D-46EE-B879-3C0B615C6823}"/>
                </a:ext>
              </a:extLst>
            </p:cNvPr>
            <p:cNvSpPr/>
            <p:nvPr/>
          </p:nvSpPr>
          <p:spPr>
            <a:xfrm>
              <a:off x="4903470" y="3790950"/>
              <a:ext cx="899160" cy="895350"/>
            </a:xfrm>
            <a:custGeom>
              <a:avLst/>
              <a:gdLst>
                <a:gd name="connsiteX0" fmla="*/ 541020 w 899160"/>
                <a:gd name="connsiteY0" fmla="*/ 773430 h 895350"/>
                <a:gd name="connsiteX1" fmla="*/ 674370 w 899160"/>
                <a:gd name="connsiteY1" fmla="*/ 651510 h 895350"/>
                <a:gd name="connsiteX2" fmla="*/ 655320 w 899160"/>
                <a:gd name="connsiteY2" fmla="*/ 586740 h 895350"/>
                <a:gd name="connsiteX3" fmla="*/ 655320 w 899160"/>
                <a:gd name="connsiteY3" fmla="*/ 586740 h 895350"/>
                <a:gd name="connsiteX4" fmla="*/ 712470 w 899160"/>
                <a:gd name="connsiteY4" fmla="*/ 571500 h 895350"/>
                <a:gd name="connsiteX5" fmla="*/ 723900 w 899160"/>
                <a:gd name="connsiteY5" fmla="*/ 605790 h 895350"/>
                <a:gd name="connsiteX6" fmla="*/ 762000 w 899160"/>
                <a:gd name="connsiteY6" fmla="*/ 567690 h 895350"/>
                <a:gd name="connsiteX7" fmla="*/ 762000 w 899160"/>
                <a:gd name="connsiteY7" fmla="*/ 544830 h 895350"/>
                <a:gd name="connsiteX8" fmla="*/ 762000 w 899160"/>
                <a:gd name="connsiteY8" fmla="*/ 544830 h 895350"/>
                <a:gd name="connsiteX9" fmla="*/ 800100 w 899160"/>
                <a:gd name="connsiteY9" fmla="*/ 445770 h 895350"/>
                <a:gd name="connsiteX10" fmla="*/ 853440 w 899160"/>
                <a:gd name="connsiteY10" fmla="*/ 461010 h 895350"/>
                <a:gd name="connsiteX11" fmla="*/ 845820 w 899160"/>
                <a:gd name="connsiteY11" fmla="*/ 373380 h 895350"/>
                <a:gd name="connsiteX12" fmla="*/ 830580 w 899160"/>
                <a:gd name="connsiteY12" fmla="*/ 350520 h 895350"/>
                <a:gd name="connsiteX13" fmla="*/ 868680 w 899160"/>
                <a:gd name="connsiteY13" fmla="*/ 289560 h 895350"/>
                <a:gd name="connsiteX14" fmla="*/ 880110 w 899160"/>
                <a:gd name="connsiteY14" fmla="*/ 209550 h 895350"/>
                <a:gd name="connsiteX15" fmla="*/ 883920 w 899160"/>
                <a:gd name="connsiteY15" fmla="*/ 198120 h 895350"/>
                <a:gd name="connsiteX16" fmla="*/ 899160 w 899160"/>
                <a:gd name="connsiteY16" fmla="*/ 137160 h 895350"/>
                <a:gd name="connsiteX17" fmla="*/ 689610 w 899160"/>
                <a:gd name="connsiteY17" fmla="*/ 0 h 895350"/>
                <a:gd name="connsiteX18" fmla="*/ 548640 w 899160"/>
                <a:gd name="connsiteY18" fmla="*/ 22860 h 895350"/>
                <a:gd name="connsiteX19" fmla="*/ 533400 w 899160"/>
                <a:gd name="connsiteY19" fmla="*/ 91440 h 895350"/>
                <a:gd name="connsiteX20" fmla="*/ 461010 w 899160"/>
                <a:gd name="connsiteY20" fmla="*/ 83820 h 895350"/>
                <a:gd name="connsiteX21" fmla="*/ 438150 w 899160"/>
                <a:gd name="connsiteY21" fmla="*/ 102870 h 895350"/>
                <a:gd name="connsiteX22" fmla="*/ 422910 w 899160"/>
                <a:gd name="connsiteY22" fmla="*/ 137160 h 895350"/>
                <a:gd name="connsiteX23" fmla="*/ 426720 w 899160"/>
                <a:gd name="connsiteY23" fmla="*/ 259080 h 895350"/>
                <a:gd name="connsiteX24" fmla="*/ 327660 w 899160"/>
                <a:gd name="connsiteY24" fmla="*/ 240030 h 895350"/>
                <a:gd name="connsiteX25" fmla="*/ 308610 w 899160"/>
                <a:gd name="connsiteY25" fmla="*/ 300990 h 895350"/>
                <a:gd name="connsiteX26" fmla="*/ 171450 w 899160"/>
                <a:gd name="connsiteY26" fmla="*/ 384810 h 895350"/>
                <a:gd name="connsiteX27" fmla="*/ 106680 w 899160"/>
                <a:gd name="connsiteY27" fmla="*/ 396240 h 895350"/>
                <a:gd name="connsiteX28" fmla="*/ 110490 w 899160"/>
                <a:gd name="connsiteY28" fmla="*/ 419100 h 895350"/>
                <a:gd name="connsiteX29" fmla="*/ 148590 w 899160"/>
                <a:gd name="connsiteY29" fmla="*/ 426720 h 895350"/>
                <a:gd name="connsiteX30" fmla="*/ 144780 w 899160"/>
                <a:gd name="connsiteY30" fmla="*/ 468630 h 895350"/>
                <a:gd name="connsiteX31" fmla="*/ 190500 w 899160"/>
                <a:gd name="connsiteY31" fmla="*/ 510540 h 895350"/>
                <a:gd name="connsiteX32" fmla="*/ 0 w 899160"/>
                <a:gd name="connsiteY32" fmla="*/ 609600 h 895350"/>
                <a:gd name="connsiteX33" fmla="*/ 19050 w 899160"/>
                <a:gd name="connsiteY33" fmla="*/ 746760 h 895350"/>
                <a:gd name="connsiteX34" fmla="*/ 15240 w 899160"/>
                <a:gd name="connsiteY34" fmla="*/ 800100 h 895350"/>
                <a:gd name="connsiteX35" fmla="*/ 68580 w 899160"/>
                <a:gd name="connsiteY35" fmla="*/ 857250 h 895350"/>
                <a:gd name="connsiteX36" fmla="*/ 156210 w 899160"/>
                <a:gd name="connsiteY36" fmla="*/ 868680 h 895350"/>
                <a:gd name="connsiteX37" fmla="*/ 201930 w 899160"/>
                <a:gd name="connsiteY37" fmla="*/ 834390 h 895350"/>
                <a:gd name="connsiteX38" fmla="*/ 213360 w 899160"/>
                <a:gd name="connsiteY38" fmla="*/ 811530 h 895350"/>
                <a:gd name="connsiteX39" fmla="*/ 293370 w 899160"/>
                <a:gd name="connsiteY39" fmla="*/ 872490 h 895350"/>
                <a:gd name="connsiteX40" fmla="*/ 293370 w 899160"/>
                <a:gd name="connsiteY40" fmla="*/ 872490 h 895350"/>
                <a:gd name="connsiteX41" fmla="*/ 342900 w 899160"/>
                <a:gd name="connsiteY41" fmla="*/ 895350 h 895350"/>
                <a:gd name="connsiteX42" fmla="*/ 392430 w 899160"/>
                <a:gd name="connsiteY42" fmla="*/ 811530 h 895350"/>
                <a:gd name="connsiteX43" fmla="*/ 434340 w 899160"/>
                <a:gd name="connsiteY43" fmla="*/ 803910 h 895350"/>
                <a:gd name="connsiteX44" fmla="*/ 430530 w 899160"/>
                <a:gd name="connsiteY44" fmla="*/ 781050 h 895350"/>
                <a:gd name="connsiteX45" fmla="*/ 502920 w 899160"/>
                <a:gd name="connsiteY45" fmla="*/ 697230 h 895350"/>
                <a:gd name="connsiteX46" fmla="*/ 529590 w 899160"/>
                <a:gd name="connsiteY46" fmla="*/ 723900 h 895350"/>
                <a:gd name="connsiteX47" fmla="*/ 541020 w 899160"/>
                <a:gd name="connsiteY47" fmla="*/ 77343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99160" h="895350">
                  <a:moveTo>
                    <a:pt x="541020" y="773430"/>
                  </a:moveTo>
                  <a:lnTo>
                    <a:pt x="674370" y="651510"/>
                  </a:lnTo>
                  <a:lnTo>
                    <a:pt x="655320" y="586740"/>
                  </a:lnTo>
                  <a:lnTo>
                    <a:pt x="655320" y="586740"/>
                  </a:lnTo>
                  <a:lnTo>
                    <a:pt x="712470" y="571500"/>
                  </a:lnTo>
                  <a:lnTo>
                    <a:pt x="723900" y="605790"/>
                  </a:lnTo>
                  <a:lnTo>
                    <a:pt x="762000" y="567690"/>
                  </a:lnTo>
                  <a:lnTo>
                    <a:pt x="762000" y="544830"/>
                  </a:lnTo>
                  <a:lnTo>
                    <a:pt x="762000" y="544830"/>
                  </a:lnTo>
                  <a:lnTo>
                    <a:pt x="800100" y="445770"/>
                  </a:lnTo>
                  <a:lnTo>
                    <a:pt x="853440" y="461010"/>
                  </a:lnTo>
                  <a:lnTo>
                    <a:pt x="845820" y="373380"/>
                  </a:lnTo>
                  <a:lnTo>
                    <a:pt x="830580" y="350520"/>
                  </a:lnTo>
                  <a:lnTo>
                    <a:pt x="868680" y="289560"/>
                  </a:lnTo>
                  <a:lnTo>
                    <a:pt x="880110" y="209550"/>
                  </a:lnTo>
                  <a:lnTo>
                    <a:pt x="883920" y="198120"/>
                  </a:lnTo>
                  <a:lnTo>
                    <a:pt x="899160" y="137160"/>
                  </a:lnTo>
                  <a:lnTo>
                    <a:pt x="689610" y="0"/>
                  </a:lnTo>
                  <a:lnTo>
                    <a:pt x="548640" y="22860"/>
                  </a:lnTo>
                  <a:lnTo>
                    <a:pt x="533400" y="91440"/>
                  </a:lnTo>
                  <a:lnTo>
                    <a:pt x="461010" y="83820"/>
                  </a:lnTo>
                  <a:lnTo>
                    <a:pt x="438150" y="102870"/>
                  </a:lnTo>
                  <a:lnTo>
                    <a:pt x="422910" y="137160"/>
                  </a:lnTo>
                  <a:lnTo>
                    <a:pt x="426720" y="259080"/>
                  </a:lnTo>
                  <a:lnTo>
                    <a:pt x="327660" y="240030"/>
                  </a:lnTo>
                  <a:lnTo>
                    <a:pt x="308610" y="300990"/>
                  </a:lnTo>
                  <a:lnTo>
                    <a:pt x="171450" y="384810"/>
                  </a:lnTo>
                  <a:lnTo>
                    <a:pt x="106680" y="396240"/>
                  </a:lnTo>
                  <a:lnTo>
                    <a:pt x="110490" y="419100"/>
                  </a:lnTo>
                  <a:lnTo>
                    <a:pt x="148590" y="426720"/>
                  </a:lnTo>
                  <a:lnTo>
                    <a:pt x="144780" y="468630"/>
                  </a:lnTo>
                  <a:lnTo>
                    <a:pt x="190500" y="510540"/>
                  </a:lnTo>
                  <a:lnTo>
                    <a:pt x="0" y="609600"/>
                  </a:lnTo>
                  <a:lnTo>
                    <a:pt x="19050" y="746760"/>
                  </a:lnTo>
                  <a:lnTo>
                    <a:pt x="15240" y="800100"/>
                  </a:lnTo>
                  <a:lnTo>
                    <a:pt x="68580" y="857250"/>
                  </a:lnTo>
                  <a:lnTo>
                    <a:pt x="156210" y="868680"/>
                  </a:lnTo>
                  <a:lnTo>
                    <a:pt x="201930" y="834390"/>
                  </a:lnTo>
                  <a:lnTo>
                    <a:pt x="213360" y="811530"/>
                  </a:lnTo>
                  <a:lnTo>
                    <a:pt x="293370" y="872490"/>
                  </a:lnTo>
                  <a:lnTo>
                    <a:pt x="293370" y="872490"/>
                  </a:lnTo>
                  <a:lnTo>
                    <a:pt x="342900" y="895350"/>
                  </a:lnTo>
                  <a:lnTo>
                    <a:pt x="392430" y="811530"/>
                  </a:lnTo>
                  <a:lnTo>
                    <a:pt x="434340" y="803910"/>
                  </a:lnTo>
                  <a:lnTo>
                    <a:pt x="430530" y="781050"/>
                  </a:lnTo>
                  <a:lnTo>
                    <a:pt x="502920" y="697230"/>
                  </a:lnTo>
                  <a:lnTo>
                    <a:pt x="529590" y="723900"/>
                  </a:lnTo>
                  <a:lnTo>
                    <a:pt x="541020" y="773430"/>
                  </a:lnTo>
                  <a:close/>
                </a:path>
              </a:pathLst>
            </a:custGeom>
            <a:solidFill>
              <a:schemeClr val="accent2">
                <a:lumMod val="60000"/>
                <a:lumOff val="4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60" name="Forme libre : forme 59">
              <a:extLst>
                <a:ext uri="{FF2B5EF4-FFF2-40B4-BE49-F238E27FC236}">
                  <a16:creationId xmlns:a16="http://schemas.microsoft.com/office/drawing/2014/main" id="{B66D8A5E-E48F-4759-B686-66DE12329FA9}"/>
                </a:ext>
              </a:extLst>
            </p:cNvPr>
            <p:cNvSpPr/>
            <p:nvPr/>
          </p:nvSpPr>
          <p:spPr>
            <a:xfrm>
              <a:off x="4453890" y="4491990"/>
              <a:ext cx="1600200" cy="1592580"/>
            </a:xfrm>
            <a:custGeom>
              <a:avLst/>
              <a:gdLst>
                <a:gd name="connsiteX0" fmla="*/ 1257300 w 1600200"/>
                <a:gd name="connsiteY0" fmla="*/ 678180 h 1592580"/>
                <a:gd name="connsiteX1" fmla="*/ 1314450 w 1600200"/>
                <a:gd name="connsiteY1" fmla="*/ 670560 h 1592580"/>
                <a:gd name="connsiteX2" fmla="*/ 1371600 w 1600200"/>
                <a:gd name="connsiteY2" fmla="*/ 689610 h 1592580"/>
                <a:gd name="connsiteX3" fmla="*/ 1394460 w 1600200"/>
                <a:gd name="connsiteY3" fmla="*/ 655320 h 1592580"/>
                <a:gd name="connsiteX4" fmla="*/ 1428750 w 1600200"/>
                <a:gd name="connsiteY4" fmla="*/ 697230 h 1592580"/>
                <a:gd name="connsiteX5" fmla="*/ 1493520 w 1600200"/>
                <a:gd name="connsiteY5" fmla="*/ 723900 h 1592580"/>
                <a:gd name="connsiteX6" fmla="*/ 1493520 w 1600200"/>
                <a:gd name="connsiteY6" fmla="*/ 769620 h 1592580"/>
                <a:gd name="connsiteX7" fmla="*/ 1440180 w 1600200"/>
                <a:gd name="connsiteY7" fmla="*/ 815340 h 1592580"/>
                <a:gd name="connsiteX8" fmla="*/ 1459230 w 1600200"/>
                <a:gd name="connsiteY8" fmla="*/ 887730 h 1592580"/>
                <a:gd name="connsiteX9" fmla="*/ 1497330 w 1600200"/>
                <a:gd name="connsiteY9" fmla="*/ 906780 h 1592580"/>
                <a:gd name="connsiteX10" fmla="*/ 1535430 w 1600200"/>
                <a:gd name="connsiteY10" fmla="*/ 952500 h 1592580"/>
                <a:gd name="connsiteX11" fmla="*/ 1543050 w 1600200"/>
                <a:gd name="connsiteY11" fmla="*/ 998220 h 1592580"/>
                <a:gd name="connsiteX12" fmla="*/ 1588770 w 1600200"/>
                <a:gd name="connsiteY12" fmla="*/ 1013460 h 1592580"/>
                <a:gd name="connsiteX13" fmla="*/ 1596390 w 1600200"/>
                <a:gd name="connsiteY13" fmla="*/ 1059180 h 1592580"/>
                <a:gd name="connsiteX14" fmla="*/ 1562100 w 1600200"/>
                <a:gd name="connsiteY14" fmla="*/ 1188720 h 1592580"/>
                <a:gd name="connsiteX15" fmla="*/ 1539240 w 1600200"/>
                <a:gd name="connsiteY15" fmla="*/ 1200150 h 1592580"/>
                <a:gd name="connsiteX16" fmla="*/ 1539240 w 1600200"/>
                <a:gd name="connsiteY16" fmla="*/ 1200150 h 1592580"/>
                <a:gd name="connsiteX17" fmla="*/ 1573530 w 1600200"/>
                <a:gd name="connsiteY17" fmla="*/ 1245870 h 1592580"/>
                <a:gd name="connsiteX18" fmla="*/ 1569720 w 1600200"/>
                <a:gd name="connsiteY18" fmla="*/ 1291590 h 1592580"/>
                <a:gd name="connsiteX19" fmla="*/ 1600200 w 1600200"/>
                <a:gd name="connsiteY19" fmla="*/ 1348740 h 1592580"/>
                <a:gd name="connsiteX20" fmla="*/ 1577340 w 1600200"/>
                <a:gd name="connsiteY20" fmla="*/ 1386840 h 1592580"/>
                <a:gd name="connsiteX21" fmla="*/ 1524000 w 1600200"/>
                <a:gd name="connsiteY21" fmla="*/ 1417320 h 1592580"/>
                <a:gd name="connsiteX22" fmla="*/ 1558290 w 1600200"/>
                <a:gd name="connsiteY22" fmla="*/ 1474470 h 1592580"/>
                <a:gd name="connsiteX23" fmla="*/ 1470660 w 1600200"/>
                <a:gd name="connsiteY23" fmla="*/ 1482090 h 1592580"/>
                <a:gd name="connsiteX24" fmla="*/ 1413510 w 1600200"/>
                <a:gd name="connsiteY24" fmla="*/ 1466850 h 1592580"/>
                <a:gd name="connsiteX25" fmla="*/ 1325880 w 1600200"/>
                <a:gd name="connsiteY25" fmla="*/ 1455420 h 1592580"/>
                <a:gd name="connsiteX26" fmla="*/ 1303020 w 1600200"/>
                <a:gd name="connsiteY26" fmla="*/ 1432560 h 1592580"/>
                <a:gd name="connsiteX27" fmla="*/ 1219200 w 1600200"/>
                <a:gd name="connsiteY27" fmla="*/ 1451610 h 1592580"/>
                <a:gd name="connsiteX28" fmla="*/ 1192530 w 1600200"/>
                <a:gd name="connsiteY28" fmla="*/ 1413510 h 1592580"/>
                <a:gd name="connsiteX29" fmla="*/ 1162050 w 1600200"/>
                <a:gd name="connsiteY29" fmla="*/ 1451610 h 1592580"/>
                <a:gd name="connsiteX30" fmla="*/ 1085850 w 1600200"/>
                <a:gd name="connsiteY30" fmla="*/ 1447800 h 1592580"/>
                <a:gd name="connsiteX31" fmla="*/ 1028700 w 1600200"/>
                <a:gd name="connsiteY31" fmla="*/ 1390650 h 1592580"/>
                <a:gd name="connsiteX32" fmla="*/ 998220 w 1600200"/>
                <a:gd name="connsiteY32" fmla="*/ 1413510 h 1592580"/>
                <a:gd name="connsiteX33" fmla="*/ 960120 w 1600200"/>
                <a:gd name="connsiteY33" fmla="*/ 1508760 h 1592580"/>
                <a:gd name="connsiteX34" fmla="*/ 918210 w 1600200"/>
                <a:gd name="connsiteY34" fmla="*/ 1520190 h 1592580"/>
                <a:gd name="connsiteX35" fmla="*/ 883920 w 1600200"/>
                <a:gd name="connsiteY35" fmla="*/ 1474470 h 1592580"/>
                <a:gd name="connsiteX36" fmla="*/ 826770 w 1600200"/>
                <a:gd name="connsiteY36" fmla="*/ 1539240 h 1592580"/>
                <a:gd name="connsiteX37" fmla="*/ 788670 w 1600200"/>
                <a:gd name="connsiteY37" fmla="*/ 1508760 h 1592580"/>
                <a:gd name="connsiteX38" fmla="*/ 796290 w 1600200"/>
                <a:gd name="connsiteY38" fmla="*/ 1466850 h 1592580"/>
                <a:gd name="connsiteX39" fmla="*/ 762000 w 1600200"/>
                <a:gd name="connsiteY39" fmla="*/ 1455420 h 1592580"/>
                <a:gd name="connsiteX40" fmla="*/ 762000 w 1600200"/>
                <a:gd name="connsiteY40" fmla="*/ 1485900 h 1592580"/>
                <a:gd name="connsiteX41" fmla="*/ 689610 w 1600200"/>
                <a:gd name="connsiteY41" fmla="*/ 1501140 h 1592580"/>
                <a:gd name="connsiteX42" fmla="*/ 674370 w 1600200"/>
                <a:gd name="connsiteY42" fmla="*/ 1459230 h 1592580"/>
                <a:gd name="connsiteX43" fmla="*/ 674370 w 1600200"/>
                <a:gd name="connsiteY43" fmla="*/ 1459230 h 1592580"/>
                <a:gd name="connsiteX44" fmla="*/ 529590 w 1600200"/>
                <a:gd name="connsiteY44" fmla="*/ 1592580 h 1592580"/>
                <a:gd name="connsiteX45" fmla="*/ 483870 w 1600200"/>
                <a:gd name="connsiteY45" fmla="*/ 1554480 h 1592580"/>
                <a:gd name="connsiteX46" fmla="*/ 449580 w 1600200"/>
                <a:gd name="connsiteY46" fmla="*/ 1535430 h 1592580"/>
                <a:gd name="connsiteX47" fmla="*/ 400050 w 1600200"/>
                <a:gd name="connsiteY47" fmla="*/ 1497330 h 1592580"/>
                <a:gd name="connsiteX48" fmla="*/ 358140 w 1600200"/>
                <a:gd name="connsiteY48" fmla="*/ 1546860 h 1592580"/>
                <a:gd name="connsiteX49" fmla="*/ 304800 w 1600200"/>
                <a:gd name="connsiteY49" fmla="*/ 1539240 h 1592580"/>
                <a:gd name="connsiteX50" fmla="*/ 251460 w 1600200"/>
                <a:gd name="connsiteY50" fmla="*/ 1558290 h 1592580"/>
                <a:gd name="connsiteX51" fmla="*/ 240030 w 1600200"/>
                <a:gd name="connsiteY51" fmla="*/ 1527810 h 1592580"/>
                <a:gd name="connsiteX52" fmla="*/ 198120 w 1600200"/>
                <a:gd name="connsiteY52" fmla="*/ 1539240 h 1592580"/>
                <a:gd name="connsiteX53" fmla="*/ 240030 w 1600200"/>
                <a:gd name="connsiteY53" fmla="*/ 1447800 h 1592580"/>
                <a:gd name="connsiteX54" fmla="*/ 220980 w 1600200"/>
                <a:gd name="connsiteY54" fmla="*/ 1417320 h 1592580"/>
                <a:gd name="connsiteX55" fmla="*/ 140970 w 1600200"/>
                <a:gd name="connsiteY55" fmla="*/ 1383030 h 1592580"/>
                <a:gd name="connsiteX56" fmla="*/ 137160 w 1600200"/>
                <a:gd name="connsiteY56" fmla="*/ 1291590 h 1592580"/>
                <a:gd name="connsiteX57" fmla="*/ 205740 w 1600200"/>
                <a:gd name="connsiteY57" fmla="*/ 1272540 h 1592580"/>
                <a:gd name="connsiteX58" fmla="*/ 297180 w 1600200"/>
                <a:gd name="connsiteY58" fmla="*/ 1310640 h 1592580"/>
                <a:gd name="connsiteX59" fmla="*/ 297180 w 1600200"/>
                <a:gd name="connsiteY59" fmla="*/ 1291590 h 1592580"/>
                <a:gd name="connsiteX60" fmla="*/ 289560 w 1600200"/>
                <a:gd name="connsiteY60" fmla="*/ 1242060 h 1592580"/>
                <a:gd name="connsiteX61" fmla="*/ 331470 w 1600200"/>
                <a:gd name="connsiteY61" fmla="*/ 1162050 h 1592580"/>
                <a:gd name="connsiteX62" fmla="*/ 293370 w 1600200"/>
                <a:gd name="connsiteY62" fmla="*/ 1146810 h 1592580"/>
                <a:gd name="connsiteX63" fmla="*/ 274320 w 1600200"/>
                <a:gd name="connsiteY63" fmla="*/ 1097280 h 1592580"/>
                <a:gd name="connsiteX64" fmla="*/ 232410 w 1600200"/>
                <a:gd name="connsiteY64" fmla="*/ 1062990 h 1592580"/>
                <a:gd name="connsiteX65" fmla="*/ 247650 w 1600200"/>
                <a:gd name="connsiteY65" fmla="*/ 979170 h 1592580"/>
                <a:gd name="connsiteX66" fmla="*/ 327660 w 1600200"/>
                <a:gd name="connsiteY66" fmla="*/ 910590 h 1592580"/>
                <a:gd name="connsiteX67" fmla="*/ 281940 w 1600200"/>
                <a:gd name="connsiteY67" fmla="*/ 796290 h 1592580"/>
                <a:gd name="connsiteX68" fmla="*/ 83820 w 1600200"/>
                <a:gd name="connsiteY68" fmla="*/ 716280 h 1592580"/>
                <a:gd name="connsiteX69" fmla="*/ 95250 w 1600200"/>
                <a:gd name="connsiteY69" fmla="*/ 674370 h 1592580"/>
                <a:gd name="connsiteX70" fmla="*/ 152400 w 1600200"/>
                <a:gd name="connsiteY70" fmla="*/ 685800 h 1592580"/>
                <a:gd name="connsiteX71" fmla="*/ 167640 w 1600200"/>
                <a:gd name="connsiteY71" fmla="*/ 636270 h 1592580"/>
                <a:gd name="connsiteX72" fmla="*/ 118110 w 1600200"/>
                <a:gd name="connsiteY72" fmla="*/ 567690 h 1592580"/>
                <a:gd name="connsiteX73" fmla="*/ 110490 w 1600200"/>
                <a:gd name="connsiteY73" fmla="*/ 510540 h 1592580"/>
                <a:gd name="connsiteX74" fmla="*/ 0 w 1600200"/>
                <a:gd name="connsiteY74" fmla="*/ 537210 h 1592580"/>
                <a:gd name="connsiteX75" fmla="*/ 30480 w 1600200"/>
                <a:gd name="connsiteY75" fmla="*/ 415290 h 1592580"/>
                <a:gd name="connsiteX76" fmla="*/ 64770 w 1600200"/>
                <a:gd name="connsiteY76" fmla="*/ 373380 h 1592580"/>
                <a:gd name="connsiteX77" fmla="*/ 26670 w 1600200"/>
                <a:gd name="connsiteY77" fmla="*/ 320040 h 1592580"/>
                <a:gd name="connsiteX78" fmla="*/ 114300 w 1600200"/>
                <a:gd name="connsiteY78" fmla="*/ 236220 h 1592580"/>
                <a:gd name="connsiteX79" fmla="*/ 209550 w 1600200"/>
                <a:gd name="connsiteY79" fmla="*/ 217170 h 1592580"/>
                <a:gd name="connsiteX80" fmla="*/ 243840 w 1600200"/>
                <a:gd name="connsiteY80" fmla="*/ 240030 h 1592580"/>
                <a:gd name="connsiteX81" fmla="*/ 281940 w 1600200"/>
                <a:gd name="connsiteY81" fmla="*/ 243840 h 1592580"/>
                <a:gd name="connsiteX82" fmla="*/ 342900 w 1600200"/>
                <a:gd name="connsiteY82" fmla="*/ 262890 h 1592580"/>
                <a:gd name="connsiteX83" fmla="*/ 403860 w 1600200"/>
                <a:gd name="connsiteY83" fmla="*/ 129540 h 1592580"/>
                <a:gd name="connsiteX84" fmla="*/ 381000 w 1600200"/>
                <a:gd name="connsiteY84" fmla="*/ 99060 h 1592580"/>
                <a:gd name="connsiteX85" fmla="*/ 457200 w 1600200"/>
                <a:gd name="connsiteY85" fmla="*/ 87630 h 1592580"/>
                <a:gd name="connsiteX86" fmla="*/ 506730 w 1600200"/>
                <a:gd name="connsiteY86" fmla="*/ 152400 h 1592580"/>
                <a:gd name="connsiteX87" fmla="*/ 632460 w 1600200"/>
                <a:gd name="connsiteY87" fmla="*/ 175260 h 1592580"/>
                <a:gd name="connsiteX88" fmla="*/ 662940 w 1600200"/>
                <a:gd name="connsiteY88" fmla="*/ 118110 h 1592580"/>
                <a:gd name="connsiteX89" fmla="*/ 765810 w 1600200"/>
                <a:gd name="connsiteY89" fmla="*/ 190500 h 1592580"/>
                <a:gd name="connsiteX90" fmla="*/ 845820 w 1600200"/>
                <a:gd name="connsiteY90" fmla="*/ 110490 h 1592580"/>
                <a:gd name="connsiteX91" fmla="*/ 880110 w 1600200"/>
                <a:gd name="connsiteY91" fmla="*/ 110490 h 1592580"/>
                <a:gd name="connsiteX92" fmla="*/ 880110 w 1600200"/>
                <a:gd name="connsiteY92" fmla="*/ 68580 h 1592580"/>
                <a:gd name="connsiteX93" fmla="*/ 956310 w 1600200"/>
                <a:gd name="connsiteY93" fmla="*/ 0 h 1592580"/>
                <a:gd name="connsiteX94" fmla="*/ 994410 w 1600200"/>
                <a:gd name="connsiteY94" fmla="*/ 30480 h 1592580"/>
                <a:gd name="connsiteX95" fmla="*/ 990600 w 1600200"/>
                <a:gd name="connsiteY95" fmla="*/ 76200 h 1592580"/>
                <a:gd name="connsiteX96" fmla="*/ 1032510 w 1600200"/>
                <a:gd name="connsiteY96" fmla="*/ 49530 h 1592580"/>
                <a:gd name="connsiteX97" fmla="*/ 1127760 w 1600200"/>
                <a:gd name="connsiteY97" fmla="*/ 76200 h 1592580"/>
                <a:gd name="connsiteX98" fmla="*/ 1097280 w 1600200"/>
                <a:gd name="connsiteY98" fmla="*/ 129540 h 1592580"/>
                <a:gd name="connsiteX99" fmla="*/ 1154430 w 1600200"/>
                <a:gd name="connsiteY99" fmla="*/ 182880 h 1592580"/>
                <a:gd name="connsiteX100" fmla="*/ 1158240 w 1600200"/>
                <a:gd name="connsiteY100" fmla="*/ 251460 h 1592580"/>
                <a:gd name="connsiteX101" fmla="*/ 1169670 w 1600200"/>
                <a:gd name="connsiteY101" fmla="*/ 316230 h 1592580"/>
                <a:gd name="connsiteX102" fmla="*/ 1143000 w 1600200"/>
                <a:gd name="connsiteY102" fmla="*/ 342900 h 1592580"/>
                <a:gd name="connsiteX103" fmla="*/ 1062990 w 1600200"/>
                <a:gd name="connsiteY103" fmla="*/ 327660 h 1592580"/>
                <a:gd name="connsiteX104" fmla="*/ 1062990 w 1600200"/>
                <a:gd name="connsiteY104" fmla="*/ 361950 h 1592580"/>
                <a:gd name="connsiteX105" fmla="*/ 1089660 w 1600200"/>
                <a:gd name="connsiteY105" fmla="*/ 411480 h 1592580"/>
                <a:gd name="connsiteX106" fmla="*/ 1143000 w 1600200"/>
                <a:gd name="connsiteY106" fmla="*/ 422910 h 1592580"/>
                <a:gd name="connsiteX107" fmla="*/ 1181100 w 1600200"/>
                <a:gd name="connsiteY107" fmla="*/ 441960 h 1592580"/>
                <a:gd name="connsiteX108" fmla="*/ 1196340 w 1600200"/>
                <a:gd name="connsiteY108" fmla="*/ 480060 h 1592580"/>
                <a:gd name="connsiteX109" fmla="*/ 1211580 w 1600200"/>
                <a:gd name="connsiteY109" fmla="*/ 510540 h 1592580"/>
                <a:gd name="connsiteX110" fmla="*/ 1177290 w 1600200"/>
                <a:gd name="connsiteY110" fmla="*/ 537210 h 1592580"/>
                <a:gd name="connsiteX111" fmla="*/ 1177290 w 1600200"/>
                <a:gd name="connsiteY111" fmla="*/ 537210 h 1592580"/>
                <a:gd name="connsiteX112" fmla="*/ 1268730 w 1600200"/>
                <a:gd name="connsiteY112" fmla="*/ 541020 h 1592580"/>
                <a:gd name="connsiteX113" fmla="*/ 1257300 w 1600200"/>
                <a:gd name="connsiteY113" fmla="*/ 678180 h 159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600200" h="1592580">
                  <a:moveTo>
                    <a:pt x="1257300" y="678180"/>
                  </a:moveTo>
                  <a:lnTo>
                    <a:pt x="1314450" y="670560"/>
                  </a:lnTo>
                  <a:lnTo>
                    <a:pt x="1371600" y="689610"/>
                  </a:lnTo>
                  <a:lnTo>
                    <a:pt x="1394460" y="655320"/>
                  </a:lnTo>
                  <a:lnTo>
                    <a:pt x="1428750" y="697230"/>
                  </a:lnTo>
                  <a:lnTo>
                    <a:pt x="1493520" y="723900"/>
                  </a:lnTo>
                  <a:lnTo>
                    <a:pt x="1493520" y="769620"/>
                  </a:lnTo>
                  <a:lnTo>
                    <a:pt x="1440180" y="815340"/>
                  </a:lnTo>
                  <a:lnTo>
                    <a:pt x="1459230" y="887730"/>
                  </a:lnTo>
                  <a:lnTo>
                    <a:pt x="1497330" y="906780"/>
                  </a:lnTo>
                  <a:lnTo>
                    <a:pt x="1535430" y="952500"/>
                  </a:lnTo>
                  <a:lnTo>
                    <a:pt x="1543050" y="998220"/>
                  </a:lnTo>
                  <a:lnTo>
                    <a:pt x="1588770" y="1013460"/>
                  </a:lnTo>
                  <a:lnTo>
                    <a:pt x="1596390" y="1059180"/>
                  </a:lnTo>
                  <a:lnTo>
                    <a:pt x="1562100" y="1188720"/>
                  </a:lnTo>
                  <a:lnTo>
                    <a:pt x="1539240" y="1200150"/>
                  </a:lnTo>
                  <a:lnTo>
                    <a:pt x="1539240" y="1200150"/>
                  </a:lnTo>
                  <a:lnTo>
                    <a:pt x="1573530" y="1245870"/>
                  </a:lnTo>
                  <a:lnTo>
                    <a:pt x="1569720" y="1291590"/>
                  </a:lnTo>
                  <a:lnTo>
                    <a:pt x="1600200" y="1348740"/>
                  </a:lnTo>
                  <a:lnTo>
                    <a:pt x="1577340" y="1386840"/>
                  </a:lnTo>
                  <a:lnTo>
                    <a:pt x="1524000" y="1417320"/>
                  </a:lnTo>
                  <a:lnTo>
                    <a:pt x="1558290" y="1474470"/>
                  </a:lnTo>
                  <a:lnTo>
                    <a:pt x="1470660" y="1482090"/>
                  </a:lnTo>
                  <a:lnTo>
                    <a:pt x="1413510" y="1466850"/>
                  </a:lnTo>
                  <a:lnTo>
                    <a:pt x="1325880" y="1455420"/>
                  </a:lnTo>
                  <a:lnTo>
                    <a:pt x="1303020" y="1432560"/>
                  </a:lnTo>
                  <a:lnTo>
                    <a:pt x="1219200" y="1451610"/>
                  </a:lnTo>
                  <a:lnTo>
                    <a:pt x="1192530" y="1413510"/>
                  </a:lnTo>
                  <a:lnTo>
                    <a:pt x="1162050" y="1451610"/>
                  </a:lnTo>
                  <a:lnTo>
                    <a:pt x="1085850" y="1447800"/>
                  </a:lnTo>
                  <a:lnTo>
                    <a:pt x="1028700" y="1390650"/>
                  </a:lnTo>
                  <a:lnTo>
                    <a:pt x="998220" y="1413510"/>
                  </a:lnTo>
                  <a:lnTo>
                    <a:pt x="960120" y="1508760"/>
                  </a:lnTo>
                  <a:lnTo>
                    <a:pt x="918210" y="1520190"/>
                  </a:lnTo>
                  <a:lnTo>
                    <a:pt x="883920" y="1474470"/>
                  </a:lnTo>
                  <a:lnTo>
                    <a:pt x="826770" y="1539240"/>
                  </a:lnTo>
                  <a:lnTo>
                    <a:pt x="788670" y="1508760"/>
                  </a:lnTo>
                  <a:lnTo>
                    <a:pt x="796290" y="1466850"/>
                  </a:lnTo>
                  <a:lnTo>
                    <a:pt x="762000" y="1455420"/>
                  </a:lnTo>
                  <a:lnTo>
                    <a:pt x="762000" y="1485900"/>
                  </a:lnTo>
                  <a:lnTo>
                    <a:pt x="689610" y="1501140"/>
                  </a:lnTo>
                  <a:lnTo>
                    <a:pt x="674370" y="1459230"/>
                  </a:lnTo>
                  <a:lnTo>
                    <a:pt x="674370" y="1459230"/>
                  </a:lnTo>
                  <a:lnTo>
                    <a:pt x="529590" y="1592580"/>
                  </a:lnTo>
                  <a:lnTo>
                    <a:pt x="483870" y="1554480"/>
                  </a:lnTo>
                  <a:lnTo>
                    <a:pt x="449580" y="1535430"/>
                  </a:lnTo>
                  <a:lnTo>
                    <a:pt x="400050" y="1497330"/>
                  </a:lnTo>
                  <a:lnTo>
                    <a:pt x="358140" y="1546860"/>
                  </a:lnTo>
                  <a:lnTo>
                    <a:pt x="304800" y="1539240"/>
                  </a:lnTo>
                  <a:lnTo>
                    <a:pt x="251460" y="1558290"/>
                  </a:lnTo>
                  <a:lnTo>
                    <a:pt x="240030" y="1527810"/>
                  </a:lnTo>
                  <a:lnTo>
                    <a:pt x="198120" y="1539240"/>
                  </a:lnTo>
                  <a:lnTo>
                    <a:pt x="240030" y="1447800"/>
                  </a:lnTo>
                  <a:lnTo>
                    <a:pt x="220980" y="1417320"/>
                  </a:lnTo>
                  <a:lnTo>
                    <a:pt x="140970" y="1383030"/>
                  </a:lnTo>
                  <a:lnTo>
                    <a:pt x="137160" y="1291590"/>
                  </a:lnTo>
                  <a:lnTo>
                    <a:pt x="205740" y="1272540"/>
                  </a:lnTo>
                  <a:lnTo>
                    <a:pt x="297180" y="1310640"/>
                  </a:lnTo>
                  <a:lnTo>
                    <a:pt x="297180" y="1291590"/>
                  </a:lnTo>
                  <a:lnTo>
                    <a:pt x="289560" y="1242060"/>
                  </a:lnTo>
                  <a:lnTo>
                    <a:pt x="331470" y="1162050"/>
                  </a:lnTo>
                  <a:lnTo>
                    <a:pt x="293370" y="1146810"/>
                  </a:lnTo>
                  <a:lnTo>
                    <a:pt x="274320" y="1097280"/>
                  </a:lnTo>
                  <a:lnTo>
                    <a:pt x="232410" y="1062990"/>
                  </a:lnTo>
                  <a:lnTo>
                    <a:pt x="247650" y="979170"/>
                  </a:lnTo>
                  <a:lnTo>
                    <a:pt x="327660" y="910590"/>
                  </a:lnTo>
                  <a:lnTo>
                    <a:pt x="281940" y="796290"/>
                  </a:lnTo>
                  <a:lnTo>
                    <a:pt x="83820" y="716280"/>
                  </a:lnTo>
                  <a:lnTo>
                    <a:pt x="95250" y="674370"/>
                  </a:lnTo>
                  <a:lnTo>
                    <a:pt x="152400" y="685800"/>
                  </a:lnTo>
                  <a:lnTo>
                    <a:pt x="167640" y="636270"/>
                  </a:lnTo>
                  <a:lnTo>
                    <a:pt x="118110" y="567690"/>
                  </a:lnTo>
                  <a:lnTo>
                    <a:pt x="110490" y="510540"/>
                  </a:lnTo>
                  <a:lnTo>
                    <a:pt x="0" y="537210"/>
                  </a:lnTo>
                  <a:lnTo>
                    <a:pt x="30480" y="415290"/>
                  </a:lnTo>
                  <a:lnTo>
                    <a:pt x="64770" y="373380"/>
                  </a:lnTo>
                  <a:lnTo>
                    <a:pt x="26670" y="320040"/>
                  </a:lnTo>
                  <a:lnTo>
                    <a:pt x="114300" y="236220"/>
                  </a:lnTo>
                  <a:lnTo>
                    <a:pt x="209550" y="217170"/>
                  </a:lnTo>
                  <a:lnTo>
                    <a:pt x="243840" y="240030"/>
                  </a:lnTo>
                  <a:lnTo>
                    <a:pt x="281940" y="243840"/>
                  </a:lnTo>
                  <a:lnTo>
                    <a:pt x="342900" y="262890"/>
                  </a:lnTo>
                  <a:lnTo>
                    <a:pt x="403860" y="129540"/>
                  </a:lnTo>
                  <a:lnTo>
                    <a:pt x="381000" y="99060"/>
                  </a:lnTo>
                  <a:lnTo>
                    <a:pt x="457200" y="87630"/>
                  </a:lnTo>
                  <a:lnTo>
                    <a:pt x="506730" y="152400"/>
                  </a:lnTo>
                  <a:lnTo>
                    <a:pt x="632460" y="175260"/>
                  </a:lnTo>
                  <a:lnTo>
                    <a:pt x="662940" y="118110"/>
                  </a:lnTo>
                  <a:lnTo>
                    <a:pt x="765810" y="190500"/>
                  </a:lnTo>
                  <a:lnTo>
                    <a:pt x="845820" y="110490"/>
                  </a:lnTo>
                  <a:lnTo>
                    <a:pt x="880110" y="110490"/>
                  </a:lnTo>
                  <a:lnTo>
                    <a:pt x="880110" y="68580"/>
                  </a:lnTo>
                  <a:lnTo>
                    <a:pt x="956310" y="0"/>
                  </a:lnTo>
                  <a:lnTo>
                    <a:pt x="994410" y="30480"/>
                  </a:lnTo>
                  <a:lnTo>
                    <a:pt x="990600" y="76200"/>
                  </a:lnTo>
                  <a:lnTo>
                    <a:pt x="1032510" y="49530"/>
                  </a:lnTo>
                  <a:lnTo>
                    <a:pt x="1127760" y="76200"/>
                  </a:lnTo>
                  <a:lnTo>
                    <a:pt x="1097280" y="129540"/>
                  </a:lnTo>
                  <a:lnTo>
                    <a:pt x="1154430" y="182880"/>
                  </a:lnTo>
                  <a:lnTo>
                    <a:pt x="1158240" y="251460"/>
                  </a:lnTo>
                  <a:lnTo>
                    <a:pt x="1169670" y="316230"/>
                  </a:lnTo>
                  <a:lnTo>
                    <a:pt x="1143000" y="342900"/>
                  </a:lnTo>
                  <a:lnTo>
                    <a:pt x="1062990" y="327660"/>
                  </a:lnTo>
                  <a:lnTo>
                    <a:pt x="1062990" y="361950"/>
                  </a:lnTo>
                  <a:lnTo>
                    <a:pt x="1089660" y="411480"/>
                  </a:lnTo>
                  <a:lnTo>
                    <a:pt x="1143000" y="422910"/>
                  </a:lnTo>
                  <a:lnTo>
                    <a:pt x="1181100" y="441960"/>
                  </a:lnTo>
                  <a:lnTo>
                    <a:pt x="1196340" y="480060"/>
                  </a:lnTo>
                  <a:lnTo>
                    <a:pt x="1211580" y="510540"/>
                  </a:lnTo>
                  <a:lnTo>
                    <a:pt x="1177290" y="537210"/>
                  </a:lnTo>
                  <a:lnTo>
                    <a:pt x="1177290" y="537210"/>
                  </a:lnTo>
                  <a:lnTo>
                    <a:pt x="1268730" y="541020"/>
                  </a:lnTo>
                  <a:lnTo>
                    <a:pt x="1257300" y="678180"/>
                  </a:lnTo>
                  <a:close/>
                </a:path>
              </a:pathLst>
            </a:custGeom>
            <a:solidFill>
              <a:schemeClr val="accent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61" name="Forme libre : forme 60">
              <a:extLst>
                <a:ext uri="{FF2B5EF4-FFF2-40B4-BE49-F238E27FC236}">
                  <a16:creationId xmlns:a16="http://schemas.microsoft.com/office/drawing/2014/main" id="{382CCDB2-A2D7-4087-9097-D30638941429}"/>
                </a:ext>
              </a:extLst>
            </p:cNvPr>
            <p:cNvSpPr/>
            <p:nvPr/>
          </p:nvSpPr>
          <p:spPr>
            <a:xfrm>
              <a:off x="5486400" y="3940472"/>
              <a:ext cx="753229" cy="680866"/>
            </a:xfrm>
            <a:custGeom>
              <a:avLst/>
              <a:gdLst>
                <a:gd name="connsiteX0" fmla="*/ 78941 w 753229"/>
                <a:gd name="connsiteY0" fmla="*/ 651263 h 680866"/>
                <a:gd name="connsiteX1" fmla="*/ 154593 w 753229"/>
                <a:gd name="connsiteY1" fmla="*/ 667709 h 680866"/>
                <a:gd name="connsiteX2" fmla="*/ 194063 w 753229"/>
                <a:gd name="connsiteY2" fmla="*/ 654552 h 680866"/>
                <a:gd name="connsiteX3" fmla="*/ 246691 w 753229"/>
                <a:gd name="connsiteY3" fmla="*/ 628239 h 680866"/>
                <a:gd name="connsiteX4" fmla="*/ 299318 w 753229"/>
                <a:gd name="connsiteY4" fmla="*/ 615082 h 680866"/>
                <a:gd name="connsiteX5" fmla="*/ 322342 w 753229"/>
                <a:gd name="connsiteY5" fmla="*/ 641396 h 680866"/>
                <a:gd name="connsiteX6" fmla="*/ 315764 w 753229"/>
                <a:gd name="connsiteY6" fmla="*/ 680866 h 680866"/>
                <a:gd name="connsiteX7" fmla="*/ 358524 w 753229"/>
                <a:gd name="connsiteY7" fmla="*/ 670999 h 680866"/>
                <a:gd name="connsiteX8" fmla="*/ 378259 w 753229"/>
                <a:gd name="connsiteY8" fmla="*/ 638106 h 680866"/>
                <a:gd name="connsiteX9" fmla="*/ 404573 w 753229"/>
                <a:gd name="connsiteY9" fmla="*/ 657842 h 680866"/>
                <a:gd name="connsiteX10" fmla="*/ 430886 w 753229"/>
                <a:gd name="connsiteY10" fmla="*/ 631528 h 680866"/>
                <a:gd name="connsiteX11" fmla="*/ 414440 w 753229"/>
                <a:gd name="connsiteY11" fmla="*/ 601925 h 680866"/>
                <a:gd name="connsiteX12" fmla="*/ 503249 w 753229"/>
                <a:gd name="connsiteY12" fmla="*/ 585479 h 680866"/>
                <a:gd name="connsiteX13" fmla="*/ 532852 w 753229"/>
                <a:gd name="connsiteY13" fmla="*/ 569033 h 680866"/>
                <a:gd name="connsiteX14" fmla="*/ 572322 w 753229"/>
                <a:gd name="connsiteY14" fmla="*/ 549298 h 680866"/>
                <a:gd name="connsiteX15" fmla="*/ 559165 w 753229"/>
                <a:gd name="connsiteY15" fmla="*/ 526273 h 680866"/>
                <a:gd name="connsiteX16" fmla="*/ 569033 w 753229"/>
                <a:gd name="connsiteY16" fmla="*/ 490092 h 680866"/>
                <a:gd name="connsiteX17" fmla="*/ 657842 w 753229"/>
                <a:gd name="connsiteY17" fmla="*/ 463778 h 680866"/>
                <a:gd name="connsiteX18" fmla="*/ 654553 w 753229"/>
                <a:gd name="connsiteY18" fmla="*/ 384837 h 680866"/>
                <a:gd name="connsiteX19" fmla="*/ 723626 w 753229"/>
                <a:gd name="connsiteY19" fmla="*/ 299318 h 680866"/>
                <a:gd name="connsiteX20" fmla="*/ 753229 w 753229"/>
                <a:gd name="connsiteY20" fmla="*/ 286161 h 680866"/>
                <a:gd name="connsiteX21" fmla="*/ 749940 w 753229"/>
                <a:gd name="connsiteY21" fmla="*/ 157882 h 680866"/>
                <a:gd name="connsiteX22" fmla="*/ 684155 w 753229"/>
                <a:gd name="connsiteY22" fmla="*/ 138147 h 680866"/>
                <a:gd name="connsiteX23" fmla="*/ 628239 w 753229"/>
                <a:gd name="connsiteY23" fmla="*/ 72363 h 680866"/>
                <a:gd name="connsiteX24" fmla="*/ 575612 w 753229"/>
                <a:gd name="connsiteY24" fmla="*/ 65784 h 680866"/>
                <a:gd name="connsiteX25" fmla="*/ 572322 w 753229"/>
                <a:gd name="connsiteY25" fmla="*/ 0 h 680866"/>
                <a:gd name="connsiteX26" fmla="*/ 490092 w 753229"/>
                <a:gd name="connsiteY26" fmla="*/ 42760 h 680866"/>
                <a:gd name="connsiteX27" fmla="*/ 457200 w 753229"/>
                <a:gd name="connsiteY27" fmla="*/ 29603 h 680866"/>
                <a:gd name="connsiteX28" fmla="*/ 434176 w 753229"/>
                <a:gd name="connsiteY28" fmla="*/ 131568 h 680866"/>
                <a:gd name="connsiteX29" fmla="*/ 351945 w 753229"/>
                <a:gd name="connsiteY29" fmla="*/ 157882 h 680866"/>
                <a:gd name="connsiteX30" fmla="*/ 309186 w 753229"/>
                <a:gd name="connsiteY30" fmla="*/ 141436 h 680866"/>
                <a:gd name="connsiteX31" fmla="*/ 256558 w 753229"/>
                <a:gd name="connsiteY31" fmla="*/ 190774 h 680866"/>
                <a:gd name="connsiteX32" fmla="*/ 256558 w 753229"/>
                <a:gd name="connsiteY32" fmla="*/ 243401 h 680866"/>
                <a:gd name="connsiteX33" fmla="*/ 273004 w 753229"/>
                <a:gd name="connsiteY33" fmla="*/ 328921 h 680866"/>
                <a:gd name="connsiteX34" fmla="*/ 217088 w 753229"/>
                <a:gd name="connsiteY34" fmla="*/ 302607 h 680866"/>
                <a:gd name="connsiteX35" fmla="*/ 187485 w 753229"/>
                <a:gd name="connsiteY35" fmla="*/ 401283 h 680866"/>
                <a:gd name="connsiteX36" fmla="*/ 167750 w 753229"/>
                <a:gd name="connsiteY36" fmla="*/ 447332 h 680866"/>
                <a:gd name="connsiteX37" fmla="*/ 134858 w 753229"/>
                <a:gd name="connsiteY37" fmla="*/ 447332 h 680866"/>
                <a:gd name="connsiteX38" fmla="*/ 124990 w 753229"/>
                <a:gd name="connsiteY38" fmla="*/ 421019 h 680866"/>
                <a:gd name="connsiteX39" fmla="*/ 72363 w 753229"/>
                <a:gd name="connsiteY39" fmla="*/ 434175 h 680866"/>
                <a:gd name="connsiteX40" fmla="*/ 88809 w 753229"/>
                <a:gd name="connsiteY40" fmla="*/ 503249 h 680866"/>
                <a:gd name="connsiteX41" fmla="*/ 0 w 753229"/>
                <a:gd name="connsiteY41" fmla="*/ 585479 h 680866"/>
                <a:gd name="connsiteX42" fmla="*/ 78941 w 753229"/>
                <a:gd name="connsiteY42" fmla="*/ 651263 h 68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53229" h="680866">
                  <a:moveTo>
                    <a:pt x="78941" y="651263"/>
                  </a:moveTo>
                  <a:lnTo>
                    <a:pt x="154593" y="667709"/>
                  </a:lnTo>
                  <a:lnTo>
                    <a:pt x="194063" y="654552"/>
                  </a:lnTo>
                  <a:lnTo>
                    <a:pt x="246691" y="628239"/>
                  </a:lnTo>
                  <a:lnTo>
                    <a:pt x="299318" y="615082"/>
                  </a:lnTo>
                  <a:lnTo>
                    <a:pt x="322342" y="641396"/>
                  </a:lnTo>
                  <a:lnTo>
                    <a:pt x="315764" y="680866"/>
                  </a:lnTo>
                  <a:lnTo>
                    <a:pt x="358524" y="670999"/>
                  </a:lnTo>
                  <a:lnTo>
                    <a:pt x="378259" y="638106"/>
                  </a:lnTo>
                  <a:lnTo>
                    <a:pt x="404573" y="657842"/>
                  </a:lnTo>
                  <a:lnTo>
                    <a:pt x="430886" y="631528"/>
                  </a:lnTo>
                  <a:lnTo>
                    <a:pt x="414440" y="601925"/>
                  </a:lnTo>
                  <a:lnTo>
                    <a:pt x="503249" y="585479"/>
                  </a:lnTo>
                  <a:lnTo>
                    <a:pt x="532852" y="569033"/>
                  </a:lnTo>
                  <a:lnTo>
                    <a:pt x="572322" y="549298"/>
                  </a:lnTo>
                  <a:lnTo>
                    <a:pt x="559165" y="526273"/>
                  </a:lnTo>
                  <a:lnTo>
                    <a:pt x="569033" y="490092"/>
                  </a:lnTo>
                  <a:lnTo>
                    <a:pt x="657842" y="463778"/>
                  </a:lnTo>
                  <a:lnTo>
                    <a:pt x="654553" y="384837"/>
                  </a:lnTo>
                  <a:lnTo>
                    <a:pt x="723626" y="299318"/>
                  </a:lnTo>
                  <a:lnTo>
                    <a:pt x="753229" y="286161"/>
                  </a:lnTo>
                  <a:cubicBezTo>
                    <a:pt x="752133" y="243401"/>
                    <a:pt x="751036" y="200642"/>
                    <a:pt x="749940" y="157882"/>
                  </a:cubicBezTo>
                  <a:lnTo>
                    <a:pt x="684155" y="138147"/>
                  </a:lnTo>
                  <a:lnTo>
                    <a:pt x="628239" y="72363"/>
                  </a:lnTo>
                  <a:lnTo>
                    <a:pt x="575612" y="65784"/>
                  </a:lnTo>
                  <a:lnTo>
                    <a:pt x="572322" y="0"/>
                  </a:lnTo>
                  <a:lnTo>
                    <a:pt x="490092" y="42760"/>
                  </a:lnTo>
                  <a:lnTo>
                    <a:pt x="457200" y="29603"/>
                  </a:lnTo>
                  <a:lnTo>
                    <a:pt x="434176" y="131568"/>
                  </a:lnTo>
                  <a:lnTo>
                    <a:pt x="351945" y="157882"/>
                  </a:lnTo>
                  <a:lnTo>
                    <a:pt x="309186" y="141436"/>
                  </a:lnTo>
                  <a:lnTo>
                    <a:pt x="256558" y="190774"/>
                  </a:lnTo>
                  <a:lnTo>
                    <a:pt x="256558" y="243401"/>
                  </a:lnTo>
                  <a:lnTo>
                    <a:pt x="273004" y="328921"/>
                  </a:lnTo>
                  <a:lnTo>
                    <a:pt x="217088" y="302607"/>
                  </a:lnTo>
                  <a:lnTo>
                    <a:pt x="187485" y="401283"/>
                  </a:lnTo>
                  <a:lnTo>
                    <a:pt x="167750" y="447332"/>
                  </a:lnTo>
                  <a:lnTo>
                    <a:pt x="134858" y="447332"/>
                  </a:lnTo>
                  <a:lnTo>
                    <a:pt x="124990" y="421019"/>
                  </a:lnTo>
                  <a:lnTo>
                    <a:pt x="72363" y="434175"/>
                  </a:lnTo>
                  <a:lnTo>
                    <a:pt x="88809" y="503249"/>
                  </a:lnTo>
                  <a:lnTo>
                    <a:pt x="0" y="585479"/>
                  </a:lnTo>
                  <a:lnTo>
                    <a:pt x="78941" y="651263"/>
                  </a:lnTo>
                  <a:close/>
                </a:path>
              </a:pathLst>
            </a:custGeom>
            <a:solidFill>
              <a:schemeClr val="accent2">
                <a:lumMod val="60000"/>
                <a:lumOff val="4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62" name="Forme libre : forme 61">
              <a:extLst>
                <a:ext uri="{FF2B5EF4-FFF2-40B4-BE49-F238E27FC236}">
                  <a16:creationId xmlns:a16="http://schemas.microsoft.com/office/drawing/2014/main" id="{DB71C078-87BA-4374-B556-8D2B057E616B}"/>
                </a:ext>
              </a:extLst>
            </p:cNvPr>
            <p:cNvSpPr/>
            <p:nvPr/>
          </p:nvSpPr>
          <p:spPr>
            <a:xfrm>
              <a:off x="5979781" y="5009465"/>
              <a:ext cx="1282792" cy="963738"/>
            </a:xfrm>
            <a:custGeom>
              <a:avLst/>
              <a:gdLst>
                <a:gd name="connsiteX0" fmla="*/ 39471 w 1282792"/>
                <a:gd name="connsiteY0" fmla="*/ 953870 h 963738"/>
                <a:gd name="connsiteX1" fmla="*/ 92098 w 1282792"/>
                <a:gd name="connsiteY1" fmla="*/ 963738 h 963738"/>
                <a:gd name="connsiteX2" fmla="*/ 134858 w 1282792"/>
                <a:gd name="connsiteY2" fmla="*/ 937424 h 963738"/>
                <a:gd name="connsiteX3" fmla="*/ 157882 w 1282792"/>
                <a:gd name="connsiteY3" fmla="*/ 957159 h 963738"/>
                <a:gd name="connsiteX4" fmla="*/ 171039 w 1282792"/>
                <a:gd name="connsiteY4" fmla="*/ 957159 h 963738"/>
                <a:gd name="connsiteX5" fmla="*/ 220377 w 1282792"/>
                <a:gd name="connsiteY5" fmla="*/ 871640 h 963738"/>
                <a:gd name="connsiteX6" fmla="*/ 266426 w 1282792"/>
                <a:gd name="connsiteY6" fmla="*/ 805856 h 963738"/>
                <a:gd name="connsiteX7" fmla="*/ 309186 w 1282792"/>
                <a:gd name="connsiteY7" fmla="*/ 763096 h 963738"/>
                <a:gd name="connsiteX8" fmla="*/ 421019 w 1282792"/>
                <a:gd name="connsiteY8" fmla="*/ 746650 h 963738"/>
                <a:gd name="connsiteX9" fmla="*/ 424308 w 1282792"/>
                <a:gd name="connsiteY9" fmla="*/ 763096 h 963738"/>
                <a:gd name="connsiteX10" fmla="*/ 496671 w 1282792"/>
                <a:gd name="connsiteY10" fmla="*/ 743361 h 963738"/>
                <a:gd name="connsiteX11" fmla="*/ 496671 w 1282792"/>
                <a:gd name="connsiteY11" fmla="*/ 743361 h 963738"/>
                <a:gd name="connsiteX12" fmla="*/ 552587 w 1282792"/>
                <a:gd name="connsiteY12" fmla="*/ 736782 h 963738"/>
                <a:gd name="connsiteX13" fmla="*/ 611793 w 1282792"/>
                <a:gd name="connsiteY13" fmla="*/ 723626 h 963738"/>
                <a:gd name="connsiteX14" fmla="*/ 638107 w 1282792"/>
                <a:gd name="connsiteY14" fmla="*/ 667709 h 963738"/>
                <a:gd name="connsiteX15" fmla="*/ 615082 w 1282792"/>
                <a:gd name="connsiteY15" fmla="*/ 615082 h 963738"/>
                <a:gd name="connsiteX16" fmla="*/ 582190 w 1282792"/>
                <a:gd name="connsiteY16" fmla="*/ 598636 h 963738"/>
                <a:gd name="connsiteX17" fmla="*/ 615082 w 1282792"/>
                <a:gd name="connsiteY17" fmla="*/ 522984 h 963738"/>
                <a:gd name="connsiteX18" fmla="*/ 588769 w 1282792"/>
                <a:gd name="connsiteY18" fmla="*/ 499959 h 963738"/>
                <a:gd name="connsiteX19" fmla="*/ 615082 w 1282792"/>
                <a:gd name="connsiteY19" fmla="*/ 470357 h 963738"/>
                <a:gd name="connsiteX20" fmla="*/ 657842 w 1282792"/>
                <a:gd name="connsiteY20" fmla="*/ 483513 h 963738"/>
                <a:gd name="connsiteX21" fmla="*/ 684156 w 1282792"/>
                <a:gd name="connsiteY21" fmla="*/ 476935 h 963738"/>
                <a:gd name="connsiteX22" fmla="*/ 651264 w 1282792"/>
                <a:gd name="connsiteY22" fmla="*/ 457200 h 963738"/>
                <a:gd name="connsiteX23" fmla="*/ 707180 w 1282792"/>
                <a:gd name="connsiteY23" fmla="*/ 401283 h 963738"/>
                <a:gd name="connsiteX24" fmla="*/ 749940 w 1282792"/>
                <a:gd name="connsiteY24" fmla="*/ 345367 h 963738"/>
                <a:gd name="connsiteX25" fmla="*/ 795989 w 1282792"/>
                <a:gd name="connsiteY25" fmla="*/ 305896 h 963738"/>
                <a:gd name="connsiteX26" fmla="*/ 828881 w 1282792"/>
                <a:gd name="connsiteY26" fmla="*/ 348656 h 963738"/>
                <a:gd name="connsiteX27" fmla="*/ 871641 w 1282792"/>
                <a:gd name="connsiteY27" fmla="*/ 358523 h 963738"/>
                <a:gd name="connsiteX28" fmla="*/ 901243 w 1282792"/>
                <a:gd name="connsiteY28" fmla="*/ 338788 h 963738"/>
                <a:gd name="connsiteX29" fmla="*/ 963738 w 1282792"/>
                <a:gd name="connsiteY29" fmla="*/ 342077 h 963738"/>
                <a:gd name="connsiteX30" fmla="*/ 986763 w 1282792"/>
                <a:gd name="connsiteY30" fmla="*/ 302607 h 963738"/>
                <a:gd name="connsiteX31" fmla="*/ 1036101 w 1282792"/>
                <a:gd name="connsiteY31" fmla="*/ 233534 h 963738"/>
                <a:gd name="connsiteX32" fmla="*/ 1131488 w 1282792"/>
                <a:gd name="connsiteY32" fmla="*/ 210509 h 963738"/>
                <a:gd name="connsiteX33" fmla="*/ 1210429 w 1282792"/>
                <a:gd name="connsiteY33" fmla="*/ 210509 h 963738"/>
                <a:gd name="connsiteX34" fmla="*/ 1233454 w 1282792"/>
                <a:gd name="connsiteY34" fmla="*/ 190774 h 963738"/>
                <a:gd name="connsiteX35" fmla="*/ 1253189 w 1282792"/>
                <a:gd name="connsiteY35" fmla="*/ 138147 h 963738"/>
                <a:gd name="connsiteX36" fmla="*/ 1253189 w 1282792"/>
                <a:gd name="connsiteY36" fmla="*/ 138147 h 963738"/>
                <a:gd name="connsiteX37" fmla="*/ 1282792 w 1282792"/>
                <a:gd name="connsiteY37" fmla="*/ 101965 h 963738"/>
                <a:gd name="connsiteX38" fmla="*/ 1246610 w 1282792"/>
                <a:gd name="connsiteY38" fmla="*/ 16446 h 963738"/>
                <a:gd name="connsiteX39" fmla="*/ 1184115 w 1282792"/>
                <a:gd name="connsiteY39" fmla="*/ 16446 h 963738"/>
                <a:gd name="connsiteX40" fmla="*/ 1138066 w 1282792"/>
                <a:gd name="connsiteY40" fmla="*/ 72362 h 963738"/>
                <a:gd name="connsiteX41" fmla="*/ 1088728 w 1282792"/>
                <a:gd name="connsiteY41" fmla="*/ 23024 h 963738"/>
                <a:gd name="connsiteX42" fmla="*/ 1042679 w 1282792"/>
                <a:gd name="connsiteY42" fmla="*/ 19735 h 963738"/>
                <a:gd name="connsiteX43" fmla="*/ 999920 w 1282792"/>
                <a:gd name="connsiteY43" fmla="*/ 0 h 963738"/>
                <a:gd name="connsiteX44" fmla="*/ 986763 w 1282792"/>
                <a:gd name="connsiteY44" fmla="*/ 36181 h 963738"/>
                <a:gd name="connsiteX45" fmla="*/ 934136 w 1282792"/>
                <a:gd name="connsiteY45" fmla="*/ 36181 h 963738"/>
                <a:gd name="connsiteX46" fmla="*/ 917690 w 1282792"/>
                <a:gd name="connsiteY46" fmla="*/ 72362 h 963738"/>
                <a:gd name="connsiteX47" fmla="*/ 835459 w 1282792"/>
                <a:gd name="connsiteY47" fmla="*/ 141436 h 963738"/>
                <a:gd name="connsiteX48" fmla="*/ 828881 w 1282792"/>
                <a:gd name="connsiteY48" fmla="*/ 200641 h 963738"/>
                <a:gd name="connsiteX49" fmla="*/ 832170 w 1282792"/>
                <a:gd name="connsiteY49" fmla="*/ 249980 h 963738"/>
                <a:gd name="connsiteX50" fmla="*/ 809146 w 1282792"/>
                <a:gd name="connsiteY50" fmla="*/ 253269 h 963738"/>
                <a:gd name="connsiteX51" fmla="*/ 766386 w 1282792"/>
                <a:gd name="connsiteY51" fmla="*/ 203931 h 963738"/>
                <a:gd name="connsiteX52" fmla="*/ 756518 w 1282792"/>
                <a:gd name="connsiteY52" fmla="*/ 236823 h 963738"/>
                <a:gd name="connsiteX53" fmla="*/ 736783 w 1282792"/>
                <a:gd name="connsiteY53" fmla="*/ 223666 h 963738"/>
                <a:gd name="connsiteX54" fmla="*/ 680866 w 1282792"/>
                <a:gd name="connsiteY54" fmla="*/ 240112 h 963738"/>
                <a:gd name="connsiteX55" fmla="*/ 647974 w 1282792"/>
                <a:gd name="connsiteY55" fmla="*/ 217088 h 963738"/>
                <a:gd name="connsiteX56" fmla="*/ 585479 w 1282792"/>
                <a:gd name="connsiteY56" fmla="*/ 164460 h 963738"/>
                <a:gd name="connsiteX57" fmla="*/ 588769 w 1282792"/>
                <a:gd name="connsiteY57" fmla="*/ 134857 h 963738"/>
                <a:gd name="connsiteX58" fmla="*/ 555877 w 1282792"/>
                <a:gd name="connsiteY58" fmla="*/ 134857 h 963738"/>
                <a:gd name="connsiteX59" fmla="*/ 480225 w 1282792"/>
                <a:gd name="connsiteY59" fmla="*/ 111833 h 963738"/>
                <a:gd name="connsiteX60" fmla="*/ 411151 w 1282792"/>
                <a:gd name="connsiteY60" fmla="*/ 88808 h 963738"/>
                <a:gd name="connsiteX61" fmla="*/ 378259 w 1282792"/>
                <a:gd name="connsiteY61" fmla="*/ 98676 h 963738"/>
                <a:gd name="connsiteX62" fmla="*/ 388127 w 1282792"/>
                <a:gd name="connsiteY62" fmla="*/ 148014 h 963738"/>
                <a:gd name="connsiteX63" fmla="*/ 358524 w 1282792"/>
                <a:gd name="connsiteY63" fmla="*/ 197352 h 963738"/>
                <a:gd name="connsiteX64" fmla="*/ 309186 w 1282792"/>
                <a:gd name="connsiteY64" fmla="*/ 194063 h 963738"/>
                <a:gd name="connsiteX65" fmla="*/ 259848 w 1282792"/>
                <a:gd name="connsiteY65" fmla="*/ 141436 h 963738"/>
                <a:gd name="connsiteX66" fmla="*/ 240113 w 1282792"/>
                <a:gd name="connsiteY66" fmla="*/ 167749 h 963738"/>
                <a:gd name="connsiteX67" fmla="*/ 266426 w 1282792"/>
                <a:gd name="connsiteY67" fmla="*/ 187485 h 963738"/>
                <a:gd name="connsiteX68" fmla="*/ 236823 w 1282792"/>
                <a:gd name="connsiteY68" fmla="*/ 213798 h 963738"/>
                <a:gd name="connsiteX69" fmla="*/ 230245 w 1282792"/>
                <a:gd name="connsiteY69" fmla="*/ 269715 h 963738"/>
                <a:gd name="connsiteX70" fmla="*/ 217088 w 1282792"/>
                <a:gd name="connsiteY70" fmla="*/ 299318 h 963738"/>
                <a:gd name="connsiteX71" fmla="*/ 177618 w 1282792"/>
                <a:gd name="connsiteY71" fmla="*/ 315764 h 963738"/>
                <a:gd name="connsiteX72" fmla="*/ 141436 w 1282792"/>
                <a:gd name="connsiteY72" fmla="*/ 358523 h 963738"/>
                <a:gd name="connsiteX73" fmla="*/ 105255 w 1282792"/>
                <a:gd name="connsiteY73" fmla="*/ 434175 h 963738"/>
                <a:gd name="connsiteX74" fmla="*/ 75652 w 1282792"/>
                <a:gd name="connsiteY74" fmla="*/ 447332 h 963738"/>
                <a:gd name="connsiteX75" fmla="*/ 82231 w 1282792"/>
                <a:gd name="connsiteY75" fmla="*/ 486803 h 963738"/>
                <a:gd name="connsiteX76" fmla="*/ 69074 w 1282792"/>
                <a:gd name="connsiteY76" fmla="*/ 549298 h 963738"/>
                <a:gd name="connsiteX77" fmla="*/ 39471 w 1282792"/>
                <a:gd name="connsiteY77" fmla="*/ 664420 h 963738"/>
                <a:gd name="connsiteX78" fmla="*/ 13157 w 1282792"/>
                <a:gd name="connsiteY78" fmla="*/ 684155 h 963738"/>
                <a:gd name="connsiteX79" fmla="*/ 32892 w 1282792"/>
                <a:gd name="connsiteY79" fmla="*/ 713758 h 963738"/>
                <a:gd name="connsiteX80" fmla="*/ 49338 w 1282792"/>
                <a:gd name="connsiteY80" fmla="*/ 766385 h 963738"/>
                <a:gd name="connsiteX81" fmla="*/ 82231 w 1282792"/>
                <a:gd name="connsiteY81" fmla="*/ 838748 h 963738"/>
                <a:gd name="connsiteX82" fmla="*/ 0 w 1282792"/>
                <a:gd name="connsiteY82" fmla="*/ 901243 h 963738"/>
                <a:gd name="connsiteX83" fmla="*/ 39471 w 1282792"/>
                <a:gd name="connsiteY83" fmla="*/ 953870 h 9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282792" h="963738">
                  <a:moveTo>
                    <a:pt x="39471" y="953870"/>
                  </a:moveTo>
                  <a:lnTo>
                    <a:pt x="92098" y="963738"/>
                  </a:lnTo>
                  <a:lnTo>
                    <a:pt x="134858" y="937424"/>
                  </a:lnTo>
                  <a:lnTo>
                    <a:pt x="157882" y="957159"/>
                  </a:lnTo>
                  <a:lnTo>
                    <a:pt x="171039" y="957159"/>
                  </a:lnTo>
                  <a:lnTo>
                    <a:pt x="220377" y="871640"/>
                  </a:lnTo>
                  <a:lnTo>
                    <a:pt x="266426" y="805856"/>
                  </a:lnTo>
                  <a:lnTo>
                    <a:pt x="309186" y="763096"/>
                  </a:lnTo>
                  <a:lnTo>
                    <a:pt x="421019" y="746650"/>
                  </a:lnTo>
                  <a:lnTo>
                    <a:pt x="424308" y="763096"/>
                  </a:lnTo>
                  <a:lnTo>
                    <a:pt x="496671" y="743361"/>
                  </a:lnTo>
                  <a:lnTo>
                    <a:pt x="496671" y="743361"/>
                  </a:lnTo>
                  <a:lnTo>
                    <a:pt x="552587" y="736782"/>
                  </a:lnTo>
                  <a:lnTo>
                    <a:pt x="611793" y="723626"/>
                  </a:lnTo>
                  <a:lnTo>
                    <a:pt x="638107" y="667709"/>
                  </a:lnTo>
                  <a:lnTo>
                    <a:pt x="615082" y="615082"/>
                  </a:lnTo>
                  <a:lnTo>
                    <a:pt x="582190" y="598636"/>
                  </a:lnTo>
                  <a:lnTo>
                    <a:pt x="615082" y="522984"/>
                  </a:lnTo>
                  <a:lnTo>
                    <a:pt x="588769" y="499959"/>
                  </a:lnTo>
                  <a:lnTo>
                    <a:pt x="615082" y="470357"/>
                  </a:lnTo>
                  <a:lnTo>
                    <a:pt x="657842" y="483513"/>
                  </a:lnTo>
                  <a:lnTo>
                    <a:pt x="684156" y="476935"/>
                  </a:lnTo>
                  <a:lnTo>
                    <a:pt x="651264" y="457200"/>
                  </a:lnTo>
                  <a:lnTo>
                    <a:pt x="707180" y="401283"/>
                  </a:lnTo>
                  <a:lnTo>
                    <a:pt x="749940" y="345367"/>
                  </a:lnTo>
                  <a:lnTo>
                    <a:pt x="795989" y="305896"/>
                  </a:lnTo>
                  <a:lnTo>
                    <a:pt x="828881" y="348656"/>
                  </a:lnTo>
                  <a:lnTo>
                    <a:pt x="871641" y="358523"/>
                  </a:lnTo>
                  <a:lnTo>
                    <a:pt x="901243" y="338788"/>
                  </a:lnTo>
                  <a:lnTo>
                    <a:pt x="963738" y="342077"/>
                  </a:lnTo>
                  <a:lnTo>
                    <a:pt x="986763" y="302607"/>
                  </a:lnTo>
                  <a:lnTo>
                    <a:pt x="1036101" y="233534"/>
                  </a:lnTo>
                  <a:lnTo>
                    <a:pt x="1131488" y="210509"/>
                  </a:lnTo>
                  <a:lnTo>
                    <a:pt x="1210429" y="210509"/>
                  </a:lnTo>
                  <a:lnTo>
                    <a:pt x="1233454" y="190774"/>
                  </a:lnTo>
                  <a:lnTo>
                    <a:pt x="1253189" y="138147"/>
                  </a:lnTo>
                  <a:lnTo>
                    <a:pt x="1253189" y="138147"/>
                  </a:lnTo>
                  <a:lnTo>
                    <a:pt x="1282792" y="101965"/>
                  </a:lnTo>
                  <a:lnTo>
                    <a:pt x="1246610" y="16446"/>
                  </a:lnTo>
                  <a:lnTo>
                    <a:pt x="1184115" y="16446"/>
                  </a:lnTo>
                  <a:lnTo>
                    <a:pt x="1138066" y="72362"/>
                  </a:lnTo>
                  <a:lnTo>
                    <a:pt x="1088728" y="23024"/>
                  </a:lnTo>
                  <a:lnTo>
                    <a:pt x="1042679" y="19735"/>
                  </a:lnTo>
                  <a:lnTo>
                    <a:pt x="999920" y="0"/>
                  </a:lnTo>
                  <a:lnTo>
                    <a:pt x="986763" y="36181"/>
                  </a:lnTo>
                  <a:lnTo>
                    <a:pt x="934136" y="36181"/>
                  </a:lnTo>
                  <a:lnTo>
                    <a:pt x="917690" y="72362"/>
                  </a:lnTo>
                  <a:lnTo>
                    <a:pt x="835459" y="141436"/>
                  </a:lnTo>
                  <a:lnTo>
                    <a:pt x="828881" y="200641"/>
                  </a:lnTo>
                  <a:lnTo>
                    <a:pt x="832170" y="249980"/>
                  </a:lnTo>
                  <a:lnTo>
                    <a:pt x="809146" y="253269"/>
                  </a:lnTo>
                  <a:lnTo>
                    <a:pt x="766386" y="203931"/>
                  </a:lnTo>
                  <a:lnTo>
                    <a:pt x="756518" y="236823"/>
                  </a:lnTo>
                  <a:lnTo>
                    <a:pt x="736783" y="223666"/>
                  </a:lnTo>
                  <a:lnTo>
                    <a:pt x="680866" y="240112"/>
                  </a:lnTo>
                  <a:lnTo>
                    <a:pt x="647974" y="217088"/>
                  </a:lnTo>
                  <a:lnTo>
                    <a:pt x="585479" y="164460"/>
                  </a:lnTo>
                  <a:lnTo>
                    <a:pt x="588769" y="134857"/>
                  </a:lnTo>
                  <a:lnTo>
                    <a:pt x="555877" y="134857"/>
                  </a:lnTo>
                  <a:lnTo>
                    <a:pt x="480225" y="111833"/>
                  </a:lnTo>
                  <a:lnTo>
                    <a:pt x="411151" y="88808"/>
                  </a:lnTo>
                  <a:lnTo>
                    <a:pt x="378259" y="98676"/>
                  </a:lnTo>
                  <a:lnTo>
                    <a:pt x="388127" y="148014"/>
                  </a:lnTo>
                  <a:lnTo>
                    <a:pt x="358524" y="197352"/>
                  </a:lnTo>
                  <a:lnTo>
                    <a:pt x="309186" y="194063"/>
                  </a:lnTo>
                  <a:lnTo>
                    <a:pt x="259848" y="141436"/>
                  </a:lnTo>
                  <a:lnTo>
                    <a:pt x="240113" y="167749"/>
                  </a:lnTo>
                  <a:lnTo>
                    <a:pt x="266426" y="187485"/>
                  </a:lnTo>
                  <a:lnTo>
                    <a:pt x="236823" y="213798"/>
                  </a:lnTo>
                  <a:lnTo>
                    <a:pt x="230245" y="269715"/>
                  </a:lnTo>
                  <a:lnTo>
                    <a:pt x="217088" y="299318"/>
                  </a:lnTo>
                  <a:lnTo>
                    <a:pt x="177618" y="315764"/>
                  </a:lnTo>
                  <a:lnTo>
                    <a:pt x="141436" y="358523"/>
                  </a:lnTo>
                  <a:lnTo>
                    <a:pt x="105255" y="434175"/>
                  </a:lnTo>
                  <a:lnTo>
                    <a:pt x="75652" y="447332"/>
                  </a:lnTo>
                  <a:lnTo>
                    <a:pt x="82231" y="486803"/>
                  </a:lnTo>
                  <a:lnTo>
                    <a:pt x="69074" y="549298"/>
                  </a:lnTo>
                  <a:lnTo>
                    <a:pt x="39471" y="664420"/>
                  </a:lnTo>
                  <a:lnTo>
                    <a:pt x="13157" y="684155"/>
                  </a:lnTo>
                  <a:lnTo>
                    <a:pt x="32892" y="713758"/>
                  </a:lnTo>
                  <a:lnTo>
                    <a:pt x="49338" y="766385"/>
                  </a:lnTo>
                  <a:lnTo>
                    <a:pt x="82231" y="838748"/>
                  </a:lnTo>
                  <a:lnTo>
                    <a:pt x="0" y="901243"/>
                  </a:lnTo>
                  <a:lnTo>
                    <a:pt x="39471" y="953870"/>
                  </a:lnTo>
                  <a:close/>
                </a:path>
              </a:pathLst>
            </a:custGeom>
            <a:solidFill>
              <a:srgbClr val="D0F1F9"/>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63" name="Forme libre : forme 62">
              <a:extLst>
                <a:ext uri="{FF2B5EF4-FFF2-40B4-BE49-F238E27FC236}">
                  <a16:creationId xmlns:a16="http://schemas.microsoft.com/office/drawing/2014/main" id="{5D4FB144-0361-4168-AB3A-109DE2D769A0}"/>
                </a:ext>
              </a:extLst>
            </p:cNvPr>
            <p:cNvSpPr/>
            <p:nvPr/>
          </p:nvSpPr>
          <p:spPr>
            <a:xfrm>
              <a:off x="5512714" y="4555554"/>
              <a:ext cx="476935" cy="624950"/>
            </a:xfrm>
            <a:custGeom>
              <a:avLst/>
              <a:gdLst>
                <a:gd name="connsiteX0" fmla="*/ 348656 w 476935"/>
                <a:gd name="connsiteY0" fmla="*/ 52627 h 624950"/>
                <a:gd name="connsiteX1" fmla="*/ 355234 w 476935"/>
                <a:gd name="connsiteY1" fmla="*/ 118411 h 624950"/>
                <a:gd name="connsiteX2" fmla="*/ 325631 w 476935"/>
                <a:gd name="connsiteY2" fmla="*/ 167750 h 624950"/>
                <a:gd name="connsiteX3" fmla="*/ 427597 w 476935"/>
                <a:gd name="connsiteY3" fmla="*/ 240112 h 624950"/>
                <a:gd name="connsiteX4" fmla="*/ 404572 w 476935"/>
                <a:gd name="connsiteY4" fmla="*/ 289450 h 624950"/>
                <a:gd name="connsiteX5" fmla="*/ 384837 w 476935"/>
                <a:gd name="connsiteY5" fmla="*/ 338788 h 624950"/>
                <a:gd name="connsiteX6" fmla="*/ 371680 w 476935"/>
                <a:gd name="connsiteY6" fmla="*/ 361813 h 624950"/>
                <a:gd name="connsiteX7" fmla="*/ 421018 w 476935"/>
                <a:gd name="connsiteY7" fmla="*/ 430886 h 624950"/>
                <a:gd name="connsiteX8" fmla="*/ 473646 w 476935"/>
                <a:gd name="connsiteY8" fmla="*/ 424308 h 624950"/>
                <a:gd name="connsiteX9" fmla="*/ 476935 w 476935"/>
                <a:gd name="connsiteY9" fmla="*/ 470357 h 624950"/>
                <a:gd name="connsiteX10" fmla="*/ 440754 w 476935"/>
                <a:gd name="connsiteY10" fmla="*/ 493381 h 624950"/>
                <a:gd name="connsiteX11" fmla="*/ 404572 w 476935"/>
                <a:gd name="connsiteY11" fmla="*/ 516406 h 624950"/>
                <a:gd name="connsiteX12" fmla="*/ 404572 w 476935"/>
                <a:gd name="connsiteY12" fmla="*/ 562455 h 624950"/>
                <a:gd name="connsiteX13" fmla="*/ 351945 w 476935"/>
                <a:gd name="connsiteY13" fmla="*/ 582190 h 624950"/>
                <a:gd name="connsiteX14" fmla="*/ 332210 w 476935"/>
                <a:gd name="connsiteY14" fmla="*/ 624950 h 624950"/>
                <a:gd name="connsiteX15" fmla="*/ 253269 w 476935"/>
                <a:gd name="connsiteY15" fmla="*/ 611793 h 624950"/>
                <a:gd name="connsiteX16" fmla="*/ 200641 w 476935"/>
                <a:gd name="connsiteY16" fmla="*/ 611793 h 624950"/>
                <a:gd name="connsiteX17" fmla="*/ 194063 w 476935"/>
                <a:gd name="connsiteY17" fmla="*/ 473646 h 624950"/>
                <a:gd name="connsiteX18" fmla="*/ 124990 w 476935"/>
                <a:gd name="connsiteY18" fmla="*/ 467068 h 624950"/>
                <a:gd name="connsiteX19" fmla="*/ 148014 w 476935"/>
                <a:gd name="connsiteY19" fmla="*/ 444043 h 624950"/>
                <a:gd name="connsiteX20" fmla="*/ 118411 w 476935"/>
                <a:gd name="connsiteY20" fmla="*/ 365102 h 624950"/>
                <a:gd name="connsiteX21" fmla="*/ 39470 w 476935"/>
                <a:gd name="connsiteY21" fmla="*/ 348656 h 624950"/>
                <a:gd name="connsiteX22" fmla="*/ 0 w 476935"/>
                <a:gd name="connsiteY22" fmla="*/ 266426 h 624950"/>
                <a:gd name="connsiteX23" fmla="*/ 85519 w 476935"/>
                <a:gd name="connsiteY23" fmla="*/ 276293 h 624950"/>
                <a:gd name="connsiteX24" fmla="*/ 115122 w 476935"/>
                <a:gd name="connsiteY24" fmla="*/ 259847 h 624950"/>
                <a:gd name="connsiteX25" fmla="*/ 95387 w 476935"/>
                <a:gd name="connsiteY25" fmla="*/ 111833 h 624950"/>
                <a:gd name="connsiteX26" fmla="*/ 46049 w 476935"/>
                <a:gd name="connsiteY26" fmla="*/ 55917 h 624950"/>
                <a:gd name="connsiteX27" fmla="*/ 62495 w 476935"/>
                <a:gd name="connsiteY27" fmla="*/ 29603 h 624950"/>
                <a:gd name="connsiteX28" fmla="*/ 131568 w 476935"/>
                <a:gd name="connsiteY28" fmla="*/ 46049 h 624950"/>
                <a:gd name="connsiteX29" fmla="*/ 220377 w 476935"/>
                <a:gd name="connsiteY29" fmla="*/ 13157 h 624950"/>
                <a:gd name="connsiteX30" fmla="*/ 276293 w 476935"/>
                <a:gd name="connsiteY30" fmla="*/ 0 h 624950"/>
                <a:gd name="connsiteX31" fmla="*/ 299318 w 476935"/>
                <a:gd name="connsiteY31" fmla="*/ 9868 h 624950"/>
                <a:gd name="connsiteX32" fmla="*/ 348656 w 476935"/>
                <a:gd name="connsiteY32" fmla="*/ 52627 h 624950"/>
                <a:gd name="connsiteX0" fmla="*/ 348656 w 476935"/>
                <a:gd name="connsiteY0" fmla="*/ 52627 h 624950"/>
                <a:gd name="connsiteX1" fmla="*/ 355234 w 476935"/>
                <a:gd name="connsiteY1" fmla="*/ 118411 h 624950"/>
                <a:gd name="connsiteX2" fmla="*/ 325631 w 476935"/>
                <a:gd name="connsiteY2" fmla="*/ 167750 h 624950"/>
                <a:gd name="connsiteX3" fmla="*/ 427597 w 476935"/>
                <a:gd name="connsiteY3" fmla="*/ 240112 h 624950"/>
                <a:gd name="connsiteX4" fmla="*/ 404572 w 476935"/>
                <a:gd name="connsiteY4" fmla="*/ 289450 h 624950"/>
                <a:gd name="connsiteX5" fmla="*/ 384837 w 476935"/>
                <a:gd name="connsiteY5" fmla="*/ 338788 h 624950"/>
                <a:gd name="connsiteX6" fmla="*/ 371680 w 476935"/>
                <a:gd name="connsiteY6" fmla="*/ 361813 h 624950"/>
                <a:gd name="connsiteX7" fmla="*/ 421018 w 476935"/>
                <a:gd name="connsiteY7" fmla="*/ 430886 h 624950"/>
                <a:gd name="connsiteX8" fmla="*/ 473646 w 476935"/>
                <a:gd name="connsiteY8" fmla="*/ 424308 h 624950"/>
                <a:gd name="connsiteX9" fmla="*/ 476935 w 476935"/>
                <a:gd name="connsiteY9" fmla="*/ 470357 h 624950"/>
                <a:gd name="connsiteX10" fmla="*/ 440754 w 476935"/>
                <a:gd name="connsiteY10" fmla="*/ 493381 h 624950"/>
                <a:gd name="connsiteX11" fmla="*/ 404572 w 476935"/>
                <a:gd name="connsiteY11" fmla="*/ 516406 h 624950"/>
                <a:gd name="connsiteX12" fmla="*/ 404572 w 476935"/>
                <a:gd name="connsiteY12" fmla="*/ 562455 h 624950"/>
                <a:gd name="connsiteX13" fmla="*/ 351945 w 476935"/>
                <a:gd name="connsiteY13" fmla="*/ 582190 h 624950"/>
                <a:gd name="connsiteX14" fmla="*/ 332210 w 476935"/>
                <a:gd name="connsiteY14" fmla="*/ 624950 h 624950"/>
                <a:gd name="connsiteX15" fmla="*/ 253269 w 476935"/>
                <a:gd name="connsiteY15" fmla="*/ 611793 h 624950"/>
                <a:gd name="connsiteX16" fmla="*/ 200641 w 476935"/>
                <a:gd name="connsiteY16" fmla="*/ 611793 h 624950"/>
                <a:gd name="connsiteX17" fmla="*/ 194063 w 476935"/>
                <a:gd name="connsiteY17" fmla="*/ 473646 h 624950"/>
                <a:gd name="connsiteX18" fmla="*/ 124990 w 476935"/>
                <a:gd name="connsiteY18" fmla="*/ 467068 h 624950"/>
                <a:gd name="connsiteX19" fmla="*/ 148014 w 476935"/>
                <a:gd name="connsiteY19" fmla="*/ 444043 h 624950"/>
                <a:gd name="connsiteX20" fmla="*/ 118411 w 476935"/>
                <a:gd name="connsiteY20" fmla="*/ 365102 h 624950"/>
                <a:gd name="connsiteX21" fmla="*/ 39470 w 476935"/>
                <a:gd name="connsiteY21" fmla="*/ 348656 h 624950"/>
                <a:gd name="connsiteX22" fmla="*/ 0 w 476935"/>
                <a:gd name="connsiteY22" fmla="*/ 266426 h 624950"/>
                <a:gd name="connsiteX23" fmla="*/ 85519 w 476935"/>
                <a:gd name="connsiteY23" fmla="*/ 276293 h 624950"/>
                <a:gd name="connsiteX24" fmla="*/ 115122 w 476935"/>
                <a:gd name="connsiteY24" fmla="*/ 259847 h 624950"/>
                <a:gd name="connsiteX25" fmla="*/ 95387 w 476935"/>
                <a:gd name="connsiteY25" fmla="*/ 111833 h 624950"/>
                <a:gd name="connsiteX26" fmla="*/ 46049 w 476935"/>
                <a:gd name="connsiteY26" fmla="*/ 55917 h 624950"/>
                <a:gd name="connsiteX27" fmla="*/ 62495 w 476935"/>
                <a:gd name="connsiteY27" fmla="*/ 29603 h 624950"/>
                <a:gd name="connsiteX28" fmla="*/ 131568 w 476935"/>
                <a:gd name="connsiteY28" fmla="*/ 46049 h 624950"/>
                <a:gd name="connsiteX29" fmla="*/ 220377 w 476935"/>
                <a:gd name="connsiteY29" fmla="*/ 13157 h 624950"/>
                <a:gd name="connsiteX30" fmla="*/ 276293 w 476935"/>
                <a:gd name="connsiteY30" fmla="*/ 0 h 624950"/>
                <a:gd name="connsiteX31" fmla="*/ 279583 w 476935"/>
                <a:gd name="connsiteY31" fmla="*/ 59206 h 624950"/>
                <a:gd name="connsiteX32" fmla="*/ 348656 w 476935"/>
                <a:gd name="connsiteY32" fmla="*/ 52627 h 62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6935" h="624950">
                  <a:moveTo>
                    <a:pt x="348656" y="52627"/>
                  </a:moveTo>
                  <a:lnTo>
                    <a:pt x="355234" y="118411"/>
                  </a:lnTo>
                  <a:lnTo>
                    <a:pt x="325631" y="167750"/>
                  </a:lnTo>
                  <a:lnTo>
                    <a:pt x="427597" y="240112"/>
                  </a:lnTo>
                  <a:lnTo>
                    <a:pt x="404572" y="289450"/>
                  </a:lnTo>
                  <a:lnTo>
                    <a:pt x="384837" y="338788"/>
                  </a:lnTo>
                  <a:lnTo>
                    <a:pt x="371680" y="361813"/>
                  </a:lnTo>
                  <a:lnTo>
                    <a:pt x="421018" y="430886"/>
                  </a:lnTo>
                  <a:lnTo>
                    <a:pt x="473646" y="424308"/>
                  </a:lnTo>
                  <a:lnTo>
                    <a:pt x="476935" y="470357"/>
                  </a:lnTo>
                  <a:lnTo>
                    <a:pt x="440754" y="493381"/>
                  </a:lnTo>
                  <a:lnTo>
                    <a:pt x="404572" y="516406"/>
                  </a:lnTo>
                  <a:lnTo>
                    <a:pt x="404572" y="562455"/>
                  </a:lnTo>
                  <a:lnTo>
                    <a:pt x="351945" y="582190"/>
                  </a:lnTo>
                  <a:lnTo>
                    <a:pt x="332210" y="624950"/>
                  </a:lnTo>
                  <a:lnTo>
                    <a:pt x="253269" y="611793"/>
                  </a:lnTo>
                  <a:lnTo>
                    <a:pt x="200641" y="611793"/>
                  </a:lnTo>
                  <a:lnTo>
                    <a:pt x="194063" y="473646"/>
                  </a:lnTo>
                  <a:lnTo>
                    <a:pt x="124990" y="467068"/>
                  </a:lnTo>
                  <a:lnTo>
                    <a:pt x="148014" y="444043"/>
                  </a:lnTo>
                  <a:lnTo>
                    <a:pt x="118411" y="365102"/>
                  </a:lnTo>
                  <a:lnTo>
                    <a:pt x="39470" y="348656"/>
                  </a:lnTo>
                  <a:lnTo>
                    <a:pt x="0" y="266426"/>
                  </a:lnTo>
                  <a:lnTo>
                    <a:pt x="85519" y="276293"/>
                  </a:lnTo>
                  <a:lnTo>
                    <a:pt x="115122" y="259847"/>
                  </a:lnTo>
                  <a:lnTo>
                    <a:pt x="95387" y="111833"/>
                  </a:lnTo>
                  <a:lnTo>
                    <a:pt x="46049" y="55917"/>
                  </a:lnTo>
                  <a:lnTo>
                    <a:pt x="62495" y="29603"/>
                  </a:lnTo>
                  <a:lnTo>
                    <a:pt x="131568" y="46049"/>
                  </a:lnTo>
                  <a:lnTo>
                    <a:pt x="220377" y="13157"/>
                  </a:lnTo>
                  <a:lnTo>
                    <a:pt x="276293" y="0"/>
                  </a:lnTo>
                  <a:lnTo>
                    <a:pt x="279583" y="59206"/>
                  </a:lnTo>
                  <a:lnTo>
                    <a:pt x="348656" y="52627"/>
                  </a:lnTo>
                  <a:close/>
                </a:path>
              </a:pathLst>
            </a:custGeom>
            <a:solidFill>
              <a:schemeClr val="accent2">
                <a:lumMod val="60000"/>
                <a:lumOff val="4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64" name="Forme libre : forme 63">
              <a:extLst>
                <a:ext uri="{FF2B5EF4-FFF2-40B4-BE49-F238E27FC236}">
                  <a16:creationId xmlns:a16="http://schemas.microsoft.com/office/drawing/2014/main" id="{84598692-477C-469C-AD86-6484DAE2A83B}"/>
                </a:ext>
              </a:extLst>
            </p:cNvPr>
            <p:cNvSpPr/>
            <p:nvPr/>
          </p:nvSpPr>
          <p:spPr>
            <a:xfrm>
              <a:off x="5854791" y="3956918"/>
              <a:ext cx="1407782" cy="1552506"/>
            </a:xfrm>
            <a:custGeom>
              <a:avLst/>
              <a:gdLst>
                <a:gd name="connsiteX0" fmla="*/ 756518 w 1407782"/>
                <a:gd name="connsiteY0" fmla="*/ 95387 h 1552506"/>
                <a:gd name="connsiteX1" fmla="*/ 799278 w 1407782"/>
                <a:gd name="connsiteY1" fmla="*/ 148014 h 1552506"/>
                <a:gd name="connsiteX2" fmla="*/ 795989 w 1407782"/>
                <a:gd name="connsiteY2" fmla="*/ 203931 h 1552506"/>
                <a:gd name="connsiteX3" fmla="*/ 795989 w 1407782"/>
                <a:gd name="connsiteY3" fmla="*/ 203931 h 1552506"/>
                <a:gd name="connsiteX4" fmla="*/ 861773 w 1407782"/>
                <a:gd name="connsiteY4" fmla="*/ 230245 h 1552506"/>
                <a:gd name="connsiteX5" fmla="*/ 917690 w 1407782"/>
                <a:gd name="connsiteY5" fmla="*/ 223666 h 1552506"/>
                <a:gd name="connsiteX6" fmla="*/ 950582 w 1407782"/>
                <a:gd name="connsiteY6" fmla="*/ 279583 h 1552506"/>
                <a:gd name="connsiteX7" fmla="*/ 904533 w 1407782"/>
                <a:gd name="connsiteY7" fmla="*/ 351945 h 1552506"/>
                <a:gd name="connsiteX8" fmla="*/ 934136 w 1407782"/>
                <a:gd name="connsiteY8" fmla="*/ 368391 h 1552506"/>
                <a:gd name="connsiteX9" fmla="*/ 944003 w 1407782"/>
                <a:gd name="connsiteY9" fmla="*/ 437465 h 1552506"/>
                <a:gd name="connsiteX10" fmla="*/ 944003 w 1407782"/>
                <a:gd name="connsiteY10" fmla="*/ 437465 h 1552506"/>
                <a:gd name="connsiteX11" fmla="*/ 980185 w 1407782"/>
                <a:gd name="connsiteY11" fmla="*/ 486803 h 1552506"/>
                <a:gd name="connsiteX12" fmla="*/ 1006498 w 1407782"/>
                <a:gd name="connsiteY12" fmla="*/ 503249 h 1552506"/>
                <a:gd name="connsiteX13" fmla="*/ 1026233 w 1407782"/>
                <a:gd name="connsiteY13" fmla="*/ 457200 h 1552506"/>
                <a:gd name="connsiteX14" fmla="*/ 1121621 w 1407782"/>
                <a:gd name="connsiteY14" fmla="*/ 450622 h 1552506"/>
                <a:gd name="connsiteX15" fmla="*/ 1115042 w 1407782"/>
                <a:gd name="connsiteY15" fmla="*/ 457200 h 1552506"/>
                <a:gd name="connsiteX16" fmla="*/ 1144645 w 1407782"/>
                <a:gd name="connsiteY16" fmla="*/ 470357 h 1552506"/>
                <a:gd name="connsiteX17" fmla="*/ 1154513 w 1407782"/>
                <a:gd name="connsiteY17" fmla="*/ 430886 h 1552506"/>
                <a:gd name="connsiteX18" fmla="*/ 1170959 w 1407782"/>
                <a:gd name="connsiteY18" fmla="*/ 397994 h 1552506"/>
                <a:gd name="connsiteX19" fmla="*/ 1151223 w 1407782"/>
                <a:gd name="connsiteY19" fmla="*/ 361813 h 1552506"/>
                <a:gd name="connsiteX20" fmla="*/ 1272924 w 1407782"/>
                <a:gd name="connsiteY20" fmla="*/ 319053 h 1552506"/>
                <a:gd name="connsiteX21" fmla="*/ 1272924 w 1407782"/>
                <a:gd name="connsiteY21" fmla="*/ 401283 h 1552506"/>
                <a:gd name="connsiteX22" fmla="*/ 1299238 w 1407782"/>
                <a:gd name="connsiteY22" fmla="*/ 457200 h 1552506"/>
                <a:gd name="connsiteX23" fmla="*/ 1325551 w 1407782"/>
                <a:gd name="connsiteY23" fmla="*/ 516406 h 1552506"/>
                <a:gd name="connsiteX24" fmla="*/ 1325551 w 1407782"/>
                <a:gd name="connsiteY24" fmla="*/ 546009 h 1552506"/>
                <a:gd name="connsiteX25" fmla="*/ 1338708 w 1407782"/>
                <a:gd name="connsiteY25" fmla="*/ 559165 h 1552506"/>
                <a:gd name="connsiteX26" fmla="*/ 1325551 w 1407782"/>
                <a:gd name="connsiteY26" fmla="*/ 592058 h 1552506"/>
                <a:gd name="connsiteX27" fmla="*/ 1338708 w 1407782"/>
                <a:gd name="connsiteY27" fmla="*/ 634817 h 1552506"/>
                <a:gd name="connsiteX28" fmla="*/ 1341997 w 1407782"/>
                <a:gd name="connsiteY28" fmla="*/ 694023 h 1552506"/>
                <a:gd name="connsiteX29" fmla="*/ 1338708 w 1407782"/>
                <a:gd name="connsiteY29" fmla="*/ 730204 h 1552506"/>
                <a:gd name="connsiteX30" fmla="*/ 1381468 w 1407782"/>
                <a:gd name="connsiteY30" fmla="*/ 772964 h 1552506"/>
                <a:gd name="connsiteX31" fmla="*/ 1407782 w 1407782"/>
                <a:gd name="connsiteY31" fmla="*/ 828881 h 1552506"/>
                <a:gd name="connsiteX32" fmla="*/ 1388046 w 1407782"/>
                <a:gd name="connsiteY32" fmla="*/ 894665 h 1552506"/>
                <a:gd name="connsiteX33" fmla="*/ 1404492 w 1407782"/>
                <a:gd name="connsiteY33" fmla="*/ 960449 h 1552506"/>
                <a:gd name="connsiteX34" fmla="*/ 1371600 w 1407782"/>
                <a:gd name="connsiteY34" fmla="*/ 1052547 h 1552506"/>
                <a:gd name="connsiteX35" fmla="*/ 1305816 w 1407782"/>
                <a:gd name="connsiteY35" fmla="*/ 1072282 h 1552506"/>
                <a:gd name="connsiteX36" fmla="*/ 1256478 w 1407782"/>
                <a:gd name="connsiteY36" fmla="*/ 1124909 h 1552506"/>
                <a:gd name="connsiteX37" fmla="*/ 1217008 w 1407782"/>
                <a:gd name="connsiteY37" fmla="*/ 1075571 h 1552506"/>
                <a:gd name="connsiteX38" fmla="*/ 1167669 w 1407782"/>
                <a:gd name="connsiteY38" fmla="*/ 1078860 h 1552506"/>
                <a:gd name="connsiteX39" fmla="*/ 1111753 w 1407782"/>
                <a:gd name="connsiteY39" fmla="*/ 1052547 h 1552506"/>
                <a:gd name="connsiteX40" fmla="*/ 1115042 w 1407782"/>
                <a:gd name="connsiteY40" fmla="*/ 1085439 h 1552506"/>
                <a:gd name="connsiteX41" fmla="*/ 1072282 w 1407782"/>
                <a:gd name="connsiteY41" fmla="*/ 1088728 h 1552506"/>
                <a:gd name="connsiteX42" fmla="*/ 1049258 w 1407782"/>
                <a:gd name="connsiteY42" fmla="*/ 1128199 h 1552506"/>
                <a:gd name="connsiteX43" fmla="*/ 950582 w 1407782"/>
                <a:gd name="connsiteY43" fmla="*/ 1184115 h 1552506"/>
                <a:gd name="connsiteX44" fmla="*/ 957160 w 1407782"/>
                <a:gd name="connsiteY44" fmla="*/ 1299237 h 1552506"/>
                <a:gd name="connsiteX45" fmla="*/ 927557 w 1407782"/>
                <a:gd name="connsiteY45" fmla="*/ 1299237 h 1552506"/>
                <a:gd name="connsiteX46" fmla="*/ 888087 w 1407782"/>
                <a:gd name="connsiteY46" fmla="*/ 1259767 h 1552506"/>
                <a:gd name="connsiteX47" fmla="*/ 865062 w 1407782"/>
                <a:gd name="connsiteY47" fmla="*/ 1282791 h 1552506"/>
                <a:gd name="connsiteX48" fmla="*/ 835459 w 1407782"/>
                <a:gd name="connsiteY48" fmla="*/ 1286081 h 1552506"/>
                <a:gd name="connsiteX49" fmla="*/ 805856 w 1407782"/>
                <a:gd name="connsiteY49" fmla="*/ 1289370 h 1552506"/>
                <a:gd name="connsiteX50" fmla="*/ 710469 w 1407782"/>
                <a:gd name="connsiteY50" fmla="*/ 1217007 h 1552506"/>
                <a:gd name="connsiteX51" fmla="*/ 720337 w 1407782"/>
                <a:gd name="connsiteY51" fmla="*/ 1193983 h 1552506"/>
                <a:gd name="connsiteX52" fmla="*/ 526274 w 1407782"/>
                <a:gd name="connsiteY52" fmla="*/ 1138066 h 1552506"/>
                <a:gd name="connsiteX53" fmla="*/ 506538 w 1407782"/>
                <a:gd name="connsiteY53" fmla="*/ 1144645 h 1552506"/>
                <a:gd name="connsiteX54" fmla="*/ 503249 w 1407782"/>
                <a:gd name="connsiteY54" fmla="*/ 1193983 h 1552506"/>
                <a:gd name="connsiteX55" fmla="*/ 450622 w 1407782"/>
                <a:gd name="connsiteY55" fmla="*/ 1253188 h 1552506"/>
                <a:gd name="connsiteX56" fmla="*/ 384838 w 1407782"/>
                <a:gd name="connsiteY56" fmla="*/ 1197272 h 1552506"/>
                <a:gd name="connsiteX57" fmla="*/ 365103 w 1407782"/>
                <a:gd name="connsiteY57" fmla="*/ 1217007 h 1552506"/>
                <a:gd name="connsiteX58" fmla="*/ 388127 w 1407782"/>
                <a:gd name="connsiteY58" fmla="*/ 1249899 h 1552506"/>
                <a:gd name="connsiteX59" fmla="*/ 361813 w 1407782"/>
                <a:gd name="connsiteY59" fmla="*/ 1286081 h 1552506"/>
                <a:gd name="connsiteX60" fmla="*/ 332210 w 1407782"/>
                <a:gd name="connsiteY60" fmla="*/ 1365022 h 1552506"/>
                <a:gd name="connsiteX61" fmla="*/ 279583 w 1407782"/>
                <a:gd name="connsiteY61" fmla="*/ 1397914 h 1552506"/>
                <a:gd name="connsiteX62" fmla="*/ 226956 w 1407782"/>
                <a:gd name="connsiteY62" fmla="*/ 1506458 h 1552506"/>
                <a:gd name="connsiteX63" fmla="*/ 197353 w 1407782"/>
                <a:gd name="connsiteY63" fmla="*/ 1519614 h 1552506"/>
                <a:gd name="connsiteX64" fmla="*/ 197353 w 1407782"/>
                <a:gd name="connsiteY64" fmla="*/ 1552506 h 1552506"/>
                <a:gd name="connsiteX65" fmla="*/ 154593 w 1407782"/>
                <a:gd name="connsiteY65" fmla="*/ 1536060 h 1552506"/>
                <a:gd name="connsiteX66" fmla="*/ 124990 w 1407782"/>
                <a:gd name="connsiteY66" fmla="*/ 1460409 h 1552506"/>
                <a:gd name="connsiteX67" fmla="*/ 72363 w 1407782"/>
                <a:gd name="connsiteY67" fmla="*/ 1430806 h 1552506"/>
                <a:gd name="connsiteX68" fmla="*/ 52628 w 1407782"/>
                <a:gd name="connsiteY68" fmla="*/ 1348576 h 1552506"/>
                <a:gd name="connsiteX69" fmla="*/ 88809 w 1407782"/>
                <a:gd name="connsiteY69" fmla="*/ 1305816 h 1552506"/>
                <a:gd name="connsiteX70" fmla="*/ 88809 w 1407782"/>
                <a:gd name="connsiteY70" fmla="*/ 1246610 h 1552506"/>
                <a:gd name="connsiteX71" fmla="*/ 29603 w 1407782"/>
                <a:gd name="connsiteY71" fmla="*/ 1223586 h 1552506"/>
                <a:gd name="connsiteX72" fmla="*/ 13157 w 1407782"/>
                <a:gd name="connsiteY72" fmla="*/ 1167669 h 1552506"/>
                <a:gd name="connsiteX73" fmla="*/ 72363 w 1407782"/>
                <a:gd name="connsiteY73" fmla="*/ 1147934 h 1552506"/>
                <a:gd name="connsiteX74" fmla="*/ 69074 w 1407782"/>
                <a:gd name="connsiteY74" fmla="*/ 1101885 h 1552506"/>
                <a:gd name="connsiteX75" fmla="*/ 151304 w 1407782"/>
                <a:gd name="connsiteY75" fmla="*/ 1059125 h 1552506"/>
                <a:gd name="connsiteX76" fmla="*/ 131569 w 1407782"/>
                <a:gd name="connsiteY76" fmla="*/ 1016365 h 1552506"/>
                <a:gd name="connsiteX77" fmla="*/ 62495 w 1407782"/>
                <a:gd name="connsiteY77" fmla="*/ 1016365 h 1552506"/>
                <a:gd name="connsiteX78" fmla="*/ 39471 w 1407782"/>
                <a:gd name="connsiteY78" fmla="*/ 967027 h 1552506"/>
                <a:gd name="connsiteX79" fmla="*/ 82231 w 1407782"/>
                <a:gd name="connsiteY79" fmla="*/ 838748 h 1552506"/>
                <a:gd name="connsiteX80" fmla="*/ 0 w 1407782"/>
                <a:gd name="connsiteY80" fmla="*/ 766386 h 1552506"/>
                <a:gd name="connsiteX81" fmla="*/ 6579 w 1407782"/>
                <a:gd name="connsiteY81" fmla="*/ 697312 h 1552506"/>
                <a:gd name="connsiteX82" fmla="*/ 0 w 1407782"/>
                <a:gd name="connsiteY82" fmla="*/ 618371 h 1552506"/>
                <a:gd name="connsiteX83" fmla="*/ 9868 w 1407782"/>
                <a:gd name="connsiteY83" fmla="*/ 615082 h 1552506"/>
                <a:gd name="connsiteX84" fmla="*/ 39471 w 1407782"/>
                <a:gd name="connsiteY84" fmla="*/ 631528 h 1552506"/>
                <a:gd name="connsiteX85" fmla="*/ 72363 w 1407782"/>
                <a:gd name="connsiteY85" fmla="*/ 608504 h 1552506"/>
                <a:gd name="connsiteX86" fmla="*/ 46049 w 1407782"/>
                <a:gd name="connsiteY86" fmla="*/ 592058 h 1552506"/>
                <a:gd name="connsiteX87" fmla="*/ 200642 w 1407782"/>
                <a:gd name="connsiteY87" fmla="*/ 526273 h 1552506"/>
                <a:gd name="connsiteX88" fmla="*/ 200642 w 1407782"/>
                <a:gd name="connsiteY88" fmla="*/ 526273 h 1552506"/>
                <a:gd name="connsiteX89" fmla="*/ 203931 w 1407782"/>
                <a:gd name="connsiteY89" fmla="*/ 463778 h 1552506"/>
                <a:gd name="connsiteX90" fmla="*/ 299318 w 1407782"/>
                <a:gd name="connsiteY90" fmla="*/ 450622 h 1552506"/>
                <a:gd name="connsiteX91" fmla="*/ 282872 w 1407782"/>
                <a:gd name="connsiteY91" fmla="*/ 365102 h 1552506"/>
                <a:gd name="connsiteX92" fmla="*/ 381549 w 1407782"/>
                <a:gd name="connsiteY92" fmla="*/ 269715 h 1552506"/>
                <a:gd name="connsiteX93" fmla="*/ 391416 w 1407782"/>
                <a:gd name="connsiteY93" fmla="*/ 148014 h 1552506"/>
                <a:gd name="connsiteX94" fmla="*/ 460490 w 1407782"/>
                <a:gd name="connsiteY94" fmla="*/ 141436 h 1552506"/>
                <a:gd name="connsiteX95" fmla="*/ 578901 w 1407782"/>
                <a:gd name="connsiteY95" fmla="*/ 39470 h 1552506"/>
                <a:gd name="connsiteX96" fmla="*/ 621661 w 1407782"/>
                <a:gd name="connsiteY96" fmla="*/ 0 h 1552506"/>
                <a:gd name="connsiteX97" fmla="*/ 684156 w 1407782"/>
                <a:gd name="connsiteY97" fmla="*/ 55917 h 1552506"/>
                <a:gd name="connsiteX98" fmla="*/ 756518 w 1407782"/>
                <a:gd name="connsiteY98" fmla="*/ 95387 h 155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407782" h="1552506">
                  <a:moveTo>
                    <a:pt x="756518" y="95387"/>
                  </a:moveTo>
                  <a:lnTo>
                    <a:pt x="799278" y="148014"/>
                  </a:lnTo>
                  <a:lnTo>
                    <a:pt x="795989" y="203931"/>
                  </a:lnTo>
                  <a:lnTo>
                    <a:pt x="795989" y="203931"/>
                  </a:lnTo>
                  <a:lnTo>
                    <a:pt x="861773" y="230245"/>
                  </a:lnTo>
                  <a:lnTo>
                    <a:pt x="917690" y="223666"/>
                  </a:lnTo>
                  <a:lnTo>
                    <a:pt x="950582" y="279583"/>
                  </a:lnTo>
                  <a:lnTo>
                    <a:pt x="904533" y="351945"/>
                  </a:lnTo>
                  <a:lnTo>
                    <a:pt x="934136" y="368391"/>
                  </a:lnTo>
                  <a:lnTo>
                    <a:pt x="944003" y="437465"/>
                  </a:lnTo>
                  <a:lnTo>
                    <a:pt x="944003" y="437465"/>
                  </a:lnTo>
                  <a:lnTo>
                    <a:pt x="980185" y="486803"/>
                  </a:lnTo>
                  <a:lnTo>
                    <a:pt x="1006498" y="503249"/>
                  </a:lnTo>
                  <a:lnTo>
                    <a:pt x="1026233" y="457200"/>
                  </a:lnTo>
                  <a:lnTo>
                    <a:pt x="1121621" y="450622"/>
                  </a:lnTo>
                  <a:lnTo>
                    <a:pt x="1115042" y="457200"/>
                  </a:lnTo>
                  <a:lnTo>
                    <a:pt x="1144645" y="470357"/>
                  </a:lnTo>
                  <a:lnTo>
                    <a:pt x="1154513" y="430886"/>
                  </a:lnTo>
                  <a:lnTo>
                    <a:pt x="1170959" y="397994"/>
                  </a:lnTo>
                  <a:lnTo>
                    <a:pt x="1151223" y="361813"/>
                  </a:lnTo>
                  <a:lnTo>
                    <a:pt x="1272924" y="319053"/>
                  </a:lnTo>
                  <a:lnTo>
                    <a:pt x="1272924" y="401283"/>
                  </a:lnTo>
                  <a:lnTo>
                    <a:pt x="1299238" y="457200"/>
                  </a:lnTo>
                  <a:lnTo>
                    <a:pt x="1325551" y="516406"/>
                  </a:lnTo>
                  <a:lnTo>
                    <a:pt x="1325551" y="546009"/>
                  </a:lnTo>
                  <a:lnTo>
                    <a:pt x="1338708" y="559165"/>
                  </a:lnTo>
                  <a:lnTo>
                    <a:pt x="1325551" y="592058"/>
                  </a:lnTo>
                  <a:lnTo>
                    <a:pt x="1338708" y="634817"/>
                  </a:lnTo>
                  <a:lnTo>
                    <a:pt x="1341997" y="694023"/>
                  </a:lnTo>
                  <a:lnTo>
                    <a:pt x="1338708" y="730204"/>
                  </a:lnTo>
                  <a:lnTo>
                    <a:pt x="1381468" y="772964"/>
                  </a:lnTo>
                  <a:lnTo>
                    <a:pt x="1407782" y="828881"/>
                  </a:lnTo>
                  <a:lnTo>
                    <a:pt x="1388046" y="894665"/>
                  </a:lnTo>
                  <a:lnTo>
                    <a:pt x="1404492" y="960449"/>
                  </a:lnTo>
                  <a:lnTo>
                    <a:pt x="1371600" y="1052547"/>
                  </a:lnTo>
                  <a:lnTo>
                    <a:pt x="1305816" y="1072282"/>
                  </a:lnTo>
                  <a:lnTo>
                    <a:pt x="1256478" y="1124909"/>
                  </a:lnTo>
                  <a:lnTo>
                    <a:pt x="1217008" y="1075571"/>
                  </a:lnTo>
                  <a:lnTo>
                    <a:pt x="1167669" y="1078860"/>
                  </a:lnTo>
                  <a:lnTo>
                    <a:pt x="1111753" y="1052547"/>
                  </a:lnTo>
                  <a:lnTo>
                    <a:pt x="1115042" y="1085439"/>
                  </a:lnTo>
                  <a:lnTo>
                    <a:pt x="1072282" y="1088728"/>
                  </a:lnTo>
                  <a:lnTo>
                    <a:pt x="1049258" y="1128199"/>
                  </a:lnTo>
                  <a:lnTo>
                    <a:pt x="950582" y="1184115"/>
                  </a:lnTo>
                  <a:lnTo>
                    <a:pt x="957160" y="1299237"/>
                  </a:lnTo>
                  <a:lnTo>
                    <a:pt x="927557" y="1299237"/>
                  </a:lnTo>
                  <a:lnTo>
                    <a:pt x="888087" y="1259767"/>
                  </a:lnTo>
                  <a:lnTo>
                    <a:pt x="865062" y="1282791"/>
                  </a:lnTo>
                  <a:lnTo>
                    <a:pt x="835459" y="1286081"/>
                  </a:lnTo>
                  <a:lnTo>
                    <a:pt x="805856" y="1289370"/>
                  </a:lnTo>
                  <a:lnTo>
                    <a:pt x="710469" y="1217007"/>
                  </a:lnTo>
                  <a:lnTo>
                    <a:pt x="720337" y="1193983"/>
                  </a:lnTo>
                  <a:lnTo>
                    <a:pt x="526274" y="1138066"/>
                  </a:lnTo>
                  <a:lnTo>
                    <a:pt x="506538" y="1144645"/>
                  </a:lnTo>
                  <a:lnTo>
                    <a:pt x="503249" y="1193983"/>
                  </a:lnTo>
                  <a:lnTo>
                    <a:pt x="450622" y="1253188"/>
                  </a:lnTo>
                  <a:lnTo>
                    <a:pt x="384838" y="1197272"/>
                  </a:lnTo>
                  <a:lnTo>
                    <a:pt x="365103" y="1217007"/>
                  </a:lnTo>
                  <a:lnTo>
                    <a:pt x="388127" y="1249899"/>
                  </a:lnTo>
                  <a:lnTo>
                    <a:pt x="361813" y="1286081"/>
                  </a:lnTo>
                  <a:lnTo>
                    <a:pt x="332210" y="1365022"/>
                  </a:lnTo>
                  <a:lnTo>
                    <a:pt x="279583" y="1397914"/>
                  </a:lnTo>
                  <a:lnTo>
                    <a:pt x="226956" y="1506458"/>
                  </a:lnTo>
                  <a:lnTo>
                    <a:pt x="197353" y="1519614"/>
                  </a:lnTo>
                  <a:lnTo>
                    <a:pt x="197353" y="1552506"/>
                  </a:lnTo>
                  <a:lnTo>
                    <a:pt x="154593" y="1536060"/>
                  </a:lnTo>
                  <a:lnTo>
                    <a:pt x="124990" y="1460409"/>
                  </a:lnTo>
                  <a:lnTo>
                    <a:pt x="72363" y="1430806"/>
                  </a:lnTo>
                  <a:lnTo>
                    <a:pt x="52628" y="1348576"/>
                  </a:lnTo>
                  <a:lnTo>
                    <a:pt x="88809" y="1305816"/>
                  </a:lnTo>
                  <a:lnTo>
                    <a:pt x="88809" y="1246610"/>
                  </a:lnTo>
                  <a:lnTo>
                    <a:pt x="29603" y="1223586"/>
                  </a:lnTo>
                  <a:lnTo>
                    <a:pt x="13157" y="1167669"/>
                  </a:lnTo>
                  <a:lnTo>
                    <a:pt x="72363" y="1147934"/>
                  </a:lnTo>
                  <a:lnTo>
                    <a:pt x="69074" y="1101885"/>
                  </a:lnTo>
                  <a:lnTo>
                    <a:pt x="151304" y="1059125"/>
                  </a:lnTo>
                  <a:lnTo>
                    <a:pt x="131569" y="1016365"/>
                  </a:lnTo>
                  <a:lnTo>
                    <a:pt x="62495" y="1016365"/>
                  </a:lnTo>
                  <a:lnTo>
                    <a:pt x="39471" y="967027"/>
                  </a:lnTo>
                  <a:lnTo>
                    <a:pt x="82231" y="838748"/>
                  </a:lnTo>
                  <a:lnTo>
                    <a:pt x="0" y="766386"/>
                  </a:lnTo>
                  <a:lnTo>
                    <a:pt x="6579" y="697312"/>
                  </a:lnTo>
                  <a:lnTo>
                    <a:pt x="0" y="618371"/>
                  </a:lnTo>
                  <a:lnTo>
                    <a:pt x="9868" y="615082"/>
                  </a:lnTo>
                  <a:lnTo>
                    <a:pt x="39471" y="631528"/>
                  </a:lnTo>
                  <a:lnTo>
                    <a:pt x="72363" y="608504"/>
                  </a:lnTo>
                  <a:lnTo>
                    <a:pt x="46049" y="592058"/>
                  </a:lnTo>
                  <a:lnTo>
                    <a:pt x="200642" y="526273"/>
                  </a:lnTo>
                  <a:lnTo>
                    <a:pt x="200642" y="526273"/>
                  </a:lnTo>
                  <a:lnTo>
                    <a:pt x="203931" y="463778"/>
                  </a:lnTo>
                  <a:lnTo>
                    <a:pt x="299318" y="450622"/>
                  </a:lnTo>
                  <a:lnTo>
                    <a:pt x="282872" y="365102"/>
                  </a:lnTo>
                  <a:lnTo>
                    <a:pt x="381549" y="269715"/>
                  </a:lnTo>
                  <a:lnTo>
                    <a:pt x="391416" y="148014"/>
                  </a:lnTo>
                  <a:lnTo>
                    <a:pt x="460490" y="141436"/>
                  </a:lnTo>
                  <a:lnTo>
                    <a:pt x="578901" y="39470"/>
                  </a:lnTo>
                  <a:lnTo>
                    <a:pt x="621661" y="0"/>
                  </a:lnTo>
                  <a:lnTo>
                    <a:pt x="684156" y="55917"/>
                  </a:lnTo>
                  <a:lnTo>
                    <a:pt x="756518" y="95387"/>
                  </a:lnTo>
                  <a:close/>
                </a:path>
              </a:pathLst>
            </a:custGeom>
            <a:solidFill>
              <a:schemeClr val="accent2">
                <a:lumMod val="75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solidFill>
                  <a:schemeClr val="bg1"/>
                </a:solidFill>
              </a:endParaRPr>
            </a:p>
          </p:txBody>
        </p:sp>
        <p:sp>
          <p:nvSpPr>
            <p:cNvPr id="65" name="Forme libre : forme 64">
              <a:extLst>
                <a:ext uri="{FF2B5EF4-FFF2-40B4-BE49-F238E27FC236}">
                  <a16:creationId xmlns:a16="http://schemas.microsoft.com/office/drawing/2014/main" id="{0A72CA6B-9DBB-4B93-BE85-76B0C8670BA0}"/>
                </a:ext>
              </a:extLst>
            </p:cNvPr>
            <p:cNvSpPr/>
            <p:nvPr/>
          </p:nvSpPr>
          <p:spPr>
            <a:xfrm>
              <a:off x="6624464" y="3634576"/>
              <a:ext cx="1601845" cy="1013076"/>
            </a:xfrm>
            <a:custGeom>
              <a:avLst/>
              <a:gdLst>
                <a:gd name="connsiteX0" fmla="*/ 509828 w 1601845"/>
                <a:gd name="connsiteY0" fmla="*/ 42759 h 1013076"/>
                <a:gd name="connsiteX1" fmla="*/ 562455 w 1601845"/>
                <a:gd name="connsiteY1" fmla="*/ 75651 h 1013076"/>
                <a:gd name="connsiteX2" fmla="*/ 667710 w 1601845"/>
                <a:gd name="connsiteY2" fmla="*/ 0 h 1013076"/>
                <a:gd name="connsiteX3" fmla="*/ 694023 w 1601845"/>
                <a:gd name="connsiteY3" fmla="*/ 26313 h 1013076"/>
                <a:gd name="connsiteX4" fmla="*/ 684156 w 1601845"/>
                <a:gd name="connsiteY4" fmla="*/ 95387 h 1013076"/>
                <a:gd name="connsiteX5" fmla="*/ 749940 w 1601845"/>
                <a:gd name="connsiteY5" fmla="*/ 151303 h 1013076"/>
                <a:gd name="connsiteX6" fmla="*/ 789410 w 1601845"/>
                <a:gd name="connsiteY6" fmla="*/ 134857 h 1013076"/>
                <a:gd name="connsiteX7" fmla="*/ 812435 w 1601845"/>
                <a:gd name="connsiteY7" fmla="*/ 144725 h 1013076"/>
                <a:gd name="connsiteX8" fmla="*/ 845327 w 1601845"/>
                <a:gd name="connsiteY8" fmla="*/ 207220 h 1013076"/>
                <a:gd name="connsiteX9" fmla="*/ 963738 w 1601845"/>
                <a:gd name="connsiteY9" fmla="*/ 213798 h 1013076"/>
                <a:gd name="connsiteX10" fmla="*/ 990052 w 1601845"/>
                <a:gd name="connsiteY10" fmla="*/ 233533 h 1013076"/>
                <a:gd name="connsiteX11" fmla="*/ 1022944 w 1601845"/>
                <a:gd name="connsiteY11" fmla="*/ 207220 h 1013076"/>
                <a:gd name="connsiteX12" fmla="*/ 1052547 w 1601845"/>
                <a:gd name="connsiteY12" fmla="*/ 184195 h 1013076"/>
                <a:gd name="connsiteX13" fmla="*/ 1072282 w 1601845"/>
                <a:gd name="connsiteY13" fmla="*/ 164460 h 1013076"/>
                <a:gd name="connsiteX14" fmla="*/ 1144645 w 1601845"/>
                <a:gd name="connsiteY14" fmla="*/ 154592 h 1013076"/>
                <a:gd name="connsiteX15" fmla="*/ 1164380 w 1601845"/>
                <a:gd name="connsiteY15" fmla="*/ 190774 h 1013076"/>
                <a:gd name="connsiteX16" fmla="*/ 1184115 w 1601845"/>
                <a:gd name="connsiteY16" fmla="*/ 197352 h 1013076"/>
                <a:gd name="connsiteX17" fmla="*/ 1193983 w 1601845"/>
                <a:gd name="connsiteY17" fmla="*/ 161171 h 1013076"/>
                <a:gd name="connsiteX18" fmla="*/ 1207140 w 1601845"/>
                <a:gd name="connsiteY18" fmla="*/ 59205 h 1013076"/>
                <a:gd name="connsiteX19" fmla="*/ 1220297 w 1601845"/>
                <a:gd name="connsiteY19" fmla="*/ 131568 h 1013076"/>
                <a:gd name="connsiteX20" fmla="*/ 1312394 w 1601845"/>
                <a:gd name="connsiteY20" fmla="*/ 187484 h 1013076"/>
                <a:gd name="connsiteX21" fmla="*/ 1322262 w 1601845"/>
                <a:gd name="connsiteY21" fmla="*/ 259847 h 1013076"/>
                <a:gd name="connsiteX22" fmla="*/ 1365022 w 1601845"/>
                <a:gd name="connsiteY22" fmla="*/ 243401 h 1013076"/>
                <a:gd name="connsiteX23" fmla="*/ 1411071 w 1601845"/>
                <a:gd name="connsiteY23" fmla="*/ 279582 h 1013076"/>
                <a:gd name="connsiteX24" fmla="*/ 1460409 w 1601845"/>
                <a:gd name="connsiteY24" fmla="*/ 282871 h 1013076"/>
                <a:gd name="connsiteX25" fmla="*/ 1457120 w 1601845"/>
                <a:gd name="connsiteY25" fmla="*/ 315764 h 1013076"/>
                <a:gd name="connsiteX26" fmla="*/ 1513036 w 1601845"/>
                <a:gd name="connsiteY26" fmla="*/ 348656 h 1013076"/>
                <a:gd name="connsiteX27" fmla="*/ 1513036 w 1601845"/>
                <a:gd name="connsiteY27" fmla="*/ 388126 h 1013076"/>
                <a:gd name="connsiteX28" fmla="*/ 1595266 w 1601845"/>
                <a:gd name="connsiteY28" fmla="*/ 358523 h 1013076"/>
                <a:gd name="connsiteX29" fmla="*/ 1601845 w 1601845"/>
                <a:gd name="connsiteY29" fmla="*/ 430886 h 1013076"/>
                <a:gd name="connsiteX30" fmla="*/ 1555796 w 1601845"/>
                <a:gd name="connsiteY30" fmla="*/ 434175 h 1013076"/>
                <a:gd name="connsiteX31" fmla="*/ 1588688 w 1601845"/>
                <a:gd name="connsiteY31" fmla="*/ 470356 h 1013076"/>
                <a:gd name="connsiteX32" fmla="*/ 1496590 w 1601845"/>
                <a:gd name="connsiteY32" fmla="*/ 532851 h 1013076"/>
                <a:gd name="connsiteX33" fmla="*/ 1453830 w 1601845"/>
                <a:gd name="connsiteY33" fmla="*/ 605214 h 1013076"/>
                <a:gd name="connsiteX34" fmla="*/ 1453830 w 1601845"/>
                <a:gd name="connsiteY34" fmla="*/ 605214 h 1013076"/>
                <a:gd name="connsiteX35" fmla="*/ 1424228 w 1601845"/>
                <a:gd name="connsiteY35" fmla="*/ 572322 h 1013076"/>
                <a:gd name="connsiteX36" fmla="*/ 1361733 w 1601845"/>
                <a:gd name="connsiteY36" fmla="*/ 572322 h 1013076"/>
                <a:gd name="connsiteX37" fmla="*/ 1348576 w 1601845"/>
                <a:gd name="connsiteY37" fmla="*/ 536141 h 1013076"/>
                <a:gd name="connsiteX38" fmla="*/ 1302527 w 1601845"/>
                <a:gd name="connsiteY38" fmla="*/ 539430 h 1013076"/>
                <a:gd name="connsiteX39" fmla="*/ 1226875 w 1601845"/>
                <a:gd name="connsiteY39" fmla="*/ 460489 h 1013076"/>
                <a:gd name="connsiteX40" fmla="*/ 1167669 w 1601845"/>
                <a:gd name="connsiteY40" fmla="*/ 444043 h 1013076"/>
                <a:gd name="connsiteX41" fmla="*/ 1197272 w 1601845"/>
                <a:gd name="connsiteY41" fmla="*/ 519695 h 1013076"/>
                <a:gd name="connsiteX42" fmla="*/ 1144645 w 1601845"/>
                <a:gd name="connsiteY42" fmla="*/ 542719 h 1013076"/>
                <a:gd name="connsiteX43" fmla="*/ 1138066 w 1601845"/>
                <a:gd name="connsiteY43" fmla="*/ 572322 h 1013076"/>
                <a:gd name="connsiteX44" fmla="*/ 1055836 w 1601845"/>
                <a:gd name="connsiteY44" fmla="*/ 562454 h 1013076"/>
                <a:gd name="connsiteX45" fmla="*/ 1026233 w 1601845"/>
                <a:gd name="connsiteY45" fmla="*/ 598636 h 1013076"/>
                <a:gd name="connsiteX46" fmla="*/ 1059125 w 1601845"/>
                <a:gd name="connsiteY46" fmla="*/ 638106 h 1013076"/>
                <a:gd name="connsiteX47" fmla="*/ 1055836 w 1601845"/>
                <a:gd name="connsiteY47" fmla="*/ 661130 h 1013076"/>
                <a:gd name="connsiteX48" fmla="*/ 1065704 w 1601845"/>
                <a:gd name="connsiteY48" fmla="*/ 680866 h 1013076"/>
                <a:gd name="connsiteX49" fmla="*/ 1092017 w 1601845"/>
                <a:gd name="connsiteY49" fmla="*/ 664420 h 1013076"/>
                <a:gd name="connsiteX50" fmla="*/ 1131488 w 1601845"/>
                <a:gd name="connsiteY50" fmla="*/ 680866 h 1013076"/>
                <a:gd name="connsiteX51" fmla="*/ 1177537 w 1601845"/>
                <a:gd name="connsiteY51" fmla="*/ 763096 h 1013076"/>
                <a:gd name="connsiteX52" fmla="*/ 1184115 w 1601845"/>
                <a:gd name="connsiteY52" fmla="*/ 835459 h 1013076"/>
                <a:gd name="connsiteX53" fmla="*/ 1138066 w 1601845"/>
                <a:gd name="connsiteY53" fmla="*/ 815723 h 1013076"/>
                <a:gd name="connsiteX54" fmla="*/ 1118331 w 1601845"/>
                <a:gd name="connsiteY54" fmla="*/ 825591 h 1013076"/>
                <a:gd name="connsiteX55" fmla="*/ 1128199 w 1601845"/>
                <a:gd name="connsiteY55" fmla="*/ 881507 h 1013076"/>
                <a:gd name="connsiteX56" fmla="*/ 1118331 w 1601845"/>
                <a:gd name="connsiteY56" fmla="*/ 881507 h 1013076"/>
                <a:gd name="connsiteX57" fmla="*/ 1062415 w 1601845"/>
                <a:gd name="connsiteY57" fmla="*/ 897953 h 1013076"/>
                <a:gd name="connsiteX58" fmla="*/ 1032812 w 1601845"/>
                <a:gd name="connsiteY58" fmla="*/ 917689 h 1013076"/>
                <a:gd name="connsiteX59" fmla="*/ 1019655 w 1601845"/>
                <a:gd name="connsiteY59" fmla="*/ 874929 h 1013076"/>
                <a:gd name="connsiteX60" fmla="*/ 976895 w 1601845"/>
                <a:gd name="connsiteY60" fmla="*/ 927556 h 1013076"/>
                <a:gd name="connsiteX61" fmla="*/ 940714 w 1601845"/>
                <a:gd name="connsiteY61" fmla="*/ 894664 h 1013076"/>
                <a:gd name="connsiteX62" fmla="*/ 888087 w 1601845"/>
                <a:gd name="connsiteY62" fmla="*/ 881507 h 1013076"/>
                <a:gd name="connsiteX63" fmla="*/ 845327 w 1601845"/>
                <a:gd name="connsiteY63" fmla="*/ 861772 h 1013076"/>
                <a:gd name="connsiteX64" fmla="*/ 792699 w 1601845"/>
                <a:gd name="connsiteY64" fmla="*/ 855194 h 1013076"/>
                <a:gd name="connsiteX65" fmla="*/ 792699 w 1601845"/>
                <a:gd name="connsiteY65" fmla="*/ 825591 h 1013076"/>
                <a:gd name="connsiteX66" fmla="*/ 769675 w 1601845"/>
                <a:gd name="connsiteY66" fmla="*/ 851905 h 1013076"/>
                <a:gd name="connsiteX67" fmla="*/ 746651 w 1601845"/>
                <a:gd name="connsiteY67" fmla="*/ 861772 h 1013076"/>
                <a:gd name="connsiteX68" fmla="*/ 749940 w 1601845"/>
                <a:gd name="connsiteY68" fmla="*/ 901243 h 1013076"/>
                <a:gd name="connsiteX69" fmla="*/ 651263 w 1601845"/>
                <a:gd name="connsiteY69" fmla="*/ 1013076 h 1013076"/>
                <a:gd name="connsiteX70" fmla="*/ 582190 w 1601845"/>
                <a:gd name="connsiteY70" fmla="*/ 960448 h 1013076"/>
                <a:gd name="connsiteX71" fmla="*/ 559166 w 1601845"/>
                <a:gd name="connsiteY71" fmla="*/ 907821 h 1013076"/>
                <a:gd name="connsiteX72" fmla="*/ 562455 w 1601845"/>
                <a:gd name="connsiteY72" fmla="*/ 871640 h 1013076"/>
                <a:gd name="connsiteX73" fmla="*/ 559166 w 1601845"/>
                <a:gd name="connsiteY73" fmla="*/ 848615 h 1013076"/>
                <a:gd name="connsiteX74" fmla="*/ 483514 w 1601845"/>
                <a:gd name="connsiteY74" fmla="*/ 720336 h 1013076"/>
                <a:gd name="connsiteX75" fmla="*/ 506538 w 1601845"/>
                <a:gd name="connsiteY75" fmla="*/ 647974 h 1013076"/>
                <a:gd name="connsiteX76" fmla="*/ 388127 w 1601845"/>
                <a:gd name="connsiteY76" fmla="*/ 680866 h 1013076"/>
                <a:gd name="connsiteX77" fmla="*/ 378259 w 1601845"/>
                <a:gd name="connsiteY77" fmla="*/ 703890 h 1013076"/>
                <a:gd name="connsiteX78" fmla="*/ 378259 w 1601845"/>
                <a:gd name="connsiteY78" fmla="*/ 802566 h 1013076"/>
                <a:gd name="connsiteX79" fmla="*/ 332210 w 1601845"/>
                <a:gd name="connsiteY79" fmla="*/ 779542 h 1013076"/>
                <a:gd name="connsiteX80" fmla="*/ 263137 w 1601845"/>
                <a:gd name="connsiteY80" fmla="*/ 779542 h 1013076"/>
                <a:gd name="connsiteX81" fmla="*/ 226956 w 1601845"/>
                <a:gd name="connsiteY81" fmla="*/ 828880 h 1013076"/>
                <a:gd name="connsiteX82" fmla="*/ 154593 w 1601845"/>
                <a:gd name="connsiteY82" fmla="*/ 703890 h 1013076"/>
                <a:gd name="connsiteX83" fmla="*/ 141436 w 1601845"/>
                <a:gd name="connsiteY83" fmla="*/ 667709 h 1013076"/>
                <a:gd name="connsiteX84" fmla="*/ 194063 w 1601845"/>
                <a:gd name="connsiteY84" fmla="*/ 598636 h 1013076"/>
                <a:gd name="connsiteX85" fmla="*/ 148015 w 1601845"/>
                <a:gd name="connsiteY85" fmla="*/ 546008 h 1013076"/>
                <a:gd name="connsiteX86" fmla="*/ 39471 w 1601845"/>
                <a:gd name="connsiteY86" fmla="*/ 526273 h 1013076"/>
                <a:gd name="connsiteX87" fmla="*/ 32892 w 1601845"/>
                <a:gd name="connsiteY87" fmla="*/ 470356 h 1013076"/>
                <a:gd name="connsiteX88" fmla="*/ 0 w 1601845"/>
                <a:gd name="connsiteY88" fmla="*/ 407861 h 1013076"/>
                <a:gd name="connsiteX89" fmla="*/ 32892 w 1601845"/>
                <a:gd name="connsiteY89" fmla="*/ 342077 h 1013076"/>
                <a:gd name="connsiteX90" fmla="*/ 95387 w 1601845"/>
                <a:gd name="connsiteY90" fmla="*/ 361812 h 1013076"/>
                <a:gd name="connsiteX91" fmla="*/ 190774 w 1601845"/>
                <a:gd name="connsiteY91" fmla="*/ 289450 h 1013076"/>
                <a:gd name="connsiteX92" fmla="*/ 200642 w 1601845"/>
                <a:gd name="connsiteY92" fmla="*/ 223666 h 1013076"/>
                <a:gd name="connsiteX93" fmla="*/ 381548 w 1601845"/>
                <a:gd name="connsiteY93" fmla="*/ 148014 h 1013076"/>
                <a:gd name="connsiteX94" fmla="*/ 332210 w 1601845"/>
                <a:gd name="connsiteY94" fmla="*/ 101965 h 1013076"/>
                <a:gd name="connsiteX95" fmla="*/ 328921 w 1601845"/>
                <a:gd name="connsiteY95" fmla="*/ 78941 h 1013076"/>
                <a:gd name="connsiteX96" fmla="*/ 407862 w 1601845"/>
                <a:gd name="connsiteY96" fmla="*/ 62495 h 1013076"/>
                <a:gd name="connsiteX97" fmla="*/ 460489 w 1601845"/>
                <a:gd name="connsiteY97" fmla="*/ 55916 h 1013076"/>
                <a:gd name="connsiteX98" fmla="*/ 509828 w 1601845"/>
                <a:gd name="connsiteY98" fmla="*/ 42759 h 101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01845" h="1013076">
                  <a:moveTo>
                    <a:pt x="509828" y="42759"/>
                  </a:moveTo>
                  <a:lnTo>
                    <a:pt x="562455" y="75651"/>
                  </a:lnTo>
                  <a:lnTo>
                    <a:pt x="667710" y="0"/>
                  </a:lnTo>
                  <a:lnTo>
                    <a:pt x="694023" y="26313"/>
                  </a:lnTo>
                  <a:lnTo>
                    <a:pt x="684156" y="95387"/>
                  </a:lnTo>
                  <a:lnTo>
                    <a:pt x="749940" y="151303"/>
                  </a:lnTo>
                  <a:lnTo>
                    <a:pt x="789410" y="134857"/>
                  </a:lnTo>
                  <a:lnTo>
                    <a:pt x="812435" y="144725"/>
                  </a:lnTo>
                  <a:lnTo>
                    <a:pt x="845327" y="207220"/>
                  </a:lnTo>
                  <a:lnTo>
                    <a:pt x="963738" y="213798"/>
                  </a:lnTo>
                  <a:lnTo>
                    <a:pt x="990052" y="233533"/>
                  </a:lnTo>
                  <a:lnTo>
                    <a:pt x="1022944" y="207220"/>
                  </a:lnTo>
                  <a:lnTo>
                    <a:pt x="1052547" y="184195"/>
                  </a:lnTo>
                  <a:lnTo>
                    <a:pt x="1072282" y="164460"/>
                  </a:lnTo>
                  <a:lnTo>
                    <a:pt x="1144645" y="154592"/>
                  </a:lnTo>
                  <a:lnTo>
                    <a:pt x="1164380" y="190774"/>
                  </a:lnTo>
                  <a:lnTo>
                    <a:pt x="1184115" y="197352"/>
                  </a:lnTo>
                  <a:lnTo>
                    <a:pt x="1193983" y="161171"/>
                  </a:lnTo>
                  <a:lnTo>
                    <a:pt x="1207140" y="59205"/>
                  </a:lnTo>
                  <a:lnTo>
                    <a:pt x="1220297" y="131568"/>
                  </a:lnTo>
                  <a:lnTo>
                    <a:pt x="1312394" y="187484"/>
                  </a:lnTo>
                  <a:lnTo>
                    <a:pt x="1322262" y="259847"/>
                  </a:lnTo>
                  <a:lnTo>
                    <a:pt x="1365022" y="243401"/>
                  </a:lnTo>
                  <a:lnTo>
                    <a:pt x="1411071" y="279582"/>
                  </a:lnTo>
                  <a:lnTo>
                    <a:pt x="1460409" y="282871"/>
                  </a:lnTo>
                  <a:lnTo>
                    <a:pt x="1457120" y="315764"/>
                  </a:lnTo>
                  <a:lnTo>
                    <a:pt x="1513036" y="348656"/>
                  </a:lnTo>
                  <a:lnTo>
                    <a:pt x="1513036" y="388126"/>
                  </a:lnTo>
                  <a:lnTo>
                    <a:pt x="1595266" y="358523"/>
                  </a:lnTo>
                  <a:lnTo>
                    <a:pt x="1601845" y="430886"/>
                  </a:lnTo>
                  <a:lnTo>
                    <a:pt x="1555796" y="434175"/>
                  </a:lnTo>
                  <a:lnTo>
                    <a:pt x="1588688" y="470356"/>
                  </a:lnTo>
                  <a:lnTo>
                    <a:pt x="1496590" y="532851"/>
                  </a:lnTo>
                  <a:lnTo>
                    <a:pt x="1453830" y="605214"/>
                  </a:lnTo>
                  <a:lnTo>
                    <a:pt x="1453830" y="605214"/>
                  </a:lnTo>
                  <a:lnTo>
                    <a:pt x="1424228" y="572322"/>
                  </a:lnTo>
                  <a:lnTo>
                    <a:pt x="1361733" y="572322"/>
                  </a:lnTo>
                  <a:lnTo>
                    <a:pt x="1348576" y="536141"/>
                  </a:lnTo>
                  <a:lnTo>
                    <a:pt x="1302527" y="539430"/>
                  </a:lnTo>
                  <a:lnTo>
                    <a:pt x="1226875" y="460489"/>
                  </a:lnTo>
                  <a:lnTo>
                    <a:pt x="1167669" y="444043"/>
                  </a:lnTo>
                  <a:lnTo>
                    <a:pt x="1197272" y="519695"/>
                  </a:lnTo>
                  <a:lnTo>
                    <a:pt x="1144645" y="542719"/>
                  </a:lnTo>
                  <a:lnTo>
                    <a:pt x="1138066" y="572322"/>
                  </a:lnTo>
                  <a:lnTo>
                    <a:pt x="1055836" y="562454"/>
                  </a:lnTo>
                  <a:lnTo>
                    <a:pt x="1026233" y="598636"/>
                  </a:lnTo>
                  <a:lnTo>
                    <a:pt x="1059125" y="638106"/>
                  </a:lnTo>
                  <a:lnTo>
                    <a:pt x="1055836" y="661130"/>
                  </a:lnTo>
                  <a:lnTo>
                    <a:pt x="1065704" y="680866"/>
                  </a:lnTo>
                  <a:lnTo>
                    <a:pt x="1092017" y="664420"/>
                  </a:lnTo>
                  <a:lnTo>
                    <a:pt x="1131488" y="680866"/>
                  </a:lnTo>
                  <a:lnTo>
                    <a:pt x="1177537" y="763096"/>
                  </a:lnTo>
                  <a:lnTo>
                    <a:pt x="1184115" y="835459"/>
                  </a:lnTo>
                  <a:lnTo>
                    <a:pt x="1138066" y="815723"/>
                  </a:lnTo>
                  <a:lnTo>
                    <a:pt x="1118331" y="825591"/>
                  </a:lnTo>
                  <a:lnTo>
                    <a:pt x="1128199" y="881507"/>
                  </a:lnTo>
                  <a:lnTo>
                    <a:pt x="1118331" y="881507"/>
                  </a:lnTo>
                  <a:lnTo>
                    <a:pt x="1062415" y="897953"/>
                  </a:lnTo>
                  <a:lnTo>
                    <a:pt x="1032812" y="917689"/>
                  </a:lnTo>
                  <a:lnTo>
                    <a:pt x="1019655" y="874929"/>
                  </a:lnTo>
                  <a:lnTo>
                    <a:pt x="976895" y="927556"/>
                  </a:lnTo>
                  <a:lnTo>
                    <a:pt x="940714" y="894664"/>
                  </a:lnTo>
                  <a:lnTo>
                    <a:pt x="888087" y="881507"/>
                  </a:lnTo>
                  <a:lnTo>
                    <a:pt x="845327" y="861772"/>
                  </a:lnTo>
                  <a:lnTo>
                    <a:pt x="792699" y="855194"/>
                  </a:lnTo>
                  <a:lnTo>
                    <a:pt x="792699" y="825591"/>
                  </a:lnTo>
                  <a:lnTo>
                    <a:pt x="769675" y="851905"/>
                  </a:lnTo>
                  <a:lnTo>
                    <a:pt x="746651" y="861772"/>
                  </a:lnTo>
                  <a:lnTo>
                    <a:pt x="749940" y="901243"/>
                  </a:lnTo>
                  <a:lnTo>
                    <a:pt x="651263" y="1013076"/>
                  </a:lnTo>
                  <a:lnTo>
                    <a:pt x="582190" y="960448"/>
                  </a:lnTo>
                  <a:lnTo>
                    <a:pt x="559166" y="907821"/>
                  </a:lnTo>
                  <a:lnTo>
                    <a:pt x="562455" y="871640"/>
                  </a:lnTo>
                  <a:lnTo>
                    <a:pt x="559166" y="848615"/>
                  </a:lnTo>
                  <a:lnTo>
                    <a:pt x="483514" y="720336"/>
                  </a:lnTo>
                  <a:lnTo>
                    <a:pt x="506538" y="647974"/>
                  </a:lnTo>
                  <a:lnTo>
                    <a:pt x="388127" y="680866"/>
                  </a:lnTo>
                  <a:lnTo>
                    <a:pt x="378259" y="703890"/>
                  </a:lnTo>
                  <a:lnTo>
                    <a:pt x="378259" y="802566"/>
                  </a:lnTo>
                  <a:lnTo>
                    <a:pt x="332210" y="779542"/>
                  </a:lnTo>
                  <a:lnTo>
                    <a:pt x="263137" y="779542"/>
                  </a:lnTo>
                  <a:lnTo>
                    <a:pt x="226956" y="828880"/>
                  </a:lnTo>
                  <a:lnTo>
                    <a:pt x="154593" y="703890"/>
                  </a:lnTo>
                  <a:lnTo>
                    <a:pt x="141436" y="667709"/>
                  </a:lnTo>
                  <a:lnTo>
                    <a:pt x="194063" y="598636"/>
                  </a:lnTo>
                  <a:lnTo>
                    <a:pt x="148015" y="546008"/>
                  </a:lnTo>
                  <a:lnTo>
                    <a:pt x="39471" y="526273"/>
                  </a:lnTo>
                  <a:lnTo>
                    <a:pt x="32892" y="470356"/>
                  </a:lnTo>
                  <a:lnTo>
                    <a:pt x="0" y="407861"/>
                  </a:lnTo>
                  <a:lnTo>
                    <a:pt x="32892" y="342077"/>
                  </a:lnTo>
                  <a:lnTo>
                    <a:pt x="95387" y="361812"/>
                  </a:lnTo>
                  <a:lnTo>
                    <a:pt x="190774" y="289450"/>
                  </a:lnTo>
                  <a:lnTo>
                    <a:pt x="200642" y="223666"/>
                  </a:lnTo>
                  <a:lnTo>
                    <a:pt x="381548" y="148014"/>
                  </a:lnTo>
                  <a:lnTo>
                    <a:pt x="332210" y="101965"/>
                  </a:lnTo>
                  <a:lnTo>
                    <a:pt x="328921" y="78941"/>
                  </a:lnTo>
                  <a:lnTo>
                    <a:pt x="407862" y="62495"/>
                  </a:lnTo>
                  <a:lnTo>
                    <a:pt x="460489" y="55916"/>
                  </a:lnTo>
                  <a:lnTo>
                    <a:pt x="509828" y="42759"/>
                  </a:lnTo>
                  <a:close/>
                </a:path>
              </a:pathLst>
            </a:custGeom>
            <a:pattFill prst="ltDnDiag">
              <a:fgClr>
                <a:schemeClr val="bg2"/>
              </a:fgClr>
              <a:bgClr>
                <a:schemeClr val="bg1"/>
              </a:bgClr>
            </a:patt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grpSp>
      <p:grpSp>
        <p:nvGrpSpPr>
          <p:cNvPr id="10" name="Groupe 9">
            <a:extLst>
              <a:ext uri="{FF2B5EF4-FFF2-40B4-BE49-F238E27FC236}">
                <a16:creationId xmlns:a16="http://schemas.microsoft.com/office/drawing/2014/main" id="{AA2D2AA1-65FC-44C2-B8D8-7FB597661053}"/>
              </a:ext>
            </a:extLst>
          </p:cNvPr>
          <p:cNvGrpSpPr/>
          <p:nvPr/>
        </p:nvGrpSpPr>
        <p:grpSpPr>
          <a:xfrm>
            <a:off x="8434057" y="2356669"/>
            <a:ext cx="1471943" cy="912497"/>
            <a:chOff x="8273697" y="1990221"/>
            <a:chExt cx="2476045" cy="1590283"/>
          </a:xfrm>
        </p:grpSpPr>
        <p:sp>
          <p:nvSpPr>
            <p:cNvPr id="11" name="Rectangle 10">
              <a:extLst>
                <a:ext uri="{FF2B5EF4-FFF2-40B4-BE49-F238E27FC236}">
                  <a16:creationId xmlns:a16="http://schemas.microsoft.com/office/drawing/2014/main" id="{ED533A10-4F9D-469C-AB46-5DD6B383DF18}"/>
                </a:ext>
              </a:extLst>
            </p:cNvPr>
            <p:cNvSpPr/>
            <p:nvPr/>
          </p:nvSpPr>
          <p:spPr>
            <a:xfrm>
              <a:off x="8273697" y="2300144"/>
              <a:ext cx="239190" cy="146665"/>
            </a:xfrm>
            <a:prstGeom prst="rect">
              <a:avLst/>
            </a:prstGeom>
            <a:solidFill>
              <a:schemeClr val="accent2">
                <a:lumMod val="5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2" name="Rectangle 11">
              <a:extLst>
                <a:ext uri="{FF2B5EF4-FFF2-40B4-BE49-F238E27FC236}">
                  <a16:creationId xmlns:a16="http://schemas.microsoft.com/office/drawing/2014/main" id="{320A49C6-FA8A-40DD-85FE-6921DF93D74B}"/>
                </a:ext>
              </a:extLst>
            </p:cNvPr>
            <p:cNvSpPr/>
            <p:nvPr/>
          </p:nvSpPr>
          <p:spPr>
            <a:xfrm>
              <a:off x="8281965" y="2546760"/>
              <a:ext cx="239190" cy="145740"/>
            </a:xfrm>
            <a:prstGeom prst="rect">
              <a:avLst/>
            </a:prstGeom>
            <a:solidFill>
              <a:schemeClr val="accent2">
                <a:lumMod val="75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3" name="Rectangle 12">
              <a:extLst>
                <a:ext uri="{FF2B5EF4-FFF2-40B4-BE49-F238E27FC236}">
                  <a16:creationId xmlns:a16="http://schemas.microsoft.com/office/drawing/2014/main" id="{70C0A0BC-9285-452C-B744-CEACF49D46F5}"/>
                </a:ext>
              </a:extLst>
            </p:cNvPr>
            <p:cNvSpPr/>
            <p:nvPr/>
          </p:nvSpPr>
          <p:spPr>
            <a:xfrm>
              <a:off x="8273697" y="2802463"/>
              <a:ext cx="247458" cy="145740"/>
            </a:xfrm>
            <a:prstGeom prst="rect">
              <a:avLst/>
            </a:prstGeom>
            <a:solidFill>
              <a:schemeClr val="accent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4" name="Rectangle 13">
              <a:extLst>
                <a:ext uri="{FF2B5EF4-FFF2-40B4-BE49-F238E27FC236}">
                  <a16:creationId xmlns:a16="http://schemas.microsoft.com/office/drawing/2014/main" id="{1C4DDCE7-5070-46A5-8504-E6F2CF41379D}"/>
                </a:ext>
              </a:extLst>
            </p:cNvPr>
            <p:cNvSpPr/>
            <p:nvPr/>
          </p:nvSpPr>
          <p:spPr>
            <a:xfrm>
              <a:off x="8273697" y="3058166"/>
              <a:ext cx="247458" cy="145740"/>
            </a:xfrm>
            <a:prstGeom prst="rect">
              <a:avLst/>
            </a:prstGeom>
            <a:solidFill>
              <a:schemeClr val="accent2">
                <a:lumMod val="60000"/>
                <a:lumOff val="4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5" name="Rectangle 14">
              <a:extLst>
                <a:ext uri="{FF2B5EF4-FFF2-40B4-BE49-F238E27FC236}">
                  <a16:creationId xmlns:a16="http://schemas.microsoft.com/office/drawing/2014/main" id="{9FBEC4D1-484C-448D-A3AF-0E27C020C3C7}"/>
                </a:ext>
              </a:extLst>
            </p:cNvPr>
            <p:cNvSpPr/>
            <p:nvPr/>
          </p:nvSpPr>
          <p:spPr>
            <a:xfrm>
              <a:off x="8273697" y="3316025"/>
              <a:ext cx="247458" cy="145740"/>
            </a:xfrm>
            <a:prstGeom prst="rect">
              <a:avLst/>
            </a:prstGeom>
            <a:solidFill>
              <a:schemeClr val="accent2">
                <a:lumMod val="20000"/>
                <a:lumOff val="8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6" name="ZoneTexte 15">
              <a:extLst>
                <a:ext uri="{FF2B5EF4-FFF2-40B4-BE49-F238E27FC236}">
                  <a16:creationId xmlns:a16="http://schemas.microsoft.com/office/drawing/2014/main" id="{10DF4E34-331C-4920-B0F5-9DC5A7000AB4}"/>
                </a:ext>
              </a:extLst>
            </p:cNvPr>
            <p:cNvSpPr txBox="1"/>
            <p:nvPr/>
          </p:nvSpPr>
          <p:spPr>
            <a:xfrm>
              <a:off x="8506814" y="2218813"/>
              <a:ext cx="2234865" cy="348652"/>
            </a:xfrm>
            <a:prstGeom prst="rect">
              <a:avLst/>
            </a:prstGeom>
            <a:noFill/>
          </p:spPr>
          <p:txBody>
            <a:bodyPr wrap="square" rtlCol="0">
              <a:spAutoFit/>
            </a:bodyPr>
            <a:lstStyle/>
            <a:p>
              <a:r>
                <a:rPr lang="fr-FR" sz="700" dirty="0"/>
                <a:t>Plus de 9 000 emplois</a:t>
              </a:r>
            </a:p>
          </p:txBody>
        </p:sp>
        <p:sp>
          <p:nvSpPr>
            <p:cNvPr id="17" name="ZoneTexte 16">
              <a:extLst>
                <a:ext uri="{FF2B5EF4-FFF2-40B4-BE49-F238E27FC236}">
                  <a16:creationId xmlns:a16="http://schemas.microsoft.com/office/drawing/2014/main" id="{07EEB84D-2EE5-4E57-90C0-BD89DBD9F5D3}"/>
                </a:ext>
              </a:extLst>
            </p:cNvPr>
            <p:cNvSpPr txBox="1"/>
            <p:nvPr/>
          </p:nvSpPr>
          <p:spPr>
            <a:xfrm>
              <a:off x="8506813" y="2467142"/>
              <a:ext cx="2234867" cy="348652"/>
            </a:xfrm>
            <a:prstGeom prst="rect">
              <a:avLst/>
            </a:prstGeom>
            <a:noFill/>
          </p:spPr>
          <p:txBody>
            <a:bodyPr wrap="square" rtlCol="0">
              <a:spAutoFit/>
            </a:bodyPr>
            <a:lstStyle/>
            <a:p>
              <a:pPr algn="ctr"/>
              <a:r>
                <a:rPr lang="fr-FR" sz="700" dirty="0"/>
                <a:t>Entre 5 000 et 9 000 emplois</a:t>
              </a:r>
            </a:p>
          </p:txBody>
        </p:sp>
        <p:sp>
          <p:nvSpPr>
            <p:cNvPr id="18" name="ZoneTexte 17">
              <a:extLst>
                <a:ext uri="{FF2B5EF4-FFF2-40B4-BE49-F238E27FC236}">
                  <a16:creationId xmlns:a16="http://schemas.microsoft.com/office/drawing/2014/main" id="{8DB919CA-CAD0-46C3-9054-4630C5E55463}"/>
                </a:ext>
              </a:extLst>
            </p:cNvPr>
            <p:cNvSpPr txBox="1"/>
            <p:nvPr/>
          </p:nvSpPr>
          <p:spPr>
            <a:xfrm>
              <a:off x="8506814" y="2716391"/>
              <a:ext cx="2234869" cy="348652"/>
            </a:xfrm>
            <a:prstGeom prst="rect">
              <a:avLst/>
            </a:prstGeom>
            <a:noFill/>
          </p:spPr>
          <p:txBody>
            <a:bodyPr wrap="square" rtlCol="0">
              <a:spAutoFit/>
            </a:bodyPr>
            <a:lstStyle/>
            <a:p>
              <a:pPr algn="ctr"/>
              <a:r>
                <a:rPr lang="fr-FR" sz="700" dirty="0"/>
                <a:t>Entre 2 000 et 5 000 emplois</a:t>
              </a:r>
            </a:p>
          </p:txBody>
        </p:sp>
        <p:sp>
          <p:nvSpPr>
            <p:cNvPr id="19" name="ZoneTexte 18">
              <a:extLst>
                <a:ext uri="{FF2B5EF4-FFF2-40B4-BE49-F238E27FC236}">
                  <a16:creationId xmlns:a16="http://schemas.microsoft.com/office/drawing/2014/main" id="{451DCAB3-8E5D-4ECA-B980-632A0CF47BD4}"/>
                </a:ext>
              </a:extLst>
            </p:cNvPr>
            <p:cNvSpPr txBox="1"/>
            <p:nvPr/>
          </p:nvSpPr>
          <p:spPr>
            <a:xfrm>
              <a:off x="8514873" y="2963127"/>
              <a:ext cx="2234869" cy="348652"/>
            </a:xfrm>
            <a:prstGeom prst="rect">
              <a:avLst/>
            </a:prstGeom>
            <a:noFill/>
          </p:spPr>
          <p:txBody>
            <a:bodyPr wrap="square" rtlCol="0">
              <a:spAutoFit/>
            </a:bodyPr>
            <a:lstStyle/>
            <a:p>
              <a:pPr algn="ctr"/>
              <a:r>
                <a:rPr lang="fr-FR" sz="700"/>
                <a:t>Entre 1 000 et 2 000 emplois</a:t>
              </a:r>
            </a:p>
          </p:txBody>
        </p:sp>
        <p:sp>
          <p:nvSpPr>
            <p:cNvPr id="20" name="ZoneTexte 19">
              <a:extLst>
                <a:ext uri="{FF2B5EF4-FFF2-40B4-BE49-F238E27FC236}">
                  <a16:creationId xmlns:a16="http://schemas.microsoft.com/office/drawing/2014/main" id="{AD229638-9744-45BF-9022-F79187D63BEA}"/>
                </a:ext>
              </a:extLst>
            </p:cNvPr>
            <p:cNvSpPr txBox="1"/>
            <p:nvPr/>
          </p:nvSpPr>
          <p:spPr>
            <a:xfrm>
              <a:off x="8546019" y="3231852"/>
              <a:ext cx="2032765" cy="348652"/>
            </a:xfrm>
            <a:prstGeom prst="rect">
              <a:avLst/>
            </a:prstGeom>
            <a:noFill/>
          </p:spPr>
          <p:txBody>
            <a:bodyPr wrap="square" rtlCol="0">
              <a:spAutoFit/>
            </a:bodyPr>
            <a:lstStyle/>
            <a:p>
              <a:r>
                <a:rPr lang="fr-FR" sz="700" dirty="0"/>
                <a:t>Moins de 1 000 emplois</a:t>
              </a:r>
            </a:p>
          </p:txBody>
        </p:sp>
        <p:sp>
          <p:nvSpPr>
            <p:cNvPr id="21" name="ZoneTexte 20">
              <a:extLst>
                <a:ext uri="{FF2B5EF4-FFF2-40B4-BE49-F238E27FC236}">
                  <a16:creationId xmlns:a16="http://schemas.microsoft.com/office/drawing/2014/main" id="{C01D88EC-791B-4D23-8F89-618367A4E652}"/>
                </a:ext>
              </a:extLst>
            </p:cNvPr>
            <p:cNvSpPr txBox="1"/>
            <p:nvPr/>
          </p:nvSpPr>
          <p:spPr>
            <a:xfrm>
              <a:off x="8360784" y="1990221"/>
              <a:ext cx="1177656" cy="348652"/>
            </a:xfrm>
            <a:prstGeom prst="rect">
              <a:avLst/>
            </a:prstGeom>
            <a:noFill/>
          </p:spPr>
          <p:txBody>
            <a:bodyPr wrap="square" rtlCol="0">
              <a:spAutoFit/>
            </a:bodyPr>
            <a:lstStyle/>
            <a:p>
              <a:pPr algn="ctr"/>
              <a:r>
                <a:rPr lang="fr-FR" sz="700" b="1" i="1" u="sng" dirty="0"/>
                <a:t>Légende</a:t>
              </a:r>
            </a:p>
          </p:txBody>
        </p:sp>
      </p:grpSp>
    </p:spTree>
    <p:extLst>
      <p:ext uri="{BB962C8B-B14F-4D97-AF65-F5344CB8AC3E}">
        <p14:creationId xmlns:p14="http://schemas.microsoft.com/office/powerpoint/2010/main" val="2857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7172BC-D336-48D4-9C22-6828BE9E9132}"/>
              </a:ext>
            </a:extLst>
          </p:cNvPr>
          <p:cNvSpPr>
            <a:spLocks noGrp="1"/>
          </p:cNvSpPr>
          <p:nvPr>
            <p:ph type="title"/>
          </p:nvPr>
        </p:nvSpPr>
        <p:spPr/>
        <p:txBody>
          <a:bodyPr/>
          <a:lstStyle/>
          <a:p>
            <a:r>
              <a:rPr lang="fr-FR" dirty="0"/>
              <a:t>Estimation des besoins de renouvellement</a:t>
            </a:r>
          </a:p>
        </p:txBody>
      </p:sp>
      <p:sp>
        <p:nvSpPr>
          <p:cNvPr id="3" name="Espace réservé du contenu 2">
            <a:extLst>
              <a:ext uri="{FF2B5EF4-FFF2-40B4-BE49-F238E27FC236}">
                <a16:creationId xmlns:a16="http://schemas.microsoft.com/office/drawing/2014/main" id="{630FFD87-5D64-42F7-9856-B1F19F6B5A03}"/>
              </a:ext>
            </a:extLst>
          </p:cNvPr>
          <p:cNvSpPr>
            <a:spLocks noGrp="1"/>
          </p:cNvSpPr>
          <p:nvPr>
            <p:ph idx="1"/>
          </p:nvPr>
        </p:nvSpPr>
        <p:spPr>
          <a:xfrm>
            <a:off x="700882" y="1711325"/>
            <a:ext cx="4079271" cy="3965575"/>
          </a:xfrm>
        </p:spPr>
        <p:txBody>
          <a:bodyPr/>
          <a:lstStyle/>
          <a:p>
            <a:pPr lvl="1" algn="just"/>
            <a:r>
              <a:rPr lang="fr-FR" sz="1400" dirty="0"/>
              <a:t>Malgré une baisse estimée des effectifs de la branche dans les années à venir, les départs en retraite, encore importants du fait de la pyramide des âges de la métallurgie et les départs vers d’autres secteurs que la branche devraient générer </a:t>
            </a:r>
            <a:r>
              <a:rPr lang="fr-FR" sz="1400" b="1" dirty="0"/>
              <a:t>un besoin de renouvellement annuel de l’ordre de 2 100 à 2 700 emplois par an</a:t>
            </a:r>
            <a:r>
              <a:rPr lang="fr-FR" sz="1400" dirty="0"/>
              <a:t>. Ce chiffre est inférieur aux estimations de la GPEC précédente  (3 400 salariés par an) et marque un ralentissement.</a:t>
            </a:r>
          </a:p>
          <a:p>
            <a:pPr lvl="1" algn="just"/>
            <a:endParaRPr lang="fr-FR" sz="1400" dirty="0"/>
          </a:p>
          <a:p>
            <a:pPr lvl="1" algn="just"/>
            <a:r>
              <a:rPr lang="fr-FR" sz="1400" dirty="0"/>
              <a:t>Toutefois il est important de noter que </a:t>
            </a:r>
            <a:r>
              <a:rPr lang="fr-FR" sz="1400" b="1" dirty="0"/>
              <a:t>les entreprises vont continuer à avoir des besoins de recrutement.</a:t>
            </a:r>
            <a:r>
              <a:rPr lang="fr-FR" sz="1400" dirty="0"/>
              <a:t> </a:t>
            </a:r>
          </a:p>
          <a:p>
            <a:pPr lvl="1" algn="just"/>
            <a:endParaRPr lang="fr-FR" sz="1400" dirty="0"/>
          </a:p>
          <a:p>
            <a:pPr lvl="1" algn="just"/>
            <a:r>
              <a:rPr lang="fr-FR" sz="1400" dirty="0"/>
              <a:t>Par ailleurs, au regard des enjeux et mutations importantes pour la branche, ces recrutements concernent pour moitié des ouvriers qualifiés et pour l’autre moitié des métiers de techniciens ou cadres et des fonctions supports.</a:t>
            </a:r>
          </a:p>
        </p:txBody>
      </p:sp>
      <p:sp>
        <p:nvSpPr>
          <p:cNvPr id="4" name="Espace réservé du texte 3">
            <a:extLst>
              <a:ext uri="{FF2B5EF4-FFF2-40B4-BE49-F238E27FC236}">
                <a16:creationId xmlns:a16="http://schemas.microsoft.com/office/drawing/2014/main" id="{487F7619-EEA4-4E00-9913-F86721F0A9A7}"/>
              </a:ext>
            </a:extLst>
          </p:cNvPr>
          <p:cNvSpPr>
            <a:spLocks noGrp="1"/>
          </p:cNvSpPr>
          <p:nvPr>
            <p:ph type="body" sz="quarter" idx="10"/>
          </p:nvPr>
        </p:nvSpPr>
        <p:spPr/>
        <p:txBody>
          <a:bodyPr/>
          <a:lstStyle/>
          <a:p>
            <a:r>
              <a:rPr lang="fr-FR" dirty="0"/>
              <a:t>Un besoin de renouvellement moyen estimé entre 2 100 et 2 700 emplois entre 2019 et 2023 pour compenser les départs</a:t>
            </a:r>
          </a:p>
        </p:txBody>
      </p:sp>
      <p:sp>
        <p:nvSpPr>
          <p:cNvPr id="5" name="Espace réservé du texte 4">
            <a:extLst>
              <a:ext uri="{FF2B5EF4-FFF2-40B4-BE49-F238E27FC236}">
                <a16:creationId xmlns:a16="http://schemas.microsoft.com/office/drawing/2014/main" id="{12DFED9C-C7BF-4BE8-AFE4-4952D563DDEB}"/>
              </a:ext>
            </a:extLst>
          </p:cNvPr>
          <p:cNvSpPr>
            <a:spLocks noGrp="1"/>
          </p:cNvSpPr>
          <p:nvPr>
            <p:ph type="body" sz="quarter" idx="11"/>
          </p:nvPr>
        </p:nvSpPr>
        <p:spPr/>
        <p:txBody>
          <a:bodyPr/>
          <a:lstStyle/>
          <a:p>
            <a:r>
              <a:rPr lang="fr-FR" dirty="0"/>
              <a:t>03</a:t>
            </a:r>
          </a:p>
        </p:txBody>
      </p:sp>
      <p:pic>
        <p:nvPicPr>
          <p:cNvPr id="9" name="Image 8">
            <a:extLst>
              <a:ext uri="{FF2B5EF4-FFF2-40B4-BE49-F238E27FC236}">
                <a16:creationId xmlns:a16="http://schemas.microsoft.com/office/drawing/2014/main" id="{4A02CE26-96FE-4615-AC7C-0BCD202008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6376" y="1637665"/>
            <a:ext cx="761022" cy="761022"/>
          </a:xfrm>
          <a:prstGeom prst="rect">
            <a:avLst/>
          </a:prstGeom>
        </p:spPr>
      </p:pic>
      <p:pic>
        <p:nvPicPr>
          <p:cNvPr id="10" name="Image 9">
            <a:extLst>
              <a:ext uri="{FF2B5EF4-FFF2-40B4-BE49-F238E27FC236}">
                <a16:creationId xmlns:a16="http://schemas.microsoft.com/office/drawing/2014/main" id="{A0F452E4-E4C9-4828-A8BF-3A06FA3EED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9021" y="1637665"/>
            <a:ext cx="761022" cy="761022"/>
          </a:xfrm>
          <a:prstGeom prst="rect">
            <a:avLst/>
          </a:prstGeom>
        </p:spPr>
      </p:pic>
      <p:sp>
        <p:nvSpPr>
          <p:cNvPr id="11" name="ZoneTexte 10">
            <a:extLst>
              <a:ext uri="{FF2B5EF4-FFF2-40B4-BE49-F238E27FC236}">
                <a16:creationId xmlns:a16="http://schemas.microsoft.com/office/drawing/2014/main" id="{4967ECDD-E235-49D2-8944-94D17E0DEE57}"/>
              </a:ext>
            </a:extLst>
          </p:cNvPr>
          <p:cNvSpPr txBox="1"/>
          <p:nvPr/>
        </p:nvSpPr>
        <p:spPr>
          <a:xfrm>
            <a:off x="4780154" y="2472347"/>
            <a:ext cx="2126226" cy="307777"/>
          </a:xfrm>
          <a:prstGeom prst="rect">
            <a:avLst/>
          </a:prstGeom>
          <a:noFill/>
        </p:spPr>
        <p:txBody>
          <a:bodyPr wrap="square" rtlCol="0">
            <a:spAutoFit/>
          </a:bodyPr>
          <a:lstStyle/>
          <a:p>
            <a:pPr algn="ctr"/>
            <a:r>
              <a:rPr lang="fr-FR" sz="1400" dirty="0"/>
              <a:t>2019 : 60 300 emplois</a:t>
            </a:r>
          </a:p>
        </p:txBody>
      </p:sp>
      <p:sp>
        <p:nvSpPr>
          <p:cNvPr id="12" name="ZoneTexte 11">
            <a:extLst>
              <a:ext uri="{FF2B5EF4-FFF2-40B4-BE49-F238E27FC236}">
                <a16:creationId xmlns:a16="http://schemas.microsoft.com/office/drawing/2014/main" id="{5348C4F2-5376-4F9C-BC62-6002BD7B40D1}"/>
              </a:ext>
            </a:extLst>
          </p:cNvPr>
          <p:cNvSpPr txBox="1"/>
          <p:nvPr/>
        </p:nvSpPr>
        <p:spPr>
          <a:xfrm>
            <a:off x="7336542" y="2471910"/>
            <a:ext cx="2126226" cy="307777"/>
          </a:xfrm>
          <a:prstGeom prst="rect">
            <a:avLst/>
          </a:prstGeom>
          <a:noFill/>
        </p:spPr>
        <p:txBody>
          <a:bodyPr wrap="square" rtlCol="0">
            <a:spAutoFit/>
          </a:bodyPr>
          <a:lstStyle/>
          <a:p>
            <a:pPr algn="ctr"/>
            <a:r>
              <a:rPr lang="fr-FR" sz="1400" dirty="0"/>
              <a:t>2023 : 57 900 emplois</a:t>
            </a:r>
          </a:p>
        </p:txBody>
      </p:sp>
      <p:sp>
        <p:nvSpPr>
          <p:cNvPr id="13" name="ZoneTexte 12">
            <a:extLst>
              <a:ext uri="{FF2B5EF4-FFF2-40B4-BE49-F238E27FC236}">
                <a16:creationId xmlns:a16="http://schemas.microsoft.com/office/drawing/2014/main" id="{2B5CC046-1452-4389-A73E-82FAA09F8215}"/>
              </a:ext>
            </a:extLst>
          </p:cNvPr>
          <p:cNvSpPr txBox="1"/>
          <p:nvPr/>
        </p:nvSpPr>
        <p:spPr>
          <a:xfrm>
            <a:off x="5619136" y="3111910"/>
            <a:ext cx="2930907" cy="523220"/>
          </a:xfrm>
          <a:prstGeom prst="rect">
            <a:avLst/>
          </a:prstGeom>
          <a:noFill/>
        </p:spPr>
        <p:txBody>
          <a:bodyPr wrap="square" rtlCol="0">
            <a:spAutoFit/>
          </a:bodyPr>
          <a:lstStyle/>
          <a:p>
            <a:pPr algn="ctr"/>
            <a:r>
              <a:rPr lang="fr-FR" sz="1400" dirty="0"/>
              <a:t>Evolution annuelle moyen des effectifs 2019-2023 : - 600 emplois</a:t>
            </a:r>
          </a:p>
        </p:txBody>
      </p:sp>
      <p:sp>
        <p:nvSpPr>
          <p:cNvPr id="14" name="ZoneTexte 13">
            <a:extLst>
              <a:ext uri="{FF2B5EF4-FFF2-40B4-BE49-F238E27FC236}">
                <a16:creationId xmlns:a16="http://schemas.microsoft.com/office/drawing/2014/main" id="{AF9E0D65-C15D-49F7-A480-410FBDE4E8BD}"/>
              </a:ext>
            </a:extLst>
          </p:cNvPr>
          <p:cNvSpPr txBox="1"/>
          <p:nvPr/>
        </p:nvSpPr>
        <p:spPr>
          <a:xfrm>
            <a:off x="5619136" y="3731020"/>
            <a:ext cx="2930907" cy="684803"/>
          </a:xfrm>
          <a:prstGeom prst="rect">
            <a:avLst/>
          </a:prstGeom>
          <a:noFill/>
        </p:spPr>
        <p:txBody>
          <a:bodyPr wrap="square" rtlCol="0">
            <a:spAutoFit/>
          </a:bodyPr>
          <a:lstStyle/>
          <a:p>
            <a:pPr algn="ctr"/>
            <a:r>
              <a:rPr lang="fr-FR" sz="1400" dirty="0"/>
              <a:t>Nombre de départ en retraite moyen annuel : 1 500 départs</a:t>
            </a:r>
          </a:p>
          <a:p>
            <a:pPr algn="ctr"/>
            <a:r>
              <a:rPr lang="fr-FR" sz="1050" i="1" dirty="0"/>
              <a:t>(source : INSEE RGP – retraitement Katalyse)</a:t>
            </a:r>
          </a:p>
        </p:txBody>
      </p:sp>
      <p:cxnSp>
        <p:nvCxnSpPr>
          <p:cNvPr id="18" name="Connecteur : en angle 17">
            <a:extLst>
              <a:ext uri="{FF2B5EF4-FFF2-40B4-BE49-F238E27FC236}">
                <a16:creationId xmlns:a16="http://schemas.microsoft.com/office/drawing/2014/main" id="{0FB7926E-25E6-4D27-833E-0704E1D28BB3}"/>
              </a:ext>
            </a:extLst>
          </p:cNvPr>
          <p:cNvCxnSpPr>
            <a:stCxn id="11" idx="2"/>
            <a:endCxn id="12" idx="2"/>
          </p:cNvCxnSpPr>
          <p:nvPr/>
        </p:nvCxnSpPr>
        <p:spPr>
          <a:xfrm rot="5400000" flipH="1" flipV="1">
            <a:off x="7121242" y="1501712"/>
            <a:ext cx="437" cy="2556388"/>
          </a:xfrm>
          <a:prstGeom prst="bentConnector3">
            <a:avLst>
              <a:gd name="adj1" fmla="val -52311213"/>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AB6799F8-B84E-4710-A7C1-CB621C2FBE88}"/>
              </a:ext>
            </a:extLst>
          </p:cNvPr>
          <p:cNvSpPr txBox="1"/>
          <p:nvPr/>
        </p:nvSpPr>
        <p:spPr>
          <a:xfrm>
            <a:off x="5410650" y="4539021"/>
            <a:ext cx="3379391" cy="684803"/>
          </a:xfrm>
          <a:prstGeom prst="rect">
            <a:avLst/>
          </a:prstGeom>
          <a:noFill/>
        </p:spPr>
        <p:txBody>
          <a:bodyPr wrap="square" rtlCol="0">
            <a:spAutoFit/>
          </a:bodyPr>
          <a:lstStyle/>
          <a:p>
            <a:pPr algn="ctr"/>
            <a:r>
              <a:rPr lang="fr-FR" sz="1400" dirty="0"/>
              <a:t>Autres départs annuels de la branche ou du territoire :  1 200 à 1 800 départs</a:t>
            </a:r>
          </a:p>
          <a:p>
            <a:pPr algn="ctr"/>
            <a:r>
              <a:rPr lang="fr-FR" sz="1050" i="1" dirty="0"/>
              <a:t>(hypothèse d’un taux de départ de 2 à 3% par an)</a:t>
            </a:r>
          </a:p>
        </p:txBody>
      </p:sp>
      <p:sp>
        <p:nvSpPr>
          <p:cNvPr id="20" name="ZoneTexte 19">
            <a:extLst>
              <a:ext uri="{FF2B5EF4-FFF2-40B4-BE49-F238E27FC236}">
                <a16:creationId xmlns:a16="http://schemas.microsoft.com/office/drawing/2014/main" id="{AE494759-A307-481A-A0A1-E61952ADC1D2}"/>
              </a:ext>
            </a:extLst>
          </p:cNvPr>
          <p:cNvSpPr txBox="1"/>
          <p:nvPr/>
        </p:nvSpPr>
        <p:spPr>
          <a:xfrm>
            <a:off x="5410650" y="5427406"/>
            <a:ext cx="3364640" cy="584775"/>
          </a:xfrm>
          <a:prstGeom prst="rect">
            <a:avLst/>
          </a:prstGeom>
          <a:noFill/>
        </p:spPr>
        <p:txBody>
          <a:bodyPr wrap="square" rtlCol="0">
            <a:spAutoFit/>
          </a:bodyPr>
          <a:lstStyle/>
          <a:p>
            <a:pPr algn="ctr"/>
            <a:r>
              <a:rPr lang="fr-FR" sz="1600" b="1" dirty="0"/>
              <a:t>Besoin de renouvellement annuel de 2 100 à 2 700 emplois</a:t>
            </a:r>
          </a:p>
        </p:txBody>
      </p:sp>
    </p:spTree>
    <p:extLst>
      <p:ext uri="{BB962C8B-B14F-4D97-AF65-F5344CB8AC3E}">
        <p14:creationId xmlns:p14="http://schemas.microsoft.com/office/powerpoint/2010/main" val="338395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6CE1FD-9F7B-4FA0-A09A-B2EE5EE598F7}"/>
              </a:ext>
            </a:extLst>
          </p:cNvPr>
          <p:cNvSpPr>
            <a:spLocks noGrp="1"/>
          </p:cNvSpPr>
          <p:nvPr>
            <p:ph type="title"/>
          </p:nvPr>
        </p:nvSpPr>
        <p:spPr/>
        <p:txBody>
          <a:bodyPr/>
          <a:lstStyle/>
          <a:p>
            <a:r>
              <a:rPr lang="fr-FR"/>
              <a:t>Enjeu à 3 ans : le maintien des compétences</a:t>
            </a:r>
          </a:p>
        </p:txBody>
      </p:sp>
      <p:sp>
        <p:nvSpPr>
          <p:cNvPr id="3" name="Espace réservé du contenu 2">
            <a:extLst>
              <a:ext uri="{FF2B5EF4-FFF2-40B4-BE49-F238E27FC236}">
                <a16:creationId xmlns:a16="http://schemas.microsoft.com/office/drawing/2014/main" id="{957FE77F-F62E-43A8-BD51-C35BB74C7716}"/>
              </a:ext>
            </a:extLst>
          </p:cNvPr>
          <p:cNvSpPr>
            <a:spLocks noGrp="1"/>
          </p:cNvSpPr>
          <p:nvPr>
            <p:ph idx="1"/>
          </p:nvPr>
        </p:nvSpPr>
        <p:spPr/>
        <p:txBody>
          <a:bodyPr vert="horz" lIns="0" tIns="0" rIns="0" bIns="0" rtlCol="0" anchor="t">
            <a:noAutofit/>
          </a:bodyPr>
          <a:lstStyle/>
          <a:p>
            <a:pPr algn="just"/>
            <a:r>
              <a:rPr lang="fr-FR" sz="1400" dirty="0"/>
              <a:t>Les métiers recherchés</a:t>
            </a:r>
            <a:endParaRPr lang="fr-FR" sz="1400" dirty="0">
              <a:cs typeface="Arial"/>
            </a:endParaRPr>
          </a:p>
          <a:p>
            <a:pPr lvl="1" algn="just"/>
            <a:r>
              <a:rPr lang="fr-FR" sz="1200" dirty="0"/>
              <a:t>On rencontre en Région Centre-Val de Loire les mêmes tensions sur les profils « Production/Réalisation » que le reste du territoire national. Les métiers « traditionnels » (usineurs, soudure / monteurs-soudeurs, contrôle non-destructif, outilleurs, régleurs sur presse, …) sont et seront particulièrement recherchés, dans les prochains mois/années. </a:t>
            </a:r>
          </a:p>
          <a:p>
            <a:pPr lvl="1" algn="just"/>
            <a:r>
              <a:rPr lang="fr-FR" sz="1200" dirty="0">
                <a:cs typeface="Arial"/>
              </a:rPr>
              <a:t>Cette pénurie s’explique, entre autres, par les vagues de départs à la retraite et un volume de formés trop faible. </a:t>
            </a:r>
          </a:p>
          <a:p>
            <a:pPr lvl="1" algn="just"/>
            <a:endParaRPr lang="fr-FR" sz="1200" dirty="0">
              <a:cs typeface="Arial"/>
            </a:endParaRPr>
          </a:p>
          <a:p>
            <a:pPr marL="165100" lvl="1" indent="-165100" algn="just">
              <a:buClr>
                <a:schemeClr val="accent3"/>
              </a:buClr>
              <a:buFont typeface="Arial" panose="020B0604020202020204" pitchFamily="34" charset="0"/>
              <a:buChar char="◊"/>
            </a:pPr>
            <a:r>
              <a:rPr lang="fr-FR" sz="1400" b="1" cap="all" dirty="0">
                <a:solidFill>
                  <a:schemeClr val="accent3"/>
                </a:solidFill>
              </a:rPr>
              <a:t>Les plans d’action</a:t>
            </a:r>
          </a:p>
          <a:p>
            <a:pPr lvl="1" algn="just"/>
            <a:r>
              <a:rPr lang="fr-FR" sz="1200" dirty="0">
                <a:cs typeface="Arial"/>
              </a:rPr>
              <a:t>Dans les 3 ans, la priorité est à </a:t>
            </a:r>
            <a:r>
              <a:rPr lang="fr-FR" sz="1200" b="1" dirty="0">
                <a:cs typeface="Arial"/>
              </a:rPr>
              <a:t>la préservation des compétences</a:t>
            </a:r>
            <a:r>
              <a:rPr lang="fr-FR" sz="1200" dirty="0">
                <a:cs typeface="Arial"/>
              </a:rPr>
              <a:t> métiers (production) :</a:t>
            </a:r>
          </a:p>
          <a:p>
            <a:pPr marL="285750" lvl="1" indent="-285750" algn="just">
              <a:buFontTx/>
              <a:buChar char="-"/>
            </a:pPr>
            <a:r>
              <a:rPr lang="fr-FR" sz="1200" dirty="0">
                <a:cs typeface="Arial"/>
              </a:rPr>
              <a:t>La gestion des mois de crise grâce au chômage partiel de longue durée et à la formation continue (principalement interne au vu des besoins spécifiques exprimés, acquisition de polyvalence intra-entreprise)</a:t>
            </a:r>
          </a:p>
          <a:p>
            <a:pPr marL="285750" lvl="1" indent="-285750" algn="just">
              <a:buFontTx/>
              <a:buChar char="-"/>
            </a:pPr>
            <a:r>
              <a:rPr lang="fr-FR" sz="1200" dirty="0">
                <a:cs typeface="Arial"/>
              </a:rPr>
              <a:t>L’anticipation des besoins futurs/remplacements avec un réinvestissement dans l’alternance dès la rentrée de septembre 2021</a:t>
            </a:r>
          </a:p>
          <a:p>
            <a:pPr marL="285750" lvl="1" indent="-285750" algn="just">
              <a:buFontTx/>
              <a:buChar char="-"/>
            </a:pPr>
            <a:r>
              <a:rPr lang="fr-FR" sz="1200" dirty="0">
                <a:cs typeface="Arial"/>
              </a:rPr>
              <a:t>La formation à la digitalisation, robotique, gestion de chaînes automatisées (formation initiale et continue)</a:t>
            </a:r>
          </a:p>
          <a:p>
            <a:pPr lvl="1" algn="just"/>
            <a:r>
              <a:rPr lang="fr-FR" sz="1200" dirty="0">
                <a:cs typeface="Arial"/>
              </a:rPr>
              <a:t>Les plans sociaux économiques vont, en parallèle, permettre à des entreprises d’embaucher certains de ces profils recherchés – limitant le coût de formation (réponse de court terme au déficit de profils).</a:t>
            </a:r>
            <a:endParaRPr lang="fr-FR" sz="1200" dirty="0"/>
          </a:p>
          <a:p>
            <a:pPr lvl="1" algn="just"/>
            <a:endParaRPr lang="fr-FR" sz="1200" dirty="0">
              <a:cs typeface="Arial"/>
            </a:endParaRPr>
          </a:p>
          <a:p>
            <a:pPr lvl="1" algn="just"/>
            <a:r>
              <a:rPr lang="fr-FR" sz="1200" dirty="0">
                <a:cs typeface="Arial"/>
              </a:rPr>
              <a:t>Pour les fonctions-supports et cadres, les entreprises doivent faire face à un déficit d’attractivité du territoire, qui nécessite le soutien des acteurs territoriaux locaux (communication, aides aux conjoints…).</a:t>
            </a:r>
          </a:p>
        </p:txBody>
      </p:sp>
      <p:sp>
        <p:nvSpPr>
          <p:cNvPr id="4" name="Espace réservé du texte 3">
            <a:extLst>
              <a:ext uri="{FF2B5EF4-FFF2-40B4-BE49-F238E27FC236}">
                <a16:creationId xmlns:a16="http://schemas.microsoft.com/office/drawing/2014/main" id="{0566DEA2-C719-4B8D-AD30-671A5A2BAD73}"/>
              </a:ext>
            </a:extLst>
          </p:cNvPr>
          <p:cNvSpPr>
            <a:spLocks noGrp="1"/>
          </p:cNvSpPr>
          <p:nvPr>
            <p:ph type="body" sz="quarter" idx="10"/>
          </p:nvPr>
        </p:nvSpPr>
        <p:spPr/>
        <p:txBody>
          <a:bodyPr/>
          <a:lstStyle/>
          <a:p>
            <a:endParaRPr lang="fr-FR"/>
          </a:p>
        </p:txBody>
      </p:sp>
      <p:sp>
        <p:nvSpPr>
          <p:cNvPr id="5" name="Espace réservé du texte 4">
            <a:extLst>
              <a:ext uri="{FF2B5EF4-FFF2-40B4-BE49-F238E27FC236}">
                <a16:creationId xmlns:a16="http://schemas.microsoft.com/office/drawing/2014/main" id="{894AB229-FC26-4701-AF45-30976AF3F279}"/>
              </a:ext>
            </a:extLst>
          </p:cNvPr>
          <p:cNvSpPr>
            <a:spLocks noGrp="1"/>
          </p:cNvSpPr>
          <p:nvPr>
            <p:ph type="body" sz="quarter" idx="11"/>
          </p:nvPr>
        </p:nvSpPr>
        <p:spPr/>
        <p:txBody>
          <a:bodyPr/>
          <a:lstStyle/>
          <a:p>
            <a:r>
              <a:rPr lang="fr-FR"/>
              <a:t>03</a:t>
            </a:r>
          </a:p>
        </p:txBody>
      </p:sp>
    </p:spTree>
    <p:extLst>
      <p:ext uri="{BB962C8B-B14F-4D97-AF65-F5344CB8AC3E}">
        <p14:creationId xmlns:p14="http://schemas.microsoft.com/office/powerpoint/2010/main" val="26869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73BB77-D31F-485F-931F-FF86F7837E35}"/>
              </a:ext>
            </a:extLst>
          </p:cNvPr>
          <p:cNvSpPr>
            <a:spLocks noGrp="1"/>
          </p:cNvSpPr>
          <p:nvPr>
            <p:ph type="title"/>
          </p:nvPr>
        </p:nvSpPr>
        <p:spPr/>
        <p:txBody>
          <a:bodyPr/>
          <a:lstStyle/>
          <a:p>
            <a:pPr lvl="0"/>
            <a:r>
              <a:rPr lang="fr-FR"/>
              <a:t>4. RECOURS À L’OFFRE DE FORMATION</a:t>
            </a:r>
          </a:p>
        </p:txBody>
      </p:sp>
      <p:sp>
        <p:nvSpPr>
          <p:cNvPr id="3" name="Espace réservé du texte 2">
            <a:extLst>
              <a:ext uri="{FF2B5EF4-FFF2-40B4-BE49-F238E27FC236}">
                <a16:creationId xmlns:a16="http://schemas.microsoft.com/office/drawing/2014/main" id="{17705D64-8153-49E5-8A55-43A75E2D6002}"/>
              </a:ext>
            </a:extLst>
          </p:cNvPr>
          <p:cNvSpPr>
            <a:spLocks noGrp="1"/>
          </p:cNvSpPr>
          <p:nvPr>
            <p:ph type="body" idx="1"/>
          </p:nvPr>
        </p:nvSpPr>
        <p:spPr/>
        <p:txBody>
          <a:bodyPr/>
          <a:lstStyle/>
          <a:p>
            <a:r>
              <a:rPr lang="fr-FR"/>
              <a:t>04</a:t>
            </a:r>
          </a:p>
        </p:txBody>
      </p:sp>
    </p:spTree>
    <p:extLst>
      <p:ext uri="{BB962C8B-B14F-4D97-AF65-F5344CB8AC3E}">
        <p14:creationId xmlns:p14="http://schemas.microsoft.com/office/powerpoint/2010/main" val="85101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F99710F-117B-4C2A-AF06-4BBC286143E4}"/>
              </a:ext>
            </a:extLst>
          </p:cNvPr>
          <p:cNvSpPr>
            <a:spLocks noGrp="1"/>
          </p:cNvSpPr>
          <p:nvPr>
            <p:ph type="body" sz="quarter" idx="11"/>
          </p:nvPr>
        </p:nvSpPr>
        <p:spPr/>
        <p:txBody>
          <a:bodyPr/>
          <a:lstStyle/>
          <a:p>
            <a:r>
              <a:rPr lang="fr-FR"/>
              <a:t>04</a:t>
            </a:r>
          </a:p>
        </p:txBody>
      </p:sp>
      <p:sp>
        <p:nvSpPr>
          <p:cNvPr id="11" name="Titre 1">
            <a:extLst>
              <a:ext uri="{FF2B5EF4-FFF2-40B4-BE49-F238E27FC236}">
                <a16:creationId xmlns:a16="http://schemas.microsoft.com/office/drawing/2014/main" id="{E15943AF-B71C-4135-8B8E-536A14BC8AE7}"/>
              </a:ext>
            </a:extLst>
          </p:cNvPr>
          <p:cNvSpPr>
            <a:spLocks noGrp="1"/>
          </p:cNvSpPr>
          <p:nvPr>
            <p:ph type="title"/>
          </p:nvPr>
        </p:nvSpPr>
        <p:spPr>
          <a:xfrm>
            <a:off x="1415414" y="733318"/>
            <a:ext cx="8230031" cy="393065"/>
          </a:xfrm>
        </p:spPr>
        <p:txBody>
          <a:bodyPr/>
          <a:lstStyle/>
          <a:p>
            <a:r>
              <a:rPr lang="fr-FR" dirty="0"/>
              <a:t>Une diminution du recours à l’alternance en 2020 mais le souhait d’un « retour à la normale » pour 2021</a:t>
            </a:r>
          </a:p>
        </p:txBody>
      </p:sp>
      <p:sp>
        <p:nvSpPr>
          <p:cNvPr id="12" name="Espace réservé du contenu 2">
            <a:extLst>
              <a:ext uri="{FF2B5EF4-FFF2-40B4-BE49-F238E27FC236}">
                <a16:creationId xmlns:a16="http://schemas.microsoft.com/office/drawing/2014/main" id="{B401BE97-D484-4B5D-8018-ED0E4DCFB6E2}"/>
              </a:ext>
            </a:extLst>
          </p:cNvPr>
          <p:cNvSpPr>
            <a:spLocks noGrp="1"/>
          </p:cNvSpPr>
          <p:nvPr>
            <p:ph idx="1"/>
          </p:nvPr>
        </p:nvSpPr>
        <p:spPr>
          <a:xfrm>
            <a:off x="700882" y="1711325"/>
            <a:ext cx="5494946" cy="4496595"/>
          </a:xfrm>
        </p:spPr>
        <p:txBody>
          <a:bodyPr/>
          <a:lstStyle/>
          <a:p>
            <a:r>
              <a:rPr lang="fr-FR" sz="1600" dirty="0"/>
              <a:t>L’alternance est directement impactée par la crise de la </a:t>
            </a:r>
            <a:r>
              <a:rPr lang="fr-FR" sz="1600" dirty="0" err="1"/>
              <a:t>covid</a:t>
            </a:r>
            <a:endParaRPr lang="fr-FR" sz="1600" dirty="0"/>
          </a:p>
          <a:p>
            <a:pPr lvl="1"/>
            <a:r>
              <a:rPr lang="fr-FR" sz="1400" dirty="0"/>
              <a:t>Les offres d’alternance, qui étaient plébiscitées par les entreprises pour couvrir leurs besoins de recrutement et de force de travail, ont été revues à la baisse entre 2019 et 2020. Ainsi même si des aides peuvent être mobilisées pour favoriser le recours à l’alternance, l’incertitude autour de l’activité à venir ainsi que le manque de temps pour  former, encadrer, accompagner… ont pénalisé le recours à l’alternance.</a:t>
            </a:r>
          </a:p>
          <a:p>
            <a:pPr lvl="1" algn="just"/>
            <a:endParaRPr lang="fr-FR" sz="1400" dirty="0"/>
          </a:p>
          <a:p>
            <a:pPr marL="165100" lvl="1" indent="-165100">
              <a:buClr>
                <a:schemeClr val="accent3"/>
              </a:buClr>
              <a:buFont typeface="Arial" panose="020B0604020202020204" pitchFamily="34" charset="0"/>
              <a:buChar char="◊"/>
            </a:pPr>
            <a:r>
              <a:rPr lang="fr-FR" b="1" cap="all" dirty="0">
                <a:solidFill>
                  <a:schemeClr val="accent3"/>
                </a:solidFill>
              </a:rPr>
              <a:t>Une volonté affirmée dans les entretiens d’accroitre le recours à l’alternance dès 2021</a:t>
            </a:r>
          </a:p>
          <a:p>
            <a:pPr lvl="1" algn="just"/>
            <a:r>
              <a:rPr lang="fr-FR" sz="1400" dirty="0"/>
              <a:t>Néanmoins, la plupart des entreprises interrogées ont une vision positive de l’alternance et voit ce dispositif comme l’un des seuls moyens de faire face à leurs problèmes RH. Ainsi, le nombre d’apprentis devrait remonter progressivement pour revenir à son niveau d’avant crise.</a:t>
            </a:r>
          </a:p>
          <a:p>
            <a:pPr lvl="1"/>
            <a:endParaRPr lang="fr-FR" sz="1800" dirty="0"/>
          </a:p>
        </p:txBody>
      </p:sp>
      <p:pic>
        <p:nvPicPr>
          <p:cNvPr id="13" name="Image 12">
            <a:extLst>
              <a:ext uri="{FF2B5EF4-FFF2-40B4-BE49-F238E27FC236}">
                <a16:creationId xmlns:a16="http://schemas.microsoft.com/office/drawing/2014/main" id="{DD1AECC5-C884-45EB-B100-116700B7A4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2549" y="3407263"/>
            <a:ext cx="847520" cy="847520"/>
          </a:xfrm>
          <a:prstGeom prst="rect">
            <a:avLst/>
          </a:prstGeom>
        </p:spPr>
      </p:pic>
      <p:pic>
        <p:nvPicPr>
          <p:cNvPr id="14" name="Image 13">
            <a:extLst>
              <a:ext uri="{FF2B5EF4-FFF2-40B4-BE49-F238E27FC236}">
                <a16:creationId xmlns:a16="http://schemas.microsoft.com/office/drawing/2014/main" id="{706649AF-630D-4D34-B6D1-AA0A25F9A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575" y="3385429"/>
            <a:ext cx="847520" cy="847520"/>
          </a:xfrm>
          <a:prstGeom prst="rect">
            <a:avLst/>
          </a:prstGeom>
        </p:spPr>
      </p:pic>
      <p:sp>
        <p:nvSpPr>
          <p:cNvPr id="15" name="ZoneTexte 14">
            <a:extLst>
              <a:ext uri="{FF2B5EF4-FFF2-40B4-BE49-F238E27FC236}">
                <a16:creationId xmlns:a16="http://schemas.microsoft.com/office/drawing/2014/main" id="{6E820BAB-B618-498F-9B3A-7BC9BEFD6C52}"/>
              </a:ext>
            </a:extLst>
          </p:cNvPr>
          <p:cNvSpPr txBox="1"/>
          <p:nvPr/>
        </p:nvSpPr>
        <p:spPr>
          <a:xfrm>
            <a:off x="6624424" y="4155554"/>
            <a:ext cx="1558226" cy="338554"/>
          </a:xfrm>
          <a:prstGeom prst="rect">
            <a:avLst/>
          </a:prstGeom>
          <a:noFill/>
        </p:spPr>
        <p:txBody>
          <a:bodyPr wrap="square" rtlCol="0">
            <a:spAutoFit/>
          </a:bodyPr>
          <a:lstStyle/>
          <a:p>
            <a:pPr algn="ctr"/>
            <a:r>
              <a:rPr lang="fr-FR" sz="1600" dirty="0"/>
              <a:t>Effectif 2019</a:t>
            </a:r>
          </a:p>
        </p:txBody>
      </p:sp>
      <p:sp>
        <p:nvSpPr>
          <p:cNvPr id="16" name="ZoneTexte 15">
            <a:extLst>
              <a:ext uri="{FF2B5EF4-FFF2-40B4-BE49-F238E27FC236}">
                <a16:creationId xmlns:a16="http://schemas.microsoft.com/office/drawing/2014/main" id="{82FBFCE9-FED1-4BC6-8225-B10EC26FC4D9}"/>
              </a:ext>
            </a:extLst>
          </p:cNvPr>
          <p:cNvSpPr txBox="1"/>
          <p:nvPr/>
        </p:nvSpPr>
        <p:spPr>
          <a:xfrm>
            <a:off x="8218666" y="4155554"/>
            <a:ext cx="1558226" cy="338554"/>
          </a:xfrm>
          <a:prstGeom prst="rect">
            <a:avLst/>
          </a:prstGeom>
          <a:noFill/>
        </p:spPr>
        <p:txBody>
          <a:bodyPr wrap="square" rtlCol="0">
            <a:spAutoFit/>
          </a:bodyPr>
          <a:lstStyle/>
          <a:p>
            <a:pPr algn="ctr"/>
            <a:r>
              <a:rPr lang="fr-FR" sz="1600" dirty="0"/>
              <a:t>Effectif 2020</a:t>
            </a:r>
          </a:p>
        </p:txBody>
      </p:sp>
      <p:sp>
        <p:nvSpPr>
          <p:cNvPr id="17" name="ZoneTexte 16">
            <a:extLst>
              <a:ext uri="{FF2B5EF4-FFF2-40B4-BE49-F238E27FC236}">
                <a16:creationId xmlns:a16="http://schemas.microsoft.com/office/drawing/2014/main" id="{4A51DDC2-5CDF-415D-81D5-2737CAD11BE7}"/>
              </a:ext>
            </a:extLst>
          </p:cNvPr>
          <p:cNvSpPr txBox="1"/>
          <p:nvPr/>
        </p:nvSpPr>
        <p:spPr>
          <a:xfrm>
            <a:off x="6942549" y="2875550"/>
            <a:ext cx="1052344" cy="584775"/>
          </a:xfrm>
          <a:prstGeom prst="rect">
            <a:avLst/>
          </a:prstGeom>
          <a:noFill/>
        </p:spPr>
        <p:txBody>
          <a:bodyPr wrap="square" rtlCol="0">
            <a:spAutoFit/>
          </a:bodyPr>
          <a:lstStyle/>
          <a:p>
            <a:r>
              <a:rPr lang="fr-FR" sz="1600" dirty="0"/>
              <a:t>3,6% des effectifs</a:t>
            </a:r>
          </a:p>
        </p:txBody>
      </p:sp>
      <p:sp>
        <p:nvSpPr>
          <p:cNvPr id="18" name="ZoneTexte 17">
            <a:extLst>
              <a:ext uri="{FF2B5EF4-FFF2-40B4-BE49-F238E27FC236}">
                <a16:creationId xmlns:a16="http://schemas.microsoft.com/office/drawing/2014/main" id="{3F633B50-F885-4AD1-9558-0DA4A24338C8}"/>
              </a:ext>
            </a:extLst>
          </p:cNvPr>
          <p:cNvSpPr txBox="1"/>
          <p:nvPr/>
        </p:nvSpPr>
        <p:spPr>
          <a:xfrm>
            <a:off x="8374410" y="2893329"/>
            <a:ext cx="1052344" cy="584775"/>
          </a:xfrm>
          <a:prstGeom prst="rect">
            <a:avLst/>
          </a:prstGeom>
          <a:noFill/>
        </p:spPr>
        <p:txBody>
          <a:bodyPr wrap="square" rtlCol="0">
            <a:spAutoFit/>
          </a:bodyPr>
          <a:lstStyle/>
          <a:p>
            <a:r>
              <a:rPr lang="fr-FR" sz="1600" dirty="0"/>
              <a:t>2,6% des effectifs</a:t>
            </a:r>
          </a:p>
        </p:txBody>
      </p:sp>
      <p:sp>
        <p:nvSpPr>
          <p:cNvPr id="19" name="ZoneTexte 18">
            <a:extLst>
              <a:ext uri="{FF2B5EF4-FFF2-40B4-BE49-F238E27FC236}">
                <a16:creationId xmlns:a16="http://schemas.microsoft.com/office/drawing/2014/main" id="{61331B03-E202-47CA-80EE-BE516E7A6011}"/>
              </a:ext>
            </a:extLst>
          </p:cNvPr>
          <p:cNvSpPr txBox="1"/>
          <p:nvPr/>
        </p:nvSpPr>
        <p:spPr>
          <a:xfrm>
            <a:off x="6801494" y="2098930"/>
            <a:ext cx="2834343" cy="584775"/>
          </a:xfrm>
          <a:prstGeom prst="rect">
            <a:avLst/>
          </a:prstGeom>
          <a:noFill/>
        </p:spPr>
        <p:txBody>
          <a:bodyPr wrap="square">
            <a:spAutoFit/>
          </a:bodyPr>
          <a:lstStyle/>
          <a:p>
            <a:pPr algn="ctr" rtl="0">
              <a:defRPr sz="1862" b="0" i="0" u="none" strike="noStrike" kern="1200" spc="0" baseline="0">
                <a:solidFill>
                  <a:srgbClr val="4F4F4F">
                    <a:lumMod val="65000"/>
                    <a:lumOff val="35000"/>
                  </a:srgbClr>
                </a:solidFill>
                <a:latin typeface="+mn-lt"/>
                <a:ea typeface="+mn-ea"/>
                <a:cs typeface="+mn-cs"/>
              </a:defRPr>
            </a:pPr>
            <a:r>
              <a:rPr lang="fr-FR" sz="1100" b="1" kern="1200" dirty="0">
                <a:solidFill>
                  <a:srgbClr val="231F20"/>
                </a:solidFill>
                <a:effectLst/>
                <a:latin typeface="Arial" panose="020B0604020202020204" pitchFamily="34" charset="0"/>
                <a:ea typeface="+mn-ea"/>
                <a:cs typeface="+mn-cs"/>
              </a:rPr>
              <a:t>PART DES ALTERNANTS DANS LES EFFECTIFS DES ENTREPRISES</a:t>
            </a:r>
            <a:endParaRPr lang="fr-FR" sz="1100" b="1" kern="1200" baseline="0" dirty="0">
              <a:solidFill>
                <a:srgbClr val="231F20"/>
              </a:solidFill>
              <a:effectLst/>
              <a:latin typeface="Arial" panose="020B0604020202020204" pitchFamily="34" charset="0"/>
              <a:ea typeface="+mn-ea"/>
              <a:cs typeface="+mn-cs"/>
            </a:endParaRPr>
          </a:p>
          <a:p>
            <a:pPr algn="ctr" rtl="0">
              <a:defRPr sz="1862" b="0" i="0" u="none" strike="noStrike" kern="1200" spc="0" baseline="0">
                <a:solidFill>
                  <a:srgbClr val="4F4F4F">
                    <a:lumMod val="65000"/>
                    <a:lumOff val="35000"/>
                  </a:srgbClr>
                </a:solidFill>
                <a:latin typeface="+mn-lt"/>
                <a:ea typeface="+mn-ea"/>
                <a:cs typeface="+mn-cs"/>
              </a:defRPr>
            </a:pPr>
            <a:r>
              <a:rPr lang="fr-FR" sz="1000" i="1" kern="1200" dirty="0">
                <a:solidFill>
                  <a:srgbClr val="808080"/>
                </a:solidFill>
                <a:effectLst/>
                <a:latin typeface="Arial" panose="020B0604020202020204" pitchFamily="34" charset="0"/>
                <a:ea typeface="+mn-ea"/>
                <a:cs typeface="+mn-cs"/>
              </a:rPr>
              <a:t>Source : Enquête en ligne</a:t>
            </a:r>
            <a:endParaRPr lang="fr-FR" sz="1100" dirty="0"/>
          </a:p>
        </p:txBody>
      </p:sp>
    </p:spTree>
    <p:extLst>
      <p:ext uri="{BB962C8B-B14F-4D97-AF65-F5344CB8AC3E}">
        <p14:creationId xmlns:p14="http://schemas.microsoft.com/office/powerpoint/2010/main" val="229119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8B405605-0753-4F3C-ACBA-10E17087310F}"/>
              </a:ext>
            </a:extLst>
          </p:cNvPr>
          <p:cNvSpPr>
            <a:spLocks noGrp="1"/>
          </p:cNvSpPr>
          <p:nvPr>
            <p:ph type="body" sz="quarter" idx="11"/>
          </p:nvPr>
        </p:nvSpPr>
        <p:spPr/>
        <p:txBody>
          <a:bodyPr/>
          <a:lstStyle/>
          <a:p>
            <a:r>
              <a:rPr lang="fr-FR"/>
              <a:t>04</a:t>
            </a:r>
          </a:p>
        </p:txBody>
      </p:sp>
      <p:graphicFrame>
        <p:nvGraphicFramePr>
          <p:cNvPr id="7" name="Espace réservé du contenu 10">
            <a:extLst>
              <a:ext uri="{FF2B5EF4-FFF2-40B4-BE49-F238E27FC236}">
                <a16:creationId xmlns:a16="http://schemas.microsoft.com/office/drawing/2014/main" id="{5EB175FF-B78F-46B8-BD84-BD1B0EF809CC}"/>
              </a:ext>
            </a:extLst>
          </p:cNvPr>
          <p:cNvGraphicFramePr>
            <a:graphicFrameLocks/>
          </p:cNvGraphicFramePr>
          <p:nvPr>
            <p:extLst>
              <p:ext uri="{D42A27DB-BD31-4B8C-83A1-F6EECF244321}">
                <p14:modId xmlns:p14="http://schemas.microsoft.com/office/powerpoint/2010/main" val="738351538"/>
              </p:ext>
            </p:extLst>
          </p:nvPr>
        </p:nvGraphicFramePr>
        <p:xfrm>
          <a:off x="952499" y="2001115"/>
          <a:ext cx="4244759" cy="3543877"/>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51C907D6-10A3-4C5F-B9D0-267502079C60}"/>
              </a:ext>
            </a:extLst>
          </p:cNvPr>
          <p:cNvSpPr/>
          <p:nvPr/>
        </p:nvSpPr>
        <p:spPr>
          <a:xfrm>
            <a:off x="3835566" y="4756830"/>
            <a:ext cx="1361692" cy="393065"/>
          </a:xfrm>
          <a:prstGeom prst="rect">
            <a:avLst/>
          </a:prstGeom>
          <a:noFill/>
          <a:ln w="25400" cap="flat" cmpd="sng" algn="ctr">
            <a:solidFill>
              <a:srgbClr val="231F2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050" b="1">
                <a:solidFill>
                  <a:srgbClr val="231F20"/>
                </a:solidFill>
              </a:rPr>
              <a:t>174 répondants</a:t>
            </a:r>
          </a:p>
        </p:txBody>
      </p:sp>
      <p:sp>
        <p:nvSpPr>
          <p:cNvPr id="12" name="Titre 1">
            <a:extLst>
              <a:ext uri="{FF2B5EF4-FFF2-40B4-BE49-F238E27FC236}">
                <a16:creationId xmlns:a16="http://schemas.microsoft.com/office/drawing/2014/main" id="{0DA37A71-52CA-4C43-8B1C-1608A99D9B1C}"/>
              </a:ext>
            </a:extLst>
          </p:cNvPr>
          <p:cNvSpPr>
            <a:spLocks noGrp="1"/>
          </p:cNvSpPr>
          <p:nvPr>
            <p:ph type="title"/>
          </p:nvPr>
        </p:nvSpPr>
        <p:spPr>
          <a:xfrm>
            <a:off x="1415414" y="748067"/>
            <a:ext cx="7781925" cy="450057"/>
          </a:xfrm>
        </p:spPr>
        <p:txBody>
          <a:bodyPr/>
          <a:lstStyle/>
          <a:p>
            <a:r>
              <a:rPr lang="fr-FR" dirty="0"/>
              <a:t>Pour préparer l’avenir les entreprises envisagent d’accroitre leur recours à la formation continue</a:t>
            </a:r>
          </a:p>
        </p:txBody>
      </p:sp>
      <p:sp>
        <p:nvSpPr>
          <p:cNvPr id="13" name="Espace réservé du contenu 2">
            <a:extLst>
              <a:ext uri="{FF2B5EF4-FFF2-40B4-BE49-F238E27FC236}">
                <a16:creationId xmlns:a16="http://schemas.microsoft.com/office/drawing/2014/main" id="{1C975290-13DB-4A61-8697-281990FB1298}"/>
              </a:ext>
            </a:extLst>
          </p:cNvPr>
          <p:cNvSpPr>
            <a:spLocks noGrp="1"/>
          </p:cNvSpPr>
          <p:nvPr>
            <p:ph idx="1"/>
          </p:nvPr>
        </p:nvSpPr>
        <p:spPr>
          <a:xfrm>
            <a:off x="5619135" y="1876787"/>
            <a:ext cx="3578204" cy="3965575"/>
          </a:xfrm>
        </p:spPr>
        <p:txBody>
          <a:bodyPr/>
          <a:lstStyle/>
          <a:p>
            <a:pPr lvl="1" algn="just"/>
            <a:r>
              <a:rPr lang="fr-FR" sz="1400" dirty="0"/>
              <a:t>Pour faire face à l’accélération des enjeux et pour préparer le rebond, les entreprises envisagent de recourir plus fortement à la formation continue pour leurs salariés : </a:t>
            </a:r>
          </a:p>
          <a:p>
            <a:pPr marL="285750" lvl="1" indent="-285750" algn="just">
              <a:buFont typeface="Arial" panose="020B0604020202020204" pitchFamily="34" charset="0"/>
              <a:buChar char="•"/>
            </a:pPr>
            <a:r>
              <a:rPr lang="fr-FR" sz="1400" dirty="0"/>
              <a:t>68 % des entreprises interrogées envisagent d’augmenter la part de chiffre d’affaires qui lui est consacrée. La montée en est un moyen d’anticiper les besoins à venir (transformations métiers, robotisation, industrie 4.0…), de gagner en productivité et de relancer leur activité. </a:t>
            </a:r>
          </a:p>
          <a:p>
            <a:pPr marL="285750" lvl="1" indent="-285750" algn="just">
              <a:buFont typeface="Arial" panose="020B0604020202020204" pitchFamily="34" charset="0"/>
              <a:buChar char="•"/>
            </a:pPr>
            <a:r>
              <a:rPr lang="fr-FR" sz="1400" dirty="0"/>
              <a:t>En revanche, 10 % d’entre elles anticipent une baisse de la part du CA allouée à la formation, dans un souci de réalisation d’économie.</a:t>
            </a:r>
            <a:endParaRPr lang="fr-FR" dirty="0"/>
          </a:p>
        </p:txBody>
      </p:sp>
    </p:spTree>
    <p:extLst>
      <p:ext uri="{BB962C8B-B14F-4D97-AF65-F5344CB8AC3E}">
        <p14:creationId xmlns:p14="http://schemas.microsoft.com/office/powerpoint/2010/main" val="269807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8B405605-0753-4F3C-ACBA-10E17087310F}"/>
              </a:ext>
            </a:extLst>
          </p:cNvPr>
          <p:cNvSpPr>
            <a:spLocks noGrp="1"/>
          </p:cNvSpPr>
          <p:nvPr>
            <p:ph type="body" sz="quarter" idx="11"/>
          </p:nvPr>
        </p:nvSpPr>
        <p:spPr/>
        <p:txBody>
          <a:bodyPr/>
          <a:lstStyle/>
          <a:p>
            <a:r>
              <a:rPr lang="fr-FR"/>
              <a:t>04</a:t>
            </a:r>
          </a:p>
        </p:txBody>
      </p:sp>
      <p:graphicFrame>
        <p:nvGraphicFramePr>
          <p:cNvPr id="10" name="Espace réservé du contenu 10">
            <a:extLst>
              <a:ext uri="{FF2B5EF4-FFF2-40B4-BE49-F238E27FC236}">
                <a16:creationId xmlns:a16="http://schemas.microsoft.com/office/drawing/2014/main" id="{C066B62E-B9A2-462C-BFA5-24ECBEB5B1DA}"/>
              </a:ext>
            </a:extLst>
          </p:cNvPr>
          <p:cNvGraphicFramePr>
            <a:graphicFrameLocks/>
          </p:cNvGraphicFramePr>
          <p:nvPr>
            <p:extLst>
              <p:ext uri="{D42A27DB-BD31-4B8C-83A1-F6EECF244321}">
                <p14:modId xmlns:p14="http://schemas.microsoft.com/office/powerpoint/2010/main" val="1901506469"/>
              </p:ext>
            </p:extLst>
          </p:nvPr>
        </p:nvGraphicFramePr>
        <p:xfrm>
          <a:off x="708241" y="1312603"/>
          <a:ext cx="5560291" cy="4527165"/>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a:extLst>
              <a:ext uri="{FF2B5EF4-FFF2-40B4-BE49-F238E27FC236}">
                <a16:creationId xmlns:a16="http://schemas.microsoft.com/office/drawing/2014/main" id="{0DC57B22-4121-4B5F-BF74-FFFB3251A124}"/>
              </a:ext>
            </a:extLst>
          </p:cNvPr>
          <p:cNvSpPr/>
          <p:nvPr/>
        </p:nvSpPr>
        <p:spPr>
          <a:xfrm>
            <a:off x="4835908" y="1767840"/>
            <a:ext cx="1361692" cy="356338"/>
          </a:xfrm>
          <a:prstGeom prst="rect">
            <a:avLst/>
          </a:prstGeom>
          <a:noFill/>
          <a:ln w="25400" cap="flat" cmpd="sng" algn="ctr">
            <a:solidFill>
              <a:srgbClr val="231F2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050" b="1">
                <a:solidFill>
                  <a:srgbClr val="231F20"/>
                </a:solidFill>
              </a:rPr>
              <a:t>156 répondants</a:t>
            </a:r>
          </a:p>
        </p:txBody>
      </p:sp>
      <p:sp>
        <p:nvSpPr>
          <p:cNvPr id="13" name="Titre 1">
            <a:extLst>
              <a:ext uri="{FF2B5EF4-FFF2-40B4-BE49-F238E27FC236}">
                <a16:creationId xmlns:a16="http://schemas.microsoft.com/office/drawing/2014/main" id="{5CB419A8-B647-4E54-98D7-3B891457F500}"/>
              </a:ext>
            </a:extLst>
          </p:cNvPr>
          <p:cNvSpPr>
            <a:spLocks noGrp="1"/>
          </p:cNvSpPr>
          <p:nvPr>
            <p:ph type="title"/>
          </p:nvPr>
        </p:nvSpPr>
        <p:spPr>
          <a:xfrm>
            <a:off x="1415414" y="733322"/>
            <a:ext cx="7781925" cy="393065"/>
          </a:xfrm>
        </p:spPr>
        <p:txBody>
          <a:bodyPr/>
          <a:lstStyle/>
          <a:p>
            <a:r>
              <a:rPr lang="fr-FR" dirty="0"/>
              <a:t>Les salariés de la production seront les plus impactés par la hausse de la formation continue</a:t>
            </a:r>
          </a:p>
        </p:txBody>
      </p:sp>
      <p:sp>
        <p:nvSpPr>
          <p:cNvPr id="14" name="Espace réservé du contenu 2">
            <a:extLst>
              <a:ext uri="{FF2B5EF4-FFF2-40B4-BE49-F238E27FC236}">
                <a16:creationId xmlns:a16="http://schemas.microsoft.com/office/drawing/2014/main" id="{5D256203-D6A3-4014-8411-39F84632BD4B}"/>
              </a:ext>
            </a:extLst>
          </p:cNvPr>
          <p:cNvSpPr txBox="1">
            <a:spLocks/>
          </p:cNvSpPr>
          <p:nvPr/>
        </p:nvSpPr>
        <p:spPr>
          <a:xfrm>
            <a:off x="6370320" y="2580968"/>
            <a:ext cx="3024403" cy="3413432"/>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fr-FR" sz="1400"/>
              <a:t>Les entreprises ont identifié des thématiques de formation pour toutes les familles de métiers, avec des besoins qui se concentrent toutefois sur les métiers de production (qui constituent aussi l’essentiel des effectifs)</a:t>
            </a:r>
            <a:endParaRPr lang="fr-FR" sz="1400" dirty="0"/>
          </a:p>
        </p:txBody>
      </p:sp>
    </p:spTree>
    <p:extLst>
      <p:ext uri="{BB962C8B-B14F-4D97-AF65-F5344CB8AC3E}">
        <p14:creationId xmlns:p14="http://schemas.microsoft.com/office/powerpoint/2010/main" val="300937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824031F-B02B-4318-8996-D5CA9604C2BE}"/>
              </a:ext>
            </a:extLst>
          </p:cNvPr>
          <p:cNvSpPr>
            <a:spLocks noGrp="1"/>
          </p:cNvSpPr>
          <p:nvPr>
            <p:ph type="body" sz="quarter" idx="11"/>
          </p:nvPr>
        </p:nvSpPr>
        <p:spPr/>
        <p:txBody>
          <a:bodyPr/>
          <a:lstStyle/>
          <a:p>
            <a:r>
              <a:rPr lang="fr-FR" dirty="0"/>
              <a:t>04</a:t>
            </a:r>
          </a:p>
        </p:txBody>
      </p:sp>
      <p:sp>
        <p:nvSpPr>
          <p:cNvPr id="6" name="Titre 1">
            <a:extLst>
              <a:ext uri="{FF2B5EF4-FFF2-40B4-BE49-F238E27FC236}">
                <a16:creationId xmlns:a16="http://schemas.microsoft.com/office/drawing/2014/main" id="{926D38C4-EFCA-477E-A7AA-DC0DED6E964C}"/>
              </a:ext>
            </a:extLst>
          </p:cNvPr>
          <p:cNvSpPr>
            <a:spLocks noGrp="1"/>
          </p:cNvSpPr>
          <p:nvPr>
            <p:ph type="title"/>
          </p:nvPr>
        </p:nvSpPr>
        <p:spPr>
          <a:xfrm>
            <a:off x="1415414" y="615336"/>
            <a:ext cx="7781925" cy="393065"/>
          </a:xfrm>
        </p:spPr>
        <p:txBody>
          <a:bodyPr/>
          <a:lstStyle/>
          <a:p>
            <a:r>
              <a:rPr lang="fr-FR" dirty="0"/>
              <a:t>Les principaux besoins de formation exprimés</a:t>
            </a:r>
          </a:p>
        </p:txBody>
      </p:sp>
      <p:pic>
        <p:nvPicPr>
          <p:cNvPr id="7" name="Image 6">
            <a:extLst>
              <a:ext uri="{FF2B5EF4-FFF2-40B4-BE49-F238E27FC236}">
                <a16:creationId xmlns:a16="http://schemas.microsoft.com/office/drawing/2014/main" id="{3BF9A437-5DA0-4CEF-9AD5-79B6B43AF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3528" y="2201544"/>
            <a:ext cx="3408218" cy="3393236"/>
          </a:xfrm>
          <a:prstGeom prst="rect">
            <a:avLst/>
          </a:prstGeom>
        </p:spPr>
      </p:pic>
      <p:cxnSp>
        <p:nvCxnSpPr>
          <p:cNvPr id="8" name="Connecteur droit 7">
            <a:extLst>
              <a:ext uri="{FF2B5EF4-FFF2-40B4-BE49-F238E27FC236}">
                <a16:creationId xmlns:a16="http://schemas.microsoft.com/office/drawing/2014/main" id="{1C61E31A-D580-47EA-B8F3-6EBFBB41E3AE}"/>
              </a:ext>
            </a:extLst>
          </p:cNvPr>
          <p:cNvCxnSpPr/>
          <p:nvPr/>
        </p:nvCxnSpPr>
        <p:spPr>
          <a:xfrm>
            <a:off x="4953000" y="1100137"/>
            <a:ext cx="0" cy="538915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6F8F1400-4F22-4A83-9B9E-08B541F0E06C}"/>
              </a:ext>
            </a:extLst>
          </p:cNvPr>
          <p:cNvCxnSpPr>
            <a:cxnSpLocks/>
          </p:cNvCxnSpPr>
          <p:nvPr/>
        </p:nvCxnSpPr>
        <p:spPr>
          <a:xfrm>
            <a:off x="1197768" y="1651819"/>
            <a:ext cx="7621767" cy="449825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EEBEEC10-7843-4F5F-8EF5-A3065BE5B831}"/>
              </a:ext>
            </a:extLst>
          </p:cNvPr>
          <p:cNvSpPr txBox="1"/>
          <p:nvPr/>
        </p:nvSpPr>
        <p:spPr>
          <a:xfrm>
            <a:off x="1755058" y="1371600"/>
            <a:ext cx="2831687" cy="646331"/>
          </a:xfrm>
          <a:prstGeom prst="rect">
            <a:avLst/>
          </a:prstGeom>
          <a:noFill/>
        </p:spPr>
        <p:txBody>
          <a:bodyPr wrap="square" rtlCol="0">
            <a:spAutoFit/>
          </a:bodyPr>
          <a:lstStyle/>
          <a:p>
            <a:pPr marL="171450" indent="-171450">
              <a:buFont typeface="Arial" panose="020B0604020202020204" pitchFamily="34" charset="0"/>
              <a:buChar char="•"/>
            </a:pPr>
            <a:r>
              <a:rPr lang="fr-FR" sz="1200" dirty="0"/>
              <a:t>Logiciels CAO, robotique, ERP</a:t>
            </a:r>
          </a:p>
          <a:p>
            <a:pPr marL="171450" indent="-171450">
              <a:buFont typeface="Arial" panose="020B0604020202020204" pitchFamily="34" charset="0"/>
              <a:buChar char="•"/>
            </a:pPr>
            <a:r>
              <a:rPr lang="fr-FR" sz="1200" dirty="0"/>
              <a:t>Méthodes de calcul</a:t>
            </a:r>
          </a:p>
          <a:p>
            <a:pPr marL="171450" indent="-171450">
              <a:buFont typeface="Arial" panose="020B0604020202020204" pitchFamily="34" charset="0"/>
              <a:buChar char="•"/>
            </a:pPr>
            <a:r>
              <a:rPr lang="fr-FR" sz="1200" dirty="0"/>
              <a:t>Simulation</a:t>
            </a:r>
          </a:p>
        </p:txBody>
      </p:sp>
      <p:sp>
        <p:nvSpPr>
          <p:cNvPr id="11" name="ZoneTexte 10">
            <a:extLst>
              <a:ext uri="{FF2B5EF4-FFF2-40B4-BE49-F238E27FC236}">
                <a16:creationId xmlns:a16="http://schemas.microsoft.com/office/drawing/2014/main" id="{69DC5365-EF4A-4A6A-82AE-41C60EE02331}"/>
              </a:ext>
            </a:extLst>
          </p:cNvPr>
          <p:cNvSpPr txBox="1"/>
          <p:nvPr/>
        </p:nvSpPr>
        <p:spPr>
          <a:xfrm>
            <a:off x="5319256" y="1395894"/>
            <a:ext cx="2831687" cy="815608"/>
          </a:xfrm>
          <a:prstGeom prst="rect">
            <a:avLst/>
          </a:prstGeom>
          <a:noFill/>
        </p:spPr>
        <p:txBody>
          <a:bodyPr wrap="square" rtlCol="0">
            <a:spAutoFit/>
          </a:bodyPr>
          <a:lstStyle/>
          <a:p>
            <a:pPr marL="171450" indent="-171450">
              <a:buFont typeface="Arial" panose="020B0604020202020204" pitchFamily="34" charset="0"/>
              <a:buChar char="•"/>
            </a:pPr>
            <a:r>
              <a:rPr lang="fr-FR" sz="1200" dirty="0"/>
              <a:t>ERP (</a:t>
            </a:r>
            <a:r>
              <a:rPr lang="fr-FR" sz="1100" dirty="0"/>
              <a:t>Enterprise Resource Planning = Progiciel de Gestion Intégré)</a:t>
            </a:r>
            <a:endParaRPr lang="fr-FR" sz="1200" dirty="0"/>
          </a:p>
          <a:p>
            <a:pPr marL="171450" indent="-171450">
              <a:buFont typeface="Arial" panose="020B0604020202020204" pitchFamily="34" charset="0"/>
              <a:buChar char="•"/>
            </a:pPr>
            <a:r>
              <a:rPr lang="fr-FR" sz="1200" dirty="0"/>
              <a:t>Lean</a:t>
            </a:r>
          </a:p>
          <a:p>
            <a:pPr marL="171450" indent="-171450">
              <a:buFont typeface="Arial" panose="020B0604020202020204" pitchFamily="34" charset="0"/>
              <a:buChar char="•"/>
            </a:pPr>
            <a:r>
              <a:rPr lang="fr-FR" sz="1200" dirty="0"/>
              <a:t>Management</a:t>
            </a:r>
          </a:p>
        </p:txBody>
      </p:sp>
      <p:sp>
        <p:nvSpPr>
          <p:cNvPr id="12" name="ZoneTexte 11">
            <a:extLst>
              <a:ext uri="{FF2B5EF4-FFF2-40B4-BE49-F238E27FC236}">
                <a16:creationId xmlns:a16="http://schemas.microsoft.com/office/drawing/2014/main" id="{DA26735E-8C6D-4839-9EEA-D745E50FA1EA}"/>
              </a:ext>
            </a:extLst>
          </p:cNvPr>
          <p:cNvSpPr txBox="1"/>
          <p:nvPr/>
        </p:nvSpPr>
        <p:spPr>
          <a:xfrm>
            <a:off x="7034201" y="2806963"/>
            <a:ext cx="2831687" cy="830997"/>
          </a:xfrm>
          <a:prstGeom prst="rect">
            <a:avLst/>
          </a:prstGeom>
          <a:noFill/>
        </p:spPr>
        <p:txBody>
          <a:bodyPr wrap="square" rtlCol="0">
            <a:spAutoFit/>
          </a:bodyPr>
          <a:lstStyle/>
          <a:p>
            <a:pPr marL="171450" indent="-171450">
              <a:buFont typeface="Arial" panose="020B0604020202020204" pitchFamily="34" charset="0"/>
              <a:buChar char="•"/>
            </a:pPr>
            <a:r>
              <a:rPr lang="fr-FR" sz="1200" dirty="0"/>
              <a:t>Formation sur machine</a:t>
            </a:r>
          </a:p>
          <a:p>
            <a:pPr marL="171450" indent="-171450">
              <a:buFont typeface="Arial" panose="020B0604020202020204" pitchFamily="34" charset="0"/>
              <a:buChar char="•"/>
            </a:pPr>
            <a:r>
              <a:rPr lang="fr-FR" sz="1200" dirty="0"/>
              <a:t>Management</a:t>
            </a:r>
          </a:p>
          <a:p>
            <a:pPr marL="171450" indent="-171450">
              <a:buFont typeface="Arial" panose="020B0604020202020204" pitchFamily="34" charset="0"/>
              <a:buChar char="•"/>
            </a:pPr>
            <a:r>
              <a:rPr lang="fr-FR" sz="1200" dirty="0"/>
              <a:t>Adaptabilité</a:t>
            </a:r>
          </a:p>
          <a:p>
            <a:pPr marL="171450" indent="-171450">
              <a:buFont typeface="Arial" panose="020B0604020202020204" pitchFamily="34" charset="0"/>
              <a:buChar char="•"/>
            </a:pPr>
            <a:r>
              <a:rPr lang="fr-FR" sz="1200" dirty="0"/>
              <a:t>Programmation, langage machine</a:t>
            </a:r>
          </a:p>
        </p:txBody>
      </p:sp>
      <p:sp>
        <p:nvSpPr>
          <p:cNvPr id="13" name="ZoneTexte 12">
            <a:extLst>
              <a:ext uri="{FF2B5EF4-FFF2-40B4-BE49-F238E27FC236}">
                <a16:creationId xmlns:a16="http://schemas.microsoft.com/office/drawing/2014/main" id="{FCCC529F-4F48-489B-8F50-FED4C03614E4}"/>
              </a:ext>
            </a:extLst>
          </p:cNvPr>
          <p:cNvSpPr txBox="1"/>
          <p:nvPr/>
        </p:nvSpPr>
        <p:spPr>
          <a:xfrm>
            <a:off x="5047145" y="5586238"/>
            <a:ext cx="3103794" cy="830997"/>
          </a:xfrm>
          <a:prstGeom prst="rect">
            <a:avLst/>
          </a:prstGeom>
          <a:noFill/>
        </p:spPr>
        <p:txBody>
          <a:bodyPr wrap="square" rtlCol="0">
            <a:spAutoFit/>
          </a:bodyPr>
          <a:lstStyle/>
          <a:p>
            <a:pPr marL="171450" indent="-171450">
              <a:buFont typeface="Arial" panose="020B0604020202020204" pitchFamily="34" charset="0"/>
              <a:buChar char="•"/>
            </a:pPr>
            <a:r>
              <a:rPr lang="fr-FR" sz="1200" dirty="0"/>
              <a:t>GMAO (Gestion de Maintenance Assistée par Ordinateur)</a:t>
            </a:r>
          </a:p>
          <a:p>
            <a:pPr marL="171450" indent="-171450">
              <a:buFont typeface="Arial" panose="020B0604020202020204" pitchFamily="34" charset="0"/>
              <a:buChar char="•"/>
            </a:pPr>
            <a:r>
              <a:rPr lang="fr-FR" sz="1200" dirty="0"/>
              <a:t>Formation techniciens de maintenance (montée en compétence)</a:t>
            </a:r>
          </a:p>
        </p:txBody>
      </p:sp>
      <p:sp>
        <p:nvSpPr>
          <p:cNvPr id="14" name="ZoneTexte 13">
            <a:extLst>
              <a:ext uri="{FF2B5EF4-FFF2-40B4-BE49-F238E27FC236}">
                <a16:creationId xmlns:a16="http://schemas.microsoft.com/office/drawing/2014/main" id="{DEB60BB6-5378-4B84-A68A-FD29EBC971ED}"/>
              </a:ext>
            </a:extLst>
          </p:cNvPr>
          <p:cNvSpPr txBox="1"/>
          <p:nvPr/>
        </p:nvSpPr>
        <p:spPr>
          <a:xfrm>
            <a:off x="2176964" y="5632014"/>
            <a:ext cx="2831687" cy="646331"/>
          </a:xfrm>
          <a:prstGeom prst="rect">
            <a:avLst/>
          </a:prstGeom>
          <a:noFill/>
        </p:spPr>
        <p:txBody>
          <a:bodyPr wrap="square" rtlCol="0">
            <a:spAutoFit/>
          </a:bodyPr>
          <a:lstStyle/>
          <a:p>
            <a:pPr marL="171450" indent="-171450">
              <a:buFont typeface="Arial" panose="020B0604020202020204" pitchFamily="34" charset="0"/>
              <a:buChar char="•"/>
            </a:pPr>
            <a:r>
              <a:rPr lang="fr-FR" sz="1200" dirty="0"/>
              <a:t>AFEST (Action de Formation en Situation de Travail)</a:t>
            </a:r>
          </a:p>
          <a:p>
            <a:pPr marL="171450" indent="-171450">
              <a:buFont typeface="Arial" panose="020B0604020202020204" pitchFamily="34" charset="0"/>
              <a:buChar char="•"/>
            </a:pPr>
            <a:r>
              <a:rPr lang="fr-FR" sz="1200" dirty="0"/>
              <a:t>ERP</a:t>
            </a:r>
          </a:p>
        </p:txBody>
      </p:sp>
      <p:sp>
        <p:nvSpPr>
          <p:cNvPr id="15" name="ZoneTexte 14">
            <a:extLst>
              <a:ext uri="{FF2B5EF4-FFF2-40B4-BE49-F238E27FC236}">
                <a16:creationId xmlns:a16="http://schemas.microsoft.com/office/drawing/2014/main" id="{0A043455-9B83-42EF-9A13-DEAD71B6E294}"/>
              </a:ext>
            </a:extLst>
          </p:cNvPr>
          <p:cNvSpPr txBox="1"/>
          <p:nvPr/>
        </p:nvSpPr>
        <p:spPr>
          <a:xfrm>
            <a:off x="850396" y="3207713"/>
            <a:ext cx="2831687" cy="461665"/>
          </a:xfrm>
          <a:prstGeom prst="rect">
            <a:avLst/>
          </a:prstGeom>
          <a:noFill/>
        </p:spPr>
        <p:txBody>
          <a:bodyPr wrap="square" rtlCol="0">
            <a:spAutoFit/>
          </a:bodyPr>
          <a:lstStyle/>
          <a:p>
            <a:pPr marL="171450" indent="-171450">
              <a:buFont typeface="Arial" panose="020B0604020202020204" pitchFamily="34" charset="0"/>
              <a:buChar char="•"/>
            </a:pPr>
            <a:r>
              <a:rPr lang="fr-FR" sz="1200" dirty="0"/>
              <a:t>ERP</a:t>
            </a:r>
          </a:p>
          <a:p>
            <a:pPr marL="171450" indent="-171450">
              <a:buFont typeface="Arial" panose="020B0604020202020204" pitchFamily="34" charset="0"/>
              <a:buChar char="•"/>
            </a:pPr>
            <a:r>
              <a:rPr lang="fr-FR" sz="1200" dirty="0"/>
              <a:t>Digitalisation</a:t>
            </a:r>
          </a:p>
        </p:txBody>
      </p:sp>
    </p:spTree>
    <p:extLst>
      <p:ext uri="{BB962C8B-B14F-4D97-AF65-F5344CB8AC3E}">
        <p14:creationId xmlns:p14="http://schemas.microsoft.com/office/powerpoint/2010/main" val="61158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3DD24A-287A-4C7B-BFF8-0D02A14BA263}"/>
              </a:ext>
            </a:extLst>
          </p:cNvPr>
          <p:cNvSpPr>
            <a:spLocks noGrp="1"/>
          </p:cNvSpPr>
          <p:nvPr>
            <p:ph type="title"/>
          </p:nvPr>
        </p:nvSpPr>
        <p:spPr/>
        <p:txBody>
          <a:bodyPr/>
          <a:lstStyle/>
          <a:p>
            <a:r>
              <a:rPr lang="fr-FR" sz="2800" dirty="0"/>
              <a:t>ENJEUX ET PRÉCONISATIONS</a:t>
            </a:r>
            <a:endParaRPr lang="fr-FR" dirty="0"/>
          </a:p>
        </p:txBody>
      </p:sp>
      <p:sp>
        <p:nvSpPr>
          <p:cNvPr id="3" name="Espace réservé du texte 2">
            <a:extLst>
              <a:ext uri="{FF2B5EF4-FFF2-40B4-BE49-F238E27FC236}">
                <a16:creationId xmlns:a16="http://schemas.microsoft.com/office/drawing/2014/main" id="{B5C69478-ED87-47F7-BFFF-796B8BB87A43}"/>
              </a:ext>
            </a:extLst>
          </p:cNvPr>
          <p:cNvSpPr>
            <a:spLocks noGrp="1"/>
          </p:cNvSpPr>
          <p:nvPr>
            <p:ph type="body" idx="1"/>
          </p:nvPr>
        </p:nvSpPr>
        <p:spPr/>
        <p:txBody>
          <a:bodyPr/>
          <a:lstStyle/>
          <a:p>
            <a:r>
              <a:rPr lang="fr-FR" dirty="0"/>
              <a:t>05</a:t>
            </a:r>
          </a:p>
        </p:txBody>
      </p:sp>
    </p:spTree>
    <p:extLst>
      <p:ext uri="{BB962C8B-B14F-4D97-AF65-F5344CB8AC3E}">
        <p14:creationId xmlns:p14="http://schemas.microsoft.com/office/powerpoint/2010/main" val="355364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BFA577-C133-4275-83CF-7C5F00E497DA}"/>
              </a:ext>
            </a:extLst>
          </p:cNvPr>
          <p:cNvSpPr>
            <a:spLocks noGrp="1"/>
          </p:cNvSpPr>
          <p:nvPr>
            <p:ph type="title"/>
          </p:nvPr>
        </p:nvSpPr>
        <p:spPr>
          <a:xfrm>
            <a:off x="1415414" y="660024"/>
            <a:ext cx="7781925" cy="393065"/>
          </a:xfrm>
        </p:spPr>
        <p:txBody>
          <a:bodyPr/>
          <a:lstStyle/>
          <a:p>
            <a:r>
              <a:rPr lang="fr-FR" dirty="0"/>
              <a:t>Analyse FFOM de la branche</a:t>
            </a:r>
          </a:p>
        </p:txBody>
      </p:sp>
      <p:sp>
        <p:nvSpPr>
          <p:cNvPr id="5" name="Espace réservé du texte 4">
            <a:extLst>
              <a:ext uri="{FF2B5EF4-FFF2-40B4-BE49-F238E27FC236}">
                <a16:creationId xmlns:a16="http://schemas.microsoft.com/office/drawing/2014/main" id="{DDA45467-8073-4D22-ACA3-CBFE38FEA43D}"/>
              </a:ext>
            </a:extLst>
          </p:cNvPr>
          <p:cNvSpPr>
            <a:spLocks noGrp="1"/>
          </p:cNvSpPr>
          <p:nvPr>
            <p:ph type="body" sz="quarter" idx="11"/>
          </p:nvPr>
        </p:nvSpPr>
        <p:spPr/>
        <p:txBody>
          <a:bodyPr/>
          <a:lstStyle/>
          <a:p>
            <a:r>
              <a:rPr lang="fr-FR" dirty="0"/>
              <a:t>05</a:t>
            </a:r>
          </a:p>
        </p:txBody>
      </p:sp>
      <p:pic>
        <p:nvPicPr>
          <p:cNvPr id="22" name="Image 21">
            <a:extLst>
              <a:ext uri="{FF2B5EF4-FFF2-40B4-BE49-F238E27FC236}">
                <a16:creationId xmlns:a16="http://schemas.microsoft.com/office/drawing/2014/main" id="{00DC3F0A-3A65-43B1-992E-C7776176A52B}"/>
              </a:ext>
            </a:extLst>
          </p:cNvPr>
          <p:cNvPicPr>
            <a:picLocks noChangeAspect="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18877" t="17085" r="53180" b="54434"/>
          <a:stretch/>
        </p:blipFill>
        <p:spPr>
          <a:xfrm>
            <a:off x="1546906" y="967215"/>
            <a:ext cx="615001" cy="626829"/>
          </a:xfrm>
          <a:prstGeom prst="rect">
            <a:avLst/>
          </a:prstGeom>
        </p:spPr>
      </p:pic>
      <p:pic>
        <p:nvPicPr>
          <p:cNvPr id="23" name="Image 22">
            <a:extLst>
              <a:ext uri="{FF2B5EF4-FFF2-40B4-BE49-F238E27FC236}">
                <a16:creationId xmlns:a16="http://schemas.microsoft.com/office/drawing/2014/main" id="{4DC2FFE0-D1A6-4D6C-9EF4-7F42785A9B0F}"/>
              </a:ext>
            </a:extLst>
          </p:cNvPr>
          <p:cNvPicPr>
            <a:picLocks noChangeAspect="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53717" t="18608" r="18339" b="52911"/>
          <a:stretch/>
        </p:blipFill>
        <p:spPr>
          <a:xfrm>
            <a:off x="6050004" y="943028"/>
            <a:ext cx="615001" cy="626829"/>
          </a:xfrm>
          <a:prstGeom prst="rect">
            <a:avLst/>
          </a:prstGeom>
        </p:spPr>
      </p:pic>
      <p:pic>
        <p:nvPicPr>
          <p:cNvPr id="24" name="Image 23">
            <a:extLst>
              <a:ext uri="{FF2B5EF4-FFF2-40B4-BE49-F238E27FC236}">
                <a16:creationId xmlns:a16="http://schemas.microsoft.com/office/drawing/2014/main" id="{5FA40091-0542-46C5-B7DF-46E8E4528AA2}"/>
              </a:ext>
            </a:extLst>
          </p:cNvPr>
          <p:cNvPicPr>
            <a:picLocks noChangeAspect="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18249" t="54358" r="53270" b="17161"/>
          <a:stretch/>
        </p:blipFill>
        <p:spPr>
          <a:xfrm>
            <a:off x="1498269" y="2914301"/>
            <a:ext cx="626828" cy="626829"/>
          </a:xfrm>
          <a:prstGeom prst="rect">
            <a:avLst/>
          </a:prstGeom>
        </p:spPr>
      </p:pic>
      <p:pic>
        <p:nvPicPr>
          <p:cNvPr id="25" name="Image 24">
            <a:extLst>
              <a:ext uri="{FF2B5EF4-FFF2-40B4-BE49-F238E27FC236}">
                <a16:creationId xmlns:a16="http://schemas.microsoft.com/office/drawing/2014/main" id="{6244A0F3-86CA-4D2C-AB49-8275EB1F7E7A}"/>
              </a:ext>
            </a:extLst>
          </p:cNvPr>
          <p:cNvPicPr>
            <a:picLocks noChangeAspect="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54210" t="53387" r="17309" b="18132"/>
          <a:stretch/>
        </p:blipFill>
        <p:spPr>
          <a:xfrm>
            <a:off x="6121572" y="2908308"/>
            <a:ext cx="543433" cy="543434"/>
          </a:xfrm>
          <a:prstGeom prst="rect">
            <a:avLst/>
          </a:prstGeom>
        </p:spPr>
      </p:pic>
      <p:sp>
        <p:nvSpPr>
          <p:cNvPr id="26" name="ZoneTexte 25">
            <a:extLst>
              <a:ext uri="{FF2B5EF4-FFF2-40B4-BE49-F238E27FC236}">
                <a16:creationId xmlns:a16="http://schemas.microsoft.com/office/drawing/2014/main" id="{B46215A8-1173-450F-B1BF-79661CC3A272}"/>
              </a:ext>
            </a:extLst>
          </p:cNvPr>
          <p:cNvSpPr txBox="1"/>
          <p:nvPr/>
        </p:nvSpPr>
        <p:spPr>
          <a:xfrm>
            <a:off x="2224585" y="1140255"/>
            <a:ext cx="1733266" cy="338554"/>
          </a:xfrm>
          <a:prstGeom prst="rect">
            <a:avLst/>
          </a:prstGeom>
          <a:noFill/>
        </p:spPr>
        <p:txBody>
          <a:bodyPr wrap="square" rtlCol="0">
            <a:spAutoFit/>
          </a:bodyPr>
          <a:lstStyle/>
          <a:p>
            <a:r>
              <a:rPr lang="fr-FR" sz="1600" dirty="0">
                <a:solidFill>
                  <a:srgbClr val="FF0000"/>
                </a:solidFill>
              </a:rPr>
              <a:t>Forces</a:t>
            </a:r>
          </a:p>
        </p:txBody>
      </p:sp>
      <p:sp>
        <p:nvSpPr>
          <p:cNvPr id="27" name="ZoneTexte 26">
            <a:extLst>
              <a:ext uri="{FF2B5EF4-FFF2-40B4-BE49-F238E27FC236}">
                <a16:creationId xmlns:a16="http://schemas.microsoft.com/office/drawing/2014/main" id="{03835404-293E-4485-9645-5CF4D8831D05}"/>
              </a:ext>
            </a:extLst>
          </p:cNvPr>
          <p:cNvSpPr txBox="1"/>
          <p:nvPr/>
        </p:nvSpPr>
        <p:spPr>
          <a:xfrm>
            <a:off x="6837527" y="1140255"/>
            <a:ext cx="1733266" cy="338554"/>
          </a:xfrm>
          <a:prstGeom prst="rect">
            <a:avLst/>
          </a:prstGeom>
          <a:noFill/>
        </p:spPr>
        <p:txBody>
          <a:bodyPr wrap="square" rtlCol="0">
            <a:spAutoFit/>
          </a:bodyPr>
          <a:lstStyle/>
          <a:p>
            <a:r>
              <a:rPr lang="fr-FR" sz="1600" dirty="0">
                <a:solidFill>
                  <a:srgbClr val="FF0000"/>
                </a:solidFill>
              </a:rPr>
              <a:t>Faiblesses</a:t>
            </a:r>
          </a:p>
        </p:txBody>
      </p:sp>
      <p:cxnSp>
        <p:nvCxnSpPr>
          <p:cNvPr id="28" name="Connecteur droit avec flèche 27">
            <a:extLst>
              <a:ext uri="{FF2B5EF4-FFF2-40B4-BE49-F238E27FC236}">
                <a16:creationId xmlns:a16="http://schemas.microsoft.com/office/drawing/2014/main" id="{52DAC95F-3C4B-4283-93B5-40D2E6E0E5DA}"/>
              </a:ext>
            </a:extLst>
          </p:cNvPr>
          <p:cNvCxnSpPr/>
          <p:nvPr/>
        </p:nvCxnSpPr>
        <p:spPr>
          <a:xfrm>
            <a:off x="4953000" y="1228743"/>
            <a:ext cx="0" cy="4792257"/>
          </a:xfrm>
          <a:prstGeom prst="straightConnector1">
            <a:avLst/>
          </a:prstGeom>
          <a:ln>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29" name="Connecteur droit avec flèche 28">
            <a:extLst>
              <a:ext uri="{FF2B5EF4-FFF2-40B4-BE49-F238E27FC236}">
                <a16:creationId xmlns:a16="http://schemas.microsoft.com/office/drawing/2014/main" id="{81D30CAC-7F9B-496C-BCC9-9FC4C37D8483}"/>
              </a:ext>
            </a:extLst>
          </p:cNvPr>
          <p:cNvCxnSpPr/>
          <p:nvPr/>
        </p:nvCxnSpPr>
        <p:spPr>
          <a:xfrm>
            <a:off x="423083" y="2911467"/>
            <a:ext cx="9171296" cy="0"/>
          </a:xfrm>
          <a:prstGeom prst="straightConnector1">
            <a:avLst/>
          </a:prstGeom>
          <a:ln>
            <a:headEnd type="triangle"/>
            <a:tailEnd type="triangle"/>
          </a:ln>
        </p:spPr>
        <p:style>
          <a:lnRef idx="1">
            <a:schemeClr val="accent4"/>
          </a:lnRef>
          <a:fillRef idx="0">
            <a:schemeClr val="accent4"/>
          </a:fillRef>
          <a:effectRef idx="0">
            <a:schemeClr val="accent4"/>
          </a:effectRef>
          <a:fontRef idx="minor">
            <a:schemeClr val="tx1"/>
          </a:fontRef>
        </p:style>
      </p:cxnSp>
      <p:sp>
        <p:nvSpPr>
          <p:cNvPr id="30" name="ZoneTexte 29">
            <a:extLst>
              <a:ext uri="{FF2B5EF4-FFF2-40B4-BE49-F238E27FC236}">
                <a16:creationId xmlns:a16="http://schemas.microsoft.com/office/drawing/2014/main" id="{F144741C-2371-44FC-8E36-F64923225ADC}"/>
              </a:ext>
            </a:extLst>
          </p:cNvPr>
          <p:cNvSpPr txBox="1"/>
          <p:nvPr/>
        </p:nvSpPr>
        <p:spPr>
          <a:xfrm>
            <a:off x="2224584" y="3083792"/>
            <a:ext cx="1733266" cy="338554"/>
          </a:xfrm>
          <a:prstGeom prst="rect">
            <a:avLst/>
          </a:prstGeom>
          <a:noFill/>
        </p:spPr>
        <p:txBody>
          <a:bodyPr wrap="square" rtlCol="0">
            <a:spAutoFit/>
          </a:bodyPr>
          <a:lstStyle/>
          <a:p>
            <a:r>
              <a:rPr lang="fr-FR" sz="1600" dirty="0">
                <a:solidFill>
                  <a:srgbClr val="FF0000"/>
                </a:solidFill>
              </a:rPr>
              <a:t>Opportunités</a:t>
            </a:r>
          </a:p>
        </p:txBody>
      </p:sp>
      <p:sp>
        <p:nvSpPr>
          <p:cNvPr id="31" name="ZoneTexte 30">
            <a:extLst>
              <a:ext uri="{FF2B5EF4-FFF2-40B4-BE49-F238E27FC236}">
                <a16:creationId xmlns:a16="http://schemas.microsoft.com/office/drawing/2014/main" id="{552A447C-8713-4E12-AFDF-6EAB11904EC0}"/>
              </a:ext>
            </a:extLst>
          </p:cNvPr>
          <p:cNvSpPr txBox="1"/>
          <p:nvPr/>
        </p:nvSpPr>
        <p:spPr>
          <a:xfrm>
            <a:off x="6842052" y="3059131"/>
            <a:ext cx="1733266" cy="338554"/>
          </a:xfrm>
          <a:prstGeom prst="rect">
            <a:avLst/>
          </a:prstGeom>
          <a:noFill/>
        </p:spPr>
        <p:txBody>
          <a:bodyPr wrap="square" rtlCol="0">
            <a:spAutoFit/>
          </a:bodyPr>
          <a:lstStyle/>
          <a:p>
            <a:r>
              <a:rPr lang="fr-FR" sz="1600" dirty="0">
                <a:solidFill>
                  <a:srgbClr val="FF0000"/>
                </a:solidFill>
              </a:rPr>
              <a:t>Menaces</a:t>
            </a:r>
          </a:p>
        </p:txBody>
      </p:sp>
      <p:sp>
        <p:nvSpPr>
          <p:cNvPr id="32" name="ZoneTexte 31">
            <a:extLst>
              <a:ext uri="{FF2B5EF4-FFF2-40B4-BE49-F238E27FC236}">
                <a16:creationId xmlns:a16="http://schemas.microsoft.com/office/drawing/2014/main" id="{39C30D4B-9464-4C0C-8254-8CACA8124F08}"/>
              </a:ext>
            </a:extLst>
          </p:cNvPr>
          <p:cNvSpPr txBox="1"/>
          <p:nvPr/>
        </p:nvSpPr>
        <p:spPr>
          <a:xfrm>
            <a:off x="96984" y="1581606"/>
            <a:ext cx="4753958" cy="1292662"/>
          </a:xfrm>
          <a:prstGeom prst="rect">
            <a:avLst/>
          </a:prstGeom>
          <a:noFill/>
        </p:spPr>
        <p:txBody>
          <a:bodyPr wrap="square" rtlCol="0">
            <a:spAutoFit/>
          </a:bodyPr>
          <a:lstStyle/>
          <a:p>
            <a:pPr marL="285750" indent="-285750" algn="just">
              <a:buFont typeface="Arial" panose="020B0604020202020204" pitchFamily="34" charset="0"/>
              <a:buChar char="•"/>
            </a:pPr>
            <a:r>
              <a:rPr lang="fr-FR" sz="1300" dirty="0"/>
              <a:t>Des entreprises qui s</a:t>
            </a:r>
            <a:r>
              <a:rPr lang="fr-FR" sz="1300" b="1" dirty="0"/>
              <a:t>’adaptent</a:t>
            </a:r>
            <a:r>
              <a:rPr lang="fr-FR" sz="1300" dirty="0"/>
              <a:t> et font évoluer leurs produits / clientèles… </a:t>
            </a:r>
          </a:p>
          <a:p>
            <a:pPr marL="285750" indent="-285750" algn="just">
              <a:buFont typeface="Arial" panose="020B0604020202020204" pitchFamily="34" charset="0"/>
              <a:buChar char="•"/>
            </a:pPr>
            <a:r>
              <a:rPr lang="fr-FR" sz="1300" dirty="0"/>
              <a:t>Un </a:t>
            </a:r>
            <a:r>
              <a:rPr lang="fr-FR" sz="1300" b="1" dirty="0"/>
              <a:t>bon maintien de l’emploi salarié </a:t>
            </a:r>
            <a:r>
              <a:rPr lang="fr-FR" sz="1300" dirty="0"/>
              <a:t>dans la branche dans un contexte de crise</a:t>
            </a:r>
          </a:p>
          <a:p>
            <a:pPr marL="285750" indent="-285750" algn="just">
              <a:buFont typeface="Arial" panose="020B0604020202020204" pitchFamily="34" charset="0"/>
              <a:buChar char="•"/>
            </a:pPr>
            <a:r>
              <a:rPr lang="fr-FR" sz="1300" dirty="0"/>
              <a:t>Une diversité d’activités et des </a:t>
            </a:r>
            <a:r>
              <a:rPr lang="fr-FR" sz="1300" b="1" dirty="0"/>
              <a:t>passerelles possibles </a:t>
            </a:r>
            <a:r>
              <a:rPr lang="fr-FR" sz="1300" dirty="0"/>
              <a:t>vers d’autres secteurs de la branche qui se portent mieux</a:t>
            </a:r>
          </a:p>
        </p:txBody>
      </p:sp>
      <p:sp>
        <p:nvSpPr>
          <p:cNvPr id="33" name="ZoneTexte 32">
            <a:extLst>
              <a:ext uri="{FF2B5EF4-FFF2-40B4-BE49-F238E27FC236}">
                <a16:creationId xmlns:a16="http://schemas.microsoft.com/office/drawing/2014/main" id="{AC1C2A0D-8442-482F-B064-987AFF7260BE}"/>
              </a:ext>
            </a:extLst>
          </p:cNvPr>
          <p:cNvSpPr txBox="1"/>
          <p:nvPr/>
        </p:nvSpPr>
        <p:spPr>
          <a:xfrm>
            <a:off x="5055053" y="1565724"/>
            <a:ext cx="4653734" cy="1292662"/>
          </a:xfrm>
          <a:prstGeom prst="rect">
            <a:avLst/>
          </a:prstGeom>
          <a:noFill/>
        </p:spPr>
        <p:txBody>
          <a:bodyPr wrap="square" rtlCol="0">
            <a:spAutoFit/>
          </a:bodyPr>
          <a:lstStyle/>
          <a:p>
            <a:pPr marL="285750" indent="-285750" algn="just">
              <a:buFont typeface="Arial" panose="020B0604020202020204" pitchFamily="34" charset="0"/>
              <a:buChar char="•"/>
            </a:pPr>
            <a:r>
              <a:rPr lang="fr-FR" sz="1300" dirty="0"/>
              <a:t>Une </a:t>
            </a:r>
            <a:r>
              <a:rPr lang="fr-FR" sz="1300" b="1" dirty="0"/>
              <a:t>diminution  à venir des effectifs </a:t>
            </a:r>
            <a:r>
              <a:rPr lang="fr-FR" sz="1300" dirty="0"/>
              <a:t>et un ralentissement des besoins de renouvellement</a:t>
            </a:r>
          </a:p>
          <a:p>
            <a:pPr marL="285750" indent="-285750" algn="just">
              <a:buFont typeface="Arial" panose="020B0604020202020204" pitchFamily="34" charset="0"/>
              <a:buChar char="•"/>
            </a:pPr>
            <a:r>
              <a:rPr lang="fr-FR" sz="1300" dirty="0"/>
              <a:t>Une diminution du </a:t>
            </a:r>
            <a:r>
              <a:rPr lang="fr-FR" sz="1300" b="1" dirty="0"/>
              <a:t>recours à l’alternance </a:t>
            </a:r>
            <a:r>
              <a:rPr lang="fr-FR" sz="1300" dirty="0"/>
              <a:t>(même si souhait exprimé par les entreprises d’une reprise)</a:t>
            </a:r>
          </a:p>
          <a:p>
            <a:pPr marL="285750" indent="-285750" algn="just">
              <a:buFont typeface="Arial" panose="020B0604020202020204" pitchFamily="34" charset="0"/>
              <a:buChar char="•"/>
            </a:pPr>
            <a:r>
              <a:rPr lang="fr-FR" sz="1300" dirty="0"/>
              <a:t>Une </a:t>
            </a:r>
            <a:r>
              <a:rPr lang="fr-FR" sz="1300" b="1" dirty="0"/>
              <a:t>baisse du recours à l’intérim</a:t>
            </a:r>
            <a:r>
              <a:rPr lang="fr-FR" sz="1300" dirty="0"/>
              <a:t>, de fait un « vivier » de main d’œuvre qui risque de s’amenuiser</a:t>
            </a:r>
          </a:p>
        </p:txBody>
      </p:sp>
      <p:sp>
        <p:nvSpPr>
          <p:cNvPr id="34" name="ZoneTexte 33">
            <a:extLst>
              <a:ext uri="{FF2B5EF4-FFF2-40B4-BE49-F238E27FC236}">
                <a16:creationId xmlns:a16="http://schemas.microsoft.com/office/drawing/2014/main" id="{8B23128A-A64C-4909-896A-B39942154968}"/>
              </a:ext>
            </a:extLst>
          </p:cNvPr>
          <p:cNvSpPr txBox="1"/>
          <p:nvPr/>
        </p:nvSpPr>
        <p:spPr>
          <a:xfrm>
            <a:off x="156384" y="3471868"/>
            <a:ext cx="4671260" cy="2092881"/>
          </a:xfrm>
          <a:prstGeom prst="rect">
            <a:avLst/>
          </a:prstGeom>
          <a:noFill/>
        </p:spPr>
        <p:txBody>
          <a:bodyPr wrap="square" rtlCol="0">
            <a:spAutoFit/>
          </a:bodyPr>
          <a:lstStyle/>
          <a:p>
            <a:pPr marL="285750" indent="-285750" algn="just">
              <a:buFont typeface="Arial" panose="020B0604020202020204" pitchFamily="34" charset="0"/>
              <a:buChar char="•"/>
            </a:pPr>
            <a:r>
              <a:rPr lang="fr-FR" sz="1300" dirty="0"/>
              <a:t>Des </a:t>
            </a:r>
            <a:r>
              <a:rPr lang="fr-FR" sz="1300" b="1" dirty="0"/>
              <a:t>dispositifs de soutien d’Etat </a:t>
            </a:r>
            <a:r>
              <a:rPr lang="fr-FR" sz="1300" dirty="0"/>
              <a:t>(PGE, activité partielle longue durée, soutien à l’alternance…) et de la branche (prêt de main d’œuvre…)</a:t>
            </a:r>
          </a:p>
          <a:p>
            <a:pPr marL="285750" indent="-285750" algn="just">
              <a:buFont typeface="Arial" panose="020B0604020202020204" pitchFamily="34" charset="0"/>
              <a:buChar char="•"/>
            </a:pPr>
            <a:r>
              <a:rPr lang="fr-FR" sz="1300" dirty="0"/>
              <a:t>Quelques </a:t>
            </a:r>
            <a:r>
              <a:rPr lang="fr-FR" sz="1300" b="1" dirty="0"/>
              <a:t>secteurs clients </a:t>
            </a:r>
            <a:r>
              <a:rPr lang="fr-FR" sz="1300" dirty="0"/>
              <a:t>qui se portent bien : industrie pharmaceutique, énergie, agroalimentaire, défense…</a:t>
            </a:r>
          </a:p>
          <a:p>
            <a:pPr marL="285750" indent="-285750" algn="just">
              <a:buFont typeface="Arial" panose="020B0604020202020204" pitchFamily="34" charset="0"/>
              <a:buChar char="•"/>
            </a:pPr>
            <a:r>
              <a:rPr lang="fr-FR" sz="1300" dirty="0"/>
              <a:t>Quelques entreprises qui « profitent » de la crise pour prendre le temps de </a:t>
            </a:r>
            <a:r>
              <a:rPr lang="fr-FR" sz="1300" b="1" dirty="0"/>
              <a:t>former leurs salariés et de préparer la suite</a:t>
            </a:r>
            <a:r>
              <a:rPr lang="fr-FR" sz="1300" dirty="0"/>
              <a:t> = stratégie de rebond</a:t>
            </a:r>
          </a:p>
          <a:p>
            <a:pPr marL="285750" indent="-285750" algn="just">
              <a:buFont typeface="Arial" panose="020B0604020202020204" pitchFamily="34" charset="0"/>
              <a:buChar char="•"/>
            </a:pPr>
            <a:r>
              <a:rPr lang="fr-FR" sz="1300" dirty="0"/>
              <a:t>Une stratégie de </a:t>
            </a:r>
            <a:r>
              <a:rPr lang="fr-FR" sz="1300" b="1" dirty="0"/>
              <a:t>relocalisation industrielle </a:t>
            </a:r>
            <a:r>
              <a:rPr lang="fr-FR" sz="1300" dirty="0"/>
              <a:t>?</a:t>
            </a:r>
          </a:p>
          <a:p>
            <a:pPr marL="285750" indent="-285750" algn="just">
              <a:buFont typeface="Arial" panose="020B0604020202020204" pitchFamily="34" charset="0"/>
              <a:buChar char="•"/>
            </a:pPr>
            <a:endParaRPr lang="fr-FR" sz="1300" dirty="0"/>
          </a:p>
        </p:txBody>
      </p:sp>
      <p:sp>
        <p:nvSpPr>
          <p:cNvPr id="35" name="ZoneTexte 34">
            <a:extLst>
              <a:ext uri="{FF2B5EF4-FFF2-40B4-BE49-F238E27FC236}">
                <a16:creationId xmlns:a16="http://schemas.microsoft.com/office/drawing/2014/main" id="{A54CE296-00C9-40B0-9420-5C93D6F818B4}"/>
              </a:ext>
            </a:extLst>
          </p:cNvPr>
          <p:cNvSpPr txBox="1"/>
          <p:nvPr/>
        </p:nvSpPr>
        <p:spPr>
          <a:xfrm>
            <a:off x="5055053" y="3435052"/>
            <a:ext cx="4692038" cy="2693045"/>
          </a:xfrm>
          <a:prstGeom prst="rect">
            <a:avLst/>
          </a:prstGeom>
          <a:noFill/>
        </p:spPr>
        <p:txBody>
          <a:bodyPr wrap="square" rtlCol="0">
            <a:spAutoFit/>
          </a:bodyPr>
          <a:lstStyle/>
          <a:p>
            <a:pPr marL="285750" indent="-285750" algn="just">
              <a:buFont typeface="Arial" panose="020B0604020202020204" pitchFamily="34" charset="0"/>
              <a:buChar char="•"/>
            </a:pPr>
            <a:r>
              <a:rPr lang="fr-FR" sz="1300" dirty="0"/>
              <a:t>De </a:t>
            </a:r>
            <a:r>
              <a:rPr lang="fr-FR" sz="1300" b="1" dirty="0"/>
              <a:t>fortes incertitudes </a:t>
            </a:r>
            <a:r>
              <a:rPr lang="fr-FR" sz="1300" dirty="0"/>
              <a:t>sur les évolutions et marchés, leur niveau de reprise, en particulier sur le secteur aéronautique</a:t>
            </a:r>
          </a:p>
          <a:p>
            <a:pPr marL="285750" indent="-285750" algn="just">
              <a:buFont typeface="Arial" panose="020B0604020202020204" pitchFamily="34" charset="0"/>
              <a:buChar char="•"/>
            </a:pPr>
            <a:r>
              <a:rPr lang="fr-FR" sz="1300" dirty="0"/>
              <a:t>Des </a:t>
            </a:r>
            <a:r>
              <a:rPr lang="fr-FR" sz="1300" b="1" dirty="0"/>
              <a:t>entreprises fragilisées</a:t>
            </a:r>
            <a:r>
              <a:rPr lang="fr-FR" sz="1300" dirty="0"/>
              <a:t>, un risque de décrochage avec la fin des dispositifs d’aide</a:t>
            </a:r>
          </a:p>
          <a:p>
            <a:pPr marL="285750" indent="-285750" algn="just">
              <a:buFont typeface="Arial" panose="020B0604020202020204" pitchFamily="34" charset="0"/>
              <a:buChar char="•"/>
            </a:pPr>
            <a:r>
              <a:rPr lang="fr-FR" sz="1300" dirty="0"/>
              <a:t>Un risque de </a:t>
            </a:r>
            <a:r>
              <a:rPr lang="fr-FR" sz="1300" b="1" dirty="0"/>
              <a:t>baisse des effectifs en formation </a:t>
            </a:r>
            <a:r>
              <a:rPr lang="fr-FR" sz="1300" dirty="0"/>
              <a:t>(crainte de ne pas avoir de débouchés, difficultés à trouver une alternance) qui conforterait les tensions sur les métiers </a:t>
            </a:r>
          </a:p>
          <a:p>
            <a:pPr marL="285750" indent="-285750" algn="just">
              <a:buFont typeface="Arial" panose="020B0604020202020204" pitchFamily="34" charset="0"/>
              <a:buChar char="•"/>
            </a:pPr>
            <a:r>
              <a:rPr lang="fr-FR" sz="1300" dirty="0"/>
              <a:t>Une hausse des </a:t>
            </a:r>
            <a:r>
              <a:rPr lang="fr-FR" sz="1300" b="1" dirty="0"/>
              <a:t>risques psycho-sociaux </a:t>
            </a:r>
            <a:r>
              <a:rPr lang="fr-FR" sz="1300" dirty="0"/>
              <a:t>en entreprises (télétravail, incertitudes)</a:t>
            </a:r>
          </a:p>
          <a:p>
            <a:pPr marL="285750" indent="-285750" algn="just">
              <a:buFont typeface="Arial" panose="020B0604020202020204" pitchFamily="34" charset="0"/>
              <a:buChar char="•"/>
            </a:pPr>
            <a:r>
              <a:rPr lang="fr-FR" sz="1300" dirty="0"/>
              <a:t>Une diversification marché qui peut </a:t>
            </a:r>
            <a:r>
              <a:rPr lang="fr-FR" sz="1300" b="1" dirty="0"/>
              <a:t>accroitre la concurrence</a:t>
            </a:r>
            <a:r>
              <a:rPr lang="fr-FR" sz="1300" dirty="0"/>
              <a:t> pour les entreprises déjà positionnées dessus (avec risque de tension sur les prix)</a:t>
            </a:r>
          </a:p>
        </p:txBody>
      </p:sp>
      <p:sp>
        <p:nvSpPr>
          <p:cNvPr id="36" name="ZoneTexte 35">
            <a:extLst>
              <a:ext uri="{FF2B5EF4-FFF2-40B4-BE49-F238E27FC236}">
                <a16:creationId xmlns:a16="http://schemas.microsoft.com/office/drawing/2014/main" id="{C3BEBB23-4FA0-42A8-8689-4FDDCC339242}"/>
              </a:ext>
            </a:extLst>
          </p:cNvPr>
          <p:cNvSpPr txBox="1"/>
          <p:nvPr/>
        </p:nvSpPr>
        <p:spPr>
          <a:xfrm>
            <a:off x="2355874" y="6098232"/>
            <a:ext cx="4936396" cy="292388"/>
          </a:xfrm>
          <a:prstGeom prst="rect">
            <a:avLst/>
          </a:prstGeom>
          <a:noFill/>
        </p:spPr>
        <p:txBody>
          <a:bodyPr wrap="square" rtlCol="0">
            <a:spAutoFit/>
          </a:bodyPr>
          <a:lstStyle/>
          <a:p>
            <a:pPr marL="285750" indent="-285750" algn="just">
              <a:buFont typeface="Arial" panose="020B0604020202020204" pitchFamily="34" charset="0"/>
              <a:buChar char="•"/>
            </a:pPr>
            <a:r>
              <a:rPr lang="fr-FR" sz="1300" dirty="0"/>
              <a:t>Question de la </a:t>
            </a:r>
            <a:r>
              <a:rPr lang="fr-FR" sz="1300" b="1" dirty="0"/>
              <a:t>capacité des entreprises à investir</a:t>
            </a:r>
          </a:p>
        </p:txBody>
      </p:sp>
    </p:spTree>
    <p:extLst>
      <p:ext uri="{BB962C8B-B14F-4D97-AF65-F5344CB8AC3E}">
        <p14:creationId xmlns:p14="http://schemas.microsoft.com/office/powerpoint/2010/main" val="383421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0E7E19-D680-450F-8A32-1525735BA63E}"/>
              </a:ext>
            </a:extLst>
          </p:cNvPr>
          <p:cNvSpPr>
            <a:spLocks noGrp="1"/>
          </p:cNvSpPr>
          <p:nvPr>
            <p:ph type="title"/>
          </p:nvPr>
        </p:nvSpPr>
        <p:spPr>
          <a:xfrm>
            <a:off x="1415414" y="687320"/>
            <a:ext cx="7781925" cy="393065"/>
          </a:xfrm>
        </p:spPr>
        <p:txBody>
          <a:bodyPr/>
          <a:lstStyle/>
          <a:p>
            <a:r>
              <a:rPr lang="fr-FR" dirty="0"/>
              <a:t>Les enjeux à court et moyen termes</a:t>
            </a:r>
          </a:p>
        </p:txBody>
      </p:sp>
      <p:sp>
        <p:nvSpPr>
          <p:cNvPr id="3" name="Espace réservé du contenu 2">
            <a:extLst>
              <a:ext uri="{FF2B5EF4-FFF2-40B4-BE49-F238E27FC236}">
                <a16:creationId xmlns:a16="http://schemas.microsoft.com/office/drawing/2014/main" id="{D5871E59-C91A-42F5-BD99-E0315CBEB58D}"/>
              </a:ext>
            </a:extLst>
          </p:cNvPr>
          <p:cNvSpPr>
            <a:spLocks noGrp="1"/>
          </p:cNvSpPr>
          <p:nvPr>
            <p:ph idx="1"/>
          </p:nvPr>
        </p:nvSpPr>
        <p:spPr>
          <a:xfrm>
            <a:off x="1578077" y="1711325"/>
            <a:ext cx="7618755" cy="3965575"/>
          </a:xfrm>
        </p:spPr>
        <p:txBody>
          <a:bodyPr/>
          <a:lstStyle/>
          <a:p>
            <a:pPr lvl="1"/>
            <a:r>
              <a:rPr lang="fr-FR" dirty="0">
                <a:solidFill>
                  <a:srgbClr val="FF0000"/>
                </a:solidFill>
              </a:rPr>
              <a:t>Accompagner les entreprises dans leur mutation pour favoriser leur rebond : </a:t>
            </a:r>
            <a:r>
              <a:rPr lang="fr-FR" dirty="0"/>
              <a:t>mutation pour diversifier leur clientèle / produit et mutation digitale pour rester performantes</a:t>
            </a:r>
          </a:p>
          <a:p>
            <a:pPr lvl="1"/>
            <a:endParaRPr lang="fr-FR" dirty="0"/>
          </a:p>
          <a:p>
            <a:pPr lvl="1"/>
            <a:endParaRPr lang="fr-FR" dirty="0"/>
          </a:p>
          <a:p>
            <a:pPr lvl="1"/>
            <a:r>
              <a:rPr lang="fr-FR" dirty="0">
                <a:solidFill>
                  <a:srgbClr val="FF0000"/>
                </a:solidFill>
              </a:rPr>
              <a:t>Préserver les compétences, en particulier sur les métiers cœur de la métallurgie </a:t>
            </a:r>
            <a:r>
              <a:rPr lang="fr-FR" dirty="0"/>
              <a:t>pour éviter de générer des tensions (mais aussi sur les emplois indirects)</a:t>
            </a:r>
          </a:p>
          <a:p>
            <a:pPr lvl="1"/>
            <a:endParaRPr lang="fr-FR" dirty="0"/>
          </a:p>
          <a:p>
            <a:pPr lvl="1"/>
            <a:r>
              <a:rPr lang="fr-FR" dirty="0"/>
              <a:t>	</a:t>
            </a:r>
          </a:p>
          <a:p>
            <a:pPr lvl="1"/>
            <a:r>
              <a:rPr lang="fr-FR" dirty="0">
                <a:solidFill>
                  <a:srgbClr val="FF0000"/>
                </a:solidFill>
              </a:rPr>
              <a:t>Continuer de contribuer aux actions de valorisation des entreprises de la branche</a:t>
            </a:r>
            <a:r>
              <a:rPr lang="fr-FR" dirty="0"/>
              <a:t>, pour continuer à rester attractif pour les jeunes et les actifs dont anticiper les risques psycho-sociaux</a:t>
            </a:r>
          </a:p>
          <a:p>
            <a:pPr lvl="1"/>
            <a:endParaRPr lang="fr-FR" dirty="0"/>
          </a:p>
          <a:p>
            <a:pPr lvl="1"/>
            <a:endParaRPr lang="fr-FR" dirty="0"/>
          </a:p>
          <a:p>
            <a:pPr lvl="1"/>
            <a:r>
              <a:rPr lang="fr-FR" dirty="0">
                <a:solidFill>
                  <a:srgbClr val="FF0000"/>
                </a:solidFill>
              </a:rPr>
              <a:t>Renforcer l’industrie en Centre Val de Loire </a:t>
            </a:r>
            <a:endParaRPr lang="fr-FR" dirty="0"/>
          </a:p>
          <a:p>
            <a:pPr lvl="1"/>
            <a:endParaRPr lang="fr-FR" dirty="0"/>
          </a:p>
          <a:p>
            <a:pPr lvl="1"/>
            <a:endParaRPr lang="fr-FR" dirty="0"/>
          </a:p>
          <a:p>
            <a:pPr lvl="1"/>
            <a:endParaRPr lang="fr-FR" dirty="0"/>
          </a:p>
          <a:p>
            <a:pPr lvl="1"/>
            <a:endParaRPr lang="fr-FR" dirty="0"/>
          </a:p>
        </p:txBody>
      </p:sp>
      <p:sp>
        <p:nvSpPr>
          <p:cNvPr id="4" name="Rectangle 3">
            <a:extLst>
              <a:ext uri="{FF2B5EF4-FFF2-40B4-BE49-F238E27FC236}">
                <a16:creationId xmlns:a16="http://schemas.microsoft.com/office/drawing/2014/main" id="{BF2DF5B9-3798-490B-8DCF-356EC32B5F23}"/>
              </a:ext>
            </a:extLst>
          </p:cNvPr>
          <p:cNvSpPr/>
          <p:nvPr/>
        </p:nvSpPr>
        <p:spPr>
          <a:xfrm>
            <a:off x="436021" y="1521993"/>
            <a:ext cx="761747" cy="923330"/>
          </a:xfrm>
          <a:prstGeom prst="rect">
            <a:avLst/>
          </a:prstGeom>
          <a:noFill/>
        </p:spPr>
        <p:txBody>
          <a:bodyPr wrap="none" lIns="91440" tIns="45720" rIns="91440" bIns="45720">
            <a:spAutoFit/>
          </a:bodyPr>
          <a:lstStyle/>
          <a:p>
            <a:pPr algn="ctr"/>
            <a:r>
              <a:rPr lang="fr-FR" sz="5400" b="0" cap="none" spc="0" dirty="0">
                <a:ln w="0"/>
                <a:solidFill>
                  <a:schemeClr val="accent1"/>
                </a:solidFill>
                <a:effectLst>
                  <a:outerShdw blurRad="38100" dist="25400" dir="5400000" algn="ctr" rotWithShape="0">
                    <a:srgbClr val="6E747A">
                      <a:alpha val="43000"/>
                    </a:srgbClr>
                  </a:outerShdw>
                </a:effectLst>
              </a:rPr>
              <a:t>1.</a:t>
            </a:r>
          </a:p>
        </p:txBody>
      </p:sp>
      <p:sp>
        <p:nvSpPr>
          <p:cNvPr id="6" name="Rectangle 5">
            <a:extLst>
              <a:ext uri="{FF2B5EF4-FFF2-40B4-BE49-F238E27FC236}">
                <a16:creationId xmlns:a16="http://schemas.microsoft.com/office/drawing/2014/main" id="{101BD1B3-9A7E-4CC3-9DC2-F91FB0BB11E9}"/>
              </a:ext>
            </a:extLst>
          </p:cNvPr>
          <p:cNvSpPr/>
          <p:nvPr/>
        </p:nvSpPr>
        <p:spPr>
          <a:xfrm>
            <a:off x="450767" y="2565176"/>
            <a:ext cx="761748" cy="923330"/>
          </a:xfrm>
          <a:prstGeom prst="rect">
            <a:avLst/>
          </a:prstGeom>
          <a:noFill/>
        </p:spPr>
        <p:txBody>
          <a:bodyPr wrap="none" lIns="91440" tIns="45720" rIns="91440" bIns="45720">
            <a:spAutoFit/>
          </a:bodyPr>
          <a:lstStyle/>
          <a:p>
            <a:pPr algn="ctr"/>
            <a:r>
              <a:rPr lang="fr-FR" sz="5400" dirty="0">
                <a:ln w="0"/>
                <a:solidFill>
                  <a:schemeClr val="accent1"/>
                </a:solidFill>
                <a:effectLst>
                  <a:outerShdw blurRad="38100" dist="25400" dir="5400000" algn="ctr" rotWithShape="0">
                    <a:srgbClr val="6E747A">
                      <a:alpha val="43000"/>
                    </a:srgbClr>
                  </a:outerShdw>
                </a:effectLst>
              </a:rPr>
              <a:t>2</a:t>
            </a:r>
            <a:r>
              <a:rPr lang="fr-FR" sz="5400" b="0" cap="none" spc="0" dirty="0">
                <a:ln w="0"/>
                <a:solidFill>
                  <a:schemeClr val="accent1"/>
                </a:solidFill>
                <a:effectLst>
                  <a:outerShdw blurRad="38100" dist="25400" dir="5400000" algn="ctr" rotWithShape="0">
                    <a:srgbClr val="6E747A">
                      <a:alpha val="43000"/>
                    </a:srgbClr>
                  </a:outerShdw>
                </a:effectLst>
              </a:rPr>
              <a:t>.</a:t>
            </a:r>
          </a:p>
        </p:txBody>
      </p:sp>
      <p:sp>
        <p:nvSpPr>
          <p:cNvPr id="7" name="Rectangle 6">
            <a:extLst>
              <a:ext uri="{FF2B5EF4-FFF2-40B4-BE49-F238E27FC236}">
                <a16:creationId xmlns:a16="http://schemas.microsoft.com/office/drawing/2014/main" id="{30B1FE97-1E38-4A79-AC1D-1231561E2EDF}"/>
              </a:ext>
            </a:extLst>
          </p:cNvPr>
          <p:cNvSpPr/>
          <p:nvPr/>
        </p:nvSpPr>
        <p:spPr>
          <a:xfrm>
            <a:off x="450769" y="3675259"/>
            <a:ext cx="761748" cy="923330"/>
          </a:xfrm>
          <a:prstGeom prst="rect">
            <a:avLst/>
          </a:prstGeom>
          <a:noFill/>
        </p:spPr>
        <p:txBody>
          <a:bodyPr wrap="none" lIns="91440" tIns="45720" rIns="91440" bIns="45720">
            <a:spAutoFit/>
          </a:bodyPr>
          <a:lstStyle/>
          <a:p>
            <a:pPr algn="ctr"/>
            <a:r>
              <a:rPr lang="fr-FR" sz="5400" b="0" cap="none" spc="0" dirty="0">
                <a:ln w="0"/>
                <a:solidFill>
                  <a:schemeClr val="accent1"/>
                </a:solidFill>
                <a:effectLst>
                  <a:outerShdw blurRad="38100" dist="25400" dir="5400000" algn="ctr" rotWithShape="0">
                    <a:srgbClr val="6E747A">
                      <a:alpha val="43000"/>
                    </a:srgbClr>
                  </a:outerShdw>
                </a:effectLst>
              </a:rPr>
              <a:t>3.</a:t>
            </a:r>
          </a:p>
        </p:txBody>
      </p:sp>
      <p:sp>
        <p:nvSpPr>
          <p:cNvPr id="9" name="Espace réservé du texte 8">
            <a:extLst>
              <a:ext uri="{FF2B5EF4-FFF2-40B4-BE49-F238E27FC236}">
                <a16:creationId xmlns:a16="http://schemas.microsoft.com/office/drawing/2014/main" id="{65C7B6BD-3A55-4541-96E1-7B796AE0475F}"/>
              </a:ext>
            </a:extLst>
          </p:cNvPr>
          <p:cNvSpPr>
            <a:spLocks noGrp="1"/>
          </p:cNvSpPr>
          <p:nvPr>
            <p:ph type="body" sz="quarter" idx="11"/>
          </p:nvPr>
        </p:nvSpPr>
        <p:spPr/>
        <p:txBody>
          <a:bodyPr/>
          <a:lstStyle/>
          <a:p>
            <a:r>
              <a:rPr lang="fr-FR" dirty="0"/>
              <a:t>05</a:t>
            </a:r>
          </a:p>
        </p:txBody>
      </p:sp>
      <p:sp>
        <p:nvSpPr>
          <p:cNvPr id="11" name="Espace réservé du contenu 2">
            <a:extLst>
              <a:ext uri="{FF2B5EF4-FFF2-40B4-BE49-F238E27FC236}">
                <a16:creationId xmlns:a16="http://schemas.microsoft.com/office/drawing/2014/main" id="{81A80A7E-49CE-4815-AD72-DA07AA4117DA}"/>
              </a:ext>
            </a:extLst>
          </p:cNvPr>
          <p:cNvSpPr txBox="1">
            <a:spLocks/>
          </p:cNvSpPr>
          <p:nvPr/>
        </p:nvSpPr>
        <p:spPr>
          <a:xfrm>
            <a:off x="2190469" y="5068466"/>
            <a:ext cx="5758912" cy="1316705"/>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endParaRPr lang="fr-FR" sz="1400" dirty="0"/>
          </a:p>
          <a:p>
            <a:pPr lvl="1"/>
            <a:endParaRPr lang="fr-FR" sz="1400" dirty="0"/>
          </a:p>
        </p:txBody>
      </p:sp>
      <p:sp>
        <p:nvSpPr>
          <p:cNvPr id="12" name="Rectangle 11">
            <a:extLst>
              <a:ext uri="{FF2B5EF4-FFF2-40B4-BE49-F238E27FC236}">
                <a16:creationId xmlns:a16="http://schemas.microsoft.com/office/drawing/2014/main" id="{BC670A2A-4BA1-45C4-8382-1657FDD6059D}"/>
              </a:ext>
            </a:extLst>
          </p:cNvPr>
          <p:cNvSpPr/>
          <p:nvPr/>
        </p:nvSpPr>
        <p:spPr>
          <a:xfrm>
            <a:off x="450767" y="4753570"/>
            <a:ext cx="761748" cy="923330"/>
          </a:xfrm>
          <a:prstGeom prst="rect">
            <a:avLst/>
          </a:prstGeom>
          <a:noFill/>
        </p:spPr>
        <p:txBody>
          <a:bodyPr wrap="none" lIns="91440" tIns="45720" rIns="91440" bIns="45720">
            <a:spAutoFit/>
          </a:bodyPr>
          <a:lstStyle/>
          <a:p>
            <a:pPr algn="ctr"/>
            <a:r>
              <a:rPr lang="fr-FR" sz="5400" dirty="0">
                <a:ln w="0"/>
                <a:solidFill>
                  <a:schemeClr val="accent1"/>
                </a:solidFill>
                <a:effectLst>
                  <a:outerShdw blurRad="38100" dist="25400" dir="5400000" algn="ctr" rotWithShape="0">
                    <a:srgbClr val="6E747A">
                      <a:alpha val="43000"/>
                    </a:srgbClr>
                  </a:outerShdw>
                </a:effectLst>
              </a:rPr>
              <a:t>4</a:t>
            </a:r>
            <a:r>
              <a:rPr lang="fr-FR" sz="5400" b="0" cap="none" spc="0" dirty="0">
                <a:ln w="0"/>
                <a:solidFill>
                  <a:schemeClr val="accent1"/>
                </a:solidFill>
                <a:effectLst>
                  <a:outerShdw blurRad="38100" dist="25400" dir="5400000" algn="ctr" rotWithShape="0">
                    <a:srgbClr val="6E747A">
                      <a:alpha val="43000"/>
                    </a:srgbClr>
                  </a:outerShdw>
                </a:effectLst>
              </a:rPr>
              <a:t>.</a:t>
            </a:r>
          </a:p>
        </p:txBody>
      </p:sp>
    </p:spTree>
    <p:extLst>
      <p:ext uri="{BB962C8B-B14F-4D97-AF65-F5344CB8AC3E}">
        <p14:creationId xmlns:p14="http://schemas.microsoft.com/office/powerpoint/2010/main" val="47241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EC9850-5669-4BEF-8519-EF3EC2B67D06}"/>
              </a:ext>
            </a:extLst>
          </p:cNvPr>
          <p:cNvSpPr>
            <a:spLocks noGrp="1"/>
          </p:cNvSpPr>
          <p:nvPr>
            <p:ph type="title"/>
          </p:nvPr>
        </p:nvSpPr>
        <p:spPr>
          <a:xfrm>
            <a:off x="1416844" y="665378"/>
            <a:ext cx="7781925" cy="393065"/>
          </a:xfrm>
        </p:spPr>
        <p:txBody>
          <a:bodyPr/>
          <a:lstStyle/>
          <a:p>
            <a:r>
              <a:rPr lang="fr-FR" dirty="0"/>
              <a:t>L’impact du </a:t>
            </a:r>
            <a:r>
              <a:rPr lang="fr-FR" dirty="0" err="1"/>
              <a:t>covid</a:t>
            </a:r>
            <a:r>
              <a:rPr lang="fr-FR" dirty="0"/>
              <a:t> sur la branche</a:t>
            </a:r>
          </a:p>
        </p:txBody>
      </p:sp>
      <p:sp>
        <p:nvSpPr>
          <p:cNvPr id="3" name="Espace réservé du contenu 2">
            <a:extLst>
              <a:ext uri="{FF2B5EF4-FFF2-40B4-BE49-F238E27FC236}">
                <a16:creationId xmlns:a16="http://schemas.microsoft.com/office/drawing/2014/main" id="{2AFE63A9-117D-4832-A5CE-33E9163CDAE2}"/>
              </a:ext>
            </a:extLst>
          </p:cNvPr>
          <p:cNvSpPr>
            <a:spLocks noGrp="1"/>
          </p:cNvSpPr>
          <p:nvPr>
            <p:ph idx="1"/>
          </p:nvPr>
        </p:nvSpPr>
        <p:spPr>
          <a:xfrm>
            <a:off x="673585" y="1206349"/>
            <a:ext cx="5971622" cy="5180803"/>
          </a:xfrm>
        </p:spPr>
        <p:txBody>
          <a:bodyPr/>
          <a:lstStyle/>
          <a:p>
            <a:pPr lvl="1" algn="just"/>
            <a:r>
              <a:rPr lang="fr-FR" sz="1400" dirty="0">
                <a:solidFill>
                  <a:schemeClr val="accent4">
                    <a:lumMod val="75000"/>
                  </a:schemeClr>
                </a:solidFill>
              </a:rPr>
              <a:t>Une baisse du chiffre d’affaires pour 77% des entreprises pour 2020, peu d’impact encore sur l’emploi</a:t>
            </a:r>
          </a:p>
          <a:p>
            <a:pPr lvl="1" algn="just"/>
            <a:r>
              <a:rPr lang="fr-FR" sz="1100" dirty="0"/>
              <a:t>Au global, les baisses d’activité en 2020 concernent 77% des entreprises de la branche. 14% déclarent que leur activité est restée stable et 9% d’entre elles que l’activité a augmenté; il s’agit d’une part d’entreprises qui avaient initié une stratégie de développement avant 2020 dont les commandes prises en 2019 ont été honorées sur l’année ; la question pour ces entreprises sera de maintenir cette tendance dans un climat très incertain. Il s’agit d’autre part d’entreprises positionnées sur des secteurs en développement (pour l’industrie pharmaceutique notamment).</a:t>
            </a:r>
          </a:p>
          <a:p>
            <a:pPr lvl="1" algn="just"/>
            <a:r>
              <a:rPr lang="fr-FR" sz="1100" dirty="0"/>
              <a:t>Malgré cette baisse d’activité, l’impact sur l’emploi salarié pour 2020 est estimé à -2,5%, avec une stabilisation des effectifs pour près de la moitié des entreprises. A noter toutefois la chute du recours à l’intérim.</a:t>
            </a:r>
          </a:p>
          <a:p>
            <a:pPr lvl="1" algn="just"/>
            <a:endParaRPr lang="fr-FR" sz="400" dirty="0"/>
          </a:p>
          <a:p>
            <a:pPr lvl="1" algn="just"/>
            <a:r>
              <a:rPr lang="fr-FR" sz="1400" dirty="0">
                <a:solidFill>
                  <a:schemeClr val="accent4">
                    <a:lumMod val="75000"/>
                  </a:schemeClr>
                </a:solidFill>
              </a:rPr>
              <a:t>90% des entreprises de la branche ont eu recours à l’activité partielle en 2020</a:t>
            </a:r>
          </a:p>
          <a:p>
            <a:pPr lvl="1" algn="just"/>
            <a:r>
              <a:rPr lang="fr-FR" sz="1100" dirty="0"/>
              <a:t>Face à la crise sanitaire de la COVID et au confinement, les entreprises de la branche ont mobilisé les différents outils leur permettant d’en réduire l’impact sur leur activité et santé financière. Notamment 90% des entreprises de la métallurgie en région ont eu recours à l’activité partielle. Des 1ères actions ont été également prises affectant l’emploi (départs non remplacés et même licenciements). Enfin 21% ont eu recours aux dispositifs de formation, profitant de cette baisse d’activité pour assurer une montée en compétence de leurs salariés</a:t>
            </a:r>
          </a:p>
          <a:p>
            <a:pPr lvl="1" algn="just"/>
            <a:endParaRPr lang="fr-FR" sz="600" dirty="0"/>
          </a:p>
          <a:p>
            <a:pPr lvl="1" algn="just"/>
            <a:r>
              <a:rPr lang="fr-FR" sz="1400" dirty="0">
                <a:solidFill>
                  <a:schemeClr val="accent4">
                    <a:lumMod val="75000"/>
                  </a:schemeClr>
                </a:solidFill>
              </a:rPr>
              <a:t>Parmi les mesures mises en place pour favoriser la distanciation sociale, le développement du télétravail impactera durablement plusieurs fonctions</a:t>
            </a:r>
          </a:p>
          <a:p>
            <a:pPr lvl="1" algn="just"/>
            <a:r>
              <a:rPr kumimoji="0" lang="fr-FR" sz="1100" b="0" i="0" u="none" strike="noStrike" kern="1200" cap="none" spc="0" normalizeH="0" baseline="0" noProof="0" dirty="0">
                <a:ln>
                  <a:noFill/>
                </a:ln>
                <a:solidFill>
                  <a:srgbClr val="4F4F4F"/>
                </a:solidFill>
                <a:effectLst/>
                <a:uLnTx/>
                <a:uFillTx/>
                <a:latin typeface="Arial"/>
                <a:ea typeface="+mn-ea"/>
                <a:cs typeface="+mn-cs"/>
              </a:rPr>
              <a:t>87% des entreprises ont revu leur organisation pour répondre aux conditions sanitaires, et seules 16% estiment avoir eu des difficulté dans cette mise en œuvre. </a:t>
            </a:r>
            <a:r>
              <a:rPr lang="fr-FR" sz="1100" dirty="0">
                <a:cs typeface="Arial"/>
              </a:rPr>
              <a:t>Les situations sont naturellement hétérogènes selon les tailles d'entreprises, les secteurs, la part de la production (vs bureau d’études) l'organisation des lignes de production… Toutefois la plupart des entreprises ont instauré le télétravail pour certaines fonctions (support, bureau d’études…). Sans le généraliser, la crise </a:t>
            </a:r>
            <a:r>
              <a:rPr lang="fr-FR" sz="1100" dirty="0" err="1">
                <a:cs typeface="Arial"/>
              </a:rPr>
              <a:t>Covid</a:t>
            </a:r>
            <a:r>
              <a:rPr lang="fr-FR" sz="1100" dirty="0">
                <a:cs typeface="Arial"/>
              </a:rPr>
              <a:t> laissera toutefois des traces dans l’organisation du travail avec un recours plus important au télétravail après crise.</a:t>
            </a:r>
            <a:endParaRPr lang="fr-FR" sz="1100" dirty="0"/>
          </a:p>
          <a:p>
            <a:pPr lvl="1" algn="just"/>
            <a:endParaRPr lang="fr-FR" sz="1100" dirty="0"/>
          </a:p>
          <a:p>
            <a:pPr lvl="1" algn="just"/>
            <a:endParaRPr lang="fr-FR" sz="1100" dirty="0"/>
          </a:p>
          <a:p>
            <a:pPr lvl="1" algn="just"/>
            <a:endParaRPr lang="fr-FR" sz="1100" dirty="0"/>
          </a:p>
        </p:txBody>
      </p:sp>
      <p:sp>
        <p:nvSpPr>
          <p:cNvPr id="5" name="Espace réservé du texte 4">
            <a:extLst>
              <a:ext uri="{FF2B5EF4-FFF2-40B4-BE49-F238E27FC236}">
                <a16:creationId xmlns:a16="http://schemas.microsoft.com/office/drawing/2014/main" id="{E9D064CB-CDB4-4D26-AD45-1396FD3FFD04}"/>
              </a:ext>
            </a:extLst>
          </p:cNvPr>
          <p:cNvSpPr>
            <a:spLocks noGrp="1"/>
          </p:cNvSpPr>
          <p:nvPr>
            <p:ph type="body" sz="quarter" idx="11"/>
          </p:nvPr>
        </p:nvSpPr>
        <p:spPr/>
        <p:txBody>
          <a:bodyPr/>
          <a:lstStyle/>
          <a:p>
            <a:endParaRPr lang="fr-FR" dirty="0"/>
          </a:p>
        </p:txBody>
      </p:sp>
      <p:graphicFrame>
        <p:nvGraphicFramePr>
          <p:cNvPr id="6" name="Espace réservé du contenu 10">
            <a:extLst>
              <a:ext uri="{FF2B5EF4-FFF2-40B4-BE49-F238E27FC236}">
                <a16:creationId xmlns:a16="http://schemas.microsoft.com/office/drawing/2014/main" id="{5327C986-AA15-4B5E-85ED-011D0C4EA6DD}"/>
              </a:ext>
            </a:extLst>
          </p:cNvPr>
          <p:cNvGraphicFramePr>
            <a:graphicFrameLocks/>
          </p:cNvGraphicFramePr>
          <p:nvPr>
            <p:extLst>
              <p:ext uri="{D42A27DB-BD31-4B8C-83A1-F6EECF244321}">
                <p14:modId xmlns:p14="http://schemas.microsoft.com/office/powerpoint/2010/main" val="325034807"/>
              </p:ext>
            </p:extLst>
          </p:nvPr>
        </p:nvGraphicFramePr>
        <p:xfrm>
          <a:off x="6672503" y="2879678"/>
          <a:ext cx="3130646" cy="34411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Espace réservé du contenu 10">
            <a:extLst>
              <a:ext uri="{FF2B5EF4-FFF2-40B4-BE49-F238E27FC236}">
                <a16:creationId xmlns:a16="http://schemas.microsoft.com/office/drawing/2014/main" id="{4486C019-36CE-4E16-AD7B-EBE1E6DB1A2D}"/>
              </a:ext>
            </a:extLst>
          </p:cNvPr>
          <p:cNvGraphicFramePr>
            <a:graphicFrameLocks/>
          </p:cNvGraphicFramePr>
          <p:nvPr>
            <p:extLst>
              <p:ext uri="{D42A27DB-BD31-4B8C-83A1-F6EECF244321}">
                <p14:modId xmlns:p14="http://schemas.microsoft.com/office/powerpoint/2010/main" val="1522652154"/>
              </p:ext>
            </p:extLst>
          </p:nvPr>
        </p:nvGraphicFramePr>
        <p:xfrm>
          <a:off x="6241273" y="875108"/>
          <a:ext cx="3993106" cy="21683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676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668FFA-C67F-43AB-91D5-AF2F248DB5A4}"/>
              </a:ext>
            </a:extLst>
          </p:cNvPr>
          <p:cNvSpPr>
            <a:spLocks noGrp="1"/>
          </p:cNvSpPr>
          <p:nvPr>
            <p:ph type="title"/>
          </p:nvPr>
        </p:nvSpPr>
        <p:spPr>
          <a:xfrm>
            <a:off x="1416844" y="374074"/>
            <a:ext cx="7781925" cy="731692"/>
          </a:xfrm>
        </p:spPr>
        <p:txBody>
          <a:bodyPr/>
          <a:lstStyle/>
          <a:p>
            <a:r>
              <a:rPr lang="fr-FR" dirty="0"/>
              <a:t>1. </a:t>
            </a:r>
            <a:r>
              <a:rPr lang="fr-FR" sz="2000" dirty="0"/>
              <a:t>Comment </a:t>
            </a:r>
            <a:r>
              <a:rPr lang="fr-FR" dirty="0"/>
              <a:t>accompagner les entreprises dans leur mutation pour favoriser leur rebond ?</a:t>
            </a:r>
          </a:p>
        </p:txBody>
      </p:sp>
      <p:sp>
        <p:nvSpPr>
          <p:cNvPr id="3" name="Espace réservé du contenu 2">
            <a:extLst>
              <a:ext uri="{FF2B5EF4-FFF2-40B4-BE49-F238E27FC236}">
                <a16:creationId xmlns:a16="http://schemas.microsoft.com/office/drawing/2014/main" id="{20497410-BE5A-4498-9EEC-6DCBF17D6C80}"/>
              </a:ext>
            </a:extLst>
          </p:cNvPr>
          <p:cNvSpPr>
            <a:spLocks noGrp="1"/>
          </p:cNvSpPr>
          <p:nvPr>
            <p:ph idx="1"/>
          </p:nvPr>
        </p:nvSpPr>
        <p:spPr>
          <a:xfrm>
            <a:off x="5036128" y="1849580"/>
            <a:ext cx="4607531" cy="4169099"/>
          </a:xfrm>
        </p:spPr>
        <p:txBody>
          <a:bodyPr/>
          <a:lstStyle/>
          <a:p>
            <a:pPr marL="633413" lvl="1" indent="-285750" algn="just">
              <a:buFont typeface="Wingdings" panose="05000000000000000000" pitchFamily="2" charset="2"/>
              <a:buChar char="q"/>
            </a:pPr>
            <a:r>
              <a:rPr lang="fr-FR" sz="1400" dirty="0"/>
              <a:t>Permettre à l’AR2i de faire réaliser plus de diagnostics stratégiques d’entreprises</a:t>
            </a:r>
          </a:p>
          <a:p>
            <a:pPr marL="919163" lvl="2" algn="just">
              <a:buFont typeface="Arial" panose="020B0604020202020204" pitchFamily="34" charset="0"/>
              <a:buChar char="•"/>
            </a:pPr>
            <a:r>
              <a:rPr lang="fr-FR" sz="1200" b="0" dirty="0">
                <a:solidFill>
                  <a:srgbClr val="231F20"/>
                </a:solidFill>
              </a:rPr>
              <a:t>Diffuser plus encore l’information sur ces accompagnements (via les UIMM locales)</a:t>
            </a:r>
          </a:p>
          <a:p>
            <a:pPr marL="633413" lvl="1" indent="-285750" algn="just">
              <a:buFont typeface="Wingdings" panose="05000000000000000000" pitchFamily="2" charset="2"/>
              <a:buChar char="q"/>
            </a:pPr>
            <a:endParaRPr lang="fr-FR" sz="1400" dirty="0"/>
          </a:p>
          <a:p>
            <a:pPr marL="633413" lvl="1" indent="-285750" algn="just">
              <a:buFont typeface="Wingdings" panose="05000000000000000000" pitchFamily="2" charset="2"/>
              <a:buChar char="q"/>
            </a:pPr>
            <a:r>
              <a:rPr lang="fr-FR" sz="1400" dirty="0"/>
              <a:t>Identifier les projets d’entreprises non retenus dans le plan de relance et leur proposer un accompagnement spécifique</a:t>
            </a:r>
          </a:p>
          <a:p>
            <a:pPr marL="919163" lvl="2" algn="just">
              <a:buFont typeface="Arial" panose="020B0604020202020204" pitchFamily="34" charset="0"/>
              <a:buChar char="•"/>
            </a:pPr>
            <a:r>
              <a:rPr lang="fr-FR" sz="1200" b="0" dirty="0">
                <a:solidFill>
                  <a:srgbClr val="231F20"/>
                </a:solidFill>
              </a:rPr>
              <a:t>Construire des partenariats avec la Région et les EPCI disposant de service développement économique pour mutualiser l’effort</a:t>
            </a:r>
          </a:p>
          <a:p>
            <a:pPr marL="633413" lvl="1" indent="-285750" algn="just">
              <a:buFont typeface="Wingdings" panose="05000000000000000000" pitchFamily="2" charset="2"/>
              <a:buChar char="q"/>
            </a:pPr>
            <a:endParaRPr lang="fr-FR" sz="1400" dirty="0"/>
          </a:p>
          <a:p>
            <a:pPr marL="633413" lvl="1" indent="-285750" algn="just">
              <a:buFont typeface="Wingdings" panose="05000000000000000000" pitchFamily="2" charset="2"/>
              <a:buChar char="q"/>
            </a:pPr>
            <a:r>
              <a:rPr lang="fr-FR" sz="1400" dirty="0"/>
              <a:t>Accompagner l’acculturation digitale des salariés</a:t>
            </a:r>
          </a:p>
          <a:p>
            <a:pPr marL="919163" lvl="2" algn="just">
              <a:buFont typeface="Arial" panose="020B0604020202020204" pitchFamily="34" charset="0"/>
              <a:buChar char="•"/>
            </a:pPr>
            <a:r>
              <a:rPr lang="fr-FR" sz="1200" b="0" dirty="0">
                <a:solidFill>
                  <a:srgbClr val="231F20"/>
                </a:solidFill>
              </a:rPr>
              <a:t>Proposer une offre de formation sur des compétences comportementales associées au développement du digital (gérer une équipe transverse et à distance, participer à la conduite du changement…)</a:t>
            </a:r>
          </a:p>
          <a:p>
            <a:pPr marL="919163" lvl="2" algn="just">
              <a:buFont typeface="Arial" panose="020B0604020202020204" pitchFamily="34" charset="0"/>
              <a:buChar char="•"/>
            </a:pPr>
            <a:r>
              <a:rPr lang="fr-FR" sz="1200" b="0" dirty="0">
                <a:solidFill>
                  <a:srgbClr val="231F20"/>
                </a:solidFill>
              </a:rPr>
              <a:t>Inciter plus systématiquement les entreprises à proposer à leurs salariés le certificat </a:t>
            </a:r>
            <a:r>
              <a:rPr lang="fr-FR" sz="1200" b="0" dirty="0" err="1">
                <a:solidFill>
                  <a:srgbClr val="231F20"/>
                </a:solidFill>
              </a:rPr>
              <a:t>CléA</a:t>
            </a:r>
            <a:r>
              <a:rPr lang="fr-FR" sz="1200" b="0" dirty="0">
                <a:solidFill>
                  <a:srgbClr val="231F20"/>
                </a:solidFill>
              </a:rPr>
              <a:t> numérique</a:t>
            </a:r>
          </a:p>
        </p:txBody>
      </p:sp>
      <p:sp>
        <p:nvSpPr>
          <p:cNvPr id="5" name="Espace réservé du texte 4">
            <a:extLst>
              <a:ext uri="{FF2B5EF4-FFF2-40B4-BE49-F238E27FC236}">
                <a16:creationId xmlns:a16="http://schemas.microsoft.com/office/drawing/2014/main" id="{B67AC3CE-B19A-42E3-95A3-9ED3A0B9AA17}"/>
              </a:ext>
            </a:extLst>
          </p:cNvPr>
          <p:cNvSpPr>
            <a:spLocks noGrp="1"/>
          </p:cNvSpPr>
          <p:nvPr>
            <p:ph type="body" sz="quarter" idx="11"/>
          </p:nvPr>
        </p:nvSpPr>
        <p:spPr/>
        <p:txBody>
          <a:bodyPr/>
          <a:lstStyle/>
          <a:p>
            <a:r>
              <a:rPr lang="fr-FR" dirty="0"/>
              <a:t>05</a:t>
            </a:r>
          </a:p>
        </p:txBody>
      </p:sp>
      <p:sp>
        <p:nvSpPr>
          <p:cNvPr id="4" name="ZoneTexte 3">
            <a:extLst>
              <a:ext uri="{FF2B5EF4-FFF2-40B4-BE49-F238E27FC236}">
                <a16:creationId xmlns:a16="http://schemas.microsoft.com/office/drawing/2014/main" id="{6616324D-BE8B-4927-9CE7-540D9A25BCFC}"/>
              </a:ext>
            </a:extLst>
          </p:cNvPr>
          <p:cNvSpPr txBox="1"/>
          <p:nvPr/>
        </p:nvSpPr>
        <p:spPr>
          <a:xfrm>
            <a:off x="907029" y="1216573"/>
            <a:ext cx="3048000" cy="343390"/>
          </a:xfrm>
          <a:prstGeom prst="rect">
            <a:avLst/>
          </a:prstGeom>
          <a:noFill/>
        </p:spPr>
        <p:txBody>
          <a:bodyPr wrap="square" rtlCol="0">
            <a:spAutoFit/>
          </a:bodyPr>
          <a:lstStyle/>
          <a:p>
            <a:pPr algn="ctr"/>
            <a:r>
              <a:rPr lang="fr-FR" sz="1600" dirty="0">
                <a:solidFill>
                  <a:srgbClr val="FF0000"/>
                </a:solidFill>
              </a:rPr>
              <a:t>Constats et objectifs</a:t>
            </a:r>
          </a:p>
        </p:txBody>
      </p:sp>
      <p:sp>
        <p:nvSpPr>
          <p:cNvPr id="6" name="Espace réservé du contenu 2">
            <a:extLst>
              <a:ext uri="{FF2B5EF4-FFF2-40B4-BE49-F238E27FC236}">
                <a16:creationId xmlns:a16="http://schemas.microsoft.com/office/drawing/2014/main" id="{ACA7C7EE-B159-4B0C-BB39-7CFEEC822467}"/>
              </a:ext>
            </a:extLst>
          </p:cNvPr>
          <p:cNvSpPr txBox="1">
            <a:spLocks/>
          </p:cNvSpPr>
          <p:nvPr/>
        </p:nvSpPr>
        <p:spPr>
          <a:xfrm>
            <a:off x="262341" y="1620978"/>
            <a:ext cx="4773787" cy="4626301"/>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sz="1400" b="1" dirty="0"/>
              <a:t>Les entreprises doivent évoluer </a:t>
            </a:r>
            <a:r>
              <a:rPr lang="fr-FR" sz="1400" dirty="0"/>
              <a:t>; non seulement pour répondre aux enjeux de performance (industrie 4.0) mais aussi du fait de la crise actuelle, pour proposer de nouveaux produits ou services et / ou diversifier leurs marchés. De nombreuses entreprises font de cette diversification produits et marchés une priorité stratégique majeure.</a:t>
            </a:r>
          </a:p>
          <a:p>
            <a:pPr lvl="1" algn="just"/>
            <a:r>
              <a:rPr lang="fr-FR" sz="1400" dirty="0"/>
              <a:t>Pour les accompagner dans ces projets, de </a:t>
            </a:r>
            <a:r>
              <a:rPr lang="fr-FR" sz="1400" b="1" dirty="0"/>
              <a:t>nombreux dispositifs existent </a:t>
            </a:r>
            <a:r>
              <a:rPr lang="fr-FR" sz="1400" dirty="0"/>
              <a:t>et notamment pour la branche, les diagnostics OPCO2i instruits par l’AR2i, les actions de développement industriel 4.0 par le Club industrie du futur Région Centre-Val de Loire ou encore l’accompagnement par un prestataire (ABF) à la recherche de financement dans le cadre du plan de relance.</a:t>
            </a:r>
          </a:p>
          <a:p>
            <a:pPr lvl="1" algn="just"/>
            <a:r>
              <a:rPr lang="fr-FR" sz="1400" dirty="0"/>
              <a:t>Il ne s’agit donc pas de proposer de nouveaux dispositifs qui pourraient nuire à la lisibilité des accompagnements proposés mais d’une part </a:t>
            </a:r>
            <a:r>
              <a:rPr lang="fr-FR" sz="1400" b="1" dirty="0"/>
              <a:t>d’amplifier les diagnostics </a:t>
            </a:r>
            <a:r>
              <a:rPr lang="fr-FR" sz="1400" dirty="0"/>
              <a:t>pour permettre à plus d’entreprises d’en bénéficier et d’autre part de </a:t>
            </a:r>
            <a:r>
              <a:rPr lang="fr-FR" sz="1400" b="1" dirty="0"/>
              <a:t>permettre un accompagnement spécifique </a:t>
            </a:r>
            <a:r>
              <a:rPr lang="fr-FR" sz="1400" dirty="0"/>
              <a:t>des entreprises dont les dossiers d’aide n’ont pas été retenus.</a:t>
            </a:r>
          </a:p>
          <a:p>
            <a:pPr lvl="1" algn="just"/>
            <a:r>
              <a:rPr lang="fr-FR" sz="1400" dirty="0"/>
              <a:t>En complément valoriser auprès des entreprises l’offre de formation permettant </a:t>
            </a:r>
            <a:r>
              <a:rPr lang="fr-FR" sz="1400" b="1" dirty="0"/>
              <a:t>d’accompagner l’acculturation digitale des salariés.</a:t>
            </a:r>
          </a:p>
        </p:txBody>
      </p:sp>
      <p:sp>
        <p:nvSpPr>
          <p:cNvPr id="7" name="ZoneTexte 6">
            <a:extLst>
              <a:ext uri="{FF2B5EF4-FFF2-40B4-BE49-F238E27FC236}">
                <a16:creationId xmlns:a16="http://schemas.microsoft.com/office/drawing/2014/main" id="{E3360F95-A44E-44A6-A688-F30FE810CB29}"/>
              </a:ext>
            </a:extLst>
          </p:cNvPr>
          <p:cNvSpPr txBox="1"/>
          <p:nvPr/>
        </p:nvSpPr>
        <p:spPr>
          <a:xfrm>
            <a:off x="6150769" y="1216573"/>
            <a:ext cx="3048000" cy="343390"/>
          </a:xfrm>
          <a:prstGeom prst="rect">
            <a:avLst/>
          </a:prstGeom>
          <a:noFill/>
        </p:spPr>
        <p:txBody>
          <a:bodyPr wrap="square" rtlCol="0">
            <a:spAutoFit/>
          </a:bodyPr>
          <a:lstStyle/>
          <a:p>
            <a:pPr algn="ctr"/>
            <a:r>
              <a:rPr lang="fr-FR" sz="1600" dirty="0">
                <a:solidFill>
                  <a:srgbClr val="FF0000"/>
                </a:solidFill>
              </a:rPr>
              <a:t>Propositions d’actions</a:t>
            </a:r>
          </a:p>
        </p:txBody>
      </p:sp>
    </p:spTree>
    <p:extLst>
      <p:ext uri="{BB962C8B-B14F-4D97-AF65-F5344CB8AC3E}">
        <p14:creationId xmlns:p14="http://schemas.microsoft.com/office/powerpoint/2010/main" val="3399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668FFA-C67F-43AB-91D5-AF2F248DB5A4}"/>
              </a:ext>
            </a:extLst>
          </p:cNvPr>
          <p:cNvSpPr>
            <a:spLocks noGrp="1"/>
          </p:cNvSpPr>
          <p:nvPr>
            <p:ph type="title"/>
          </p:nvPr>
        </p:nvSpPr>
        <p:spPr>
          <a:xfrm>
            <a:off x="1387704" y="512622"/>
            <a:ext cx="8102659" cy="664717"/>
          </a:xfrm>
        </p:spPr>
        <p:txBody>
          <a:bodyPr/>
          <a:lstStyle/>
          <a:p>
            <a:r>
              <a:rPr lang="fr-FR" dirty="0"/>
              <a:t>2. Comment préserver les compétences, en particulier sur les métiers cœur de la métallurgie ?</a:t>
            </a:r>
          </a:p>
        </p:txBody>
      </p:sp>
      <p:sp>
        <p:nvSpPr>
          <p:cNvPr id="3" name="Espace réservé du contenu 2">
            <a:extLst>
              <a:ext uri="{FF2B5EF4-FFF2-40B4-BE49-F238E27FC236}">
                <a16:creationId xmlns:a16="http://schemas.microsoft.com/office/drawing/2014/main" id="{20497410-BE5A-4498-9EEC-6DCBF17D6C80}"/>
              </a:ext>
            </a:extLst>
          </p:cNvPr>
          <p:cNvSpPr>
            <a:spLocks noGrp="1"/>
          </p:cNvSpPr>
          <p:nvPr>
            <p:ph idx="1"/>
          </p:nvPr>
        </p:nvSpPr>
        <p:spPr>
          <a:xfrm>
            <a:off x="5527963" y="1781264"/>
            <a:ext cx="4087985" cy="4460427"/>
          </a:xfrm>
        </p:spPr>
        <p:txBody>
          <a:bodyPr/>
          <a:lstStyle/>
          <a:p>
            <a:pPr marL="633413" lvl="1" indent="-285750" algn="just">
              <a:buFont typeface="Wingdings" panose="05000000000000000000" pitchFamily="2" charset="2"/>
              <a:buChar char="q"/>
            </a:pPr>
            <a:r>
              <a:rPr lang="fr-FR" sz="1400" dirty="0"/>
              <a:t>Analyser l’opportunité de disposer d’un GEIQ (Groupement d’employeurs pour l’Insertion et la qualification) sur d’autres territoires ou d’étendre le périmètre d’intervention du GEIQ Industrie 28</a:t>
            </a:r>
          </a:p>
          <a:p>
            <a:pPr marL="633413" lvl="1" indent="-285750" algn="just">
              <a:buFont typeface="Wingdings" panose="05000000000000000000" pitchFamily="2" charset="2"/>
              <a:buChar char="q"/>
            </a:pPr>
            <a:endParaRPr lang="fr-FR" sz="1400" dirty="0"/>
          </a:p>
          <a:p>
            <a:pPr marL="633413" lvl="1" indent="-285750" algn="just">
              <a:buFont typeface="Wingdings" panose="05000000000000000000" pitchFamily="2" charset="2"/>
              <a:buChar char="q"/>
            </a:pPr>
            <a:r>
              <a:rPr lang="fr-FR" sz="1400" dirty="0"/>
              <a:t>Mobiliser les diagnostics RH OPCO2i</a:t>
            </a:r>
          </a:p>
          <a:p>
            <a:pPr marL="633413" lvl="1" indent="-285750" algn="just">
              <a:buFont typeface="Wingdings" panose="05000000000000000000" pitchFamily="2" charset="2"/>
              <a:buChar char="q"/>
            </a:pPr>
            <a:endParaRPr lang="fr-FR" sz="1400" dirty="0"/>
          </a:p>
          <a:p>
            <a:pPr marL="633413" lvl="1" indent="-285750" algn="just">
              <a:buFont typeface="Wingdings" panose="05000000000000000000" pitchFamily="2" charset="2"/>
              <a:buChar char="q"/>
            </a:pPr>
            <a:r>
              <a:rPr lang="fr-FR" sz="1400" dirty="0"/>
              <a:t>Anticiper et accompagner la transmission des savoir-faire </a:t>
            </a:r>
          </a:p>
          <a:p>
            <a:pPr marL="919163" lvl="2" algn="just">
              <a:buFont typeface="Arial" panose="020B0604020202020204" pitchFamily="34" charset="0"/>
              <a:buChar char="•"/>
            </a:pPr>
            <a:r>
              <a:rPr lang="fr-FR" sz="1200" b="0" dirty="0">
                <a:solidFill>
                  <a:srgbClr val="231F20"/>
                </a:solidFill>
              </a:rPr>
              <a:t>Former et constituer un « vivier » de tuteurs sur les métiers en tension : des tuteurs pouvant intervenir auprès de plusieurs entreprises sur un territoire donné ; ces tuteurs seraient de jeunes retraités (via accords séniors en grande entreprises par exemple)</a:t>
            </a:r>
          </a:p>
          <a:p>
            <a:pPr marL="633413" lvl="1" indent="-285750" algn="just">
              <a:buFont typeface="Wingdings" panose="05000000000000000000" pitchFamily="2" charset="2"/>
              <a:buChar char="q"/>
            </a:pPr>
            <a:endParaRPr lang="fr-FR" sz="1400" dirty="0"/>
          </a:p>
          <a:p>
            <a:pPr marL="633413" lvl="1" indent="-285750" algn="just">
              <a:buFont typeface="Wingdings" panose="05000000000000000000" pitchFamily="2" charset="2"/>
              <a:buChar char="q"/>
            </a:pPr>
            <a:r>
              <a:rPr lang="fr-FR" sz="1400" dirty="0"/>
              <a:t>Conforter l’offre de formation existante en continuant à favoriser la mutualisation et coopération (inter pôle de formation UIMM et avec les partenaires régionaux)</a:t>
            </a:r>
          </a:p>
        </p:txBody>
      </p:sp>
      <p:sp>
        <p:nvSpPr>
          <p:cNvPr id="5" name="Espace réservé du texte 4">
            <a:extLst>
              <a:ext uri="{FF2B5EF4-FFF2-40B4-BE49-F238E27FC236}">
                <a16:creationId xmlns:a16="http://schemas.microsoft.com/office/drawing/2014/main" id="{B67AC3CE-B19A-42E3-95A3-9ED3A0B9AA17}"/>
              </a:ext>
            </a:extLst>
          </p:cNvPr>
          <p:cNvSpPr>
            <a:spLocks noGrp="1"/>
          </p:cNvSpPr>
          <p:nvPr>
            <p:ph type="body" sz="quarter" idx="11"/>
          </p:nvPr>
        </p:nvSpPr>
        <p:spPr/>
        <p:txBody>
          <a:bodyPr/>
          <a:lstStyle/>
          <a:p>
            <a:r>
              <a:rPr lang="fr-FR" dirty="0"/>
              <a:t>05</a:t>
            </a:r>
          </a:p>
        </p:txBody>
      </p:sp>
      <p:sp>
        <p:nvSpPr>
          <p:cNvPr id="7" name="ZoneTexte 6">
            <a:extLst>
              <a:ext uri="{FF2B5EF4-FFF2-40B4-BE49-F238E27FC236}">
                <a16:creationId xmlns:a16="http://schemas.microsoft.com/office/drawing/2014/main" id="{60661DBD-F752-454D-9953-23549D9B7623}"/>
              </a:ext>
            </a:extLst>
          </p:cNvPr>
          <p:cNvSpPr txBox="1"/>
          <p:nvPr/>
        </p:nvSpPr>
        <p:spPr>
          <a:xfrm>
            <a:off x="1387704" y="1316324"/>
            <a:ext cx="3048000" cy="343390"/>
          </a:xfrm>
          <a:prstGeom prst="rect">
            <a:avLst/>
          </a:prstGeom>
          <a:noFill/>
        </p:spPr>
        <p:txBody>
          <a:bodyPr wrap="square" rtlCol="0">
            <a:spAutoFit/>
          </a:bodyPr>
          <a:lstStyle/>
          <a:p>
            <a:pPr algn="ctr"/>
            <a:r>
              <a:rPr lang="fr-FR" sz="1600" dirty="0">
                <a:solidFill>
                  <a:srgbClr val="FF0000"/>
                </a:solidFill>
              </a:rPr>
              <a:t>Constats et objectifs</a:t>
            </a:r>
          </a:p>
        </p:txBody>
      </p:sp>
      <p:sp>
        <p:nvSpPr>
          <p:cNvPr id="8" name="Espace réservé du contenu 2">
            <a:extLst>
              <a:ext uri="{FF2B5EF4-FFF2-40B4-BE49-F238E27FC236}">
                <a16:creationId xmlns:a16="http://schemas.microsoft.com/office/drawing/2014/main" id="{D1BFEF80-D398-421F-94FB-0C2E287D9C9A}"/>
              </a:ext>
            </a:extLst>
          </p:cNvPr>
          <p:cNvSpPr txBox="1">
            <a:spLocks/>
          </p:cNvSpPr>
          <p:nvPr/>
        </p:nvSpPr>
        <p:spPr>
          <a:xfrm>
            <a:off x="290051" y="1786854"/>
            <a:ext cx="5057804" cy="4460427"/>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sz="1400" dirty="0"/>
              <a:t>Dans le contexte de crise actuel et plus encore quand les dispositifs d’aide existants prendront fin, des entreprises fragilisées réduiront leurs effectifs. Parallèlement quelques entreprises de la branche continuent de recruter, pour compenser leurs départs en retraite voire pour accompagner leur développement. Or de nombreux métiers de la métallurgie connaissent des tensions fortes ; aussi il est important </a:t>
            </a:r>
            <a:r>
              <a:rPr lang="fr-FR" sz="1400" b="1" dirty="0"/>
              <a:t>d’assurer la préservation de ces compétences dans la branche ou dans l’industrie.</a:t>
            </a:r>
          </a:p>
          <a:p>
            <a:pPr lvl="1" algn="just"/>
            <a:r>
              <a:rPr lang="fr-FR" sz="1400" dirty="0"/>
              <a:t>La </a:t>
            </a:r>
            <a:r>
              <a:rPr lang="fr-FR" sz="1400" b="1" dirty="0"/>
              <a:t>branche est déjà mobilisée </a:t>
            </a:r>
            <a:r>
              <a:rPr lang="fr-FR" sz="1400" dirty="0"/>
              <a:t>via par exemple les dispositifs de prêt de main d’œuvre et dans le cas d’un PSE pour favoriser la reprise des salariés par d’autres entreprises. Des dispositifs de prise en charge des formations existent permettant la réalisation de formation de reconversion si nécessaire.</a:t>
            </a:r>
          </a:p>
          <a:p>
            <a:pPr lvl="1" algn="just"/>
            <a:r>
              <a:rPr lang="fr-FR" sz="1400" dirty="0"/>
              <a:t>Deux enjeux peuvent nécessiter d’apporter une réponse plus marquée :</a:t>
            </a:r>
          </a:p>
          <a:p>
            <a:pPr marL="285750" lvl="1" indent="-285750" algn="just">
              <a:buFontTx/>
              <a:buChar char="-"/>
            </a:pPr>
            <a:r>
              <a:rPr lang="fr-FR" sz="1400" b="1" dirty="0"/>
              <a:t>Assurer la transmission des savoir-faire </a:t>
            </a:r>
            <a:r>
              <a:rPr lang="fr-FR" sz="1400" dirty="0"/>
              <a:t>dans l’entreprise (risque de départs en retraite non anticipés sans transmission)</a:t>
            </a:r>
          </a:p>
          <a:p>
            <a:pPr marL="285750" lvl="1" indent="-285750" algn="just">
              <a:buFontTx/>
              <a:buChar char="-"/>
            </a:pPr>
            <a:r>
              <a:rPr lang="fr-FR" sz="1400" b="1" dirty="0"/>
              <a:t>Conforter l’offre de formation existante</a:t>
            </a:r>
          </a:p>
        </p:txBody>
      </p:sp>
      <p:sp>
        <p:nvSpPr>
          <p:cNvPr id="9" name="ZoneTexte 8">
            <a:extLst>
              <a:ext uri="{FF2B5EF4-FFF2-40B4-BE49-F238E27FC236}">
                <a16:creationId xmlns:a16="http://schemas.microsoft.com/office/drawing/2014/main" id="{F6A9D31C-6D1D-4D75-8336-407CA4FAA5B7}"/>
              </a:ext>
            </a:extLst>
          </p:cNvPr>
          <p:cNvSpPr txBox="1"/>
          <p:nvPr/>
        </p:nvSpPr>
        <p:spPr>
          <a:xfrm>
            <a:off x="6150769" y="1349618"/>
            <a:ext cx="3048000" cy="343390"/>
          </a:xfrm>
          <a:prstGeom prst="rect">
            <a:avLst/>
          </a:prstGeom>
          <a:noFill/>
        </p:spPr>
        <p:txBody>
          <a:bodyPr wrap="square" rtlCol="0">
            <a:spAutoFit/>
          </a:bodyPr>
          <a:lstStyle/>
          <a:p>
            <a:pPr algn="ctr"/>
            <a:r>
              <a:rPr lang="fr-FR" sz="1600" dirty="0">
                <a:solidFill>
                  <a:srgbClr val="FF0000"/>
                </a:solidFill>
              </a:rPr>
              <a:t>Propositions d’actions</a:t>
            </a:r>
          </a:p>
        </p:txBody>
      </p:sp>
    </p:spTree>
    <p:extLst>
      <p:ext uri="{BB962C8B-B14F-4D97-AF65-F5344CB8AC3E}">
        <p14:creationId xmlns:p14="http://schemas.microsoft.com/office/powerpoint/2010/main" val="424023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668FFA-C67F-43AB-91D5-AF2F248DB5A4}"/>
              </a:ext>
            </a:extLst>
          </p:cNvPr>
          <p:cNvSpPr>
            <a:spLocks noGrp="1"/>
          </p:cNvSpPr>
          <p:nvPr>
            <p:ph type="title"/>
          </p:nvPr>
        </p:nvSpPr>
        <p:spPr>
          <a:xfrm>
            <a:off x="1415414" y="770418"/>
            <a:ext cx="7781925" cy="393065"/>
          </a:xfrm>
        </p:spPr>
        <p:txBody>
          <a:bodyPr/>
          <a:lstStyle/>
          <a:p>
            <a:r>
              <a:rPr lang="fr-FR" dirty="0"/>
              <a:t>3. Comment continuer de contribuer aux actions de valorisation des entreprises de la branche ?</a:t>
            </a:r>
          </a:p>
        </p:txBody>
      </p:sp>
      <p:sp>
        <p:nvSpPr>
          <p:cNvPr id="3" name="Espace réservé du contenu 2">
            <a:extLst>
              <a:ext uri="{FF2B5EF4-FFF2-40B4-BE49-F238E27FC236}">
                <a16:creationId xmlns:a16="http://schemas.microsoft.com/office/drawing/2014/main" id="{20497410-BE5A-4498-9EEC-6DCBF17D6C80}"/>
              </a:ext>
            </a:extLst>
          </p:cNvPr>
          <p:cNvSpPr>
            <a:spLocks noGrp="1"/>
          </p:cNvSpPr>
          <p:nvPr>
            <p:ph idx="1"/>
          </p:nvPr>
        </p:nvSpPr>
        <p:spPr>
          <a:xfrm>
            <a:off x="5624945" y="1786854"/>
            <a:ext cx="3571887" cy="3890046"/>
          </a:xfrm>
        </p:spPr>
        <p:txBody>
          <a:bodyPr/>
          <a:lstStyle/>
          <a:p>
            <a:pPr marL="285750" lvl="1" indent="-285750" algn="just">
              <a:buFont typeface="Arial" panose="020B0604020202020204" pitchFamily="34" charset="0"/>
              <a:buChar char="•"/>
            </a:pPr>
            <a:endParaRPr lang="fr-FR" sz="1400" dirty="0">
              <a:solidFill>
                <a:srgbClr val="FF0000"/>
              </a:solidFill>
            </a:endParaRPr>
          </a:p>
          <a:p>
            <a:pPr marL="633413" lvl="1" indent="-285750" algn="just">
              <a:buFont typeface="Wingdings" panose="05000000000000000000" pitchFamily="2" charset="2"/>
              <a:buChar char="q"/>
            </a:pPr>
            <a:r>
              <a:rPr lang="fr-FR" sz="1400" dirty="0"/>
              <a:t>Continuer les actions de communication et notamment :</a:t>
            </a:r>
          </a:p>
          <a:p>
            <a:pPr marL="919163" lvl="2" algn="just">
              <a:buFont typeface="Arial" panose="020B0604020202020204" pitchFamily="34" charset="0"/>
              <a:buChar char="•"/>
            </a:pPr>
            <a:r>
              <a:rPr lang="fr-FR" sz="1200" b="0" dirty="0">
                <a:solidFill>
                  <a:srgbClr val="231F20"/>
                </a:solidFill>
              </a:rPr>
              <a:t>Communiquer auprès des décideurs et de la presse pour véhiculer une image positive</a:t>
            </a:r>
          </a:p>
          <a:p>
            <a:pPr marL="919163" lvl="2" algn="just">
              <a:buFont typeface="Arial" panose="020B0604020202020204" pitchFamily="34" charset="0"/>
              <a:buChar char="•"/>
            </a:pPr>
            <a:r>
              <a:rPr lang="fr-FR" sz="1200" b="0" dirty="0">
                <a:solidFill>
                  <a:srgbClr val="231F20"/>
                </a:solidFill>
              </a:rPr>
              <a:t>Continuer les actions en faveur des jeunes, des acteurs de l’orientation</a:t>
            </a:r>
          </a:p>
          <a:p>
            <a:pPr marL="919163" lvl="2" algn="just">
              <a:buFont typeface="Arial" panose="020B0604020202020204" pitchFamily="34" charset="0"/>
              <a:buChar char="•"/>
            </a:pPr>
            <a:endParaRPr lang="fr-FR" sz="1200" b="0" dirty="0">
              <a:solidFill>
                <a:srgbClr val="231F20"/>
              </a:solidFill>
            </a:endParaRPr>
          </a:p>
          <a:p>
            <a:pPr marL="633413" lvl="1" indent="-285750" algn="just">
              <a:buFont typeface="Wingdings" panose="05000000000000000000" pitchFamily="2" charset="2"/>
              <a:buChar char="q"/>
            </a:pPr>
            <a:r>
              <a:rPr lang="fr-FR" sz="1400" dirty="0"/>
              <a:t>Proposer un accompagnement / formation des dirigeants et RH face à l’accroissement des risques psycho-sociaux</a:t>
            </a:r>
          </a:p>
          <a:p>
            <a:pPr marL="633413" lvl="1" indent="-285750" algn="just">
              <a:buFont typeface="Wingdings" panose="05000000000000000000" pitchFamily="2" charset="2"/>
              <a:buChar char="q"/>
            </a:pPr>
            <a:endParaRPr lang="fr-FR" sz="1400" dirty="0"/>
          </a:p>
          <a:p>
            <a:pPr marL="633413" lvl="1" indent="-285750" algn="just">
              <a:buFont typeface="Wingdings" panose="05000000000000000000" pitchFamily="2" charset="2"/>
              <a:buChar char="q"/>
            </a:pPr>
            <a:r>
              <a:rPr lang="fr-FR" sz="1400" dirty="0"/>
              <a:t>Développer avec l’OPCO2i / AR2i une offre coordonnée de communication</a:t>
            </a:r>
          </a:p>
          <a:p>
            <a:pPr marL="919163" lvl="2" algn="just">
              <a:buFont typeface="Arial" panose="020B0604020202020204" pitchFamily="34" charset="0"/>
              <a:buChar char="•"/>
            </a:pPr>
            <a:endParaRPr lang="fr-FR" sz="1200" b="0" dirty="0">
              <a:solidFill>
                <a:srgbClr val="231F20"/>
              </a:solidFill>
            </a:endParaRPr>
          </a:p>
          <a:p>
            <a:pPr marL="633413" lvl="1" indent="-285750" algn="just">
              <a:buFont typeface="Wingdings" panose="05000000000000000000" pitchFamily="2" charset="2"/>
              <a:buChar char="q"/>
            </a:pPr>
            <a:endParaRPr lang="fr-FR" sz="1400" dirty="0"/>
          </a:p>
        </p:txBody>
      </p:sp>
      <p:sp>
        <p:nvSpPr>
          <p:cNvPr id="5" name="Espace réservé du texte 4">
            <a:extLst>
              <a:ext uri="{FF2B5EF4-FFF2-40B4-BE49-F238E27FC236}">
                <a16:creationId xmlns:a16="http://schemas.microsoft.com/office/drawing/2014/main" id="{B67AC3CE-B19A-42E3-95A3-9ED3A0B9AA17}"/>
              </a:ext>
            </a:extLst>
          </p:cNvPr>
          <p:cNvSpPr>
            <a:spLocks noGrp="1"/>
          </p:cNvSpPr>
          <p:nvPr>
            <p:ph type="body" sz="quarter" idx="11"/>
          </p:nvPr>
        </p:nvSpPr>
        <p:spPr/>
        <p:txBody>
          <a:bodyPr/>
          <a:lstStyle/>
          <a:p>
            <a:r>
              <a:rPr lang="fr-FR" dirty="0"/>
              <a:t>05</a:t>
            </a:r>
          </a:p>
        </p:txBody>
      </p:sp>
      <p:sp>
        <p:nvSpPr>
          <p:cNvPr id="6" name="ZoneTexte 5">
            <a:extLst>
              <a:ext uri="{FF2B5EF4-FFF2-40B4-BE49-F238E27FC236}">
                <a16:creationId xmlns:a16="http://schemas.microsoft.com/office/drawing/2014/main" id="{52B056E4-6D57-4050-A557-DC4C7AB4C856}"/>
              </a:ext>
            </a:extLst>
          </p:cNvPr>
          <p:cNvSpPr txBox="1"/>
          <p:nvPr/>
        </p:nvSpPr>
        <p:spPr>
          <a:xfrm>
            <a:off x="1387704" y="1316324"/>
            <a:ext cx="3048000" cy="343390"/>
          </a:xfrm>
          <a:prstGeom prst="rect">
            <a:avLst/>
          </a:prstGeom>
          <a:noFill/>
        </p:spPr>
        <p:txBody>
          <a:bodyPr wrap="square" rtlCol="0">
            <a:spAutoFit/>
          </a:bodyPr>
          <a:lstStyle/>
          <a:p>
            <a:pPr algn="ctr"/>
            <a:r>
              <a:rPr lang="fr-FR" sz="1600" dirty="0">
                <a:solidFill>
                  <a:srgbClr val="FF0000"/>
                </a:solidFill>
              </a:rPr>
              <a:t>Constats et objectifs</a:t>
            </a:r>
          </a:p>
        </p:txBody>
      </p:sp>
      <p:sp>
        <p:nvSpPr>
          <p:cNvPr id="7" name="Espace réservé du contenu 2">
            <a:extLst>
              <a:ext uri="{FF2B5EF4-FFF2-40B4-BE49-F238E27FC236}">
                <a16:creationId xmlns:a16="http://schemas.microsoft.com/office/drawing/2014/main" id="{FA87240D-0E20-487D-B12D-935D847FEAA8}"/>
              </a:ext>
            </a:extLst>
          </p:cNvPr>
          <p:cNvSpPr txBox="1">
            <a:spLocks/>
          </p:cNvSpPr>
          <p:nvPr/>
        </p:nvSpPr>
        <p:spPr>
          <a:xfrm>
            <a:off x="290051" y="1786854"/>
            <a:ext cx="5057804" cy="4460427"/>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sz="1400" dirty="0"/>
              <a:t>De nombreuses actions existent déjà en matière de communication et d’attractivité des métiers de la branche, mises en œuvre depuis de nombreuses années.</a:t>
            </a:r>
          </a:p>
          <a:p>
            <a:pPr lvl="1" algn="just"/>
            <a:endParaRPr lang="fr-FR" sz="1400" dirty="0"/>
          </a:p>
          <a:p>
            <a:pPr lvl="1" algn="just"/>
            <a:r>
              <a:rPr lang="fr-FR" sz="1400" dirty="0"/>
              <a:t>Il est important de </a:t>
            </a:r>
            <a:r>
              <a:rPr lang="fr-FR" sz="1400" b="1" dirty="0"/>
              <a:t>maintenir et conforter ces actions dans un contexte de crise</a:t>
            </a:r>
            <a:r>
              <a:rPr lang="fr-FR" sz="1400" dirty="0"/>
              <a:t> car certaines entreprises peinent toujours à recruter.</a:t>
            </a:r>
          </a:p>
          <a:p>
            <a:pPr lvl="1" algn="just"/>
            <a:endParaRPr lang="fr-FR" sz="1400" dirty="0"/>
          </a:p>
          <a:p>
            <a:pPr lvl="1" algn="just"/>
            <a:r>
              <a:rPr lang="fr-FR" sz="1400" dirty="0"/>
              <a:t>Par ailleurs, dans un contexte incertain et des conditions de travail qui évoluent, limitant les contacts et interactions, les </a:t>
            </a:r>
            <a:r>
              <a:rPr lang="fr-FR" sz="1400" b="1" dirty="0"/>
              <a:t>risques psycho-sociaux s’accroissent en entreprise </a:t>
            </a:r>
            <a:r>
              <a:rPr lang="fr-FR" sz="1400" dirty="0"/>
              <a:t>(non propre à la branche, phénomène national). Accompagner les entreprises et leurs salariés et ainsi participer à favoriser la qualité de vie au travail peut constituer un élément complémentaire d’attractivité des entreprises de la branche.</a:t>
            </a:r>
          </a:p>
        </p:txBody>
      </p:sp>
      <p:sp>
        <p:nvSpPr>
          <p:cNvPr id="8" name="ZoneTexte 7">
            <a:extLst>
              <a:ext uri="{FF2B5EF4-FFF2-40B4-BE49-F238E27FC236}">
                <a16:creationId xmlns:a16="http://schemas.microsoft.com/office/drawing/2014/main" id="{83A0A39D-D372-4BB0-8643-B9F51908FCD9}"/>
              </a:ext>
            </a:extLst>
          </p:cNvPr>
          <p:cNvSpPr txBox="1"/>
          <p:nvPr/>
        </p:nvSpPr>
        <p:spPr>
          <a:xfrm>
            <a:off x="6150769" y="1321908"/>
            <a:ext cx="3048000" cy="343390"/>
          </a:xfrm>
          <a:prstGeom prst="rect">
            <a:avLst/>
          </a:prstGeom>
          <a:noFill/>
        </p:spPr>
        <p:txBody>
          <a:bodyPr wrap="square" rtlCol="0">
            <a:spAutoFit/>
          </a:bodyPr>
          <a:lstStyle/>
          <a:p>
            <a:pPr algn="ctr"/>
            <a:r>
              <a:rPr lang="fr-FR" sz="1600" dirty="0">
                <a:solidFill>
                  <a:srgbClr val="FF0000"/>
                </a:solidFill>
              </a:rPr>
              <a:t>Propositions d’actions</a:t>
            </a:r>
          </a:p>
        </p:txBody>
      </p:sp>
    </p:spTree>
    <p:extLst>
      <p:ext uri="{BB962C8B-B14F-4D97-AF65-F5344CB8AC3E}">
        <p14:creationId xmlns:p14="http://schemas.microsoft.com/office/powerpoint/2010/main" val="60083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668FFA-C67F-43AB-91D5-AF2F248DB5A4}"/>
              </a:ext>
            </a:extLst>
          </p:cNvPr>
          <p:cNvSpPr>
            <a:spLocks noGrp="1"/>
          </p:cNvSpPr>
          <p:nvPr>
            <p:ph type="title"/>
          </p:nvPr>
        </p:nvSpPr>
        <p:spPr>
          <a:xfrm>
            <a:off x="1415414" y="770418"/>
            <a:ext cx="7781925" cy="393065"/>
          </a:xfrm>
        </p:spPr>
        <p:txBody>
          <a:bodyPr/>
          <a:lstStyle/>
          <a:p>
            <a:r>
              <a:rPr lang="fr-FR" dirty="0"/>
              <a:t>4. Comment Renforcer l’industrie en Centre Val de Loire ?</a:t>
            </a:r>
          </a:p>
        </p:txBody>
      </p:sp>
      <p:sp>
        <p:nvSpPr>
          <p:cNvPr id="3" name="Espace réservé du contenu 2">
            <a:extLst>
              <a:ext uri="{FF2B5EF4-FFF2-40B4-BE49-F238E27FC236}">
                <a16:creationId xmlns:a16="http://schemas.microsoft.com/office/drawing/2014/main" id="{20497410-BE5A-4498-9EEC-6DCBF17D6C80}"/>
              </a:ext>
            </a:extLst>
          </p:cNvPr>
          <p:cNvSpPr>
            <a:spLocks noGrp="1"/>
          </p:cNvSpPr>
          <p:nvPr>
            <p:ph idx="1"/>
          </p:nvPr>
        </p:nvSpPr>
        <p:spPr>
          <a:xfrm>
            <a:off x="5624945" y="1786854"/>
            <a:ext cx="3879273" cy="3890046"/>
          </a:xfrm>
        </p:spPr>
        <p:txBody>
          <a:bodyPr/>
          <a:lstStyle/>
          <a:p>
            <a:pPr marL="285750" lvl="1" indent="-285750">
              <a:buFont typeface="Arial" panose="020B0604020202020204" pitchFamily="34" charset="0"/>
              <a:buChar char="•"/>
            </a:pPr>
            <a:endParaRPr lang="fr-FR" dirty="0">
              <a:solidFill>
                <a:srgbClr val="FF0000"/>
              </a:solidFill>
            </a:endParaRPr>
          </a:p>
          <a:p>
            <a:pPr marL="633413" lvl="1" indent="-285750">
              <a:buFont typeface="Wingdings" panose="05000000000000000000" pitchFamily="2" charset="2"/>
              <a:buChar char="q"/>
            </a:pPr>
            <a:r>
              <a:rPr lang="fr-FR" dirty="0"/>
              <a:t>Diffuser le dispositif « industriels solidaires »</a:t>
            </a:r>
          </a:p>
          <a:p>
            <a:pPr marL="633413" lvl="1" indent="-285750">
              <a:buFont typeface="Wingdings" panose="05000000000000000000" pitchFamily="2" charset="2"/>
              <a:buChar char="q"/>
            </a:pPr>
            <a:endParaRPr lang="fr-FR" dirty="0"/>
          </a:p>
          <a:p>
            <a:pPr marL="633413" lvl="1" indent="-285750">
              <a:buFont typeface="Wingdings" panose="05000000000000000000" pitchFamily="2" charset="2"/>
              <a:buChar char="q"/>
            </a:pPr>
            <a:r>
              <a:rPr lang="fr-FR" dirty="0"/>
              <a:t>Participer avec le Conseil Régional à une stratégie de réindustrialisation du Centre-Val-de-Loire</a:t>
            </a:r>
          </a:p>
          <a:p>
            <a:pPr marL="633413" lvl="1" indent="-285750">
              <a:buFont typeface="Wingdings" panose="05000000000000000000" pitchFamily="2" charset="2"/>
              <a:buChar char="q"/>
            </a:pPr>
            <a:endParaRPr lang="fr-FR" dirty="0"/>
          </a:p>
          <a:p>
            <a:pPr marL="633413" lvl="1" indent="-285750">
              <a:buFont typeface="Wingdings" panose="05000000000000000000" pitchFamily="2" charset="2"/>
              <a:buChar char="q"/>
            </a:pPr>
            <a:r>
              <a:rPr lang="fr-FR" dirty="0"/>
              <a:t>Structurer France Industrie en Centre-Val-de-Loire</a:t>
            </a:r>
          </a:p>
          <a:p>
            <a:pPr marL="633413" lvl="1" indent="-285750">
              <a:buFont typeface="Wingdings" panose="05000000000000000000" pitchFamily="2" charset="2"/>
              <a:buChar char="q"/>
            </a:pPr>
            <a:endParaRPr lang="fr-FR" dirty="0"/>
          </a:p>
          <a:p>
            <a:pPr marL="633413" lvl="1" indent="-285750">
              <a:buFont typeface="Wingdings" panose="05000000000000000000" pitchFamily="2" charset="2"/>
              <a:buChar char="q"/>
            </a:pPr>
            <a:endParaRPr lang="fr-FR" dirty="0"/>
          </a:p>
        </p:txBody>
      </p:sp>
      <p:sp>
        <p:nvSpPr>
          <p:cNvPr id="5" name="Espace réservé du texte 4">
            <a:extLst>
              <a:ext uri="{FF2B5EF4-FFF2-40B4-BE49-F238E27FC236}">
                <a16:creationId xmlns:a16="http://schemas.microsoft.com/office/drawing/2014/main" id="{B67AC3CE-B19A-42E3-95A3-9ED3A0B9AA17}"/>
              </a:ext>
            </a:extLst>
          </p:cNvPr>
          <p:cNvSpPr>
            <a:spLocks noGrp="1"/>
          </p:cNvSpPr>
          <p:nvPr>
            <p:ph type="body" sz="quarter" idx="11"/>
          </p:nvPr>
        </p:nvSpPr>
        <p:spPr/>
        <p:txBody>
          <a:bodyPr/>
          <a:lstStyle/>
          <a:p>
            <a:r>
              <a:rPr lang="fr-FR" dirty="0"/>
              <a:t>05</a:t>
            </a:r>
          </a:p>
        </p:txBody>
      </p:sp>
      <p:sp>
        <p:nvSpPr>
          <p:cNvPr id="6" name="ZoneTexte 5">
            <a:extLst>
              <a:ext uri="{FF2B5EF4-FFF2-40B4-BE49-F238E27FC236}">
                <a16:creationId xmlns:a16="http://schemas.microsoft.com/office/drawing/2014/main" id="{52B056E4-6D57-4050-A557-DC4C7AB4C856}"/>
              </a:ext>
            </a:extLst>
          </p:cNvPr>
          <p:cNvSpPr txBox="1"/>
          <p:nvPr/>
        </p:nvSpPr>
        <p:spPr>
          <a:xfrm>
            <a:off x="1387704" y="1316324"/>
            <a:ext cx="3048000" cy="343390"/>
          </a:xfrm>
          <a:prstGeom prst="rect">
            <a:avLst/>
          </a:prstGeom>
          <a:noFill/>
        </p:spPr>
        <p:txBody>
          <a:bodyPr wrap="square" rtlCol="0">
            <a:spAutoFit/>
          </a:bodyPr>
          <a:lstStyle/>
          <a:p>
            <a:pPr algn="ctr"/>
            <a:r>
              <a:rPr lang="fr-FR" sz="1600" dirty="0">
                <a:solidFill>
                  <a:srgbClr val="FF0000"/>
                </a:solidFill>
              </a:rPr>
              <a:t>Constats et objectifs</a:t>
            </a:r>
          </a:p>
        </p:txBody>
      </p:sp>
      <p:sp>
        <p:nvSpPr>
          <p:cNvPr id="7" name="Espace réservé du contenu 2">
            <a:extLst>
              <a:ext uri="{FF2B5EF4-FFF2-40B4-BE49-F238E27FC236}">
                <a16:creationId xmlns:a16="http://schemas.microsoft.com/office/drawing/2014/main" id="{FA87240D-0E20-487D-B12D-935D847FEAA8}"/>
              </a:ext>
            </a:extLst>
          </p:cNvPr>
          <p:cNvSpPr txBox="1">
            <a:spLocks/>
          </p:cNvSpPr>
          <p:nvPr/>
        </p:nvSpPr>
        <p:spPr>
          <a:xfrm>
            <a:off x="290051" y="1786854"/>
            <a:ext cx="5057804" cy="4460427"/>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sz="1400" dirty="0"/>
              <a:t>Cet enjeu dépasse le périmètre d’intervention de la branche et le cadre régional ;</a:t>
            </a:r>
          </a:p>
          <a:p>
            <a:pPr lvl="1" algn="just"/>
            <a:endParaRPr lang="fr-FR" sz="1400" dirty="0"/>
          </a:p>
          <a:p>
            <a:pPr lvl="1" algn="just"/>
            <a:r>
              <a:rPr lang="fr-FR" sz="1400" dirty="0"/>
              <a:t>Toutefois favoriser l’emploi dans la branche métallurgie c’est aussi </a:t>
            </a:r>
            <a:r>
              <a:rPr lang="fr-FR" sz="1400" b="1" dirty="0"/>
              <a:t>permettre aux entreprises de se développer et au territoire d’accueillir de nouvelles entreprises.</a:t>
            </a:r>
          </a:p>
          <a:p>
            <a:pPr lvl="1" algn="just"/>
            <a:endParaRPr lang="fr-FR" sz="1400" b="1" dirty="0"/>
          </a:p>
          <a:p>
            <a:pPr lvl="1" algn="just"/>
            <a:r>
              <a:rPr lang="fr-FR" sz="1400" dirty="0"/>
              <a:t>La Région en tant que chef de file en matière de développement économie joue un rôle important et peut participer à accompagner une </a:t>
            </a:r>
            <a:r>
              <a:rPr lang="fr-FR" sz="1400" b="1" dirty="0"/>
              <a:t>stratégie volontariste de développement industriel.</a:t>
            </a:r>
          </a:p>
        </p:txBody>
      </p:sp>
      <p:sp>
        <p:nvSpPr>
          <p:cNvPr id="8" name="ZoneTexte 7">
            <a:extLst>
              <a:ext uri="{FF2B5EF4-FFF2-40B4-BE49-F238E27FC236}">
                <a16:creationId xmlns:a16="http://schemas.microsoft.com/office/drawing/2014/main" id="{83A0A39D-D372-4BB0-8643-B9F51908FCD9}"/>
              </a:ext>
            </a:extLst>
          </p:cNvPr>
          <p:cNvSpPr txBox="1"/>
          <p:nvPr/>
        </p:nvSpPr>
        <p:spPr>
          <a:xfrm>
            <a:off x="6150769" y="1321908"/>
            <a:ext cx="3048000" cy="343390"/>
          </a:xfrm>
          <a:prstGeom prst="rect">
            <a:avLst/>
          </a:prstGeom>
          <a:noFill/>
        </p:spPr>
        <p:txBody>
          <a:bodyPr wrap="square" rtlCol="0">
            <a:spAutoFit/>
          </a:bodyPr>
          <a:lstStyle/>
          <a:p>
            <a:pPr algn="ctr"/>
            <a:r>
              <a:rPr lang="fr-FR" sz="1600" dirty="0">
                <a:solidFill>
                  <a:srgbClr val="FF0000"/>
                </a:solidFill>
              </a:rPr>
              <a:t>Propositions d’actions</a:t>
            </a:r>
          </a:p>
        </p:txBody>
      </p:sp>
    </p:spTree>
    <p:extLst>
      <p:ext uri="{BB962C8B-B14F-4D97-AF65-F5344CB8AC3E}">
        <p14:creationId xmlns:p14="http://schemas.microsoft.com/office/powerpoint/2010/main" val="251049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E9167A-A1B7-4E02-852E-489996E7AA91}"/>
              </a:ext>
            </a:extLst>
          </p:cNvPr>
          <p:cNvSpPr>
            <a:spLocks noGrp="1"/>
          </p:cNvSpPr>
          <p:nvPr>
            <p:ph type="title"/>
          </p:nvPr>
        </p:nvSpPr>
        <p:spPr/>
        <p:txBody>
          <a:bodyPr/>
          <a:lstStyle/>
          <a:p>
            <a:r>
              <a:rPr lang="fr-FR"/>
              <a:t>ANNEXES</a:t>
            </a:r>
          </a:p>
        </p:txBody>
      </p:sp>
      <p:sp>
        <p:nvSpPr>
          <p:cNvPr id="3" name="Espace réservé du texte 2">
            <a:extLst>
              <a:ext uri="{FF2B5EF4-FFF2-40B4-BE49-F238E27FC236}">
                <a16:creationId xmlns:a16="http://schemas.microsoft.com/office/drawing/2014/main" id="{7CC5BC3F-7186-46D9-BA58-02F003D3AE57}"/>
              </a:ext>
            </a:extLst>
          </p:cNvPr>
          <p:cNvSpPr>
            <a:spLocks noGrp="1"/>
          </p:cNvSpPr>
          <p:nvPr>
            <p:ph type="body" idx="1"/>
          </p:nvPr>
        </p:nvSpPr>
        <p:spPr/>
        <p:txBody>
          <a:bodyPr/>
          <a:lstStyle/>
          <a:p>
            <a:r>
              <a:rPr lang="fr-FR" dirty="0"/>
              <a:t>06</a:t>
            </a:r>
          </a:p>
        </p:txBody>
      </p:sp>
    </p:spTree>
    <p:extLst>
      <p:ext uri="{BB962C8B-B14F-4D97-AF65-F5344CB8AC3E}">
        <p14:creationId xmlns:p14="http://schemas.microsoft.com/office/powerpoint/2010/main" val="100015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31D6706-294D-4990-A123-2D9CFF304988}"/>
              </a:ext>
            </a:extLst>
          </p:cNvPr>
          <p:cNvSpPr>
            <a:spLocks noGrp="1"/>
          </p:cNvSpPr>
          <p:nvPr>
            <p:ph type="title"/>
          </p:nvPr>
        </p:nvSpPr>
        <p:spPr/>
        <p:txBody>
          <a:bodyPr/>
          <a:lstStyle/>
          <a:p>
            <a:r>
              <a:rPr lang="fr-FR"/>
              <a:t>Annexe 1 : périmètre de l’intervention</a:t>
            </a:r>
          </a:p>
        </p:txBody>
      </p:sp>
      <p:sp>
        <p:nvSpPr>
          <p:cNvPr id="5" name="Espace réservé du texte 4">
            <a:extLst>
              <a:ext uri="{FF2B5EF4-FFF2-40B4-BE49-F238E27FC236}">
                <a16:creationId xmlns:a16="http://schemas.microsoft.com/office/drawing/2014/main" id="{92B216A5-C48B-41B8-876D-90B76CC40EFB}"/>
              </a:ext>
            </a:extLst>
          </p:cNvPr>
          <p:cNvSpPr>
            <a:spLocks noGrp="1"/>
          </p:cNvSpPr>
          <p:nvPr>
            <p:ph type="body" idx="1"/>
          </p:nvPr>
        </p:nvSpPr>
        <p:spPr/>
        <p:txBody>
          <a:bodyPr/>
          <a:lstStyle/>
          <a:p>
            <a:r>
              <a:rPr lang="fr-FR" dirty="0"/>
              <a:t>06</a:t>
            </a:r>
          </a:p>
        </p:txBody>
      </p:sp>
    </p:spTree>
    <p:extLst>
      <p:ext uri="{BB962C8B-B14F-4D97-AF65-F5344CB8AC3E}">
        <p14:creationId xmlns:p14="http://schemas.microsoft.com/office/powerpoint/2010/main" val="406768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1D0DA-DD7B-4BC3-917D-3D9A71AAAE0C}"/>
              </a:ext>
            </a:extLst>
          </p:cNvPr>
          <p:cNvSpPr>
            <a:spLocks noGrp="1"/>
          </p:cNvSpPr>
          <p:nvPr>
            <p:ph type="title"/>
          </p:nvPr>
        </p:nvSpPr>
        <p:spPr/>
        <p:txBody>
          <a:bodyPr/>
          <a:lstStyle/>
          <a:p>
            <a:r>
              <a:rPr lang="fr-FR"/>
              <a:t>Périmètre de l’intervention</a:t>
            </a:r>
          </a:p>
        </p:txBody>
      </p:sp>
      <p:sp>
        <p:nvSpPr>
          <p:cNvPr id="3" name="Espace réservé du texte 2">
            <a:extLst>
              <a:ext uri="{FF2B5EF4-FFF2-40B4-BE49-F238E27FC236}">
                <a16:creationId xmlns:a16="http://schemas.microsoft.com/office/drawing/2014/main" id="{916E1992-EA01-4754-8E09-A7757EDC6C1E}"/>
              </a:ext>
            </a:extLst>
          </p:cNvPr>
          <p:cNvSpPr>
            <a:spLocks noGrp="1"/>
          </p:cNvSpPr>
          <p:nvPr>
            <p:ph type="body" sz="quarter" idx="10"/>
          </p:nvPr>
        </p:nvSpPr>
        <p:spPr/>
        <p:txBody>
          <a:bodyPr/>
          <a:lstStyle/>
          <a:p>
            <a:r>
              <a:rPr lang="fr-FR"/>
              <a:t>Secteurs d’activités de la branche métallurgie (1/5)</a:t>
            </a:r>
          </a:p>
        </p:txBody>
      </p:sp>
      <p:sp>
        <p:nvSpPr>
          <p:cNvPr id="4" name="Espace réservé du texte 3">
            <a:extLst>
              <a:ext uri="{FF2B5EF4-FFF2-40B4-BE49-F238E27FC236}">
                <a16:creationId xmlns:a16="http://schemas.microsoft.com/office/drawing/2014/main" id="{60E6D7B0-D1AE-4A9A-BFFC-63A992FE5FE7}"/>
              </a:ext>
            </a:extLst>
          </p:cNvPr>
          <p:cNvSpPr>
            <a:spLocks noGrp="1"/>
          </p:cNvSpPr>
          <p:nvPr>
            <p:ph type="body" sz="quarter" idx="11"/>
          </p:nvPr>
        </p:nvSpPr>
        <p:spPr/>
        <p:txBody>
          <a:bodyPr/>
          <a:lstStyle/>
          <a:p>
            <a:r>
              <a:rPr lang="fr-FR" dirty="0"/>
              <a:t>06 </a:t>
            </a:r>
          </a:p>
        </p:txBody>
      </p:sp>
      <p:graphicFrame>
        <p:nvGraphicFramePr>
          <p:cNvPr id="5" name="Tableau 4">
            <a:extLst>
              <a:ext uri="{FF2B5EF4-FFF2-40B4-BE49-F238E27FC236}">
                <a16:creationId xmlns:a16="http://schemas.microsoft.com/office/drawing/2014/main" id="{2D806D64-A07E-4277-A92C-7EF141C632C4}"/>
              </a:ext>
            </a:extLst>
          </p:cNvPr>
          <p:cNvGraphicFramePr>
            <a:graphicFrameLocks noGrp="1"/>
          </p:cNvGraphicFramePr>
          <p:nvPr>
            <p:extLst>
              <p:ext uri="{D42A27DB-BD31-4B8C-83A1-F6EECF244321}">
                <p14:modId xmlns:p14="http://schemas.microsoft.com/office/powerpoint/2010/main" val="407648598"/>
              </p:ext>
            </p:extLst>
          </p:nvPr>
        </p:nvGraphicFramePr>
        <p:xfrm>
          <a:off x="457200" y="1471114"/>
          <a:ext cx="8554917" cy="4681157"/>
        </p:xfrm>
        <a:graphic>
          <a:graphicData uri="http://schemas.openxmlformats.org/drawingml/2006/table">
            <a:tbl>
              <a:tblPr firstRow="1" firstCol="1" bandRow="1">
                <a:tableStyleId>{5C22544A-7EE6-4342-B048-85BDC9FD1C3A}</a:tableStyleId>
              </a:tblPr>
              <a:tblGrid>
                <a:gridCol w="1612273">
                  <a:extLst>
                    <a:ext uri="{9D8B030D-6E8A-4147-A177-3AD203B41FA5}">
                      <a16:colId xmlns:a16="http://schemas.microsoft.com/office/drawing/2014/main" val="3606064708"/>
                    </a:ext>
                  </a:extLst>
                </a:gridCol>
                <a:gridCol w="3232859">
                  <a:extLst>
                    <a:ext uri="{9D8B030D-6E8A-4147-A177-3AD203B41FA5}">
                      <a16:colId xmlns:a16="http://schemas.microsoft.com/office/drawing/2014/main" val="4125853301"/>
                    </a:ext>
                  </a:extLst>
                </a:gridCol>
                <a:gridCol w="3709785">
                  <a:extLst>
                    <a:ext uri="{9D8B030D-6E8A-4147-A177-3AD203B41FA5}">
                      <a16:colId xmlns:a16="http://schemas.microsoft.com/office/drawing/2014/main" val="2223345226"/>
                    </a:ext>
                  </a:extLst>
                </a:gridCol>
              </a:tblGrid>
              <a:tr h="322517">
                <a:tc>
                  <a:txBody>
                    <a:bodyPr/>
                    <a:lstStyle/>
                    <a:p>
                      <a:pPr algn="ctr"/>
                      <a:r>
                        <a:rPr lang="fr-FR" sz="1100"/>
                        <a:t>Secteur d’activités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fr-FR" sz="1100"/>
                        <a:t>Codes NAF</a:t>
                      </a:r>
                      <a:r>
                        <a:rPr lang="fr-FR" sz="1100" baseline="0"/>
                        <a:t> inclus</a:t>
                      </a:r>
                      <a:endParaRPr lang="fr-FR"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fr-FR"/>
                    </a:p>
                  </a:txBody>
                  <a:tcPr/>
                </a:tc>
                <a:extLst>
                  <a:ext uri="{0D108BD9-81ED-4DB2-BD59-A6C34878D82A}">
                    <a16:rowId xmlns:a16="http://schemas.microsoft.com/office/drawing/2014/main" val="1542658782"/>
                  </a:ext>
                </a:extLst>
              </a:tr>
              <a:tr h="312975">
                <a:tc>
                  <a:txBody>
                    <a:bodyPr/>
                    <a:lstStyle/>
                    <a:p>
                      <a:pPr algn="ctr" fontAlgn="ctr"/>
                      <a:r>
                        <a:rPr lang="fr-FR" sz="1100" b="1" i="0" u="none" strike="noStrike">
                          <a:solidFill>
                            <a:srgbClr val="FFFFFF"/>
                          </a:solidFill>
                          <a:effectLst/>
                          <a:latin typeface="+mn-lt"/>
                        </a:rPr>
                        <a:t>Métallurgie, fabrication de produits métalliques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a:r>
                        <a:rPr lang="fr-FR" sz="1000" b="1"/>
                        <a:t>24 - Métallurgie-sidérurgie-fonderie :</a:t>
                      </a:r>
                    </a:p>
                    <a:p>
                      <a:pPr algn="l"/>
                      <a:r>
                        <a:rPr lang="fr-FR" sz="1000"/>
                        <a:t>24.10Z Sidérurgie</a:t>
                      </a:r>
                    </a:p>
                    <a:p>
                      <a:pPr algn="l"/>
                      <a:r>
                        <a:rPr lang="fr-FR" sz="1000"/>
                        <a:t>24.20Z Fabrication de tubes, tuyaux, profilés creux et accessoires correspondants en acier</a:t>
                      </a:r>
                    </a:p>
                    <a:p>
                      <a:pPr algn="l"/>
                      <a:r>
                        <a:rPr lang="fr-FR" sz="1000"/>
                        <a:t>24.31Z Étirage à froid de barres</a:t>
                      </a:r>
                    </a:p>
                    <a:p>
                      <a:pPr algn="l"/>
                      <a:r>
                        <a:rPr lang="fr-FR" sz="1000"/>
                        <a:t>24.32Z Laminage à froid de feuillards</a:t>
                      </a:r>
                    </a:p>
                    <a:p>
                      <a:pPr algn="l"/>
                      <a:r>
                        <a:rPr lang="fr-FR" sz="1000"/>
                        <a:t>24.33Z Profilage à froid par formage ou pliage</a:t>
                      </a:r>
                    </a:p>
                    <a:p>
                      <a:pPr algn="l"/>
                      <a:r>
                        <a:rPr lang="fr-FR" sz="1000"/>
                        <a:t>24.34Z Tréfilage à froid  24.41Z Production de métaux précieux</a:t>
                      </a:r>
                    </a:p>
                    <a:p>
                      <a:pPr algn="l"/>
                      <a:r>
                        <a:rPr lang="fr-FR" sz="1000"/>
                        <a:t>24.42Z Métallurgie de l'aluminium</a:t>
                      </a:r>
                    </a:p>
                    <a:p>
                      <a:pPr algn="l"/>
                      <a:r>
                        <a:rPr lang="fr-FR" sz="1000"/>
                        <a:t>24.43Z Métallurgie du plomb, du zinc ou de l'étain</a:t>
                      </a:r>
                    </a:p>
                    <a:p>
                      <a:pPr algn="l"/>
                      <a:r>
                        <a:rPr lang="fr-FR" sz="1000"/>
                        <a:t>24.44Z Métallurgie du cuivre</a:t>
                      </a:r>
                    </a:p>
                    <a:p>
                      <a:pPr algn="l"/>
                      <a:r>
                        <a:rPr lang="fr-FR" sz="1000"/>
                        <a:t>24.45Z Métallurgie des autres métaux non ferreux</a:t>
                      </a:r>
                    </a:p>
                    <a:p>
                      <a:pPr algn="l"/>
                      <a:r>
                        <a:rPr lang="fr-FR" sz="1000"/>
                        <a:t>24.46Z Élaboration et transformation de matières nucléaires</a:t>
                      </a:r>
                    </a:p>
                    <a:p>
                      <a:pPr algn="l"/>
                      <a:r>
                        <a:rPr lang="fr-FR" sz="1000"/>
                        <a:t>24.51Z Fonderie de fonte</a:t>
                      </a:r>
                    </a:p>
                    <a:p>
                      <a:pPr algn="l"/>
                      <a:r>
                        <a:rPr lang="fr-FR" sz="1000"/>
                        <a:t>24.52Z Fonderie d'acier</a:t>
                      </a:r>
                    </a:p>
                    <a:p>
                      <a:pPr algn="l"/>
                      <a:r>
                        <a:rPr lang="fr-FR" sz="1000"/>
                        <a:t>24.53Z Fonderie de métaux légers</a:t>
                      </a:r>
                    </a:p>
                    <a:p>
                      <a:pPr algn="l"/>
                      <a:r>
                        <a:rPr lang="fr-FR" sz="1000"/>
                        <a:t>24.54Z Fonderie d'autres métaux non ferreux</a:t>
                      </a:r>
                    </a:p>
                    <a:p>
                      <a:pPr algn="l"/>
                      <a:endParaRPr lang="fr-FR"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fr-FR" sz="1000" b="1"/>
                        <a:t>25 - Produits métalliques,</a:t>
                      </a:r>
                    </a:p>
                    <a:p>
                      <a:pPr algn="l"/>
                      <a:r>
                        <a:rPr lang="fr-FR" sz="1000"/>
                        <a:t>25.11Z Fabrication de structures métalliques et de parties de structures</a:t>
                      </a:r>
                    </a:p>
                    <a:p>
                      <a:pPr algn="l"/>
                      <a:r>
                        <a:rPr lang="fr-FR" sz="1000"/>
                        <a:t>25.12Z Fabrication de portes et fenêtres en métal</a:t>
                      </a:r>
                    </a:p>
                    <a:p>
                      <a:pPr algn="l"/>
                      <a:r>
                        <a:rPr lang="fr-FR" sz="1000"/>
                        <a:t>25.21Z Fabrication de radiateurs et de chaudières pour le chauffage central</a:t>
                      </a:r>
                    </a:p>
                    <a:p>
                      <a:pPr algn="l"/>
                      <a:r>
                        <a:rPr lang="fr-FR" sz="1000"/>
                        <a:t>25.29Z Fabrication d'autres réservoirs, citernes et conteneurs métalliques</a:t>
                      </a:r>
                    </a:p>
                    <a:p>
                      <a:pPr algn="l"/>
                      <a:r>
                        <a:rPr lang="fr-FR" sz="1000"/>
                        <a:t>25.30Z Fabrication de générateurs de vapeur, à l'exception des chaudières pour le chauffage central</a:t>
                      </a:r>
                    </a:p>
                    <a:p>
                      <a:pPr algn="l"/>
                      <a:r>
                        <a:rPr lang="fr-FR" sz="1000"/>
                        <a:t>25.40Z Fabrication d'armes et de munitions</a:t>
                      </a:r>
                    </a:p>
                    <a:p>
                      <a:pPr algn="l"/>
                      <a:r>
                        <a:rPr lang="fr-FR" sz="1000"/>
                        <a:t>25.50A Forge, estampage, matriçage ; métallurgie des poudres</a:t>
                      </a:r>
                    </a:p>
                    <a:p>
                      <a:pPr algn="l"/>
                      <a:r>
                        <a:rPr lang="fr-FR" sz="1000"/>
                        <a:t>25.50B Découpage, emboutissage  25.61Z Traitement et revêtement des métaux</a:t>
                      </a:r>
                    </a:p>
                    <a:p>
                      <a:pPr algn="l"/>
                      <a:r>
                        <a:rPr lang="fr-FR" sz="1000"/>
                        <a:t>25.62A Décolletage</a:t>
                      </a:r>
                    </a:p>
                    <a:p>
                      <a:pPr algn="l"/>
                      <a:r>
                        <a:rPr lang="fr-FR" sz="1000"/>
                        <a:t>25.62B Mécanique industrielle</a:t>
                      </a:r>
                    </a:p>
                    <a:p>
                      <a:pPr algn="l"/>
                      <a:r>
                        <a:rPr lang="fr-FR" sz="1000"/>
                        <a:t>25.71Z Fabrication de coutellerie</a:t>
                      </a:r>
                    </a:p>
                    <a:p>
                      <a:pPr algn="l"/>
                      <a:r>
                        <a:rPr lang="fr-FR" sz="1000"/>
                        <a:t>25.72Z Fabrication de serrures et de ferrures</a:t>
                      </a:r>
                    </a:p>
                    <a:p>
                      <a:pPr algn="l"/>
                      <a:r>
                        <a:rPr lang="fr-FR" sz="1000"/>
                        <a:t>25.73A Fabrication de moules et modèles</a:t>
                      </a:r>
                    </a:p>
                    <a:p>
                      <a:pPr algn="l"/>
                      <a:r>
                        <a:rPr lang="fr-FR" sz="1000"/>
                        <a:t>25.73B Fabrication d'autres outillages</a:t>
                      </a:r>
                    </a:p>
                    <a:p>
                      <a:pPr algn="l"/>
                      <a:r>
                        <a:rPr lang="fr-FR" sz="1000"/>
                        <a:t>25.91Z Fabrication de fûts et emballages métalliques similaires</a:t>
                      </a:r>
                    </a:p>
                    <a:p>
                      <a:pPr algn="l"/>
                      <a:r>
                        <a:rPr lang="fr-FR" sz="1000"/>
                        <a:t>25.92Z Fabrication d'emballages métalliques légers</a:t>
                      </a:r>
                    </a:p>
                    <a:p>
                      <a:pPr algn="l"/>
                      <a:r>
                        <a:rPr lang="fr-FR" sz="1000"/>
                        <a:t>25.93Z Fabrication d'articles en fils métalliques, de chaînes et de ressorts</a:t>
                      </a:r>
                    </a:p>
                    <a:p>
                      <a:pPr algn="l"/>
                      <a:r>
                        <a:rPr lang="fr-FR" sz="1000"/>
                        <a:t>25.94Z Fabrication de vis et de boulons</a:t>
                      </a:r>
                    </a:p>
                    <a:p>
                      <a:pPr algn="l"/>
                      <a:r>
                        <a:rPr lang="fr-FR" sz="1000"/>
                        <a:t>25.99A Fabrication d'articles métalliques ménagers</a:t>
                      </a:r>
                    </a:p>
                    <a:p>
                      <a:pPr algn="l"/>
                      <a:r>
                        <a:rPr lang="fr-FR" sz="1000"/>
                        <a:t>25.99B Fabrication d'autres articles métalliques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4688402"/>
                  </a:ext>
                </a:extLst>
              </a:tr>
            </a:tbl>
          </a:graphicData>
        </a:graphic>
      </p:graphicFrame>
    </p:spTree>
    <p:extLst>
      <p:ext uri="{BB962C8B-B14F-4D97-AF65-F5344CB8AC3E}">
        <p14:creationId xmlns:p14="http://schemas.microsoft.com/office/powerpoint/2010/main" val="13033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1D0DA-DD7B-4BC3-917D-3D9A71AAAE0C}"/>
              </a:ext>
            </a:extLst>
          </p:cNvPr>
          <p:cNvSpPr>
            <a:spLocks noGrp="1"/>
          </p:cNvSpPr>
          <p:nvPr>
            <p:ph type="title"/>
          </p:nvPr>
        </p:nvSpPr>
        <p:spPr/>
        <p:txBody>
          <a:bodyPr/>
          <a:lstStyle/>
          <a:p>
            <a:r>
              <a:rPr lang="fr-FR"/>
              <a:t>Périmètre de l’intervention</a:t>
            </a:r>
          </a:p>
        </p:txBody>
      </p:sp>
      <p:sp>
        <p:nvSpPr>
          <p:cNvPr id="3" name="Espace réservé du texte 2">
            <a:extLst>
              <a:ext uri="{FF2B5EF4-FFF2-40B4-BE49-F238E27FC236}">
                <a16:creationId xmlns:a16="http://schemas.microsoft.com/office/drawing/2014/main" id="{916E1992-EA01-4754-8E09-A7757EDC6C1E}"/>
              </a:ext>
            </a:extLst>
          </p:cNvPr>
          <p:cNvSpPr>
            <a:spLocks noGrp="1"/>
          </p:cNvSpPr>
          <p:nvPr>
            <p:ph type="body" sz="quarter" idx="10"/>
          </p:nvPr>
        </p:nvSpPr>
        <p:spPr/>
        <p:txBody>
          <a:bodyPr/>
          <a:lstStyle/>
          <a:p>
            <a:r>
              <a:rPr lang="fr-FR"/>
              <a:t>Secteurs d’activités de la branche métallurgie (2/5)</a:t>
            </a:r>
          </a:p>
        </p:txBody>
      </p:sp>
      <p:sp>
        <p:nvSpPr>
          <p:cNvPr id="4" name="Espace réservé du texte 3">
            <a:extLst>
              <a:ext uri="{FF2B5EF4-FFF2-40B4-BE49-F238E27FC236}">
                <a16:creationId xmlns:a16="http://schemas.microsoft.com/office/drawing/2014/main" id="{60E6D7B0-D1AE-4A9A-BFFC-63A992FE5FE7}"/>
              </a:ext>
            </a:extLst>
          </p:cNvPr>
          <p:cNvSpPr>
            <a:spLocks noGrp="1"/>
          </p:cNvSpPr>
          <p:nvPr>
            <p:ph type="body" sz="quarter" idx="11"/>
          </p:nvPr>
        </p:nvSpPr>
        <p:spPr/>
        <p:txBody>
          <a:bodyPr/>
          <a:lstStyle/>
          <a:p>
            <a:r>
              <a:rPr lang="fr-FR" dirty="0"/>
              <a:t>06</a:t>
            </a:r>
          </a:p>
        </p:txBody>
      </p:sp>
      <p:graphicFrame>
        <p:nvGraphicFramePr>
          <p:cNvPr id="6" name="Tableau 5">
            <a:extLst>
              <a:ext uri="{FF2B5EF4-FFF2-40B4-BE49-F238E27FC236}">
                <a16:creationId xmlns:a16="http://schemas.microsoft.com/office/drawing/2014/main" id="{37F6F7E8-47BB-4757-98CF-F130BDBE0EDC}"/>
              </a:ext>
            </a:extLst>
          </p:cNvPr>
          <p:cNvGraphicFramePr>
            <a:graphicFrameLocks noGrp="1"/>
          </p:cNvGraphicFramePr>
          <p:nvPr>
            <p:extLst>
              <p:ext uri="{D42A27DB-BD31-4B8C-83A1-F6EECF244321}">
                <p14:modId xmlns:p14="http://schemas.microsoft.com/office/powerpoint/2010/main" val="3035753999"/>
              </p:ext>
            </p:extLst>
          </p:nvPr>
        </p:nvGraphicFramePr>
        <p:xfrm>
          <a:off x="444498" y="1471114"/>
          <a:ext cx="8554917" cy="3919157"/>
        </p:xfrm>
        <a:graphic>
          <a:graphicData uri="http://schemas.openxmlformats.org/drawingml/2006/table">
            <a:tbl>
              <a:tblPr firstRow="1" firstCol="1" bandRow="1">
                <a:tableStyleId>{5C22544A-7EE6-4342-B048-85BDC9FD1C3A}</a:tableStyleId>
              </a:tblPr>
              <a:tblGrid>
                <a:gridCol w="1612273">
                  <a:extLst>
                    <a:ext uri="{9D8B030D-6E8A-4147-A177-3AD203B41FA5}">
                      <a16:colId xmlns:a16="http://schemas.microsoft.com/office/drawing/2014/main" val="3606064708"/>
                    </a:ext>
                  </a:extLst>
                </a:gridCol>
                <a:gridCol w="3232859">
                  <a:extLst>
                    <a:ext uri="{9D8B030D-6E8A-4147-A177-3AD203B41FA5}">
                      <a16:colId xmlns:a16="http://schemas.microsoft.com/office/drawing/2014/main" val="4125853301"/>
                    </a:ext>
                  </a:extLst>
                </a:gridCol>
                <a:gridCol w="3709785">
                  <a:extLst>
                    <a:ext uri="{9D8B030D-6E8A-4147-A177-3AD203B41FA5}">
                      <a16:colId xmlns:a16="http://schemas.microsoft.com/office/drawing/2014/main" val="2223345226"/>
                    </a:ext>
                  </a:extLst>
                </a:gridCol>
              </a:tblGrid>
              <a:tr h="322517">
                <a:tc>
                  <a:txBody>
                    <a:bodyPr/>
                    <a:lstStyle/>
                    <a:p>
                      <a:pPr algn="ctr"/>
                      <a:r>
                        <a:rPr lang="fr-FR" sz="1100"/>
                        <a:t>Secteur d’activités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fr-FR" sz="1100"/>
                        <a:t>Codes NAF</a:t>
                      </a:r>
                      <a:r>
                        <a:rPr lang="fr-FR" sz="1100" baseline="0"/>
                        <a:t> inclus</a:t>
                      </a:r>
                      <a:endParaRPr lang="fr-FR"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fr-FR"/>
                    </a:p>
                  </a:txBody>
                  <a:tcPr/>
                </a:tc>
                <a:extLst>
                  <a:ext uri="{0D108BD9-81ED-4DB2-BD59-A6C34878D82A}">
                    <a16:rowId xmlns:a16="http://schemas.microsoft.com/office/drawing/2014/main" val="1542658782"/>
                  </a:ext>
                </a:extLst>
              </a:tr>
              <a:tr h="312975">
                <a:tc>
                  <a:txBody>
                    <a:bodyPr/>
                    <a:lstStyle/>
                    <a:p>
                      <a:pPr marL="0" algn="ctr" defTabSz="457200" rtl="0" eaLnBrk="1" fontAlgn="ctr" latinLnBrk="0" hangingPunct="1"/>
                      <a:r>
                        <a:rPr lang="fr-FR" sz="1100" b="1" i="0" u="none" strike="noStrike" kern="1200">
                          <a:solidFill>
                            <a:srgbClr val="FFFFFF"/>
                          </a:solidFill>
                          <a:effectLst/>
                          <a:latin typeface="+mn-lt"/>
                          <a:ea typeface="+mn-ea"/>
                          <a:cs typeface="+mn-cs"/>
                        </a:rPr>
                        <a:t>Fabrication de produits informatiques, électroniques, optiques et d'équipements électriques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a:r>
                        <a:rPr lang="fr-FR" sz="1000" b="1"/>
                        <a:t>26 - Produits informatiques, électroniques et optiques,</a:t>
                      </a:r>
                    </a:p>
                    <a:p>
                      <a:pPr algn="l"/>
                      <a:r>
                        <a:rPr lang="fr-FR" sz="1000"/>
                        <a:t>26.11Z Fabrication de composants électroniques </a:t>
                      </a:r>
                    </a:p>
                    <a:p>
                      <a:pPr algn="l"/>
                      <a:r>
                        <a:rPr lang="fr-FR" sz="1000"/>
                        <a:t>26.12Z Fabrication de cartes électroniques assemblées</a:t>
                      </a:r>
                    </a:p>
                    <a:p>
                      <a:pPr algn="l"/>
                      <a:r>
                        <a:rPr lang="fr-FR" sz="1000"/>
                        <a:t>26.20Z Fabrication d'ordinateurs et d'équipements périphériques</a:t>
                      </a:r>
                    </a:p>
                    <a:p>
                      <a:pPr algn="l"/>
                      <a:r>
                        <a:rPr lang="fr-FR" sz="1000"/>
                        <a:t>26.30Z Fabrication d'équipements de communication</a:t>
                      </a:r>
                    </a:p>
                    <a:p>
                      <a:pPr algn="l"/>
                      <a:r>
                        <a:rPr lang="fr-FR" sz="1000"/>
                        <a:t>26.40Z Fabrication de produits électroniques grand public</a:t>
                      </a:r>
                    </a:p>
                    <a:p>
                      <a:pPr algn="l"/>
                      <a:r>
                        <a:rPr lang="fr-FR" sz="1000"/>
                        <a:t>26.51A Fabrication d'équipements d'aide à la navigation</a:t>
                      </a:r>
                    </a:p>
                    <a:p>
                      <a:pPr algn="l"/>
                      <a:r>
                        <a:rPr lang="fr-FR" sz="1000"/>
                        <a:t>26.51B Fabrication d'instrumentation scientifique et technique</a:t>
                      </a:r>
                    </a:p>
                    <a:p>
                      <a:pPr algn="l"/>
                      <a:r>
                        <a:rPr lang="fr-FR" sz="1000"/>
                        <a:t>26.52Z Horlogerie</a:t>
                      </a:r>
                    </a:p>
                    <a:p>
                      <a:pPr algn="l"/>
                      <a:r>
                        <a:rPr lang="fr-FR" sz="1000"/>
                        <a:t>26.60Z Fabrication d'équipements d'irradiation médicale, d'équipements électro médicaux et électro thérapeutiques</a:t>
                      </a:r>
                    </a:p>
                    <a:p>
                      <a:pPr algn="l"/>
                      <a:r>
                        <a:rPr lang="fr-FR" sz="1000"/>
                        <a:t>26.70Z Fabrication de matériels optique et photographique</a:t>
                      </a:r>
                    </a:p>
                    <a:p>
                      <a:pPr algn="l"/>
                      <a:r>
                        <a:rPr lang="fr-FR" sz="1000"/>
                        <a:t>26.80Z Fabrication de supports magnétiques et optiques</a:t>
                      </a:r>
                    </a:p>
                    <a:p>
                      <a:pPr algn="l"/>
                      <a:endParaRPr lang="fr-FR"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fr-FR" sz="1000" b="1"/>
                        <a:t>27 - Equipements électriques, </a:t>
                      </a:r>
                      <a:endParaRPr lang="fr-FR"/>
                    </a:p>
                    <a:p>
                      <a:pPr algn="l"/>
                      <a:r>
                        <a:rPr lang="fr-FR" sz="1000"/>
                        <a:t>27.11Z Fabrication de moteurs, génératrices et transformateurs électrique</a:t>
                      </a:r>
                    </a:p>
                    <a:p>
                      <a:pPr algn="l"/>
                      <a:r>
                        <a:rPr lang="fr-FR" sz="1000"/>
                        <a:t>27.12Z Fabrication de matériel de distribution et de commande électrique</a:t>
                      </a:r>
                    </a:p>
                    <a:p>
                      <a:pPr algn="l"/>
                      <a:r>
                        <a:rPr lang="fr-FR" sz="1000"/>
                        <a:t>27.20Z Fabrication de piles et d'accumulateurs électriques</a:t>
                      </a:r>
                    </a:p>
                    <a:p>
                      <a:pPr algn="l"/>
                      <a:r>
                        <a:rPr lang="fr-FR" sz="1000"/>
                        <a:t>27.31Z Fabrication de câbles de fibres optiques</a:t>
                      </a:r>
                    </a:p>
                    <a:p>
                      <a:pPr algn="l"/>
                      <a:r>
                        <a:rPr lang="fr-FR" sz="1000"/>
                        <a:t>27.32Z Fabrication d'autres fils et câbles électroniques ou électriques</a:t>
                      </a:r>
                    </a:p>
                    <a:p>
                      <a:pPr algn="l"/>
                      <a:r>
                        <a:rPr lang="fr-FR" sz="1000"/>
                        <a:t>27.33Z Fabrication de matériel d'installation électrique</a:t>
                      </a:r>
                    </a:p>
                    <a:p>
                      <a:pPr algn="l"/>
                      <a:r>
                        <a:rPr lang="fr-FR" sz="1000"/>
                        <a:t>27.40Z Fabrication d'appareils d'éclairage électrique</a:t>
                      </a:r>
                    </a:p>
                    <a:p>
                      <a:pPr algn="l"/>
                      <a:r>
                        <a:rPr lang="fr-FR" sz="1000"/>
                        <a:t>27.51Z Fabrication d'appareils électroménagers</a:t>
                      </a:r>
                    </a:p>
                    <a:p>
                      <a:pPr algn="l"/>
                      <a:r>
                        <a:rPr lang="fr-FR" sz="1000"/>
                        <a:t>27.52Z Fabrication d'appareils ménagers non électriques</a:t>
                      </a:r>
                    </a:p>
                    <a:p>
                      <a:pPr algn="l"/>
                      <a:r>
                        <a:rPr lang="fr-FR" sz="1000"/>
                        <a:t>27.90Z Fabrication d'autres matériels électriques</a:t>
                      </a:r>
                    </a:p>
                    <a:p>
                      <a:pPr algn="l"/>
                      <a:endParaRPr lang="fr-FR"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4688402"/>
                  </a:ext>
                </a:extLst>
              </a:tr>
            </a:tbl>
          </a:graphicData>
        </a:graphic>
      </p:graphicFrame>
    </p:spTree>
    <p:extLst>
      <p:ext uri="{BB962C8B-B14F-4D97-AF65-F5344CB8AC3E}">
        <p14:creationId xmlns:p14="http://schemas.microsoft.com/office/powerpoint/2010/main" val="18297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1D0DA-DD7B-4BC3-917D-3D9A71AAAE0C}"/>
              </a:ext>
            </a:extLst>
          </p:cNvPr>
          <p:cNvSpPr>
            <a:spLocks noGrp="1"/>
          </p:cNvSpPr>
          <p:nvPr>
            <p:ph type="title"/>
          </p:nvPr>
        </p:nvSpPr>
        <p:spPr/>
        <p:txBody>
          <a:bodyPr/>
          <a:lstStyle/>
          <a:p>
            <a:r>
              <a:rPr lang="fr-FR"/>
              <a:t>Périmètre de l’intervention</a:t>
            </a:r>
          </a:p>
        </p:txBody>
      </p:sp>
      <p:sp>
        <p:nvSpPr>
          <p:cNvPr id="3" name="Espace réservé du texte 2">
            <a:extLst>
              <a:ext uri="{FF2B5EF4-FFF2-40B4-BE49-F238E27FC236}">
                <a16:creationId xmlns:a16="http://schemas.microsoft.com/office/drawing/2014/main" id="{916E1992-EA01-4754-8E09-A7757EDC6C1E}"/>
              </a:ext>
            </a:extLst>
          </p:cNvPr>
          <p:cNvSpPr>
            <a:spLocks noGrp="1"/>
          </p:cNvSpPr>
          <p:nvPr>
            <p:ph type="body" sz="quarter" idx="10"/>
          </p:nvPr>
        </p:nvSpPr>
        <p:spPr/>
        <p:txBody>
          <a:bodyPr/>
          <a:lstStyle/>
          <a:p>
            <a:r>
              <a:rPr lang="fr-FR"/>
              <a:t>Secteurs d’activités de la branche métallurgie (3/5)</a:t>
            </a:r>
          </a:p>
        </p:txBody>
      </p:sp>
      <p:sp>
        <p:nvSpPr>
          <p:cNvPr id="4" name="Espace réservé du texte 3">
            <a:extLst>
              <a:ext uri="{FF2B5EF4-FFF2-40B4-BE49-F238E27FC236}">
                <a16:creationId xmlns:a16="http://schemas.microsoft.com/office/drawing/2014/main" id="{60E6D7B0-D1AE-4A9A-BFFC-63A992FE5FE7}"/>
              </a:ext>
            </a:extLst>
          </p:cNvPr>
          <p:cNvSpPr>
            <a:spLocks noGrp="1"/>
          </p:cNvSpPr>
          <p:nvPr>
            <p:ph type="body" sz="quarter" idx="11"/>
          </p:nvPr>
        </p:nvSpPr>
        <p:spPr/>
        <p:txBody>
          <a:bodyPr/>
          <a:lstStyle/>
          <a:p>
            <a:r>
              <a:rPr lang="fr-FR" dirty="0"/>
              <a:t>06</a:t>
            </a:r>
          </a:p>
        </p:txBody>
      </p:sp>
      <p:graphicFrame>
        <p:nvGraphicFramePr>
          <p:cNvPr id="7" name="Tableau 6">
            <a:extLst>
              <a:ext uri="{FF2B5EF4-FFF2-40B4-BE49-F238E27FC236}">
                <a16:creationId xmlns:a16="http://schemas.microsoft.com/office/drawing/2014/main" id="{87694F8B-8BB1-404B-AE12-F6C7B18D231F}"/>
              </a:ext>
            </a:extLst>
          </p:cNvPr>
          <p:cNvGraphicFramePr>
            <a:graphicFrameLocks noGrp="1"/>
          </p:cNvGraphicFramePr>
          <p:nvPr>
            <p:extLst>
              <p:ext uri="{D42A27DB-BD31-4B8C-83A1-F6EECF244321}">
                <p14:modId xmlns:p14="http://schemas.microsoft.com/office/powerpoint/2010/main" val="2496258936"/>
              </p:ext>
            </p:extLst>
          </p:nvPr>
        </p:nvGraphicFramePr>
        <p:xfrm>
          <a:off x="351693" y="1403574"/>
          <a:ext cx="8586177" cy="4071557"/>
        </p:xfrm>
        <a:graphic>
          <a:graphicData uri="http://schemas.openxmlformats.org/drawingml/2006/table">
            <a:tbl>
              <a:tblPr firstRow="1" firstCol="1" bandRow="1">
                <a:tableStyleId>{5C22544A-7EE6-4342-B048-85BDC9FD1C3A}</a:tableStyleId>
              </a:tblPr>
              <a:tblGrid>
                <a:gridCol w="1643533">
                  <a:extLst>
                    <a:ext uri="{9D8B030D-6E8A-4147-A177-3AD203B41FA5}">
                      <a16:colId xmlns:a16="http://schemas.microsoft.com/office/drawing/2014/main" val="3606064708"/>
                    </a:ext>
                  </a:extLst>
                </a:gridCol>
                <a:gridCol w="6942644">
                  <a:extLst>
                    <a:ext uri="{9D8B030D-6E8A-4147-A177-3AD203B41FA5}">
                      <a16:colId xmlns:a16="http://schemas.microsoft.com/office/drawing/2014/main" val="4125853301"/>
                    </a:ext>
                  </a:extLst>
                </a:gridCol>
              </a:tblGrid>
              <a:tr h="322517">
                <a:tc>
                  <a:txBody>
                    <a:bodyPr/>
                    <a:lstStyle/>
                    <a:p>
                      <a:pPr algn="ctr"/>
                      <a:r>
                        <a:rPr lang="fr-FR" sz="1100"/>
                        <a:t>Secteur d’activités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fr-FR" sz="1100"/>
                        <a:t>Codes NAF</a:t>
                      </a:r>
                      <a:r>
                        <a:rPr lang="fr-FR" sz="1100" baseline="0"/>
                        <a:t> inclus</a:t>
                      </a:r>
                      <a:endParaRPr lang="fr-FR"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542658782"/>
                  </a:ext>
                </a:extLst>
              </a:tr>
              <a:tr h="528288">
                <a:tc>
                  <a:txBody>
                    <a:bodyPr/>
                    <a:lstStyle/>
                    <a:p>
                      <a:pPr algn="ctr" fontAlgn="ctr"/>
                      <a:r>
                        <a:rPr lang="fr-FR" sz="1100" b="1" i="0" u="none" strike="noStrike">
                          <a:solidFill>
                            <a:srgbClr val="FFFFFF"/>
                          </a:solidFill>
                          <a:effectLst/>
                          <a:latin typeface="+mn-lt"/>
                        </a:rPr>
                        <a:t>Fabrication de machines et d'équipements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a:r>
                        <a:rPr lang="fr-FR" sz="1000"/>
                        <a:t>28.11Z Fabrication de moteurs et turbines, à l'exception des moteurs d'avions et de véhicules</a:t>
                      </a:r>
                    </a:p>
                    <a:p>
                      <a:pPr algn="l"/>
                      <a:r>
                        <a:rPr lang="fr-FR" sz="1000"/>
                        <a:t>28.12Z Fabrication d'équipements hydrauliques et pneumatiques</a:t>
                      </a:r>
                    </a:p>
                    <a:p>
                      <a:pPr algn="l"/>
                      <a:r>
                        <a:rPr lang="fr-FR" sz="1000"/>
                        <a:t>28.13Z Fabrication d'autres pompes et compresseurs</a:t>
                      </a:r>
                    </a:p>
                    <a:p>
                      <a:pPr algn="l"/>
                      <a:r>
                        <a:rPr lang="fr-FR" sz="1000"/>
                        <a:t>28.14Z Fabrication d'autres articles de robinetterie</a:t>
                      </a:r>
                    </a:p>
                    <a:p>
                      <a:pPr algn="l"/>
                      <a:r>
                        <a:rPr lang="fr-FR" sz="1000"/>
                        <a:t>28.15Z Fabrication d'engrenages et d'organes mécaniques de transmission</a:t>
                      </a:r>
                    </a:p>
                    <a:p>
                      <a:pPr algn="l"/>
                      <a:r>
                        <a:rPr lang="fr-FR" sz="1000"/>
                        <a:t>28.21Z Fabrication de fours et brûleurs</a:t>
                      </a:r>
                    </a:p>
                    <a:p>
                      <a:pPr algn="l"/>
                      <a:r>
                        <a:rPr lang="fr-FR" sz="1000"/>
                        <a:t>28.22Z Fabrication de matériel de levage et de manutention</a:t>
                      </a:r>
                    </a:p>
                    <a:p>
                      <a:pPr algn="l"/>
                      <a:r>
                        <a:rPr lang="fr-FR" sz="1000"/>
                        <a:t>28.23Z Fabrication de machines et d'équipements de bureau (à l'exception des ordinateurs et équipements périphériques)</a:t>
                      </a:r>
                    </a:p>
                    <a:p>
                      <a:pPr algn="l"/>
                      <a:r>
                        <a:rPr lang="fr-FR" sz="1000"/>
                        <a:t>28.24Z Fabrication d'outillage portatif à moteur incorporé</a:t>
                      </a:r>
                    </a:p>
                    <a:p>
                      <a:pPr algn="l"/>
                      <a:r>
                        <a:rPr lang="fr-FR" sz="1000"/>
                        <a:t>28.25Z Fabrication d'équipements aérauliques et frigorifiques industriels</a:t>
                      </a:r>
                    </a:p>
                    <a:p>
                      <a:pPr algn="l"/>
                      <a:r>
                        <a:rPr lang="fr-FR" sz="1000"/>
                        <a:t>28.29A Fabrication d'équipements d'emballage, de conditionnement et de pesage</a:t>
                      </a:r>
                    </a:p>
                    <a:p>
                      <a:pPr algn="l"/>
                      <a:r>
                        <a:rPr lang="fr-FR" sz="1000"/>
                        <a:t>28.29B Fabrication d'autres machines d'usage général</a:t>
                      </a:r>
                    </a:p>
                    <a:p>
                      <a:pPr algn="l"/>
                      <a:r>
                        <a:rPr lang="fr-FR" sz="1000"/>
                        <a:t>28.30Z Fabrication de machines agricoles et forestières</a:t>
                      </a:r>
                    </a:p>
                    <a:p>
                      <a:pPr algn="l"/>
                      <a:r>
                        <a:rPr lang="fr-FR" sz="1000"/>
                        <a:t>28.41Z Fabrication de machines-outils pour le travail des métaux</a:t>
                      </a:r>
                    </a:p>
                    <a:p>
                      <a:pPr algn="l"/>
                      <a:r>
                        <a:rPr lang="fr-FR" sz="1000"/>
                        <a:t>28.49Z Fabrication d'autres machines-outils</a:t>
                      </a:r>
                    </a:p>
                    <a:p>
                      <a:pPr algn="l"/>
                      <a:r>
                        <a:rPr lang="fr-FR" sz="1000"/>
                        <a:t>28.91Z Fabrication de machines pour la métallurgie</a:t>
                      </a:r>
                    </a:p>
                    <a:p>
                      <a:pPr algn="l"/>
                      <a:r>
                        <a:rPr lang="fr-FR" sz="1000"/>
                        <a:t>28.92Z Fabrication de machines pour l'extraction ou la construction</a:t>
                      </a:r>
                    </a:p>
                    <a:p>
                      <a:pPr algn="l"/>
                      <a:r>
                        <a:rPr lang="fr-FR" sz="1000"/>
                        <a:t>28.93Z Fabrication de machines pour l'industrie agro-alimentaire</a:t>
                      </a:r>
                    </a:p>
                    <a:p>
                      <a:pPr algn="l"/>
                      <a:r>
                        <a:rPr lang="fr-FR" sz="1000"/>
                        <a:t>28.94Z Fabrication de machines pour les industries textiles</a:t>
                      </a:r>
                    </a:p>
                    <a:p>
                      <a:pPr algn="l"/>
                      <a:r>
                        <a:rPr lang="fr-FR" sz="1000"/>
                        <a:t>28.95Z Fabrication de machines pour les industries du papier et du carton</a:t>
                      </a:r>
                    </a:p>
                    <a:p>
                      <a:pPr algn="l"/>
                      <a:r>
                        <a:rPr lang="fr-FR" sz="1000"/>
                        <a:t>28.96Z Fabrication de machines pour le travail du caoutchouc ou des plastiques</a:t>
                      </a:r>
                    </a:p>
                    <a:p>
                      <a:pPr algn="l"/>
                      <a:r>
                        <a:rPr lang="fr-FR" sz="1000"/>
                        <a:t>28.99A Fabrication de machines d'imprimerie</a:t>
                      </a:r>
                    </a:p>
                    <a:p>
                      <a:pPr algn="l"/>
                      <a:r>
                        <a:rPr lang="fr-FR" sz="1000"/>
                        <a:t>28.99B Fabrication d'autres machines spécialisées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9900518"/>
                  </a:ext>
                </a:extLst>
              </a:tr>
            </a:tbl>
          </a:graphicData>
        </a:graphic>
      </p:graphicFrame>
    </p:spTree>
    <p:extLst>
      <p:ext uri="{BB962C8B-B14F-4D97-AF65-F5344CB8AC3E}">
        <p14:creationId xmlns:p14="http://schemas.microsoft.com/office/powerpoint/2010/main" val="174337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1D0DA-DD7B-4BC3-917D-3D9A71AAAE0C}"/>
              </a:ext>
            </a:extLst>
          </p:cNvPr>
          <p:cNvSpPr>
            <a:spLocks noGrp="1"/>
          </p:cNvSpPr>
          <p:nvPr>
            <p:ph type="title"/>
          </p:nvPr>
        </p:nvSpPr>
        <p:spPr/>
        <p:txBody>
          <a:bodyPr/>
          <a:lstStyle/>
          <a:p>
            <a:r>
              <a:rPr lang="fr-FR"/>
              <a:t>Périmètre de l’intervention</a:t>
            </a:r>
          </a:p>
        </p:txBody>
      </p:sp>
      <p:sp>
        <p:nvSpPr>
          <p:cNvPr id="3" name="Espace réservé du texte 2">
            <a:extLst>
              <a:ext uri="{FF2B5EF4-FFF2-40B4-BE49-F238E27FC236}">
                <a16:creationId xmlns:a16="http://schemas.microsoft.com/office/drawing/2014/main" id="{916E1992-EA01-4754-8E09-A7757EDC6C1E}"/>
              </a:ext>
            </a:extLst>
          </p:cNvPr>
          <p:cNvSpPr>
            <a:spLocks noGrp="1"/>
          </p:cNvSpPr>
          <p:nvPr>
            <p:ph type="body" sz="quarter" idx="10"/>
          </p:nvPr>
        </p:nvSpPr>
        <p:spPr/>
        <p:txBody>
          <a:bodyPr/>
          <a:lstStyle/>
          <a:p>
            <a:r>
              <a:rPr lang="fr-FR"/>
              <a:t>Secteurs d’activités de la branche métallurgie (4/5)</a:t>
            </a:r>
          </a:p>
        </p:txBody>
      </p:sp>
      <p:sp>
        <p:nvSpPr>
          <p:cNvPr id="4" name="Espace réservé du texte 3">
            <a:extLst>
              <a:ext uri="{FF2B5EF4-FFF2-40B4-BE49-F238E27FC236}">
                <a16:creationId xmlns:a16="http://schemas.microsoft.com/office/drawing/2014/main" id="{60E6D7B0-D1AE-4A9A-BFFC-63A992FE5FE7}"/>
              </a:ext>
            </a:extLst>
          </p:cNvPr>
          <p:cNvSpPr>
            <a:spLocks noGrp="1"/>
          </p:cNvSpPr>
          <p:nvPr>
            <p:ph type="body" sz="quarter" idx="11"/>
          </p:nvPr>
        </p:nvSpPr>
        <p:spPr/>
        <p:txBody>
          <a:bodyPr/>
          <a:lstStyle/>
          <a:p>
            <a:r>
              <a:rPr lang="fr-FR" dirty="0"/>
              <a:t>06</a:t>
            </a:r>
          </a:p>
        </p:txBody>
      </p:sp>
      <p:graphicFrame>
        <p:nvGraphicFramePr>
          <p:cNvPr id="7" name="Tableau 6">
            <a:extLst>
              <a:ext uri="{FF2B5EF4-FFF2-40B4-BE49-F238E27FC236}">
                <a16:creationId xmlns:a16="http://schemas.microsoft.com/office/drawing/2014/main" id="{082F3833-50FA-447C-BAF4-DD661FB81F80}"/>
              </a:ext>
            </a:extLst>
          </p:cNvPr>
          <p:cNvGraphicFramePr>
            <a:graphicFrameLocks noGrp="1"/>
          </p:cNvGraphicFramePr>
          <p:nvPr>
            <p:extLst>
              <p:ext uri="{D42A27DB-BD31-4B8C-83A1-F6EECF244321}">
                <p14:modId xmlns:p14="http://schemas.microsoft.com/office/powerpoint/2010/main" val="3930667334"/>
              </p:ext>
            </p:extLst>
          </p:nvPr>
        </p:nvGraphicFramePr>
        <p:xfrm>
          <a:off x="457200" y="1371489"/>
          <a:ext cx="8554917" cy="3990245"/>
        </p:xfrm>
        <a:graphic>
          <a:graphicData uri="http://schemas.openxmlformats.org/drawingml/2006/table">
            <a:tbl>
              <a:tblPr firstRow="1" firstCol="1" bandRow="1">
                <a:tableStyleId>{5C22544A-7EE6-4342-B048-85BDC9FD1C3A}</a:tableStyleId>
              </a:tblPr>
              <a:tblGrid>
                <a:gridCol w="1612273">
                  <a:extLst>
                    <a:ext uri="{9D8B030D-6E8A-4147-A177-3AD203B41FA5}">
                      <a16:colId xmlns:a16="http://schemas.microsoft.com/office/drawing/2014/main" val="3606064708"/>
                    </a:ext>
                  </a:extLst>
                </a:gridCol>
                <a:gridCol w="3471322">
                  <a:extLst>
                    <a:ext uri="{9D8B030D-6E8A-4147-A177-3AD203B41FA5}">
                      <a16:colId xmlns:a16="http://schemas.microsoft.com/office/drawing/2014/main" val="4125853301"/>
                    </a:ext>
                  </a:extLst>
                </a:gridCol>
                <a:gridCol w="3471322">
                  <a:extLst>
                    <a:ext uri="{9D8B030D-6E8A-4147-A177-3AD203B41FA5}">
                      <a16:colId xmlns:a16="http://schemas.microsoft.com/office/drawing/2014/main" val="2840814306"/>
                    </a:ext>
                  </a:extLst>
                </a:gridCol>
              </a:tblGrid>
              <a:tr h="322517">
                <a:tc>
                  <a:txBody>
                    <a:bodyPr/>
                    <a:lstStyle/>
                    <a:p>
                      <a:pPr algn="ctr"/>
                      <a:r>
                        <a:rPr lang="fr-FR" sz="1100"/>
                        <a:t>Secteur d’activités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fr-FR" sz="1100"/>
                        <a:t>Codes NAF</a:t>
                      </a:r>
                      <a:r>
                        <a:rPr lang="fr-FR" sz="1100" baseline="0"/>
                        <a:t> inclus</a:t>
                      </a:r>
                      <a:endParaRPr lang="fr-FR"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fr-FR"/>
                    </a:p>
                  </a:txBody>
                  <a:tcPr/>
                </a:tc>
                <a:extLst>
                  <a:ext uri="{0D108BD9-81ED-4DB2-BD59-A6C34878D82A}">
                    <a16:rowId xmlns:a16="http://schemas.microsoft.com/office/drawing/2014/main" val="1542658782"/>
                  </a:ext>
                </a:extLst>
              </a:tr>
              <a:tr h="528288">
                <a:tc>
                  <a:txBody>
                    <a:bodyPr/>
                    <a:lstStyle/>
                    <a:p>
                      <a:pPr algn="ctr" fontAlgn="ctr"/>
                      <a:r>
                        <a:rPr lang="fr-FR" sz="1100" b="1" i="0" u="none" strike="noStrike">
                          <a:solidFill>
                            <a:srgbClr val="FFFFFF"/>
                          </a:solidFill>
                          <a:effectLst/>
                          <a:latin typeface="+mn-lt"/>
                        </a:rPr>
                        <a:t>Industrie navale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2">
                  <a:txBody>
                    <a:bodyPr/>
                    <a:lstStyle/>
                    <a:p>
                      <a:pPr algn="l"/>
                      <a:r>
                        <a:rPr lang="fr-FR" sz="1000"/>
                        <a:t>30.11Z Construction de navires et de structures flottantes</a:t>
                      </a:r>
                    </a:p>
                    <a:p>
                      <a:pPr algn="l"/>
                      <a:r>
                        <a:rPr lang="fr-FR" sz="1000"/>
                        <a:t>30.12Z Construction de bateaux de plaisance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extLst>
                  <a:ext uri="{0D108BD9-81ED-4DB2-BD59-A6C34878D82A}">
                    <a16:rowId xmlns:a16="http://schemas.microsoft.com/office/drawing/2014/main" val="4120204514"/>
                  </a:ext>
                </a:extLst>
              </a:tr>
              <a:tr h="528288">
                <a:tc>
                  <a:txBody>
                    <a:bodyPr/>
                    <a:lstStyle/>
                    <a:p>
                      <a:pPr algn="ctr" fontAlgn="ctr"/>
                      <a:r>
                        <a:rPr lang="fr-FR" sz="1100" b="1" i="0" u="none" strike="noStrike">
                          <a:solidFill>
                            <a:srgbClr val="FFFFFF"/>
                          </a:solidFill>
                          <a:effectLst/>
                          <a:latin typeface="+mn-lt"/>
                        </a:rPr>
                        <a:t>Installation, réparation et autres industries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a:r>
                        <a:rPr lang="fr-FR" sz="1000"/>
                        <a:t>32.12Z Fabrication d'articles de joaillerie et bijouterie</a:t>
                      </a:r>
                    </a:p>
                    <a:p>
                      <a:pPr algn="l"/>
                      <a:r>
                        <a:rPr lang="fr-FR" sz="1000"/>
                        <a:t>32.13Z Fabrication d'articles de bijouterie fantaisie et articles similaires</a:t>
                      </a:r>
                    </a:p>
                    <a:p>
                      <a:pPr algn="l"/>
                      <a:r>
                        <a:rPr lang="fr-FR" sz="1000"/>
                        <a:t>32.50A Fabrication de matériel médico-chirurgical et dentaire</a:t>
                      </a:r>
                    </a:p>
                    <a:p>
                      <a:pPr algn="l"/>
                      <a:r>
                        <a:rPr lang="fr-FR" sz="1000"/>
                        <a:t>32.50B Fabrication de lunettes</a:t>
                      </a:r>
                    </a:p>
                    <a:p>
                      <a:pPr algn="l"/>
                      <a:r>
                        <a:rPr lang="fr-FR" sz="1000"/>
                        <a:t>32.99Z Autres activités manufacturières </a:t>
                      </a:r>
                      <a:r>
                        <a:rPr lang="fr-FR" sz="1000" err="1"/>
                        <a:t>n.c.a</a:t>
                      </a:r>
                      <a:r>
                        <a:rPr lang="fr-FR" sz="10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fr-FR" sz="1000"/>
                        <a:t>33.11Z Réparation d'ouvrages en métaux</a:t>
                      </a:r>
                    </a:p>
                    <a:p>
                      <a:pPr algn="l"/>
                      <a:r>
                        <a:rPr lang="fr-FR" sz="1000"/>
                        <a:t>33.12Z Réparation de machines et équipements mécanique</a:t>
                      </a:r>
                    </a:p>
                    <a:p>
                      <a:pPr algn="l"/>
                      <a:r>
                        <a:rPr lang="fr-FR" sz="1000"/>
                        <a:t>33.13Z Réparation de matériels électroniques et optiques</a:t>
                      </a:r>
                    </a:p>
                    <a:p>
                      <a:pPr algn="l"/>
                      <a:r>
                        <a:rPr lang="fr-FR" sz="1000"/>
                        <a:t>33.14Z Réparation d'équipements électriques</a:t>
                      </a:r>
                    </a:p>
                    <a:p>
                      <a:pPr algn="l"/>
                      <a:r>
                        <a:rPr lang="fr-FR" sz="1000"/>
                        <a:t>33.15Z Réparation et maintenance navale</a:t>
                      </a:r>
                    </a:p>
                    <a:p>
                      <a:pPr algn="l"/>
                      <a:r>
                        <a:rPr lang="fr-FR" sz="1000"/>
                        <a:t>33.16Z Réparation et maintenance d'aéronefs et d'engins spatiaux</a:t>
                      </a:r>
                    </a:p>
                    <a:p>
                      <a:pPr algn="l"/>
                      <a:r>
                        <a:rPr lang="fr-FR" sz="1000"/>
                        <a:t>33.17Z Réparation et maintenance d'autres équipements de transport</a:t>
                      </a:r>
                    </a:p>
                    <a:p>
                      <a:pPr algn="l"/>
                      <a:r>
                        <a:rPr lang="fr-FR" sz="1000"/>
                        <a:t>33.19Z Réparation d'autres équipements</a:t>
                      </a:r>
                    </a:p>
                    <a:p>
                      <a:pPr algn="l"/>
                      <a:r>
                        <a:rPr lang="fr-FR" sz="1000"/>
                        <a:t>33.20A Installation de structures métalliques, chaudronnées et de tuyauterie</a:t>
                      </a:r>
                    </a:p>
                    <a:p>
                      <a:pPr algn="l"/>
                      <a:r>
                        <a:rPr lang="fr-FR" sz="1000"/>
                        <a:t>33.20B Installation de machines et équipements mécaniques</a:t>
                      </a:r>
                    </a:p>
                    <a:p>
                      <a:pPr algn="l"/>
                      <a:r>
                        <a:rPr lang="fr-FR" sz="1000"/>
                        <a:t>33.20C Conception d'ensemble et assemblage sur site industriel d'équipements de contrôle des processus industriels</a:t>
                      </a:r>
                    </a:p>
                    <a:p>
                      <a:pPr algn="l"/>
                      <a:r>
                        <a:rPr lang="fr-FR" sz="1000"/>
                        <a:t>33.20D Installation d'équipements électriques, de matériels électroniques et optiques ou d'autres matériels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6366824"/>
                  </a:ext>
                </a:extLst>
              </a:tr>
            </a:tbl>
          </a:graphicData>
        </a:graphic>
      </p:graphicFrame>
    </p:spTree>
    <p:extLst>
      <p:ext uri="{BB962C8B-B14F-4D97-AF65-F5344CB8AC3E}">
        <p14:creationId xmlns:p14="http://schemas.microsoft.com/office/powerpoint/2010/main" val="18842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88681-41E7-417A-BD06-9C313E76D60F}"/>
              </a:ext>
            </a:extLst>
          </p:cNvPr>
          <p:cNvSpPr>
            <a:spLocks noGrp="1"/>
          </p:cNvSpPr>
          <p:nvPr>
            <p:ph type="title"/>
          </p:nvPr>
        </p:nvSpPr>
        <p:spPr>
          <a:xfrm>
            <a:off x="1415414" y="782856"/>
            <a:ext cx="7781925" cy="393065"/>
          </a:xfrm>
        </p:spPr>
        <p:txBody>
          <a:bodyPr/>
          <a:lstStyle/>
          <a:p>
            <a:r>
              <a:rPr lang="fr-FR" dirty="0"/>
              <a:t>Les perspectives d’évolution de la métallurgie en Centre-Val-de-Loire à 3 ans</a:t>
            </a:r>
          </a:p>
        </p:txBody>
      </p:sp>
      <p:sp>
        <p:nvSpPr>
          <p:cNvPr id="3" name="Espace réservé du contenu 2">
            <a:extLst>
              <a:ext uri="{FF2B5EF4-FFF2-40B4-BE49-F238E27FC236}">
                <a16:creationId xmlns:a16="http://schemas.microsoft.com/office/drawing/2014/main" id="{C9A8D541-6F2B-4C5A-AAE1-0EB9CAFFB37E}"/>
              </a:ext>
            </a:extLst>
          </p:cNvPr>
          <p:cNvSpPr>
            <a:spLocks noGrp="1"/>
          </p:cNvSpPr>
          <p:nvPr>
            <p:ph idx="1"/>
          </p:nvPr>
        </p:nvSpPr>
        <p:spPr>
          <a:xfrm>
            <a:off x="700882" y="1329181"/>
            <a:ext cx="5208599" cy="4878739"/>
          </a:xfrm>
        </p:spPr>
        <p:txBody>
          <a:bodyPr/>
          <a:lstStyle/>
          <a:p>
            <a:pPr lvl="1"/>
            <a:r>
              <a:rPr lang="fr-FR" sz="1400" dirty="0">
                <a:solidFill>
                  <a:schemeClr val="accent4">
                    <a:lumMod val="75000"/>
                  </a:schemeClr>
                </a:solidFill>
              </a:rPr>
              <a:t>Des évolutions disparates attendues du chiffre d’affaires à 3 ans</a:t>
            </a:r>
          </a:p>
          <a:p>
            <a:pPr lvl="1" algn="just"/>
            <a:r>
              <a:rPr lang="fr-FR" sz="1100" dirty="0"/>
              <a:t>La projection à 3 ans des dirigeants d’entreprises de la branche est difficile du fait d’un climat de profonde incertitude. La visibilité du carnet de commande s’est très fortement réduite pour un grand nombre d’entreprises (situation avant 2</a:t>
            </a:r>
            <a:r>
              <a:rPr lang="fr-FR" sz="1100" baseline="30000" dirty="0"/>
              <a:t>nd</a:t>
            </a:r>
            <a:r>
              <a:rPr lang="fr-FR" sz="1100" dirty="0"/>
              <a:t> confinement). 57% des entreprises avaient une visibilité de moins de 3 mois et seules 21% ont une visibilité à 6 mois. L’inquiétude s’est renforcée pour 2021 car les entreprises avaient bénéficié en 2020 du développement commercial réalisé en 2019, ce qui a moins été le cas en 2020. </a:t>
            </a:r>
          </a:p>
          <a:p>
            <a:pPr lvl="1" algn="just"/>
            <a:r>
              <a:rPr lang="fr-FR" sz="1100" dirty="0"/>
              <a:t>25% des entreprises s’attendent à une baisse de leur chiffre d’affaire à 3 ans, 38% à une stabilisation et 36% à une hausse avec des différences très marquées selon les secteurs clients (baisse attendue pour l’aéronautique ou l’automobile, hausse au contraire attendue pour l’industrie pharmaceutique, l’instrumentation médicale, l’agroalimentaire, l’énergie…) et les stratégies des entreprises.</a:t>
            </a:r>
          </a:p>
          <a:p>
            <a:pPr lvl="1"/>
            <a:endParaRPr lang="fr-FR" sz="1100" dirty="0"/>
          </a:p>
          <a:p>
            <a:pPr lvl="1"/>
            <a:endParaRPr lang="fr-FR" sz="1100" dirty="0"/>
          </a:p>
          <a:p>
            <a:pPr lvl="1"/>
            <a:r>
              <a:rPr lang="fr-FR" sz="1400" dirty="0">
                <a:solidFill>
                  <a:schemeClr val="accent4">
                    <a:lumMod val="75000"/>
                  </a:schemeClr>
                </a:solidFill>
              </a:rPr>
              <a:t>Les priorités stratégiques à 3 ans : un pied sur le frein, un pied sur l’accélérateur</a:t>
            </a:r>
          </a:p>
          <a:p>
            <a:pPr lvl="1" algn="just"/>
            <a:r>
              <a:rPr lang="fr-FR" sz="1100" dirty="0"/>
              <a:t>Les préoccupations des industriels à 3 ans sont de deux ordres :</a:t>
            </a:r>
          </a:p>
          <a:p>
            <a:pPr marL="171450" lvl="1" indent="-171450" algn="just">
              <a:buFontTx/>
              <a:buChar char="-"/>
            </a:pPr>
            <a:r>
              <a:rPr lang="fr-FR" sz="1100" dirty="0"/>
              <a:t>Se développer (« pied sur l’accélérateur ») : par le développement de nouveaux produits et services, par la diversification, par la conquête de marché</a:t>
            </a:r>
          </a:p>
          <a:p>
            <a:pPr marL="171450" lvl="1" indent="-171450" algn="just">
              <a:buFontTx/>
              <a:buChar char="-"/>
            </a:pPr>
            <a:r>
              <a:rPr lang="fr-FR" sz="1100" dirty="0"/>
              <a:t>Réduire les coûts et accroitre la performance (« pied sur le frein ») : pour répondre à cet enjeu, les entreprises envisagent une modernisation accélérée de leur parc productif : ainsi l’automatisation de la production est une priorité forte à très forte pour 49% des entreprises, les nouveaux équipements plus performants pour 53% des entreprises.</a:t>
            </a:r>
          </a:p>
        </p:txBody>
      </p:sp>
      <p:sp>
        <p:nvSpPr>
          <p:cNvPr id="5" name="Espace réservé du texte 4">
            <a:extLst>
              <a:ext uri="{FF2B5EF4-FFF2-40B4-BE49-F238E27FC236}">
                <a16:creationId xmlns:a16="http://schemas.microsoft.com/office/drawing/2014/main" id="{DDE39753-D839-4076-B317-55956CA16214}"/>
              </a:ext>
            </a:extLst>
          </p:cNvPr>
          <p:cNvSpPr>
            <a:spLocks noGrp="1"/>
          </p:cNvSpPr>
          <p:nvPr>
            <p:ph type="body" sz="quarter" idx="11"/>
          </p:nvPr>
        </p:nvSpPr>
        <p:spPr/>
        <p:txBody>
          <a:bodyPr/>
          <a:lstStyle/>
          <a:p>
            <a:endParaRPr lang="fr-FR"/>
          </a:p>
        </p:txBody>
      </p:sp>
      <p:graphicFrame>
        <p:nvGraphicFramePr>
          <p:cNvPr id="8" name="Graphique 7">
            <a:extLst>
              <a:ext uri="{FF2B5EF4-FFF2-40B4-BE49-F238E27FC236}">
                <a16:creationId xmlns:a16="http://schemas.microsoft.com/office/drawing/2014/main" id="{AB985C98-0C76-4582-BDE8-F4979C2FDFF5}"/>
              </a:ext>
            </a:extLst>
          </p:cNvPr>
          <p:cNvGraphicFramePr/>
          <p:nvPr>
            <p:extLst>
              <p:ext uri="{D42A27DB-BD31-4B8C-83A1-F6EECF244321}">
                <p14:modId xmlns:p14="http://schemas.microsoft.com/office/powerpoint/2010/main" val="3656457973"/>
              </p:ext>
            </p:extLst>
          </p:nvPr>
        </p:nvGraphicFramePr>
        <p:xfrm>
          <a:off x="6032310" y="1105465"/>
          <a:ext cx="3873690" cy="14091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a:extLst>
              <a:ext uri="{FF2B5EF4-FFF2-40B4-BE49-F238E27FC236}">
                <a16:creationId xmlns:a16="http://schemas.microsoft.com/office/drawing/2014/main" id="{A0C868FC-43ED-4AA7-BBE7-18FDB8F42D4A}"/>
              </a:ext>
            </a:extLst>
          </p:cNvPr>
          <p:cNvGraphicFramePr/>
          <p:nvPr>
            <p:extLst>
              <p:ext uri="{D42A27DB-BD31-4B8C-83A1-F6EECF244321}">
                <p14:modId xmlns:p14="http://schemas.microsoft.com/office/powerpoint/2010/main" val="1758410777"/>
              </p:ext>
            </p:extLst>
          </p:nvPr>
        </p:nvGraphicFramePr>
        <p:xfrm>
          <a:off x="6032310" y="2533979"/>
          <a:ext cx="3873690" cy="38642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654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1D0DA-DD7B-4BC3-917D-3D9A71AAAE0C}"/>
              </a:ext>
            </a:extLst>
          </p:cNvPr>
          <p:cNvSpPr>
            <a:spLocks noGrp="1"/>
          </p:cNvSpPr>
          <p:nvPr>
            <p:ph type="title"/>
          </p:nvPr>
        </p:nvSpPr>
        <p:spPr/>
        <p:txBody>
          <a:bodyPr/>
          <a:lstStyle/>
          <a:p>
            <a:r>
              <a:rPr lang="fr-FR"/>
              <a:t>Périmètre de l’intervention</a:t>
            </a:r>
          </a:p>
        </p:txBody>
      </p:sp>
      <p:sp>
        <p:nvSpPr>
          <p:cNvPr id="3" name="Espace réservé du texte 2">
            <a:extLst>
              <a:ext uri="{FF2B5EF4-FFF2-40B4-BE49-F238E27FC236}">
                <a16:creationId xmlns:a16="http://schemas.microsoft.com/office/drawing/2014/main" id="{916E1992-EA01-4754-8E09-A7757EDC6C1E}"/>
              </a:ext>
            </a:extLst>
          </p:cNvPr>
          <p:cNvSpPr>
            <a:spLocks noGrp="1"/>
          </p:cNvSpPr>
          <p:nvPr>
            <p:ph type="body" sz="quarter" idx="10"/>
          </p:nvPr>
        </p:nvSpPr>
        <p:spPr/>
        <p:txBody>
          <a:bodyPr/>
          <a:lstStyle/>
          <a:p>
            <a:r>
              <a:rPr lang="fr-FR"/>
              <a:t>Secteurs d’activités de la branche métallurgie (5/5)</a:t>
            </a:r>
          </a:p>
        </p:txBody>
      </p:sp>
      <p:sp>
        <p:nvSpPr>
          <p:cNvPr id="4" name="Espace réservé du texte 3">
            <a:extLst>
              <a:ext uri="{FF2B5EF4-FFF2-40B4-BE49-F238E27FC236}">
                <a16:creationId xmlns:a16="http://schemas.microsoft.com/office/drawing/2014/main" id="{60E6D7B0-D1AE-4A9A-BFFC-63A992FE5FE7}"/>
              </a:ext>
            </a:extLst>
          </p:cNvPr>
          <p:cNvSpPr>
            <a:spLocks noGrp="1"/>
          </p:cNvSpPr>
          <p:nvPr>
            <p:ph type="body" sz="quarter" idx="11"/>
          </p:nvPr>
        </p:nvSpPr>
        <p:spPr/>
        <p:txBody>
          <a:bodyPr/>
          <a:lstStyle/>
          <a:p>
            <a:r>
              <a:rPr lang="fr-FR" dirty="0"/>
              <a:t>06</a:t>
            </a:r>
          </a:p>
        </p:txBody>
      </p:sp>
      <p:graphicFrame>
        <p:nvGraphicFramePr>
          <p:cNvPr id="8" name="Tableau 7">
            <a:extLst>
              <a:ext uri="{FF2B5EF4-FFF2-40B4-BE49-F238E27FC236}">
                <a16:creationId xmlns:a16="http://schemas.microsoft.com/office/drawing/2014/main" id="{BF2EDA21-18DB-4112-A862-8E01FC178371}"/>
              </a:ext>
            </a:extLst>
          </p:cNvPr>
          <p:cNvGraphicFramePr>
            <a:graphicFrameLocks noGrp="1"/>
          </p:cNvGraphicFramePr>
          <p:nvPr>
            <p:extLst>
              <p:ext uri="{D42A27DB-BD31-4B8C-83A1-F6EECF244321}">
                <p14:modId xmlns:p14="http://schemas.microsoft.com/office/powerpoint/2010/main" val="3103023954"/>
              </p:ext>
            </p:extLst>
          </p:nvPr>
        </p:nvGraphicFramePr>
        <p:xfrm>
          <a:off x="549427" y="1613076"/>
          <a:ext cx="8586177" cy="1965216"/>
        </p:xfrm>
        <a:graphic>
          <a:graphicData uri="http://schemas.openxmlformats.org/drawingml/2006/table">
            <a:tbl>
              <a:tblPr firstRow="1" firstCol="1" bandRow="1">
                <a:tableStyleId>{5C22544A-7EE6-4342-B048-85BDC9FD1C3A}</a:tableStyleId>
              </a:tblPr>
              <a:tblGrid>
                <a:gridCol w="1643533">
                  <a:extLst>
                    <a:ext uri="{9D8B030D-6E8A-4147-A177-3AD203B41FA5}">
                      <a16:colId xmlns:a16="http://schemas.microsoft.com/office/drawing/2014/main" val="3606064708"/>
                    </a:ext>
                  </a:extLst>
                </a:gridCol>
                <a:gridCol w="6942644">
                  <a:extLst>
                    <a:ext uri="{9D8B030D-6E8A-4147-A177-3AD203B41FA5}">
                      <a16:colId xmlns:a16="http://schemas.microsoft.com/office/drawing/2014/main" val="4125853301"/>
                    </a:ext>
                  </a:extLst>
                </a:gridCol>
              </a:tblGrid>
              <a:tr h="322517">
                <a:tc>
                  <a:txBody>
                    <a:bodyPr/>
                    <a:lstStyle/>
                    <a:p>
                      <a:pPr algn="ctr"/>
                      <a:r>
                        <a:rPr lang="fr-FR" sz="1100"/>
                        <a:t>Secteur d’activités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fr-FR" sz="1100"/>
                        <a:t>Codes NAF</a:t>
                      </a:r>
                      <a:r>
                        <a:rPr lang="fr-FR" sz="1100" baseline="0"/>
                        <a:t> inclus</a:t>
                      </a:r>
                      <a:endParaRPr lang="fr-FR"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542658782"/>
                  </a:ext>
                </a:extLst>
              </a:tr>
              <a:tr h="528288">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100" b="1" i="0" u="none" strike="noStrike">
                          <a:solidFill>
                            <a:srgbClr val="FFFFFF"/>
                          </a:solidFill>
                          <a:effectLst/>
                          <a:latin typeface="+mn-lt"/>
                        </a:rPr>
                        <a:t>Industrie ferroviaire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00"/>
                        <a:t>30.20Z Construction de locomotives et d'autre matériel ferroviaire roulant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9900518"/>
                  </a:ext>
                </a:extLst>
              </a:tr>
              <a:tr h="528288">
                <a:tc>
                  <a:txBody>
                    <a:bodyPr/>
                    <a:lstStyle/>
                    <a:p>
                      <a:pPr algn="ctr" fontAlgn="ctr"/>
                      <a:r>
                        <a:rPr lang="fr-FR" sz="1100" b="1" i="0" u="none" strike="noStrike">
                          <a:solidFill>
                            <a:srgbClr val="FFFFFF"/>
                          </a:solidFill>
                          <a:effectLst/>
                          <a:latin typeface="+mn-lt"/>
                        </a:rPr>
                        <a:t>Industrie automobile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a:r>
                        <a:rPr lang="fr-FR" sz="1000"/>
                        <a:t>29.10Z Construction de véhicules automobiles</a:t>
                      </a:r>
                    </a:p>
                    <a:p>
                      <a:pPr algn="l"/>
                      <a:r>
                        <a:rPr lang="fr-FR" sz="1000"/>
                        <a:t>29.20Z Fabrication de carrosseries et remorques</a:t>
                      </a:r>
                    </a:p>
                    <a:p>
                      <a:pPr algn="l"/>
                      <a:r>
                        <a:rPr lang="fr-FR" sz="1000"/>
                        <a:t>29.31Z Fabrication d'équipements électriques et électroniques automobiles</a:t>
                      </a:r>
                    </a:p>
                    <a:p>
                      <a:pPr algn="l"/>
                      <a:r>
                        <a:rPr lang="fr-FR" sz="1000"/>
                        <a:t>29.32Z Fabrication d'autres équipements automobiles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019328"/>
                  </a:ext>
                </a:extLst>
              </a:tr>
              <a:tr h="413371">
                <a:tc>
                  <a:txBody>
                    <a:bodyPr/>
                    <a:lstStyle/>
                    <a:p>
                      <a:pPr algn="ctr" fontAlgn="ctr"/>
                      <a:r>
                        <a:rPr lang="fr-FR" sz="1100" b="1" i="0" u="none" strike="noStrike">
                          <a:solidFill>
                            <a:srgbClr val="FFFFFF"/>
                          </a:solidFill>
                          <a:effectLst/>
                          <a:latin typeface="+mn-lt"/>
                        </a:rPr>
                        <a:t>Industrie aéronautique et spatiale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a:r>
                        <a:rPr lang="fr-FR" sz="1000"/>
                        <a:t>30.30Z Construction aéronautique et spatiale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0023068"/>
                  </a:ext>
                </a:extLst>
              </a:tr>
            </a:tbl>
          </a:graphicData>
        </a:graphic>
      </p:graphicFrame>
      <p:sp>
        <p:nvSpPr>
          <p:cNvPr id="6" name="Rectangle 5">
            <a:extLst>
              <a:ext uri="{FF2B5EF4-FFF2-40B4-BE49-F238E27FC236}">
                <a16:creationId xmlns:a16="http://schemas.microsoft.com/office/drawing/2014/main" id="{0F5896CD-41C5-4D3C-9D07-3B1856114927}"/>
              </a:ext>
            </a:extLst>
          </p:cNvPr>
          <p:cNvSpPr/>
          <p:nvPr/>
        </p:nvSpPr>
        <p:spPr>
          <a:xfrm>
            <a:off x="549427" y="3855353"/>
            <a:ext cx="8586177" cy="2139047"/>
          </a:xfrm>
          <a:prstGeom prst="rect">
            <a:avLst/>
          </a:prstGeom>
        </p:spPr>
        <p:txBody>
          <a:bodyPr wrap="square">
            <a:spAutoFit/>
          </a:bodyPr>
          <a:lstStyle/>
          <a:p>
            <a:r>
              <a:rPr lang="fr-FR" sz="1400" b="1"/>
              <a:t>NB : les 3 secteurs ci-dessus alimentent néanmoins une « filière » plus vaste regroupant un tissus d’équipementiers / sous-traitants non directement rattachés aux codes NAF de la Branche Métallurgie</a:t>
            </a:r>
          </a:p>
          <a:p>
            <a:pPr lvl="1"/>
            <a:r>
              <a:rPr lang="fr-FR" sz="1100"/>
              <a:t>Ex. : fournisseurs de matériaux composites, entreprises de plasturgie, prestataires de services (maintenance, SSII, Formation…), Bureaux d’études…</a:t>
            </a:r>
          </a:p>
          <a:p>
            <a:pPr lvl="1"/>
            <a:endParaRPr lang="fr-FR" sz="1100"/>
          </a:p>
          <a:p>
            <a:r>
              <a:rPr lang="fr-FR" sz="1400" b="1"/>
              <a:t>Le présent rapport fait la distinction entre les </a:t>
            </a:r>
            <a:r>
              <a:rPr lang="fr-FR" sz="1400" b="1" u="sng"/>
              <a:t>FILIÈRES</a:t>
            </a:r>
            <a:r>
              <a:rPr lang="fr-FR" sz="1400" b="1"/>
              <a:t>… </a:t>
            </a:r>
            <a:r>
              <a:rPr lang="fr-FR" sz="1400"/>
              <a:t> </a:t>
            </a:r>
          </a:p>
          <a:p>
            <a:pPr lvl="1"/>
            <a:r>
              <a:rPr lang="fr-FR" sz="1100"/>
              <a:t>= activités incluses dans la Branche Métallurgie + tissus de sous-traitants / fournisseurs </a:t>
            </a:r>
          </a:p>
          <a:p>
            <a:r>
              <a:rPr lang="fr-FR" sz="1400" b="1"/>
              <a:t>… et les </a:t>
            </a:r>
            <a:r>
              <a:rPr lang="fr-FR" sz="1400" b="1" u="sng"/>
              <a:t>SECTEURS D’ACTIVITÉS</a:t>
            </a:r>
            <a:endParaRPr lang="fr-FR" sz="1400"/>
          </a:p>
          <a:p>
            <a:pPr lvl="1"/>
            <a:r>
              <a:rPr lang="fr-FR" sz="1100"/>
              <a:t>= activités incluses dans la Branche Métallurgie uniquement</a:t>
            </a:r>
          </a:p>
          <a:p>
            <a:pPr lvl="1"/>
            <a:endParaRPr lang="fr-FR" sz="800"/>
          </a:p>
        </p:txBody>
      </p:sp>
    </p:spTree>
    <p:extLst>
      <p:ext uri="{BB962C8B-B14F-4D97-AF65-F5344CB8AC3E}">
        <p14:creationId xmlns:p14="http://schemas.microsoft.com/office/powerpoint/2010/main" val="389105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369C69-A0ED-46E1-8239-4CA33E5505A4}"/>
              </a:ext>
            </a:extLst>
          </p:cNvPr>
          <p:cNvSpPr>
            <a:spLocks noGrp="1"/>
          </p:cNvSpPr>
          <p:nvPr>
            <p:ph type="title"/>
          </p:nvPr>
        </p:nvSpPr>
        <p:spPr/>
        <p:txBody>
          <a:bodyPr/>
          <a:lstStyle/>
          <a:p>
            <a:r>
              <a:rPr lang="fr-FR"/>
              <a:t>Périmètre de l’intervention</a:t>
            </a:r>
          </a:p>
        </p:txBody>
      </p:sp>
      <p:graphicFrame>
        <p:nvGraphicFramePr>
          <p:cNvPr id="7" name="Espace réservé du contenu 6">
            <a:extLst>
              <a:ext uri="{FF2B5EF4-FFF2-40B4-BE49-F238E27FC236}">
                <a16:creationId xmlns:a16="http://schemas.microsoft.com/office/drawing/2014/main" id="{027C326D-CFAC-4D5D-93D4-BFBF2DA59A39}"/>
              </a:ext>
            </a:extLst>
          </p:cNvPr>
          <p:cNvGraphicFramePr>
            <a:graphicFrameLocks noGrp="1"/>
          </p:cNvGraphicFramePr>
          <p:nvPr>
            <p:ph idx="1"/>
            <p:extLst>
              <p:ext uri="{D42A27DB-BD31-4B8C-83A1-F6EECF244321}">
                <p14:modId xmlns:p14="http://schemas.microsoft.com/office/powerpoint/2010/main" val="149547702"/>
              </p:ext>
            </p:extLst>
          </p:nvPr>
        </p:nvGraphicFramePr>
        <p:xfrm>
          <a:off x="132567" y="1256665"/>
          <a:ext cx="9640865" cy="4737735"/>
        </p:xfrm>
        <a:graphic>
          <a:graphicData uri="http://schemas.openxmlformats.org/drawingml/2006/table">
            <a:tbl>
              <a:tblPr firstCol="1">
                <a:tableStyleId>{21E4AEA4-8DFA-4A89-87EB-49C32662AFE0}</a:tableStyleId>
              </a:tblPr>
              <a:tblGrid>
                <a:gridCol w="903532">
                  <a:extLst>
                    <a:ext uri="{9D8B030D-6E8A-4147-A177-3AD203B41FA5}">
                      <a16:colId xmlns:a16="http://schemas.microsoft.com/office/drawing/2014/main" val="1103374147"/>
                    </a:ext>
                  </a:extLst>
                </a:gridCol>
                <a:gridCol w="178845">
                  <a:extLst>
                    <a:ext uri="{9D8B030D-6E8A-4147-A177-3AD203B41FA5}">
                      <a16:colId xmlns:a16="http://schemas.microsoft.com/office/drawing/2014/main" val="235166054"/>
                    </a:ext>
                  </a:extLst>
                </a:gridCol>
                <a:gridCol w="1090024">
                  <a:extLst>
                    <a:ext uri="{9D8B030D-6E8A-4147-A177-3AD203B41FA5}">
                      <a16:colId xmlns:a16="http://schemas.microsoft.com/office/drawing/2014/main" val="199513043"/>
                    </a:ext>
                  </a:extLst>
                </a:gridCol>
                <a:gridCol w="243887">
                  <a:extLst>
                    <a:ext uri="{9D8B030D-6E8A-4147-A177-3AD203B41FA5}">
                      <a16:colId xmlns:a16="http://schemas.microsoft.com/office/drawing/2014/main" val="3400965626"/>
                    </a:ext>
                  </a:extLst>
                </a:gridCol>
                <a:gridCol w="1064074">
                  <a:extLst>
                    <a:ext uri="{9D8B030D-6E8A-4147-A177-3AD203B41FA5}">
                      <a16:colId xmlns:a16="http://schemas.microsoft.com/office/drawing/2014/main" val="411047734"/>
                    </a:ext>
                  </a:extLst>
                </a:gridCol>
                <a:gridCol w="393484">
                  <a:extLst>
                    <a:ext uri="{9D8B030D-6E8A-4147-A177-3AD203B41FA5}">
                      <a16:colId xmlns:a16="http://schemas.microsoft.com/office/drawing/2014/main" val="72610228"/>
                    </a:ext>
                  </a:extLst>
                </a:gridCol>
                <a:gridCol w="1478626">
                  <a:extLst>
                    <a:ext uri="{9D8B030D-6E8A-4147-A177-3AD203B41FA5}">
                      <a16:colId xmlns:a16="http://schemas.microsoft.com/office/drawing/2014/main" val="47777660"/>
                    </a:ext>
                  </a:extLst>
                </a:gridCol>
                <a:gridCol w="308929">
                  <a:extLst>
                    <a:ext uri="{9D8B030D-6E8A-4147-A177-3AD203B41FA5}">
                      <a16:colId xmlns:a16="http://schemas.microsoft.com/office/drawing/2014/main" val="491376510"/>
                    </a:ext>
                  </a:extLst>
                </a:gridCol>
                <a:gridCol w="3979464">
                  <a:extLst>
                    <a:ext uri="{9D8B030D-6E8A-4147-A177-3AD203B41FA5}">
                      <a16:colId xmlns:a16="http://schemas.microsoft.com/office/drawing/2014/main" val="720985990"/>
                    </a:ext>
                  </a:extLst>
                </a:gridCol>
              </a:tblGrid>
              <a:tr h="137081">
                <a:tc rowSpan="20">
                  <a:txBody>
                    <a:bodyPr/>
                    <a:lstStyle/>
                    <a:p>
                      <a:pPr algn="l" fontAlgn="ctr"/>
                      <a:r>
                        <a:rPr lang="fr-FR" sz="800" u="none" strike="noStrike">
                          <a:effectLst/>
                        </a:rPr>
                        <a:t>Ingénieurs et cadres</a:t>
                      </a:r>
                      <a:endParaRPr lang="fr-FR" sz="800" b="1" i="0" u="none" strike="noStrike">
                        <a:solidFill>
                          <a:srgbClr val="000000"/>
                        </a:solidFill>
                        <a:effectLst/>
                        <a:latin typeface="Calibri" panose="020F0502020204030204" pitchFamily="34" charset="0"/>
                      </a:endParaRPr>
                    </a:p>
                  </a:txBody>
                  <a:tcPr marL="1577" marR="1577" marT="1577" marB="0" anchor="ctr"/>
                </a:tc>
                <a:tc rowSpan="9">
                  <a:txBody>
                    <a:bodyPr/>
                    <a:lstStyle/>
                    <a:p>
                      <a:pPr algn="l" fontAlgn="ctr"/>
                      <a:r>
                        <a:rPr lang="fr-FR" sz="800" u="none" strike="noStrike">
                          <a:effectLst/>
                        </a:rPr>
                        <a:t>C1</a:t>
                      </a:r>
                      <a:endParaRPr lang="fr-FR" sz="800" b="1" i="0" u="none" strike="noStrike">
                        <a:solidFill>
                          <a:srgbClr val="000000"/>
                        </a:solidFill>
                        <a:effectLst/>
                        <a:latin typeface="Calibri" panose="020F0502020204030204" pitchFamily="34" charset="0"/>
                      </a:endParaRPr>
                    </a:p>
                  </a:txBody>
                  <a:tcPr marL="1577" marR="1577" marT="1577" marB="0" anchor="ctr"/>
                </a:tc>
                <a:tc rowSpan="9">
                  <a:txBody>
                    <a:bodyPr/>
                    <a:lstStyle/>
                    <a:p>
                      <a:pPr algn="l" fontAlgn="ctr"/>
                      <a:r>
                        <a:rPr lang="fr-FR" sz="800" u="none" strike="noStrike">
                          <a:effectLst/>
                        </a:rPr>
                        <a:t>Ingénieurs et cadres d'étude, recherche et développement </a:t>
                      </a:r>
                      <a:endParaRPr lang="fr-FR" sz="800" b="0" i="0" u="none" strike="noStrike">
                        <a:solidFill>
                          <a:srgbClr val="000000"/>
                        </a:solidFill>
                        <a:effectLst/>
                        <a:latin typeface="Calibri" panose="020F0502020204030204" pitchFamily="34" charset="0"/>
                      </a:endParaRPr>
                    </a:p>
                  </a:txBody>
                  <a:tcPr marL="1577" marR="1577" marT="1577" marB="0" anchor="ctr"/>
                </a:tc>
                <a:tc rowSpan="9">
                  <a:txBody>
                    <a:bodyPr/>
                    <a:lstStyle/>
                    <a:p>
                      <a:pPr algn="l" fontAlgn="ctr"/>
                      <a:r>
                        <a:rPr lang="fr-FR" sz="800" u="none" strike="noStrike">
                          <a:effectLst/>
                        </a:rPr>
                        <a:t>C10</a:t>
                      </a:r>
                      <a:endParaRPr lang="fr-FR" sz="800" b="1" i="0" u="none" strike="noStrike">
                        <a:solidFill>
                          <a:srgbClr val="000000"/>
                        </a:solidFill>
                        <a:effectLst/>
                        <a:latin typeface="Calibri" panose="020F0502020204030204" pitchFamily="34" charset="0"/>
                      </a:endParaRPr>
                    </a:p>
                  </a:txBody>
                  <a:tcPr marL="1577" marR="1577" marT="1577" marB="0" anchor="ctr"/>
                </a:tc>
                <a:tc rowSpan="9">
                  <a:txBody>
                    <a:bodyPr/>
                    <a:lstStyle/>
                    <a:p>
                      <a:pPr algn="l" fontAlgn="ctr"/>
                      <a:r>
                        <a:rPr lang="fr-FR" sz="800" u="none" strike="noStrike">
                          <a:effectLst/>
                        </a:rPr>
                        <a:t>Ingénieurs et cadres d'étude, recherche et développement </a:t>
                      </a:r>
                      <a:endParaRPr lang="fr-FR" sz="800" b="0" i="0" u="none" strike="noStrike">
                        <a:solidFill>
                          <a:srgbClr val="000000"/>
                        </a:solidFill>
                        <a:effectLst/>
                        <a:latin typeface="Calibri" panose="020F0502020204030204" pitchFamily="34" charset="0"/>
                      </a:endParaRPr>
                    </a:p>
                  </a:txBody>
                  <a:tcPr marL="1577" marR="1577" marT="1577" marB="0" anchor="ctr"/>
                </a:tc>
                <a:tc rowSpan="7">
                  <a:txBody>
                    <a:bodyPr/>
                    <a:lstStyle/>
                    <a:p>
                      <a:pPr algn="l" fontAlgn="ctr"/>
                      <a:r>
                        <a:rPr lang="fr-FR" sz="800" u="none" strike="noStrike">
                          <a:effectLst/>
                        </a:rPr>
                        <a:t>N0Z90</a:t>
                      </a:r>
                      <a:endParaRPr lang="fr-FR" sz="800" b="0" i="0" u="none" strike="noStrike">
                        <a:solidFill>
                          <a:srgbClr val="000000"/>
                        </a:solidFill>
                        <a:effectLst/>
                        <a:latin typeface="Calibri" panose="020F0502020204030204" pitchFamily="34" charset="0"/>
                      </a:endParaRPr>
                    </a:p>
                  </a:txBody>
                  <a:tcPr marL="1577" marR="1577" marT="1577" marB="0" anchor="ctr"/>
                </a:tc>
                <a:tc rowSpan="7">
                  <a:txBody>
                    <a:bodyPr/>
                    <a:lstStyle/>
                    <a:p>
                      <a:pPr algn="l" fontAlgn="ctr"/>
                      <a:r>
                        <a:rPr lang="fr-FR" sz="800" u="none" strike="noStrike">
                          <a:effectLst/>
                        </a:rPr>
                        <a:t>Ingénieurs et cadres d'étude, recherche et développement (industrie)</a:t>
                      </a:r>
                      <a:endParaRPr lang="fr-FR" sz="800" b="0" i="0" u="none" strike="noStrike">
                        <a:solidFill>
                          <a:srgbClr val="000000"/>
                        </a:solidFill>
                        <a:effectLst/>
                        <a:latin typeface="Calibri" panose="020F0502020204030204" pitchFamily="34" charset="0"/>
                      </a:endParaRPr>
                    </a:p>
                  </a:txBody>
                  <a:tcPr marL="1577" marR="1577" marT="1577" marB="0" anchor="ctr"/>
                </a:tc>
                <a:tc>
                  <a:txBody>
                    <a:bodyPr/>
                    <a:lstStyle/>
                    <a:p>
                      <a:pPr algn="l" fontAlgn="ctr"/>
                      <a:r>
                        <a:rPr lang="fr-FR" sz="800" u="none" strike="noStrike">
                          <a:effectLst/>
                        </a:rPr>
                        <a:t>312E</a:t>
                      </a:r>
                      <a:endParaRPr lang="fr-FR" sz="800" b="0" i="0" u="none" strike="noStrike">
                        <a:solidFill>
                          <a:srgbClr val="000000"/>
                        </a:solidFill>
                        <a:effectLst/>
                        <a:latin typeface="Calibri" panose="020F0502020204030204" pitchFamily="34" charset="0"/>
                      </a:endParaRPr>
                    </a:p>
                  </a:txBody>
                  <a:tcPr marL="1577" marR="1577" marT="1577" marB="0" anchor="ctr"/>
                </a:tc>
                <a:tc>
                  <a:txBody>
                    <a:bodyPr/>
                    <a:lstStyle/>
                    <a:p>
                      <a:pPr algn="l" fontAlgn="b"/>
                      <a:r>
                        <a:rPr lang="fr-FR" sz="800" u="none" strike="noStrike">
                          <a:effectLst/>
                        </a:rPr>
                        <a:t>Ingénieurs conseils libéraux en études techniques</a:t>
                      </a:r>
                      <a:endParaRPr lang="fr-FR" sz="800" b="0" i="0" u="none" strike="noStrike">
                        <a:solidFill>
                          <a:srgbClr val="000000"/>
                        </a:solidFill>
                        <a:effectLst/>
                        <a:latin typeface="Calibri" panose="020F0502020204030204" pitchFamily="34" charset="0"/>
                      </a:endParaRPr>
                    </a:p>
                  </a:txBody>
                  <a:tcPr marL="1577" marR="1577" marT="1577" marB="0" anchor="ctr"/>
                </a:tc>
                <a:extLst>
                  <a:ext uri="{0D108BD9-81ED-4DB2-BD59-A6C34878D82A}">
                    <a16:rowId xmlns:a16="http://schemas.microsoft.com/office/drawing/2014/main" val="987123115"/>
                  </a:ext>
                </a:extLst>
              </a:tr>
              <a:tr h="272603">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800" u="none" strike="noStrike">
                          <a:effectLst/>
                        </a:rPr>
                        <a:t>383A</a:t>
                      </a:r>
                      <a:endParaRPr lang="fr-FR" sz="800" b="0" i="0" u="none" strike="noStrike">
                        <a:solidFill>
                          <a:srgbClr val="000000"/>
                        </a:solidFill>
                        <a:effectLst/>
                        <a:latin typeface="Calibri" panose="020F0502020204030204" pitchFamily="34" charset="0"/>
                      </a:endParaRPr>
                    </a:p>
                  </a:txBody>
                  <a:tcPr marL="1577" marR="1577" marT="1577" marB="0" anchor="ctr"/>
                </a:tc>
                <a:tc>
                  <a:txBody>
                    <a:bodyPr/>
                    <a:lstStyle/>
                    <a:p>
                      <a:pPr algn="l" fontAlgn="b"/>
                      <a:r>
                        <a:rPr lang="fr-FR" sz="800" u="none" strike="noStrike">
                          <a:effectLst/>
                        </a:rPr>
                        <a:t>Ingénieurs et cadres d'étude, recherche et développement en électricité, électronique</a:t>
                      </a:r>
                      <a:endParaRPr lang="fr-FR" sz="800" b="0" i="0" u="none" strike="noStrike">
                        <a:solidFill>
                          <a:srgbClr val="000000"/>
                        </a:solidFill>
                        <a:effectLst/>
                        <a:latin typeface="Calibri" panose="020F0502020204030204" pitchFamily="34" charset="0"/>
                      </a:endParaRPr>
                    </a:p>
                  </a:txBody>
                  <a:tcPr marL="1577" marR="1577" marT="1577" marB="0" anchor="ctr"/>
                </a:tc>
                <a:extLst>
                  <a:ext uri="{0D108BD9-81ED-4DB2-BD59-A6C34878D82A}">
                    <a16:rowId xmlns:a16="http://schemas.microsoft.com/office/drawing/2014/main" val="433618158"/>
                  </a:ext>
                </a:extLst>
              </a:tr>
              <a:tr h="272603">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800" u="none" strike="noStrike">
                          <a:effectLst/>
                        </a:rPr>
                        <a:t>384A</a:t>
                      </a:r>
                      <a:endParaRPr lang="fr-FR" sz="800" b="0" i="0" u="none" strike="noStrike">
                        <a:solidFill>
                          <a:srgbClr val="000000"/>
                        </a:solidFill>
                        <a:effectLst/>
                        <a:latin typeface="Calibri" panose="020F0502020204030204" pitchFamily="34" charset="0"/>
                      </a:endParaRPr>
                    </a:p>
                  </a:txBody>
                  <a:tcPr marL="1577" marR="1577" marT="1577" marB="0" anchor="ctr"/>
                </a:tc>
                <a:tc>
                  <a:txBody>
                    <a:bodyPr/>
                    <a:lstStyle/>
                    <a:p>
                      <a:pPr algn="l" fontAlgn="b"/>
                      <a:r>
                        <a:rPr lang="fr-FR" sz="800" u="none" strike="noStrike">
                          <a:effectLst/>
                        </a:rPr>
                        <a:t>Ingénieurs et cadres d'étude, recherche et développement en mécanique et travail des métaux</a:t>
                      </a:r>
                      <a:endParaRPr lang="fr-FR" sz="800" b="0" i="0" u="none" strike="noStrike">
                        <a:solidFill>
                          <a:srgbClr val="000000"/>
                        </a:solidFill>
                        <a:effectLst/>
                        <a:latin typeface="Calibri" panose="020F0502020204030204" pitchFamily="34" charset="0"/>
                      </a:endParaRPr>
                    </a:p>
                  </a:txBody>
                  <a:tcPr marL="1577" marR="1577" marT="1577" marB="0" anchor="ctr"/>
                </a:tc>
                <a:extLst>
                  <a:ext uri="{0D108BD9-81ED-4DB2-BD59-A6C34878D82A}">
                    <a16:rowId xmlns:a16="http://schemas.microsoft.com/office/drawing/2014/main" val="3055274405"/>
                  </a:ext>
                </a:extLst>
              </a:tr>
              <a:tr h="272603">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800" u="none" strike="noStrike">
                          <a:effectLst/>
                        </a:rPr>
                        <a:t>385A</a:t>
                      </a:r>
                      <a:endParaRPr lang="fr-FR" sz="800" b="0" i="0" u="none" strike="noStrike">
                        <a:solidFill>
                          <a:srgbClr val="000000"/>
                        </a:solidFill>
                        <a:effectLst/>
                        <a:latin typeface="Calibri" panose="020F0502020204030204" pitchFamily="34" charset="0"/>
                      </a:endParaRPr>
                    </a:p>
                  </a:txBody>
                  <a:tcPr marL="1577" marR="1577" marT="1577" marB="0" anchor="ctr"/>
                </a:tc>
                <a:tc>
                  <a:txBody>
                    <a:bodyPr/>
                    <a:lstStyle/>
                    <a:p>
                      <a:pPr algn="l" fontAlgn="b"/>
                      <a:r>
                        <a:rPr lang="fr-FR" sz="800" u="none" strike="noStrike">
                          <a:effectLst/>
                        </a:rPr>
                        <a:t>Ingénieurs et cadres d'étude, recherche et développement des industries de transformation (agroalimentaire, chimie, métallurgie, matériaux lourds)</a:t>
                      </a:r>
                      <a:endParaRPr lang="fr-FR" sz="800" b="0" i="0" u="none" strike="noStrike">
                        <a:solidFill>
                          <a:srgbClr val="000000"/>
                        </a:solidFill>
                        <a:effectLst/>
                        <a:latin typeface="Calibri" panose="020F0502020204030204" pitchFamily="34" charset="0"/>
                      </a:endParaRPr>
                    </a:p>
                  </a:txBody>
                  <a:tcPr marL="1577" marR="1577" marT="1577" marB="0" anchor="ctr"/>
                </a:tc>
                <a:extLst>
                  <a:ext uri="{0D108BD9-81ED-4DB2-BD59-A6C34878D82A}">
                    <a16:rowId xmlns:a16="http://schemas.microsoft.com/office/drawing/2014/main" val="1647374542"/>
                  </a:ext>
                </a:extLst>
              </a:tr>
              <a:tr h="272603">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800" u="none" strike="noStrike">
                          <a:effectLst/>
                        </a:rPr>
                        <a:t>386A</a:t>
                      </a:r>
                      <a:endParaRPr lang="fr-FR" sz="800" b="0" i="0" u="none" strike="noStrike">
                        <a:solidFill>
                          <a:srgbClr val="000000"/>
                        </a:solidFill>
                        <a:effectLst/>
                        <a:latin typeface="Calibri" panose="020F0502020204030204" pitchFamily="34" charset="0"/>
                      </a:endParaRPr>
                    </a:p>
                  </a:txBody>
                  <a:tcPr marL="1577" marR="1577" marT="1577" marB="0" anchor="ctr"/>
                </a:tc>
                <a:tc>
                  <a:txBody>
                    <a:bodyPr/>
                    <a:lstStyle/>
                    <a:p>
                      <a:pPr algn="l" fontAlgn="b"/>
                      <a:r>
                        <a:rPr lang="fr-FR" sz="800" u="none" strike="noStrike">
                          <a:effectLst/>
                        </a:rPr>
                        <a:t>Ingénieurs et cadres d'étude, recherche et développement des autres industries (imprimerie, matériaux souples, ameublement et bois, énergie, eau)</a:t>
                      </a:r>
                      <a:endParaRPr lang="fr-FR" sz="800" b="0" i="0" u="none" strike="noStrike">
                        <a:solidFill>
                          <a:srgbClr val="000000"/>
                        </a:solidFill>
                        <a:effectLst/>
                        <a:latin typeface="Calibri" panose="020F0502020204030204" pitchFamily="34" charset="0"/>
                      </a:endParaRPr>
                    </a:p>
                  </a:txBody>
                  <a:tcPr marL="1577" marR="1577" marT="1577" marB="0" anchor="ctr"/>
                </a:tc>
                <a:extLst>
                  <a:ext uri="{0D108BD9-81ED-4DB2-BD59-A6C34878D82A}">
                    <a16:rowId xmlns:a16="http://schemas.microsoft.com/office/drawing/2014/main" val="3980164106"/>
                  </a:ext>
                </a:extLst>
              </a:tr>
              <a:tr h="272603">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800" u="none" strike="noStrike">
                          <a:effectLst/>
                        </a:rPr>
                        <a:t>386B</a:t>
                      </a:r>
                      <a:endParaRPr lang="fr-FR" sz="800" b="0" i="0" u="none" strike="noStrike">
                        <a:solidFill>
                          <a:srgbClr val="000000"/>
                        </a:solidFill>
                        <a:effectLst/>
                        <a:latin typeface="Calibri" panose="020F0502020204030204" pitchFamily="34" charset="0"/>
                      </a:endParaRPr>
                    </a:p>
                  </a:txBody>
                  <a:tcPr marL="1577" marR="1577" marT="1577" marB="0" anchor="ctr"/>
                </a:tc>
                <a:tc>
                  <a:txBody>
                    <a:bodyPr/>
                    <a:lstStyle/>
                    <a:p>
                      <a:pPr algn="l" fontAlgn="ctr"/>
                      <a:r>
                        <a:rPr lang="fr-FR" sz="800" u="none" strike="noStrike">
                          <a:effectLst/>
                        </a:rPr>
                        <a:t>Ingénieurs et cadres d'étude, recherche et développement de la distribution d'énergie, eau</a:t>
                      </a:r>
                      <a:endParaRPr lang="fr-FR" sz="800" b="0" i="0" u="none" strike="noStrike">
                        <a:solidFill>
                          <a:srgbClr val="000000"/>
                        </a:solidFill>
                        <a:effectLst/>
                        <a:latin typeface="Calibri" panose="020F0502020204030204" pitchFamily="34" charset="0"/>
                      </a:endParaRPr>
                    </a:p>
                  </a:txBody>
                  <a:tcPr marL="1577" marR="1577" marT="1577" marB="0" anchor="ctr"/>
                </a:tc>
                <a:extLst>
                  <a:ext uri="{0D108BD9-81ED-4DB2-BD59-A6C34878D82A}">
                    <a16:rowId xmlns:a16="http://schemas.microsoft.com/office/drawing/2014/main" val="498463672"/>
                  </a:ext>
                </a:extLst>
              </a:tr>
              <a:tr h="277217">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800" u="none" strike="noStrike">
                          <a:effectLst/>
                        </a:rPr>
                        <a:t>386C</a:t>
                      </a:r>
                      <a:endParaRPr lang="fr-FR" sz="800" b="0" i="0" u="none" strike="noStrike">
                        <a:solidFill>
                          <a:srgbClr val="000000"/>
                        </a:solidFill>
                        <a:effectLst/>
                        <a:latin typeface="Calibri" panose="020F0502020204030204" pitchFamily="34" charset="0"/>
                      </a:endParaRPr>
                    </a:p>
                  </a:txBody>
                  <a:tcPr marL="1577" marR="1577" marT="1577" marB="0" anchor="ctr"/>
                </a:tc>
                <a:tc>
                  <a:txBody>
                    <a:bodyPr/>
                    <a:lstStyle/>
                    <a:p>
                      <a:pPr algn="l" fontAlgn="ctr"/>
                      <a:r>
                        <a:rPr lang="fr-FR" sz="800" u="none" strike="noStrike">
                          <a:effectLst/>
                        </a:rPr>
                        <a:t>Ingénieurs et cadres d'étude, recherche et développement des autres industries (imprimerie, matériaux souples, ameublement et bois)</a:t>
                      </a:r>
                      <a:endParaRPr lang="fr-FR" sz="800" b="0" i="0" u="none" strike="noStrike">
                        <a:solidFill>
                          <a:srgbClr val="000000"/>
                        </a:solidFill>
                        <a:effectLst/>
                        <a:latin typeface="Calibri" panose="020F0502020204030204" pitchFamily="34" charset="0"/>
                      </a:endParaRPr>
                    </a:p>
                  </a:txBody>
                  <a:tcPr marL="1577" marR="1577" marT="1577" marB="0" anchor="ctr"/>
                </a:tc>
                <a:extLst>
                  <a:ext uri="{0D108BD9-81ED-4DB2-BD59-A6C34878D82A}">
                    <a16:rowId xmlns:a16="http://schemas.microsoft.com/office/drawing/2014/main" val="3697926458"/>
                  </a:ext>
                </a:extLst>
              </a:tr>
              <a:tr h="17003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rowSpan="2">
                  <a:txBody>
                    <a:bodyPr/>
                    <a:lstStyle/>
                    <a:p>
                      <a:pPr algn="l" fontAlgn="ctr"/>
                      <a:r>
                        <a:rPr lang="fr-FR" sz="800" u="none" strike="noStrike">
                          <a:effectLst/>
                        </a:rPr>
                        <a:t>M2Z90</a:t>
                      </a:r>
                      <a:endParaRPr lang="fr-FR" sz="800" b="0" i="0" u="none" strike="noStrike">
                        <a:solidFill>
                          <a:srgbClr val="000000"/>
                        </a:solidFill>
                        <a:effectLst/>
                        <a:latin typeface="Calibri" panose="020F0502020204030204" pitchFamily="34" charset="0"/>
                      </a:endParaRPr>
                    </a:p>
                  </a:txBody>
                  <a:tcPr marL="1577" marR="1577" marT="1577" marB="0" anchor="ctr"/>
                </a:tc>
                <a:tc rowSpan="2">
                  <a:txBody>
                    <a:bodyPr/>
                    <a:lstStyle/>
                    <a:p>
                      <a:pPr algn="l" fontAlgn="ctr"/>
                      <a:r>
                        <a:rPr lang="fr-FR" sz="800" u="none" strike="noStrike">
                          <a:effectLst/>
                        </a:rPr>
                        <a:t>Ingénieurs et cadres d'étude, recherche et développement en informatique, chefs de projets informatiques</a:t>
                      </a:r>
                      <a:endParaRPr lang="fr-FR" sz="800" b="0" i="0" u="none" strike="noStrike">
                        <a:solidFill>
                          <a:srgbClr val="000000"/>
                        </a:solidFill>
                        <a:effectLst/>
                        <a:latin typeface="Calibri" panose="020F0502020204030204" pitchFamily="34" charset="0"/>
                      </a:endParaRPr>
                    </a:p>
                  </a:txBody>
                  <a:tcPr marL="1577" marR="1577" marT="1577" marB="0" anchor="ctr"/>
                </a:tc>
                <a:tc>
                  <a:txBody>
                    <a:bodyPr/>
                    <a:lstStyle/>
                    <a:p>
                      <a:pPr algn="l" fontAlgn="ctr"/>
                      <a:r>
                        <a:rPr lang="fr-FR" sz="800" u="none" strike="noStrike">
                          <a:effectLst/>
                        </a:rPr>
                        <a:t>388A</a:t>
                      </a:r>
                      <a:endParaRPr lang="fr-FR" sz="800" b="0" i="0" u="none" strike="noStrike">
                        <a:solidFill>
                          <a:srgbClr val="000000"/>
                        </a:solidFill>
                        <a:effectLst/>
                        <a:latin typeface="Calibri" panose="020F0502020204030204" pitchFamily="34" charset="0"/>
                      </a:endParaRPr>
                    </a:p>
                  </a:txBody>
                  <a:tcPr marL="1577" marR="1577" marT="1577" marB="0" anchor="ctr"/>
                </a:tc>
                <a:tc>
                  <a:txBody>
                    <a:bodyPr/>
                    <a:lstStyle/>
                    <a:p>
                      <a:pPr algn="l" fontAlgn="b"/>
                      <a:r>
                        <a:rPr lang="fr-FR" sz="800" u="none" strike="noStrike">
                          <a:effectLst/>
                        </a:rPr>
                        <a:t>Ingénieurs et cadres d'étude, recherche et développement en informatique</a:t>
                      </a:r>
                      <a:endParaRPr lang="fr-FR" sz="800" b="0" i="0" u="none" strike="noStrike">
                        <a:solidFill>
                          <a:srgbClr val="000000"/>
                        </a:solidFill>
                        <a:effectLst/>
                        <a:latin typeface="Calibri" panose="020F0502020204030204" pitchFamily="34" charset="0"/>
                      </a:endParaRPr>
                    </a:p>
                  </a:txBody>
                  <a:tcPr marL="1577" marR="1577" marT="1577" marB="0" anchor="ctr"/>
                </a:tc>
                <a:extLst>
                  <a:ext uri="{0D108BD9-81ED-4DB2-BD59-A6C34878D82A}">
                    <a16:rowId xmlns:a16="http://schemas.microsoft.com/office/drawing/2014/main" val="2252115660"/>
                  </a:ext>
                </a:extLst>
              </a:tr>
              <a:tr h="373613">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800" u="none" strike="noStrike">
                          <a:effectLst/>
                        </a:rPr>
                        <a:t>388C</a:t>
                      </a:r>
                      <a:endParaRPr lang="fr-FR" sz="800" b="0" i="0" u="none" strike="noStrike">
                        <a:solidFill>
                          <a:srgbClr val="000000"/>
                        </a:solidFill>
                        <a:effectLst/>
                        <a:latin typeface="Calibri" panose="020F0502020204030204" pitchFamily="34" charset="0"/>
                      </a:endParaRPr>
                    </a:p>
                  </a:txBody>
                  <a:tcPr marL="1577" marR="1577" marT="1577" marB="0" anchor="ctr"/>
                </a:tc>
                <a:tc>
                  <a:txBody>
                    <a:bodyPr/>
                    <a:lstStyle/>
                    <a:p>
                      <a:pPr algn="l" fontAlgn="b"/>
                      <a:r>
                        <a:rPr lang="fr-FR" sz="800" u="none" strike="noStrike">
                          <a:effectLst/>
                        </a:rPr>
                        <a:t>Chefs de projets informatiques, responsables informatiques</a:t>
                      </a:r>
                      <a:endParaRPr lang="fr-FR" sz="800" b="0" i="0" u="none" strike="noStrike">
                        <a:solidFill>
                          <a:srgbClr val="000000"/>
                        </a:solidFill>
                        <a:effectLst/>
                        <a:latin typeface="Calibri" panose="020F0502020204030204" pitchFamily="34" charset="0"/>
                      </a:endParaRPr>
                    </a:p>
                  </a:txBody>
                  <a:tcPr marL="1577" marR="1577" marT="1577" marB="0" anchor="ctr"/>
                </a:tc>
                <a:extLst>
                  <a:ext uri="{0D108BD9-81ED-4DB2-BD59-A6C34878D82A}">
                    <a16:rowId xmlns:a16="http://schemas.microsoft.com/office/drawing/2014/main" val="3998793067"/>
                  </a:ext>
                </a:extLst>
              </a:tr>
              <a:tr h="137081">
                <a:tc vMerge="1">
                  <a:txBody>
                    <a:bodyPr/>
                    <a:lstStyle/>
                    <a:p>
                      <a:endParaRPr lang="fr-FR"/>
                    </a:p>
                  </a:txBody>
                  <a:tcPr/>
                </a:tc>
                <a:tc rowSpan="11">
                  <a:txBody>
                    <a:bodyPr/>
                    <a:lstStyle/>
                    <a:p>
                      <a:pPr algn="l" fontAlgn="ctr"/>
                      <a:r>
                        <a:rPr lang="fr-FR" sz="800" u="none" strike="noStrike">
                          <a:effectLst/>
                        </a:rPr>
                        <a:t>C2</a:t>
                      </a:r>
                      <a:endParaRPr lang="fr-FR" sz="800" b="1" i="0" u="none" strike="noStrike">
                        <a:solidFill>
                          <a:srgbClr val="000000"/>
                        </a:solidFill>
                        <a:effectLst/>
                        <a:latin typeface="Calibri" panose="020F0502020204030204" pitchFamily="34" charset="0"/>
                      </a:endParaRPr>
                    </a:p>
                  </a:txBody>
                  <a:tcPr marL="1577" marR="1577" marT="1577" marB="0" anchor="ctr"/>
                </a:tc>
                <a:tc rowSpan="11">
                  <a:txBody>
                    <a:bodyPr/>
                    <a:lstStyle/>
                    <a:p>
                      <a:pPr algn="l" fontAlgn="ctr"/>
                      <a:r>
                        <a:rPr lang="fr-FR" sz="800" u="none" strike="noStrike">
                          <a:effectLst/>
                        </a:rPr>
                        <a:t>Ingénieurs et cadres d'étude, recherche et développement </a:t>
                      </a:r>
                      <a:endParaRPr lang="fr-FR" sz="800" b="0" i="0" u="none" strike="noStrike">
                        <a:solidFill>
                          <a:srgbClr val="000000"/>
                        </a:solidFill>
                        <a:effectLst/>
                        <a:latin typeface="Calibri" panose="020F0502020204030204" pitchFamily="34" charset="0"/>
                      </a:endParaRPr>
                    </a:p>
                  </a:txBody>
                  <a:tcPr marL="1577" marR="1577" marT="1577" marB="0" anchor="ctr"/>
                </a:tc>
                <a:tc rowSpan="11">
                  <a:txBody>
                    <a:bodyPr/>
                    <a:lstStyle/>
                    <a:p>
                      <a:pPr algn="l" fontAlgn="ctr"/>
                      <a:r>
                        <a:rPr lang="fr-FR" sz="800" u="none" strike="noStrike">
                          <a:effectLst/>
                        </a:rPr>
                        <a:t>C20</a:t>
                      </a:r>
                      <a:endParaRPr lang="fr-FR" sz="800" b="1" i="0" u="none" strike="noStrike">
                        <a:solidFill>
                          <a:srgbClr val="000000"/>
                        </a:solidFill>
                        <a:effectLst/>
                        <a:latin typeface="Calibri" panose="020F0502020204030204" pitchFamily="34" charset="0"/>
                      </a:endParaRPr>
                    </a:p>
                  </a:txBody>
                  <a:tcPr marL="1577" marR="1577" marT="1577" marB="0" anchor="ctr"/>
                </a:tc>
                <a:tc rowSpan="11">
                  <a:txBody>
                    <a:bodyPr/>
                    <a:lstStyle/>
                    <a:p>
                      <a:pPr algn="l" fontAlgn="ctr"/>
                      <a:r>
                        <a:rPr lang="fr-FR" sz="800" u="none" strike="noStrike">
                          <a:effectLst/>
                        </a:rPr>
                        <a:t>Ingénieurs et cadres de la production et de la maintenance</a:t>
                      </a:r>
                      <a:endParaRPr lang="fr-FR" sz="800" b="0" i="0" u="none" strike="noStrike">
                        <a:solidFill>
                          <a:srgbClr val="000000"/>
                        </a:solidFill>
                        <a:effectLst/>
                        <a:latin typeface="Calibri" panose="020F0502020204030204" pitchFamily="34" charset="0"/>
                      </a:endParaRPr>
                    </a:p>
                  </a:txBody>
                  <a:tcPr marL="1577" marR="1577" marT="1577" marB="0" anchor="ctr"/>
                </a:tc>
                <a:tc rowSpan="6">
                  <a:txBody>
                    <a:bodyPr/>
                    <a:lstStyle/>
                    <a:p>
                      <a:pPr algn="l" fontAlgn="ctr"/>
                      <a:r>
                        <a:rPr lang="fr-FR" sz="800" u="none" strike="noStrike">
                          <a:effectLst/>
                        </a:rPr>
                        <a:t>H0Z90</a:t>
                      </a:r>
                      <a:endParaRPr lang="fr-FR" sz="800" b="0" i="0" u="none" strike="noStrike">
                        <a:solidFill>
                          <a:srgbClr val="000000"/>
                        </a:solidFill>
                        <a:effectLst/>
                        <a:latin typeface="Calibri" panose="020F0502020204030204" pitchFamily="34" charset="0"/>
                      </a:endParaRPr>
                    </a:p>
                  </a:txBody>
                  <a:tcPr marL="1577" marR="1577" marT="1577" marB="0" anchor="ctr"/>
                </a:tc>
                <a:tc rowSpan="6">
                  <a:txBody>
                    <a:bodyPr/>
                    <a:lstStyle/>
                    <a:p>
                      <a:pPr algn="l" fontAlgn="ctr"/>
                      <a:r>
                        <a:rPr lang="fr-FR" sz="800" u="none" strike="noStrike">
                          <a:effectLst/>
                        </a:rPr>
                        <a:t>Ingénieurs et cadres de fabrication et de la production</a:t>
                      </a:r>
                      <a:endParaRPr lang="fr-FR" sz="800" b="0" i="0" u="none" strike="noStrike">
                        <a:solidFill>
                          <a:srgbClr val="000000"/>
                        </a:solidFill>
                        <a:effectLst/>
                        <a:latin typeface="Calibri" panose="020F0502020204030204" pitchFamily="34" charset="0"/>
                      </a:endParaRPr>
                    </a:p>
                  </a:txBody>
                  <a:tcPr marL="1577" marR="1577" marT="1577" marB="0" anchor="ctr"/>
                </a:tc>
                <a:tc>
                  <a:txBody>
                    <a:bodyPr/>
                    <a:lstStyle/>
                    <a:p>
                      <a:pPr algn="l" fontAlgn="ctr"/>
                      <a:r>
                        <a:rPr lang="fr-FR" sz="800" u="none" strike="noStrike">
                          <a:effectLst/>
                        </a:rPr>
                        <a:t>380A</a:t>
                      </a:r>
                      <a:endParaRPr lang="fr-FR" sz="800" b="0" i="0" u="none" strike="noStrike">
                        <a:solidFill>
                          <a:srgbClr val="000000"/>
                        </a:solidFill>
                        <a:effectLst/>
                        <a:latin typeface="Calibri" panose="020F0502020204030204" pitchFamily="34" charset="0"/>
                      </a:endParaRPr>
                    </a:p>
                  </a:txBody>
                  <a:tcPr marL="1577" marR="1577" marT="1577" marB="0" anchor="ctr"/>
                </a:tc>
                <a:tc>
                  <a:txBody>
                    <a:bodyPr/>
                    <a:lstStyle/>
                    <a:p>
                      <a:pPr algn="l" fontAlgn="b"/>
                      <a:r>
                        <a:rPr lang="fr-FR" sz="800" u="none" strike="noStrike">
                          <a:effectLst/>
                        </a:rPr>
                        <a:t>Directeurs techniques des grandes entreprises</a:t>
                      </a:r>
                      <a:endParaRPr lang="fr-FR" sz="800" b="0" i="0" u="none" strike="noStrike">
                        <a:solidFill>
                          <a:srgbClr val="000000"/>
                        </a:solidFill>
                        <a:effectLst/>
                        <a:latin typeface="Calibri" panose="020F0502020204030204" pitchFamily="34" charset="0"/>
                      </a:endParaRPr>
                    </a:p>
                  </a:txBody>
                  <a:tcPr marL="1577" marR="1577" marT="1577" marB="0" anchor="ctr"/>
                </a:tc>
                <a:extLst>
                  <a:ext uri="{0D108BD9-81ED-4DB2-BD59-A6C34878D82A}">
                    <a16:rowId xmlns:a16="http://schemas.microsoft.com/office/drawing/2014/main" val="1699407069"/>
                  </a:ext>
                </a:extLst>
              </a:tr>
              <a:tr h="17003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800" u="none" strike="noStrike">
                          <a:effectLst/>
                        </a:rPr>
                        <a:t>383B</a:t>
                      </a:r>
                      <a:endParaRPr lang="fr-FR" sz="800" b="0" i="0" u="none" strike="noStrike">
                        <a:solidFill>
                          <a:srgbClr val="000000"/>
                        </a:solidFill>
                        <a:effectLst/>
                        <a:latin typeface="Calibri" panose="020F0502020204030204" pitchFamily="34" charset="0"/>
                      </a:endParaRPr>
                    </a:p>
                  </a:txBody>
                  <a:tcPr marL="1577" marR="1577" marT="1577" marB="0" anchor="ctr"/>
                </a:tc>
                <a:tc>
                  <a:txBody>
                    <a:bodyPr/>
                    <a:lstStyle/>
                    <a:p>
                      <a:pPr algn="l" fontAlgn="b"/>
                      <a:r>
                        <a:rPr lang="fr-FR" sz="800" u="none" strike="noStrike">
                          <a:effectLst/>
                        </a:rPr>
                        <a:t>Ingénieurs et cadres de fabrication en matériel électrique, électronique</a:t>
                      </a:r>
                      <a:endParaRPr lang="fr-FR" sz="800" b="0" i="0" u="none" strike="noStrike">
                        <a:solidFill>
                          <a:srgbClr val="000000"/>
                        </a:solidFill>
                        <a:effectLst/>
                        <a:latin typeface="Calibri" panose="020F0502020204030204" pitchFamily="34" charset="0"/>
                      </a:endParaRPr>
                    </a:p>
                  </a:txBody>
                  <a:tcPr marL="1577" marR="1577" marT="1577" marB="0" anchor="ctr"/>
                </a:tc>
                <a:extLst>
                  <a:ext uri="{0D108BD9-81ED-4DB2-BD59-A6C34878D82A}">
                    <a16:rowId xmlns:a16="http://schemas.microsoft.com/office/drawing/2014/main" val="3656017627"/>
                  </a:ext>
                </a:extLst>
              </a:tr>
              <a:tr h="17003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800" u="none" strike="noStrike">
                          <a:effectLst/>
                        </a:rPr>
                        <a:t>384B</a:t>
                      </a:r>
                      <a:endParaRPr lang="fr-FR" sz="800" b="0" i="0" u="none" strike="noStrike">
                        <a:solidFill>
                          <a:srgbClr val="000000"/>
                        </a:solidFill>
                        <a:effectLst/>
                        <a:latin typeface="Calibri" panose="020F0502020204030204" pitchFamily="34" charset="0"/>
                      </a:endParaRPr>
                    </a:p>
                  </a:txBody>
                  <a:tcPr marL="1577" marR="1577" marT="1577" marB="0" anchor="ctr"/>
                </a:tc>
                <a:tc>
                  <a:txBody>
                    <a:bodyPr/>
                    <a:lstStyle/>
                    <a:p>
                      <a:pPr algn="l" fontAlgn="b"/>
                      <a:r>
                        <a:rPr lang="fr-FR" sz="800" u="none" strike="noStrike">
                          <a:effectLst/>
                        </a:rPr>
                        <a:t>Ingénieurs et cadres de fabrication en mécanique et travail des métaux</a:t>
                      </a:r>
                      <a:endParaRPr lang="fr-FR" sz="800" b="0" i="0" u="none" strike="noStrike">
                        <a:solidFill>
                          <a:srgbClr val="000000"/>
                        </a:solidFill>
                        <a:effectLst/>
                        <a:latin typeface="Calibri" panose="020F0502020204030204" pitchFamily="34" charset="0"/>
                      </a:endParaRPr>
                    </a:p>
                  </a:txBody>
                  <a:tcPr marL="1577" marR="1577" marT="1577" marB="0" anchor="ctr"/>
                </a:tc>
                <a:extLst>
                  <a:ext uri="{0D108BD9-81ED-4DB2-BD59-A6C34878D82A}">
                    <a16:rowId xmlns:a16="http://schemas.microsoft.com/office/drawing/2014/main" val="2628817532"/>
                  </a:ext>
                </a:extLst>
              </a:tr>
              <a:tr h="272603">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800" u="none" strike="noStrike">
                          <a:effectLst/>
                        </a:rPr>
                        <a:t>385B</a:t>
                      </a:r>
                      <a:endParaRPr lang="fr-FR" sz="800" b="0" i="0" u="none" strike="noStrike">
                        <a:solidFill>
                          <a:srgbClr val="000000"/>
                        </a:solidFill>
                        <a:effectLst/>
                        <a:latin typeface="Calibri" panose="020F0502020204030204" pitchFamily="34" charset="0"/>
                      </a:endParaRPr>
                    </a:p>
                  </a:txBody>
                  <a:tcPr marL="1577" marR="1577" marT="1577" marB="0" anchor="ctr"/>
                </a:tc>
                <a:tc>
                  <a:txBody>
                    <a:bodyPr/>
                    <a:lstStyle/>
                    <a:p>
                      <a:pPr algn="l" fontAlgn="b"/>
                      <a:r>
                        <a:rPr lang="fr-FR" sz="800" u="none" strike="noStrike">
                          <a:effectLst/>
                        </a:rPr>
                        <a:t>Ingénieurs et cadres de fabrication des industries de transformation (agroalimentaire, chimie, métallurgie, matériaux lourds)</a:t>
                      </a:r>
                      <a:endParaRPr lang="fr-FR" sz="800" b="0" i="0" u="none" strike="noStrike">
                        <a:solidFill>
                          <a:srgbClr val="000000"/>
                        </a:solidFill>
                        <a:effectLst/>
                        <a:latin typeface="Calibri" panose="020F0502020204030204" pitchFamily="34" charset="0"/>
                      </a:endParaRPr>
                    </a:p>
                  </a:txBody>
                  <a:tcPr marL="1577" marR="1577" marT="1577" marB="0" anchor="ctr"/>
                </a:tc>
                <a:extLst>
                  <a:ext uri="{0D108BD9-81ED-4DB2-BD59-A6C34878D82A}">
                    <a16:rowId xmlns:a16="http://schemas.microsoft.com/office/drawing/2014/main" val="3745912254"/>
                  </a:ext>
                </a:extLst>
              </a:tr>
              <a:tr h="17003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800" u="none" strike="noStrike">
                          <a:effectLst/>
                        </a:rPr>
                        <a:t>386D</a:t>
                      </a:r>
                      <a:endParaRPr lang="fr-FR" sz="800" b="0" i="0" u="none" strike="noStrike">
                        <a:solidFill>
                          <a:srgbClr val="000000"/>
                        </a:solidFill>
                        <a:effectLst/>
                        <a:latin typeface="Calibri" panose="020F0502020204030204" pitchFamily="34" charset="0"/>
                      </a:endParaRPr>
                    </a:p>
                  </a:txBody>
                  <a:tcPr marL="1577" marR="1577" marT="1577" marB="0" anchor="ctr"/>
                </a:tc>
                <a:tc>
                  <a:txBody>
                    <a:bodyPr/>
                    <a:lstStyle/>
                    <a:p>
                      <a:pPr algn="l" fontAlgn="b"/>
                      <a:r>
                        <a:rPr lang="fr-FR" sz="800" u="none" strike="noStrike">
                          <a:effectLst/>
                        </a:rPr>
                        <a:t>Ingénieurs et cadres de la production et de la distribution d'énergie, eau</a:t>
                      </a:r>
                      <a:endParaRPr lang="fr-FR" sz="800" b="0" i="0" u="none" strike="noStrike">
                        <a:solidFill>
                          <a:srgbClr val="000000"/>
                        </a:solidFill>
                        <a:effectLst/>
                        <a:latin typeface="Calibri" panose="020F0502020204030204" pitchFamily="34" charset="0"/>
                      </a:endParaRPr>
                    </a:p>
                  </a:txBody>
                  <a:tcPr marL="1577" marR="1577" marT="1577" marB="0" anchor="ctr"/>
                </a:tc>
                <a:extLst>
                  <a:ext uri="{0D108BD9-81ED-4DB2-BD59-A6C34878D82A}">
                    <a16:rowId xmlns:a16="http://schemas.microsoft.com/office/drawing/2014/main" val="2301598783"/>
                  </a:ext>
                </a:extLst>
              </a:tr>
              <a:tr h="272603">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800" u="none" strike="noStrike">
                          <a:effectLst/>
                        </a:rPr>
                        <a:t>386E</a:t>
                      </a:r>
                      <a:endParaRPr lang="fr-FR" sz="800" b="0" i="0" u="none" strike="noStrike">
                        <a:solidFill>
                          <a:srgbClr val="000000"/>
                        </a:solidFill>
                        <a:effectLst/>
                        <a:latin typeface="Calibri" panose="020F0502020204030204" pitchFamily="34" charset="0"/>
                      </a:endParaRPr>
                    </a:p>
                  </a:txBody>
                  <a:tcPr marL="1577" marR="1577" marT="1577" marB="0" anchor="ctr"/>
                </a:tc>
                <a:tc>
                  <a:txBody>
                    <a:bodyPr/>
                    <a:lstStyle/>
                    <a:p>
                      <a:pPr algn="l" fontAlgn="b"/>
                      <a:r>
                        <a:rPr lang="fr-FR" sz="800" u="none" strike="noStrike">
                          <a:effectLst/>
                        </a:rPr>
                        <a:t>Ingénieurs et cadres de fabrication des autres industries (imprimerie, matériaux souples, ameublement et bois)</a:t>
                      </a:r>
                      <a:endParaRPr lang="fr-FR" sz="800" b="0" i="0" u="none" strike="noStrike">
                        <a:solidFill>
                          <a:srgbClr val="000000"/>
                        </a:solidFill>
                        <a:effectLst/>
                        <a:latin typeface="Calibri" panose="020F0502020204030204" pitchFamily="34" charset="0"/>
                      </a:endParaRPr>
                    </a:p>
                  </a:txBody>
                  <a:tcPr marL="1577" marR="1577" marT="1577" marB="0" anchor="ctr"/>
                </a:tc>
                <a:extLst>
                  <a:ext uri="{0D108BD9-81ED-4DB2-BD59-A6C34878D82A}">
                    <a16:rowId xmlns:a16="http://schemas.microsoft.com/office/drawing/2014/main" val="3943703972"/>
                  </a:ext>
                </a:extLst>
              </a:tr>
              <a:tr h="137081">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rowSpan="2">
                  <a:txBody>
                    <a:bodyPr/>
                    <a:lstStyle/>
                    <a:p>
                      <a:pPr algn="l" fontAlgn="ctr"/>
                      <a:r>
                        <a:rPr lang="fr-FR" sz="800" u="none" strike="noStrike">
                          <a:effectLst/>
                        </a:rPr>
                        <a:t>H0Z92</a:t>
                      </a:r>
                      <a:endParaRPr lang="fr-FR" sz="800" b="0" i="0" u="none" strike="noStrike">
                        <a:solidFill>
                          <a:srgbClr val="000000"/>
                        </a:solidFill>
                        <a:effectLst/>
                        <a:latin typeface="Calibri" panose="020F0502020204030204" pitchFamily="34" charset="0"/>
                      </a:endParaRPr>
                    </a:p>
                  </a:txBody>
                  <a:tcPr marL="1577" marR="1577" marT="1577" marB="0" anchor="ctr"/>
                </a:tc>
                <a:tc rowSpan="2">
                  <a:txBody>
                    <a:bodyPr/>
                    <a:lstStyle/>
                    <a:p>
                      <a:pPr algn="l" fontAlgn="ctr"/>
                      <a:r>
                        <a:rPr lang="fr-FR" sz="800" u="none" strike="noStrike">
                          <a:effectLst/>
                        </a:rPr>
                        <a:t>Ingénieurs des méthodes de production, du contrôle qualité</a:t>
                      </a:r>
                      <a:endParaRPr lang="fr-FR" sz="800" b="0" i="0" u="none" strike="noStrike">
                        <a:solidFill>
                          <a:srgbClr val="000000"/>
                        </a:solidFill>
                        <a:effectLst/>
                        <a:latin typeface="Calibri" panose="020F0502020204030204" pitchFamily="34" charset="0"/>
                      </a:endParaRPr>
                    </a:p>
                  </a:txBody>
                  <a:tcPr marL="1577" marR="1577" marT="1577" marB="0" anchor="ctr"/>
                </a:tc>
                <a:tc>
                  <a:txBody>
                    <a:bodyPr/>
                    <a:lstStyle/>
                    <a:p>
                      <a:pPr algn="l" fontAlgn="ctr"/>
                      <a:r>
                        <a:rPr lang="fr-FR" sz="800" u="none" strike="noStrike">
                          <a:effectLst/>
                        </a:rPr>
                        <a:t>387C</a:t>
                      </a:r>
                      <a:endParaRPr lang="fr-FR" sz="800" b="0" i="0" u="none" strike="noStrike">
                        <a:solidFill>
                          <a:srgbClr val="000000"/>
                        </a:solidFill>
                        <a:effectLst/>
                        <a:latin typeface="Calibri" panose="020F0502020204030204" pitchFamily="34" charset="0"/>
                      </a:endParaRPr>
                    </a:p>
                  </a:txBody>
                  <a:tcPr marL="1577" marR="1577" marT="1577" marB="0" anchor="ctr"/>
                </a:tc>
                <a:tc>
                  <a:txBody>
                    <a:bodyPr/>
                    <a:lstStyle/>
                    <a:p>
                      <a:pPr algn="l" fontAlgn="b"/>
                      <a:r>
                        <a:rPr lang="fr-FR" sz="800" u="none" strike="noStrike">
                          <a:effectLst/>
                        </a:rPr>
                        <a:t>Ingénieurs et cadres des méthodes de production</a:t>
                      </a:r>
                      <a:endParaRPr lang="fr-FR" sz="800" b="0" i="0" u="none" strike="noStrike">
                        <a:solidFill>
                          <a:srgbClr val="000000"/>
                        </a:solidFill>
                        <a:effectLst/>
                        <a:latin typeface="Calibri" panose="020F0502020204030204" pitchFamily="34" charset="0"/>
                      </a:endParaRPr>
                    </a:p>
                  </a:txBody>
                  <a:tcPr marL="1577" marR="1577" marT="1577" marB="0" anchor="ctr"/>
                </a:tc>
                <a:extLst>
                  <a:ext uri="{0D108BD9-81ED-4DB2-BD59-A6C34878D82A}">
                    <a16:rowId xmlns:a16="http://schemas.microsoft.com/office/drawing/2014/main" val="3754765259"/>
                  </a:ext>
                </a:extLst>
              </a:tr>
              <a:tr h="271045">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800" u="none" strike="noStrike">
                          <a:effectLst/>
                        </a:rPr>
                        <a:t>387D</a:t>
                      </a:r>
                      <a:endParaRPr lang="fr-FR" sz="800" b="0" i="0" u="none" strike="noStrike">
                        <a:solidFill>
                          <a:srgbClr val="000000"/>
                        </a:solidFill>
                        <a:effectLst/>
                        <a:latin typeface="Calibri" panose="020F0502020204030204" pitchFamily="34" charset="0"/>
                      </a:endParaRPr>
                    </a:p>
                  </a:txBody>
                  <a:tcPr marL="1577" marR="1577" marT="1577" marB="0" anchor="ctr"/>
                </a:tc>
                <a:tc>
                  <a:txBody>
                    <a:bodyPr/>
                    <a:lstStyle/>
                    <a:p>
                      <a:pPr algn="l" fontAlgn="b"/>
                      <a:r>
                        <a:rPr lang="fr-FR" sz="800" u="none" strike="noStrike">
                          <a:effectLst/>
                        </a:rPr>
                        <a:t>Ingénieurs et cadres du contrôle-qualité</a:t>
                      </a:r>
                      <a:endParaRPr lang="fr-FR" sz="800" b="0" i="0" u="none" strike="noStrike">
                        <a:solidFill>
                          <a:srgbClr val="000000"/>
                        </a:solidFill>
                        <a:effectLst/>
                        <a:latin typeface="Calibri" panose="020F0502020204030204" pitchFamily="34" charset="0"/>
                      </a:endParaRPr>
                    </a:p>
                  </a:txBody>
                  <a:tcPr marL="1577" marR="1577" marT="1577" marB="0" anchor="ctr"/>
                </a:tc>
                <a:extLst>
                  <a:ext uri="{0D108BD9-81ED-4DB2-BD59-A6C34878D82A}">
                    <a16:rowId xmlns:a16="http://schemas.microsoft.com/office/drawing/2014/main" val="1770869544"/>
                  </a:ext>
                </a:extLst>
              </a:tr>
              <a:tr h="17003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rowSpan="2">
                  <a:txBody>
                    <a:bodyPr/>
                    <a:lstStyle/>
                    <a:p>
                      <a:pPr algn="l" fontAlgn="ctr"/>
                      <a:r>
                        <a:rPr lang="fr-FR" sz="800" u="none" strike="noStrike">
                          <a:effectLst/>
                        </a:rPr>
                        <a:t>H0Z91</a:t>
                      </a:r>
                      <a:endParaRPr lang="fr-FR" sz="800" b="0" i="0" u="none" strike="noStrike">
                        <a:solidFill>
                          <a:srgbClr val="000000"/>
                        </a:solidFill>
                        <a:effectLst/>
                        <a:latin typeface="Calibri" panose="020F0502020204030204" pitchFamily="34" charset="0"/>
                      </a:endParaRPr>
                    </a:p>
                  </a:txBody>
                  <a:tcPr marL="1577" marR="1577" marT="1577" marB="0" anchor="ctr"/>
                </a:tc>
                <a:tc rowSpan="2">
                  <a:txBody>
                    <a:bodyPr/>
                    <a:lstStyle/>
                    <a:p>
                      <a:pPr algn="l" fontAlgn="ctr"/>
                      <a:r>
                        <a:rPr lang="fr-FR" sz="800" u="none" strike="noStrike">
                          <a:effectLst/>
                        </a:rPr>
                        <a:t>Cadres techniques de la maintenance et de l'environnement</a:t>
                      </a:r>
                      <a:endParaRPr lang="fr-FR" sz="800" b="0" i="0" u="none" strike="noStrike">
                        <a:solidFill>
                          <a:srgbClr val="000000"/>
                        </a:solidFill>
                        <a:effectLst/>
                        <a:latin typeface="Calibri" panose="020F0502020204030204" pitchFamily="34" charset="0"/>
                      </a:endParaRPr>
                    </a:p>
                  </a:txBody>
                  <a:tcPr marL="1577" marR="1577" marT="1577" marB="0" anchor="ctr"/>
                </a:tc>
                <a:tc>
                  <a:txBody>
                    <a:bodyPr/>
                    <a:lstStyle/>
                    <a:p>
                      <a:pPr algn="l" fontAlgn="ctr"/>
                      <a:r>
                        <a:rPr lang="fr-FR" sz="800" u="none" strike="noStrike">
                          <a:effectLst/>
                        </a:rPr>
                        <a:t>387E</a:t>
                      </a:r>
                      <a:endParaRPr lang="fr-FR" sz="800" b="0" i="0" u="none" strike="noStrike">
                        <a:solidFill>
                          <a:srgbClr val="000000"/>
                        </a:solidFill>
                        <a:effectLst/>
                        <a:latin typeface="Calibri" panose="020F0502020204030204" pitchFamily="34" charset="0"/>
                      </a:endParaRPr>
                    </a:p>
                  </a:txBody>
                  <a:tcPr marL="1577" marR="1577" marT="1577" marB="0" anchor="ctr"/>
                </a:tc>
                <a:tc>
                  <a:txBody>
                    <a:bodyPr/>
                    <a:lstStyle/>
                    <a:p>
                      <a:pPr algn="l" fontAlgn="b"/>
                      <a:r>
                        <a:rPr lang="fr-FR" sz="800" u="none" strike="noStrike">
                          <a:effectLst/>
                        </a:rPr>
                        <a:t>Ingénieurs et cadres de la maintenance, de l'entretien et des travaux neufs</a:t>
                      </a:r>
                      <a:endParaRPr lang="fr-FR" sz="800" b="0" i="0" u="none" strike="noStrike">
                        <a:solidFill>
                          <a:srgbClr val="000000"/>
                        </a:solidFill>
                        <a:effectLst/>
                        <a:latin typeface="Calibri" panose="020F0502020204030204" pitchFamily="34" charset="0"/>
                      </a:endParaRPr>
                    </a:p>
                  </a:txBody>
                  <a:tcPr marL="1577" marR="1577" marT="1577" marB="0" anchor="ctr"/>
                </a:tc>
                <a:extLst>
                  <a:ext uri="{0D108BD9-81ED-4DB2-BD59-A6C34878D82A}">
                    <a16:rowId xmlns:a16="http://schemas.microsoft.com/office/drawing/2014/main" val="3531328662"/>
                  </a:ext>
                </a:extLst>
              </a:tr>
              <a:tr h="23809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800" u="none" strike="noStrike">
                          <a:effectLst/>
                        </a:rPr>
                        <a:t>387F</a:t>
                      </a:r>
                      <a:endParaRPr lang="fr-FR" sz="800" b="0" i="0" u="none" strike="noStrike">
                        <a:solidFill>
                          <a:srgbClr val="000000"/>
                        </a:solidFill>
                        <a:effectLst/>
                        <a:latin typeface="Calibri" panose="020F0502020204030204" pitchFamily="34" charset="0"/>
                      </a:endParaRPr>
                    </a:p>
                  </a:txBody>
                  <a:tcPr marL="1577" marR="1577" marT="1577" marB="0" anchor="ctr"/>
                </a:tc>
                <a:tc>
                  <a:txBody>
                    <a:bodyPr/>
                    <a:lstStyle/>
                    <a:p>
                      <a:pPr algn="l" fontAlgn="b"/>
                      <a:r>
                        <a:rPr lang="fr-FR" sz="800" u="none" strike="noStrike">
                          <a:effectLst/>
                        </a:rPr>
                        <a:t>Ingénieurs et cadres techniques de l'environnement</a:t>
                      </a:r>
                      <a:endParaRPr lang="fr-FR" sz="800" b="0" i="0" u="none" strike="noStrike">
                        <a:solidFill>
                          <a:srgbClr val="000000"/>
                        </a:solidFill>
                        <a:effectLst/>
                        <a:latin typeface="Calibri" panose="020F0502020204030204" pitchFamily="34" charset="0"/>
                      </a:endParaRPr>
                    </a:p>
                  </a:txBody>
                  <a:tcPr marL="1577" marR="1577" marT="1577" marB="0" anchor="ctr"/>
                </a:tc>
                <a:extLst>
                  <a:ext uri="{0D108BD9-81ED-4DB2-BD59-A6C34878D82A}">
                    <a16:rowId xmlns:a16="http://schemas.microsoft.com/office/drawing/2014/main" val="1222657566"/>
                  </a:ext>
                </a:extLst>
              </a:tr>
              <a:tr h="40812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800" u="none" strike="noStrike">
                          <a:effectLst/>
                        </a:rPr>
                        <a:t>J6Z92</a:t>
                      </a:r>
                      <a:endParaRPr lang="fr-FR" sz="800" b="0" i="0" u="none" strike="noStrike">
                        <a:solidFill>
                          <a:srgbClr val="000000"/>
                        </a:solidFill>
                        <a:effectLst/>
                        <a:latin typeface="Calibri" panose="020F0502020204030204" pitchFamily="34" charset="0"/>
                      </a:endParaRPr>
                    </a:p>
                  </a:txBody>
                  <a:tcPr marL="1577" marR="1577" marT="1577" marB="0" anchor="ctr"/>
                </a:tc>
                <a:tc>
                  <a:txBody>
                    <a:bodyPr/>
                    <a:lstStyle/>
                    <a:p>
                      <a:pPr algn="l" fontAlgn="ctr"/>
                      <a:r>
                        <a:rPr lang="fr-FR" sz="800" u="none" strike="noStrike">
                          <a:effectLst/>
                        </a:rPr>
                        <a:t>Ingénieurs et cadres de la logistique, du planning et de l'ordonnancement</a:t>
                      </a:r>
                      <a:endParaRPr lang="fr-FR" sz="800" b="0" i="0" u="none" strike="noStrike">
                        <a:solidFill>
                          <a:srgbClr val="000000"/>
                        </a:solidFill>
                        <a:effectLst/>
                        <a:latin typeface="Calibri" panose="020F0502020204030204" pitchFamily="34" charset="0"/>
                      </a:endParaRPr>
                    </a:p>
                  </a:txBody>
                  <a:tcPr marL="1577" marR="1577" marT="1577" marB="0" anchor="ctr"/>
                </a:tc>
                <a:tc>
                  <a:txBody>
                    <a:bodyPr/>
                    <a:lstStyle/>
                    <a:p>
                      <a:pPr algn="l" fontAlgn="ctr"/>
                      <a:r>
                        <a:rPr lang="fr-FR" sz="800" u="none" strike="noStrike">
                          <a:effectLst/>
                        </a:rPr>
                        <a:t>387B</a:t>
                      </a:r>
                      <a:endParaRPr lang="fr-FR" sz="800" b="0" i="0" u="none" strike="noStrike">
                        <a:solidFill>
                          <a:srgbClr val="000000"/>
                        </a:solidFill>
                        <a:effectLst/>
                        <a:latin typeface="Calibri" panose="020F0502020204030204" pitchFamily="34" charset="0"/>
                      </a:endParaRPr>
                    </a:p>
                  </a:txBody>
                  <a:tcPr marL="1577" marR="1577" marT="1577" marB="0" anchor="ctr"/>
                </a:tc>
                <a:tc>
                  <a:txBody>
                    <a:bodyPr/>
                    <a:lstStyle/>
                    <a:p>
                      <a:pPr algn="l" fontAlgn="b"/>
                      <a:r>
                        <a:rPr lang="fr-FR" sz="800" u="none" strike="noStrike">
                          <a:effectLst/>
                        </a:rPr>
                        <a:t>Ingénieurs et cadres de la logistique, du planning et de l'ordonnancement</a:t>
                      </a:r>
                      <a:endParaRPr lang="fr-FR" sz="800" b="0" i="0" u="none" strike="noStrike">
                        <a:solidFill>
                          <a:srgbClr val="000000"/>
                        </a:solidFill>
                        <a:effectLst/>
                        <a:latin typeface="Calibri" panose="020F0502020204030204" pitchFamily="34" charset="0"/>
                      </a:endParaRPr>
                    </a:p>
                  </a:txBody>
                  <a:tcPr marL="1577" marR="1577" marT="1577" marB="0" anchor="ctr"/>
                </a:tc>
                <a:extLst>
                  <a:ext uri="{0D108BD9-81ED-4DB2-BD59-A6C34878D82A}">
                    <a16:rowId xmlns:a16="http://schemas.microsoft.com/office/drawing/2014/main" val="2764308759"/>
                  </a:ext>
                </a:extLst>
              </a:tr>
            </a:tbl>
          </a:graphicData>
        </a:graphic>
      </p:graphicFrame>
      <p:sp>
        <p:nvSpPr>
          <p:cNvPr id="4" name="Espace réservé du texte 3">
            <a:extLst>
              <a:ext uri="{FF2B5EF4-FFF2-40B4-BE49-F238E27FC236}">
                <a16:creationId xmlns:a16="http://schemas.microsoft.com/office/drawing/2014/main" id="{C3A8498F-24CC-4523-B136-7285782CFE8A}"/>
              </a:ext>
            </a:extLst>
          </p:cNvPr>
          <p:cNvSpPr>
            <a:spLocks noGrp="1"/>
          </p:cNvSpPr>
          <p:nvPr>
            <p:ph type="body" sz="quarter" idx="10"/>
          </p:nvPr>
        </p:nvSpPr>
        <p:spPr/>
        <p:txBody>
          <a:bodyPr/>
          <a:lstStyle/>
          <a:p>
            <a:r>
              <a:rPr lang="fr-FR"/>
              <a:t>Table de correspondances métiers (1/4)</a:t>
            </a:r>
          </a:p>
        </p:txBody>
      </p:sp>
      <p:sp>
        <p:nvSpPr>
          <p:cNvPr id="5" name="Espace réservé du texte 4">
            <a:extLst>
              <a:ext uri="{FF2B5EF4-FFF2-40B4-BE49-F238E27FC236}">
                <a16:creationId xmlns:a16="http://schemas.microsoft.com/office/drawing/2014/main" id="{5117B361-260E-443B-9B55-06DF55CDBE3B}"/>
              </a:ext>
            </a:extLst>
          </p:cNvPr>
          <p:cNvSpPr>
            <a:spLocks noGrp="1"/>
          </p:cNvSpPr>
          <p:nvPr>
            <p:ph type="body" sz="quarter" idx="11"/>
          </p:nvPr>
        </p:nvSpPr>
        <p:spPr/>
        <p:txBody>
          <a:bodyPr/>
          <a:lstStyle/>
          <a:p>
            <a:r>
              <a:rPr lang="fr-FR" dirty="0"/>
              <a:t>06</a:t>
            </a:r>
          </a:p>
        </p:txBody>
      </p:sp>
    </p:spTree>
    <p:extLst>
      <p:ext uri="{BB962C8B-B14F-4D97-AF65-F5344CB8AC3E}">
        <p14:creationId xmlns:p14="http://schemas.microsoft.com/office/powerpoint/2010/main" val="55097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369C69-A0ED-46E1-8239-4CA33E5505A4}"/>
              </a:ext>
            </a:extLst>
          </p:cNvPr>
          <p:cNvSpPr>
            <a:spLocks noGrp="1"/>
          </p:cNvSpPr>
          <p:nvPr>
            <p:ph type="title"/>
          </p:nvPr>
        </p:nvSpPr>
        <p:spPr/>
        <p:txBody>
          <a:bodyPr/>
          <a:lstStyle/>
          <a:p>
            <a:r>
              <a:rPr lang="fr-FR"/>
              <a:t>Périmètre de l’intervention</a:t>
            </a:r>
          </a:p>
        </p:txBody>
      </p:sp>
      <p:sp>
        <p:nvSpPr>
          <p:cNvPr id="4" name="Espace réservé du texte 3">
            <a:extLst>
              <a:ext uri="{FF2B5EF4-FFF2-40B4-BE49-F238E27FC236}">
                <a16:creationId xmlns:a16="http://schemas.microsoft.com/office/drawing/2014/main" id="{C3A8498F-24CC-4523-B136-7285782CFE8A}"/>
              </a:ext>
            </a:extLst>
          </p:cNvPr>
          <p:cNvSpPr>
            <a:spLocks noGrp="1"/>
          </p:cNvSpPr>
          <p:nvPr>
            <p:ph type="body" sz="quarter" idx="10"/>
          </p:nvPr>
        </p:nvSpPr>
        <p:spPr/>
        <p:txBody>
          <a:bodyPr/>
          <a:lstStyle/>
          <a:p>
            <a:r>
              <a:rPr lang="fr-FR"/>
              <a:t>Table de correspondances métiers (2/4)</a:t>
            </a:r>
          </a:p>
        </p:txBody>
      </p:sp>
      <p:sp>
        <p:nvSpPr>
          <p:cNvPr id="5" name="Espace réservé du texte 4">
            <a:extLst>
              <a:ext uri="{FF2B5EF4-FFF2-40B4-BE49-F238E27FC236}">
                <a16:creationId xmlns:a16="http://schemas.microsoft.com/office/drawing/2014/main" id="{5117B361-260E-443B-9B55-06DF55CDBE3B}"/>
              </a:ext>
            </a:extLst>
          </p:cNvPr>
          <p:cNvSpPr>
            <a:spLocks noGrp="1"/>
          </p:cNvSpPr>
          <p:nvPr>
            <p:ph type="body" sz="quarter" idx="11"/>
          </p:nvPr>
        </p:nvSpPr>
        <p:spPr/>
        <p:txBody>
          <a:bodyPr/>
          <a:lstStyle/>
          <a:p>
            <a:r>
              <a:rPr lang="fr-FR" dirty="0"/>
              <a:t>06</a:t>
            </a:r>
          </a:p>
        </p:txBody>
      </p:sp>
      <p:graphicFrame>
        <p:nvGraphicFramePr>
          <p:cNvPr id="3" name="Tableau 2">
            <a:extLst>
              <a:ext uri="{FF2B5EF4-FFF2-40B4-BE49-F238E27FC236}">
                <a16:creationId xmlns:a16="http://schemas.microsoft.com/office/drawing/2014/main" id="{40B94CE4-3D25-43DB-AE50-C9D3D3975D00}"/>
              </a:ext>
            </a:extLst>
          </p:cNvPr>
          <p:cNvGraphicFramePr>
            <a:graphicFrameLocks noGrp="1"/>
          </p:cNvGraphicFramePr>
          <p:nvPr>
            <p:extLst>
              <p:ext uri="{D42A27DB-BD31-4B8C-83A1-F6EECF244321}">
                <p14:modId xmlns:p14="http://schemas.microsoft.com/office/powerpoint/2010/main" val="3067405146"/>
              </p:ext>
            </p:extLst>
          </p:nvPr>
        </p:nvGraphicFramePr>
        <p:xfrm>
          <a:off x="132564" y="1256665"/>
          <a:ext cx="9640865" cy="4982905"/>
        </p:xfrm>
        <a:graphic>
          <a:graphicData uri="http://schemas.openxmlformats.org/drawingml/2006/table">
            <a:tbl>
              <a:tblPr firstCol="1">
                <a:tableStyleId>{21E4AEA4-8DFA-4A89-87EB-49C32662AFE0}</a:tableStyleId>
              </a:tblPr>
              <a:tblGrid>
                <a:gridCol w="641338">
                  <a:extLst>
                    <a:ext uri="{9D8B030D-6E8A-4147-A177-3AD203B41FA5}">
                      <a16:colId xmlns:a16="http://schemas.microsoft.com/office/drawing/2014/main" val="2434599797"/>
                    </a:ext>
                  </a:extLst>
                </a:gridCol>
                <a:gridCol w="134478">
                  <a:extLst>
                    <a:ext uri="{9D8B030D-6E8A-4147-A177-3AD203B41FA5}">
                      <a16:colId xmlns:a16="http://schemas.microsoft.com/office/drawing/2014/main" val="3936357823"/>
                    </a:ext>
                  </a:extLst>
                </a:gridCol>
                <a:gridCol w="906767">
                  <a:extLst>
                    <a:ext uri="{9D8B030D-6E8A-4147-A177-3AD203B41FA5}">
                      <a16:colId xmlns:a16="http://schemas.microsoft.com/office/drawing/2014/main" val="3110172325"/>
                    </a:ext>
                  </a:extLst>
                </a:gridCol>
                <a:gridCol w="184242">
                  <a:extLst>
                    <a:ext uri="{9D8B030D-6E8A-4147-A177-3AD203B41FA5}">
                      <a16:colId xmlns:a16="http://schemas.microsoft.com/office/drawing/2014/main" val="749705070"/>
                    </a:ext>
                  </a:extLst>
                </a:gridCol>
                <a:gridCol w="858660">
                  <a:extLst>
                    <a:ext uri="{9D8B030D-6E8A-4147-A177-3AD203B41FA5}">
                      <a16:colId xmlns:a16="http://schemas.microsoft.com/office/drawing/2014/main" val="4041941871"/>
                    </a:ext>
                  </a:extLst>
                </a:gridCol>
                <a:gridCol w="309453">
                  <a:extLst>
                    <a:ext uri="{9D8B030D-6E8A-4147-A177-3AD203B41FA5}">
                      <a16:colId xmlns:a16="http://schemas.microsoft.com/office/drawing/2014/main" val="3542047530"/>
                    </a:ext>
                  </a:extLst>
                </a:gridCol>
                <a:gridCol w="2245868">
                  <a:extLst>
                    <a:ext uri="{9D8B030D-6E8A-4147-A177-3AD203B41FA5}">
                      <a16:colId xmlns:a16="http://schemas.microsoft.com/office/drawing/2014/main" val="2880975174"/>
                    </a:ext>
                  </a:extLst>
                </a:gridCol>
                <a:gridCol w="243637">
                  <a:extLst>
                    <a:ext uri="{9D8B030D-6E8A-4147-A177-3AD203B41FA5}">
                      <a16:colId xmlns:a16="http://schemas.microsoft.com/office/drawing/2014/main" val="2111143142"/>
                    </a:ext>
                  </a:extLst>
                </a:gridCol>
                <a:gridCol w="4116422">
                  <a:extLst>
                    <a:ext uri="{9D8B030D-6E8A-4147-A177-3AD203B41FA5}">
                      <a16:colId xmlns:a16="http://schemas.microsoft.com/office/drawing/2014/main" val="1744037611"/>
                    </a:ext>
                  </a:extLst>
                </a:gridCol>
              </a:tblGrid>
              <a:tr h="188099">
                <a:tc rowSpan="26">
                  <a:txBody>
                    <a:bodyPr/>
                    <a:lstStyle/>
                    <a:p>
                      <a:pPr algn="l" fontAlgn="ctr"/>
                      <a:r>
                        <a:rPr lang="fr-FR" sz="700" u="none" strike="noStrike">
                          <a:effectLst/>
                        </a:rPr>
                        <a:t>Techniciens et agents de maîtrise (TAM)</a:t>
                      </a:r>
                      <a:endParaRPr lang="fr-FR" sz="700" b="1" i="0" u="none" strike="noStrike">
                        <a:solidFill>
                          <a:srgbClr val="000000"/>
                        </a:solidFill>
                        <a:effectLst/>
                        <a:latin typeface="Calibri" panose="020F0502020204030204" pitchFamily="34" charset="0"/>
                      </a:endParaRPr>
                    </a:p>
                  </a:txBody>
                  <a:tcPr marL="4582" marR="4582" marT="4582" marB="0" anchor="ctr"/>
                </a:tc>
                <a:tc rowSpan="3">
                  <a:txBody>
                    <a:bodyPr/>
                    <a:lstStyle/>
                    <a:p>
                      <a:pPr algn="l" fontAlgn="ctr"/>
                      <a:r>
                        <a:rPr lang="fr-FR" sz="700" u="none" strike="noStrike">
                          <a:effectLst/>
                        </a:rPr>
                        <a:t>T1</a:t>
                      </a:r>
                      <a:endParaRPr lang="fr-FR" sz="700" b="1" i="0" u="none" strike="noStrike">
                        <a:solidFill>
                          <a:srgbClr val="000000"/>
                        </a:solidFill>
                        <a:effectLst/>
                        <a:latin typeface="Calibri" panose="020F0502020204030204" pitchFamily="34" charset="0"/>
                      </a:endParaRPr>
                    </a:p>
                  </a:txBody>
                  <a:tcPr marL="4582" marR="4582" marT="4582" marB="0" anchor="ctr"/>
                </a:tc>
                <a:tc rowSpan="3">
                  <a:txBody>
                    <a:bodyPr/>
                    <a:lstStyle/>
                    <a:p>
                      <a:pPr algn="l" fontAlgn="ctr"/>
                      <a:r>
                        <a:rPr lang="fr-FR" sz="700" u="none" strike="noStrike">
                          <a:effectLst/>
                        </a:rPr>
                        <a:t>Techniciens et dessinateurs en mécanique et travail des métaux</a:t>
                      </a:r>
                      <a:endParaRPr lang="fr-FR" sz="700" b="0" i="0" u="none" strike="noStrike">
                        <a:solidFill>
                          <a:srgbClr val="000000"/>
                        </a:solidFill>
                        <a:effectLst/>
                        <a:latin typeface="Calibri" panose="020F0502020204030204" pitchFamily="34" charset="0"/>
                      </a:endParaRPr>
                    </a:p>
                  </a:txBody>
                  <a:tcPr marL="4582" marR="4582" marT="4582" marB="0" anchor="ctr"/>
                </a:tc>
                <a:tc rowSpan="3">
                  <a:txBody>
                    <a:bodyPr/>
                    <a:lstStyle/>
                    <a:p>
                      <a:pPr algn="l" fontAlgn="ctr"/>
                      <a:r>
                        <a:rPr lang="fr-FR" sz="700" u="none" strike="noStrike">
                          <a:effectLst/>
                        </a:rPr>
                        <a:t>T10</a:t>
                      </a:r>
                      <a:endParaRPr lang="fr-FR" sz="700" b="1" i="0" u="none" strike="noStrike">
                        <a:solidFill>
                          <a:srgbClr val="000000"/>
                        </a:solidFill>
                        <a:effectLst/>
                        <a:latin typeface="Calibri" panose="020F0502020204030204" pitchFamily="34" charset="0"/>
                      </a:endParaRPr>
                    </a:p>
                  </a:txBody>
                  <a:tcPr marL="4582" marR="4582" marT="4582" marB="0" anchor="ctr"/>
                </a:tc>
                <a:tc rowSpan="3">
                  <a:txBody>
                    <a:bodyPr/>
                    <a:lstStyle/>
                    <a:p>
                      <a:pPr algn="l" fontAlgn="ctr"/>
                      <a:r>
                        <a:rPr lang="fr-FR" sz="700" u="none" strike="noStrike">
                          <a:effectLst/>
                        </a:rPr>
                        <a:t>Techniciens et dessinateurs en mécanique et travail des métaux</a:t>
                      </a:r>
                      <a:endParaRPr lang="fr-FR" sz="700" b="0" i="0" u="none" strike="noStrike">
                        <a:solidFill>
                          <a:srgbClr val="000000"/>
                        </a:solidFill>
                        <a:effectLst/>
                        <a:latin typeface="Calibri" panose="020F0502020204030204" pitchFamily="34" charset="0"/>
                      </a:endParaRPr>
                    </a:p>
                  </a:txBody>
                  <a:tcPr marL="4582" marR="4582" marT="4582" marB="0" anchor="ctr"/>
                </a:tc>
                <a:tc rowSpan="2">
                  <a:txBody>
                    <a:bodyPr/>
                    <a:lstStyle/>
                    <a:p>
                      <a:pPr algn="l" fontAlgn="ctr"/>
                      <a:r>
                        <a:rPr lang="fr-FR" sz="700" u="none" strike="noStrike">
                          <a:effectLst/>
                        </a:rPr>
                        <a:t>D6Z70</a:t>
                      </a:r>
                      <a:endParaRPr lang="fr-FR" sz="700" b="0" i="0" u="none" strike="noStrike">
                        <a:solidFill>
                          <a:srgbClr val="000000"/>
                        </a:solidFill>
                        <a:effectLst/>
                        <a:latin typeface="Calibri" panose="020F0502020204030204" pitchFamily="34" charset="0"/>
                      </a:endParaRPr>
                    </a:p>
                  </a:txBody>
                  <a:tcPr marL="4582" marR="4582" marT="4582" marB="0" anchor="ctr"/>
                </a:tc>
                <a:tc rowSpan="2">
                  <a:txBody>
                    <a:bodyPr/>
                    <a:lstStyle/>
                    <a:p>
                      <a:pPr algn="l" fontAlgn="ctr"/>
                      <a:r>
                        <a:rPr lang="fr-FR" sz="700" u="none" strike="noStrike">
                          <a:effectLst/>
                        </a:rPr>
                        <a:t>Techniciens en mécanique et travail des métaux</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ctr"/>
                      <a:r>
                        <a:rPr lang="fr-FR" sz="700" u="none" strike="noStrike">
                          <a:effectLst/>
                        </a:rPr>
                        <a:t>474B</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b"/>
                      <a:r>
                        <a:rPr lang="fr-FR" sz="700" u="none" strike="noStrike">
                          <a:effectLst/>
                        </a:rPr>
                        <a:t>Techniciens de recherche-développement et des méthodes de fabrication en construction mécanique et travail des métaux</a:t>
                      </a:r>
                      <a:endParaRPr lang="fr-FR" sz="700" b="0" i="0" u="none" strike="noStrike">
                        <a:solidFill>
                          <a:srgbClr val="000000"/>
                        </a:solidFill>
                        <a:effectLst/>
                        <a:latin typeface="Calibri" panose="020F0502020204030204" pitchFamily="34" charset="0"/>
                      </a:endParaRPr>
                    </a:p>
                  </a:txBody>
                  <a:tcPr marL="4582" marR="4582" marT="4582" marB="0" anchor="ctr"/>
                </a:tc>
                <a:extLst>
                  <a:ext uri="{0D108BD9-81ED-4DB2-BD59-A6C34878D82A}">
                    <a16:rowId xmlns:a16="http://schemas.microsoft.com/office/drawing/2014/main" val="3723895002"/>
                  </a:ext>
                </a:extLst>
              </a:tr>
              <a:tr h="18575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700" u="none" strike="noStrike">
                          <a:effectLst/>
                        </a:rPr>
                        <a:t>474C</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b"/>
                      <a:r>
                        <a:rPr lang="fr-FR" sz="700" u="none" strike="noStrike">
                          <a:effectLst/>
                        </a:rPr>
                        <a:t>Techniciens de fabrication et de contrôle-qualité en construction mécanique et travail des métaux</a:t>
                      </a:r>
                      <a:endParaRPr lang="fr-FR" sz="700" b="0" i="0" u="none" strike="noStrike">
                        <a:solidFill>
                          <a:srgbClr val="000000"/>
                        </a:solidFill>
                        <a:effectLst/>
                        <a:latin typeface="Calibri" panose="020F0502020204030204" pitchFamily="34" charset="0"/>
                      </a:endParaRPr>
                    </a:p>
                  </a:txBody>
                  <a:tcPr marL="4582" marR="4582" marT="4582" marB="0" anchor="ctr"/>
                </a:tc>
                <a:extLst>
                  <a:ext uri="{0D108BD9-81ED-4DB2-BD59-A6C34878D82A}">
                    <a16:rowId xmlns:a16="http://schemas.microsoft.com/office/drawing/2014/main" val="170940098"/>
                  </a:ext>
                </a:extLst>
              </a:tr>
              <a:tr h="18575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700" u="none" strike="noStrike">
                          <a:effectLst/>
                        </a:rPr>
                        <a:t>D6Z71</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ctr"/>
                      <a:r>
                        <a:rPr lang="fr-FR" sz="700" u="none" strike="noStrike">
                          <a:effectLst/>
                        </a:rPr>
                        <a:t>Dessinateurs en mécanique et travail des métaux</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ctr"/>
                      <a:r>
                        <a:rPr lang="fr-FR" sz="700" u="none" strike="noStrike">
                          <a:effectLst/>
                        </a:rPr>
                        <a:t>474A</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b"/>
                      <a:r>
                        <a:rPr lang="fr-FR" sz="700" u="none" strike="noStrike">
                          <a:effectLst/>
                        </a:rPr>
                        <a:t>Dessinateurs en construction mécanique et travail des métaux</a:t>
                      </a:r>
                      <a:endParaRPr lang="fr-FR" sz="700" b="0" i="0" u="none" strike="noStrike">
                        <a:solidFill>
                          <a:srgbClr val="000000"/>
                        </a:solidFill>
                        <a:effectLst/>
                        <a:latin typeface="Calibri" panose="020F0502020204030204" pitchFamily="34" charset="0"/>
                      </a:endParaRPr>
                    </a:p>
                  </a:txBody>
                  <a:tcPr marL="4582" marR="4582" marT="4582" marB="0" anchor="ctr"/>
                </a:tc>
                <a:extLst>
                  <a:ext uri="{0D108BD9-81ED-4DB2-BD59-A6C34878D82A}">
                    <a16:rowId xmlns:a16="http://schemas.microsoft.com/office/drawing/2014/main" val="530396834"/>
                  </a:ext>
                </a:extLst>
              </a:tr>
              <a:tr h="273478">
                <a:tc vMerge="1">
                  <a:txBody>
                    <a:bodyPr/>
                    <a:lstStyle/>
                    <a:p>
                      <a:endParaRPr lang="fr-FR"/>
                    </a:p>
                  </a:txBody>
                  <a:tcPr/>
                </a:tc>
                <a:tc rowSpan="19">
                  <a:txBody>
                    <a:bodyPr/>
                    <a:lstStyle/>
                    <a:p>
                      <a:pPr algn="l" fontAlgn="ctr"/>
                      <a:r>
                        <a:rPr lang="fr-FR" sz="700" u="none" strike="noStrike">
                          <a:effectLst/>
                        </a:rPr>
                        <a:t>T2</a:t>
                      </a:r>
                      <a:endParaRPr lang="fr-FR" sz="700" b="1" i="0" u="none" strike="noStrike">
                        <a:solidFill>
                          <a:srgbClr val="000000"/>
                        </a:solidFill>
                        <a:effectLst/>
                        <a:latin typeface="Calibri" panose="020F0502020204030204" pitchFamily="34" charset="0"/>
                      </a:endParaRPr>
                    </a:p>
                  </a:txBody>
                  <a:tcPr marL="4582" marR="4582" marT="4582" marB="0" anchor="ctr"/>
                </a:tc>
                <a:tc rowSpan="19">
                  <a:txBody>
                    <a:bodyPr/>
                    <a:lstStyle/>
                    <a:p>
                      <a:pPr algn="l" fontAlgn="ctr"/>
                      <a:r>
                        <a:rPr lang="fr-FR" sz="700" u="none" strike="noStrike">
                          <a:effectLst/>
                        </a:rPr>
                        <a:t>TAM de production, process et maintenance</a:t>
                      </a:r>
                      <a:endParaRPr lang="fr-FR" sz="700" b="0" i="0" u="none" strike="noStrike">
                        <a:solidFill>
                          <a:srgbClr val="000000"/>
                        </a:solidFill>
                        <a:effectLst/>
                        <a:latin typeface="Calibri" panose="020F0502020204030204" pitchFamily="34" charset="0"/>
                      </a:endParaRPr>
                    </a:p>
                  </a:txBody>
                  <a:tcPr marL="4582" marR="4582" marT="4582" marB="0" anchor="ctr"/>
                </a:tc>
                <a:tc rowSpan="19">
                  <a:txBody>
                    <a:bodyPr/>
                    <a:lstStyle/>
                    <a:p>
                      <a:pPr algn="l" fontAlgn="ctr"/>
                      <a:r>
                        <a:rPr lang="fr-FR" sz="700" u="none" strike="noStrike">
                          <a:effectLst/>
                        </a:rPr>
                        <a:t>T20</a:t>
                      </a:r>
                      <a:endParaRPr lang="fr-FR" sz="700" b="1" i="0" u="none" strike="noStrike">
                        <a:solidFill>
                          <a:srgbClr val="000000"/>
                        </a:solidFill>
                        <a:effectLst/>
                        <a:latin typeface="Calibri" panose="020F0502020204030204" pitchFamily="34" charset="0"/>
                      </a:endParaRPr>
                    </a:p>
                  </a:txBody>
                  <a:tcPr marL="4582" marR="4582" marT="4582" marB="0" anchor="ctr"/>
                </a:tc>
                <a:tc rowSpan="19">
                  <a:txBody>
                    <a:bodyPr/>
                    <a:lstStyle/>
                    <a:p>
                      <a:pPr algn="l" fontAlgn="ctr"/>
                      <a:r>
                        <a:rPr lang="fr-FR" sz="700" u="none" strike="noStrike">
                          <a:effectLst/>
                        </a:rPr>
                        <a:t>TAM de production, process et maintenance</a:t>
                      </a:r>
                      <a:endParaRPr lang="fr-FR" sz="700" b="0" i="0" u="none" strike="noStrike">
                        <a:solidFill>
                          <a:srgbClr val="000000"/>
                        </a:solidFill>
                        <a:effectLst/>
                        <a:latin typeface="Calibri" panose="020F0502020204030204" pitchFamily="34" charset="0"/>
                      </a:endParaRPr>
                    </a:p>
                  </a:txBody>
                  <a:tcPr marL="4582" marR="4582" marT="4582" marB="0" anchor="ctr"/>
                </a:tc>
                <a:tc rowSpan="7">
                  <a:txBody>
                    <a:bodyPr/>
                    <a:lstStyle/>
                    <a:p>
                      <a:pPr algn="l" fontAlgn="ctr"/>
                      <a:r>
                        <a:rPr lang="fr-FR" sz="700" u="none" strike="noStrike">
                          <a:effectLst/>
                        </a:rPr>
                        <a:t>G1Z70</a:t>
                      </a:r>
                      <a:endParaRPr lang="fr-FR" sz="700" b="0" i="0" u="none" strike="noStrike">
                        <a:solidFill>
                          <a:srgbClr val="000000"/>
                        </a:solidFill>
                        <a:effectLst/>
                        <a:latin typeface="Calibri" panose="020F0502020204030204" pitchFamily="34" charset="0"/>
                      </a:endParaRPr>
                    </a:p>
                  </a:txBody>
                  <a:tcPr marL="4582" marR="4582" marT="4582" marB="0" anchor="ctr"/>
                </a:tc>
                <a:tc rowSpan="7">
                  <a:txBody>
                    <a:bodyPr/>
                    <a:lstStyle/>
                    <a:p>
                      <a:pPr algn="l" fontAlgn="ctr"/>
                      <a:r>
                        <a:rPr lang="fr-FR" sz="700" u="none" strike="noStrike">
                          <a:effectLst/>
                        </a:rPr>
                        <a:t>Techniciens et agents de maîtrise de la maintenance et de l'environnement</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ctr"/>
                      <a:r>
                        <a:rPr lang="fr-FR" sz="700" u="none" strike="noStrike">
                          <a:effectLst/>
                        </a:rPr>
                        <a:t>477B</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b"/>
                      <a:r>
                        <a:rPr lang="fr-FR" sz="700" u="none" strike="noStrike">
                          <a:effectLst/>
                        </a:rPr>
                        <a:t>Techniciens d'installation et de maintenance des équipements industriels (électriques, électromécaniques, mécaniques, hors informatique)</a:t>
                      </a:r>
                      <a:endParaRPr lang="fr-FR" sz="700" b="0" i="0" u="none" strike="noStrike">
                        <a:solidFill>
                          <a:srgbClr val="000000"/>
                        </a:solidFill>
                        <a:effectLst/>
                        <a:latin typeface="Calibri" panose="020F0502020204030204" pitchFamily="34" charset="0"/>
                      </a:endParaRPr>
                    </a:p>
                  </a:txBody>
                  <a:tcPr marL="4582" marR="4582" marT="4582" marB="0" anchor="ctr"/>
                </a:tc>
                <a:extLst>
                  <a:ext uri="{0D108BD9-81ED-4DB2-BD59-A6C34878D82A}">
                    <a16:rowId xmlns:a16="http://schemas.microsoft.com/office/drawing/2014/main" val="2931232084"/>
                  </a:ext>
                </a:extLst>
              </a:tr>
              <a:tr h="188099">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700" u="none" strike="noStrike">
                          <a:effectLst/>
                        </a:rPr>
                        <a:t>477C</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b"/>
                      <a:r>
                        <a:rPr lang="fr-FR" sz="700" u="none" strike="noStrike">
                          <a:effectLst/>
                        </a:rPr>
                        <a:t>Techniciens d'installation et de maintenance des équipements non industriels (hors informatique et télécommunications)</a:t>
                      </a:r>
                      <a:endParaRPr lang="fr-FR" sz="700" b="0" i="0" u="none" strike="noStrike">
                        <a:solidFill>
                          <a:srgbClr val="000000"/>
                        </a:solidFill>
                        <a:effectLst/>
                        <a:latin typeface="Calibri" panose="020F0502020204030204" pitchFamily="34" charset="0"/>
                      </a:endParaRPr>
                    </a:p>
                  </a:txBody>
                  <a:tcPr marL="4582" marR="4582" marT="4582" marB="0" anchor="ctr"/>
                </a:tc>
                <a:extLst>
                  <a:ext uri="{0D108BD9-81ED-4DB2-BD59-A6C34878D82A}">
                    <a16:rowId xmlns:a16="http://schemas.microsoft.com/office/drawing/2014/main" val="2230311484"/>
                  </a:ext>
                </a:extLst>
              </a:tr>
              <a:tr h="107485">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700" u="none" strike="noStrike">
                          <a:effectLst/>
                        </a:rPr>
                        <a:t>477D</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b"/>
                      <a:r>
                        <a:rPr lang="fr-FR" sz="700" u="none" strike="noStrike">
                          <a:effectLst/>
                        </a:rPr>
                        <a:t>Techniciens de l'environnement et du traitement des pollutions</a:t>
                      </a:r>
                      <a:endParaRPr lang="fr-FR" sz="700" b="0" i="0" u="none" strike="noStrike">
                        <a:solidFill>
                          <a:srgbClr val="000000"/>
                        </a:solidFill>
                        <a:effectLst/>
                        <a:latin typeface="Calibri" panose="020F0502020204030204" pitchFamily="34" charset="0"/>
                      </a:endParaRPr>
                    </a:p>
                  </a:txBody>
                  <a:tcPr marL="4582" marR="4582" marT="4582" marB="0" anchor="ctr"/>
                </a:tc>
                <a:extLst>
                  <a:ext uri="{0D108BD9-81ED-4DB2-BD59-A6C34878D82A}">
                    <a16:rowId xmlns:a16="http://schemas.microsoft.com/office/drawing/2014/main" val="2508657582"/>
                  </a:ext>
                </a:extLst>
              </a:tr>
              <a:tr h="18575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700" u="none" strike="noStrike">
                          <a:effectLst/>
                        </a:rPr>
                        <a:t>486A</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b"/>
                      <a:r>
                        <a:rPr lang="fr-FR" sz="700" u="none" strike="noStrike">
                          <a:effectLst/>
                        </a:rPr>
                        <a:t>Agents de maîtrise en maintenance, installation en électricité, électromécanique et électronique</a:t>
                      </a:r>
                      <a:endParaRPr lang="fr-FR" sz="700" b="0" i="0" u="none" strike="noStrike">
                        <a:solidFill>
                          <a:srgbClr val="000000"/>
                        </a:solidFill>
                        <a:effectLst/>
                        <a:latin typeface="Calibri" panose="020F0502020204030204" pitchFamily="34" charset="0"/>
                      </a:endParaRPr>
                    </a:p>
                  </a:txBody>
                  <a:tcPr marL="4582" marR="4582" marT="4582" marB="0" anchor="ctr"/>
                </a:tc>
                <a:extLst>
                  <a:ext uri="{0D108BD9-81ED-4DB2-BD59-A6C34878D82A}">
                    <a16:rowId xmlns:a16="http://schemas.microsoft.com/office/drawing/2014/main" val="4114633027"/>
                  </a:ext>
                </a:extLst>
              </a:tr>
              <a:tr h="19454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700" u="none" strike="noStrike">
                          <a:effectLst/>
                        </a:rPr>
                        <a:t>486B</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ctr"/>
                      <a:r>
                        <a:rPr lang="fr-FR" sz="700" u="none" strike="noStrike">
                          <a:effectLst/>
                        </a:rPr>
                        <a:t>Agents de maîtrise en maintenance, installation en électricité et électronique</a:t>
                      </a:r>
                      <a:endParaRPr lang="fr-FR" sz="700" b="0" i="0" u="none" strike="noStrike">
                        <a:solidFill>
                          <a:srgbClr val="000000"/>
                        </a:solidFill>
                        <a:effectLst/>
                        <a:latin typeface="Calibri" panose="020F0502020204030204" pitchFamily="34" charset="0"/>
                      </a:endParaRPr>
                    </a:p>
                  </a:txBody>
                  <a:tcPr marL="4582" marR="4582" marT="4582" marB="0" anchor="ctr"/>
                </a:tc>
                <a:extLst>
                  <a:ext uri="{0D108BD9-81ED-4DB2-BD59-A6C34878D82A}">
                    <a16:rowId xmlns:a16="http://schemas.microsoft.com/office/drawing/2014/main" val="1576924087"/>
                  </a:ext>
                </a:extLst>
              </a:tr>
              <a:tr h="19454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700" u="none" strike="noStrike">
                          <a:effectLst/>
                        </a:rPr>
                        <a:t>486C</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ctr"/>
                      <a:r>
                        <a:rPr lang="fr-FR" sz="700" u="none" strike="noStrike">
                          <a:effectLst/>
                        </a:rPr>
                        <a:t>Agents de maîtrise en maintenance, installation en électromécanique</a:t>
                      </a:r>
                      <a:endParaRPr lang="fr-FR" sz="700" b="0" i="0" u="none" strike="noStrike">
                        <a:solidFill>
                          <a:srgbClr val="000000"/>
                        </a:solidFill>
                        <a:effectLst/>
                        <a:latin typeface="Calibri" panose="020F0502020204030204" pitchFamily="34" charset="0"/>
                      </a:endParaRPr>
                    </a:p>
                  </a:txBody>
                  <a:tcPr marL="4582" marR="4582" marT="4582" marB="0" anchor="ctr"/>
                </a:tc>
                <a:extLst>
                  <a:ext uri="{0D108BD9-81ED-4DB2-BD59-A6C34878D82A}">
                    <a16:rowId xmlns:a16="http://schemas.microsoft.com/office/drawing/2014/main" val="2923030592"/>
                  </a:ext>
                </a:extLst>
              </a:tr>
              <a:tr h="107485">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700" u="none" strike="noStrike">
                          <a:effectLst/>
                        </a:rPr>
                        <a:t>486D</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b"/>
                      <a:r>
                        <a:rPr lang="fr-FR" sz="700" u="none" strike="noStrike">
                          <a:effectLst/>
                        </a:rPr>
                        <a:t>Agents de maîtrise en maintenance, installation en mécanique</a:t>
                      </a:r>
                      <a:endParaRPr lang="fr-FR" sz="700" b="0" i="0" u="none" strike="noStrike">
                        <a:solidFill>
                          <a:srgbClr val="000000"/>
                        </a:solidFill>
                        <a:effectLst/>
                        <a:latin typeface="Calibri" panose="020F0502020204030204" pitchFamily="34" charset="0"/>
                      </a:endParaRPr>
                    </a:p>
                  </a:txBody>
                  <a:tcPr marL="4582" marR="4582" marT="4582" marB="0" anchor="ctr"/>
                </a:tc>
                <a:extLst>
                  <a:ext uri="{0D108BD9-81ED-4DB2-BD59-A6C34878D82A}">
                    <a16:rowId xmlns:a16="http://schemas.microsoft.com/office/drawing/2014/main" val="2698790004"/>
                  </a:ext>
                </a:extLst>
              </a:tr>
              <a:tr h="18575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rowSpan="3">
                  <a:txBody>
                    <a:bodyPr/>
                    <a:lstStyle/>
                    <a:p>
                      <a:pPr algn="l" fontAlgn="ctr"/>
                      <a:r>
                        <a:rPr lang="fr-FR" sz="700" u="none" strike="noStrike">
                          <a:effectLst/>
                        </a:rPr>
                        <a:t>D6Z80</a:t>
                      </a:r>
                      <a:endParaRPr lang="fr-FR" sz="700" b="0" i="0" u="none" strike="noStrike">
                        <a:solidFill>
                          <a:srgbClr val="000000"/>
                        </a:solidFill>
                        <a:effectLst/>
                        <a:latin typeface="Calibri" panose="020F0502020204030204" pitchFamily="34" charset="0"/>
                      </a:endParaRPr>
                    </a:p>
                  </a:txBody>
                  <a:tcPr marL="4582" marR="4582" marT="4582" marB="0" anchor="ctr"/>
                </a:tc>
                <a:tc rowSpan="3">
                  <a:txBody>
                    <a:bodyPr/>
                    <a:lstStyle/>
                    <a:p>
                      <a:pPr algn="l" fontAlgn="ctr"/>
                      <a:r>
                        <a:rPr lang="fr-FR" sz="700" u="none" strike="noStrike">
                          <a:effectLst/>
                        </a:rPr>
                        <a:t>Agents de maîtrise et assimilés en fabrication mécanique</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ctr"/>
                      <a:r>
                        <a:rPr lang="fr-FR" sz="700" u="none" strike="noStrike">
                          <a:effectLst/>
                        </a:rPr>
                        <a:t>212C</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b"/>
                      <a:r>
                        <a:rPr lang="fr-FR" sz="700" u="none" strike="noStrike">
                          <a:effectLst/>
                        </a:rPr>
                        <a:t>Artisans en mécanique générale, fabrication et travail des métaux (hors horlogerie et matériel de précision)</a:t>
                      </a:r>
                      <a:endParaRPr lang="fr-FR" sz="700" b="0" i="0" u="none" strike="noStrike">
                        <a:solidFill>
                          <a:srgbClr val="000000"/>
                        </a:solidFill>
                        <a:effectLst/>
                        <a:latin typeface="Calibri" panose="020F0502020204030204" pitchFamily="34" charset="0"/>
                      </a:endParaRPr>
                    </a:p>
                  </a:txBody>
                  <a:tcPr marL="4582" marR="4582" marT="4582" marB="0" anchor="ctr"/>
                </a:tc>
                <a:extLst>
                  <a:ext uri="{0D108BD9-81ED-4DB2-BD59-A6C34878D82A}">
                    <a16:rowId xmlns:a16="http://schemas.microsoft.com/office/drawing/2014/main" val="2544259373"/>
                  </a:ext>
                </a:extLst>
              </a:tr>
              <a:tr h="107485">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700" u="none" strike="noStrike">
                          <a:effectLst/>
                        </a:rPr>
                        <a:t>212D</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b"/>
                      <a:r>
                        <a:rPr lang="fr-FR" sz="700" u="none" strike="noStrike">
                          <a:effectLst/>
                        </a:rPr>
                        <a:t>Artisans divers de fabrication de machines</a:t>
                      </a:r>
                      <a:endParaRPr lang="fr-FR" sz="700" b="0" i="0" u="none" strike="noStrike">
                        <a:solidFill>
                          <a:srgbClr val="000000"/>
                        </a:solidFill>
                        <a:effectLst/>
                        <a:latin typeface="Calibri" panose="020F0502020204030204" pitchFamily="34" charset="0"/>
                      </a:endParaRPr>
                    </a:p>
                  </a:txBody>
                  <a:tcPr marL="4582" marR="4582" marT="4582" marB="0" anchor="ctr"/>
                </a:tc>
                <a:extLst>
                  <a:ext uri="{0D108BD9-81ED-4DB2-BD59-A6C34878D82A}">
                    <a16:rowId xmlns:a16="http://schemas.microsoft.com/office/drawing/2014/main" val="2986032958"/>
                  </a:ext>
                </a:extLst>
              </a:tr>
              <a:tr h="17735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700" u="none" strike="noStrike">
                          <a:effectLst/>
                        </a:rPr>
                        <a:t>483A</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b"/>
                      <a:r>
                        <a:rPr lang="fr-FR" sz="700" u="none" strike="noStrike">
                          <a:effectLst/>
                        </a:rPr>
                        <a:t>Agents de maîtrise en construction mécanique, travail des métaux</a:t>
                      </a:r>
                      <a:endParaRPr lang="fr-FR" sz="700" b="0" i="0" u="none" strike="noStrike">
                        <a:solidFill>
                          <a:srgbClr val="000000"/>
                        </a:solidFill>
                        <a:effectLst/>
                        <a:latin typeface="Calibri" panose="020F0502020204030204" pitchFamily="34" charset="0"/>
                      </a:endParaRPr>
                    </a:p>
                  </a:txBody>
                  <a:tcPr marL="4582" marR="4582" marT="4582" marB="0" anchor="ctr"/>
                </a:tc>
                <a:extLst>
                  <a:ext uri="{0D108BD9-81ED-4DB2-BD59-A6C34878D82A}">
                    <a16:rowId xmlns:a16="http://schemas.microsoft.com/office/drawing/2014/main" val="1503893731"/>
                  </a:ext>
                </a:extLst>
              </a:tr>
              <a:tr h="188099">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rowSpan="3">
                  <a:txBody>
                    <a:bodyPr/>
                    <a:lstStyle/>
                    <a:p>
                      <a:pPr algn="l" fontAlgn="ctr"/>
                      <a:r>
                        <a:rPr lang="fr-FR" sz="700" u="none" strike="noStrike">
                          <a:effectLst/>
                        </a:rPr>
                        <a:t>M1Z81</a:t>
                      </a:r>
                      <a:endParaRPr lang="fr-FR" sz="700" b="0" i="0" u="none" strike="noStrike">
                        <a:solidFill>
                          <a:srgbClr val="000000"/>
                        </a:solidFill>
                        <a:effectLst/>
                        <a:latin typeface="Calibri" panose="020F0502020204030204" pitchFamily="34" charset="0"/>
                      </a:endParaRPr>
                    </a:p>
                  </a:txBody>
                  <a:tcPr marL="4582" marR="4582" marT="4582" marB="0" anchor="ctr"/>
                </a:tc>
                <a:tc rowSpan="3">
                  <a:txBody>
                    <a:bodyPr/>
                    <a:lstStyle/>
                    <a:p>
                      <a:pPr algn="l" fontAlgn="ctr"/>
                      <a:r>
                        <a:rPr lang="fr-FR" sz="700" u="none" strike="noStrike">
                          <a:effectLst/>
                        </a:rPr>
                        <a:t>Techniciens de production, d'exploitation, d'installation, et de maintenance, support et services aux utilisateurs en informatique</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ctr"/>
                      <a:r>
                        <a:rPr lang="fr-FR" sz="700" u="none" strike="noStrike">
                          <a:effectLst/>
                        </a:rPr>
                        <a:t>478B</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b"/>
                      <a:r>
                        <a:rPr lang="fr-FR" sz="700" u="none" strike="noStrike">
                          <a:effectLst/>
                        </a:rPr>
                        <a:t>Techniciens de production, d'exploitation en informatique</a:t>
                      </a:r>
                      <a:endParaRPr lang="fr-FR" sz="700" b="0" i="0" u="none" strike="noStrike">
                        <a:solidFill>
                          <a:srgbClr val="000000"/>
                        </a:solidFill>
                        <a:effectLst/>
                        <a:latin typeface="Calibri" panose="020F0502020204030204" pitchFamily="34" charset="0"/>
                      </a:endParaRPr>
                    </a:p>
                  </a:txBody>
                  <a:tcPr marL="4582" marR="4582" marT="4582" marB="0" anchor="ctr"/>
                </a:tc>
                <a:extLst>
                  <a:ext uri="{0D108BD9-81ED-4DB2-BD59-A6C34878D82A}">
                    <a16:rowId xmlns:a16="http://schemas.microsoft.com/office/drawing/2014/main" val="2175148823"/>
                  </a:ext>
                </a:extLst>
              </a:tr>
              <a:tr h="18575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700" u="none" strike="noStrike">
                          <a:effectLst/>
                        </a:rPr>
                        <a:t>478C</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b"/>
                      <a:r>
                        <a:rPr lang="fr-FR" sz="700" u="none" strike="noStrike">
                          <a:effectLst/>
                        </a:rPr>
                        <a:t>Techniciens d'installation, de maintenance, support et services aux utilisateurs en informatique</a:t>
                      </a:r>
                      <a:endParaRPr lang="fr-FR" sz="700" b="0" i="0" u="none" strike="noStrike">
                        <a:solidFill>
                          <a:srgbClr val="000000"/>
                        </a:solidFill>
                        <a:effectLst/>
                        <a:latin typeface="Calibri" panose="020F0502020204030204" pitchFamily="34" charset="0"/>
                      </a:endParaRPr>
                    </a:p>
                  </a:txBody>
                  <a:tcPr marL="4582" marR="4582" marT="4582" marB="0" anchor="ctr"/>
                </a:tc>
                <a:extLst>
                  <a:ext uri="{0D108BD9-81ED-4DB2-BD59-A6C34878D82A}">
                    <a16:rowId xmlns:a16="http://schemas.microsoft.com/office/drawing/2014/main" val="2046630130"/>
                  </a:ext>
                </a:extLst>
              </a:tr>
              <a:tr h="18411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700" u="none" strike="noStrike">
                          <a:effectLst/>
                        </a:rPr>
                        <a:t>478D</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b"/>
                      <a:r>
                        <a:rPr lang="fr-FR" sz="700" u="none" strike="noStrike">
                          <a:effectLst/>
                        </a:rPr>
                        <a:t>Techniciens des télécommunications et de l'informatique des réseaux</a:t>
                      </a:r>
                      <a:endParaRPr lang="fr-FR" sz="700" b="0" i="0" u="none" strike="noStrike">
                        <a:solidFill>
                          <a:srgbClr val="000000"/>
                        </a:solidFill>
                        <a:effectLst/>
                        <a:latin typeface="Calibri" panose="020F0502020204030204" pitchFamily="34" charset="0"/>
                      </a:endParaRPr>
                    </a:p>
                  </a:txBody>
                  <a:tcPr marL="4582" marR="4582" marT="4582" marB="0" anchor="ctr"/>
                </a:tc>
                <a:extLst>
                  <a:ext uri="{0D108BD9-81ED-4DB2-BD59-A6C34878D82A}">
                    <a16:rowId xmlns:a16="http://schemas.microsoft.com/office/drawing/2014/main" val="2788039218"/>
                  </a:ext>
                </a:extLst>
              </a:tr>
              <a:tr h="18575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rowSpan="3">
                  <a:txBody>
                    <a:bodyPr/>
                    <a:lstStyle/>
                    <a:p>
                      <a:pPr algn="l" fontAlgn="ctr"/>
                      <a:r>
                        <a:rPr lang="fr-FR" sz="700" u="none" strike="noStrike">
                          <a:effectLst/>
                        </a:rPr>
                        <a:t>E2Z70</a:t>
                      </a:r>
                      <a:endParaRPr lang="fr-FR" sz="700" b="0" i="0" u="none" strike="noStrike">
                        <a:solidFill>
                          <a:srgbClr val="000000"/>
                        </a:solidFill>
                        <a:effectLst/>
                        <a:latin typeface="Calibri" panose="020F0502020204030204" pitchFamily="34" charset="0"/>
                      </a:endParaRPr>
                    </a:p>
                  </a:txBody>
                  <a:tcPr marL="4582" marR="4582" marT="4582" marB="0" anchor="ctr"/>
                </a:tc>
                <a:tc rowSpan="3">
                  <a:txBody>
                    <a:bodyPr/>
                    <a:lstStyle/>
                    <a:p>
                      <a:pPr algn="l" fontAlgn="ctr"/>
                      <a:r>
                        <a:rPr lang="fr-FR" sz="700" u="none" strike="noStrike">
                          <a:effectLst/>
                        </a:rPr>
                        <a:t>Techniciens des industries de process</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ctr"/>
                      <a:r>
                        <a:rPr lang="fr-FR" sz="700" u="none" strike="noStrike">
                          <a:effectLst/>
                        </a:rPr>
                        <a:t>475A</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b"/>
                      <a:r>
                        <a:rPr lang="fr-FR" sz="700" u="none" strike="noStrike">
                          <a:effectLst/>
                        </a:rPr>
                        <a:t>Techniciens de recherche-développement et des méthodes de production des industries de transformation</a:t>
                      </a:r>
                      <a:endParaRPr lang="fr-FR" sz="700" b="0" i="0" u="none" strike="noStrike">
                        <a:solidFill>
                          <a:srgbClr val="000000"/>
                        </a:solidFill>
                        <a:effectLst/>
                        <a:latin typeface="Calibri" panose="020F0502020204030204" pitchFamily="34" charset="0"/>
                      </a:endParaRPr>
                    </a:p>
                  </a:txBody>
                  <a:tcPr marL="4582" marR="4582" marT="4582" marB="0" anchor="ctr"/>
                </a:tc>
                <a:extLst>
                  <a:ext uri="{0D108BD9-81ED-4DB2-BD59-A6C34878D82A}">
                    <a16:rowId xmlns:a16="http://schemas.microsoft.com/office/drawing/2014/main" val="3444870645"/>
                  </a:ext>
                </a:extLst>
              </a:tr>
              <a:tr h="18575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700" u="none" strike="noStrike">
                          <a:effectLst/>
                        </a:rPr>
                        <a:t>475B</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b"/>
                      <a:r>
                        <a:rPr lang="fr-FR" sz="700" u="none" strike="noStrike">
                          <a:effectLst/>
                        </a:rPr>
                        <a:t>Techniciens de production et de contrôle-qualité des industries de transformation</a:t>
                      </a:r>
                      <a:endParaRPr lang="fr-FR" sz="700" b="0" i="0" u="none" strike="noStrike">
                        <a:solidFill>
                          <a:srgbClr val="000000"/>
                        </a:solidFill>
                        <a:effectLst/>
                        <a:latin typeface="Calibri" panose="020F0502020204030204" pitchFamily="34" charset="0"/>
                      </a:endParaRPr>
                    </a:p>
                  </a:txBody>
                  <a:tcPr marL="4582" marR="4582" marT="4582" marB="0" anchor="ctr"/>
                </a:tc>
                <a:extLst>
                  <a:ext uri="{0D108BD9-81ED-4DB2-BD59-A6C34878D82A}">
                    <a16:rowId xmlns:a16="http://schemas.microsoft.com/office/drawing/2014/main" val="685852977"/>
                  </a:ext>
                </a:extLst>
              </a:tr>
              <a:tr h="18575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700" u="none" strike="noStrike">
                          <a:effectLst/>
                        </a:rPr>
                        <a:t>485A</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b"/>
                      <a:r>
                        <a:rPr lang="fr-FR" sz="700" u="none" strike="noStrike">
                          <a:effectLst/>
                        </a:rPr>
                        <a:t>Agents de maîtrise et techniciens en production et distribution d'énergie, eau, chauffage</a:t>
                      </a:r>
                      <a:endParaRPr lang="fr-FR" sz="700" b="0" i="0" u="none" strike="noStrike">
                        <a:solidFill>
                          <a:srgbClr val="000000"/>
                        </a:solidFill>
                        <a:effectLst/>
                        <a:latin typeface="Calibri" panose="020F0502020204030204" pitchFamily="34" charset="0"/>
                      </a:endParaRPr>
                    </a:p>
                  </a:txBody>
                  <a:tcPr marL="4582" marR="4582" marT="4582" marB="0" anchor="ctr"/>
                </a:tc>
                <a:extLst>
                  <a:ext uri="{0D108BD9-81ED-4DB2-BD59-A6C34878D82A}">
                    <a16:rowId xmlns:a16="http://schemas.microsoft.com/office/drawing/2014/main" val="432697034"/>
                  </a:ext>
                </a:extLst>
              </a:tr>
              <a:tr h="18575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rowSpan="2">
                  <a:txBody>
                    <a:bodyPr/>
                    <a:lstStyle/>
                    <a:p>
                      <a:pPr algn="l" fontAlgn="ctr"/>
                      <a:r>
                        <a:rPr lang="fr-FR" sz="700" u="none" strike="noStrike">
                          <a:effectLst/>
                        </a:rPr>
                        <a:t>E2Z80</a:t>
                      </a:r>
                      <a:endParaRPr lang="fr-FR" sz="700" b="0" i="0" u="none" strike="noStrike">
                        <a:solidFill>
                          <a:srgbClr val="000000"/>
                        </a:solidFill>
                        <a:effectLst/>
                        <a:latin typeface="Calibri" panose="020F0502020204030204" pitchFamily="34" charset="0"/>
                      </a:endParaRPr>
                    </a:p>
                  </a:txBody>
                  <a:tcPr marL="4582" marR="4582" marT="4582" marB="0" anchor="ctr"/>
                </a:tc>
                <a:tc rowSpan="2">
                  <a:txBody>
                    <a:bodyPr/>
                    <a:lstStyle/>
                    <a:p>
                      <a:pPr algn="l" fontAlgn="ctr"/>
                      <a:r>
                        <a:rPr lang="fr-FR" sz="700" u="none" strike="noStrike">
                          <a:effectLst/>
                        </a:rPr>
                        <a:t>Agents de maîtrise et assimilés des industries de process</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ctr"/>
                      <a:r>
                        <a:rPr lang="fr-FR" sz="700" u="none" strike="noStrike">
                          <a:effectLst/>
                        </a:rPr>
                        <a:t>484A</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b"/>
                      <a:r>
                        <a:rPr lang="fr-FR" sz="700" u="none" strike="noStrike">
                          <a:effectLst/>
                        </a:rPr>
                        <a:t>Agents de maîtrise en fabrication : agroalimentaire, chimie, plasturgie, pharmacie.</a:t>
                      </a:r>
                      <a:endParaRPr lang="fr-FR" sz="700" b="0" i="0" u="none" strike="noStrike">
                        <a:solidFill>
                          <a:srgbClr val="000000"/>
                        </a:solidFill>
                        <a:effectLst/>
                        <a:latin typeface="Calibri" panose="020F0502020204030204" pitchFamily="34" charset="0"/>
                      </a:endParaRPr>
                    </a:p>
                  </a:txBody>
                  <a:tcPr marL="4582" marR="4582" marT="4582" marB="0" anchor="ctr"/>
                </a:tc>
                <a:extLst>
                  <a:ext uri="{0D108BD9-81ED-4DB2-BD59-A6C34878D82A}">
                    <a16:rowId xmlns:a16="http://schemas.microsoft.com/office/drawing/2014/main" val="2763640215"/>
                  </a:ext>
                </a:extLst>
              </a:tr>
              <a:tr h="18575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700" u="none" strike="noStrike">
                          <a:effectLst/>
                        </a:rPr>
                        <a:t>484B</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b"/>
                      <a:r>
                        <a:rPr lang="fr-FR" sz="700" u="none" strike="noStrike">
                          <a:effectLst/>
                        </a:rPr>
                        <a:t>Agents de maîtrise en fabrication : métallurgie, matériaux lourds et autres industries de transformation</a:t>
                      </a:r>
                      <a:endParaRPr lang="fr-FR" sz="700" b="0" i="0" u="none" strike="noStrike">
                        <a:solidFill>
                          <a:srgbClr val="000000"/>
                        </a:solidFill>
                        <a:effectLst/>
                        <a:latin typeface="Calibri" panose="020F0502020204030204" pitchFamily="34" charset="0"/>
                      </a:endParaRPr>
                    </a:p>
                  </a:txBody>
                  <a:tcPr marL="4582" marR="4582" marT="4582" marB="0" anchor="ctr"/>
                </a:tc>
                <a:extLst>
                  <a:ext uri="{0D108BD9-81ED-4DB2-BD59-A6C34878D82A}">
                    <a16:rowId xmlns:a16="http://schemas.microsoft.com/office/drawing/2014/main" val="958710747"/>
                  </a:ext>
                </a:extLst>
              </a:tr>
              <a:tr h="18575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700" u="none" strike="noStrike">
                          <a:effectLst/>
                        </a:rPr>
                        <a:t>M1Z80</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ctr"/>
                      <a:r>
                        <a:rPr lang="fr-FR" sz="700" u="none" strike="noStrike">
                          <a:effectLst/>
                        </a:rPr>
                        <a:t>Techniciens d'étude et de développement en informatique</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ctr"/>
                      <a:r>
                        <a:rPr lang="fr-FR" sz="700" u="none" strike="noStrike">
                          <a:effectLst/>
                        </a:rPr>
                        <a:t>478A</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b"/>
                      <a:r>
                        <a:rPr lang="fr-FR" sz="700" u="none" strike="noStrike">
                          <a:effectLst/>
                        </a:rPr>
                        <a:t>Techniciens d'étude et de développement en informatique</a:t>
                      </a:r>
                      <a:endParaRPr lang="fr-FR" sz="700" b="0" i="0" u="none" strike="noStrike">
                        <a:solidFill>
                          <a:srgbClr val="000000"/>
                        </a:solidFill>
                        <a:effectLst/>
                        <a:latin typeface="Calibri" panose="020F0502020204030204" pitchFamily="34" charset="0"/>
                      </a:endParaRPr>
                    </a:p>
                  </a:txBody>
                  <a:tcPr marL="4582" marR="4582" marT="4582" marB="0" anchor="ctr"/>
                </a:tc>
                <a:extLst>
                  <a:ext uri="{0D108BD9-81ED-4DB2-BD59-A6C34878D82A}">
                    <a16:rowId xmlns:a16="http://schemas.microsoft.com/office/drawing/2014/main" val="1151136601"/>
                  </a:ext>
                </a:extLst>
              </a:tr>
              <a:tr h="188099">
                <a:tc vMerge="1">
                  <a:txBody>
                    <a:bodyPr/>
                    <a:lstStyle/>
                    <a:p>
                      <a:endParaRPr lang="fr-FR"/>
                    </a:p>
                  </a:txBody>
                  <a:tcPr/>
                </a:tc>
                <a:tc rowSpan="4">
                  <a:txBody>
                    <a:bodyPr/>
                    <a:lstStyle/>
                    <a:p>
                      <a:pPr algn="l" fontAlgn="ctr"/>
                      <a:r>
                        <a:rPr lang="fr-FR" sz="700" u="none" strike="noStrike">
                          <a:effectLst/>
                        </a:rPr>
                        <a:t>T3</a:t>
                      </a:r>
                      <a:endParaRPr lang="fr-FR" sz="700" b="1" i="0" u="none" strike="noStrike">
                        <a:solidFill>
                          <a:srgbClr val="000000"/>
                        </a:solidFill>
                        <a:effectLst/>
                        <a:latin typeface="Calibri" panose="020F0502020204030204" pitchFamily="34" charset="0"/>
                      </a:endParaRPr>
                    </a:p>
                  </a:txBody>
                  <a:tcPr marL="4582" marR="4582" marT="4582" marB="0" anchor="ctr"/>
                </a:tc>
                <a:tc rowSpan="4">
                  <a:txBody>
                    <a:bodyPr/>
                    <a:lstStyle/>
                    <a:p>
                      <a:pPr algn="l" fontAlgn="ctr"/>
                      <a:r>
                        <a:rPr lang="fr-FR" sz="700" u="none" strike="noStrike">
                          <a:effectLst/>
                        </a:rPr>
                        <a:t>TAM et dessinateurs en électricité et en électronique</a:t>
                      </a:r>
                      <a:endParaRPr lang="fr-FR" sz="700" b="0" i="0" u="none" strike="noStrike">
                        <a:solidFill>
                          <a:srgbClr val="000000"/>
                        </a:solidFill>
                        <a:effectLst/>
                        <a:latin typeface="Calibri" panose="020F0502020204030204" pitchFamily="34" charset="0"/>
                      </a:endParaRPr>
                    </a:p>
                  </a:txBody>
                  <a:tcPr marL="4582" marR="4582" marT="4582" marB="0" anchor="ctr"/>
                </a:tc>
                <a:tc rowSpan="4">
                  <a:txBody>
                    <a:bodyPr/>
                    <a:lstStyle/>
                    <a:p>
                      <a:pPr algn="l" fontAlgn="ctr"/>
                      <a:r>
                        <a:rPr lang="fr-FR" sz="700" u="none" strike="noStrike">
                          <a:effectLst/>
                        </a:rPr>
                        <a:t>T30</a:t>
                      </a:r>
                      <a:endParaRPr lang="fr-FR" sz="700" b="1" i="0" u="none" strike="noStrike">
                        <a:solidFill>
                          <a:srgbClr val="000000"/>
                        </a:solidFill>
                        <a:effectLst/>
                        <a:latin typeface="Calibri" panose="020F0502020204030204" pitchFamily="34" charset="0"/>
                      </a:endParaRPr>
                    </a:p>
                  </a:txBody>
                  <a:tcPr marL="4582" marR="4582" marT="4582" marB="0" anchor="ctr"/>
                </a:tc>
                <a:tc rowSpan="4">
                  <a:txBody>
                    <a:bodyPr/>
                    <a:lstStyle/>
                    <a:p>
                      <a:pPr algn="l" fontAlgn="ctr"/>
                      <a:r>
                        <a:rPr lang="fr-FR" sz="700" u="none" strike="noStrike">
                          <a:effectLst/>
                        </a:rPr>
                        <a:t>TAM et dessinateurs en électricité et en électronique</a:t>
                      </a:r>
                      <a:endParaRPr lang="fr-FR" sz="700" b="0" i="0" u="none" strike="noStrike">
                        <a:solidFill>
                          <a:srgbClr val="000000"/>
                        </a:solidFill>
                        <a:effectLst/>
                        <a:latin typeface="Calibri" panose="020F0502020204030204" pitchFamily="34" charset="0"/>
                      </a:endParaRPr>
                    </a:p>
                  </a:txBody>
                  <a:tcPr marL="4582" marR="4582" marT="4582" marB="0" anchor="ctr"/>
                </a:tc>
                <a:tc rowSpan="2">
                  <a:txBody>
                    <a:bodyPr/>
                    <a:lstStyle/>
                    <a:p>
                      <a:pPr algn="l" fontAlgn="ctr"/>
                      <a:r>
                        <a:rPr lang="fr-FR" sz="700" u="none" strike="noStrike">
                          <a:effectLst/>
                        </a:rPr>
                        <a:t>C2Z70</a:t>
                      </a:r>
                      <a:endParaRPr lang="fr-FR" sz="700" b="0" i="0" u="none" strike="noStrike">
                        <a:solidFill>
                          <a:srgbClr val="000000"/>
                        </a:solidFill>
                        <a:effectLst/>
                        <a:latin typeface="Calibri" panose="020F0502020204030204" pitchFamily="34" charset="0"/>
                      </a:endParaRPr>
                    </a:p>
                  </a:txBody>
                  <a:tcPr marL="4582" marR="4582" marT="4582" marB="0" anchor="ctr"/>
                </a:tc>
                <a:tc rowSpan="2">
                  <a:txBody>
                    <a:bodyPr/>
                    <a:lstStyle/>
                    <a:p>
                      <a:pPr algn="l" fontAlgn="ctr"/>
                      <a:r>
                        <a:rPr lang="fr-FR" sz="700" u="none" strike="noStrike">
                          <a:effectLst/>
                        </a:rPr>
                        <a:t>Techniciens en électricité et en électronique</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ctr"/>
                      <a:r>
                        <a:rPr lang="fr-FR" sz="700" u="none" strike="noStrike">
                          <a:effectLst/>
                        </a:rPr>
                        <a:t>473B</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b"/>
                      <a:r>
                        <a:rPr lang="fr-FR" sz="700" u="none" strike="noStrike">
                          <a:effectLst/>
                        </a:rPr>
                        <a:t>Techniciens de recherche-développement et des méthodes de fabrication en électricité, électromécanique et électronique</a:t>
                      </a:r>
                      <a:endParaRPr lang="fr-FR" sz="700" b="0" i="0" u="none" strike="noStrike">
                        <a:solidFill>
                          <a:srgbClr val="000000"/>
                        </a:solidFill>
                        <a:effectLst/>
                        <a:latin typeface="Calibri" panose="020F0502020204030204" pitchFamily="34" charset="0"/>
                      </a:endParaRPr>
                    </a:p>
                  </a:txBody>
                  <a:tcPr marL="4582" marR="4582" marT="4582" marB="0" anchor="ctr"/>
                </a:tc>
                <a:extLst>
                  <a:ext uri="{0D108BD9-81ED-4DB2-BD59-A6C34878D82A}">
                    <a16:rowId xmlns:a16="http://schemas.microsoft.com/office/drawing/2014/main" val="904619608"/>
                  </a:ext>
                </a:extLst>
              </a:tr>
              <a:tr h="18575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700" u="none" strike="noStrike">
                          <a:effectLst/>
                        </a:rPr>
                        <a:t>473C</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b"/>
                      <a:r>
                        <a:rPr lang="fr-FR" sz="700" u="none" strike="noStrike">
                          <a:effectLst/>
                        </a:rPr>
                        <a:t>Techniciens de fabrication et de contrôle-qualité en électricité, électromécanique et électronique</a:t>
                      </a:r>
                      <a:endParaRPr lang="fr-FR" sz="700" b="0" i="0" u="none" strike="noStrike">
                        <a:solidFill>
                          <a:srgbClr val="000000"/>
                        </a:solidFill>
                        <a:effectLst/>
                        <a:latin typeface="Calibri" panose="020F0502020204030204" pitchFamily="34" charset="0"/>
                      </a:endParaRPr>
                    </a:p>
                  </a:txBody>
                  <a:tcPr marL="4582" marR="4582" marT="4582" marB="0" anchor="ctr"/>
                </a:tc>
                <a:extLst>
                  <a:ext uri="{0D108BD9-81ED-4DB2-BD59-A6C34878D82A}">
                    <a16:rowId xmlns:a16="http://schemas.microsoft.com/office/drawing/2014/main" val="3185870114"/>
                  </a:ext>
                </a:extLst>
              </a:tr>
              <a:tr h="273478">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700" u="none" strike="noStrike">
                          <a:effectLst/>
                        </a:rPr>
                        <a:t>C2Z80</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ctr"/>
                      <a:r>
                        <a:rPr lang="fr-FR" sz="700" u="none" strike="noStrike">
                          <a:effectLst/>
                        </a:rPr>
                        <a:t>Agents de maîtrise et assimilés en fabrication de matériel électrique, électronique</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ctr"/>
                      <a:r>
                        <a:rPr lang="fr-FR" sz="700" u="none" strike="noStrike">
                          <a:effectLst/>
                        </a:rPr>
                        <a:t>482A</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b"/>
                      <a:r>
                        <a:rPr lang="fr-FR" sz="700" u="none" strike="noStrike">
                          <a:effectLst/>
                        </a:rPr>
                        <a:t>Agents de maîtrise en fabrication de matériel électrique, électronique</a:t>
                      </a:r>
                      <a:endParaRPr lang="fr-FR" sz="700" b="0" i="0" u="none" strike="noStrike">
                        <a:solidFill>
                          <a:srgbClr val="000000"/>
                        </a:solidFill>
                        <a:effectLst/>
                        <a:latin typeface="Calibri" panose="020F0502020204030204" pitchFamily="34" charset="0"/>
                      </a:endParaRPr>
                    </a:p>
                  </a:txBody>
                  <a:tcPr marL="4582" marR="4582" marT="4582" marB="0" anchor="ctr"/>
                </a:tc>
                <a:extLst>
                  <a:ext uri="{0D108BD9-81ED-4DB2-BD59-A6C34878D82A}">
                    <a16:rowId xmlns:a16="http://schemas.microsoft.com/office/drawing/2014/main" val="1186363967"/>
                  </a:ext>
                </a:extLst>
              </a:tr>
              <a:tr h="18411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700" u="none" strike="noStrike">
                          <a:effectLst/>
                        </a:rPr>
                        <a:t>C2Z71</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ctr"/>
                      <a:r>
                        <a:rPr lang="fr-FR" sz="700" u="none" strike="noStrike">
                          <a:effectLst/>
                        </a:rPr>
                        <a:t>Dessinateurs en électricité et en électronique</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ctr"/>
                      <a:r>
                        <a:rPr lang="fr-FR" sz="700" u="none" strike="noStrike">
                          <a:effectLst/>
                        </a:rPr>
                        <a:t>473A</a:t>
                      </a:r>
                      <a:endParaRPr lang="fr-FR" sz="700" b="0" i="0" u="none" strike="noStrike">
                        <a:solidFill>
                          <a:srgbClr val="000000"/>
                        </a:solidFill>
                        <a:effectLst/>
                        <a:latin typeface="Calibri" panose="020F0502020204030204" pitchFamily="34" charset="0"/>
                      </a:endParaRPr>
                    </a:p>
                  </a:txBody>
                  <a:tcPr marL="4582" marR="4582" marT="4582" marB="0" anchor="ctr"/>
                </a:tc>
                <a:tc>
                  <a:txBody>
                    <a:bodyPr/>
                    <a:lstStyle/>
                    <a:p>
                      <a:pPr algn="l" fontAlgn="b"/>
                      <a:r>
                        <a:rPr lang="fr-FR" sz="700" u="none" strike="noStrike">
                          <a:effectLst/>
                        </a:rPr>
                        <a:t>Dessinateurs en électricité, électromécanique et électronique</a:t>
                      </a:r>
                      <a:endParaRPr lang="fr-FR" sz="700" b="0" i="0" u="none" strike="noStrike">
                        <a:solidFill>
                          <a:srgbClr val="000000"/>
                        </a:solidFill>
                        <a:effectLst/>
                        <a:latin typeface="Calibri" panose="020F0502020204030204" pitchFamily="34" charset="0"/>
                      </a:endParaRPr>
                    </a:p>
                  </a:txBody>
                  <a:tcPr marL="4582" marR="4582" marT="4582" marB="0" anchor="ctr"/>
                </a:tc>
                <a:extLst>
                  <a:ext uri="{0D108BD9-81ED-4DB2-BD59-A6C34878D82A}">
                    <a16:rowId xmlns:a16="http://schemas.microsoft.com/office/drawing/2014/main" val="903811978"/>
                  </a:ext>
                </a:extLst>
              </a:tr>
            </a:tbl>
          </a:graphicData>
        </a:graphic>
      </p:graphicFrame>
    </p:spTree>
    <p:extLst>
      <p:ext uri="{BB962C8B-B14F-4D97-AF65-F5344CB8AC3E}">
        <p14:creationId xmlns:p14="http://schemas.microsoft.com/office/powerpoint/2010/main" val="154086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369C69-A0ED-46E1-8239-4CA33E5505A4}"/>
              </a:ext>
            </a:extLst>
          </p:cNvPr>
          <p:cNvSpPr>
            <a:spLocks noGrp="1"/>
          </p:cNvSpPr>
          <p:nvPr>
            <p:ph type="title"/>
          </p:nvPr>
        </p:nvSpPr>
        <p:spPr/>
        <p:txBody>
          <a:bodyPr/>
          <a:lstStyle/>
          <a:p>
            <a:r>
              <a:rPr lang="fr-FR"/>
              <a:t>Périmètre de l’intervention</a:t>
            </a:r>
          </a:p>
        </p:txBody>
      </p:sp>
      <p:sp>
        <p:nvSpPr>
          <p:cNvPr id="4" name="Espace réservé du texte 3">
            <a:extLst>
              <a:ext uri="{FF2B5EF4-FFF2-40B4-BE49-F238E27FC236}">
                <a16:creationId xmlns:a16="http://schemas.microsoft.com/office/drawing/2014/main" id="{C3A8498F-24CC-4523-B136-7285782CFE8A}"/>
              </a:ext>
            </a:extLst>
          </p:cNvPr>
          <p:cNvSpPr>
            <a:spLocks noGrp="1"/>
          </p:cNvSpPr>
          <p:nvPr>
            <p:ph type="body" sz="quarter" idx="10"/>
          </p:nvPr>
        </p:nvSpPr>
        <p:spPr/>
        <p:txBody>
          <a:bodyPr/>
          <a:lstStyle/>
          <a:p>
            <a:r>
              <a:rPr lang="fr-FR"/>
              <a:t>Table de correspondances métiers (3/4)</a:t>
            </a:r>
          </a:p>
        </p:txBody>
      </p:sp>
      <p:sp>
        <p:nvSpPr>
          <p:cNvPr id="5" name="Espace réservé du texte 4">
            <a:extLst>
              <a:ext uri="{FF2B5EF4-FFF2-40B4-BE49-F238E27FC236}">
                <a16:creationId xmlns:a16="http://schemas.microsoft.com/office/drawing/2014/main" id="{5117B361-260E-443B-9B55-06DF55CDBE3B}"/>
              </a:ext>
            </a:extLst>
          </p:cNvPr>
          <p:cNvSpPr>
            <a:spLocks noGrp="1"/>
          </p:cNvSpPr>
          <p:nvPr>
            <p:ph type="body" sz="quarter" idx="11"/>
          </p:nvPr>
        </p:nvSpPr>
        <p:spPr/>
        <p:txBody>
          <a:bodyPr/>
          <a:lstStyle/>
          <a:p>
            <a:r>
              <a:rPr lang="fr-FR" dirty="0"/>
              <a:t>06</a:t>
            </a:r>
          </a:p>
        </p:txBody>
      </p:sp>
      <p:graphicFrame>
        <p:nvGraphicFramePr>
          <p:cNvPr id="3" name="Tableau 2">
            <a:extLst>
              <a:ext uri="{FF2B5EF4-FFF2-40B4-BE49-F238E27FC236}">
                <a16:creationId xmlns:a16="http://schemas.microsoft.com/office/drawing/2014/main" id="{6E6F545D-21F5-4B8B-AEA7-7AE01A397F43}"/>
              </a:ext>
            </a:extLst>
          </p:cNvPr>
          <p:cNvGraphicFramePr>
            <a:graphicFrameLocks noGrp="1"/>
          </p:cNvGraphicFramePr>
          <p:nvPr>
            <p:extLst>
              <p:ext uri="{D42A27DB-BD31-4B8C-83A1-F6EECF244321}">
                <p14:modId xmlns:p14="http://schemas.microsoft.com/office/powerpoint/2010/main" val="395331273"/>
              </p:ext>
            </p:extLst>
          </p:nvPr>
        </p:nvGraphicFramePr>
        <p:xfrm>
          <a:off x="170301" y="1256665"/>
          <a:ext cx="9565397" cy="4785463"/>
        </p:xfrm>
        <a:graphic>
          <a:graphicData uri="http://schemas.openxmlformats.org/drawingml/2006/table">
            <a:tbl>
              <a:tblPr firstCol="1">
                <a:tableStyleId>{21E4AEA4-8DFA-4A89-87EB-49C32662AFE0}</a:tableStyleId>
              </a:tblPr>
              <a:tblGrid>
                <a:gridCol w="566903">
                  <a:extLst>
                    <a:ext uri="{9D8B030D-6E8A-4147-A177-3AD203B41FA5}">
                      <a16:colId xmlns:a16="http://schemas.microsoft.com/office/drawing/2014/main" val="3859040627"/>
                    </a:ext>
                  </a:extLst>
                </a:gridCol>
                <a:gridCol w="196028">
                  <a:extLst>
                    <a:ext uri="{9D8B030D-6E8A-4147-A177-3AD203B41FA5}">
                      <a16:colId xmlns:a16="http://schemas.microsoft.com/office/drawing/2014/main" val="4040070148"/>
                    </a:ext>
                  </a:extLst>
                </a:gridCol>
                <a:gridCol w="1121281">
                  <a:extLst>
                    <a:ext uri="{9D8B030D-6E8A-4147-A177-3AD203B41FA5}">
                      <a16:colId xmlns:a16="http://schemas.microsoft.com/office/drawing/2014/main" val="55937114"/>
                    </a:ext>
                  </a:extLst>
                </a:gridCol>
                <a:gridCol w="250916">
                  <a:extLst>
                    <a:ext uri="{9D8B030D-6E8A-4147-A177-3AD203B41FA5}">
                      <a16:colId xmlns:a16="http://schemas.microsoft.com/office/drawing/2014/main" val="2757403114"/>
                    </a:ext>
                  </a:extLst>
                </a:gridCol>
                <a:gridCol w="1097758">
                  <a:extLst>
                    <a:ext uri="{9D8B030D-6E8A-4147-A177-3AD203B41FA5}">
                      <a16:colId xmlns:a16="http://schemas.microsoft.com/office/drawing/2014/main" val="748687283"/>
                    </a:ext>
                  </a:extLst>
                </a:gridCol>
                <a:gridCol w="399897">
                  <a:extLst>
                    <a:ext uri="{9D8B030D-6E8A-4147-A177-3AD203B41FA5}">
                      <a16:colId xmlns:a16="http://schemas.microsoft.com/office/drawing/2014/main" val="2453377163"/>
                    </a:ext>
                  </a:extLst>
                </a:gridCol>
                <a:gridCol w="1521178">
                  <a:extLst>
                    <a:ext uri="{9D8B030D-6E8A-4147-A177-3AD203B41FA5}">
                      <a16:colId xmlns:a16="http://schemas.microsoft.com/office/drawing/2014/main" val="1803392712"/>
                    </a:ext>
                  </a:extLst>
                </a:gridCol>
                <a:gridCol w="313645">
                  <a:extLst>
                    <a:ext uri="{9D8B030D-6E8A-4147-A177-3AD203B41FA5}">
                      <a16:colId xmlns:a16="http://schemas.microsoft.com/office/drawing/2014/main" val="853706676"/>
                    </a:ext>
                  </a:extLst>
                </a:gridCol>
                <a:gridCol w="4097791">
                  <a:extLst>
                    <a:ext uri="{9D8B030D-6E8A-4147-A177-3AD203B41FA5}">
                      <a16:colId xmlns:a16="http://schemas.microsoft.com/office/drawing/2014/main" val="2495506541"/>
                    </a:ext>
                  </a:extLst>
                </a:gridCol>
              </a:tblGrid>
              <a:tr h="284509">
                <a:tc rowSpan="18">
                  <a:txBody>
                    <a:bodyPr/>
                    <a:lstStyle/>
                    <a:p>
                      <a:pPr algn="l" fontAlgn="ctr"/>
                      <a:r>
                        <a:rPr lang="fr-FR" sz="900" u="none" strike="noStrike">
                          <a:effectLst/>
                        </a:rPr>
                        <a:t>Ouvriers</a:t>
                      </a:r>
                      <a:endParaRPr lang="fr-FR" sz="900" b="1" i="0" u="none" strike="noStrike">
                        <a:solidFill>
                          <a:srgbClr val="000000"/>
                        </a:solidFill>
                        <a:effectLst/>
                        <a:latin typeface="Calibri" panose="020F0502020204030204" pitchFamily="34" charset="0"/>
                      </a:endParaRPr>
                    </a:p>
                  </a:txBody>
                  <a:tcPr marL="3006" marR="3006" marT="3006" marB="0" anchor="ctr"/>
                </a:tc>
                <a:tc rowSpan="7">
                  <a:txBody>
                    <a:bodyPr/>
                    <a:lstStyle/>
                    <a:p>
                      <a:pPr algn="l" fontAlgn="ctr"/>
                      <a:r>
                        <a:rPr lang="fr-FR" sz="900" u="none" strike="noStrike">
                          <a:effectLst/>
                        </a:rPr>
                        <a:t>W1</a:t>
                      </a:r>
                      <a:endParaRPr lang="fr-FR" sz="900" b="1" i="0" u="none" strike="noStrike">
                        <a:solidFill>
                          <a:srgbClr val="000000"/>
                        </a:solidFill>
                        <a:effectLst/>
                        <a:latin typeface="Calibri" panose="020F0502020204030204" pitchFamily="34" charset="0"/>
                      </a:endParaRPr>
                    </a:p>
                  </a:txBody>
                  <a:tcPr marL="3006" marR="3006" marT="3006" marB="0" anchor="ctr"/>
                </a:tc>
                <a:tc rowSpan="7">
                  <a:txBody>
                    <a:bodyPr/>
                    <a:lstStyle/>
                    <a:p>
                      <a:pPr algn="l" fontAlgn="ctr"/>
                      <a:r>
                        <a:rPr lang="fr-FR" sz="900" u="none" strike="noStrike">
                          <a:effectLst/>
                        </a:rPr>
                        <a:t>Ouvriers transformation des métaux</a:t>
                      </a:r>
                      <a:endParaRPr lang="fr-FR" sz="900" b="0" i="0" u="none" strike="noStrike">
                        <a:solidFill>
                          <a:srgbClr val="000000"/>
                        </a:solidFill>
                        <a:effectLst/>
                        <a:latin typeface="Calibri" panose="020F0502020204030204" pitchFamily="34" charset="0"/>
                      </a:endParaRPr>
                    </a:p>
                  </a:txBody>
                  <a:tcPr marL="3006" marR="3006" marT="3006" marB="0" anchor="ctr"/>
                </a:tc>
                <a:tc rowSpan="7">
                  <a:txBody>
                    <a:bodyPr/>
                    <a:lstStyle/>
                    <a:p>
                      <a:pPr algn="l" fontAlgn="ctr"/>
                      <a:r>
                        <a:rPr lang="fr-FR" sz="900" u="none" strike="noStrike">
                          <a:effectLst/>
                        </a:rPr>
                        <a:t>W10</a:t>
                      </a:r>
                      <a:endParaRPr lang="fr-FR" sz="800" b="1" i="0" u="none" strike="noStrike">
                        <a:solidFill>
                          <a:srgbClr val="000000"/>
                        </a:solidFill>
                        <a:effectLst/>
                        <a:latin typeface="Calibri" panose="020F0502020204030204" pitchFamily="34" charset="0"/>
                      </a:endParaRPr>
                    </a:p>
                  </a:txBody>
                  <a:tcPr marL="3006" marR="3006" marT="3006" marB="0" anchor="ctr"/>
                </a:tc>
                <a:tc rowSpan="7">
                  <a:txBody>
                    <a:bodyPr/>
                    <a:lstStyle/>
                    <a:p>
                      <a:pPr algn="l" fontAlgn="ctr"/>
                      <a:r>
                        <a:rPr lang="fr-FR" sz="900" u="none" strike="noStrike">
                          <a:effectLst/>
                        </a:rPr>
                        <a:t>Ouvriers transformation des métaux</a:t>
                      </a:r>
                      <a:endParaRPr lang="fr-FR" sz="900" b="0" i="0" u="none" strike="noStrike">
                        <a:solidFill>
                          <a:srgbClr val="000000"/>
                        </a:solidFill>
                        <a:effectLst/>
                        <a:latin typeface="Calibri" panose="020F0502020204030204" pitchFamily="34" charset="0"/>
                      </a:endParaRPr>
                    </a:p>
                  </a:txBody>
                  <a:tcPr marL="3006" marR="3006" marT="3006" marB="0" anchor="ctr"/>
                </a:tc>
                <a:tc rowSpan="2">
                  <a:txBody>
                    <a:bodyPr/>
                    <a:lstStyle/>
                    <a:p>
                      <a:pPr algn="l" fontAlgn="ctr"/>
                      <a:r>
                        <a:rPr lang="fr-FR" sz="900" u="none" strike="noStrike">
                          <a:effectLst/>
                        </a:rPr>
                        <a:t>D3Z20</a:t>
                      </a:r>
                      <a:endParaRPr lang="fr-FR" sz="900" b="0" i="0" u="none" strike="noStrike">
                        <a:solidFill>
                          <a:srgbClr val="000000"/>
                        </a:solidFill>
                        <a:effectLst/>
                        <a:latin typeface="Calibri" panose="020F0502020204030204" pitchFamily="34" charset="0"/>
                      </a:endParaRPr>
                    </a:p>
                  </a:txBody>
                  <a:tcPr marL="3006" marR="3006" marT="3006" marB="0" anchor="ctr"/>
                </a:tc>
                <a:tc rowSpan="2">
                  <a:txBody>
                    <a:bodyPr/>
                    <a:lstStyle/>
                    <a:p>
                      <a:pPr algn="l" fontAlgn="ctr"/>
                      <a:r>
                        <a:rPr lang="fr-FR" sz="900" u="none" strike="noStrike">
                          <a:effectLst/>
                        </a:rPr>
                        <a:t>Ouvriers non qualifiés métallerie, serrurerie, montage</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673C</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Ouvriers non qualifiés de montage, contrôle en mécanique et travail des métaux</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540724588"/>
                  </a:ext>
                </a:extLst>
              </a:tr>
              <a:tr h="14379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682A</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Métalliers, serruriers, réparateurs en mécanique non qualifiés</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3946613744"/>
                  </a:ext>
                </a:extLst>
              </a:tr>
              <a:tr h="188558">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rowSpan="3">
                  <a:txBody>
                    <a:bodyPr/>
                    <a:lstStyle/>
                    <a:p>
                      <a:pPr algn="l" fontAlgn="ctr"/>
                      <a:r>
                        <a:rPr lang="fr-FR" sz="900" u="none" strike="noStrike">
                          <a:effectLst/>
                        </a:rPr>
                        <a:t>E1Z43</a:t>
                      </a:r>
                      <a:endParaRPr lang="fr-FR" sz="900" b="0" i="0" u="none" strike="noStrike">
                        <a:solidFill>
                          <a:srgbClr val="000000"/>
                        </a:solidFill>
                        <a:effectLst/>
                        <a:latin typeface="Calibri" panose="020F0502020204030204" pitchFamily="34" charset="0"/>
                      </a:endParaRPr>
                    </a:p>
                  </a:txBody>
                  <a:tcPr marL="3006" marR="3006" marT="3006" marB="0" anchor="ctr"/>
                </a:tc>
                <a:tc rowSpan="3">
                  <a:txBody>
                    <a:bodyPr/>
                    <a:lstStyle/>
                    <a:p>
                      <a:pPr algn="l" fontAlgn="ctr"/>
                      <a:r>
                        <a:rPr lang="fr-FR" sz="900" u="none" strike="noStrike">
                          <a:effectLst/>
                        </a:rPr>
                        <a:t>Autres ouvriers qualifiés en verre, céramique, métallurgie, matériaux de construction et énergie </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625H</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Ouvriers qualifiés des autres industries (eau, gaz, énergie, chauffage)</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1931302113"/>
                  </a:ext>
                </a:extLst>
              </a:tr>
              <a:tr h="284509">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626B</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Autres opérateurs et ouvriers qualifiés : métallurgie, production verrière, matériaux de construction</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1000250123"/>
                  </a:ext>
                </a:extLst>
              </a:tr>
              <a:tr h="284509">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637A</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Modeleurs (sauf modeleurs de métal), mouleurs-noyauteurs à la main, ouvriers qualifiés du travail du verre ou de la céramique à la main</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3391879573"/>
                  </a:ext>
                </a:extLst>
              </a:tr>
              <a:tr h="425222">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D4Z41</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Agents qualifiés de traitement thermique et de surface</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624F</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Ouvriers qualifiés des traitements thermiques et de surface sur métaux</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2909995369"/>
                  </a:ext>
                </a:extLst>
              </a:tr>
              <a:tr h="565934">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E0Z22</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Ouvriers non qualifiés en métallurgie, verre, céramique et matériaux de construction</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674D</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Ouvriers de production non qualifiés : métallurgie, production verrière, céramique, matériaux de construction</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4218516909"/>
                  </a:ext>
                </a:extLst>
              </a:tr>
              <a:tr h="143796">
                <a:tc vMerge="1">
                  <a:txBody>
                    <a:bodyPr/>
                    <a:lstStyle/>
                    <a:p>
                      <a:endParaRPr lang="fr-FR"/>
                    </a:p>
                  </a:txBody>
                  <a:tcPr/>
                </a:tc>
                <a:tc rowSpan="7">
                  <a:txBody>
                    <a:bodyPr/>
                    <a:lstStyle/>
                    <a:p>
                      <a:pPr algn="l" fontAlgn="ctr"/>
                      <a:r>
                        <a:rPr lang="fr-FR" sz="900" u="none" strike="noStrike">
                          <a:effectLst/>
                        </a:rPr>
                        <a:t>W2</a:t>
                      </a:r>
                      <a:endParaRPr lang="fr-FR" sz="900" b="1" i="0" u="none" strike="noStrike">
                        <a:solidFill>
                          <a:srgbClr val="000000"/>
                        </a:solidFill>
                        <a:effectLst/>
                        <a:latin typeface="Calibri" panose="020F0502020204030204" pitchFamily="34" charset="0"/>
                      </a:endParaRPr>
                    </a:p>
                  </a:txBody>
                  <a:tcPr marL="3006" marR="3006" marT="3006" marB="0" anchor="ctr"/>
                </a:tc>
                <a:tc rowSpan="7">
                  <a:txBody>
                    <a:bodyPr/>
                    <a:lstStyle/>
                    <a:p>
                      <a:pPr algn="l" fontAlgn="ctr"/>
                      <a:r>
                        <a:rPr lang="fr-FR" sz="900" u="none" strike="noStrike">
                          <a:effectLst/>
                        </a:rPr>
                        <a:t>Ajusteurs monteurs, mécaniciens monteurs, régleurs</a:t>
                      </a:r>
                      <a:endParaRPr lang="fr-FR" sz="900" b="0" i="0" u="none" strike="noStrike">
                        <a:solidFill>
                          <a:srgbClr val="000000"/>
                        </a:solidFill>
                        <a:effectLst/>
                        <a:latin typeface="Calibri" panose="020F0502020204030204" pitchFamily="34" charset="0"/>
                      </a:endParaRPr>
                    </a:p>
                  </a:txBody>
                  <a:tcPr marL="3006" marR="3006" marT="3006" marB="0" anchor="ctr"/>
                </a:tc>
                <a:tc rowSpan="5">
                  <a:txBody>
                    <a:bodyPr/>
                    <a:lstStyle/>
                    <a:p>
                      <a:pPr algn="l" fontAlgn="ctr"/>
                      <a:r>
                        <a:rPr lang="fr-FR" sz="900" u="none" strike="noStrike">
                          <a:effectLst/>
                        </a:rPr>
                        <a:t>W21</a:t>
                      </a:r>
                      <a:endParaRPr lang="fr-FR" sz="900" b="1" i="0" u="none" strike="noStrike">
                        <a:solidFill>
                          <a:srgbClr val="000000"/>
                        </a:solidFill>
                        <a:effectLst/>
                        <a:latin typeface="Calibri" panose="020F0502020204030204" pitchFamily="34" charset="0"/>
                      </a:endParaRPr>
                    </a:p>
                  </a:txBody>
                  <a:tcPr marL="3006" marR="3006" marT="3006" marB="0" anchor="ctr"/>
                </a:tc>
                <a:tc rowSpan="5">
                  <a:txBody>
                    <a:bodyPr/>
                    <a:lstStyle/>
                    <a:p>
                      <a:pPr algn="l" fontAlgn="ctr"/>
                      <a:r>
                        <a:rPr lang="fr-FR" sz="900" u="none" strike="noStrike">
                          <a:effectLst/>
                        </a:rPr>
                        <a:t>Ajusteurs monteurs, mécaniciens monteurs</a:t>
                      </a:r>
                      <a:endParaRPr lang="fr-FR" sz="900" b="0" i="0" u="none" strike="noStrike">
                        <a:solidFill>
                          <a:srgbClr val="000000"/>
                        </a:solidFill>
                        <a:effectLst/>
                        <a:latin typeface="Calibri" panose="020F0502020204030204" pitchFamily="34" charset="0"/>
                      </a:endParaRPr>
                    </a:p>
                  </a:txBody>
                  <a:tcPr marL="3006" marR="3006" marT="3006" marB="0" anchor="ctr"/>
                </a:tc>
                <a:tc rowSpan="5">
                  <a:txBody>
                    <a:bodyPr/>
                    <a:lstStyle/>
                    <a:p>
                      <a:pPr algn="l" fontAlgn="ctr"/>
                      <a:r>
                        <a:rPr lang="fr-FR" sz="900" u="none" strike="noStrike">
                          <a:effectLst/>
                        </a:rPr>
                        <a:t>D4Z40</a:t>
                      </a:r>
                      <a:endParaRPr lang="fr-FR" sz="900" b="0" i="0" u="none" strike="noStrike">
                        <a:solidFill>
                          <a:srgbClr val="000000"/>
                        </a:solidFill>
                        <a:effectLst/>
                        <a:latin typeface="Calibri" panose="020F0502020204030204" pitchFamily="34" charset="0"/>
                      </a:endParaRPr>
                    </a:p>
                  </a:txBody>
                  <a:tcPr marL="3006" marR="3006" marT="3006" marB="0" anchor="ctr"/>
                </a:tc>
                <a:tc rowSpan="5">
                  <a:txBody>
                    <a:bodyPr/>
                    <a:lstStyle/>
                    <a:p>
                      <a:pPr algn="l" fontAlgn="ctr"/>
                      <a:r>
                        <a:rPr lang="fr-FR" sz="900" u="none" strike="noStrike">
                          <a:effectLst/>
                        </a:rPr>
                        <a:t>Monteurs, ajusteurs et autres ouvriers qualifiés de la mécanique</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624A</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Monteurs qualifiés ensembles mécaniques</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4033568278"/>
                  </a:ext>
                </a:extLst>
              </a:tr>
              <a:tr h="284509">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624B</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Monteurs, metteurs au point très qualifiés d'ensembles mécaniques travaillant à l'unité ou en petite série</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2455249393"/>
                  </a:ext>
                </a:extLst>
              </a:tr>
              <a:tr h="284509">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624C</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Monteurs qualifiés d'ensembles mécaniques travaillant en moyenne ou en grande série</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3702242015"/>
                  </a:ext>
                </a:extLst>
              </a:tr>
              <a:tr h="14379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624E</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Ouvriers qualifiés de contrôle et d'essais en mécanique</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4052551774"/>
                  </a:ext>
                </a:extLst>
              </a:tr>
              <a:tr h="188558">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624G</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Autres mécaniciens ou ajusteurs qualifiés (ou spécialité non reconnue)</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1991284602"/>
                  </a:ext>
                </a:extLst>
              </a:tr>
              <a:tr h="284509">
                <a:tc vMerge="1">
                  <a:txBody>
                    <a:bodyPr/>
                    <a:lstStyle/>
                    <a:p>
                      <a:endParaRPr lang="fr-FR"/>
                    </a:p>
                  </a:txBody>
                  <a:tcPr/>
                </a:tc>
                <a:tc vMerge="1">
                  <a:txBody>
                    <a:bodyPr/>
                    <a:lstStyle/>
                    <a:p>
                      <a:endParaRPr lang="fr-FR"/>
                    </a:p>
                  </a:txBody>
                  <a:tcPr/>
                </a:tc>
                <a:tc vMerge="1">
                  <a:txBody>
                    <a:bodyPr/>
                    <a:lstStyle/>
                    <a:p>
                      <a:endParaRPr lang="fr-FR"/>
                    </a:p>
                  </a:txBody>
                  <a:tcPr/>
                </a:tc>
                <a:tc rowSpan="2">
                  <a:txBody>
                    <a:bodyPr/>
                    <a:lstStyle/>
                    <a:p>
                      <a:pPr algn="l" fontAlgn="ctr"/>
                      <a:r>
                        <a:rPr lang="fr-FR" sz="900" u="none" strike="noStrike">
                          <a:effectLst/>
                        </a:rPr>
                        <a:t>W22</a:t>
                      </a:r>
                      <a:endParaRPr lang="fr-FR" sz="900" b="1" i="0" u="none" strike="noStrike">
                        <a:solidFill>
                          <a:srgbClr val="000000"/>
                        </a:solidFill>
                        <a:effectLst/>
                        <a:latin typeface="Calibri" panose="020F0502020204030204" pitchFamily="34" charset="0"/>
                      </a:endParaRPr>
                    </a:p>
                  </a:txBody>
                  <a:tcPr marL="3006" marR="3006" marT="3006" marB="0" anchor="ctr"/>
                </a:tc>
                <a:tc rowSpan="2">
                  <a:txBody>
                    <a:bodyPr/>
                    <a:lstStyle/>
                    <a:p>
                      <a:pPr algn="l" fontAlgn="ctr"/>
                      <a:r>
                        <a:rPr lang="fr-FR" sz="900" u="none" strike="noStrike">
                          <a:effectLst/>
                        </a:rPr>
                        <a:t>Régleurs</a:t>
                      </a:r>
                      <a:endParaRPr lang="fr-FR" sz="900" b="0" i="0" u="none" strike="noStrike">
                        <a:solidFill>
                          <a:srgbClr val="000000"/>
                        </a:solidFill>
                        <a:effectLst/>
                        <a:latin typeface="Calibri" panose="020F0502020204030204" pitchFamily="34" charset="0"/>
                      </a:endParaRPr>
                    </a:p>
                  </a:txBody>
                  <a:tcPr marL="3006" marR="3006" marT="3006" marB="0" anchor="ctr"/>
                </a:tc>
                <a:tc rowSpan="2">
                  <a:txBody>
                    <a:bodyPr/>
                    <a:lstStyle/>
                    <a:p>
                      <a:pPr algn="l" fontAlgn="ctr"/>
                      <a:r>
                        <a:rPr lang="fr-FR" sz="900" u="none" strike="noStrike">
                          <a:effectLst/>
                        </a:rPr>
                        <a:t>D1Z40</a:t>
                      </a:r>
                      <a:endParaRPr lang="fr-FR" sz="900" b="0" i="0" u="none" strike="noStrike">
                        <a:solidFill>
                          <a:srgbClr val="000000"/>
                        </a:solidFill>
                        <a:effectLst/>
                        <a:latin typeface="Calibri" panose="020F0502020204030204" pitchFamily="34" charset="0"/>
                      </a:endParaRPr>
                    </a:p>
                  </a:txBody>
                  <a:tcPr marL="3006" marR="3006" marT="3006" marB="0" anchor="ctr"/>
                </a:tc>
                <a:tc rowSpan="2">
                  <a:txBody>
                    <a:bodyPr/>
                    <a:lstStyle/>
                    <a:p>
                      <a:pPr algn="l" fontAlgn="ctr"/>
                      <a:r>
                        <a:rPr lang="fr-FR" sz="900" u="none" strike="noStrike">
                          <a:effectLst/>
                        </a:rPr>
                        <a:t>Régleurs</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628C</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Régleurs qualifiés d'équipements de fabrication (travail des métaux, mécanique)</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1292584680"/>
                  </a:ext>
                </a:extLst>
              </a:tr>
              <a:tr h="284509">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628D</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Régleurs qualifiés d'équipements de fabrication (hors travail des métaux et mécanique)</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880478428"/>
                  </a:ext>
                </a:extLst>
              </a:tr>
              <a:tr h="284509">
                <a:tc vMerge="1">
                  <a:txBody>
                    <a:bodyPr/>
                    <a:lstStyle/>
                    <a:p>
                      <a:endParaRPr lang="fr-FR"/>
                    </a:p>
                  </a:txBody>
                  <a:tcPr/>
                </a:tc>
                <a:tc rowSpan="4">
                  <a:txBody>
                    <a:bodyPr/>
                    <a:lstStyle/>
                    <a:p>
                      <a:pPr algn="l" fontAlgn="ctr"/>
                      <a:r>
                        <a:rPr lang="fr-FR" sz="900" u="none" strike="noStrike">
                          <a:effectLst/>
                        </a:rPr>
                        <a:t>W3</a:t>
                      </a:r>
                      <a:endParaRPr lang="fr-FR" sz="900" b="1" i="0" u="none" strike="noStrike">
                        <a:solidFill>
                          <a:srgbClr val="000000"/>
                        </a:solidFill>
                        <a:effectLst/>
                        <a:latin typeface="Calibri" panose="020F0502020204030204" pitchFamily="34" charset="0"/>
                      </a:endParaRPr>
                    </a:p>
                  </a:txBody>
                  <a:tcPr marL="3006" marR="3006" marT="3006" marB="0" anchor="ctr"/>
                </a:tc>
                <a:tc rowSpan="4">
                  <a:txBody>
                    <a:bodyPr/>
                    <a:lstStyle/>
                    <a:p>
                      <a:pPr algn="l" fontAlgn="ctr"/>
                      <a:r>
                        <a:rPr lang="fr-FR" sz="900" u="none" strike="noStrike">
                          <a:effectLst/>
                        </a:rPr>
                        <a:t>Usineurs</a:t>
                      </a:r>
                      <a:endParaRPr lang="fr-FR" sz="900" b="0" i="0" u="none" strike="noStrike">
                        <a:solidFill>
                          <a:srgbClr val="000000"/>
                        </a:solidFill>
                        <a:effectLst/>
                        <a:latin typeface="Calibri" panose="020F0502020204030204" pitchFamily="34" charset="0"/>
                      </a:endParaRPr>
                    </a:p>
                  </a:txBody>
                  <a:tcPr marL="3006" marR="3006" marT="3006" marB="0" anchor="ctr"/>
                </a:tc>
                <a:tc rowSpan="4">
                  <a:txBody>
                    <a:bodyPr/>
                    <a:lstStyle/>
                    <a:p>
                      <a:pPr algn="l" fontAlgn="ctr"/>
                      <a:r>
                        <a:rPr lang="fr-FR" sz="900" u="none" strike="noStrike">
                          <a:effectLst/>
                        </a:rPr>
                        <a:t>W30</a:t>
                      </a:r>
                      <a:endParaRPr lang="fr-FR" sz="900" b="1" i="0" u="none" strike="noStrike">
                        <a:solidFill>
                          <a:srgbClr val="000000"/>
                        </a:solidFill>
                        <a:effectLst/>
                        <a:latin typeface="Calibri" panose="020F0502020204030204" pitchFamily="34" charset="0"/>
                      </a:endParaRPr>
                    </a:p>
                  </a:txBody>
                  <a:tcPr marL="3006" marR="3006" marT="3006" marB="0" anchor="ctr"/>
                </a:tc>
                <a:tc rowSpan="4">
                  <a:txBody>
                    <a:bodyPr/>
                    <a:lstStyle/>
                    <a:p>
                      <a:pPr algn="l" fontAlgn="ctr"/>
                      <a:r>
                        <a:rPr lang="fr-FR" sz="900" u="none" strike="noStrike">
                          <a:effectLst/>
                        </a:rPr>
                        <a:t>Usineurs</a:t>
                      </a:r>
                      <a:endParaRPr lang="fr-FR" sz="900" b="0" i="0" u="none" strike="noStrike">
                        <a:solidFill>
                          <a:srgbClr val="000000"/>
                        </a:solidFill>
                        <a:effectLst/>
                        <a:latin typeface="Calibri" panose="020F0502020204030204" pitchFamily="34" charset="0"/>
                      </a:endParaRPr>
                    </a:p>
                  </a:txBody>
                  <a:tcPr marL="3006" marR="3006" marT="3006" marB="0" anchor="ctr"/>
                </a:tc>
                <a:tc rowSpan="2">
                  <a:txBody>
                    <a:bodyPr/>
                    <a:lstStyle/>
                    <a:p>
                      <a:pPr algn="l" fontAlgn="ctr"/>
                      <a:r>
                        <a:rPr lang="fr-FR" sz="900" u="none" strike="noStrike">
                          <a:effectLst/>
                        </a:rPr>
                        <a:t>D1Z41</a:t>
                      </a:r>
                      <a:endParaRPr lang="fr-FR" sz="900" b="0" i="0" u="none" strike="noStrike">
                        <a:solidFill>
                          <a:srgbClr val="000000"/>
                        </a:solidFill>
                        <a:effectLst/>
                        <a:latin typeface="Calibri" panose="020F0502020204030204" pitchFamily="34" charset="0"/>
                      </a:endParaRPr>
                    </a:p>
                  </a:txBody>
                  <a:tcPr marL="3006" marR="3006" marT="3006" marB="0" anchor="ctr"/>
                </a:tc>
                <a:tc rowSpan="2">
                  <a:txBody>
                    <a:bodyPr/>
                    <a:lstStyle/>
                    <a:p>
                      <a:pPr algn="l" fontAlgn="ctr"/>
                      <a:r>
                        <a:rPr lang="fr-FR" sz="900" u="none" strike="noStrike">
                          <a:effectLst/>
                        </a:rPr>
                        <a:t>Ouvriers qualifiés travaillant par enlèvement de métal</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623F</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Opérateurs qualifiés d'usinage des métaux travaillant à l'unité ou en petite série, moulistes qualifiés</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784234341"/>
                  </a:ext>
                </a:extLst>
              </a:tr>
              <a:tr h="284509">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623G</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Opérateurs qualifiés d'usinage des métaux sur autres machines (sauf moulistes)</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2326004397"/>
                  </a:ext>
                </a:extLst>
              </a:tr>
              <a:tr h="188558">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rowSpan="2">
                  <a:txBody>
                    <a:bodyPr/>
                    <a:lstStyle/>
                    <a:p>
                      <a:pPr algn="l" fontAlgn="ctr"/>
                      <a:r>
                        <a:rPr lang="fr-FR" sz="900" u="none" strike="noStrike">
                          <a:effectLst/>
                        </a:rPr>
                        <a:t>D0Z20</a:t>
                      </a:r>
                      <a:endParaRPr lang="fr-FR" sz="900" b="0" i="0" u="none" strike="noStrike">
                        <a:solidFill>
                          <a:srgbClr val="000000"/>
                        </a:solidFill>
                        <a:effectLst/>
                        <a:latin typeface="Calibri" panose="020F0502020204030204" pitchFamily="34" charset="0"/>
                      </a:endParaRPr>
                    </a:p>
                  </a:txBody>
                  <a:tcPr marL="3006" marR="3006" marT="3006" marB="0" anchor="ctr"/>
                </a:tc>
                <a:tc rowSpan="2">
                  <a:txBody>
                    <a:bodyPr/>
                    <a:lstStyle/>
                    <a:p>
                      <a:pPr algn="l" fontAlgn="ctr"/>
                      <a:r>
                        <a:rPr lang="fr-FR" sz="900" u="none" strike="noStrike">
                          <a:effectLst/>
                        </a:rPr>
                        <a:t>Ouvriers non qualifiés travaillant par enlèvement ou formage de métal</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673A</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Ouvriers de production non qualifiés travaillant par enlèvement de métal</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1251156803"/>
                  </a:ext>
                </a:extLst>
              </a:tr>
              <a:tr h="236664">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673B</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Ouvriers de production non qualifiés travaillant par formage de métal</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1940753839"/>
                  </a:ext>
                </a:extLst>
              </a:tr>
            </a:tbl>
          </a:graphicData>
        </a:graphic>
      </p:graphicFrame>
    </p:spTree>
    <p:extLst>
      <p:ext uri="{BB962C8B-B14F-4D97-AF65-F5344CB8AC3E}">
        <p14:creationId xmlns:p14="http://schemas.microsoft.com/office/powerpoint/2010/main" val="409353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369C69-A0ED-46E1-8239-4CA33E5505A4}"/>
              </a:ext>
            </a:extLst>
          </p:cNvPr>
          <p:cNvSpPr>
            <a:spLocks noGrp="1"/>
          </p:cNvSpPr>
          <p:nvPr>
            <p:ph type="title"/>
          </p:nvPr>
        </p:nvSpPr>
        <p:spPr/>
        <p:txBody>
          <a:bodyPr/>
          <a:lstStyle/>
          <a:p>
            <a:r>
              <a:rPr lang="fr-FR"/>
              <a:t>Périmètre de l’intervention</a:t>
            </a:r>
          </a:p>
        </p:txBody>
      </p:sp>
      <p:sp>
        <p:nvSpPr>
          <p:cNvPr id="4" name="Espace réservé du texte 3">
            <a:extLst>
              <a:ext uri="{FF2B5EF4-FFF2-40B4-BE49-F238E27FC236}">
                <a16:creationId xmlns:a16="http://schemas.microsoft.com/office/drawing/2014/main" id="{C3A8498F-24CC-4523-B136-7285782CFE8A}"/>
              </a:ext>
            </a:extLst>
          </p:cNvPr>
          <p:cNvSpPr>
            <a:spLocks noGrp="1"/>
          </p:cNvSpPr>
          <p:nvPr>
            <p:ph type="body" sz="quarter" idx="10"/>
          </p:nvPr>
        </p:nvSpPr>
        <p:spPr/>
        <p:txBody>
          <a:bodyPr/>
          <a:lstStyle/>
          <a:p>
            <a:r>
              <a:rPr lang="fr-FR"/>
              <a:t>Table de correspondances métiers (4/4)</a:t>
            </a:r>
          </a:p>
        </p:txBody>
      </p:sp>
      <p:sp>
        <p:nvSpPr>
          <p:cNvPr id="5" name="Espace réservé du texte 4">
            <a:extLst>
              <a:ext uri="{FF2B5EF4-FFF2-40B4-BE49-F238E27FC236}">
                <a16:creationId xmlns:a16="http://schemas.microsoft.com/office/drawing/2014/main" id="{5117B361-260E-443B-9B55-06DF55CDBE3B}"/>
              </a:ext>
            </a:extLst>
          </p:cNvPr>
          <p:cNvSpPr>
            <a:spLocks noGrp="1"/>
          </p:cNvSpPr>
          <p:nvPr>
            <p:ph type="body" sz="quarter" idx="11"/>
          </p:nvPr>
        </p:nvSpPr>
        <p:spPr/>
        <p:txBody>
          <a:bodyPr/>
          <a:lstStyle/>
          <a:p>
            <a:r>
              <a:rPr lang="fr-FR" dirty="0"/>
              <a:t>06</a:t>
            </a:r>
          </a:p>
        </p:txBody>
      </p:sp>
      <p:graphicFrame>
        <p:nvGraphicFramePr>
          <p:cNvPr id="3" name="Tableau 2">
            <a:extLst>
              <a:ext uri="{FF2B5EF4-FFF2-40B4-BE49-F238E27FC236}">
                <a16:creationId xmlns:a16="http://schemas.microsoft.com/office/drawing/2014/main" id="{C9C3861D-969D-4FE5-B77B-C2A62864705B}"/>
              </a:ext>
            </a:extLst>
          </p:cNvPr>
          <p:cNvGraphicFramePr>
            <a:graphicFrameLocks noGrp="1"/>
          </p:cNvGraphicFramePr>
          <p:nvPr>
            <p:extLst>
              <p:ext uri="{D42A27DB-BD31-4B8C-83A1-F6EECF244321}">
                <p14:modId xmlns:p14="http://schemas.microsoft.com/office/powerpoint/2010/main" val="832771151"/>
              </p:ext>
            </p:extLst>
          </p:nvPr>
        </p:nvGraphicFramePr>
        <p:xfrm>
          <a:off x="132567" y="1254183"/>
          <a:ext cx="9640864" cy="4787948"/>
        </p:xfrm>
        <a:graphic>
          <a:graphicData uri="http://schemas.openxmlformats.org/drawingml/2006/table">
            <a:tbl>
              <a:tblPr firstCol="1">
                <a:tableStyleId>{21E4AEA4-8DFA-4A89-87EB-49C32662AFE0}</a:tableStyleId>
              </a:tblPr>
              <a:tblGrid>
                <a:gridCol w="696427">
                  <a:extLst>
                    <a:ext uri="{9D8B030D-6E8A-4147-A177-3AD203B41FA5}">
                      <a16:colId xmlns:a16="http://schemas.microsoft.com/office/drawing/2014/main" val="1046738743"/>
                    </a:ext>
                  </a:extLst>
                </a:gridCol>
                <a:gridCol w="206388">
                  <a:extLst>
                    <a:ext uri="{9D8B030D-6E8A-4147-A177-3AD203B41FA5}">
                      <a16:colId xmlns:a16="http://schemas.microsoft.com/office/drawing/2014/main" val="1076483935"/>
                    </a:ext>
                  </a:extLst>
                </a:gridCol>
                <a:gridCol w="1100846">
                  <a:extLst>
                    <a:ext uri="{9D8B030D-6E8A-4147-A177-3AD203B41FA5}">
                      <a16:colId xmlns:a16="http://schemas.microsoft.com/office/drawing/2014/main" val="1790953958"/>
                    </a:ext>
                  </a:extLst>
                </a:gridCol>
                <a:gridCol w="270991">
                  <a:extLst>
                    <a:ext uri="{9D8B030D-6E8A-4147-A177-3AD203B41FA5}">
                      <a16:colId xmlns:a16="http://schemas.microsoft.com/office/drawing/2014/main" val="593614326"/>
                    </a:ext>
                  </a:extLst>
                </a:gridCol>
                <a:gridCol w="1093093">
                  <a:extLst>
                    <a:ext uri="{9D8B030D-6E8A-4147-A177-3AD203B41FA5}">
                      <a16:colId xmlns:a16="http://schemas.microsoft.com/office/drawing/2014/main" val="958625684"/>
                    </a:ext>
                  </a:extLst>
                </a:gridCol>
                <a:gridCol w="393738">
                  <a:extLst>
                    <a:ext uri="{9D8B030D-6E8A-4147-A177-3AD203B41FA5}">
                      <a16:colId xmlns:a16="http://schemas.microsoft.com/office/drawing/2014/main" val="3878864659"/>
                    </a:ext>
                  </a:extLst>
                </a:gridCol>
                <a:gridCol w="1503973">
                  <a:extLst>
                    <a:ext uri="{9D8B030D-6E8A-4147-A177-3AD203B41FA5}">
                      <a16:colId xmlns:a16="http://schemas.microsoft.com/office/drawing/2014/main" val="1567575189"/>
                    </a:ext>
                  </a:extLst>
                </a:gridCol>
                <a:gridCol w="316214">
                  <a:extLst>
                    <a:ext uri="{9D8B030D-6E8A-4147-A177-3AD203B41FA5}">
                      <a16:colId xmlns:a16="http://schemas.microsoft.com/office/drawing/2014/main" val="1323352589"/>
                    </a:ext>
                  </a:extLst>
                </a:gridCol>
                <a:gridCol w="4059194">
                  <a:extLst>
                    <a:ext uri="{9D8B030D-6E8A-4147-A177-3AD203B41FA5}">
                      <a16:colId xmlns:a16="http://schemas.microsoft.com/office/drawing/2014/main" val="320894900"/>
                    </a:ext>
                  </a:extLst>
                </a:gridCol>
              </a:tblGrid>
              <a:tr h="140077">
                <a:tc rowSpan="27">
                  <a:txBody>
                    <a:bodyPr/>
                    <a:lstStyle/>
                    <a:p>
                      <a:r>
                        <a:rPr lang="fr-FR" sz="900">
                          <a:solidFill>
                            <a:schemeClr val="bg1"/>
                          </a:solidFill>
                        </a:rPr>
                        <a:t>Ouvriers</a:t>
                      </a:r>
                    </a:p>
                  </a:txBody>
                  <a:tcPr anchor="ctr"/>
                </a:tc>
                <a:tc rowSpan="9">
                  <a:txBody>
                    <a:bodyPr/>
                    <a:lstStyle/>
                    <a:p>
                      <a:pPr algn="l" fontAlgn="ctr"/>
                      <a:r>
                        <a:rPr lang="fr-FR" sz="900" u="none" strike="noStrike">
                          <a:effectLst/>
                        </a:rPr>
                        <a:t>W5</a:t>
                      </a:r>
                      <a:endParaRPr lang="fr-FR" sz="900" b="1" i="0" u="none" strike="noStrike">
                        <a:solidFill>
                          <a:srgbClr val="000000"/>
                        </a:solidFill>
                        <a:effectLst/>
                        <a:latin typeface="Calibri" panose="020F0502020204030204" pitchFamily="34" charset="0"/>
                      </a:endParaRPr>
                    </a:p>
                  </a:txBody>
                  <a:tcPr marL="3006" marR="3006" marT="3006" marB="0" anchor="ctr"/>
                </a:tc>
                <a:tc rowSpan="9">
                  <a:txBody>
                    <a:bodyPr/>
                    <a:lstStyle/>
                    <a:p>
                      <a:pPr algn="l" fontAlgn="ctr"/>
                      <a:r>
                        <a:rPr lang="fr-FR" sz="900" u="none" strike="noStrike">
                          <a:effectLst/>
                        </a:rPr>
                        <a:t>Soudeurs, chaudronniers</a:t>
                      </a:r>
                      <a:endParaRPr lang="fr-FR" sz="900" b="0" i="0" u="none" strike="noStrike">
                        <a:solidFill>
                          <a:srgbClr val="000000"/>
                        </a:solidFill>
                        <a:effectLst/>
                        <a:latin typeface="Calibri" panose="020F0502020204030204" pitchFamily="34" charset="0"/>
                      </a:endParaRPr>
                    </a:p>
                  </a:txBody>
                  <a:tcPr marL="3006" marR="3006" marT="3006" marB="0" anchor="ctr"/>
                </a:tc>
                <a:tc rowSpan="5">
                  <a:txBody>
                    <a:bodyPr/>
                    <a:lstStyle/>
                    <a:p>
                      <a:pPr algn="l" fontAlgn="ctr"/>
                      <a:r>
                        <a:rPr lang="fr-FR" sz="900" u="none" strike="noStrike">
                          <a:effectLst/>
                        </a:rPr>
                        <a:t>W51</a:t>
                      </a:r>
                      <a:endParaRPr lang="fr-FR" sz="900" b="1" i="0" u="none" strike="noStrike">
                        <a:solidFill>
                          <a:srgbClr val="000000"/>
                        </a:solidFill>
                        <a:effectLst/>
                        <a:latin typeface="Calibri" panose="020F0502020204030204" pitchFamily="34" charset="0"/>
                      </a:endParaRPr>
                    </a:p>
                  </a:txBody>
                  <a:tcPr marL="3006" marR="3006" marT="3006" marB="0" anchor="ctr"/>
                </a:tc>
                <a:tc rowSpan="5">
                  <a:txBody>
                    <a:bodyPr/>
                    <a:lstStyle/>
                    <a:p>
                      <a:pPr algn="l" fontAlgn="ctr"/>
                      <a:r>
                        <a:rPr lang="fr-FR" sz="900" u="none" strike="noStrike">
                          <a:effectLst/>
                        </a:rPr>
                        <a:t>Chaudronniers, tôliers, traceurs, serruriers, métalliers, forgerons</a:t>
                      </a:r>
                      <a:endParaRPr lang="fr-FR" sz="900" b="0" i="0" u="none" strike="noStrike">
                        <a:solidFill>
                          <a:srgbClr val="000000"/>
                        </a:solidFill>
                        <a:effectLst/>
                        <a:latin typeface="Calibri" panose="020F0502020204030204" pitchFamily="34" charset="0"/>
                      </a:endParaRPr>
                    </a:p>
                  </a:txBody>
                  <a:tcPr marL="3006" marR="3006" marT="3006" marB="0" anchor="ctr"/>
                </a:tc>
                <a:tc rowSpan="4">
                  <a:txBody>
                    <a:bodyPr/>
                    <a:lstStyle/>
                    <a:p>
                      <a:pPr algn="l" fontAlgn="ctr"/>
                      <a:r>
                        <a:rPr lang="fr-FR" sz="900" u="none" strike="noStrike">
                          <a:effectLst/>
                        </a:rPr>
                        <a:t>D2Z40</a:t>
                      </a:r>
                      <a:endParaRPr lang="fr-FR" sz="900" b="0" i="0" u="none" strike="noStrike">
                        <a:solidFill>
                          <a:srgbClr val="000000"/>
                        </a:solidFill>
                        <a:effectLst/>
                        <a:latin typeface="Calibri" panose="020F0502020204030204" pitchFamily="34" charset="0"/>
                      </a:endParaRPr>
                    </a:p>
                  </a:txBody>
                  <a:tcPr marL="3006" marR="3006" marT="3006" marB="0" anchor="ctr"/>
                </a:tc>
                <a:tc rowSpan="4">
                  <a:txBody>
                    <a:bodyPr/>
                    <a:lstStyle/>
                    <a:p>
                      <a:pPr algn="l" fontAlgn="ctr"/>
                      <a:r>
                        <a:rPr lang="fr-FR" sz="900" u="none" strike="noStrike">
                          <a:effectLst/>
                        </a:rPr>
                        <a:t>Chaudronniers, tôliers, traceurs, serruriers, métalliers, forgerons</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211G</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Artisans serruriers, métalliers</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2964671386"/>
                  </a:ext>
                </a:extLst>
              </a:tr>
              <a:tr h="140077">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212B</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Artisans chaudronniers</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3449914892"/>
                  </a:ext>
                </a:extLst>
              </a:tr>
              <a:tr h="27715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623A</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Chaudronniers-tôliers industriels, opérateurs qualifiés du travail en forge, conducteurs qualifiés d'équipement de formage, traceurs qualifiés</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3448464796"/>
                  </a:ext>
                </a:extLst>
              </a:tr>
              <a:tr h="140077">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634B</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Métalliers, serruriers qualifiés</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1420907486"/>
                  </a:ext>
                </a:extLst>
              </a:tr>
              <a:tr h="140077">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B2Z42</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Charpentiers (métal)</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624D</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Monteurs qualifiés en structures métalliques</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1847700068"/>
                  </a:ext>
                </a:extLst>
              </a:tr>
              <a:tr h="140077">
                <a:tc vMerge="1">
                  <a:txBody>
                    <a:bodyPr/>
                    <a:lstStyle/>
                    <a:p>
                      <a:endParaRPr lang="fr-FR"/>
                    </a:p>
                  </a:txBody>
                  <a:tcPr/>
                </a:tc>
                <a:tc vMerge="1">
                  <a:txBody>
                    <a:bodyPr/>
                    <a:lstStyle/>
                    <a:p>
                      <a:endParaRPr lang="fr-FR"/>
                    </a:p>
                  </a:txBody>
                  <a:tcPr/>
                </a:tc>
                <a:tc vMerge="1">
                  <a:txBody>
                    <a:bodyPr/>
                    <a:lstStyle/>
                    <a:p>
                      <a:endParaRPr lang="fr-FR"/>
                    </a:p>
                  </a:txBody>
                  <a:tcPr/>
                </a:tc>
                <a:tc rowSpan="4">
                  <a:txBody>
                    <a:bodyPr/>
                    <a:lstStyle/>
                    <a:p>
                      <a:pPr algn="l" fontAlgn="ctr"/>
                      <a:r>
                        <a:rPr lang="fr-FR" sz="900" u="none" strike="noStrike">
                          <a:effectLst/>
                        </a:rPr>
                        <a:t>W52</a:t>
                      </a:r>
                      <a:endParaRPr lang="fr-FR" sz="900" b="1" i="0" u="none" strike="noStrike">
                        <a:solidFill>
                          <a:srgbClr val="000000"/>
                        </a:solidFill>
                        <a:effectLst/>
                        <a:latin typeface="Calibri" panose="020F0502020204030204" pitchFamily="34" charset="0"/>
                      </a:endParaRPr>
                    </a:p>
                  </a:txBody>
                  <a:tcPr marL="3006" marR="3006" marT="3006" marB="0" anchor="ctr"/>
                </a:tc>
                <a:tc rowSpan="4">
                  <a:txBody>
                    <a:bodyPr/>
                    <a:lstStyle/>
                    <a:p>
                      <a:pPr algn="l" fontAlgn="ctr"/>
                      <a:r>
                        <a:rPr lang="fr-FR" sz="900" u="none" strike="noStrike">
                          <a:effectLst/>
                        </a:rPr>
                        <a:t>Soudeurs, tuyauteurs</a:t>
                      </a:r>
                      <a:endParaRPr lang="fr-FR" sz="900" b="0" i="0" u="none" strike="noStrike">
                        <a:solidFill>
                          <a:srgbClr val="000000"/>
                        </a:solidFill>
                        <a:effectLst/>
                        <a:latin typeface="Calibri" panose="020F0502020204030204" pitchFamily="34" charset="0"/>
                      </a:endParaRPr>
                    </a:p>
                  </a:txBody>
                  <a:tcPr marL="3006" marR="3006" marT="3006" marB="0" anchor="ctr"/>
                </a:tc>
                <a:tc rowSpan="3">
                  <a:txBody>
                    <a:bodyPr/>
                    <a:lstStyle/>
                    <a:p>
                      <a:pPr algn="l" fontAlgn="ctr"/>
                      <a:r>
                        <a:rPr lang="fr-FR" sz="900" u="none" strike="noStrike">
                          <a:effectLst/>
                        </a:rPr>
                        <a:t>D2Z42</a:t>
                      </a:r>
                      <a:endParaRPr lang="fr-FR" sz="900" b="0" i="0" u="none" strike="noStrike">
                        <a:solidFill>
                          <a:srgbClr val="000000"/>
                        </a:solidFill>
                        <a:effectLst/>
                        <a:latin typeface="Calibri" panose="020F0502020204030204" pitchFamily="34" charset="0"/>
                      </a:endParaRPr>
                    </a:p>
                  </a:txBody>
                  <a:tcPr marL="3006" marR="3006" marT="3006" marB="0" anchor="ctr"/>
                </a:tc>
                <a:tc rowSpan="3">
                  <a:txBody>
                    <a:bodyPr/>
                    <a:lstStyle/>
                    <a:p>
                      <a:pPr algn="l" fontAlgn="ctr"/>
                      <a:r>
                        <a:rPr lang="fr-FR" sz="900" u="none" strike="noStrike">
                          <a:effectLst/>
                        </a:rPr>
                        <a:t>Soudeurs</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623C</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Soudeurs qualifiés sur métaux</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597812504"/>
                  </a:ext>
                </a:extLst>
              </a:tr>
              <a:tr h="140077">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623D</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Opérateurs qualifiés sur machine de soudage</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204239903"/>
                  </a:ext>
                </a:extLst>
              </a:tr>
              <a:tr h="140077">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623E</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Soudeurs manuels</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1924498010"/>
                  </a:ext>
                </a:extLst>
              </a:tr>
              <a:tr h="140077">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D2Z41</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Tuyauteurs</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623B</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Tuyauteurs industriels qualifiés</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1421066094"/>
                  </a:ext>
                </a:extLst>
              </a:tr>
              <a:tr h="277150">
                <a:tc vMerge="1">
                  <a:txBody>
                    <a:bodyPr/>
                    <a:lstStyle/>
                    <a:p>
                      <a:endParaRPr lang="fr-FR"/>
                    </a:p>
                  </a:txBody>
                  <a:tcPr/>
                </a:tc>
                <a:tc rowSpan="8">
                  <a:txBody>
                    <a:bodyPr/>
                    <a:lstStyle/>
                    <a:p>
                      <a:pPr algn="l" fontAlgn="ctr"/>
                      <a:r>
                        <a:rPr lang="fr-FR" sz="900" u="none" strike="noStrike">
                          <a:effectLst/>
                        </a:rPr>
                        <a:t>W6</a:t>
                      </a:r>
                      <a:endParaRPr lang="fr-FR" sz="900" b="1" i="0" u="none" strike="noStrike">
                        <a:solidFill>
                          <a:srgbClr val="000000"/>
                        </a:solidFill>
                        <a:effectLst/>
                        <a:latin typeface="Calibri" panose="020F0502020204030204" pitchFamily="34" charset="0"/>
                      </a:endParaRPr>
                    </a:p>
                  </a:txBody>
                  <a:tcPr marL="3006" marR="3006" marT="3006" marB="0" anchor="ctr"/>
                </a:tc>
                <a:tc rowSpan="8">
                  <a:txBody>
                    <a:bodyPr/>
                    <a:lstStyle/>
                    <a:p>
                      <a:pPr algn="l" fontAlgn="ctr"/>
                      <a:r>
                        <a:rPr lang="fr-FR" sz="900" u="none" strike="noStrike">
                          <a:effectLst/>
                        </a:rPr>
                        <a:t>Câbleurs, bobiniers, opérateurs en électricité et électronique</a:t>
                      </a:r>
                      <a:endParaRPr lang="fr-FR" sz="900" b="0" i="0" u="none" strike="noStrike">
                        <a:solidFill>
                          <a:srgbClr val="000000"/>
                        </a:solidFill>
                        <a:effectLst/>
                        <a:latin typeface="Calibri" panose="020F0502020204030204" pitchFamily="34" charset="0"/>
                      </a:endParaRPr>
                    </a:p>
                  </a:txBody>
                  <a:tcPr marL="3006" marR="3006" marT="3006" marB="0" anchor="ctr"/>
                </a:tc>
                <a:tc rowSpan="8">
                  <a:txBody>
                    <a:bodyPr/>
                    <a:lstStyle/>
                    <a:p>
                      <a:pPr algn="l" fontAlgn="ctr"/>
                      <a:r>
                        <a:rPr lang="fr-FR" sz="900" u="none" strike="noStrike">
                          <a:effectLst/>
                        </a:rPr>
                        <a:t>W60</a:t>
                      </a:r>
                      <a:endParaRPr lang="fr-FR" sz="900" b="1" i="0" u="none" strike="noStrike">
                        <a:solidFill>
                          <a:srgbClr val="000000"/>
                        </a:solidFill>
                        <a:effectLst/>
                        <a:latin typeface="Calibri" panose="020F0502020204030204" pitchFamily="34" charset="0"/>
                      </a:endParaRPr>
                    </a:p>
                  </a:txBody>
                  <a:tcPr marL="3006" marR="3006" marT="3006" marB="0" anchor="ctr"/>
                </a:tc>
                <a:tc rowSpan="8">
                  <a:txBody>
                    <a:bodyPr/>
                    <a:lstStyle/>
                    <a:p>
                      <a:pPr algn="l" fontAlgn="ctr"/>
                      <a:r>
                        <a:rPr lang="fr-FR" sz="900" u="none" strike="noStrike">
                          <a:effectLst/>
                        </a:rPr>
                        <a:t>Câbleurs, bobiniers, opérateurs en électricité et électronique</a:t>
                      </a:r>
                      <a:endParaRPr lang="fr-FR" sz="900" b="0" i="0" u="none" strike="noStrike">
                        <a:solidFill>
                          <a:srgbClr val="000000"/>
                        </a:solidFill>
                        <a:effectLst/>
                        <a:latin typeface="Calibri" panose="020F0502020204030204" pitchFamily="34" charset="0"/>
                      </a:endParaRPr>
                    </a:p>
                  </a:txBody>
                  <a:tcPr marL="3006" marR="3006" marT="3006" marB="0" anchor="ctr"/>
                </a:tc>
                <a:tc rowSpan="7">
                  <a:txBody>
                    <a:bodyPr/>
                    <a:lstStyle/>
                    <a:p>
                      <a:pPr algn="l" fontAlgn="ctr"/>
                      <a:r>
                        <a:rPr lang="fr-FR" sz="900" u="none" strike="noStrike">
                          <a:effectLst/>
                        </a:rPr>
                        <a:t>C1Z40</a:t>
                      </a:r>
                      <a:endParaRPr lang="fr-FR" sz="900" b="0" i="0" u="none" strike="noStrike">
                        <a:solidFill>
                          <a:srgbClr val="000000"/>
                        </a:solidFill>
                        <a:effectLst/>
                        <a:latin typeface="Calibri" panose="020F0502020204030204" pitchFamily="34" charset="0"/>
                      </a:endParaRPr>
                    </a:p>
                  </a:txBody>
                  <a:tcPr marL="3006" marR="3006" marT="3006" marB="0" anchor="ctr"/>
                </a:tc>
                <a:tc rowSpan="7">
                  <a:txBody>
                    <a:bodyPr/>
                    <a:lstStyle/>
                    <a:p>
                      <a:pPr algn="l" fontAlgn="ctr"/>
                      <a:r>
                        <a:rPr lang="fr-FR" sz="900" u="none" strike="noStrike">
                          <a:effectLst/>
                        </a:rPr>
                        <a:t>Ouvriers qualifiés de l'électricité et de l'électronique</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622A</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Opérateurs qualifiés sur machines automatiques en production électrique ou électronique</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2980029959"/>
                  </a:ext>
                </a:extLst>
              </a:tr>
              <a:tr h="140077">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622B</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Câbleurs qualifiés, bobiniers qualifiés</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3598892083"/>
                  </a:ext>
                </a:extLst>
              </a:tr>
              <a:tr h="140077">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622C</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Monteurs câbleurs qualifiés en électricité</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1302527204"/>
                  </a:ext>
                </a:extLst>
              </a:tr>
              <a:tr h="159112">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622D</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Câbleurs qualifiés en électronique (prototype, unité, petite série)</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3972143464"/>
                  </a:ext>
                </a:extLst>
              </a:tr>
              <a:tr h="140077">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622E</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Autres monteurs câbleurs en électronique</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953211932"/>
                  </a:ext>
                </a:extLst>
              </a:tr>
              <a:tr h="140077">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622F</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Bobiniers qualifiés</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3434714112"/>
                  </a:ext>
                </a:extLst>
              </a:tr>
              <a:tr h="14504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622G</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err="1">
                          <a:effectLst/>
                        </a:rPr>
                        <a:t>Plateformistes</a:t>
                      </a:r>
                      <a:r>
                        <a:rPr lang="fr-FR" sz="900" u="none" strike="noStrike">
                          <a:effectLst/>
                        </a:rPr>
                        <a:t>, contrôleurs qualifiés de matériel électrique ou électronique</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3174991491"/>
                  </a:ext>
                </a:extLst>
              </a:tr>
              <a:tr h="414223">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C0Z20</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Ouvriers non qualifiés de l'électricité et de l'électronique</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672A</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Ouvriers non qualifiés de l'électricité et de l'électronique</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4191183579"/>
                  </a:ext>
                </a:extLst>
              </a:tr>
              <a:tr h="145046">
                <a:tc vMerge="1">
                  <a:txBody>
                    <a:bodyPr/>
                    <a:lstStyle/>
                    <a:p>
                      <a:endParaRPr lang="fr-FR"/>
                    </a:p>
                  </a:txBody>
                  <a:tcPr/>
                </a:tc>
                <a:tc rowSpan="10">
                  <a:txBody>
                    <a:bodyPr/>
                    <a:lstStyle/>
                    <a:p>
                      <a:pPr algn="l" fontAlgn="ctr"/>
                      <a:r>
                        <a:rPr lang="fr-FR" sz="900" u="none" strike="noStrike">
                          <a:effectLst/>
                        </a:rPr>
                        <a:t>W7</a:t>
                      </a:r>
                      <a:endParaRPr lang="fr-FR" sz="900" b="1" i="0" u="none" strike="noStrike">
                        <a:solidFill>
                          <a:srgbClr val="000000"/>
                        </a:solidFill>
                        <a:effectLst/>
                        <a:latin typeface="Calibri" panose="020F0502020204030204" pitchFamily="34" charset="0"/>
                      </a:endParaRPr>
                    </a:p>
                  </a:txBody>
                  <a:tcPr marL="3006" marR="3006" marT="3006" marB="0" anchor="ctr"/>
                </a:tc>
                <a:tc rowSpan="10">
                  <a:txBody>
                    <a:bodyPr/>
                    <a:lstStyle/>
                    <a:p>
                      <a:pPr algn="l" fontAlgn="ctr"/>
                      <a:r>
                        <a:rPr lang="fr-FR" sz="900" u="none" strike="noStrike">
                          <a:effectLst/>
                        </a:rPr>
                        <a:t>Ouvriers de maintenance</a:t>
                      </a:r>
                      <a:endParaRPr lang="fr-FR" sz="900" b="0" i="0" u="none" strike="noStrike">
                        <a:solidFill>
                          <a:srgbClr val="000000"/>
                        </a:solidFill>
                        <a:effectLst/>
                        <a:latin typeface="Calibri" panose="020F0502020204030204" pitchFamily="34" charset="0"/>
                      </a:endParaRPr>
                    </a:p>
                  </a:txBody>
                  <a:tcPr marL="3006" marR="3006" marT="3006" marB="0" anchor="ctr"/>
                </a:tc>
                <a:tc rowSpan="10">
                  <a:txBody>
                    <a:bodyPr/>
                    <a:lstStyle/>
                    <a:p>
                      <a:pPr algn="l" fontAlgn="ctr"/>
                      <a:r>
                        <a:rPr lang="fr-FR" sz="900" u="none" strike="noStrike">
                          <a:effectLst/>
                        </a:rPr>
                        <a:t>W70</a:t>
                      </a:r>
                      <a:endParaRPr lang="fr-FR" sz="900" b="1" i="0" u="none" strike="noStrike">
                        <a:solidFill>
                          <a:srgbClr val="000000"/>
                        </a:solidFill>
                        <a:effectLst/>
                        <a:latin typeface="Calibri" panose="020F0502020204030204" pitchFamily="34" charset="0"/>
                      </a:endParaRPr>
                    </a:p>
                  </a:txBody>
                  <a:tcPr marL="3006" marR="3006" marT="3006" marB="0" anchor="ctr"/>
                </a:tc>
                <a:tc rowSpan="10">
                  <a:txBody>
                    <a:bodyPr/>
                    <a:lstStyle/>
                    <a:p>
                      <a:pPr algn="l" fontAlgn="ctr"/>
                      <a:r>
                        <a:rPr lang="fr-FR" sz="900" u="none" strike="noStrike">
                          <a:effectLst/>
                        </a:rPr>
                        <a:t>Ouvriers de maintenance</a:t>
                      </a:r>
                      <a:endParaRPr lang="fr-FR" sz="900" b="0" i="0" u="none" strike="noStrike">
                        <a:solidFill>
                          <a:srgbClr val="000000"/>
                        </a:solidFill>
                        <a:effectLst/>
                        <a:latin typeface="Calibri" panose="020F0502020204030204" pitchFamily="34" charset="0"/>
                      </a:endParaRPr>
                    </a:p>
                  </a:txBody>
                  <a:tcPr marL="3006" marR="3006" marT="3006" marB="0" anchor="ctr"/>
                </a:tc>
                <a:tc rowSpan="2">
                  <a:txBody>
                    <a:bodyPr/>
                    <a:lstStyle/>
                    <a:p>
                      <a:pPr algn="l" fontAlgn="ctr"/>
                      <a:r>
                        <a:rPr lang="fr-FR" sz="900" u="none" strike="noStrike">
                          <a:effectLst/>
                        </a:rPr>
                        <a:t>G0A40</a:t>
                      </a:r>
                      <a:endParaRPr lang="fr-FR" sz="900" b="0" i="0" u="none" strike="noStrike">
                        <a:solidFill>
                          <a:srgbClr val="000000"/>
                        </a:solidFill>
                        <a:effectLst/>
                        <a:latin typeface="Calibri" panose="020F0502020204030204" pitchFamily="34" charset="0"/>
                      </a:endParaRPr>
                    </a:p>
                  </a:txBody>
                  <a:tcPr marL="3006" marR="3006" marT="3006" marB="0" anchor="ctr"/>
                </a:tc>
                <a:tc rowSpan="2">
                  <a:txBody>
                    <a:bodyPr/>
                    <a:lstStyle/>
                    <a:p>
                      <a:pPr algn="l" fontAlgn="ctr"/>
                      <a:r>
                        <a:rPr lang="fr-FR" sz="900" u="none" strike="noStrike">
                          <a:effectLst/>
                        </a:rPr>
                        <a:t>Ouvriers qualifiés de la maintenance en mécanique</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628A</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Mécaniciens qualifiés de maintenance, entretien : équipements industriels</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3525214880"/>
                  </a:ext>
                </a:extLst>
              </a:tr>
              <a:tr h="14504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634D</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Mécaniciens qualifiés de maintenance, entretien : équipements non industriels</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1951277004"/>
                  </a:ext>
                </a:extLst>
              </a:tr>
              <a:tr h="14504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rowSpan="2">
                  <a:txBody>
                    <a:bodyPr/>
                    <a:lstStyle/>
                    <a:p>
                      <a:pPr algn="l" fontAlgn="ctr"/>
                      <a:r>
                        <a:rPr lang="fr-FR" sz="900" u="none" strike="noStrike">
                          <a:effectLst/>
                        </a:rPr>
                        <a:t>G0A41</a:t>
                      </a:r>
                      <a:endParaRPr lang="fr-FR" sz="900" b="0" i="0" u="none" strike="noStrike">
                        <a:solidFill>
                          <a:srgbClr val="000000"/>
                        </a:solidFill>
                        <a:effectLst/>
                        <a:latin typeface="Calibri" panose="020F0502020204030204" pitchFamily="34" charset="0"/>
                      </a:endParaRPr>
                    </a:p>
                  </a:txBody>
                  <a:tcPr marL="3006" marR="3006" marT="3006" marB="0" anchor="ctr"/>
                </a:tc>
                <a:tc rowSpan="2">
                  <a:txBody>
                    <a:bodyPr/>
                    <a:lstStyle/>
                    <a:p>
                      <a:pPr algn="l" fontAlgn="ctr"/>
                      <a:r>
                        <a:rPr lang="fr-FR" sz="900" u="none" strike="noStrike">
                          <a:effectLst/>
                        </a:rPr>
                        <a:t>Ouvriers qualifiés de la maintenance en électricité et en électronique</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628B</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Electromécaniciens, électriciens qualifiés d'entretien : équipements industriels</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2049422034"/>
                  </a:ext>
                </a:extLst>
              </a:tr>
              <a:tr h="27715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633D</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Electriciens, électroniciens qualifiés en maintenance, entretien : équipements non industriels</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4064546880"/>
                  </a:ext>
                </a:extLst>
              </a:tr>
              <a:tr h="140077">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rowSpan="2">
                  <a:txBody>
                    <a:bodyPr/>
                    <a:lstStyle/>
                    <a:p>
                      <a:pPr algn="l" fontAlgn="ctr"/>
                      <a:r>
                        <a:rPr lang="fr-FR" sz="900" u="none" strike="noStrike">
                          <a:effectLst/>
                        </a:rPr>
                        <a:t>G0A42</a:t>
                      </a:r>
                      <a:endParaRPr lang="fr-FR" sz="900" b="0" i="0" u="none" strike="noStrike">
                        <a:solidFill>
                          <a:srgbClr val="000000"/>
                        </a:solidFill>
                        <a:effectLst/>
                        <a:latin typeface="Calibri" panose="020F0502020204030204" pitchFamily="34" charset="0"/>
                      </a:endParaRPr>
                    </a:p>
                  </a:txBody>
                  <a:tcPr marL="3006" marR="3006" marT="3006" marB="0" anchor="ctr"/>
                </a:tc>
                <a:tc rowSpan="2">
                  <a:txBody>
                    <a:bodyPr/>
                    <a:lstStyle/>
                    <a:p>
                      <a:pPr algn="l" fontAlgn="ctr"/>
                      <a:r>
                        <a:rPr lang="fr-FR" sz="900" u="none" strike="noStrike">
                          <a:effectLst/>
                        </a:rPr>
                        <a:t>Mainteniciens en biens électrodomestiques</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216C</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Artisans réparateurs divers</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3754830086"/>
                  </a:ext>
                </a:extLst>
              </a:tr>
              <a:tr h="27715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633B</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Dépanneurs qualifiés en radiotélévision, électroménager, matériel électronique (salariés)</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3822091457"/>
                  </a:ext>
                </a:extLst>
              </a:tr>
              <a:tr h="140077">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rowSpan="4">
                  <a:txBody>
                    <a:bodyPr/>
                    <a:lstStyle/>
                    <a:p>
                      <a:pPr algn="l" fontAlgn="ctr"/>
                      <a:r>
                        <a:rPr lang="fr-FR" sz="900" u="none" strike="noStrike">
                          <a:effectLst/>
                        </a:rPr>
                        <a:t>G0B41</a:t>
                      </a:r>
                      <a:endParaRPr lang="fr-FR" sz="900" b="0" i="0" u="none" strike="noStrike">
                        <a:solidFill>
                          <a:srgbClr val="000000"/>
                        </a:solidFill>
                        <a:effectLst/>
                        <a:latin typeface="Calibri" panose="020F0502020204030204" pitchFamily="34" charset="0"/>
                      </a:endParaRPr>
                    </a:p>
                  </a:txBody>
                  <a:tcPr marL="3006" marR="3006" marT="3006" marB="0" anchor="ctr"/>
                </a:tc>
                <a:tc rowSpan="4">
                  <a:txBody>
                    <a:bodyPr/>
                    <a:lstStyle/>
                    <a:p>
                      <a:pPr algn="l" fontAlgn="ctr"/>
                      <a:r>
                        <a:rPr lang="fr-FR" sz="900" u="none" strike="noStrike">
                          <a:effectLst/>
                        </a:rPr>
                        <a:t>Mécaniciens et électroniciens de véhicules</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ctr"/>
                      <a:r>
                        <a:rPr lang="fr-FR" sz="900" u="none" strike="noStrike">
                          <a:effectLst/>
                        </a:rPr>
                        <a:t>212A</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Artisans mécaniciens en machines agricoles</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3602286872"/>
                  </a:ext>
                </a:extLst>
              </a:tr>
              <a:tr h="140077">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216A</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Artisans mécaniciens réparateurs d'automobiles</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3108047524"/>
                  </a:ext>
                </a:extLst>
              </a:tr>
              <a:tr h="27715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633C</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Electriciens, électroniciens qualifiés en maintenance entretien, réparation : automobile</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3732852680"/>
                  </a:ext>
                </a:extLst>
              </a:tr>
              <a:tr h="14504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900" u="none" strike="noStrike">
                          <a:effectLst/>
                        </a:rPr>
                        <a:t>634C</a:t>
                      </a:r>
                      <a:endParaRPr lang="fr-FR" sz="900" b="0" i="0" u="none" strike="noStrike">
                        <a:solidFill>
                          <a:srgbClr val="000000"/>
                        </a:solidFill>
                        <a:effectLst/>
                        <a:latin typeface="Calibri" panose="020F0502020204030204" pitchFamily="34" charset="0"/>
                      </a:endParaRPr>
                    </a:p>
                  </a:txBody>
                  <a:tcPr marL="3006" marR="3006" marT="3006" marB="0" anchor="ctr"/>
                </a:tc>
                <a:tc>
                  <a:txBody>
                    <a:bodyPr/>
                    <a:lstStyle/>
                    <a:p>
                      <a:pPr algn="l" fontAlgn="b"/>
                      <a:r>
                        <a:rPr lang="fr-FR" sz="900" u="none" strike="noStrike">
                          <a:effectLst/>
                        </a:rPr>
                        <a:t>Mécaniciens qualifiés en maintenance, entretien, réparation : automobile</a:t>
                      </a:r>
                      <a:endParaRPr lang="fr-FR" sz="900" b="0" i="0" u="none" strike="noStrike">
                        <a:solidFill>
                          <a:srgbClr val="000000"/>
                        </a:solidFill>
                        <a:effectLst/>
                        <a:latin typeface="Calibri" panose="020F0502020204030204" pitchFamily="34" charset="0"/>
                      </a:endParaRPr>
                    </a:p>
                  </a:txBody>
                  <a:tcPr marL="3006" marR="3006" marT="3006" marB="0" anchor="ctr"/>
                </a:tc>
                <a:extLst>
                  <a:ext uri="{0D108BD9-81ED-4DB2-BD59-A6C34878D82A}">
                    <a16:rowId xmlns:a16="http://schemas.microsoft.com/office/drawing/2014/main" val="2719415164"/>
                  </a:ext>
                </a:extLst>
              </a:tr>
            </a:tbl>
          </a:graphicData>
        </a:graphic>
      </p:graphicFrame>
    </p:spTree>
    <p:extLst>
      <p:ext uri="{BB962C8B-B14F-4D97-AF65-F5344CB8AC3E}">
        <p14:creationId xmlns:p14="http://schemas.microsoft.com/office/powerpoint/2010/main" val="242979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31D6706-294D-4990-A123-2D9CFF304988}"/>
              </a:ext>
            </a:extLst>
          </p:cNvPr>
          <p:cNvSpPr>
            <a:spLocks noGrp="1"/>
          </p:cNvSpPr>
          <p:nvPr>
            <p:ph type="title"/>
          </p:nvPr>
        </p:nvSpPr>
        <p:spPr/>
        <p:txBody>
          <a:bodyPr/>
          <a:lstStyle/>
          <a:p>
            <a:r>
              <a:rPr lang="fr-FR"/>
              <a:t>Annexe 2 : réponses à l’enquête en ligne</a:t>
            </a:r>
          </a:p>
        </p:txBody>
      </p:sp>
      <p:sp>
        <p:nvSpPr>
          <p:cNvPr id="5" name="Espace réservé du texte 4">
            <a:extLst>
              <a:ext uri="{FF2B5EF4-FFF2-40B4-BE49-F238E27FC236}">
                <a16:creationId xmlns:a16="http://schemas.microsoft.com/office/drawing/2014/main" id="{92B216A5-C48B-41B8-876D-90B76CC40EFB}"/>
              </a:ext>
            </a:extLst>
          </p:cNvPr>
          <p:cNvSpPr>
            <a:spLocks noGrp="1"/>
          </p:cNvSpPr>
          <p:nvPr>
            <p:ph type="body" idx="1"/>
          </p:nvPr>
        </p:nvSpPr>
        <p:spPr/>
        <p:txBody>
          <a:bodyPr/>
          <a:lstStyle/>
          <a:p>
            <a:r>
              <a:rPr lang="fr-FR" dirty="0"/>
              <a:t>06</a:t>
            </a:r>
          </a:p>
        </p:txBody>
      </p:sp>
    </p:spTree>
    <p:extLst>
      <p:ext uri="{BB962C8B-B14F-4D97-AF65-F5344CB8AC3E}">
        <p14:creationId xmlns:p14="http://schemas.microsoft.com/office/powerpoint/2010/main" val="379681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75D685C2-4AC9-4B09-B588-24E6C47EC36F}"/>
              </a:ext>
            </a:extLst>
          </p:cNvPr>
          <p:cNvSpPr>
            <a:spLocks noGrp="1"/>
          </p:cNvSpPr>
          <p:nvPr>
            <p:ph type="body" sz="quarter" idx="11"/>
          </p:nvPr>
        </p:nvSpPr>
        <p:spPr/>
        <p:txBody>
          <a:bodyPr/>
          <a:lstStyle/>
          <a:p>
            <a:r>
              <a:rPr lang="fr-FR" dirty="0"/>
              <a:t>06</a:t>
            </a:r>
          </a:p>
        </p:txBody>
      </p:sp>
      <p:sp>
        <p:nvSpPr>
          <p:cNvPr id="5" name="Titre 1">
            <a:extLst>
              <a:ext uri="{FF2B5EF4-FFF2-40B4-BE49-F238E27FC236}">
                <a16:creationId xmlns:a16="http://schemas.microsoft.com/office/drawing/2014/main" id="{7671FD4B-9EB2-4F00-A179-0A7CAAA0C380}"/>
              </a:ext>
            </a:extLst>
          </p:cNvPr>
          <p:cNvSpPr>
            <a:spLocks noGrp="1"/>
          </p:cNvSpPr>
          <p:nvPr>
            <p:ph type="title"/>
          </p:nvPr>
        </p:nvSpPr>
        <p:spPr>
          <a:xfrm>
            <a:off x="1414907" y="788035"/>
            <a:ext cx="7781925" cy="393065"/>
          </a:xfrm>
        </p:spPr>
        <p:txBody>
          <a:bodyPr/>
          <a:lstStyle/>
          <a:p>
            <a:r>
              <a:rPr lang="fr-FR" dirty="0"/>
              <a:t>230 entreprises répondantes, représentant 16 000 emplois</a:t>
            </a:r>
          </a:p>
        </p:txBody>
      </p:sp>
      <p:sp>
        <p:nvSpPr>
          <p:cNvPr id="6" name="Espace réservé du contenu 2">
            <a:extLst>
              <a:ext uri="{FF2B5EF4-FFF2-40B4-BE49-F238E27FC236}">
                <a16:creationId xmlns:a16="http://schemas.microsoft.com/office/drawing/2014/main" id="{4EDCB98E-9FFF-4F3C-9178-C1E025402B6C}"/>
              </a:ext>
            </a:extLst>
          </p:cNvPr>
          <p:cNvSpPr txBox="1">
            <a:spLocks/>
          </p:cNvSpPr>
          <p:nvPr/>
        </p:nvSpPr>
        <p:spPr>
          <a:xfrm>
            <a:off x="700882" y="2241755"/>
            <a:ext cx="3517157" cy="3435145"/>
          </a:xfrm>
          <a:prstGeom prst="rect">
            <a:avLst/>
          </a:prstGeom>
        </p:spPr>
        <p:txBody>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indent="-285750" algn="just">
              <a:buFont typeface="Arial" pitchFamily="34" charset="0"/>
              <a:buChar char="•"/>
              <a:defRPr/>
            </a:pPr>
            <a:r>
              <a:rPr lang="fr-FR">
                <a:solidFill>
                  <a:srgbClr val="4F4F4F"/>
                </a:solidFill>
                <a:latin typeface="Arial"/>
                <a:cs typeface="Arial"/>
              </a:rPr>
              <a:t>Les entreprises ayant répondu cumulent environ </a:t>
            </a:r>
            <a:r>
              <a:rPr lang="fr-FR" b="1">
                <a:solidFill>
                  <a:srgbClr val="4F4F4F"/>
                </a:solidFill>
                <a:latin typeface="Arial"/>
                <a:cs typeface="Arial"/>
              </a:rPr>
              <a:t>16 000 salariés permanents, </a:t>
            </a:r>
            <a:r>
              <a:rPr lang="fr-FR">
                <a:solidFill>
                  <a:srgbClr val="4F4F4F"/>
                </a:solidFill>
                <a:latin typeface="Arial"/>
                <a:cs typeface="Arial"/>
              </a:rPr>
              <a:t>soit</a:t>
            </a:r>
            <a:r>
              <a:rPr lang="fr-FR" b="1">
                <a:solidFill>
                  <a:srgbClr val="4F4F4F"/>
                </a:solidFill>
                <a:latin typeface="Arial"/>
                <a:cs typeface="Arial"/>
              </a:rPr>
              <a:t> </a:t>
            </a:r>
            <a:r>
              <a:rPr lang="fr-FR"/>
              <a:t>26% des effectifs de la branche en région</a:t>
            </a:r>
          </a:p>
          <a:p>
            <a:pPr marL="285750" lvl="1" indent="-285750" algn="just">
              <a:buFont typeface="Arial" pitchFamily="34" charset="0"/>
              <a:buChar char="•"/>
              <a:defRPr/>
            </a:pPr>
            <a:endParaRPr lang="fr-FR"/>
          </a:p>
          <a:p>
            <a:pPr marL="285750" lvl="1" indent="-285750" algn="just">
              <a:buFont typeface="Arial" pitchFamily="34" charset="0"/>
              <a:buChar char="•"/>
              <a:defRPr/>
            </a:pPr>
            <a:r>
              <a:rPr lang="fr-FR"/>
              <a:t>Un très bon taux de réponse</a:t>
            </a:r>
          </a:p>
          <a:p>
            <a:pPr marL="285750" lvl="1" indent="-285750" algn="just">
              <a:buFont typeface="Arial" pitchFamily="34" charset="0"/>
              <a:buChar char="•"/>
              <a:defRPr/>
            </a:pPr>
            <a:endParaRPr lang="fr-FR"/>
          </a:p>
          <a:p>
            <a:pPr marL="285750" lvl="1" indent="-285750" algn="just">
              <a:buFont typeface="Arial" pitchFamily="34" charset="0"/>
              <a:buChar char="•"/>
              <a:defRPr/>
            </a:pPr>
            <a:r>
              <a:rPr lang="fr-FR"/>
              <a:t>Une légère surreprésentation des entreprises de Loir-et-Cher en nombre d’entreprises répondantes.</a:t>
            </a:r>
            <a:endParaRPr lang="fr-FR" dirty="0"/>
          </a:p>
        </p:txBody>
      </p:sp>
      <p:graphicFrame>
        <p:nvGraphicFramePr>
          <p:cNvPr id="7" name="Espace réservé du contenu 10">
            <a:extLst>
              <a:ext uri="{FF2B5EF4-FFF2-40B4-BE49-F238E27FC236}">
                <a16:creationId xmlns:a16="http://schemas.microsoft.com/office/drawing/2014/main" id="{8A2790AB-5E3A-453A-AFB1-AC99DF890CED}"/>
              </a:ext>
            </a:extLst>
          </p:cNvPr>
          <p:cNvGraphicFramePr>
            <a:graphicFrameLocks/>
          </p:cNvGraphicFramePr>
          <p:nvPr/>
        </p:nvGraphicFramePr>
        <p:xfrm>
          <a:off x="4114800" y="1792288"/>
          <a:ext cx="5686715" cy="413656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C2DDA6C3-96D9-4695-AF78-3D287FDC7C28}"/>
              </a:ext>
            </a:extLst>
          </p:cNvPr>
          <p:cNvSpPr/>
          <p:nvPr/>
        </p:nvSpPr>
        <p:spPr>
          <a:xfrm>
            <a:off x="8416840" y="2433484"/>
            <a:ext cx="1186268" cy="201211"/>
          </a:xfrm>
          <a:prstGeom prst="rect">
            <a:avLst/>
          </a:prstGeom>
          <a:noFill/>
          <a:ln w="25400" cap="flat" cmpd="sng" algn="ctr">
            <a:solidFill>
              <a:srgbClr val="231F2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231F20"/>
                </a:solidFill>
              </a:rPr>
              <a:t>230 répondants</a:t>
            </a:r>
          </a:p>
        </p:txBody>
      </p:sp>
    </p:spTree>
    <p:extLst>
      <p:ext uri="{BB962C8B-B14F-4D97-AF65-F5344CB8AC3E}">
        <p14:creationId xmlns:p14="http://schemas.microsoft.com/office/powerpoint/2010/main" val="358740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2B8374-BDA4-4132-9569-8CD15F70619D}"/>
              </a:ext>
            </a:extLst>
          </p:cNvPr>
          <p:cNvSpPr>
            <a:spLocks noGrp="1"/>
          </p:cNvSpPr>
          <p:nvPr>
            <p:ph type="title"/>
          </p:nvPr>
        </p:nvSpPr>
        <p:spPr/>
        <p:txBody>
          <a:bodyPr/>
          <a:lstStyle/>
          <a:p>
            <a:r>
              <a:rPr lang="fr-FR" dirty="0">
                <a:cs typeface="Arial"/>
              </a:rPr>
              <a:t>Localisation des entreprises</a:t>
            </a:r>
            <a:endParaRPr lang="fr-FR" dirty="0"/>
          </a:p>
        </p:txBody>
      </p:sp>
      <p:sp>
        <p:nvSpPr>
          <p:cNvPr id="3" name="Espace réservé du contenu 2">
            <a:extLst>
              <a:ext uri="{FF2B5EF4-FFF2-40B4-BE49-F238E27FC236}">
                <a16:creationId xmlns:a16="http://schemas.microsoft.com/office/drawing/2014/main" id="{184CFCC9-B792-44C2-AF74-9DBC66FDF6CC}"/>
              </a:ext>
            </a:extLst>
          </p:cNvPr>
          <p:cNvSpPr>
            <a:spLocks noGrp="1"/>
          </p:cNvSpPr>
          <p:nvPr>
            <p:ph idx="1"/>
          </p:nvPr>
        </p:nvSpPr>
        <p:spPr>
          <a:xfrm>
            <a:off x="700881" y="1711325"/>
            <a:ext cx="8495950" cy="3965575"/>
          </a:xfrm>
        </p:spPr>
        <p:txBody>
          <a:bodyPr vert="horz" lIns="0" tIns="0" rIns="0" bIns="0" rtlCol="0" anchor="t">
            <a:noAutofit/>
          </a:bodyPr>
          <a:lstStyle/>
          <a:p>
            <a:r>
              <a:rPr lang="fr-FR" dirty="0">
                <a:cs typeface="Arial"/>
              </a:rPr>
              <a:t>Votre établissement est-il implanté dans l’un des départements suivant ? </a:t>
            </a:r>
            <a:endParaRPr lang="fr-FR" dirty="0"/>
          </a:p>
        </p:txBody>
      </p:sp>
      <p:sp>
        <p:nvSpPr>
          <p:cNvPr id="4" name="Espace réservé du texte 3">
            <a:extLst>
              <a:ext uri="{FF2B5EF4-FFF2-40B4-BE49-F238E27FC236}">
                <a16:creationId xmlns:a16="http://schemas.microsoft.com/office/drawing/2014/main" id="{6AEBE602-EA3B-42EA-9959-DB1315895CAF}"/>
              </a:ext>
            </a:extLst>
          </p:cNvPr>
          <p:cNvSpPr>
            <a:spLocks noGrp="1"/>
          </p:cNvSpPr>
          <p:nvPr>
            <p:ph type="body" sz="quarter" idx="10"/>
          </p:nvPr>
        </p:nvSpPr>
        <p:spPr/>
        <p:txBody>
          <a:bodyPr/>
          <a:lstStyle/>
          <a:p>
            <a:endParaRPr lang="fr-FR"/>
          </a:p>
        </p:txBody>
      </p:sp>
      <p:sp>
        <p:nvSpPr>
          <p:cNvPr id="5" name="Espace réservé du texte 4">
            <a:extLst>
              <a:ext uri="{FF2B5EF4-FFF2-40B4-BE49-F238E27FC236}">
                <a16:creationId xmlns:a16="http://schemas.microsoft.com/office/drawing/2014/main" id="{524C4FB0-A895-4774-993F-A51851262EB2}"/>
              </a:ext>
            </a:extLst>
          </p:cNvPr>
          <p:cNvSpPr>
            <a:spLocks noGrp="1"/>
          </p:cNvSpPr>
          <p:nvPr>
            <p:ph type="body" sz="quarter" idx="11"/>
          </p:nvPr>
        </p:nvSpPr>
        <p:spPr/>
        <p:txBody>
          <a:bodyPr/>
          <a:lstStyle/>
          <a:p>
            <a:r>
              <a:rPr lang="fr-FR" dirty="0"/>
              <a:t>06</a:t>
            </a:r>
          </a:p>
        </p:txBody>
      </p:sp>
      <p:graphicFrame>
        <p:nvGraphicFramePr>
          <p:cNvPr id="8" name="Espace réservé du contenu 10">
            <a:extLst>
              <a:ext uri="{FF2B5EF4-FFF2-40B4-BE49-F238E27FC236}">
                <a16:creationId xmlns:a16="http://schemas.microsoft.com/office/drawing/2014/main" id="{F740B362-5489-40C1-AF6F-BA437E1EAD6A}"/>
              </a:ext>
            </a:extLst>
          </p:cNvPr>
          <p:cNvGraphicFramePr>
            <a:graphicFrameLocks/>
          </p:cNvGraphicFramePr>
          <p:nvPr>
            <p:extLst>
              <p:ext uri="{D42A27DB-BD31-4B8C-83A1-F6EECF244321}">
                <p14:modId xmlns:p14="http://schemas.microsoft.com/office/powerpoint/2010/main" val="3108299768"/>
              </p:ext>
            </p:extLst>
          </p:nvPr>
        </p:nvGraphicFramePr>
        <p:xfrm>
          <a:off x="759136" y="2212258"/>
          <a:ext cx="8437695" cy="3782142"/>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3E2BB637-7B37-4B38-8C82-0A64AB0AEB15}"/>
              </a:ext>
            </a:extLst>
          </p:cNvPr>
          <p:cNvSpPr/>
          <p:nvPr/>
        </p:nvSpPr>
        <p:spPr>
          <a:xfrm>
            <a:off x="7118982" y="2951293"/>
            <a:ext cx="1186268" cy="199595"/>
          </a:xfrm>
          <a:prstGeom prst="rect">
            <a:avLst/>
          </a:prstGeom>
          <a:noFill/>
          <a:ln w="25400" cap="flat" cmpd="sng" algn="ctr">
            <a:solidFill>
              <a:srgbClr val="231F2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231F20"/>
                </a:solidFill>
              </a:rPr>
              <a:t>230 répondants</a:t>
            </a:r>
          </a:p>
        </p:txBody>
      </p:sp>
      <p:sp>
        <p:nvSpPr>
          <p:cNvPr id="10" name="Rectangle 9">
            <a:extLst>
              <a:ext uri="{FF2B5EF4-FFF2-40B4-BE49-F238E27FC236}">
                <a16:creationId xmlns:a16="http://schemas.microsoft.com/office/drawing/2014/main" id="{C35D95F4-E4CB-4BE9-B18F-9B29E1FEA779}"/>
              </a:ext>
            </a:extLst>
          </p:cNvPr>
          <p:cNvSpPr/>
          <p:nvPr/>
        </p:nvSpPr>
        <p:spPr>
          <a:xfrm>
            <a:off x="2593986" y="3806909"/>
            <a:ext cx="1186268" cy="19959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231F20"/>
                </a:solidFill>
              </a:rPr>
              <a:t>47 répondants</a:t>
            </a:r>
          </a:p>
        </p:txBody>
      </p:sp>
      <p:sp>
        <p:nvSpPr>
          <p:cNvPr id="11" name="Rectangle 10">
            <a:extLst>
              <a:ext uri="{FF2B5EF4-FFF2-40B4-BE49-F238E27FC236}">
                <a16:creationId xmlns:a16="http://schemas.microsoft.com/office/drawing/2014/main" id="{909A999E-1944-4264-95B8-C1EA3B49CA1F}"/>
              </a:ext>
            </a:extLst>
          </p:cNvPr>
          <p:cNvSpPr/>
          <p:nvPr/>
        </p:nvSpPr>
        <p:spPr>
          <a:xfrm>
            <a:off x="3706895" y="3806909"/>
            <a:ext cx="1186268" cy="19959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231F20"/>
                </a:solidFill>
              </a:rPr>
              <a:t>42 répondants</a:t>
            </a:r>
          </a:p>
        </p:txBody>
      </p:sp>
      <p:sp>
        <p:nvSpPr>
          <p:cNvPr id="12" name="Rectangle 11">
            <a:extLst>
              <a:ext uri="{FF2B5EF4-FFF2-40B4-BE49-F238E27FC236}">
                <a16:creationId xmlns:a16="http://schemas.microsoft.com/office/drawing/2014/main" id="{7CF495A2-96A7-4752-A446-90C1DF3CC0D5}"/>
              </a:ext>
            </a:extLst>
          </p:cNvPr>
          <p:cNvSpPr/>
          <p:nvPr/>
        </p:nvSpPr>
        <p:spPr>
          <a:xfrm>
            <a:off x="4922290" y="3806909"/>
            <a:ext cx="1186268" cy="19959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231F20"/>
                </a:solidFill>
              </a:rPr>
              <a:t>34 répondants</a:t>
            </a:r>
          </a:p>
        </p:txBody>
      </p:sp>
      <p:sp>
        <p:nvSpPr>
          <p:cNvPr id="13" name="Rectangle 12">
            <a:extLst>
              <a:ext uri="{FF2B5EF4-FFF2-40B4-BE49-F238E27FC236}">
                <a16:creationId xmlns:a16="http://schemas.microsoft.com/office/drawing/2014/main" id="{7075D00A-AA3B-4D86-A3EA-698AF744BC21}"/>
              </a:ext>
            </a:extLst>
          </p:cNvPr>
          <p:cNvSpPr/>
          <p:nvPr/>
        </p:nvSpPr>
        <p:spPr>
          <a:xfrm>
            <a:off x="5932714" y="3806910"/>
            <a:ext cx="1186268" cy="19959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231F20"/>
                </a:solidFill>
              </a:rPr>
              <a:t>33 répondants</a:t>
            </a:r>
          </a:p>
        </p:txBody>
      </p:sp>
      <p:sp>
        <p:nvSpPr>
          <p:cNvPr id="14" name="Rectangle 13">
            <a:extLst>
              <a:ext uri="{FF2B5EF4-FFF2-40B4-BE49-F238E27FC236}">
                <a16:creationId xmlns:a16="http://schemas.microsoft.com/office/drawing/2014/main" id="{1EEE83FD-C7CA-4F82-92A1-5F693FFADD11}"/>
              </a:ext>
            </a:extLst>
          </p:cNvPr>
          <p:cNvSpPr/>
          <p:nvPr/>
        </p:nvSpPr>
        <p:spPr>
          <a:xfrm>
            <a:off x="7118982" y="3806909"/>
            <a:ext cx="1186268" cy="19959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231F20"/>
                </a:solidFill>
              </a:rPr>
              <a:t>19 répondants</a:t>
            </a:r>
          </a:p>
        </p:txBody>
      </p:sp>
      <p:sp>
        <p:nvSpPr>
          <p:cNvPr id="15" name="Rectangle 14">
            <a:extLst>
              <a:ext uri="{FF2B5EF4-FFF2-40B4-BE49-F238E27FC236}">
                <a16:creationId xmlns:a16="http://schemas.microsoft.com/office/drawing/2014/main" id="{242423E6-FAB6-4650-B3F2-8EFF5671C279}"/>
              </a:ext>
            </a:extLst>
          </p:cNvPr>
          <p:cNvSpPr/>
          <p:nvPr/>
        </p:nvSpPr>
        <p:spPr>
          <a:xfrm>
            <a:off x="1407718" y="3806908"/>
            <a:ext cx="1186268" cy="19959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231F20"/>
                </a:solidFill>
              </a:rPr>
              <a:t>55 répondants</a:t>
            </a:r>
          </a:p>
        </p:txBody>
      </p:sp>
    </p:spTree>
    <p:extLst>
      <p:ext uri="{BB962C8B-B14F-4D97-AF65-F5344CB8AC3E}">
        <p14:creationId xmlns:p14="http://schemas.microsoft.com/office/powerpoint/2010/main" val="132717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8056B7-5CB4-4E0B-B514-04A6709BF5D8}"/>
              </a:ext>
            </a:extLst>
          </p:cNvPr>
          <p:cNvSpPr>
            <a:spLocks noGrp="1"/>
          </p:cNvSpPr>
          <p:nvPr>
            <p:ph type="title"/>
          </p:nvPr>
        </p:nvSpPr>
        <p:spPr/>
        <p:txBody>
          <a:bodyPr/>
          <a:lstStyle/>
          <a:p>
            <a:r>
              <a:rPr lang="fr-FR" dirty="0">
                <a:cs typeface="Arial"/>
              </a:rPr>
              <a:t>Appartenance à un groupe </a:t>
            </a:r>
            <a:endParaRPr lang="fr-FR" dirty="0"/>
          </a:p>
        </p:txBody>
      </p:sp>
      <p:sp>
        <p:nvSpPr>
          <p:cNvPr id="3" name="Espace réservé du contenu 2">
            <a:extLst>
              <a:ext uri="{FF2B5EF4-FFF2-40B4-BE49-F238E27FC236}">
                <a16:creationId xmlns:a16="http://schemas.microsoft.com/office/drawing/2014/main" id="{CF46CD33-D6B7-4EFE-A03F-A9D72A34EF24}"/>
              </a:ext>
            </a:extLst>
          </p:cNvPr>
          <p:cNvSpPr>
            <a:spLocks noGrp="1"/>
          </p:cNvSpPr>
          <p:nvPr>
            <p:ph idx="1"/>
          </p:nvPr>
        </p:nvSpPr>
        <p:spPr/>
        <p:txBody>
          <a:bodyPr vert="horz" lIns="0" tIns="0" rIns="0" bIns="0" rtlCol="0" anchor="t">
            <a:noAutofit/>
          </a:bodyPr>
          <a:lstStyle/>
          <a:p>
            <a:r>
              <a:rPr lang="fr-FR" dirty="0">
                <a:cs typeface="Arial"/>
              </a:rPr>
              <a:t>Votre établissement appartient-il à un groupe ? </a:t>
            </a:r>
            <a:endParaRPr lang="fr-FR" dirty="0"/>
          </a:p>
        </p:txBody>
      </p:sp>
      <p:sp>
        <p:nvSpPr>
          <p:cNvPr id="4" name="Espace réservé du texte 3">
            <a:extLst>
              <a:ext uri="{FF2B5EF4-FFF2-40B4-BE49-F238E27FC236}">
                <a16:creationId xmlns:a16="http://schemas.microsoft.com/office/drawing/2014/main" id="{E094EB9D-2582-4D57-8A48-33A4091C71D1}"/>
              </a:ext>
            </a:extLst>
          </p:cNvPr>
          <p:cNvSpPr>
            <a:spLocks noGrp="1"/>
          </p:cNvSpPr>
          <p:nvPr>
            <p:ph type="body" sz="quarter" idx="10"/>
          </p:nvPr>
        </p:nvSpPr>
        <p:spPr/>
        <p:txBody>
          <a:bodyPr/>
          <a:lstStyle/>
          <a:p>
            <a:endParaRPr lang="fr-FR"/>
          </a:p>
        </p:txBody>
      </p:sp>
      <p:sp>
        <p:nvSpPr>
          <p:cNvPr id="5" name="Espace réservé du texte 4">
            <a:extLst>
              <a:ext uri="{FF2B5EF4-FFF2-40B4-BE49-F238E27FC236}">
                <a16:creationId xmlns:a16="http://schemas.microsoft.com/office/drawing/2014/main" id="{A8B831C7-B0C4-4169-8564-F97E8A8AA5D6}"/>
              </a:ext>
            </a:extLst>
          </p:cNvPr>
          <p:cNvSpPr>
            <a:spLocks noGrp="1"/>
          </p:cNvSpPr>
          <p:nvPr>
            <p:ph type="body" sz="quarter" idx="11"/>
          </p:nvPr>
        </p:nvSpPr>
        <p:spPr/>
        <p:txBody>
          <a:bodyPr/>
          <a:lstStyle/>
          <a:p>
            <a:r>
              <a:rPr lang="fr-FR" dirty="0"/>
              <a:t>06</a:t>
            </a:r>
          </a:p>
        </p:txBody>
      </p:sp>
      <p:graphicFrame>
        <p:nvGraphicFramePr>
          <p:cNvPr id="8" name="Espace réservé du contenu 10">
            <a:extLst>
              <a:ext uri="{FF2B5EF4-FFF2-40B4-BE49-F238E27FC236}">
                <a16:creationId xmlns:a16="http://schemas.microsoft.com/office/drawing/2014/main" id="{1DDB4808-DCE3-43E0-BD68-623EC52CF739}"/>
              </a:ext>
            </a:extLst>
          </p:cNvPr>
          <p:cNvGraphicFramePr>
            <a:graphicFrameLocks/>
          </p:cNvGraphicFramePr>
          <p:nvPr>
            <p:extLst>
              <p:ext uri="{D42A27DB-BD31-4B8C-83A1-F6EECF244321}">
                <p14:modId xmlns:p14="http://schemas.microsoft.com/office/powerpoint/2010/main" val="1865139289"/>
              </p:ext>
            </p:extLst>
          </p:nvPr>
        </p:nvGraphicFramePr>
        <p:xfrm>
          <a:off x="759136" y="1867853"/>
          <a:ext cx="8437695" cy="412654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7FD0E841-8638-494A-8353-D844C266D3DF}"/>
              </a:ext>
            </a:extLst>
          </p:cNvPr>
          <p:cNvSpPr/>
          <p:nvPr/>
        </p:nvSpPr>
        <p:spPr>
          <a:xfrm>
            <a:off x="8010563" y="2692269"/>
            <a:ext cx="1186268" cy="178950"/>
          </a:xfrm>
          <a:prstGeom prst="rect">
            <a:avLst/>
          </a:prstGeom>
          <a:noFill/>
          <a:ln w="25400" cap="flat" cmpd="sng" algn="ctr">
            <a:solidFill>
              <a:srgbClr val="231F2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231F20"/>
                </a:solidFill>
              </a:rPr>
              <a:t>220 répondants</a:t>
            </a:r>
          </a:p>
        </p:txBody>
      </p:sp>
    </p:spTree>
    <p:extLst>
      <p:ext uri="{BB962C8B-B14F-4D97-AF65-F5344CB8AC3E}">
        <p14:creationId xmlns:p14="http://schemas.microsoft.com/office/powerpoint/2010/main" val="316406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69A4C1F-B487-456C-9247-7C7062647D94}"/>
              </a:ext>
            </a:extLst>
          </p:cNvPr>
          <p:cNvSpPr>
            <a:spLocks noGrp="1"/>
          </p:cNvSpPr>
          <p:nvPr>
            <p:ph type="body" sz="quarter" idx="11"/>
          </p:nvPr>
        </p:nvSpPr>
        <p:spPr/>
        <p:txBody>
          <a:bodyPr/>
          <a:lstStyle/>
          <a:p>
            <a:r>
              <a:rPr lang="fr-FR" dirty="0"/>
              <a:t>06</a:t>
            </a:r>
          </a:p>
        </p:txBody>
      </p:sp>
      <p:sp>
        <p:nvSpPr>
          <p:cNvPr id="5" name="Espace réservé du contenu 2">
            <a:extLst>
              <a:ext uri="{FF2B5EF4-FFF2-40B4-BE49-F238E27FC236}">
                <a16:creationId xmlns:a16="http://schemas.microsoft.com/office/drawing/2014/main" id="{0E0A6628-4CBE-4512-851B-4149AD3A8106}"/>
              </a:ext>
            </a:extLst>
          </p:cNvPr>
          <p:cNvSpPr txBox="1">
            <a:spLocks/>
          </p:cNvSpPr>
          <p:nvPr/>
        </p:nvSpPr>
        <p:spPr>
          <a:xfrm>
            <a:off x="4953000" y="5802355"/>
            <a:ext cx="4601496" cy="556162"/>
          </a:xfrm>
          <a:prstGeom prst="rect">
            <a:avLst/>
          </a:prstGeom>
        </p:spPr>
        <p:txBody>
          <a:bodyPr vert="horz" lIns="0" tIns="0" rIns="0" bIns="0" rtlCol="0" anchor="t">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200" b="0" cap="none">
                <a:cs typeface="Arial"/>
              </a:rPr>
              <a:t>Rappel de la question : quelle est l'activité principale de votre entreprise ? (correspondante à votre code NAF/APE)</a:t>
            </a:r>
            <a:endParaRPr lang="fr-FR" sz="1200" b="0" cap="none" dirty="0"/>
          </a:p>
        </p:txBody>
      </p:sp>
      <p:graphicFrame>
        <p:nvGraphicFramePr>
          <p:cNvPr id="6" name="Espace réservé du contenu 10">
            <a:extLst>
              <a:ext uri="{FF2B5EF4-FFF2-40B4-BE49-F238E27FC236}">
                <a16:creationId xmlns:a16="http://schemas.microsoft.com/office/drawing/2014/main" id="{0334FAB0-0111-4DA7-B436-273D9903C1FD}"/>
              </a:ext>
            </a:extLst>
          </p:cNvPr>
          <p:cNvGraphicFramePr>
            <a:graphicFrameLocks/>
          </p:cNvGraphicFramePr>
          <p:nvPr/>
        </p:nvGraphicFramePr>
        <p:xfrm>
          <a:off x="4542502" y="1297858"/>
          <a:ext cx="5117691" cy="469654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E2C94AB8-B483-415F-A9C9-819F9453622A}"/>
              </a:ext>
            </a:extLst>
          </p:cNvPr>
          <p:cNvSpPr/>
          <p:nvPr/>
        </p:nvSpPr>
        <p:spPr>
          <a:xfrm>
            <a:off x="7960596" y="2839220"/>
            <a:ext cx="1186268" cy="199595"/>
          </a:xfrm>
          <a:prstGeom prst="rect">
            <a:avLst/>
          </a:prstGeom>
          <a:noFill/>
          <a:ln w="25400" cap="flat" cmpd="sng" algn="ctr">
            <a:solidFill>
              <a:srgbClr val="231F2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231F20"/>
                </a:solidFill>
              </a:rPr>
              <a:t>230 répondants</a:t>
            </a:r>
          </a:p>
        </p:txBody>
      </p:sp>
      <p:sp>
        <p:nvSpPr>
          <p:cNvPr id="8" name="Espace réservé du contenu 2">
            <a:extLst>
              <a:ext uri="{FF2B5EF4-FFF2-40B4-BE49-F238E27FC236}">
                <a16:creationId xmlns:a16="http://schemas.microsoft.com/office/drawing/2014/main" id="{4F16A702-918B-49A7-843C-2A1846CE0EB8}"/>
              </a:ext>
            </a:extLst>
          </p:cNvPr>
          <p:cNvSpPr txBox="1">
            <a:spLocks/>
          </p:cNvSpPr>
          <p:nvPr/>
        </p:nvSpPr>
        <p:spPr>
          <a:xfrm>
            <a:off x="700882" y="2241755"/>
            <a:ext cx="3517157" cy="3435145"/>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indent="-285750" algn="just">
              <a:buFont typeface="Arial" pitchFamily="34" charset="0"/>
              <a:buChar char="•"/>
              <a:defRPr/>
            </a:pPr>
            <a:r>
              <a:rPr lang="fr-FR" dirty="0"/>
              <a:t>Près de 50% des entreprises répondantes se déclarent du secteur de la métallurgie et fabrication de produits métalliques.</a:t>
            </a:r>
          </a:p>
          <a:p>
            <a:pPr marL="285750" lvl="1" indent="-285750" algn="just">
              <a:buFont typeface="Arial" pitchFamily="34" charset="0"/>
              <a:buChar char="•"/>
              <a:defRPr/>
            </a:pPr>
            <a:endParaRPr lang="fr-FR" dirty="0"/>
          </a:p>
          <a:p>
            <a:pPr marL="285750" lvl="1" indent="-285750" algn="just">
              <a:buFont typeface="Arial" pitchFamily="34" charset="0"/>
              <a:buChar char="•"/>
              <a:defRPr/>
            </a:pPr>
            <a:r>
              <a:rPr lang="fr-FR" dirty="0"/>
              <a:t>A noter toutefois qu’une partie des entreprises se définissent comme étant métallurgiques mais relèvent parfois d’un autre code Naf.</a:t>
            </a:r>
          </a:p>
          <a:p>
            <a:pPr marL="285750" lvl="1" indent="-285750" algn="just">
              <a:buFont typeface="Arial" pitchFamily="34" charset="0"/>
              <a:buChar char="•"/>
              <a:defRPr/>
            </a:pPr>
            <a:endParaRPr lang="fr-FR" dirty="0"/>
          </a:p>
          <a:p>
            <a:pPr marL="285750" lvl="1" indent="-285750" algn="just">
              <a:buFont typeface="Arial" pitchFamily="34" charset="0"/>
              <a:buChar char="•"/>
              <a:defRPr/>
            </a:pPr>
            <a:endParaRPr lang="fr-FR" dirty="0"/>
          </a:p>
        </p:txBody>
      </p:sp>
      <p:sp>
        <p:nvSpPr>
          <p:cNvPr id="9" name="Titre 1">
            <a:extLst>
              <a:ext uri="{FF2B5EF4-FFF2-40B4-BE49-F238E27FC236}">
                <a16:creationId xmlns:a16="http://schemas.microsoft.com/office/drawing/2014/main" id="{526F5EEC-08B1-445D-880E-889DC0BD4977}"/>
              </a:ext>
            </a:extLst>
          </p:cNvPr>
          <p:cNvSpPr>
            <a:spLocks noGrp="1"/>
          </p:cNvSpPr>
          <p:nvPr>
            <p:ph type="title"/>
          </p:nvPr>
        </p:nvSpPr>
        <p:spPr>
          <a:xfrm>
            <a:off x="1415414" y="777564"/>
            <a:ext cx="7781925" cy="393065"/>
          </a:xfrm>
        </p:spPr>
        <p:txBody>
          <a:bodyPr/>
          <a:lstStyle/>
          <a:p>
            <a:r>
              <a:rPr lang="fr-FR" dirty="0">
                <a:cs typeface="Arial"/>
              </a:rPr>
              <a:t>Des entreprises qui se définissent essentiellement comme entreprises de métallurgie</a:t>
            </a:r>
            <a:endParaRPr lang="fr-FR" dirty="0"/>
          </a:p>
        </p:txBody>
      </p:sp>
    </p:spTree>
    <p:extLst>
      <p:ext uri="{BB962C8B-B14F-4D97-AF65-F5344CB8AC3E}">
        <p14:creationId xmlns:p14="http://schemas.microsoft.com/office/powerpoint/2010/main" val="404058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192&quot;/&gt;&lt;partner val=&quot;61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EE4P_STYLE_ID" val="0fbcd015-fbac-494c-bcad-77fcf24a62f5"/>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UM" val="23"/>
</p:tagLst>
</file>

<file path=ppt/tags/tag11.xml><?xml version="1.0" encoding="utf-8"?>
<p:tagLst xmlns:a="http://schemas.openxmlformats.org/drawingml/2006/main" xmlns:r="http://schemas.openxmlformats.org/officeDocument/2006/relationships" xmlns:p="http://schemas.openxmlformats.org/presentationml/2006/main">
  <p:tag name="NUM" val="17"/>
</p:tagLst>
</file>

<file path=ppt/tags/tag12.xml><?xml version="1.0" encoding="utf-8"?>
<p:tagLst xmlns:a="http://schemas.openxmlformats.org/drawingml/2006/main" xmlns:r="http://schemas.openxmlformats.org/officeDocument/2006/relationships" xmlns:p="http://schemas.openxmlformats.org/presentationml/2006/main">
  <p:tag name="NUM" val="18"/>
</p:tagLst>
</file>

<file path=ppt/tags/tag13.xml><?xml version="1.0" encoding="utf-8"?>
<p:tagLst xmlns:a="http://schemas.openxmlformats.org/drawingml/2006/main" xmlns:r="http://schemas.openxmlformats.org/officeDocument/2006/relationships" xmlns:p="http://schemas.openxmlformats.org/presentationml/2006/main">
  <p:tag name="NUM" val="19"/>
</p:tagLst>
</file>

<file path=ppt/tags/tag14.xml><?xml version="1.0" encoding="utf-8"?>
<p:tagLst xmlns:a="http://schemas.openxmlformats.org/drawingml/2006/main" xmlns:r="http://schemas.openxmlformats.org/officeDocument/2006/relationships" xmlns:p="http://schemas.openxmlformats.org/presentationml/2006/main">
  <p:tag name="NUM" val="21"/>
</p:tagLst>
</file>

<file path=ppt/tags/tag15.xml><?xml version="1.0" encoding="utf-8"?>
<p:tagLst xmlns:a="http://schemas.openxmlformats.org/drawingml/2006/main" xmlns:r="http://schemas.openxmlformats.org/officeDocument/2006/relationships" xmlns:p="http://schemas.openxmlformats.org/presentationml/2006/main">
  <p:tag name="NUM" val="23"/>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7.xml><?xml version="1.0" encoding="utf-8"?>
<p:tagLst xmlns:a="http://schemas.openxmlformats.org/drawingml/2006/main" xmlns:r="http://schemas.openxmlformats.org/officeDocument/2006/relationships" xmlns:p="http://schemas.openxmlformats.org/presentationml/2006/main">
  <p:tag name="NUM" val="17"/>
</p:tagLst>
</file>

<file path=ppt/tags/tag18.xml><?xml version="1.0" encoding="utf-8"?>
<p:tagLst xmlns:a="http://schemas.openxmlformats.org/drawingml/2006/main" xmlns:r="http://schemas.openxmlformats.org/officeDocument/2006/relationships" xmlns:p="http://schemas.openxmlformats.org/presentationml/2006/main">
  <p:tag name="NUM" val="18"/>
</p:tagLst>
</file>

<file path=ppt/tags/tag19.xml><?xml version="1.0" encoding="utf-8"?>
<p:tagLst xmlns:a="http://schemas.openxmlformats.org/drawingml/2006/main" xmlns:r="http://schemas.openxmlformats.org/officeDocument/2006/relationships" xmlns:p="http://schemas.openxmlformats.org/presentationml/2006/main">
  <p:tag name="NUM" val="19"/>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20"/>
</p:tagLst>
</file>

<file path=ppt/tags/tag21.xml><?xml version="1.0" encoding="utf-8"?>
<p:tagLst xmlns:a="http://schemas.openxmlformats.org/drawingml/2006/main" xmlns:r="http://schemas.openxmlformats.org/officeDocument/2006/relationships" xmlns:p="http://schemas.openxmlformats.org/presentationml/2006/main">
  <p:tag name="NUM" val="21"/>
</p:tagLst>
</file>

<file path=ppt/tags/tag22.xml><?xml version="1.0" encoding="utf-8"?>
<p:tagLst xmlns:a="http://schemas.openxmlformats.org/drawingml/2006/main" xmlns:r="http://schemas.openxmlformats.org/officeDocument/2006/relationships" xmlns:p="http://schemas.openxmlformats.org/presentationml/2006/main">
  <p:tag name="NUM" val="23"/>
</p:tagLst>
</file>

<file path=ppt/tags/tag23.xml><?xml version="1.0" encoding="utf-8"?>
<p:tagLst xmlns:a="http://schemas.openxmlformats.org/drawingml/2006/main" xmlns:r="http://schemas.openxmlformats.org/officeDocument/2006/relationships" xmlns:p="http://schemas.openxmlformats.org/presentationml/2006/main">
  <p:tag name="NUM" val="17"/>
</p:tagLst>
</file>

<file path=ppt/tags/tag24.xml><?xml version="1.0" encoding="utf-8"?>
<p:tagLst xmlns:a="http://schemas.openxmlformats.org/drawingml/2006/main" xmlns:r="http://schemas.openxmlformats.org/officeDocument/2006/relationships" xmlns:p="http://schemas.openxmlformats.org/presentationml/2006/main">
  <p:tag name="NUM" val="18"/>
</p:tagLst>
</file>

<file path=ppt/tags/tag25.xml><?xml version="1.0" encoding="utf-8"?>
<p:tagLst xmlns:a="http://schemas.openxmlformats.org/drawingml/2006/main" xmlns:r="http://schemas.openxmlformats.org/officeDocument/2006/relationships" xmlns:p="http://schemas.openxmlformats.org/presentationml/2006/main">
  <p:tag name="NUM" val="19"/>
</p:tagLst>
</file>

<file path=ppt/tags/tag26.xml><?xml version="1.0" encoding="utf-8"?>
<p:tagLst xmlns:a="http://schemas.openxmlformats.org/drawingml/2006/main" xmlns:r="http://schemas.openxmlformats.org/officeDocument/2006/relationships" xmlns:p="http://schemas.openxmlformats.org/presentationml/2006/main">
  <p:tag name="NUM" val="21"/>
</p:tagLst>
</file>

<file path=ppt/tags/tag27.xml><?xml version="1.0" encoding="utf-8"?>
<p:tagLst xmlns:a="http://schemas.openxmlformats.org/drawingml/2006/main" xmlns:r="http://schemas.openxmlformats.org/officeDocument/2006/relationships" xmlns:p="http://schemas.openxmlformats.org/presentationml/2006/main">
  <p:tag name="NUM" val="23"/>
</p:tagLst>
</file>

<file path=ppt/tags/tag28.xml><?xml version="1.0" encoding="utf-8"?>
<p:tagLst xmlns:a="http://schemas.openxmlformats.org/drawingml/2006/main" xmlns:r="http://schemas.openxmlformats.org/officeDocument/2006/relationships" xmlns:p="http://schemas.openxmlformats.org/presentationml/2006/main">
  <p:tag name="NUM" val="18"/>
</p:tagLst>
</file>

<file path=ppt/tags/tag29.xml><?xml version="1.0" encoding="utf-8"?>
<p:tagLst xmlns:a="http://schemas.openxmlformats.org/drawingml/2006/main" xmlns:r="http://schemas.openxmlformats.org/officeDocument/2006/relationships" xmlns:p="http://schemas.openxmlformats.org/presentationml/2006/main">
  <p:tag name="NUM" val="17"/>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UM" val="18"/>
</p:tagLst>
</file>

<file path=ppt/tags/tag31.xml><?xml version="1.0" encoding="utf-8"?>
<p:tagLst xmlns:a="http://schemas.openxmlformats.org/drawingml/2006/main" xmlns:r="http://schemas.openxmlformats.org/officeDocument/2006/relationships" xmlns:p="http://schemas.openxmlformats.org/presentationml/2006/main">
  <p:tag name="NUM" val="20"/>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UM" val="17"/>
</p:tagLst>
</file>

<file path=ppt/tags/tag7.xml><?xml version="1.0" encoding="utf-8"?>
<p:tagLst xmlns:a="http://schemas.openxmlformats.org/drawingml/2006/main" xmlns:r="http://schemas.openxmlformats.org/officeDocument/2006/relationships" xmlns:p="http://schemas.openxmlformats.org/presentationml/2006/main">
  <p:tag name="NUM" val="18"/>
</p:tagLst>
</file>

<file path=ppt/tags/tag8.xml><?xml version="1.0" encoding="utf-8"?>
<p:tagLst xmlns:a="http://schemas.openxmlformats.org/drawingml/2006/main" xmlns:r="http://schemas.openxmlformats.org/officeDocument/2006/relationships" xmlns:p="http://schemas.openxmlformats.org/presentationml/2006/main">
  <p:tag name="NUM" val="19"/>
</p:tagLst>
</file>

<file path=ppt/tags/tag9.xml><?xml version="1.0" encoding="utf-8"?>
<p:tagLst xmlns:a="http://schemas.openxmlformats.org/drawingml/2006/main" xmlns:r="http://schemas.openxmlformats.org/officeDocument/2006/relationships" xmlns:p="http://schemas.openxmlformats.org/presentationml/2006/main">
  <p:tag name="NUM" val="21"/>
</p:tagLst>
</file>

<file path=ppt/theme/theme1.xml><?xml version="1.0" encoding="utf-8"?>
<a:theme xmlns:a="http://schemas.openxmlformats.org/drawingml/2006/main" name="OBSERVATOIRE_PPT_MASQUE">
  <a:themeElements>
    <a:clrScheme name="Thalamus">
      <a:dk1>
        <a:srgbClr val="4F4F4F"/>
      </a:dk1>
      <a:lt1>
        <a:sysClr val="window" lastClr="FFFFFF"/>
      </a:lt1>
      <a:dk2>
        <a:srgbClr val="808080"/>
      </a:dk2>
      <a:lt2>
        <a:srgbClr val="DADAD9"/>
      </a:lt2>
      <a:accent1>
        <a:srgbClr val="E94451"/>
      </a:accent1>
      <a:accent2>
        <a:srgbClr val="1BB3D9"/>
      </a:accent2>
      <a:accent3>
        <a:srgbClr val="8BCF43"/>
      </a:accent3>
      <a:accent4>
        <a:srgbClr val="FF6633"/>
      </a:accent4>
      <a:accent5>
        <a:srgbClr val="F2DCE0"/>
      </a:accent5>
      <a:accent6>
        <a:srgbClr val="D7E9F4"/>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25400" cap="flat" cmpd="sng" algn="ctr">
          <a:noFill/>
          <a:prstDash val="solid"/>
        </a:ln>
        <a:effectLst/>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D1598F16ADF746800EFEFEFFED02CF" ma:contentTypeVersion="2" ma:contentTypeDescription="Crée un document." ma:contentTypeScope="" ma:versionID="dd9d3b9d9c3afc5637e9a22669f4d4c2">
  <xsd:schema xmlns:xsd="http://www.w3.org/2001/XMLSchema" xmlns:xs="http://www.w3.org/2001/XMLSchema" xmlns:p="http://schemas.microsoft.com/office/2006/metadata/properties" xmlns:ns2="83c81640-aa98-4894-b7e0-2976155c0c88" targetNamespace="http://schemas.microsoft.com/office/2006/metadata/properties" ma:root="true" ma:fieldsID="3e7ef6a1b18eb51f55bb8530f901f0e7" ns2:_="">
    <xsd:import namespace="83c81640-aa98-4894-b7e0-2976155c0c8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c81640-aa98-4894-b7e0-2976155c0c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E1EBD4-728D-400E-8955-CA572B2ED543}">
  <ds:schemaRefs>
    <ds:schemaRef ds:uri="83c81640-aa98-4894-b7e0-2976155c0c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389F562-E927-4DDF-BFF2-B26A03B454B3}">
  <ds:schemaRefs>
    <ds:schemaRef ds:uri="http://schemas.microsoft.com/sharepoint/v3/contenttype/forms"/>
  </ds:schemaRefs>
</ds:datastoreItem>
</file>

<file path=customXml/itemProps3.xml><?xml version="1.0" encoding="utf-8"?>
<ds:datastoreItem xmlns:ds="http://schemas.openxmlformats.org/officeDocument/2006/customXml" ds:itemID="{06B779AD-7DF6-4254-987D-AB2343896209}">
  <ds:schemaRefs>
    <ds:schemaRef ds:uri="http://schemas.openxmlformats.org/package/2006/metadata/core-properties"/>
    <ds:schemaRef ds:uri="http://schemas.microsoft.com/office/2006/documentManagement/types"/>
    <ds:schemaRef ds:uri="http://schemas.microsoft.com/office/infopath/2007/PartnerControls"/>
    <ds:schemaRef ds:uri="83c81640-aa98-4894-b7e0-2976155c0c88"/>
    <ds:schemaRef ds:uri="http://purl.org/dc/elements/1.1/"/>
    <ds:schemaRef ds:uri="http://schemas.microsoft.com/office/2006/metadata/propertie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OBSERVATOIRE_PPT_MASQUE.potx</Template>
  <TotalTime>3096</TotalTime>
  <Words>24741</Words>
  <Application>Microsoft Office PowerPoint</Application>
  <PresentationFormat>Format A4 (210 x 297 mm)</PresentationFormat>
  <Paragraphs>2897</Paragraphs>
  <Slides>128</Slides>
  <Notes>12</Notes>
  <HiddenSlides>1</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128</vt:i4>
      </vt:variant>
    </vt:vector>
  </HeadingPairs>
  <TitlesOfParts>
    <vt:vector size="139" baseType="lpstr">
      <vt:lpstr>Arial</vt:lpstr>
      <vt:lpstr>Arial,Sans-Serif</vt:lpstr>
      <vt:lpstr>Arial-BoldMT</vt:lpstr>
      <vt:lpstr>Calibri</vt:lpstr>
      <vt:lpstr>Century Gothic</vt:lpstr>
      <vt:lpstr>Helvetica</vt:lpstr>
      <vt:lpstr>Symbol</vt:lpstr>
      <vt:lpstr>Verdana</vt:lpstr>
      <vt:lpstr>Wingdings</vt:lpstr>
      <vt:lpstr>OBSERVATOIRE_PPT_MASQUE</vt:lpstr>
      <vt:lpstr>think-cell Slide</vt:lpstr>
      <vt:lpstr>Gestion Prévisionnelle des Emplois et Compétences de la branche métallurgie en Centre-Val-de-Loire 2020-2023    </vt:lpstr>
      <vt:lpstr>Sommaire</vt:lpstr>
      <vt:lpstr>INTRODUCTION</vt:lpstr>
      <vt:lpstr>Rappel des objectifs de la mission</vt:lpstr>
      <vt:lpstr>Démarche méthodologique</vt:lpstr>
      <vt:lpstr>SYNTHESE</vt:lpstr>
      <vt:lpstr>Etat des lieux de la branche métallurgie en centre-val-de-loire en 2019</vt:lpstr>
      <vt:lpstr>L’impact du covid sur la branche</vt:lpstr>
      <vt:lpstr>Les perspectives d’évolution de la métallurgie en Centre-Val-de-Loire à 3 ans</vt:lpstr>
      <vt:lpstr>Les besoins en emplois de la branche à 3 ans</vt:lpstr>
      <vt:lpstr>Les besoins en compétences de la branche à 3 ans</vt:lpstr>
      <vt:lpstr>Les besoins en formation à 3 ans</vt:lpstr>
      <vt:lpstr>Les enjeux et recommandations</vt:lpstr>
      <vt:lpstr>1. ÉTAT DES LIEUX DE LA BRANCHE EN CENTRE-VAL-DE-LOIRE EN 2019</vt:lpstr>
      <vt:lpstr>Introduction</vt:lpstr>
      <vt:lpstr>1.1. La branche en 2019 en Centre-Val-de-Loire </vt:lpstr>
      <vt:lpstr>L’emploi dans la branche en centre-val-de-loire</vt:lpstr>
      <vt:lpstr>L’emploi dans la branche en centre-val-de-loire</vt:lpstr>
      <vt:lpstr>L’emploi dans la branche en centre-val-de-loire</vt:lpstr>
      <vt:lpstr>Répartition de l’activité par secteur client</vt:lpstr>
      <vt:lpstr>Evolution de l’emploi dans la branche</vt:lpstr>
      <vt:lpstr>Evolution de l’emploi dans la branche</vt:lpstr>
      <vt:lpstr>Evolution de l’emploi dans la branche</vt:lpstr>
      <vt:lpstr>1.2. Les spécificités départementales  </vt:lpstr>
      <vt:lpstr>Des spécificités marquées par département</vt:lpstr>
      <vt:lpstr>Zoom département DE L’INDRE</vt:lpstr>
      <vt:lpstr>Zoom département du cher</vt:lpstr>
      <vt:lpstr>Zoom département De l’INDRE-ET-LOIRE</vt:lpstr>
      <vt:lpstr>Zoom département du loiret</vt:lpstr>
      <vt:lpstr>Zoom département du loir-et-cher</vt:lpstr>
      <vt:lpstr>Zoom département DE L’EURE-ET-LOIR</vt:lpstr>
      <vt:lpstr>1.3. La place des métiers métallurgiques dans les autres secteurs  </vt:lpstr>
      <vt:lpstr>Centre-val de loire</vt:lpstr>
      <vt:lpstr>Les ingénieurs et cadres métallurgiques</vt:lpstr>
      <vt:lpstr>Les TAM métallurgiques</vt:lpstr>
      <vt:lpstr>Les OUVRIERS métallurgiques</vt:lpstr>
      <vt:lpstr>2. IMPACT DU COVID ET PERSPECTIVES D’ÉVOLUTION DE LA BRANCHE</vt:lpstr>
      <vt:lpstr>2.1. Les impacts de la crise au 30/09/2020 et actions mises en œuvre </vt:lpstr>
      <vt:lpstr>90% des entreprises de la branche ont eu recours au chômage partiel</vt:lpstr>
      <vt:lpstr>Actions mises en œuvre</vt:lpstr>
      <vt:lpstr>Situation des salariés au 31/09/20</vt:lpstr>
      <vt:lpstr>Les entreprises ont plutôt facilement intégré les mesures de distanciation physique (1/2)</vt:lpstr>
      <vt:lpstr>Les entreprises ont plutôt facilement intégré les mesures de distanciation physique (2/2)</vt:lpstr>
      <vt:lpstr>Pour 77% des entreprises de la branche, leur chiffre d'affaires a baissé en 2020</vt:lpstr>
      <vt:lpstr>Un impact encore assez faible sur les effectifs en 2020</vt:lpstr>
      <vt:lpstr>Un climat de profonde incertitude</vt:lpstr>
      <vt:lpstr>2.2. Les perspectives à moyen terme : perception des entreprises </vt:lpstr>
      <vt:lpstr>INTRODUCTION *</vt:lpstr>
      <vt:lpstr>Des évolutions très disparates attendues du Chiffre d’Affaires à 3 ans…</vt:lpstr>
      <vt:lpstr>… du fait de secteurs clients ayant des tendances très différentes</vt:lpstr>
      <vt:lpstr>Les priorités stratégiques à 3 ans : UN PIED SUR LE FREIN, UN PIED SUR L’ACCELERATEUR (1/2)</vt:lpstr>
      <vt:lpstr>Les priorités stratégiques à 3 ans : UN PIED SUR LE FREIN, UN PIED SUR L’ACCELERATEUR (2/2)</vt:lpstr>
      <vt:lpstr>Les principaux facteurs impactant L’activité (2/2)</vt:lpstr>
      <vt:lpstr>Les principaux facteurs impactant L’activité (1/2)</vt:lpstr>
      <vt:lpstr>3. BESOINS EN EMPLOIS ET COMPÉTENCES</vt:lpstr>
      <vt:lpstr>3.1. Les métiers de la branche aujourd’hui </vt:lpstr>
      <vt:lpstr>Répartition des effectifs par famille de métiers</vt:lpstr>
      <vt:lpstr>Répartition des effectifs par famille de métiers</vt:lpstr>
      <vt:lpstr>Age des salariés de la branche</vt:lpstr>
      <vt:lpstr>3.2. Les problématiques RH à court terme  </vt:lpstr>
      <vt:lpstr>Les métiers identifiés par les entreprises comme cœur et connaissant des tensions</vt:lpstr>
      <vt:lpstr>Les PRINCIPAUX METIERS EN TENSION</vt:lpstr>
      <vt:lpstr>Un enjeu majeur pour les entreprises : la préservation des métiers critiques</vt:lpstr>
      <vt:lpstr>3.3. Les besoins en emplois et compétences de la branche à 3 ans   </vt:lpstr>
      <vt:lpstr>Evolution des effectifs 2020-2021 : une relative stabilité souhaitée</vt:lpstr>
      <vt:lpstr>Evolution des effectifs par famille de métiers</vt:lpstr>
      <vt:lpstr>Estimation des effectifs à 3 ans</vt:lpstr>
      <vt:lpstr>Estimation des effectifs à 3 ans</vt:lpstr>
      <vt:lpstr>Estimation des effectifs à 3 ans</vt:lpstr>
      <vt:lpstr>Estimation des besoins de renouvellement</vt:lpstr>
      <vt:lpstr>Enjeu à 3 ans : le maintien des compétences</vt:lpstr>
      <vt:lpstr>4. RECOURS À L’OFFRE DE FORMATION</vt:lpstr>
      <vt:lpstr>Une diminution du recours à l’alternance en 2020 mais le souhait d’un « retour à la normale » pour 2021</vt:lpstr>
      <vt:lpstr>Pour préparer l’avenir les entreprises envisagent d’accroitre leur recours à la formation continue</vt:lpstr>
      <vt:lpstr>Les salariés de la production seront les plus impactés par la hausse de la formation continue</vt:lpstr>
      <vt:lpstr>Les principaux besoins de formation exprimés</vt:lpstr>
      <vt:lpstr>ENJEUX ET PRÉCONISATIONS</vt:lpstr>
      <vt:lpstr>Analyse FFOM de la branche</vt:lpstr>
      <vt:lpstr>Les enjeux à court et moyen termes</vt:lpstr>
      <vt:lpstr>1. Comment accompagner les entreprises dans leur mutation pour favoriser leur rebond ?</vt:lpstr>
      <vt:lpstr>2. Comment préserver les compétences, en particulier sur les métiers cœur de la métallurgie ?</vt:lpstr>
      <vt:lpstr>3. Comment continuer de contribuer aux actions de valorisation des entreprises de la branche ?</vt:lpstr>
      <vt:lpstr>4. Comment Renforcer l’industrie en Centre Val de Loire ?</vt:lpstr>
      <vt:lpstr>ANNEXES</vt:lpstr>
      <vt:lpstr>Annexe 1 : périmètre de l’intervention</vt:lpstr>
      <vt:lpstr>Périmètre de l’intervention</vt:lpstr>
      <vt:lpstr>Périmètre de l’intervention</vt:lpstr>
      <vt:lpstr>Périmètre de l’intervention</vt:lpstr>
      <vt:lpstr>Périmètre de l’intervention</vt:lpstr>
      <vt:lpstr>Périmètre de l’intervention</vt:lpstr>
      <vt:lpstr>Périmètre de l’intervention</vt:lpstr>
      <vt:lpstr>Périmètre de l’intervention</vt:lpstr>
      <vt:lpstr>Périmètre de l’intervention</vt:lpstr>
      <vt:lpstr>Périmètre de l’intervention</vt:lpstr>
      <vt:lpstr>Annexe 2 : réponses à l’enquête en ligne</vt:lpstr>
      <vt:lpstr>230 entreprises répondantes, représentant 16 000 emplois</vt:lpstr>
      <vt:lpstr>Localisation des entreprises</vt:lpstr>
      <vt:lpstr>Appartenance à un groupe </vt:lpstr>
      <vt:lpstr>Des entreprises qui se définissent essentiellement comme entreprises de métallurgie</vt:lpstr>
      <vt:lpstr>Répartition par secteur client</vt:lpstr>
      <vt:lpstr>Commentaires libres</vt:lpstr>
      <vt:lpstr>Annexe 3 : zoom sur les évolutions des secteurs clients</vt:lpstr>
      <vt:lpstr>Introduction</vt:lpstr>
      <vt:lpstr>aéronautique pour l’aviation civile et commerciale </vt:lpstr>
      <vt:lpstr>aéronautique pour l’aviation civile et commerciale </vt:lpstr>
      <vt:lpstr>aéronautique pour l’aviation civile et commerciale </vt:lpstr>
      <vt:lpstr>Armement</vt:lpstr>
      <vt:lpstr>Armement</vt:lpstr>
      <vt:lpstr>Armement</vt:lpstr>
      <vt:lpstr>Industrie automobile</vt:lpstr>
      <vt:lpstr>Industrie automobile</vt:lpstr>
      <vt:lpstr>Industrie automobile</vt:lpstr>
      <vt:lpstr>Industrie pharmaceutique et cosmétologique</vt:lpstr>
      <vt:lpstr>Industrie pharmaceutique et cosmétologique</vt:lpstr>
      <vt:lpstr>Industrie pharmaceutique et cosmétologique</vt:lpstr>
      <vt:lpstr>énergie</vt:lpstr>
      <vt:lpstr>énergie</vt:lpstr>
      <vt:lpstr>énergie</vt:lpstr>
      <vt:lpstr>Agriculture, industries alimentaires</vt:lpstr>
      <vt:lpstr>Agriculture, industries alimentaires</vt:lpstr>
      <vt:lpstr>Agriculture, industries alimentaires</vt:lpstr>
      <vt:lpstr>Annexe 4 : offre de formation initiale</vt:lpstr>
      <vt:lpstr>Nombre de formations initiales et de formés en 2019</vt:lpstr>
      <vt:lpstr>Nombre de formations initiales et de formés en 2019</vt:lpstr>
      <vt:lpstr>Nombre de formations initiales et de formés en 2019</vt:lpstr>
      <vt:lpstr>Annexe 5 : glossaire des types de métiers (mutation, développement, tension, recul)  </vt:lpstr>
      <vt:lpstr>glossaire des types de métiers (1/2)</vt:lpstr>
      <vt:lpstr>glossaire des types de métiers (2/2)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dc:title>
  <dc:creator>SimajeSPR-W7x32</dc:creator>
  <cp:lastModifiedBy>Cécile COLLOT</cp:lastModifiedBy>
  <cp:revision>377</cp:revision>
  <cp:lastPrinted>2020-07-22T07:47:00Z</cp:lastPrinted>
  <dcterms:created xsi:type="dcterms:W3CDTF">2011-12-06T13:49:18Z</dcterms:created>
  <dcterms:modified xsi:type="dcterms:W3CDTF">2021-02-19T16:05:15Z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0x010100E6D1598F16ADF746800EFEFEFFED02CF</vt:lpwstr>
  </property>
</Properties>
</file>